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89" r:id="rId4"/>
    <p:sldId id="290" r:id="rId5"/>
    <p:sldId id="266" r:id="rId6"/>
    <p:sldId id="276" r:id="rId7"/>
    <p:sldId id="280" r:id="rId8"/>
    <p:sldId id="291" r:id="rId9"/>
    <p:sldId id="284" r:id="rId10"/>
    <p:sldId id="292" r:id="rId11"/>
    <p:sldId id="293" r:id="rId12"/>
    <p:sldId id="294" r:id="rId13"/>
    <p:sldId id="295" r:id="rId14"/>
    <p:sldId id="297" r:id="rId15"/>
    <p:sldId id="298" r:id="rId16"/>
    <p:sldId id="299" r:id="rId17"/>
    <p:sldId id="296" r:id="rId18"/>
    <p:sldId id="302" r:id="rId19"/>
    <p:sldId id="303" r:id="rId20"/>
    <p:sldId id="301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621"/>
    <p:restoredTop sz="93095"/>
  </p:normalViewPr>
  <p:slideViewPr>
    <p:cSldViewPr snapToGrid="0" snapToObjects="1">
      <p:cViewPr varScale="1">
        <p:scale>
          <a:sx n="71" d="100"/>
          <a:sy n="71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E5750-E0D6-944C-A859-354711ECC12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13F54-D68C-D14D-9004-9A764D48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4936D40-4D49-5742-94EE-B6AF6596F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7056" y="0"/>
            <a:ext cx="121793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6996ECE-5219-2749-B699-54BF06DE59D5}"/>
              </a:ext>
            </a:extLst>
          </p:cNvPr>
          <p:cNvCxnSpPr>
            <a:cxnSpLocks/>
          </p:cNvCxnSpPr>
          <p:nvPr userDrawn="1"/>
        </p:nvCxnSpPr>
        <p:spPr>
          <a:xfrm>
            <a:off x="4319933" y="0"/>
            <a:ext cx="1696141" cy="68580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0CC98-F1AD-CC41-A825-AA5ACBC1E6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65304" y="1613305"/>
            <a:ext cx="5571537" cy="958149"/>
          </a:xfrm>
        </p:spPr>
        <p:txBody>
          <a:bodyPr anchor="ctr">
            <a:noAutofit/>
          </a:bodyPr>
          <a:lstStyle>
            <a:lvl1pPr algn="l">
              <a:defRPr sz="3600" b="1" i="0">
                <a:solidFill>
                  <a:srgbClr val="C0000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course code &amp;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9E4C84-FB48-574F-ACF0-F78EF7CF43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84358" y="4092667"/>
            <a:ext cx="5252483" cy="7424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 i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Name(s) of facilitator(s)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B76DF6-0799-3C45-9D38-14AF7045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09529" y="6356350"/>
            <a:ext cx="2329071" cy="365125"/>
          </a:xfrm>
        </p:spPr>
        <p:txBody>
          <a:bodyPr/>
          <a:lstStyle/>
          <a:p>
            <a:fld id="{AE6BF0F4-F41C-1249-ADF6-B170A065A250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843EBD-91B6-9F4F-AD95-2DA922CE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7BB95F-7A06-E44B-9C06-6C516502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19C8791C-82AF-D84B-9814-7BC5A74F2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84910-41B8-F846-BF02-683E2611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551B00D-2996-4A46-AA5A-7C9C5339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F5B-CC10-FC40-B86C-9C82C7A5EFF6}" type="datetime1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05EBC9-9F6D-B643-A43C-B6724964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86D223-B81D-9F41-A589-84FB4AF8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8791C-82AF-D84B-9814-7BC5A74F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5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C6AFA47-B9DC-2648-886A-A912057F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3195-C5E6-F24F-A70D-26E69280B7B9}" type="datetime1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EA80964-B2CC-E142-BC57-8AF8A488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C549C5-EFFE-3E4B-AE6F-476B5372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C8791C-82AF-D84B-9814-7BC5A74F22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36E062-988A-FB40-A239-6109E26884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4065" y="942004"/>
            <a:ext cx="6543870" cy="43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5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C6AFA47-B9DC-2648-886A-A912057F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0C04-152C-FB49-9FF1-4826513711F7}" type="datetime1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EA80964-B2CC-E142-BC57-8AF8A488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C549C5-EFFE-3E4B-AE6F-476B5372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C8791C-82AF-D84B-9814-7BC5A74F22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64EB0B9-08B6-A745-BA11-F9515325C4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14509" y="1418254"/>
            <a:ext cx="5296091" cy="33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73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C6AFA47-B9DC-2648-886A-A912057F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8CA2-C9D1-7147-B017-A9430D33E9DA}" type="datetime1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EA80964-B2CC-E142-BC57-8AF8A488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C549C5-EFFE-3E4B-AE6F-476B5372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C8791C-82AF-D84B-9814-7BC5A74F22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F09132-C851-7346-B249-AA72091D87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1400" y="1660851"/>
            <a:ext cx="6675715" cy="3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8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2AB076-D480-2642-858B-600DC62E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D1AE77-4E0E-F644-BE2E-2CCAF205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6E74A7-0787-734C-BE45-F02C5DBB9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E39A14-6E47-8642-BD05-F1E7987F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E327-41D6-D849-8EC2-7628E77DC517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CF53EF-84D2-694C-A172-983A3990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E2C5A8-9A73-A444-978C-3054F7CF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8791C-82AF-D84B-9814-7BC5A74F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91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D7BF94-0527-9844-89C8-F45E3542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54AA0EA-DEC7-1947-A8D4-D99B3D5F7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696B3AD-56B6-2946-8ECA-FBC7D6867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5C79E5-A253-1E4D-B2FF-9368B3D2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4721-665D-C548-AEC0-908DDE199A3A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9CCE3FB-ABD4-E244-AD5C-291111CE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97BBFB-B90E-B346-B6B9-FDE934D3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8791C-82AF-D84B-9814-7BC5A74F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43A2D-FF9E-DD44-956E-13DFBF58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8A66600-B370-134B-AAEE-3518CEDD9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3F4AA9-154F-7E46-97B8-60618420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62B-D2B0-7246-A572-5A8AF146571F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DF865B-F744-8641-8057-50C6A1CB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F4386A-B37C-3F4B-8DAD-D214F60A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8791C-82AF-D84B-9814-7BC5A74F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6A086E-A1B6-A247-9C76-D00297E09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BDDF30-7264-EC4A-8A67-69B03FEC2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111D35-3B29-D444-A6D0-F7F61E5A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429-0512-8C40-A25D-2622AF206811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B006CB-250C-C346-B35D-3837E1C3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5EC525-2AD7-4444-A303-1017E44F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8791C-82AF-D84B-9814-7BC5A74F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73A5AE8-8564-F848-8AFD-809AB56F9954}"/>
              </a:ext>
            </a:extLst>
          </p:cNvPr>
          <p:cNvSpPr/>
          <p:nvPr userDrawn="1"/>
        </p:nvSpPr>
        <p:spPr>
          <a:xfrm>
            <a:off x="7444" y="230188"/>
            <a:ext cx="6859887" cy="61261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0CC98-F1AD-CC41-A825-AA5ACBC1E6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2485" y="2185634"/>
            <a:ext cx="6224299" cy="1247756"/>
          </a:xfr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accent4">
                    <a:lumMod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topic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B76DF6-0799-3C45-9D38-14AF7045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732C4-7C1B-F742-8FA5-75A79D1DF480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843EBD-91B6-9F4F-AD95-2DA922CE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7BB95F-7A06-E44B-9C06-6C516502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C8791C-82AF-D84B-9814-7BC5A74F22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D05FE768-5115-9441-8BB4-E299295EFC4D}"/>
              </a:ext>
            </a:extLst>
          </p:cNvPr>
          <p:cNvSpPr txBox="1">
            <a:spLocks/>
          </p:cNvSpPr>
          <p:nvPr userDrawn="1"/>
        </p:nvSpPr>
        <p:spPr>
          <a:xfrm>
            <a:off x="2303105" y="1227485"/>
            <a:ext cx="1960984" cy="95814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rgbClr val="FFFFFF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333C5C4-64C6-2448-ABE6-C1B02106B3B1}"/>
              </a:ext>
            </a:extLst>
          </p:cNvPr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DCC5406-54AB-1F44-84F6-65B615FB05F4}"/>
              </a:ext>
            </a:extLst>
          </p:cNvPr>
          <p:cNvCxnSpPr>
            <a:cxnSpLocks/>
          </p:cNvCxnSpPr>
          <p:nvPr userDrawn="1"/>
        </p:nvCxnSpPr>
        <p:spPr>
          <a:xfrm>
            <a:off x="1151387" y="808710"/>
            <a:ext cx="4572000" cy="4572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B722E5F-FFF4-AE42-95D1-6D597480345D}"/>
              </a:ext>
            </a:extLst>
          </p:cNvPr>
          <p:cNvCxnSpPr>
            <a:cxnSpLocks/>
          </p:cNvCxnSpPr>
          <p:nvPr userDrawn="1"/>
        </p:nvCxnSpPr>
        <p:spPr>
          <a:xfrm>
            <a:off x="1412358" y="4221970"/>
            <a:ext cx="4572000" cy="457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3DEDB1E9-6DA9-5B46-AACC-84B6424607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28301" y="653143"/>
            <a:ext cx="4367013" cy="54490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BF313-C6D4-664C-BD40-E0675A34D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7487F-E5D6-EE49-8676-52240222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3D4FE0-9C06-F143-857D-FB9C689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4A12-0E79-B647-A28F-520BBD45A03E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FD7B6-2B24-5B43-AB24-32AF37CE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F4F6C5-D052-4F4A-B0D6-57B3167A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8791C-82AF-D84B-9814-7BC5A74F22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2E6C4D-1089-C24E-A540-A94D58A64771}"/>
              </a:ext>
            </a:extLst>
          </p:cNvPr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E571007-8B3A-1C44-93D7-ADD11C4992B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21168"/>
            <a:ext cx="82296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489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7487F-E5D6-EE49-8676-52240222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3D4FE0-9C06-F143-857D-FB9C689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2A7F-E3C8-0A49-8833-BFBA5DA47AAC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FD7B6-2B24-5B43-AB24-32AF37CE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F4F6C5-D052-4F4A-B0D6-57B3167A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8791C-82AF-D84B-9814-7BC5A74F22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2E6C4D-1089-C24E-A540-A94D58A64771}"/>
              </a:ext>
            </a:extLst>
          </p:cNvPr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E571007-8B3A-1C44-93D7-ADD11C4992B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09202"/>
            <a:ext cx="82296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201C8B1F-80CD-4244-ABCA-B46655E9840E}"/>
              </a:ext>
            </a:extLst>
          </p:cNvPr>
          <p:cNvSpPr txBox="1">
            <a:spLocks/>
          </p:cNvSpPr>
          <p:nvPr userDrawn="1"/>
        </p:nvSpPr>
        <p:spPr>
          <a:xfrm>
            <a:off x="838199" y="500062"/>
            <a:ext cx="69248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Presentation Outline</a:t>
            </a:r>
          </a:p>
        </p:txBody>
      </p:sp>
    </p:spTree>
    <p:extLst>
      <p:ext uri="{BB962C8B-B14F-4D97-AF65-F5344CB8AC3E}">
        <p14:creationId xmlns:p14="http://schemas.microsoft.com/office/powerpoint/2010/main" val="6322603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7487F-E5D6-EE49-8676-52240222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3D4FE0-9C06-F143-857D-FB9C689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E9B6-6509-BE43-85B5-E5B0B36A9DCF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FD7B6-2B24-5B43-AB24-32AF37CE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F4F6C5-D052-4F4A-B0D6-57B3167A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8791C-82AF-D84B-9814-7BC5A74F22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2E6C4D-1089-C24E-A540-A94D58A64771}"/>
              </a:ext>
            </a:extLst>
          </p:cNvPr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E571007-8B3A-1C44-93D7-ADD11C4992B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09202"/>
            <a:ext cx="82296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201C8B1F-80CD-4244-ABCA-B46655E9840E}"/>
              </a:ext>
            </a:extLst>
          </p:cNvPr>
          <p:cNvSpPr txBox="1">
            <a:spLocks/>
          </p:cNvSpPr>
          <p:nvPr userDrawn="1"/>
        </p:nvSpPr>
        <p:spPr>
          <a:xfrm>
            <a:off x="838199" y="500062"/>
            <a:ext cx="80275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73698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7487F-E5D6-EE49-8676-52240222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637"/>
            <a:ext cx="10515600" cy="3788326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3D4FE0-9C06-F143-857D-FB9C689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0BC6-BEB8-064E-BB31-69DC7E64DC0A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FD7B6-2B24-5B43-AB24-32AF37CE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F4F6C5-D052-4F4A-B0D6-57B3167A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8791C-82AF-D84B-9814-7BC5A74F22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2E6C4D-1089-C24E-A540-A94D58A64771}"/>
              </a:ext>
            </a:extLst>
          </p:cNvPr>
          <p:cNvSpPr/>
          <p:nvPr userDrawn="1"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E571007-8B3A-1C44-93D7-ADD11C4992B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53219"/>
            <a:ext cx="82296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201C8B1F-80CD-4244-ABCA-B46655E9840E}"/>
              </a:ext>
            </a:extLst>
          </p:cNvPr>
          <p:cNvSpPr txBox="1">
            <a:spLocks/>
          </p:cNvSpPr>
          <p:nvPr userDrawn="1"/>
        </p:nvSpPr>
        <p:spPr>
          <a:xfrm>
            <a:off x="838199" y="500062"/>
            <a:ext cx="69248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Unit Objective(s)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33047F-36D4-FF41-8BB6-F54AE87AC3D1}"/>
              </a:ext>
            </a:extLst>
          </p:cNvPr>
          <p:cNvSpPr txBox="1"/>
          <p:nvPr userDrawn="1"/>
        </p:nvSpPr>
        <p:spPr>
          <a:xfrm>
            <a:off x="838198" y="1728924"/>
            <a:ext cx="7338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completing this unit, you should be able to:</a:t>
            </a:r>
          </a:p>
        </p:txBody>
      </p:sp>
    </p:spTree>
    <p:extLst>
      <p:ext uri="{BB962C8B-B14F-4D97-AF65-F5344CB8AC3E}">
        <p14:creationId xmlns:p14="http://schemas.microsoft.com/office/powerpoint/2010/main" val="137178634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A1454-FB6A-2748-8778-DEA7830E97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682" y="2292176"/>
            <a:ext cx="9226551" cy="1522560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>
            <a:lvl1pPr algn="ctr">
              <a:defRPr sz="54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Add Sub-section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51F751-A644-A848-951C-78DF6940A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6754" y="4595503"/>
            <a:ext cx="6484088" cy="81187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1B8576-A957-684D-9B3A-F8F90315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4BFD-6A78-514E-89E8-7900130D9B05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1EF7EF-7340-0E4D-BBB3-3C0C56F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C30688-2F4C-2C41-BD84-AFD40567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8791C-82AF-D84B-9814-7BC5A74F22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4B2A43D-F222-9A40-9703-DF7C48421C35}"/>
              </a:ext>
            </a:extLst>
          </p:cNvPr>
          <p:cNvSpPr/>
          <p:nvPr userDrawn="1"/>
        </p:nvSpPr>
        <p:spPr>
          <a:xfrm>
            <a:off x="0" y="0"/>
            <a:ext cx="12192000" cy="29771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A8B3792-26C1-DB4A-910E-33ED642A2201}"/>
              </a:ext>
            </a:extLst>
          </p:cNvPr>
          <p:cNvSpPr/>
          <p:nvPr userDrawn="1"/>
        </p:nvSpPr>
        <p:spPr>
          <a:xfrm>
            <a:off x="-6350" y="6356350"/>
            <a:ext cx="12192000" cy="5229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86988D7-9C33-B745-8467-FCC98898F1FC}"/>
              </a:ext>
            </a:extLst>
          </p:cNvPr>
          <p:cNvSpPr/>
          <p:nvPr userDrawn="1"/>
        </p:nvSpPr>
        <p:spPr>
          <a:xfrm flipV="1">
            <a:off x="-6350" y="6287589"/>
            <a:ext cx="12198350" cy="11448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BEE7DA8-4B19-A94A-9A24-4B8A43AFD0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65" t="13188" r="86023" b="14089"/>
          <a:stretch/>
        </p:blipFill>
        <p:spPr>
          <a:xfrm>
            <a:off x="11301730" y="5602253"/>
            <a:ext cx="706658" cy="6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23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5D15A-97BF-B44F-A2D6-CA09FD7C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939200-9FA7-0F40-BD01-3F2AA9CA0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6AC5DA-057E-5F4E-92AB-1874FB588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BF9C0D-493B-2843-9440-DB586CB6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F399-36E7-C640-A25D-90E91FF58280}" type="datetime1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5448E6-CA49-2145-BB5A-6F514D5A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F17CA7-FA42-F54A-8161-7F25662B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8791C-82AF-D84B-9814-7BC5A74F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1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BF32F3-5141-9946-B5D7-D4A12AD0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FE6301-929D-3C43-BAC5-7C7388AD8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C45BD7-C16F-894C-A861-9E741AEC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851251E-DA2C-CB46-A3EC-B22B408DA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EC77FE8-5F0E-F34C-8D72-0D4071A1E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B7C5E-D531-CB4C-AD77-951B945E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9479-5C95-2B4C-9BB2-D344C6BC6821}" type="datetime1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985A172-6D08-2B4C-8B0F-D87CB5FD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DDBCCEA-BFBF-2746-96D5-FB8C85EB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8791C-82AF-D84B-9814-7BC5A74F2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7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ADA7420-4E93-E14D-AB1E-DE18BAAB04D5}"/>
              </a:ext>
            </a:extLst>
          </p:cNvPr>
          <p:cNvSpPr/>
          <p:nvPr userDrawn="1"/>
        </p:nvSpPr>
        <p:spPr>
          <a:xfrm flipV="1">
            <a:off x="-6350" y="6287589"/>
            <a:ext cx="12198350" cy="11448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5A0B8C-C4ED-AE4B-B692-CBF9299E7FB8}"/>
              </a:ext>
            </a:extLst>
          </p:cNvPr>
          <p:cNvSpPr/>
          <p:nvPr userDrawn="1"/>
        </p:nvSpPr>
        <p:spPr>
          <a:xfrm>
            <a:off x="-6350" y="6356350"/>
            <a:ext cx="12192000" cy="5229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14609D-9874-1140-B633-B4D62E46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633C5A-8E4C-D548-A587-61B3D705F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8249D0-AE4C-0549-B472-FE86410CA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8C49-4BD9-D44D-A269-3DED4BBE5F74}" type="datetime1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D60492-07FF-C745-9F74-6EF2673E0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F10A9DF-BC2E-B245-A4E0-635511ABBE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4165" t="13188" r="86023" b="14089"/>
          <a:stretch/>
        </p:blipFill>
        <p:spPr>
          <a:xfrm>
            <a:off x="11332210" y="5602253"/>
            <a:ext cx="706658" cy="67646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86AB6AC4-B428-554C-887C-8006E81F0364}"/>
              </a:ext>
            </a:extLst>
          </p:cNvPr>
          <p:cNvSpPr txBox="1">
            <a:spLocks/>
          </p:cNvSpPr>
          <p:nvPr userDrawn="1"/>
        </p:nvSpPr>
        <p:spPr>
          <a:xfrm>
            <a:off x="153132" y="3288472"/>
            <a:ext cx="496957" cy="38900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C8791C-82AF-D84B-9814-7BC5A74F2275}" type="slidenum">
              <a:rPr lang="en-US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8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3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65" r:id="rId12"/>
    <p:sldLayoutId id="2147483664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F9204-E691-5F4F-8355-3E0C23173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3" y="4442775"/>
            <a:ext cx="4896464" cy="958149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DEPARTMENT OF EDUCATON PROGRAMMES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61961" y="3701258"/>
            <a:ext cx="6096000" cy="14830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Us: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code.des@ucc.edu.gh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Tel: 031 229 00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11" y="365125"/>
            <a:ext cx="11710218" cy="57616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M.PHIL (GUIDANCE &amp; COUNSELLING – 3 SEMESTERS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1290918"/>
            <a:ext cx="9265023" cy="49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4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11" y="365125"/>
            <a:ext cx="11710218" cy="576169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M.ED/MA (MEASUREMENT &amp; EVALUATION– </a:t>
            </a:r>
            <a:r>
              <a:rPr lang="en-US" sz="3000" dirty="0"/>
              <a:t>2</a:t>
            </a:r>
            <a:r>
              <a:rPr lang="en-US" sz="3000" dirty="0" smtClean="0"/>
              <a:t> SEMESTERS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5" y="1196788"/>
            <a:ext cx="8861610" cy="50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28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11" y="365125"/>
            <a:ext cx="11710218" cy="576169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M.PHIL (MEASUREMENT &amp; EVALUATION– 3 SEMESTERS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82" y="1465729"/>
            <a:ext cx="10130117" cy="46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46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11" y="365125"/>
            <a:ext cx="11710218" cy="57616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M.ED (SPECIAL EDUCATION– </a:t>
            </a:r>
            <a:r>
              <a:rPr lang="en-US" sz="3000" dirty="0"/>
              <a:t>2</a:t>
            </a:r>
            <a:r>
              <a:rPr lang="en-US" sz="3000" dirty="0" smtClean="0"/>
              <a:t> SEMESTERS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7" y="1195387"/>
            <a:ext cx="8928846" cy="49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37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11" y="365125"/>
            <a:ext cx="11710218" cy="8720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M.ED (CURRICULUM &amp; TEACHING ) - 2 SEMESTERS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7" y="1338262"/>
            <a:ext cx="9641541" cy="49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76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11" y="365125"/>
            <a:ext cx="11710218" cy="87200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M.ED (ARTS EDUCATION) - 2 SEMESTERS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8" y="1237128"/>
            <a:ext cx="9533964" cy="50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56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11" y="242047"/>
            <a:ext cx="11710218" cy="578224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M.ED (SOCIAL STUDIES) - 2 SEMESTERS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35" y="1271587"/>
            <a:ext cx="8888506" cy="49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62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11" y="365125"/>
            <a:ext cx="11710218" cy="872004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POSTGRADUATE DIPLOMA IN EDUCATION (PGDE) - 2 SEMESTERS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8" y="1281112"/>
            <a:ext cx="8821270" cy="49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08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60747D0-D2A6-D24D-8CAD-06CB48F7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Mode of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Programme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Delivery – FTF and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81E337-0CB7-3C4E-85D5-983B5DFD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85076"/>
              </p:ext>
            </p:extLst>
          </p:nvPr>
        </p:nvGraphicFramePr>
        <p:xfrm>
          <a:off x="717756" y="943898"/>
          <a:ext cx="11316927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78">
                  <a:extLst>
                    <a:ext uri="{9D8B030D-6E8A-4147-A177-3AD203B41FA5}">
                      <a16:colId xmlns:a16="http://schemas.microsoft.com/office/drawing/2014/main" xmlns="" val="1724688582"/>
                    </a:ext>
                  </a:extLst>
                </a:gridCol>
                <a:gridCol w="6392614">
                  <a:extLst>
                    <a:ext uri="{9D8B030D-6E8A-4147-A177-3AD203B41FA5}">
                      <a16:colId xmlns:a16="http://schemas.microsoft.com/office/drawing/2014/main" xmlns="" val="3817791068"/>
                    </a:ext>
                  </a:extLst>
                </a:gridCol>
                <a:gridCol w="2272375">
                  <a:extLst>
                    <a:ext uri="{9D8B030D-6E8A-4147-A177-3AD203B41FA5}">
                      <a16:colId xmlns:a16="http://schemas.microsoft.com/office/drawing/2014/main" xmlns="" val="1845710808"/>
                    </a:ext>
                  </a:extLst>
                </a:gridCol>
                <a:gridCol w="1765460">
                  <a:extLst>
                    <a:ext uri="{9D8B030D-6E8A-4147-A177-3AD203B41FA5}">
                      <a16:colId xmlns:a16="http://schemas.microsoft.com/office/drawing/2014/main" xmlns="" val="3149350652"/>
                    </a:ext>
                  </a:extLst>
                </a:gridCol>
              </a:tblGrid>
              <a:tr h="457183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SN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Programmes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Face</a:t>
                      </a:r>
                      <a:r>
                        <a:rPr lang="en-US" sz="2500" baseline="0" dirty="0" smtClean="0"/>
                        <a:t> to Face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Online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7353595"/>
                  </a:ext>
                </a:extLst>
              </a:tr>
              <a:tr h="156327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1. </a:t>
                      </a:r>
                    </a:p>
                    <a:p>
                      <a:endParaRPr lang="en-US" sz="2500" dirty="0" smtClean="0"/>
                    </a:p>
                    <a:p>
                      <a:r>
                        <a:rPr lang="en-US" sz="2500" dirty="0" smtClean="0"/>
                        <a:t>2.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M.ED/MA/MPHIL(ADMINISTRATION IN HIGHER EDUCATION</a:t>
                      </a:r>
                    </a:p>
                    <a:p>
                      <a:r>
                        <a:rPr lang="en-US" sz="2500" dirty="0" smtClean="0"/>
                        <a:t>M.ED (EDUCATIONAL ADMINISTRATION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Refer to timetable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 smtClean="0"/>
                    </a:p>
                    <a:p>
                      <a:r>
                        <a:rPr lang="en-US" sz="2500" dirty="0" smtClean="0"/>
                        <a:t>Refer to timetable </a:t>
                      </a:r>
                    </a:p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7073970"/>
                  </a:ext>
                </a:extLst>
              </a:tr>
              <a:tr h="457183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3.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M.ED/MPHIL (EDUCATIONAL PSYCHOLOGY)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8377720"/>
                  </a:ext>
                </a:extLst>
              </a:tr>
              <a:tr h="825878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4.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M.ED/MA/MPHIL(GUIDANCE AND COUNSELLING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2844591"/>
                  </a:ext>
                </a:extLst>
              </a:tr>
              <a:tr h="825878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5.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M.ED/MA/MPHIL (MEASUREMENT AND EVALUATION)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9219438"/>
                  </a:ext>
                </a:extLst>
              </a:tr>
              <a:tr h="457183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6.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M.ED (SPECIAL EDUCATION)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4323818"/>
                  </a:ext>
                </a:extLst>
              </a:tr>
              <a:tr h="825878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7.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POST GRADUATE DIPLOMA IN EDUCATION PROGRAMME(PGDE)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642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378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60747D0-D2A6-D24D-8CAD-06CB48F7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Mode of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Programme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Delivery – FTF and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81E337-0CB7-3C4E-85D5-983B5DFD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50418"/>
              </p:ext>
            </p:extLst>
          </p:nvPr>
        </p:nvGraphicFramePr>
        <p:xfrm>
          <a:off x="717756" y="943898"/>
          <a:ext cx="11316927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78">
                  <a:extLst>
                    <a:ext uri="{9D8B030D-6E8A-4147-A177-3AD203B41FA5}">
                      <a16:colId xmlns:a16="http://schemas.microsoft.com/office/drawing/2014/main" xmlns="" val="1724688582"/>
                    </a:ext>
                  </a:extLst>
                </a:gridCol>
                <a:gridCol w="6392614">
                  <a:extLst>
                    <a:ext uri="{9D8B030D-6E8A-4147-A177-3AD203B41FA5}">
                      <a16:colId xmlns:a16="http://schemas.microsoft.com/office/drawing/2014/main" xmlns="" val="3817791068"/>
                    </a:ext>
                  </a:extLst>
                </a:gridCol>
                <a:gridCol w="2272375">
                  <a:extLst>
                    <a:ext uri="{9D8B030D-6E8A-4147-A177-3AD203B41FA5}">
                      <a16:colId xmlns:a16="http://schemas.microsoft.com/office/drawing/2014/main" xmlns="" val="1845710808"/>
                    </a:ext>
                  </a:extLst>
                </a:gridCol>
                <a:gridCol w="1765460">
                  <a:extLst>
                    <a:ext uri="{9D8B030D-6E8A-4147-A177-3AD203B41FA5}">
                      <a16:colId xmlns:a16="http://schemas.microsoft.com/office/drawing/2014/main" xmlns="" val="314935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Programmes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Face</a:t>
                      </a:r>
                      <a:r>
                        <a:rPr lang="en-US" sz="2500" baseline="0" dirty="0" smtClean="0"/>
                        <a:t> to Face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Online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735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8.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M.ED (CURRICULUM AND TEACHING)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Refer</a:t>
                      </a:r>
                      <a:r>
                        <a:rPr lang="en-US" sz="2800" baseline="0" dirty="0" smtClean="0"/>
                        <a:t> to timetable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Refer to timetable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707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9.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M.ED (ARTS EDUCATION)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837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M.ED (SOCIAL STUDIES)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2844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438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60747D0-D2A6-D24D-8CAD-06CB48F7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Academic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Programmes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81E337-0CB7-3C4E-85D5-983B5DFD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56722"/>
              </p:ext>
            </p:extLst>
          </p:nvPr>
        </p:nvGraphicFramePr>
        <p:xfrm>
          <a:off x="717756" y="943898"/>
          <a:ext cx="11316927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78">
                  <a:extLst>
                    <a:ext uri="{9D8B030D-6E8A-4147-A177-3AD203B41FA5}">
                      <a16:colId xmlns:a16="http://schemas.microsoft.com/office/drawing/2014/main" xmlns="" val="1724688582"/>
                    </a:ext>
                  </a:extLst>
                </a:gridCol>
                <a:gridCol w="6392614">
                  <a:extLst>
                    <a:ext uri="{9D8B030D-6E8A-4147-A177-3AD203B41FA5}">
                      <a16:colId xmlns:a16="http://schemas.microsoft.com/office/drawing/2014/main" xmlns="" val="3817791068"/>
                    </a:ext>
                  </a:extLst>
                </a:gridCol>
                <a:gridCol w="2272375">
                  <a:extLst>
                    <a:ext uri="{9D8B030D-6E8A-4147-A177-3AD203B41FA5}">
                      <a16:colId xmlns:a16="http://schemas.microsoft.com/office/drawing/2014/main" xmlns="" val="1845710808"/>
                    </a:ext>
                  </a:extLst>
                </a:gridCol>
                <a:gridCol w="1765460">
                  <a:extLst>
                    <a:ext uri="{9D8B030D-6E8A-4147-A177-3AD203B41FA5}">
                      <a16:colId xmlns:a16="http://schemas.microsoft.com/office/drawing/2014/main" xmlns="" val="314935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SN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Programmes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Duration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735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1. </a:t>
                      </a:r>
                    </a:p>
                    <a:p>
                      <a:endParaRPr lang="en-US" sz="2500" dirty="0" smtClean="0"/>
                    </a:p>
                    <a:p>
                      <a:r>
                        <a:rPr lang="en-US" sz="2500" dirty="0" smtClean="0"/>
                        <a:t>2.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M.ED/MA/MPHIL(ADMINISTRATION IN HIGHER EDUCATION</a:t>
                      </a:r>
                    </a:p>
                    <a:p>
                      <a:r>
                        <a:rPr lang="en-US" sz="2500" dirty="0" smtClean="0"/>
                        <a:t>M.ED (EDUCATIONAL ADMINISTRATION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2/3 Semesters</a:t>
                      </a:r>
                    </a:p>
                    <a:p>
                      <a:endParaRPr lang="en-US" sz="2500" baseline="0" dirty="0" smtClean="0"/>
                    </a:p>
                    <a:p>
                      <a:r>
                        <a:rPr lang="en-US" sz="2500" baseline="0" dirty="0" smtClean="0"/>
                        <a:t>2 Semesters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 smtClean="0"/>
                    </a:p>
                    <a:p>
                      <a:endParaRPr lang="en-US" sz="2500" dirty="0" smtClean="0"/>
                    </a:p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707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3.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M.ED/MPHIL (EDUCATIONAL PSYCHOLOGY)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2/3 Semesters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837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4.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M.ED/MA/MPHIL(GUIDANCE AND COUNSELLING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2/3</a:t>
                      </a:r>
                      <a:r>
                        <a:rPr lang="en-US" sz="2500" baseline="0" dirty="0" smtClean="0"/>
                        <a:t> Semesters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284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5.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M.ED/MA/MPHIL (MEASUREMENT AND EVALUATION)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aseline="0" dirty="0" smtClean="0"/>
                        <a:t>2/3 Semesters</a:t>
                      </a:r>
                      <a:r>
                        <a:rPr lang="en-US" sz="2500" dirty="0" smtClean="0"/>
                        <a:t>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921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6.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M.ED (SPECIAL EDUCATION)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2 Semesters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432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247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39" y="365125"/>
            <a:ext cx="1184787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Administrative Staff and Supporting Staff of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he Unit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br>
              <a:rPr lang="en-US" sz="36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753"/>
            <a:ext cx="8089490" cy="459021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Administrative </a:t>
            </a:r>
            <a:r>
              <a:rPr lang="en-US" b="1" dirty="0"/>
              <a:t>Staff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Prof. J</a:t>
            </a:r>
            <a:r>
              <a:rPr lang="en-US" dirty="0" smtClean="0">
                <a:solidFill>
                  <a:schemeClr val="tx1"/>
                </a:solidFill>
              </a:rPr>
              <a:t>oseph </a:t>
            </a:r>
            <a:r>
              <a:rPr lang="en-US" dirty="0" err="1" smtClean="0">
                <a:solidFill>
                  <a:schemeClr val="tx1"/>
                </a:solidFill>
              </a:rPr>
              <a:t>Tufuor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Kwarteng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Head of </a:t>
            </a:r>
            <a:r>
              <a:rPr lang="en-US" dirty="0" err="1" smtClean="0">
                <a:solidFill>
                  <a:schemeClr val="tx1"/>
                </a:solidFill>
              </a:rPr>
              <a:t>Programmes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Dr. Beatrice </a:t>
            </a:r>
            <a:r>
              <a:rPr lang="en-US" dirty="0" smtClean="0">
                <a:solidFill>
                  <a:schemeClr val="tx1"/>
                </a:solidFill>
              </a:rPr>
              <a:t>Asante </a:t>
            </a:r>
            <a:r>
              <a:rPr lang="en-US" dirty="0" err="1" smtClean="0">
                <a:solidFill>
                  <a:schemeClr val="tx1"/>
                </a:solidFill>
              </a:rPr>
              <a:t>Somuah</a:t>
            </a:r>
            <a:r>
              <a:rPr lang="en-US" dirty="0" smtClean="0">
                <a:solidFill>
                  <a:schemeClr val="tx1"/>
                </a:solidFill>
              </a:rPr>
              <a:t>– Registration and Examination Officer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Mrs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Sarah Mensah-</a:t>
            </a:r>
            <a:r>
              <a:rPr lang="en-US" dirty="0" err="1" smtClean="0">
                <a:solidFill>
                  <a:schemeClr val="tx1"/>
                </a:solidFill>
              </a:rPr>
              <a:t>Bonso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Principal Administrative Assistant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Mr. Nana </a:t>
            </a:r>
            <a:r>
              <a:rPr lang="en-US" dirty="0" err="1" smtClean="0">
                <a:solidFill>
                  <a:schemeClr val="tx1"/>
                </a:solidFill>
              </a:rPr>
              <a:t>Ekow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Assan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Senior Administrative </a:t>
            </a:r>
            <a:r>
              <a:rPr lang="en-US" dirty="0" smtClean="0">
                <a:solidFill>
                  <a:schemeClr val="tx1"/>
                </a:solidFill>
              </a:rPr>
              <a:t>Assistant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Mr. Francis </a:t>
            </a:r>
            <a:r>
              <a:rPr lang="en-US" dirty="0" err="1" smtClean="0">
                <a:solidFill>
                  <a:schemeClr val="tx1"/>
                </a:solidFill>
              </a:rPr>
              <a:t>Annor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Clearner</a:t>
            </a:r>
            <a:r>
              <a:rPr lang="en-US" dirty="0" smtClean="0">
                <a:solidFill>
                  <a:schemeClr val="tx1"/>
                </a:solidFill>
              </a:rPr>
              <a:t>/Messenger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/>
              <a:t>Service Personnel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Abigail </a:t>
            </a:r>
            <a:r>
              <a:rPr lang="en-US" dirty="0" err="1" smtClean="0">
                <a:solidFill>
                  <a:schemeClr val="tx1"/>
                </a:solidFill>
              </a:rPr>
              <a:t>Koomson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Christiana </a:t>
            </a:r>
            <a:r>
              <a:rPr lang="en-US" dirty="0" err="1" smtClean="0">
                <a:solidFill>
                  <a:schemeClr val="tx1"/>
                </a:solidFill>
              </a:rPr>
              <a:t>Martei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Philomina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Kwabena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Raheema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Amoah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Petula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Bainin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Kwaku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Asare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Baffoe</a:t>
            </a: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Richard Nana K. Mensah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69393" y="3917245"/>
            <a:ext cx="4788309" cy="168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Us: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code.des@ucc.edu.gh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Tel: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031 229 00 57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04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026854A-60FC-3041-98D8-AC987CC0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60747D0-D2A6-D24D-8CAD-06CB48F7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Academic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Programmes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81E337-0CB7-3C4E-85D5-983B5DFD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6383"/>
              </p:ext>
            </p:extLst>
          </p:nvPr>
        </p:nvGraphicFramePr>
        <p:xfrm>
          <a:off x="717756" y="943898"/>
          <a:ext cx="1131692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78">
                  <a:extLst>
                    <a:ext uri="{9D8B030D-6E8A-4147-A177-3AD203B41FA5}">
                      <a16:colId xmlns:a16="http://schemas.microsoft.com/office/drawing/2014/main" xmlns="" val="1724688582"/>
                    </a:ext>
                  </a:extLst>
                </a:gridCol>
                <a:gridCol w="6392614">
                  <a:extLst>
                    <a:ext uri="{9D8B030D-6E8A-4147-A177-3AD203B41FA5}">
                      <a16:colId xmlns:a16="http://schemas.microsoft.com/office/drawing/2014/main" xmlns="" val="3817791068"/>
                    </a:ext>
                  </a:extLst>
                </a:gridCol>
                <a:gridCol w="2272375">
                  <a:extLst>
                    <a:ext uri="{9D8B030D-6E8A-4147-A177-3AD203B41FA5}">
                      <a16:colId xmlns:a16="http://schemas.microsoft.com/office/drawing/2014/main" xmlns="" val="1845710808"/>
                    </a:ext>
                  </a:extLst>
                </a:gridCol>
                <a:gridCol w="1765460">
                  <a:extLst>
                    <a:ext uri="{9D8B030D-6E8A-4147-A177-3AD203B41FA5}">
                      <a16:colId xmlns:a16="http://schemas.microsoft.com/office/drawing/2014/main" xmlns="" val="314935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Programmes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Duration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735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7.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M.ED (CURRICULUM AND TEACHING)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2 Semesters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707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8.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M.ED (ARTS EDUCATION)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2 Semesters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837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9.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10.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M.ED (SOCIAL STUDIES</a:t>
                      </a:r>
                      <a:r>
                        <a:rPr lang="en-US" sz="2800" dirty="0" smtClean="0"/>
                        <a:t>)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POST</a:t>
                      </a:r>
                      <a:r>
                        <a:rPr lang="en-US" sz="2800" baseline="0" dirty="0" smtClean="0"/>
                        <a:t> GRADUATE DIPLOMA in EDUCATION (PGDE)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smtClean="0"/>
                        <a:t>Semesters</a:t>
                      </a:r>
                    </a:p>
                    <a:p>
                      <a:endParaRPr lang="en-US" sz="2800" baseline="0" dirty="0" smtClean="0"/>
                    </a:p>
                    <a:p>
                      <a:r>
                        <a:rPr lang="en-US" sz="2800" baseline="0" dirty="0" smtClean="0"/>
                        <a:t>2 Semesters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 smtClean="0"/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2844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8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M.ED/MA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(ADMINISTRATION IN HIGHER EDUCATION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	2 Semesters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509862" y="-140732"/>
            <a:ext cx="1733176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Duration: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(2) semesters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Semester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894" y="1385047"/>
            <a:ext cx="9399494" cy="47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85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87" y="365125"/>
            <a:ext cx="11645153" cy="716423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MPHIL (ADMINISTRATION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 HIGHER EDUCATION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	3 Semesters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509862" y="-140732"/>
            <a:ext cx="1733176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Duration: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(2) semesters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Semester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52" y="1587406"/>
            <a:ext cx="10681447" cy="44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19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65125"/>
            <a:ext cx="11661059" cy="716423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M.ED (EDUCATIONAL </a:t>
            </a:r>
            <a:r>
              <a:rPr lang="en-GB" sz="3200" dirty="0" smtClean="0"/>
              <a:t>ADMINISTRATION– 2 Semesters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75" y="1571624"/>
            <a:ext cx="9103659" cy="45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76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10" y="365125"/>
            <a:ext cx="11818808" cy="62793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M.ED/MA (EDUCATIONAL PSYCHOLOGY – 2 Semesters)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7" y="1295399"/>
            <a:ext cx="8673352" cy="48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01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10" y="365125"/>
            <a:ext cx="11818808" cy="62793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MPHIL (EDUCATIONAL PSYCHOLOGY – 3 Semesters)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77471"/>
            <a:ext cx="9090211" cy="47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05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11" y="365125"/>
            <a:ext cx="11710218" cy="57616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M.ED/MA (GUIDANCE &amp; COUNSELLING – 2 SEMESTERS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8791C-82AF-D84B-9814-7BC5A74F2275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59" y="1156447"/>
            <a:ext cx="988358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65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451</Words>
  <Application>Microsoft Office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Gill Sans MT</vt:lpstr>
      <vt:lpstr>Times New Roman</vt:lpstr>
      <vt:lpstr>Office Theme</vt:lpstr>
      <vt:lpstr>DEPARTMENT OF EDUCATON PROGRAMMES</vt:lpstr>
      <vt:lpstr>Academic Programmes </vt:lpstr>
      <vt:lpstr>Academic Programmes </vt:lpstr>
      <vt:lpstr>M.ED/MA (ADMINISTRATION IN HIGHER EDUCATION -  2 Semesters</vt:lpstr>
      <vt:lpstr>MPHIL (ADMINISTRATION IN HIGHER EDUCATION -  3 Semesters</vt:lpstr>
      <vt:lpstr>M.ED (EDUCATIONAL ADMINISTRATION– 2 Semesters </vt:lpstr>
      <vt:lpstr>M.ED/MA (EDUCATIONAL PSYCHOLOGY – 2 Semesters)</vt:lpstr>
      <vt:lpstr>MPHIL (EDUCATIONAL PSYCHOLOGY – 3 Semesters)</vt:lpstr>
      <vt:lpstr>M.ED/MA (GUIDANCE &amp; COUNSELLING – 2 SEMESTERS</vt:lpstr>
      <vt:lpstr>M.PHIL (GUIDANCE &amp; COUNSELLING – 3 SEMESTERS</vt:lpstr>
      <vt:lpstr>M.ED/MA (MEASUREMENT &amp; EVALUATION– 2 SEMESTERS</vt:lpstr>
      <vt:lpstr>M.PHIL (MEASUREMENT &amp; EVALUATION– 3 SEMESTERS</vt:lpstr>
      <vt:lpstr>M.ED (SPECIAL EDUCATION– 2 SEMESTERS</vt:lpstr>
      <vt:lpstr>M.ED (CURRICULUM &amp; TEACHING ) - 2 SEMESTERS</vt:lpstr>
      <vt:lpstr>M.ED (ARTS EDUCATION) - 2 SEMESTERS</vt:lpstr>
      <vt:lpstr>M.ED (SOCIAL STUDIES) - 2 SEMESTERS</vt:lpstr>
      <vt:lpstr>POSTGRADUATE DIPLOMA IN EDUCATION (PGDE) - 2 SEMESTERS</vt:lpstr>
      <vt:lpstr>Mode of Programme Delivery – FTF and Online</vt:lpstr>
      <vt:lpstr>Mode of Programme Delivery – FTF and Online</vt:lpstr>
      <vt:lpstr>  Administrative Staff and Supporting Staff of the Unit  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HP 15</cp:lastModifiedBy>
  <cp:revision>158</cp:revision>
  <dcterms:created xsi:type="dcterms:W3CDTF">2020-07-11T19:28:56Z</dcterms:created>
  <dcterms:modified xsi:type="dcterms:W3CDTF">2022-02-04T14:22:39Z</dcterms:modified>
</cp:coreProperties>
</file>