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417" r:id="rId2"/>
    <p:sldId id="256" r:id="rId3"/>
    <p:sldId id="418" r:id="rId4"/>
    <p:sldId id="419" r:id="rId5"/>
    <p:sldId id="420" r:id="rId6"/>
    <p:sldId id="423" r:id="rId7"/>
    <p:sldId id="424" r:id="rId8"/>
    <p:sldId id="426" r:id="rId9"/>
    <p:sldId id="428" r:id="rId10"/>
    <p:sldId id="429" r:id="rId11"/>
    <p:sldId id="431" r:id="rId12"/>
    <p:sldId id="435" r:id="rId13"/>
    <p:sldId id="434" r:id="rId14"/>
  </p:sldIdLst>
  <p:sldSz cx="12192000" cy="6858000"/>
  <p:notesSz cx="12192000" cy="6858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8" autoAdjust="0"/>
    <p:restoredTop sz="94660"/>
  </p:normalViewPr>
  <p:slideViewPr>
    <p:cSldViewPr>
      <p:cViewPr varScale="1">
        <p:scale>
          <a:sx n="68" d="100"/>
          <a:sy n="68" d="100"/>
        </p:scale>
        <p:origin x="5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73FB4-E469-4F38-A165-C79A4447C236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7FFF9-8417-426B-83FB-465F31B93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7FFF9-8417-426B-83FB-465F31B932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7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24</a:t>
            </a:r>
            <a:r>
              <a:rPr spc="-20" dirty="0"/>
              <a:t> </a:t>
            </a:r>
            <a:r>
              <a:rPr dirty="0"/>
              <a:t>November</a:t>
            </a:r>
            <a:r>
              <a:rPr spc="-20" dirty="0"/>
              <a:t>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Kenneth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C7C3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24</a:t>
            </a:r>
            <a:r>
              <a:rPr spc="-20" dirty="0"/>
              <a:t> </a:t>
            </a:r>
            <a:r>
              <a:rPr dirty="0"/>
              <a:t>November</a:t>
            </a:r>
            <a:r>
              <a:rPr spc="-20" dirty="0"/>
              <a:t>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Kenneth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C7C3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24</a:t>
            </a:r>
            <a:r>
              <a:rPr spc="-20" dirty="0"/>
              <a:t> </a:t>
            </a:r>
            <a:r>
              <a:rPr dirty="0"/>
              <a:t>November</a:t>
            </a:r>
            <a:r>
              <a:rPr spc="-20" dirty="0"/>
              <a:t> 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Kenneth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EC7C3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24</a:t>
            </a:r>
            <a:r>
              <a:rPr spc="-20" dirty="0"/>
              <a:t> </a:t>
            </a:r>
            <a:r>
              <a:rPr dirty="0"/>
              <a:t>November</a:t>
            </a:r>
            <a:r>
              <a:rPr spc="-20" dirty="0"/>
              <a:t> 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Kenneth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24</a:t>
            </a:r>
            <a:r>
              <a:rPr spc="-20" dirty="0"/>
              <a:t> </a:t>
            </a:r>
            <a:r>
              <a:rPr dirty="0"/>
              <a:t>November</a:t>
            </a:r>
            <a:r>
              <a:rPr spc="-20" dirty="0"/>
              <a:t> 2021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Kenneth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6868"/>
            <a:ext cx="12192000" cy="1097280"/>
          </a:xfrm>
          <a:custGeom>
            <a:avLst/>
            <a:gdLst/>
            <a:ahLst/>
            <a:cxnLst/>
            <a:rect l="l" t="t" r="r" b="b"/>
            <a:pathLst>
              <a:path w="12192000" h="1097280">
                <a:moveTo>
                  <a:pt x="12192000" y="0"/>
                </a:moveTo>
                <a:lnTo>
                  <a:pt x="0" y="0"/>
                </a:lnTo>
                <a:lnTo>
                  <a:pt x="0" y="1097279"/>
                </a:lnTo>
                <a:lnTo>
                  <a:pt x="12192000" y="10972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6868"/>
            <a:ext cx="12192000" cy="1097280"/>
          </a:xfrm>
          <a:custGeom>
            <a:avLst/>
            <a:gdLst/>
            <a:ahLst/>
            <a:cxnLst/>
            <a:rect l="l" t="t" r="r" b="b"/>
            <a:pathLst>
              <a:path w="12192000" h="1097280">
                <a:moveTo>
                  <a:pt x="0" y="1097279"/>
                </a:moveTo>
                <a:lnTo>
                  <a:pt x="12192000" y="1097279"/>
                </a:lnTo>
                <a:lnTo>
                  <a:pt x="12192000" y="0"/>
                </a:lnTo>
                <a:lnTo>
                  <a:pt x="0" y="0"/>
                </a:lnTo>
                <a:lnTo>
                  <a:pt x="0" y="109727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83468" y="86868"/>
            <a:ext cx="1208531" cy="1028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139952" cy="11765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037285"/>
            <a:ext cx="87712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EC7C3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39" y="1563369"/>
            <a:ext cx="11364595" cy="369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69086" y="6428104"/>
            <a:ext cx="122618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24</a:t>
            </a:r>
            <a:r>
              <a:rPr spc="-20" dirty="0"/>
              <a:t> </a:t>
            </a:r>
            <a:r>
              <a:rPr dirty="0"/>
              <a:t>November</a:t>
            </a:r>
            <a:r>
              <a:rPr spc="-20" dirty="0"/>
              <a:t> 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43320" y="6428104"/>
            <a:ext cx="55689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Kenneth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61064" y="6428104"/>
            <a:ext cx="32257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6868"/>
            <a:ext cx="12192000" cy="1097280"/>
          </a:xfrm>
          <a:custGeom>
            <a:avLst/>
            <a:gdLst/>
            <a:ahLst/>
            <a:cxnLst/>
            <a:rect l="l" t="t" r="r" b="b"/>
            <a:pathLst>
              <a:path w="12192000" h="1097280">
                <a:moveTo>
                  <a:pt x="0" y="1097279"/>
                </a:moveTo>
                <a:lnTo>
                  <a:pt x="12192000" y="1097279"/>
                </a:lnTo>
                <a:lnTo>
                  <a:pt x="12192000" y="0"/>
                </a:lnTo>
                <a:lnTo>
                  <a:pt x="0" y="0"/>
                </a:lnTo>
                <a:lnTo>
                  <a:pt x="0" y="109727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5" y="155524"/>
            <a:ext cx="12179935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chemeClr val="tx2"/>
                </a:solidFill>
                <a:latin typeface="Calibri"/>
                <a:cs typeface="Calibri"/>
              </a:rPr>
              <a:t>U</a:t>
            </a:r>
            <a:r>
              <a:rPr lang="en-US" sz="3200" b="1" dirty="0">
                <a:solidFill>
                  <a:schemeClr val="tx2"/>
                </a:solidFill>
                <a:latin typeface="Calibri"/>
                <a:cs typeface="Calibri"/>
              </a:rPr>
              <a:t>NIVERSITY OF CAPE COAST</a:t>
            </a:r>
          </a:p>
          <a:p>
            <a:pPr marL="357505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spc="-50" dirty="0">
                <a:solidFill>
                  <a:schemeClr val="tx2"/>
                </a:solidFill>
                <a:latin typeface="Calibri"/>
                <a:cs typeface="Calibri"/>
              </a:rPr>
              <a:t>                              COLLEGE OF DISTANCE EDUCATION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CAPE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COAST</a:t>
            </a:r>
            <a:endParaRPr sz="2400" dirty="0">
              <a:latin typeface="Calibri"/>
              <a:cs typeface="Calibri"/>
            </a:endParaRPr>
          </a:p>
          <a:p>
            <a:pPr marL="309245" algn="ctr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6095" y="0"/>
            <a:ext cx="12204700" cy="3728085"/>
            <a:chOff x="-6095" y="0"/>
            <a:chExt cx="12204700" cy="3728085"/>
          </a:xfrm>
        </p:grpSpPr>
        <p:sp>
          <p:nvSpPr>
            <p:cNvPr id="9" name="object 9"/>
            <p:cNvSpPr/>
            <p:nvPr/>
          </p:nvSpPr>
          <p:spPr>
            <a:xfrm>
              <a:off x="0" y="1115567"/>
              <a:ext cx="12192000" cy="73660"/>
            </a:xfrm>
            <a:custGeom>
              <a:avLst/>
              <a:gdLst/>
              <a:ahLst/>
              <a:cxnLst/>
              <a:rect l="l" t="t" r="r" b="b"/>
              <a:pathLst>
                <a:path w="12192000" h="73659">
                  <a:moveTo>
                    <a:pt x="0" y="73151"/>
                  </a:moveTo>
                  <a:lnTo>
                    <a:pt x="12192000" y="7315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567"/>
              <a:ext cx="12192000" cy="90170"/>
            </a:xfrm>
            <a:custGeom>
              <a:avLst/>
              <a:gdLst/>
              <a:ahLst/>
              <a:cxnLst/>
              <a:rect l="l" t="t" r="r" b="b"/>
              <a:pathLst>
                <a:path w="12192000" h="90169">
                  <a:moveTo>
                    <a:pt x="0" y="89915"/>
                  </a:moveTo>
                  <a:lnTo>
                    <a:pt x="12192000" y="8991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92000" cy="88900"/>
            </a:xfrm>
            <a:custGeom>
              <a:avLst/>
              <a:gdLst/>
              <a:ahLst/>
              <a:cxnLst/>
              <a:rect l="l" t="t" r="r" b="b"/>
              <a:pathLst>
                <a:path w="12192000" h="88900">
                  <a:moveTo>
                    <a:pt x="0" y="88392"/>
                  </a:moveTo>
                  <a:lnTo>
                    <a:pt x="12192000" y="8839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192000" cy="88900"/>
            </a:xfrm>
            <a:custGeom>
              <a:avLst/>
              <a:gdLst/>
              <a:ahLst/>
              <a:cxnLst/>
              <a:rect l="l" t="t" r="r" b="b"/>
              <a:pathLst>
                <a:path w="12192000" h="88900">
                  <a:moveTo>
                    <a:pt x="0" y="88392"/>
                  </a:moveTo>
                  <a:lnTo>
                    <a:pt x="12192000" y="88392"/>
                  </a:lnTo>
                  <a:lnTo>
                    <a:pt x="12192000" y="0"/>
                  </a:lnTo>
                </a:path>
                <a:path w="12192000" h="88900">
                  <a:moveTo>
                    <a:pt x="0" y="0"/>
                  </a:moveTo>
                  <a:lnTo>
                    <a:pt x="0" y="8839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188720"/>
              <a:ext cx="12192000" cy="2533015"/>
            </a:xfrm>
            <a:custGeom>
              <a:avLst/>
              <a:gdLst/>
              <a:ahLst/>
              <a:cxnLst/>
              <a:rect l="l" t="t" r="r" b="b"/>
              <a:pathLst>
                <a:path w="12192000" h="2533015">
                  <a:moveTo>
                    <a:pt x="12192000" y="0"/>
                  </a:moveTo>
                  <a:lnTo>
                    <a:pt x="0" y="0"/>
                  </a:lnTo>
                  <a:lnTo>
                    <a:pt x="0" y="2532887"/>
                  </a:lnTo>
                  <a:lnTo>
                    <a:pt x="12192000" y="25328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66039" y="1563369"/>
            <a:ext cx="11857737" cy="1987466"/>
          </a:xfrm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704850" marR="5080" algn="ctr">
              <a:lnSpc>
                <a:spcPct val="100000"/>
              </a:lnSpc>
              <a:spcBef>
                <a:spcPts val="140"/>
              </a:spcBef>
            </a:pPr>
            <a:r>
              <a:rPr lang="en-US" b="1" spc="-85" dirty="0">
                <a:latin typeface="Times New Roman"/>
                <a:cs typeface="Times New Roman"/>
              </a:rPr>
              <a:t>DEPARTMENT OF SCIENCE, MATHEMATICS &amp; ICT</a:t>
            </a:r>
          </a:p>
          <a:p>
            <a:pPr marL="704850" marR="5080" algn="ctr">
              <a:lnSpc>
                <a:spcPct val="100000"/>
              </a:lnSpc>
              <a:spcBef>
                <a:spcPts val="140"/>
              </a:spcBef>
            </a:pPr>
            <a:r>
              <a:rPr lang="en-US" b="1" spc="-85" dirty="0"/>
              <a:t>POSTGRADUATE  PROGRAMMES</a:t>
            </a:r>
            <a:endParaRPr b="1" spc="-1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41393" y="6428104"/>
            <a:ext cx="15732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spc="-20" dirty="0"/>
              <a:t> </a:t>
            </a:r>
            <a:r>
              <a:rPr lang="en-US" dirty="0"/>
              <a:t>FEBRUARY,</a:t>
            </a:r>
            <a:r>
              <a:rPr spc="-20" dirty="0"/>
              <a:t> 202</a:t>
            </a:r>
            <a:r>
              <a:rPr lang="en-US" spc="-20" dirty="0"/>
              <a:t>2</a:t>
            </a: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6243320" y="6428104"/>
            <a:ext cx="919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Prof Abu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1716511" y="6428104"/>
            <a:ext cx="1663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" y="113090"/>
            <a:ext cx="1136905" cy="1002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55524"/>
            <a:ext cx="1066800" cy="8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41393" y="6428104"/>
            <a:ext cx="15732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spc="-20" dirty="0"/>
              <a:t> </a:t>
            </a:r>
            <a:r>
              <a:rPr lang="en-US" dirty="0"/>
              <a:t>FEBRUARY,</a:t>
            </a:r>
            <a:r>
              <a:rPr spc="-20" dirty="0"/>
              <a:t> 202</a:t>
            </a:r>
            <a:r>
              <a:rPr lang="en-US" spc="-20" dirty="0"/>
              <a:t>2</a:t>
            </a: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6243320" y="6428104"/>
            <a:ext cx="919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Prof Abu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1506200" y="6428104"/>
            <a:ext cx="37668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005F4DF-9961-41D4-A971-E341664F8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59606"/>
              </p:ext>
            </p:extLst>
          </p:nvPr>
        </p:nvGraphicFramePr>
        <p:xfrm>
          <a:off x="309119" y="1402342"/>
          <a:ext cx="11704020" cy="504374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3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COURSE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COURSE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EPH</a:t>
                      </a:r>
                      <a:r>
                        <a:rPr lang="en-US" sz="2400" baseline="0" dirty="0"/>
                        <a:t> 801S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 Methods in Health and Human Performance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40280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EPH</a:t>
                      </a:r>
                      <a:r>
                        <a:rPr lang="en-US" sz="2400" baseline="0" dirty="0"/>
                        <a:t> 874S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Seminar in Assessing Health Needs of School Age Children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EPH</a:t>
                      </a:r>
                      <a:r>
                        <a:rPr lang="en-US" sz="2400" baseline="0" dirty="0"/>
                        <a:t> 841S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Assessment Strategies in Education and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EPH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845S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and Measurements in Human Performance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EPH 854S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baseline="0" dirty="0"/>
                        <a:t> Sports and Society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30">
                <a:tc gridSpan="2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b="1" dirty="0"/>
                        <a:t>Total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4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99898"/>
                  </a:ext>
                </a:extLst>
              </a:tr>
            </a:tbl>
          </a:graphicData>
        </a:graphic>
      </p:graphicFrame>
      <p:sp>
        <p:nvSpPr>
          <p:cNvPr id="27" name="object 14">
            <a:extLst>
              <a:ext uri="{FF2B5EF4-FFF2-40B4-BE49-F238E27FC236}">
                <a16:creationId xmlns:a16="http://schemas.microsoft.com/office/drawing/2014/main" id="{F4D1329E-E286-4DAD-AD94-73B140B1FC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799" y="136652"/>
            <a:ext cx="10820401" cy="941026"/>
          </a:xfrm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1276350" marR="5080" indent="-571500" algn="l">
              <a:lnSpc>
                <a:spcPct val="100000"/>
              </a:lnSpc>
              <a:spcBef>
                <a:spcPts val="140"/>
              </a:spcBef>
              <a:buFont typeface="Wingdings" pitchFamily="2" charset="2"/>
              <a:buChar char="q"/>
            </a:pPr>
            <a:r>
              <a:rPr lang="en-US" sz="2800" b="1" spc="-10" dirty="0">
                <a:solidFill>
                  <a:schemeClr val="accent5">
                    <a:lumMod val="75000"/>
                  </a:schemeClr>
                </a:solidFill>
              </a:rPr>
              <a:t>M.ED PE </a:t>
            </a:r>
            <a:endParaRPr lang="en-US" sz="2800" b="1" spc="-10" dirty="0">
              <a:solidFill>
                <a:schemeClr val="tx1"/>
              </a:solidFill>
            </a:endParaRPr>
          </a:p>
          <a:p>
            <a:pPr marL="704850" marR="5080" algn="just">
              <a:lnSpc>
                <a:spcPct val="100000"/>
              </a:lnSpc>
              <a:spcBef>
                <a:spcPts val="140"/>
              </a:spcBef>
            </a:pPr>
            <a:r>
              <a:rPr lang="en-US" sz="2400" b="1" spc="-10" dirty="0">
                <a:solidFill>
                  <a:srgbClr val="002060"/>
                </a:solidFill>
              </a:rPr>
              <a:t>First Semester</a:t>
            </a:r>
            <a:endParaRPr sz="2400" b="1" spc="-1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41393" y="6428104"/>
            <a:ext cx="15732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spc="-20" dirty="0"/>
              <a:t> </a:t>
            </a:r>
            <a:r>
              <a:rPr lang="en-US" dirty="0"/>
              <a:t>FEBRUARY,</a:t>
            </a:r>
            <a:r>
              <a:rPr spc="-20" dirty="0"/>
              <a:t> 202</a:t>
            </a:r>
            <a:r>
              <a:rPr lang="en-US" spc="-20" dirty="0"/>
              <a:t>2</a:t>
            </a: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6243320" y="6428104"/>
            <a:ext cx="919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Prof Abu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1506200" y="6428104"/>
            <a:ext cx="37668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11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5C36DB3-0B74-41FA-8F2B-DF304E1BF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34670"/>
              </p:ext>
            </p:extLst>
          </p:nvPr>
        </p:nvGraphicFramePr>
        <p:xfrm>
          <a:off x="309119" y="1402342"/>
          <a:ext cx="11704020" cy="485473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COURSE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COURSE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EPH</a:t>
                      </a:r>
                      <a:r>
                        <a:rPr lang="en-US" sz="2400" baseline="0" dirty="0"/>
                        <a:t> 863S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Nutrition, Exercise and Health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40280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EPH</a:t>
                      </a:r>
                      <a:r>
                        <a:rPr lang="en-US" sz="2400" baseline="0" dirty="0"/>
                        <a:t> 803S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of Computer Application in Health, Physical Education and Recreation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EPH</a:t>
                      </a:r>
                      <a:r>
                        <a:rPr lang="en-US" sz="2400" baseline="0" dirty="0"/>
                        <a:t> 844S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Curriculum and Instruction in Health and Physical Education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EPH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843S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Human Movement and Behavior in Exercise and Sports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EPH 846S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 </a:t>
                      </a:r>
                      <a:r>
                        <a:rPr lang="en-US" sz="2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Organization and Administration of Physical Education and Sports </a:t>
                      </a:r>
                      <a:r>
                        <a:rPr lang="en-US" sz="24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30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Total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99898"/>
                  </a:ext>
                </a:extLst>
              </a:tr>
            </a:tbl>
          </a:graphicData>
        </a:graphic>
      </p:graphicFrame>
      <p:sp>
        <p:nvSpPr>
          <p:cNvPr id="27" name="object 14">
            <a:extLst>
              <a:ext uri="{FF2B5EF4-FFF2-40B4-BE49-F238E27FC236}">
                <a16:creationId xmlns:a16="http://schemas.microsoft.com/office/drawing/2014/main" id="{D11A4C97-CD09-4C54-BB17-DDD05B0826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799" y="136652"/>
            <a:ext cx="10820401" cy="941026"/>
          </a:xfrm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1276350" marR="5080" indent="-571500" algn="l">
              <a:lnSpc>
                <a:spcPct val="100000"/>
              </a:lnSpc>
              <a:spcBef>
                <a:spcPts val="140"/>
              </a:spcBef>
              <a:buFont typeface="Wingdings" pitchFamily="2" charset="2"/>
              <a:buChar char="q"/>
            </a:pPr>
            <a:r>
              <a:rPr lang="en-US" sz="2800" b="1" spc="-10" dirty="0">
                <a:solidFill>
                  <a:schemeClr val="accent5">
                    <a:lumMod val="75000"/>
                  </a:schemeClr>
                </a:solidFill>
              </a:rPr>
              <a:t>M.ED PE </a:t>
            </a:r>
            <a:endParaRPr lang="en-US" sz="2800" b="1" spc="-10" dirty="0">
              <a:solidFill>
                <a:schemeClr val="tx1"/>
              </a:solidFill>
            </a:endParaRPr>
          </a:p>
          <a:p>
            <a:pPr marL="704850" marR="5080" algn="just">
              <a:lnSpc>
                <a:spcPct val="100000"/>
              </a:lnSpc>
              <a:spcBef>
                <a:spcPts val="140"/>
              </a:spcBef>
            </a:pPr>
            <a:r>
              <a:rPr lang="en-US" sz="2400" b="1" spc="-10" dirty="0">
                <a:solidFill>
                  <a:srgbClr val="002060"/>
                </a:solidFill>
              </a:rPr>
              <a:t>Second Semester</a:t>
            </a:r>
            <a:endParaRPr sz="2400" b="1" spc="-1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D0AFDA-D6EF-4696-BEB7-59415FF2C47C}"/>
              </a:ext>
            </a:extLst>
          </p:cNvPr>
          <p:cNvSpPr txBox="1">
            <a:spLocks/>
          </p:cNvSpPr>
          <p:nvPr/>
        </p:nvSpPr>
        <p:spPr>
          <a:xfrm>
            <a:off x="395749" y="2382838"/>
            <a:ext cx="11400502" cy="2286000"/>
          </a:xfrm>
          <a:prstGeom prst="rect">
            <a:avLst/>
          </a:prstGeom>
        </p:spPr>
        <p:txBody>
          <a:bodyPr wrap="square" lIns="0" tIns="0" rIns="0" bIns="0">
            <a:normAutofit fontScale="92500" lnSpcReduction="10000"/>
          </a:bodyPr>
          <a:lstStyle>
            <a:lvl1pPr marL="0">
              <a:defRPr sz="4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dirty="0"/>
              <a:t>Prof. Emmanuel K Abu – Head of </a:t>
            </a:r>
            <a:r>
              <a:rPr lang="en-US" sz="2800" dirty="0" err="1"/>
              <a:t>Programmes</a:t>
            </a:r>
            <a:r>
              <a:rPr lang="en-US" sz="2800" dirty="0"/>
              <a:t> – 0244990030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Dr. Valentina </a:t>
            </a:r>
            <a:r>
              <a:rPr lang="en-US" sz="2800" dirty="0" err="1"/>
              <a:t>Arkorful</a:t>
            </a:r>
            <a:r>
              <a:rPr lang="en-US" sz="2800" dirty="0"/>
              <a:t> – Registration and Examination Officer – 0207986099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Ms</a:t>
            </a:r>
            <a:r>
              <a:rPr lang="en-US" sz="2800" dirty="0"/>
              <a:t> Ivy Rose </a:t>
            </a:r>
            <a:r>
              <a:rPr lang="en-US" sz="2800" dirty="0" err="1"/>
              <a:t>Akakpo</a:t>
            </a:r>
            <a:r>
              <a:rPr lang="en-US" sz="2800" dirty="0"/>
              <a:t>  – Chief Administrative Assistant – 0244750802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Olivia </a:t>
            </a:r>
            <a:r>
              <a:rPr lang="en-US" sz="2800" dirty="0" err="1"/>
              <a:t>Abrah</a:t>
            </a:r>
            <a:r>
              <a:rPr lang="en-US" sz="2800" dirty="0"/>
              <a:t>  – Senior Administrative Assistant – 0241896713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A42367F-B9EE-4D32-8DF6-E5BA808B0205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19C8791C-82AF-D84B-9814-7BC5A74F227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51BFD-CC04-4C27-B0C9-891A19407A34}"/>
              </a:ext>
            </a:extLst>
          </p:cNvPr>
          <p:cNvSpPr/>
          <p:nvPr/>
        </p:nvSpPr>
        <p:spPr>
          <a:xfrm>
            <a:off x="1295400" y="5635625"/>
            <a:ext cx="6312309" cy="532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Email: codemathsscienceict@ucc.edu.gh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019A3E3-4A97-4A6D-B3DA-4C26BBCA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637" y="1308856"/>
            <a:ext cx="8771255" cy="8279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Administrative Staff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212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6868"/>
            <a:ext cx="12192000" cy="1097280"/>
          </a:xfrm>
          <a:custGeom>
            <a:avLst/>
            <a:gdLst/>
            <a:ahLst/>
            <a:cxnLst/>
            <a:rect l="l" t="t" r="r" b="b"/>
            <a:pathLst>
              <a:path w="12192000" h="1097280">
                <a:moveTo>
                  <a:pt x="0" y="1097279"/>
                </a:moveTo>
                <a:lnTo>
                  <a:pt x="12192000" y="1097279"/>
                </a:lnTo>
                <a:lnTo>
                  <a:pt x="12192000" y="0"/>
                </a:lnTo>
                <a:lnTo>
                  <a:pt x="0" y="0"/>
                </a:lnTo>
                <a:lnTo>
                  <a:pt x="0" y="109727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5" y="155524"/>
            <a:ext cx="12179935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chemeClr val="tx2"/>
                </a:solidFill>
                <a:latin typeface="Calibri"/>
                <a:cs typeface="Calibri"/>
              </a:rPr>
              <a:t>U</a:t>
            </a:r>
            <a:r>
              <a:rPr lang="en-US" sz="3200" b="1" dirty="0">
                <a:solidFill>
                  <a:schemeClr val="tx2"/>
                </a:solidFill>
                <a:latin typeface="Calibri"/>
                <a:cs typeface="Calibri"/>
              </a:rPr>
              <a:t>NIVERSITY OF CAPE COAST</a:t>
            </a:r>
          </a:p>
          <a:p>
            <a:pPr marL="357505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spc="-50" dirty="0">
                <a:solidFill>
                  <a:schemeClr val="tx2"/>
                </a:solidFill>
                <a:latin typeface="Calibri"/>
                <a:cs typeface="Calibri"/>
              </a:rPr>
              <a:t>                              COLLEGE OF DISTANCE EDUCATION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CAPE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COAST</a:t>
            </a:r>
            <a:endParaRPr sz="2400" dirty="0">
              <a:latin typeface="Calibri"/>
              <a:cs typeface="Calibri"/>
            </a:endParaRPr>
          </a:p>
          <a:p>
            <a:pPr marL="309245" algn="ctr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844" y="-6350"/>
            <a:ext cx="12204700" cy="3728085"/>
            <a:chOff x="-6095" y="0"/>
            <a:chExt cx="12204700" cy="3728085"/>
          </a:xfrm>
        </p:grpSpPr>
        <p:sp>
          <p:nvSpPr>
            <p:cNvPr id="9" name="object 9"/>
            <p:cNvSpPr/>
            <p:nvPr/>
          </p:nvSpPr>
          <p:spPr>
            <a:xfrm>
              <a:off x="0" y="1115567"/>
              <a:ext cx="12192000" cy="73660"/>
            </a:xfrm>
            <a:custGeom>
              <a:avLst/>
              <a:gdLst/>
              <a:ahLst/>
              <a:cxnLst/>
              <a:rect l="l" t="t" r="r" b="b"/>
              <a:pathLst>
                <a:path w="12192000" h="73659">
                  <a:moveTo>
                    <a:pt x="0" y="73151"/>
                  </a:moveTo>
                  <a:lnTo>
                    <a:pt x="12192000" y="7315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567"/>
              <a:ext cx="12192000" cy="90170"/>
            </a:xfrm>
            <a:custGeom>
              <a:avLst/>
              <a:gdLst/>
              <a:ahLst/>
              <a:cxnLst/>
              <a:rect l="l" t="t" r="r" b="b"/>
              <a:pathLst>
                <a:path w="12192000" h="90169">
                  <a:moveTo>
                    <a:pt x="0" y="89915"/>
                  </a:moveTo>
                  <a:lnTo>
                    <a:pt x="12192000" y="8991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92000" cy="88900"/>
            </a:xfrm>
            <a:custGeom>
              <a:avLst/>
              <a:gdLst/>
              <a:ahLst/>
              <a:cxnLst/>
              <a:rect l="l" t="t" r="r" b="b"/>
              <a:pathLst>
                <a:path w="12192000" h="88900">
                  <a:moveTo>
                    <a:pt x="0" y="88392"/>
                  </a:moveTo>
                  <a:lnTo>
                    <a:pt x="12192000" y="8839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192000" cy="88900"/>
            </a:xfrm>
            <a:custGeom>
              <a:avLst/>
              <a:gdLst/>
              <a:ahLst/>
              <a:cxnLst/>
              <a:rect l="l" t="t" r="r" b="b"/>
              <a:pathLst>
                <a:path w="12192000" h="88900">
                  <a:moveTo>
                    <a:pt x="0" y="88392"/>
                  </a:moveTo>
                  <a:lnTo>
                    <a:pt x="12192000" y="88392"/>
                  </a:lnTo>
                  <a:lnTo>
                    <a:pt x="12192000" y="0"/>
                  </a:lnTo>
                </a:path>
                <a:path w="12192000" h="88900">
                  <a:moveTo>
                    <a:pt x="0" y="0"/>
                  </a:moveTo>
                  <a:lnTo>
                    <a:pt x="0" y="8839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188720"/>
              <a:ext cx="12192000" cy="2533015"/>
            </a:xfrm>
            <a:custGeom>
              <a:avLst/>
              <a:gdLst/>
              <a:ahLst/>
              <a:cxnLst/>
              <a:rect l="l" t="t" r="r" b="b"/>
              <a:pathLst>
                <a:path w="12192000" h="2533015">
                  <a:moveTo>
                    <a:pt x="12192000" y="0"/>
                  </a:moveTo>
                  <a:lnTo>
                    <a:pt x="0" y="0"/>
                  </a:lnTo>
                  <a:lnTo>
                    <a:pt x="0" y="2532887"/>
                  </a:lnTo>
                  <a:lnTo>
                    <a:pt x="12192000" y="25328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9492" y="1163581"/>
            <a:ext cx="12119991" cy="3946977"/>
          </a:xfrm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1276350" marR="5080" indent="-571500" algn="l">
              <a:lnSpc>
                <a:spcPct val="100000"/>
              </a:lnSpc>
              <a:spcBef>
                <a:spcPts val="140"/>
              </a:spcBef>
              <a:buFont typeface="Wingdings" pitchFamily="2" charset="2"/>
              <a:buChar char="q"/>
            </a:pPr>
            <a:endParaRPr lang="en-US" sz="2400" b="1" spc="-10" dirty="0">
              <a:solidFill>
                <a:schemeClr val="accent5">
                  <a:lumMod val="50000"/>
                </a:schemeClr>
              </a:solidFill>
            </a:endParaRPr>
          </a:p>
          <a:p>
            <a:pPr marL="704850" marR="5080" algn="ctr">
              <a:lnSpc>
                <a:spcPct val="100000"/>
              </a:lnSpc>
              <a:spcBef>
                <a:spcPts val="140"/>
              </a:spcBef>
            </a:pPr>
            <a:endParaRPr lang="en-US" sz="4400" b="1" spc="-10" dirty="0">
              <a:solidFill>
                <a:schemeClr val="accent5">
                  <a:lumMod val="50000"/>
                </a:schemeClr>
              </a:solidFill>
            </a:endParaRPr>
          </a:p>
          <a:p>
            <a:pPr marL="704850" marR="5080" algn="ctr">
              <a:lnSpc>
                <a:spcPct val="100000"/>
              </a:lnSpc>
              <a:spcBef>
                <a:spcPts val="140"/>
              </a:spcBef>
            </a:pPr>
            <a:endParaRPr lang="en-US" sz="4400" b="1" spc="-10" dirty="0">
              <a:solidFill>
                <a:schemeClr val="accent5">
                  <a:lumMod val="50000"/>
                </a:schemeClr>
              </a:solidFill>
            </a:endParaRPr>
          </a:p>
          <a:p>
            <a:pPr marL="704850" marR="5080" algn="ctr">
              <a:lnSpc>
                <a:spcPct val="100000"/>
              </a:lnSpc>
              <a:spcBef>
                <a:spcPts val="140"/>
              </a:spcBef>
            </a:pPr>
            <a:r>
              <a:rPr lang="en-US" sz="4400" b="1" spc="-10" dirty="0">
                <a:solidFill>
                  <a:srgbClr val="7030A0"/>
                </a:solidFill>
              </a:rPr>
              <a:t>END OF PRESRENTATION</a:t>
            </a:r>
          </a:p>
          <a:p>
            <a:pPr marL="704850" marR="5080" algn="ctr">
              <a:lnSpc>
                <a:spcPct val="100000"/>
              </a:lnSpc>
              <a:spcBef>
                <a:spcPts val="140"/>
              </a:spcBef>
            </a:pPr>
            <a:endParaRPr lang="en-US" sz="4400" b="1" spc="-10" dirty="0">
              <a:solidFill>
                <a:srgbClr val="7030A0"/>
              </a:solidFill>
            </a:endParaRPr>
          </a:p>
          <a:p>
            <a:pPr marL="704850" marR="5080" algn="ctr">
              <a:lnSpc>
                <a:spcPct val="100000"/>
              </a:lnSpc>
              <a:spcBef>
                <a:spcPts val="140"/>
              </a:spcBef>
            </a:pPr>
            <a:r>
              <a:rPr lang="en-US" sz="4400" b="1" spc="-10" dirty="0">
                <a:solidFill>
                  <a:srgbClr val="7030A0"/>
                </a:solidFill>
              </a:rPr>
              <a:t>THANK YOU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41393" y="6428104"/>
            <a:ext cx="15732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spc="-20" dirty="0"/>
              <a:t> </a:t>
            </a:r>
            <a:r>
              <a:rPr lang="en-US" dirty="0"/>
              <a:t>FEBRUARY,</a:t>
            </a:r>
            <a:r>
              <a:rPr spc="-20" dirty="0"/>
              <a:t> 202</a:t>
            </a:r>
            <a:r>
              <a:rPr lang="en-US" spc="-20" dirty="0"/>
              <a:t>2</a:t>
            </a: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6243320" y="6428104"/>
            <a:ext cx="919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Prof Abu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1506200" y="6412419"/>
            <a:ext cx="29349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13</a:t>
            </a:fld>
            <a:endParaRPr sz="1200" dirty="0">
              <a:latin typeface="Calibri"/>
              <a:cs typeface="Calibri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" y="113090"/>
            <a:ext cx="1136905" cy="1002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55524"/>
            <a:ext cx="1066800" cy="84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86868"/>
            <a:ext cx="12192000" cy="1097280"/>
          </a:xfrm>
          <a:custGeom>
            <a:avLst/>
            <a:gdLst/>
            <a:ahLst/>
            <a:cxnLst/>
            <a:rect l="l" t="t" r="r" b="b"/>
            <a:pathLst>
              <a:path w="12192000" h="1097280">
                <a:moveTo>
                  <a:pt x="0" y="1097279"/>
                </a:moveTo>
                <a:lnTo>
                  <a:pt x="12192000" y="1097279"/>
                </a:lnTo>
                <a:lnTo>
                  <a:pt x="12192000" y="0"/>
                </a:lnTo>
                <a:lnTo>
                  <a:pt x="0" y="0"/>
                </a:lnTo>
                <a:lnTo>
                  <a:pt x="0" y="1097279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5" y="155524"/>
            <a:ext cx="12179935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chemeClr val="tx2"/>
                </a:solidFill>
                <a:latin typeface="Calibri"/>
                <a:cs typeface="Calibri"/>
              </a:rPr>
              <a:t>U</a:t>
            </a:r>
            <a:r>
              <a:rPr lang="en-US" sz="3200" b="1" dirty="0">
                <a:solidFill>
                  <a:schemeClr val="tx2"/>
                </a:solidFill>
                <a:latin typeface="Calibri"/>
                <a:cs typeface="Calibri"/>
              </a:rPr>
              <a:t>NIVERSITY OF CAPE COAST</a:t>
            </a:r>
          </a:p>
          <a:p>
            <a:pPr marL="357505"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spc="-50" dirty="0">
                <a:solidFill>
                  <a:schemeClr val="tx2"/>
                </a:solidFill>
                <a:latin typeface="Calibri"/>
                <a:cs typeface="Calibri"/>
              </a:rPr>
              <a:t>                              COLLEGE OF DISTANCE EDUCATION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CAPE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COAST</a:t>
            </a:r>
            <a:endParaRPr sz="2400" dirty="0">
              <a:latin typeface="Calibri"/>
              <a:cs typeface="Calibri"/>
            </a:endParaRPr>
          </a:p>
          <a:p>
            <a:pPr marL="309245" algn="ctr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sz="2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-6095" y="0"/>
            <a:ext cx="12204700" cy="3728085"/>
            <a:chOff x="-6095" y="0"/>
            <a:chExt cx="12204700" cy="3728085"/>
          </a:xfrm>
        </p:grpSpPr>
        <p:sp>
          <p:nvSpPr>
            <p:cNvPr id="9" name="object 9"/>
            <p:cNvSpPr/>
            <p:nvPr/>
          </p:nvSpPr>
          <p:spPr>
            <a:xfrm>
              <a:off x="0" y="1115567"/>
              <a:ext cx="12192000" cy="73660"/>
            </a:xfrm>
            <a:custGeom>
              <a:avLst/>
              <a:gdLst/>
              <a:ahLst/>
              <a:cxnLst/>
              <a:rect l="l" t="t" r="r" b="b"/>
              <a:pathLst>
                <a:path w="12192000" h="73659">
                  <a:moveTo>
                    <a:pt x="0" y="73151"/>
                  </a:moveTo>
                  <a:lnTo>
                    <a:pt x="12192000" y="7315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567"/>
              <a:ext cx="12192000" cy="90170"/>
            </a:xfrm>
            <a:custGeom>
              <a:avLst/>
              <a:gdLst/>
              <a:ahLst/>
              <a:cxnLst/>
              <a:rect l="l" t="t" r="r" b="b"/>
              <a:pathLst>
                <a:path w="12192000" h="90169">
                  <a:moveTo>
                    <a:pt x="0" y="89915"/>
                  </a:moveTo>
                  <a:lnTo>
                    <a:pt x="12192000" y="8991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99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92000" cy="88900"/>
            </a:xfrm>
            <a:custGeom>
              <a:avLst/>
              <a:gdLst/>
              <a:ahLst/>
              <a:cxnLst/>
              <a:rect l="l" t="t" r="r" b="b"/>
              <a:pathLst>
                <a:path w="12192000" h="88900">
                  <a:moveTo>
                    <a:pt x="0" y="88392"/>
                  </a:moveTo>
                  <a:lnTo>
                    <a:pt x="12192000" y="8839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12192000" cy="88900"/>
            </a:xfrm>
            <a:custGeom>
              <a:avLst/>
              <a:gdLst/>
              <a:ahLst/>
              <a:cxnLst/>
              <a:rect l="l" t="t" r="r" b="b"/>
              <a:pathLst>
                <a:path w="12192000" h="88900">
                  <a:moveTo>
                    <a:pt x="0" y="88392"/>
                  </a:moveTo>
                  <a:lnTo>
                    <a:pt x="12192000" y="88392"/>
                  </a:lnTo>
                  <a:lnTo>
                    <a:pt x="12192000" y="0"/>
                  </a:lnTo>
                </a:path>
                <a:path w="12192000" h="88900">
                  <a:moveTo>
                    <a:pt x="0" y="0"/>
                  </a:moveTo>
                  <a:lnTo>
                    <a:pt x="0" y="88392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1188720"/>
              <a:ext cx="12192000" cy="2533015"/>
            </a:xfrm>
            <a:custGeom>
              <a:avLst/>
              <a:gdLst/>
              <a:ahLst/>
              <a:cxnLst/>
              <a:rect l="l" t="t" r="r" b="b"/>
              <a:pathLst>
                <a:path w="12192000" h="2533015">
                  <a:moveTo>
                    <a:pt x="12192000" y="0"/>
                  </a:moveTo>
                  <a:lnTo>
                    <a:pt x="0" y="0"/>
                  </a:lnTo>
                  <a:lnTo>
                    <a:pt x="0" y="2532887"/>
                  </a:lnTo>
                  <a:lnTo>
                    <a:pt x="12192000" y="253288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66039" y="1371600"/>
            <a:ext cx="11973561" cy="3575080"/>
          </a:xfrm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457200" indent="-457200" algn="just" rtl="0">
              <a:buFont typeface="Wingdings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457200" indent="-457200" algn="just" rtl="0"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Department currently runs three (3) postgraduate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programmes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 algn="just" rtl="0"/>
            <a:r>
              <a:rPr lang="en-US" sz="28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914400" lvl="1" indent="-457200" algn="just" rtl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M.ED METHEMATICS</a:t>
            </a:r>
          </a:p>
          <a:p>
            <a:pPr marL="914400" lvl="1" indent="-457200" algn="just" rtl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M.ED Information Technology (IT)</a:t>
            </a:r>
          </a:p>
          <a:p>
            <a:pPr marL="914400" lvl="1" indent="-457200" algn="just" rtl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M.ED Physical Education (PE)</a:t>
            </a:r>
          </a:p>
          <a:p>
            <a:br>
              <a:rPr lang="en-US" sz="2800" dirty="0">
                <a:latin typeface="Arial" pitchFamily="34" charset="0"/>
                <a:cs typeface="Arial" pitchFamily="34" charset="0"/>
              </a:rPr>
            </a:br>
            <a:endParaRPr lang="en-US" sz="2800" b="1" spc="-1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41393" y="6428104"/>
            <a:ext cx="15732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spc="-20" dirty="0"/>
              <a:t> </a:t>
            </a:r>
            <a:r>
              <a:rPr lang="en-US" dirty="0"/>
              <a:t>FEBRUARY,</a:t>
            </a:r>
            <a:r>
              <a:rPr spc="-20" dirty="0"/>
              <a:t> 202</a:t>
            </a:r>
            <a:r>
              <a:rPr lang="en-US" spc="-20" dirty="0"/>
              <a:t>2</a:t>
            </a: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6243320" y="6428104"/>
            <a:ext cx="919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Prof Abu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1716511" y="6428104"/>
            <a:ext cx="1663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" y="113090"/>
            <a:ext cx="1136905" cy="10024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55524"/>
            <a:ext cx="1066800" cy="849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72009" y="244617"/>
            <a:ext cx="12119991" cy="6552818"/>
          </a:xfrm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1276350" marR="5080" indent="-571500" algn="l">
              <a:lnSpc>
                <a:spcPct val="100000"/>
              </a:lnSpc>
              <a:spcBef>
                <a:spcPts val="140"/>
              </a:spcBef>
              <a:buFont typeface="Wingdings" pitchFamily="2" charset="2"/>
              <a:buChar char="q"/>
            </a:pPr>
            <a:endParaRPr lang="en-US" sz="3200" b="1" spc="-10" dirty="0">
              <a:solidFill>
                <a:schemeClr val="accent5">
                  <a:lumMod val="75000"/>
                </a:schemeClr>
              </a:solidFill>
            </a:endParaRPr>
          </a:p>
          <a:p>
            <a:pPr marL="1276350" marR="5080" indent="-571500" algn="l">
              <a:lnSpc>
                <a:spcPct val="100000"/>
              </a:lnSpc>
              <a:spcBef>
                <a:spcPts val="140"/>
              </a:spcBef>
              <a:buFont typeface="Wingdings" pitchFamily="2" charset="2"/>
              <a:buChar char="q"/>
            </a:pPr>
            <a:r>
              <a:rPr lang="en-US" sz="3200" b="1" spc="-10" dirty="0">
                <a:solidFill>
                  <a:schemeClr val="accent5">
                    <a:lumMod val="75000"/>
                  </a:schemeClr>
                </a:solidFill>
              </a:rPr>
              <a:t>MASTER OF EDUCATION IN MATHEMATICS</a:t>
            </a:r>
          </a:p>
          <a:p>
            <a:pPr marL="2190750" marR="5080" lvl="2" indent="-571500" algn="just">
              <a:spcBef>
                <a:spcPts val="140"/>
              </a:spcBef>
              <a:buFont typeface="Wingdings" pitchFamily="2" charset="2"/>
              <a:buChar char="Ø"/>
            </a:pPr>
            <a:endParaRPr lang="en-US" sz="2800" spc="-1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6350" marR="5080" indent="-5715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Ø"/>
            </a:pP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M.ED </a:t>
            </a:r>
            <a:r>
              <a:rPr lang="en-US" sz="2800" spc="-1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Maths</a:t>
            </a: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programme</a:t>
            </a: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has 14 required courses for </a:t>
            </a:r>
            <a:r>
              <a:rPr lang="en-US" sz="28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course work</a:t>
            </a:r>
            <a:endParaRPr lang="en-US" sz="2800" spc="-1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6350" marR="5080" indent="-5715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Ø"/>
            </a:pPr>
            <a:r>
              <a:rPr lang="en-US" sz="28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Dissertation</a:t>
            </a: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required to be submitted at the end of the </a:t>
            </a:r>
            <a:r>
              <a:rPr lang="en-US" sz="2800" spc="-1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programme</a:t>
            </a:r>
            <a:endParaRPr lang="en-US" sz="2800" spc="-1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6350" marR="5080" indent="-5715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Ø"/>
            </a:pP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Requirement for step-down</a:t>
            </a:r>
          </a:p>
          <a:p>
            <a:pPr marL="1619250" marR="5080" lvl="1" indent="-4572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ü"/>
            </a:pP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 in all taught courses with a minimum CGPA of 2.5 or better</a:t>
            </a:r>
          </a:p>
          <a:p>
            <a:pPr marL="2190750" marR="5080" lvl="2" indent="-571500" algn="just">
              <a:spcBef>
                <a:spcPts val="140"/>
              </a:spcBef>
              <a:buFont typeface="Wingdings" pitchFamily="2" charset="2"/>
              <a:buChar char="Ø"/>
            </a:pPr>
            <a:endParaRPr lang="en-US" sz="3600" b="1" spc="-10" dirty="0">
              <a:solidFill>
                <a:schemeClr val="tx1"/>
              </a:solidFill>
            </a:endParaRPr>
          </a:p>
          <a:p>
            <a:pPr marL="1619250" marR="5080" lvl="2" algn="just">
              <a:spcBef>
                <a:spcPts val="140"/>
              </a:spcBef>
            </a:pPr>
            <a:endParaRPr lang="en-US" sz="3600" b="1" spc="-10" dirty="0">
              <a:solidFill>
                <a:schemeClr val="tx1"/>
              </a:solidFill>
            </a:endParaRPr>
          </a:p>
          <a:p>
            <a:pPr marL="704850" marR="5080" algn="just">
              <a:lnSpc>
                <a:spcPct val="100000"/>
              </a:lnSpc>
              <a:spcBef>
                <a:spcPts val="140"/>
              </a:spcBef>
            </a:pPr>
            <a:endParaRPr sz="3600" b="1" spc="-10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41393" y="6428104"/>
            <a:ext cx="15732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spc="-20" dirty="0"/>
              <a:t> </a:t>
            </a:r>
            <a:r>
              <a:rPr lang="en-US" dirty="0"/>
              <a:t>FEBRUARY,</a:t>
            </a:r>
            <a:r>
              <a:rPr spc="-20" dirty="0"/>
              <a:t> 202</a:t>
            </a:r>
            <a:r>
              <a:rPr lang="en-US" spc="-20" dirty="0"/>
              <a:t>2</a:t>
            </a: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6243320" y="6428104"/>
            <a:ext cx="919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Prof Abu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1716511" y="6428104"/>
            <a:ext cx="1663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66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343240" y="276008"/>
            <a:ext cx="11539641" cy="1125692"/>
          </a:xfrm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1276350" marR="5080" indent="-571500" algn="l">
              <a:lnSpc>
                <a:spcPct val="100000"/>
              </a:lnSpc>
              <a:spcBef>
                <a:spcPts val="140"/>
              </a:spcBef>
              <a:buFont typeface="Wingdings" pitchFamily="2" charset="2"/>
              <a:buChar char="q"/>
            </a:pPr>
            <a:r>
              <a:rPr lang="en-US" sz="3600" b="1" spc="-10" dirty="0">
                <a:solidFill>
                  <a:schemeClr val="accent5">
                    <a:lumMod val="75000"/>
                  </a:schemeClr>
                </a:solidFill>
              </a:rPr>
              <a:t>M.ED MATHEMATICS</a:t>
            </a:r>
            <a:endParaRPr lang="en-US" sz="3600" b="1" spc="-10" dirty="0">
              <a:solidFill>
                <a:schemeClr val="tx1"/>
              </a:solidFill>
            </a:endParaRPr>
          </a:p>
          <a:p>
            <a:pPr marL="704850" marR="5080" algn="just">
              <a:lnSpc>
                <a:spcPct val="100000"/>
              </a:lnSpc>
              <a:spcBef>
                <a:spcPts val="140"/>
              </a:spcBef>
            </a:pPr>
            <a:r>
              <a:rPr lang="en-US" sz="2800" b="1" spc="-10" dirty="0">
                <a:solidFill>
                  <a:srgbClr val="002060"/>
                </a:solidFill>
              </a:rPr>
              <a:t>First Semester</a:t>
            </a:r>
            <a:endParaRPr sz="2800" b="1" spc="-10" dirty="0">
              <a:solidFill>
                <a:srgbClr val="002060"/>
              </a:solidFill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41393" y="6428104"/>
            <a:ext cx="15732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spc="-20" dirty="0"/>
              <a:t> </a:t>
            </a:r>
            <a:r>
              <a:rPr lang="en-US" dirty="0"/>
              <a:t>FEBRUARY,</a:t>
            </a:r>
            <a:r>
              <a:rPr spc="-20" dirty="0"/>
              <a:t> 202</a:t>
            </a:r>
            <a:r>
              <a:rPr lang="en-US" spc="-20" dirty="0"/>
              <a:t>2</a:t>
            </a: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6243320" y="6428104"/>
            <a:ext cx="919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Prof Abu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1716511" y="6428104"/>
            <a:ext cx="1663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961434"/>
              </p:ext>
            </p:extLst>
          </p:nvPr>
        </p:nvGraphicFramePr>
        <p:xfrm>
          <a:off x="343240" y="1551428"/>
          <a:ext cx="11162958" cy="50257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22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2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COURSE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COURSE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</a:t>
                      </a:r>
                      <a:r>
                        <a:rPr lang="en-US" sz="2400" baseline="0" dirty="0"/>
                        <a:t> 202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Advanced Algebra and Calculus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 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Teaching Problem Solving In 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 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Philosophy of 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 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Statistical Methods in Mathematics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</a:t>
                      </a:r>
                      <a:r>
                        <a:rPr lang="en-US" sz="2400" baseline="0" dirty="0"/>
                        <a:t> 805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Research</a:t>
                      </a:r>
                      <a:r>
                        <a:rPr lang="en-US" sz="2400" baseline="0" dirty="0"/>
                        <a:t> Methods In Mathematics Education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86865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 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Sampling Techniques And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54653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 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Theoretical Basis For Teaching Mathematics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52087"/>
                  </a:ext>
                </a:extLst>
              </a:tr>
              <a:tr h="635730">
                <a:tc gridSpan="2">
                  <a:txBody>
                    <a:bodyPr/>
                    <a:lstStyle/>
                    <a:p>
                      <a:r>
                        <a:rPr lang="en-US" sz="2400" b="1" dirty="0"/>
                        <a:t>Total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9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51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41393" y="6428104"/>
            <a:ext cx="15732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spc="-20" dirty="0"/>
              <a:t> </a:t>
            </a:r>
            <a:r>
              <a:rPr lang="en-US" dirty="0"/>
              <a:t>FEBRUARY,</a:t>
            </a:r>
            <a:r>
              <a:rPr spc="-20" dirty="0"/>
              <a:t> 202</a:t>
            </a:r>
            <a:r>
              <a:rPr lang="en-US" spc="-20" dirty="0"/>
              <a:t>2</a:t>
            </a: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6243320" y="6428104"/>
            <a:ext cx="919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Prof Abu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1716511" y="6428104"/>
            <a:ext cx="1663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97E0F1F-5237-4B77-8A8A-7DC98EE7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996970"/>
              </p:ext>
            </p:extLst>
          </p:nvPr>
        </p:nvGraphicFramePr>
        <p:xfrm>
          <a:off x="309119" y="1402342"/>
          <a:ext cx="11704020" cy="52129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COURSE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COURSE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 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Vectors And Mechanics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 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Implementing Secondary School Mathematics Curriculum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 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Computer Application In Mathematics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 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Development Of Curriculum In Mathematics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</a:t>
                      </a:r>
                      <a:r>
                        <a:rPr lang="en-US" sz="2400" baseline="0" dirty="0"/>
                        <a:t> 853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Advanced Assessment In Mathematics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86865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 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Advanced Study of Teaching Elementary School Mathematics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54653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EMA 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Research In Problem Solving In Mathematics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52087"/>
                  </a:ext>
                </a:extLst>
              </a:tr>
              <a:tr h="635730">
                <a:tc gridSpan="2">
                  <a:txBody>
                    <a:bodyPr/>
                    <a:lstStyle/>
                    <a:p>
                      <a:r>
                        <a:rPr lang="en-US" sz="2400" b="1" dirty="0"/>
                        <a:t>Total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99898"/>
                  </a:ext>
                </a:extLst>
              </a:tr>
            </a:tbl>
          </a:graphicData>
        </a:graphic>
      </p:graphicFrame>
      <p:sp>
        <p:nvSpPr>
          <p:cNvPr id="27" name="object 14">
            <a:extLst>
              <a:ext uri="{FF2B5EF4-FFF2-40B4-BE49-F238E27FC236}">
                <a16:creationId xmlns:a16="http://schemas.microsoft.com/office/drawing/2014/main" id="{94E6334D-5B21-4BA3-A6CF-B91F270DC0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3499" y="708"/>
            <a:ext cx="11539641" cy="1125692"/>
          </a:xfrm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1276350" marR="5080" indent="-571500" algn="l">
              <a:lnSpc>
                <a:spcPct val="100000"/>
              </a:lnSpc>
              <a:spcBef>
                <a:spcPts val="140"/>
              </a:spcBef>
              <a:buFont typeface="Wingdings" pitchFamily="2" charset="2"/>
              <a:buChar char="q"/>
            </a:pPr>
            <a:r>
              <a:rPr lang="en-US" sz="3600" b="1" spc="-10" dirty="0">
                <a:solidFill>
                  <a:schemeClr val="accent5">
                    <a:lumMod val="75000"/>
                  </a:schemeClr>
                </a:solidFill>
              </a:rPr>
              <a:t>M.ED MATHEMATICS</a:t>
            </a:r>
            <a:endParaRPr lang="en-US" sz="3600" b="1" spc="-10" dirty="0">
              <a:solidFill>
                <a:schemeClr val="tx1"/>
              </a:solidFill>
            </a:endParaRPr>
          </a:p>
          <a:p>
            <a:pPr marL="704850" marR="5080" algn="just">
              <a:lnSpc>
                <a:spcPct val="100000"/>
              </a:lnSpc>
              <a:spcBef>
                <a:spcPts val="140"/>
              </a:spcBef>
            </a:pPr>
            <a:r>
              <a:rPr lang="en-US" sz="2800" b="1" spc="-10" dirty="0">
                <a:solidFill>
                  <a:srgbClr val="002060"/>
                </a:solidFill>
              </a:rPr>
              <a:t>Second Semester</a:t>
            </a:r>
            <a:endParaRPr sz="2800" b="1" spc="-1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21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-68326" y="533400"/>
            <a:ext cx="12260326" cy="6337375"/>
          </a:xfrm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1276350" marR="5080" indent="-571500" algn="l">
              <a:lnSpc>
                <a:spcPct val="100000"/>
              </a:lnSpc>
              <a:spcBef>
                <a:spcPts val="140"/>
              </a:spcBef>
              <a:buFont typeface="Wingdings" pitchFamily="2" charset="2"/>
              <a:buChar char="q"/>
            </a:pPr>
            <a:endParaRPr lang="en-US" sz="2400" b="1" spc="-10" dirty="0">
              <a:solidFill>
                <a:schemeClr val="accent5">
                  <a:lumMod val="75000"/>
                </a:schemeClr>
              </a:solidFill>
            </a:endParaRPr>
          </a:p>
          <a:p>
            <a:pPr marL="1276350" marR="5080" indent="-571500" algn="l">
              <a:lnSpc>
                <a:spcPct val="100000"/>
              </a:lnSpc>
              <a:spcBef>
                <a:spcPts val="140"/>
              </a:spcBef>
              <a:buFont typeface="Wingdings" pitchFamily="2" charset="2"/>
              <a:buChar char="q"/>
            </a:pPr>
            <a:r>
              <a:rPr lang="en-US" sz="2400" b="1" spc="-10" dirty="0">
                <a:solidFill>
                  <a:schemeClr val="accent5">
                    <a:lumMod val="75000"/>
                  </a:schemeClr>
                </a:solidFill>
              </a:rPr>
              <a:t>MASTER OF EDUCATION IN INFORMATION TECHNOLOGY</a:t>
            </a:r>
          </a:p>
          <a:p>
            <a:pPr marL="1733550" marR="5080" lvl="1" indent="-5715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Ø"/>
            </a:pP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M.ED IT </a:t>
            </a:r>
            <a:r>
              <a:rPr lang="en-US" sz="2800" spc="-1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programme</a:t>
            </a: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has 14 required courses for </a:t>
            </a:r>
            <a:r>
              <a:rPr lang="en-US" sz="2800" b="1" i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course work</a:t>
            </a:r>
            <a:endParaRPr lang="en-US" sz="2800" spc="-1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33550" marR="5080" lvl="1" indent="-5715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Ø"/>
            </a:pPr>
            <a:r>
              <a:rPr lang="en-US" sz="28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Dissertation</a:t>
            </a: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required to be submitted at the end of the </a:t>
            </a:r>
            <a:r>
              <a:rPr lang="en-US" sz="2800" spc="-1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programme</a:t>
            </a:r>
            <a:endParaRPr lang="en-US" sz="2800" spc="-1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33550" marR="5080" lvl="1" indent="-5715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Ø"/>
            </a:pP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Requirement for step-down</a:t>
            </a:r>
          </a:p>
          <a:p>
            <a:pPr marL="2076450" marR="5080" lvl="2" indent="-4572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ü"/>
            </a:pP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 in all taught courses with a minimum CGPA of 2.5 or better</a:t>
            </a:r>
          </a:p>
          <a:p>
            <a:pPr marL="2190750" marR="5080" lvl="2" indent="-5715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Ø"/>
            </a:pPr>
            <a:endParaRPr lang="en-US" sz="2800" spc="-1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619250" marR="5080" lvl="2" algn="just">
              <a:spcBef>
                <a:spcPts val="140"/>
              </a:spcBef>
            </a:pPr>
            <a:endParaRPr lang="en-US" sz="3200" b="1" spc="-10" dirty="0">
              <a:solidFill>
                <a:schemeClr val="tx1"/>
              </a:solidFill>
            </a:endParaRPr>
          </a:p>
          <a:p>
            <a:pPr marL="1619250" marR="5080" lvl="2" algn="just">
              <a:spcBef>
                <a:spcPts val="140"/>
              </a:spcBef>
            </a:pPr>
            <a:endParaRPr lang="en-US" sz="3200" b="1" spc="-10" dirty="0">
              <a:solidFill>
                <a:schemeClr val="tx1"/>
              </a:solidFill>
            </a:endParaRPr>
          </a:p>
          <a:p>
            <a:pPr marL="704850" marR="5080" algn="just">
              <a:lnSpc>
                <a:spcPct val="100000"/>
              </a:lnSpc>
              <a:spcBef>
                <a:spcPts val="140"/>
              </a:spcBef>
            </a:pPr>
            <a:endParaRPr sz="3200" b="1" spc="-10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41393" y="6428104"/>
            <a:ext cx="15732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spc="-20" dirty="0"/>
              <a:t> </a:t>
            </a:r>
            <a:r>
              <a:rPr lang="en-US" dirty="0"/>
              <a:t>FEBRUARY,</a:t>
            </a:r>
            <a:r>
              <a:rPr spc="-20" dirty="0"/>
              <a:t> 202</a:t>
            </a:r>
            <a:r>
              <a:rPr lang="en-US" spc="-20" dirty="0"/>
              <a:t>2</a:t>
            </a: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6243320" y="6428104"/>
            <a:ext cx="919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Prof Abu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1716511" y="6428104"/>
            <a:ext cx="1663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21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685799" y="136652"/>
            <a:ext cx="10820401" cy="941026"/>
          </a:xfrm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1276350" marR="5080" indent="-571500" algn="l">
              <a:lnSpc>
                <a:spcPct val="100000"/>
              </a:lnSpc>
              <a:spcBef>
                <a:spcPts val="140"/>
              </a:spcBef>
              <a:buFont typeface="Wingdings" pitchFamily="2" charset="2"/>
              <a:buChar char="q"/>
            </a:pPr>
            <a:r>
              <a:rPr lang="en-US" sz="2800" b="1" spc="-10" dirty="0">
                <a:solidFill>
                  <a:schemeClr val="accent5">
                    <a:lumMod val="75000"/>
                  </a:schemeClr>
                </a:solidFill>
              </a:rPr>
              <a:t>M.ED IT </a:t>
            </a:r>
            <a:endParaRPr lang="en-US" sz="2800" b="1" spc="-10" dirty="0">
              <a:solidFill>
                <a:schemeClr val="tx1"/>
              </a:solidFill>
            </a:endParaRPr>
          </a:p>
          <a:p>
            <a:pPr marL="704850" marR="5080" algn="just">
              <a:lnSpc>
                <a:spcPct val="100000"/>
              </a:lnSpc>
              <a:spcBef>
                <a:spcPts val="140"/>
              </a:spcBef>
            </a:pPr>
            <a:r>
              <a:rPr lang="en-US" sz="2400" b="1" spc="-10" dirty="0">
                <a:solidFill>
                  <a:srgbClr val="002060"/>
                </a:solidFill>
              </a:rPr>
              <a:t>First Semester</a:t>
            </a:r>
            <a:endParaRPr sz="2400" b="1" spc="-10" dirty="0">
              <a:solidFill>
                <a:srgbClr val="002060"/>
              </a:solidFill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41393" y="6428104"/>
            <a:ext cx="15732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spc="-20" dirty="0"/>
              <a:t> </a:t>
            </a:r>
            <a:r>
              <a:rPr lang="en-US" dirty="0"/>
              <a:t>FEBRUARY,</a:t>
            </a:r>
            <a:r>
              <a:rPr spc="-20" dirty="0"/>
              <a:t> 202</a:t>
            </a:r>
            <a:r>
              <a:rPr lang="en-US" spc="-20" dirty="0"/>
              <a:t>2</a:t>
            </a:r>
            <a:endParaRPr spc="-20" dirty="0"/>
          </a:p>
        </p:txBody>
      </p:sp>
      <p:sp>
        <p:nvSpPr>
          <p:cNvPr id="23" name="object 23"/>
          <p:cNvSpPr txBox="1"/>
          <p:nvPr/>
        </p:nvSpPr>
        <p:spPr>
          <a:xfrm>
            <a:off x="11716511" y="6428104"/>
            <a:ext cx="1663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4E85500-69DF-436C-81C3-DE14759D8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09387"/>
              </p:ext>
            </p:extLst>
          </p:nvPr>
        </p:nvGraphicFramePr>
        <p:xfrm>
          <a:off x="309119" y="1402342"/>
          <a:ext cx="11704020" cy="502576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COURSE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COURSE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 801S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Computers</a:t>
                      </a:r>
                      <a:r>
                        <a:rPr lang="en-US" sz="2400" baseline="0" dirty="0"/>
                        <a:t> in Education and Human Development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 803S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Programming</a:t>
                      </a:r>
                      <a:r>
                        <a:rPr lang="en-US" sz="2400" baseline="0" dirty="0"/>
                        <a:t> Language for Education-I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</a:t>
                      </a:r>
                      <a:r>
                        <a:rPr lang="en-US" sz="2400" baseline="0" dirty="0"/>
                        <a:t> 806S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Computers</a:t>
                      </a:r>
                      <a:r>
                        <a:rPr lang="en-US" sz="2400" baseline="0" dirty="0"/>
                        <a:t> as Learning Tools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 805S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Instructional Design and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 807S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Learning</a:t>
                      </a:r>
                      <a:r>
                        <a:rPr lang="en-US" sz="2400" baseline="0" dirty="0"/>
                        <a:t> Theory for Education and Training with Technology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86865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 816S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Programming</a:t>
                      </a:r>
                      <a:r>
                        <a:rPr lang="en-US" sz="2400" baseline="0" dirty="0"/>
                        <a:t> Language for Education-II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54653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</a:t>
                      </a:r>
                      <a:r>
                        <a:rPr lang="en-US" sz="2400" baseline="0" dirty="0"/>
                        <a:t> 804S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Modalities of Technology</a:t>
                      </a:r>
                      <a:r>
                        <a:rPr lang="en-US" sz="2400" baseline="0" dirty="0"/>
                        <a:t> for Education and Training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52087"/>
                  </a:ext>
                </a:extLst>
              </a:tr>
              <a:tr h="635730">
                <a:tc gridSpan="2">
                  <a:txBody>
                    <a:bodyPr/>
                    <a:lstStyle/>
                    <a:p>
                      <a:r>
                        <a:rPr lang="en-US" sz="2400" b="1" dirty="0"/>
                        <a:t>Total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9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90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41393" y="6428104"/>
            <a:ext cx="15732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spc="-20" dirty="0"/>
              <a:t> </a:t>
            </a:r>
            <a:r>
              <a:rPr lang="en-US" dirty="0"/>
              <a:t>FEBRUARY,</a:t>
            </a:r>
            <a:r>
              <a:rPr spc="-20" dirty="0"/>
              <a:t> 202</a:t>
            </a:r>
            <a:r>
              <a:rPr lang="en-US" spc="-20" dirty="0"/>
              <a:t>2</a:t>
            </a: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6243320" y="6428104"/>
            <a:ext cx="919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Prof Abu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1506200" y="6428104"/>
            <a:ext cx="37668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8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4AD4FC2-7176-4F0C-BB48-7FD37BED0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61467"/>
              </p:ext>
            </p:extLst>
          </p:nvPr>
        </p:nvGraphicFramePr>
        <p:xfrm>
          <a:off x="309119" y="1402342"/>
          <a:ext cx="11704020" cy="54063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COURSE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COURSE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CREDITS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</a:t>
                      </a:r>
                      <a:r>
                        <a:rPr lang="en-US" sz="2400" baseline="0" dirty="0"/>
                        <a:t> 802S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Assessment Strategies in Education and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40280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</a:t>
                      </a:r>
                      <a:r>
                        <a:rPr lang="en-US" sz="2400" baseline="0" dirty="0"/>
                        <a:t> 808S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Video</a:t>
                      </a:r>
                      <a:r>
                        <a:rPr lang="en-US" sz="2400" baseline="0" dirty="0"/>
                        <a:t> and Hypermedia Classroom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75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 809S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Research Methodology in Information Technology</a:t>
                      </a:r>
                      <a:r>
                        <a:rPr lang="en-US" sz="2400" baseline="0" dirty="0"/>
                        <a:t> Education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04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 810S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Design of Computer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 811S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Information System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 814S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Information Communication Technology in Distance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86865"/>
                  </a:ext>
                </a:extLst>
              </a:tr>
              <a:tr h="63573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EIT 815S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Advanced Educational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454653"/>
                  </a:ext>
                </a:extLst>
              </a:tr>
              <a:tr h="635730">
                <a:tc gridSpan="2">
                  <a:txBody>
                    <a:bodyPr/>
                    <a:lstStyle/>
                    <a:p>
                      <a:r>
                        <a:rPr lang="en-US" sz="2400" b="1" dirty="0"/>
                        <a:t>Total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99898"/>
                  </a:ext>
                </a:extLst>
              </a:tr>
            </a:tbl>
          </a:graphicData>
        </a:graphic>
      </p:graphicFrame>
      <p:sp>
        <p:nvSpPr>
          <p:cNvPr id="27" name="object 14">
            <a:extLst>
              <a:ext uri="{FF2B5EF4-FFF2-40B4-BE49-F238E27FC236}">
                <a16:creationId xmlns:a16="http://schemas.microsoft.com/office/drawing/2014/main" id="{6BD9817B-32D0-4AD6-B13A-E58517D91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799" y="136652"/>
            <a:ext cx="10820401" cy="941026"/>
          </a:xfrm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1276350" marR="5080" indent="-571500" algn="l">
              <a:lnSpc>
                <a:spcPct val="100000"/>
              </a:lnSpc>
              <a:spcBef>
                <a:spcPts val="140"/>
              </a:spcBef>
              <a:buFont typeface="Wingdings" pitchFamily="2" charset="2"/>
              <a:buChar char="q"/>
            </a:pPr>
            <a:r>
              <a:rPr lang="en-US" sz="2800" b="1" spc="-10" dirty="0">
                <a:solidFill>
                  <a:schemeClr val="accent5">
                    <a:lumMod val="75000"/>
                  </a:schemeClr>
                </a:solidFill>
              </a:rPr>
              <a:t>M.ED IT </a:t>
            </a:r>
            <a:endParaRPr lang="en-US" sz="2800" b="1" spc="-10" dirty="0">
              <a:solidFill>
                <a:schemeClr val="tx1"/>
              </a:solidFill>
            </a:endParaRPr>
          </a:p>
          <a:p>
            <a:pPr marL="704850" marR="5080" algn="just">
              <a:lnSpc>
                <a:spcPct val="100000"/>
              </a:lnSpc>
              <a:spcBef>
                <a:spcPts val="140"/>
              </a:spcBef>
            </a:pPr>
            <a:r>
              <a:rPr lang="en-US" sz="2400" b="1" spc="-10" dirty="0">
                <a:solidFill>
                  <a:srgbClr val="002060"/>
                </a:solidFill>
              </a:rPr>
              <a:t>Second Semester</a:t>
            </a:r>
            <a:endParaRPr sz="2400" b="1" spc="-1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6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-68326" y="519907"/>
            <a:ext cx="12260326" cy="6188616"/>
          </a:xfrm>
          <a:prstGeom prst="rect">
            <a:avLst/>
          </a:prstGeom>
        </p:spPr>
        <p:txBody>
          <a:bodyPr vert="horz" wrap="square" lIns="0" tIns="126745" rIns="0" bIns="0" rtlCol="0">
            <a:spAutoFit/>
          </a:bodyPr>
          <a:lstStyle/>
          <a:p>
            <a:pPr marL="1276350" marR="5080" indent="-571500" algn="l">
              <a:lnSpc>
                <a:spcPct val="100000"/>
              </a:lnSpc>
              <a:spcBef>
                <a:spcPts val="140"/>
              </a:spcBef>
              <a:buFont typeface="Wingdings" pitchFamily="2" charset="2"/>
              <a:buChar char="q"/>
            </a:pPr>
            <a:r>
              <a:rPr lang="en-US" sz="2800" b="1" spc="-10" dirty="0">
                <a:solidFill>
                  <a:schemeClr val="accent5">
                    <a:lumMod val="75000"/>
                  </a:schemeClr>
                </a:solidFill>
              </a:rPr>
              <a:t>MASTER OF EDUCATION IN PHYSICAL EDUCATION</a:t>
            </a:r>
          </a:p>
          <a:p>
            <a:pPr marL="1733550" marR="5080" lvl="1" indent="-5715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Ø"/>
            </a:pP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M.ED Physical Education </a:t>
            </a:r>
            <a:r>
              <a:rPr lang="en-US" sz="2800" spc="-1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programme</a:t>
            </a: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has ten courses for </a:t>
            </a:r>
            <a:r>
              <a:rPr lang="en-US" sz="2800" b="1" i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course work</a:t>
            </a:r>
            <a:endParaRPr lang="en-US" sz="2800" spc="-1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33550" marR="5080" lvl="1" indent="-5715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Ø"/>
            </a:pPr>
            <a:r>
              <a:rPr lang="en-US" sz="28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Dissertation</a:t>
            </a: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is required to be submitted at the end of the </a:t>
            </a:r>
            <a:r>
              <a:rPr lang="en-US" sz="2800" spc="-1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programme</a:t>
            </a: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733550" marR="5080" lvl="1" indent="-5715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Ø"/>
            </a:pP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Requirement for step-down</a:t>
            </a:r>
          </a:p>
          <a:p>
            <a:pPr marL="2076450" marR="5080" lvl="2" indent="-457200" algn="just">
              <a:lnSpc>
                <a:spcPct val="150000"/>
              </a:lnSpc>
              <a:spcBef>
                <a:spcPts val="140"/>
              </a:spcBef>
              <a:buFont typeface="Wingdings" pitchFamily="2" charset="2"/>
              <a:buChar char="ü"/>
            </a:pPr>
            <a:r>
              <a:rPr lang="en-US" sz="2800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Pass in all taught courses with a minimum CGPA of 2.5 or better</a:t>
            </a:r>
          </a:p>
          <a:p>
            <a:pPr marL="2190750" marR="5080" lvl="2" indent="-571500" algn="just">
              <a:spcBef>
                <a:spcPts val="140"/>
              </a:spcBef>
              <a:buFont typeface="Wingdings" pitchFamily="2" charset="2"/>
              <a:buChar char="Ø"/>
            </a:pPr>
            <a:endParaRPr lang="en-US" sz="3600" b="1" spc="-10" dirty="0">
              <a:solidFill>
                <a:schemeClr val="tx1"/>
              </a:solidFill>
            </a:endParaRPr>
          </a:p>
          <a:p>
            <a:pPr marL="1619250" marR="5080" lvl="2" algn="just">
              <a:spcBef>
                <a:spcPts val="140"/>
              </a:spcBef>
            </a:pPr>
            <a:endParaRPr lang="en-US" sz="3600" b="1" spc="-10" dirty="0">
              <a:solidFill>
                <a:schemeClr val="tx1"/>
              </a:solidFill>
            </a:endParaRPr>
          </a:p>
          <a:p>
            <a:pPr marL="704850" marR="5080" algn="just">
              <a:lnSpc>
                <a:spcPct val="100000"/>
              </a:lnSpc>
              <a:spcBef>
                <a:spcPts val="140"/>
              </a:spcBef>
            </a:pPr>
            <a:endParaRPr sz="3600" b="1" spc="-10" dirty="0"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941393" y="6428104"/>
            <a:ext cx="157320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spc="-20" dirty="0"/>
              <a:t> </a:t>
            </a:r>
            <a:r>
              <a:rPr lang="en-US" dirty="0"/>
              <a:t>FEBRUARY,</a:t>
            </a:r>
            <a:r>
              <a:rPr spc="-20" dirty="0"/>
              <a:t> 202</a:t>
            </a:r>
            <a:r>
              <a:rPr lang="en-US" spc="-20" dirty="0"/>
              <a:t>2</a:t>
            </a:r>
            <a:endParaRPr spc="-20"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6243320" y="6428104"/>
            <a:ext cx="91948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Prof Abu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11716511" y="6428104"/>
            <a:ext cx="1663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8052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844</Words>
  <Application>Microsoft Office PowerPoint</Application>
  <PresentationFormat>Widescreen</PresentationFormat>
  <Paragraphs>288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Wingdings</vt:lpstr>
      <vt:lpstr>Calibri Light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Administrative Staff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Burns</dc:title>
  <dc:creator>Godwin Kwame Aboagye</dc:creator>
  <cp:lastModifiedBy>Emmanuel Abu</cp:lastModifiedBy>
  <cp:revision>32</cp:revision>
  <dcterms:created xsi:type="dcterms:W3CDTF">2021-12-23T05:49:09Z</dcterms:created>
  <dcterms:modified xsi:type="dcterms:W3CDTF">2022-02-04T06:04:09Z</dcterms:modified>
</cp:coreProperties>
</file>