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1"/>
  </p:sldMasterIdLst>
  <p:notesMasterIdLst>
    <p:notesMasterId r:id="rId29"/>
  </p:notesMasterIdLst>
  <p:sldIdLst>
    <p:sldId id="256" r:id="rId2"/>
    <p:sldId id="258" r:id="rId3"/>
    <p:sldId id="294" r:id="rId4"/>
    <p:sldId id="262" r:id="rId5"/>
    <p:sldId id="263" r:id="rId6"/>
    <p:sldId id="264" r:id="rId7"/>
    <p:sldId id="266" r:id="rId8"/>
    <p:sldId id="267" r:id="rId9"/>
    <p:sldId id="268" r:id="rId10"/>
    <p:sldId id="271" r:id="rId11"/>
    <p:sldId id="272" r:id="rId12"/>
    <p:sldId id="273" r:id="rId13"/>
    <p:sldId id="274" r:id="rId14"/>
    <p:sldId id="295" r:id="rId15"/>
    <p:sldId id="277" r:id="rId16"/>
    <p:sldId id="278" r:id="rId17"/>
    <p:sldId id="279" r:id="rId18"/>
    <p:sldId id="280" r:id="rId19"/>
    <p:sldId id="281" r:id="rId20"/>
    <p:sldId id="282" r:id="rId21"/>
    <p:sldId id="285" r:id="rId22"/>
    <p:sldId id="286" r:id="rId23"/>
    <p:sldId id="287" r:id="rId24"/>
    <p:sldId id="289" r:id="rId25"/>
    <p:sldId id="290" r:id="rId26"/>
    <p:sldId id="291" r:id="rId27"/>
    <p:sldId id="29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E1F7078-F14C-48B1-A7CD-E389CADAE405}">
          <p14:sldIdLst>
            <p14:sldId id="256"/>
            <p14:sldId id="258"/>
            <p14:sldId id="294"/>
            <p14:sldId id="262"/>
            <p14:sldId id="263"/>
          </p14:sldIdLst>
        </p14:section>
        <p14:section name="Section sans titre" id="{92A2F492-4EDD-495B-B2B6-432B4C4642D0}">
          <p14:sldIdLst>
            <p14:sldId id="264"/>
            <p14:sldId id="266"/>
            <p14:sldId id="267"/>
            <p14:sldId id="268"/>
            <p14:sldId id="271"/>
            <p14:sldId id="272"/>
            <p14:sldId id="273"/>
            <p14:sldId id="274"/>
            <p14:sldId id="295"/>
            <p14:sldId id="277"/>
            <p14:sldId id="278"/>
            <p14:sldId id="279"/>
            <p14:sldId id="280"/>
            <p14:sldId id="281"/>
            <p14:sldId id="282"/>
            <p14:sldId id="285"/>
            <p14:sldId id="286"/>
            <p14:sldId id="287"/>
            <p14:sldId id="289"/>
            <p14:sldId id="290"/>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7" autoAdjust="0"/>
    <p:restoredTop sz="77013" autoAdjust="0"/>
  </p:normalViewPr>
  <p:slideViewPr>
    <p:cSldViewPr snapToGrid="0">
      <p:cViewPr varScale="1">
        <p:scale>
          <a:sx n="61" d="100"/>
          <a:sy n="61" d="100"/>
        </p:scale>
        <p:origin x="3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1EF94A-26D4-4D71-B098-1A7210C71718}" type="doc">
      <dgm:prSet loTypeId="urn:microsoft.com/office/officeart/2005/8/layout/lProcess1" loCatId="process" qsTypeId="urn:microsoft.com/office/officeart/2005/8/quickstyle/simple1" qsCatId="simple" csTypeId="urn:microsoft.com/office/officeart/2005/8/colors/accent0_3" csCatId="mainScheme" phldr="1"/>
      <dgm:spPr/>
      <dgm:t>
        <a:bodyPr/>
        <a:lstStyle/>
        <a:p>
          <a:endParaRPr lang="fr-FR"/>
        </a:p>
      </dgm:t>
    </dgm:pt>
    <dgm:pt modelId="{ACE8A6AE-B09F-4675-811F-91DF1979FB46}">
      <dgm:prSet phldrT="[Texte]" custT="1"/>
      <dgm:spPr/>
      <dgm:t>
        <a:bodyPr/>
        <a:lstStyle/>
        <a:p>
          <a:pPr algn="l"/>
          <a:r>
            <a:rPr lang="fr-FR" sz="1050" dirty="0">
              <a:latin typeface="Times New Roman" panose="02020603050405020304" pitchFamily="18" charset="0"/>
              <a:cs typeface="Times New Roman" panose="02020603050405020304" pitchFamily="18" charset="0"/>
            </a:rPr>
            <a:t>1- identification des utilisateurs et de leurs fonctions</a:t>
          </a:r>
          <a:endParaRPr lang="fr-FR" sz="1050" dirty="0"/>
        </a:p>
      </dgm:t>
    </dgm:pt>
    <dgm:pt modelId="{8579DFBB-E494-41B2-A26D-D5E86A496582}" type="parTrans" cxnId="{E774C172-D0B1-48C8-A049-93947473FD15}">
      <dgm:prSet/>
      <dgm:spPr/>
      <dgm:t>
        <a:bodyPr/>
        <a:lstStyle/>
        <a:p>
          <a:pPr algn="l"/>
          <a:endParaRPr lang="fr-FR"/>
        </a:p>
      </dgm:t>
    </dgm:pt>
    <dgm:pt modelId="{F0CE29A2-9CFA-4E02-8CD6-E4C49C46A107}" type="sibTrans" cxnId="{E774C172-D0B1-48C8-A049-93947473FD15}">
      <dgm:prSet/>
      <dgm:spPr/>
      <dgm:t>
        <a:bodyPr/>
        <a:lstStyle/>
        <a:p>
          <a:pPr algn="l"/>
          <a:endParaRPr lang="fr-FR"/>
        </a:p>
      </dgm:t>
    </dgm:pt>
    <dgm:pt modelId="{DC88A4B5-38EF-46D7-BA6F-B8FE97C2C2B2}">
      <dgm:prSet phldrT="[Texte]" custT="1"/>
      <dgm:spPr/>
      <dgm:t>
        <a:bodyPr/>
        <a:lstStyle/>
        <a:p>
          <a:pPr algn="ctr"/>
          <a:r>
            <a:rPr lang="fr-FR" sz="1050" b="1" dirty="0">
              <a:latin typeface="Times New Roman" panose="02020603050405020304" pitchFamily="18" charset="0"/>
              <a:cs typeface="Times New Roman" panose="02020603050405020304" pitchFamily="18" charset="0"/>
            </a:rPr>
            <a:t>ANALYSE DES BESOINS STRUCTURELS</a:t>
          </a:r>
        </a:p>
      </dgm:t>
    </dgm:pt>
    <dgm:pt modelId="{0A2F486A-227E-4618-827A-7B309A69A732}" type="parTrans" cxnId="{53A0E5CB-3BC1-4DA1-A715-570CFED0503E}">
      <dgm:prSet/>
      <dgm:spPr/>
      <dgm:t>
        <a:bodyPr/>
        <a:lstStyle/>
        <a:p>
          <a:pPr algn="l"/>
          <a:endParaRPr lang="fr-FR"/>
        </a:p>
      </dgm:t>
    </dgm:pt>
    <dgm:pt modelId="{75A9119A-71C9-4CF2-BF06-01A7CC9C570D}" type="sibTrans" cxnId="{53A0E5CB-3BC1-4DA1-A715-570CFED0503E}">
      <dgm:prSet/>
      <dgm:spPr/>
      <dgm:t>
        <a:bodyPr/>
        <a:lstStyle/>
        <a:p>
          <a:pPr algn="l"/>
          <a:endParaRPr lang="fr-FR"/>
        </a:p>
      </dgm:t>
    </dgm:pt>
    <dgm:pt modelId="{82E7781C-6912-4A91-A54E-340EC0E2D199}">
      <dgm:prSet phldrT="[Texte]" custT="1"/>
      <dgm:spPr/>
      <dgm:t>
        <a:bodyPr/>
        <a:lstStyle/>
        <a:p>
          <a:pPr algn="ctr"/>
          <a:r>
            <a:rPr lang="fr-FR" sz="1100" b="1">
              <a:latin typeface="Times New Roman" panose="02020603050405020304" pitchFamily="18" charset="0"/>
              <a:cs typeface="Times New Roman" panose="02020603050405020304" pitchFamily="18" charset="0"/>
            </a:rPr>
            <a:t>IMPLEMENTATION</a:t>
          </a:r>
          <a:endParaRPr lang="fr-FR" sz="1200" b="1">
            <a:latin typeface="Times New Roman" panose="02020603050405020304" pitchFamily="18" charset="0"/>
            <a:cs typeface="Times New Roman" panose="02020603050405020304" pitchFamily="18" charset="0"/>
          </a:endParaRPr>
        </a:p>
      </dgm:t>
    </dgm:pt>
    <dgm:pt modelId="{DA3F5142-4B9F-4B81-BE5D-80F87B8344A4}" type="parTrans" cxnId="{BE5FC10B-5B4F-491A-ABC7-9AA335336D57}">
      <dgm:prSet/>
      <dgm:spPr/>
      <dgm:t>
        <a:bodyPr/>
        <a:lstStyle/>
        <a:p>
          <a:pPr algn="l"/>
          <a:endParaRPr lang="fr-FR"/>
        </a:p>
      </dgm:t>
    </dgm:pt>
    <dgm:pt modelId="{49387E47-8C9D-485F-A8E3-5B2BA3AF8D03}" type="sibTrans" cxnId="{BE5FC10B-5B4F-491A-ABC7-9AA335336D57}">
      <dgm:prSet/>
      <dgm:spPr/>
      <dgm:t>
        <a:bodyPr/>
        <a:lstStyle/>
        <a:p>
          <a:pPr algn="l"/>
          <a:endParaRPr lang="fr-FR"/>
        </a:p>
      </dgm:t>
    </dgm:pt>
    <dgm:pt modelId="{BA99BE67-675F-4056-83EE-2E64BC0FAAB4}">
      <dgm:prSet phldrT="[Texte]" custT="1"/>
      <dgm:spPr/>
      <dgm:t>
        <a:bodyPr/>
        <a:lstStyle/>
        <a:p>
          <a:pPr algn="l"/>
          <a:r>
            <a:rPr lang="fr-FR" sz="1050" dirty="0">
              <a:latin typeface="Times New Roman" panose="02020603050405020304" pitchFamily="18" charset="0"/>
              <a:cs typeface="Times New Roman" panose="02020603050405020304" pitchFamily="18" charset="0"/>
            </a:rPr>
            <a:t>1- </a:t>
          </a:r>
          <a:r>
            <a:rPr lang="fr-FR" sz="1050" dirty="0" smtClean="0">
              <a:latin typeface="Times New Roman" panose="02020603050405020304" pitchFamily="18" charset="0"/>
              <a:cs typeface="Times New Roman" panose="02020603050405020304" pitchFamily="18" charset="0"/>
            </a:rPr>
            <a:t>création </a:t>
          </a:r>
          <a:r>
            <a:rPr lang="fr-FR" sz="1050" dirty="0">
              <a:latin typeface="Times New Roman" panose="02020603050405020304" pitchFamily="18" charset="0"/>
              <a:cs typeface="Times New Roman" panose="02020603050405020304" pitchFamily="18" charset="0"/>
            </a:rPr>
            <a:t>du </a:t>
          </a:r>
          <a:r>
            <a:rPr lang="fr-FR" sz="1050" dirty="0" err="1" smtClean="0">
              <a:latin typeface="Times New Roman" panose="02020603050405020304" pitchFamily="18" charset="0"/>
              <a:cs typeface="Times New Roman" panose="02020603050405020304" pitchFamily="18" charset="0"/>
            </a:rPr>
            <a:t>datamart</a:t>
          </a:r>
          <a:r>
            <a:rPr lang="fr-FR" sz="1050" dirty="0" smtClean="0">
              <a:latin typeface="Times New Roman" panose="02020603050405020304" pitchFamily="18" charset="0"/>
              <a:cs typeface="Times New Roman" panose="02020603050405020304" pitchFamily="18" charset="0"/>
            </a:rPr>
            <a:t> selon ROLAP</a:t>
          </a:r>
          <a:endParaRPr lang="fr-FR" sz="1050" dirty="0"/>
        </a:p>
      </dgm:t>
    </dgm:pt>
    <dgm:pt modelId="{904B845F-63CA-44D6-AED0-F03FB265EE3B}" type="parTrans" cxnId="{0EF69B44-0B87-43AE-9D2E-96E0B50903AB}">
      <dgm:prSet/>
      <dgm:spPr/>
      <dgm:t>
        <a:bodyPr/>
        <a:lstStyle/>
        <a:p>
          <a:pPr algn="l"/>
          <a:endParaRPr lang="fr-FR"/>
        </a:p>
      </dgm:t>
    </dgm:pt>
    <dgm:pt modelId="{9142B995-1AD7-4822-8FA2-40428E9D7441}" type="sibTrans" cxnId="{0EF69B44-0B87-43AE-9D2E-96E0B50903AB}">
      <dgm:prSet/>
      <dgm:spPr/>
      <dgm:t>
        <a:bodyPr/>
        <a:lstStyle/>
        <a:p>
          <a:pPr algn="l"/>
          <a:endParaRPr lang="fr-FR"/>
        </a:p>
      </dgm:t>
    </dgm:pt>
    <dgm:pt modelId="{B6C97314-4E0B-4469-B0B5-FD8A04C201BC}">
      <dgm:prSet custT="1"/>
      <dgm:spPr/>
      <dgm:t>
        <a:bodyPr/>
        <a:lstStyle/>
        <a:p>
          <a:pPr algn="l"/>
          <a:r>
            <a:rPr lang="fr-FR" sz="1050">
              <a:latin typeface="Times New Roman" panose="02020603050405020304" pitchFamily="18" charset="0"/>
              <a:cs typeface="Times New Roman" panose="02020603050405020304" pitchFamily="18" charset="0"/>
            </a:rPr>
            <a:t>2- identification des cas d'utilisations de chaque acteurs</a:t>
          </a:r>
        </a:p>
      </dgm:t>
    </dgm:pt>
    <dgm:pt modelId="{DA63656D-5D94-4FD2-BEC0-DCDB97D74BA3}" type="parTrans" cxnId="{2693EE04-BB53-4D2F-8673-A0491886A412}">
      <dgm:prSet/>
      <dgm:spPr/>
      <dgm:t>
        <a:bodyPr/>
        <a:lstStyle/>
        <a:p>
          <a:pPr algn="l"/>
          <a:endParaRPr lang="fr-FR"/>
        </a:p>
      </dgm:t>
    </dgm:pt>
    <dgm:pt modelId="{A758CCB3-21D9-4962-8F8E-A93AB7DEBEAA}" type="sibTrans" cxnId="{2693EE04-BB53-4D2F-8673-A0491886A412}">
      <dgm:prSet/>
      <dgm:spPr/>
      <dgm:t>
        <a:bodyPr/>
        <a:lstStyle/>
        <a:p>
          <a:pPr algn="l"/>
          <a:endParaRPr lang="fr-FR"/>
        </a:p>
      </dgm:t>
    </dgm:pt>
    <dgm:pt modelId="{C02D214C-4339-4A25-B5BD-5A150CFD9845}">
      <dgm:prSet custT="1"/>
      <dgm:spPr/>
      <dgm:t>
        <a:bodyPr/>
        <a:lstStyle/>
        <a:p>
          <a:pPr algn="l"/>
          <a:r>
            <a:rPr lang="fr-FR" sz="1050">
              <a:latin typeface="Times New Roman" panose="02020603050405020304" pitchFamily="18" charset="0"/>
              <a:cs typeface="Times New Roman" panose="02020603050405020304" pitchFamily="18" charset="0"/>
            </a:rPr>
            <a:t>3- diagrammes des différents cas d'utilisation</a:t>
          </a:r>
        </a:p>
      </dgm:t>
    </dgm:pt>
    <dgm:pt modelId="{22256404-53A0-4EA9-BB8A-668DA432A564}" type="parTrans" cxnId="{C7412F12-C326-446D-8D71-77CF0D605261}">
      <dgm:prSet/>
      <dgm:spPr/>
      <dgm:t>
        <a:bodyPr/>
        <a:lstStyle/>
        <a:p>
          <a:pPr algn="l"/>
          <a:endParaRPr lang="fr-FR"/>
        </a:p>
      </dgm:t>
    </dgm:pt>
    <dgm:pt modelId="{229AE940-1F08-4C14-ADE8-90594BD72231}" type="sibTrans" cxnId="{C7412F12-C326-446D-8D71-77CF0D605261}">
      <dgm:prSet/>
      <dgm:spPr/>
      <dgm:t>
        <a:bodyPr/>
        <a:lstStyle/>
        <a:p>
          <a:pPr algn="l"/>
          <a:endParaRPr lang="fr-FR"/>
        </a:p>
      </dgm:t>
    </dgm:pt>
    <dgm:pt modelId="{CBB6A17A-DE41-48BF-998B-08AC8307294E}">
      <dgm:prSet custT="1"/>
      <dgm:spPr/>
      <dgm:t>
        <a:bodyPr/>
        <a:lstStyle/>
        <a:p>
          <a:pPr algn="l"/>
          <a:r>
            <a:rPr lang="fr-FR" sz="1050">
              <a:latin typeface="Times New Roman" panose="02020603050405020304" pitchFamily="18" charset="0"/>
              <a:cs typeface="Times New Roman" panose="02020603050405020304" pitchFamily="18" charset="0"/>
            </a:rPr>
            <a:t>2- mise en place du prcessus ETL</a:t>
          </a:r>
        </a:p>
      </dgm:t>
    </dgm:pt>
    <dgm:pt modelId="{213DD7A6-2E8E-4C10-9E33-450E3D1E7AD9}" type="parTrans" cxnId="{5A73A8B5-544D-4309-9BE3-B241904C4301}">
      <dgm:prSet/>
      <dgm:spPr/>
      <dgm:t>
        <a:bodyPr/>
        <a:lstStyle/>
        <a:p>
          <a:pPr algn="l"/>
          <a:endParaRPr lang="fr-FR"/>
        </a:p>
      </dgm:t>
    </dgm:pt>
    <dgm:pt modelId="{735FC223-A01D-45E7-B4FB-BD756BB10A98}" type="sibTrans" cxnId="{5A73A8B5-544D-4309-9BE3-B241904C4301}">
      <dgm:prSet/>
      <dgm:spPr/>
      <dgm:t>
        <a:bodyPr/>
        <a:lstStyle/>
        <a:p>
          <a:pPr algn="l"/>
          <a:endParaRPr lang="fr-FR"/>
        </a:p>
      </dgm:t>
    </dgm:pt>
    <dgm:pt modelId="{E11CE005-CC3D-4EB4-8E5C-B27611475D8E}">
      <dgm:prSet custT="1"/>
      <dgm:spPr/>
      <dgm:t>
        <a:bodyPr/>
        <a:lstStyle/>
        <a:p>
          <a:pPr algn="l"/>
          <a:r>
            <a:rPr lang="fr-FR" sz="1050">
              <a:latin typeface="Times New Roman" panose="02020603050405020304" pitchFamily="18" charset="0"/>
              <a:cs typeface="Times New Roman" panose="02020603050405020304" pitchFamily="18" charset="0"/>
            </a:rPr>
            <a:t>3- création des utilisateurs et attribution des rôles</a:t>
          </a:r>
        </a:p>
      </dgm:t>
    </dgm:pt>
    <dgm:pt modelId="{1490D866-4EEC-4DD3-B260-E2F82EBD170C}" type="parTrans" cxnId="{3545F811-5ED1-4F0A-A146-E863349D596E}">
      <dgm:prSet/>
      <dgm:spPr/>
      <dgm:t>
        <a:bodyPr/>
        <a:lstStyle/>
        <a:p>
          <a:pPr algn="l"/>
          <a:endParaRPr lang="fr-FR"/>
        </a:p>
      </dgm:t>
    </dgm:pt>
    <dgm:pt modelId="{5FA97479-6A9F-46C2-A720-57493A5172B9}" type="sibTrans" cxnId="{3545F811-5ED1-4F0A-A146-E863349D596E}">
      <dgm:prSet/>
      <dgm:spPr/>
      <dgm:t>
        <a:bodyPr/>
        <a:lstStyle/>
        <a:p>
          <a:pPr algn="l"/>
          <a:endParaRPr lang="fr-FR"/>
        </a:p>
      </dgm:t>
    </dgm:pt>
    <dgm:pt modelId="{A6D6C240-144B-42D1-AD56-5A383CC2DADE}">
      <dgm:prSet custT="1"/>
      <dgm:spPr/>
      <dgm:t>
        <a:bodyPr/>
        <a:lstStyle/>
        <a:p>
          <a:pPr algn="l"/>
          <a:r>
            <a:rPr lang="fr-FR" sz="1050">
              <a:latin typeface="Times New Roman" panose="02020603050405020304" pitchFamily="18" charset="0"/>
              <a:cs typeface="Times New Roman" panose="02020603050405020304" pitchFamily="18" charset="0"/>
            </a:rPr>
            <a:t>4- création du cockpit</a:t>
          </a:r>
        </a:p>
      </dgm:t>
    </dgm:pt>
    <dgm:pt modelId="{908FFBAA-0F93-4B85-BF8E-D72C2068018F}" type="parTrans" cxnId="{23959E74-12EB-4664-B868-8C5A97EB1637}">
      <dgm:prSet/>
      <dgm:spPr/>
      <dgm:t>
        <a:bodyPr/>
        <a:lstStyle/>
        <a:p>
          <a:pPr algn="l"/>
          <a:endParaRPr lang="fr-FR"/>
        </a:p>
      </dgm:t>
    </dgm:pt>
    <dgm:pt modelId="{50371ED3-087C-4232-8D5D-411E8A3335D7}" type="sibTrans" cxnId="{23959E74-12EB-4664-B868-8C5A97EB1637}">
      <dgm:prSet/>
      <dgm:spPr/>
      <dgm:t>
        <a:bodyPr/>
        <a:lstStyle/>
        <a:p>
          <a:pPr algn="l"/>
          <a:endParaRPr lang="fr-FR"/>
        </a:p>
      </dgm:t>
    </dgm:pt>
    <dgm:pt modelId="{3D85279C-786D-416A-87AC-7B1B03C93E06}">
      <dgm:prSet custT="1"/>
      <dgm:spPr/>
      <dgm:t>
        <a:bodyPr/>
        <a:lstStyle/>
        <a:p>
          <a:pPr algn="l"/>
          <a:r>
            <a:rPr lang="fr-FR" sz="1050">
              <a:latin typeface="Times New Roman" panose="02020603050405020304" pitchFamily="18" charset="0"/>
              <a:cs typeface="Times New Roman" panose="02020603050405020304" pitchFamily="18" charset="0"/>
            </a:rPr>
            <a:t>5- création des rapports</a:t>
          </a:r>
        </a:p>
      </dgm:t>
    </dgm:pt>
    <dgm:pt modelId="{A4380550-2E60-4D8A-BEA3-2DD6EE1F0ED2}" type="parTrans" cxnId="{A9DD831F-6C51-48BE-B1A6-E05B2B82CC5F}">
      <dgm:prSet/>
      <dgm:spPr/>
      <dgm:t>
        <a:bodyPr/>
        <a:lstStyle/>
        <a:p>
          <a:pPr algn="l"/>
          <a:endParaRPr lang="fr-FR"/>
        </a:p>
      </dgm:t>
    </dgm:pt>
    <dgm:pt modelId="{48F5D185-E82A-4384-AA1B-97CCEDB890BD}" type="sibTrans" cxnId="{A9DD831F-6C51-48BE-B1A6-E05B2B82CC5F}">
      <dgm:prSet/>
      <dgm:spPr/>
      <dgm:t>
        <a:bodyPr/>
        <a:lstStyle/>
        <a:p>
          <a:pPr algn="l"/>
          <a:endParaRPr lang="fr-FR"/>
        </a:p>
      </dgm:t>
    </dgm:pt>
    <dgm:pt modelId="{5036EC4A-8B18-409E-8BB1-C240C1E781E2}">
      <dgm:prSet custT="1"/>
      <dgm:spPr/>
      <dgm:t>
        <a:bodyPr/>
        <a:lstStyle/>
        <a:p>
          <a:pPr algn="l"/>
          <a:r>
            <a:rPr lang="fr-FR" sz="1050">
              <a:latin typeface="Times New Roman" panose="02020603050405020304" pitchFamily="18" charset="0"/>
              <a:cs typeface="Times New Roman" panose="02020603050405020304" pitchFamily="18" charset="0"/>
            </a:rPr>
            <a:t>3- diagramme en constellation</a:t>
          </a:r>
        </a:p>
      </dgm:t>
    </dgm:pt>
    <dgm:pt modelId="{DACC3790-C239-491F-86DC-3976344F6401}" type="sibTrans" cxnId="{07FC906F-40AE-4887-86B6-202A14C44E77}">
      <dgm:prSet/>
      <dgm:spPr/>
      <dgm:t>
        <a:bodyPr/>
        <a:lstStyle/>
        <a:p>
          <a:pPr algn="l"/>
          <a:endParaRPr lang="fr-FR"/>
        </a:p>
      </dgm:t>
    </dgm:pt>
    <dgm:pt modelId="{9F4EABAB-669C-4DEF-A629-019D44A2DF05}" type="parTrans" cxnId="{07FC906F-40AE-4887-86B6-202A14C44E77}">
      <dgm:prSet/>
      <dgm:spPr/>
      <dgm:t>
        <a:bodyPr/>
        <a:lstStyle/>
        <a:p>
          <a:pPr algn="l"/>
          <a:endParaRPr lang="fr-FR"/>
        </a:p>
      </dgm:t>
    </dgm:pt>
    <dgm:pt modelId="{8DF0DDB8-18F5-4118-B06C-7B81EBF66494}">
      <dgm:prSet custT="1"/>
      <dgm:spPr/>
      <dgm:t>
        <a:bodyPr/>
        <a:lstStyle/>
        <a:p>
          <a:pPr algn="l"/>
          <a:r>
            <a:rPr lang="fr-FR" sz="1050">
              <a:latin typeface="Times New Roman" panose="02020603050405020304" pitchFamily="18" charset="0"/>
              <a:cs typeface="Times New Roman" panose="02020603050405020304" pitchFamily="18" charset="0"/>
            </a:rPr>
            <a:t>2- identification des faits</a:t>
          </a:r>
        </a:p>
      </dgm:t>
    </dgm:pt>
    <dgm:pt modelId="{F96A4032-FF87-47E6-844D-14B2806BE8C4}" type="sibTrans" cxnId="{5BACAD31-A660-4F93-946B-D32CFB6F96DC}">
      <dgm:prSet/>
      <dgm:spPr/>
      <dgm:t>
        <a:bodyPr/>
        <a:lstStyle/>
        <a:p>
          <a:pPr algn="l"/>
          <a:endParaRPr lang="fr-FR"/>
        </a:p>
      </dgm:t>
    </dgm:pt>
    <dgm:pt modelId="{5ADF34EB-C570-4663-BD37-FF88E94DD489}" type="parTrans" cxnId="{5BACAD31-A660-4F93-946B-D32CFB6F96DC}">
      <dgm:prSet/>
      <dgm:spPr/>
      <dgm:t>
        <a:bodyPr/>
        <a:lstStyle/>
        <a:p>
          <a:pPr algn="l"/>
          <a:endParaRPr lang="fr-FR"/>
        </a:p>
      </dgm:t>
    </dgm:pt>
    <dgm:pt modelId="{B5D89B5A-5AC6-4673-B4A8-D41C73DF7E8E}">
      <dgm:prSet custT="1"/>
      <dgm:spPr/>
      <dgm:t>
        <a:bodyPr/>
        <a:lstStyle/>
        <a:p>
          <a:pPr algn="l"/>
          <a:r>
            <a:rPr lang="fr-FR" sz="1050">
              <a:latin typeface="Times New Roman" panose="02020603050405020304" pitchFamily="18" charset="0"/>
              <a:cs typeface="Times New Roman" panose="02020603050405020304" pitchFamily="18" charset="0"/>
            </a:rPr>
            <a:t>1- identification des dimensions</a:t>
          </a:r>
        </a:p>
      </dgm:t>
    </dgm:pt>
    <dgm:pt modelId="{5B367214-B9B1-47CD-98B6-CF242386CA8C}" type="sibTrans" cxnId="{8DBBACDE-C62E-4DE3-9B16-04A0A5AA0F92}">
      <dgm:prSet/>
      <dgm:spPr/>
      <dgm:t>
        <a:bodyPr/>
        <a:lstStyle/>
        <a:p>
          <a:pPr algn="l"/>
          <a:endParaRPr lang="fr-FR"/>
        </a:p>
      </dgm:t>
    </dgm:pt>
    <dgm:pt modelId="{3BD5276D-E8C8-4F94-8D27-E3DAE19107A8}" type="parTrans" cxnId="{8DBBACDE-C62E-4DE3-9B16-04A0A5AA0F92}">
      <dgm:prSet/>
      <dgm:spPr/>
      <dgm:t>
        <a:bodyPr/>
        <a:lstStyle/>
        <a:p>
          <a:pPr algn="l"/>
          <a:endParaRPr lang="fr-FR"/>
        </a:p>
      </dgm:t>
    </dgm:pt>
    <dgm:pt modelId="{6A330D07-B611-4AB6-A15C-E99CAEA0055E}">
      <dgm:prSet custT="1"/>
      <dgm:spPr/>
      <dgm:t>
        <a:bodyPr/>
        <a:lstStyle/>
        <a:p>
          <a:pPr algn="ctr"/>
          <a:r>
            <a:rPr lang="fr-FR" sz="1000" b="1">
              <a:latin typeface="Times New Roman" panose="02020603050405020304" pitchFamily="18" charset="0"/>
              <a:cs typeface="Times New Roman" panose="02020603050405020304" pitchFamily="18" charset="0"/>
            </a:rPr>
            <a:t>    DEPLOIEMENT</a:t>
          </a:r>
        </a:p>
      </dgm:t>
    </dgm:pt>
    <dgm:pt modelId="{C4781DCA-0F6B-44BB-A1F2-675226C0047C}" type="parTrans" cxnId="{00CDD56C-6D7B-43C8-8D7A-D6AD27842B41}">
      <dgm:prSet/>
      <dgm:spPr/>
      <dgm:t>
        <a:bodyPr/>
        <a:lstStyle/>
        <a:p>
          <a:pPr algn="l"/>
          <a:endParaRPr lang="fr-FR"/>
        </a:p>
      </dgm:t>
    </dgm:pt>
    <dgm:pt modelId="{D8E2174E-F727-4D69-90AD-9C9098EBBA70}" type="sibTrans" cxnId="{00CDD56C-6D7B-43C8-8D7A-D6AD27842B41}">
      <dgm:prSet/>
      <dgm:spPr/>
      <dgm:t>
        <a:bodyPr/>
        <a:lstStyle/>
        <a:p>
          <a:pPr algn="l"/>
          <a:endParaRPr lang="fr-FR"/>
        </a:p>
      </dgm:t>
    </dgm:pt>
    <dgm:pt modelId="{83876703-A7D0-4E2C-BAE4-B333D92EE677}">
      <dgm:prSet custT="1"/>
      <dgm:spPr/>
      <dgm:t>
        <a:bodyPr/>
        <a:lstStyle/>
        <a:p>
          <a:pPr algn="l"/>
          <a:r>
            <a:rPr lang="fr-FR" sz="1050">
              <a:latin typeface="Times New Roman" panose="02020603050405020304" pitchFamily="18" charset="0"/>
              <a:cs typeface="Times New Roman" panose="02020603050405020304" pitchFamily="18" charset="0"/>
            </a:rPr>
            <a:t>1- diagramme de deploiement</a:t>
          </a:r>
        </a:p>
      </dgm:t>
    </dgm:pt>
    <dgm:pt modelId="{6440F00F-55A2-4BFF-9D7F-85AC9024AC7E}" type="parTrans" cxnId="{3C06DDF5-F846-46CC-A294-85D3279E3868}">
      <dgm:prSet/>
      <dgm:spPr/>
      <dgm:t>
        <a:bodyPr/>
        <a:lstStyle/>
        <a:p>
          <a:pPr algn="l"/>
          <a:endParaRPr lang="fr-FR"/>
        </a:p>
      </dgm:t>
    </dgm:pt>
    <dgm:pt modelId="{2061B5EB-B36F-4DD6-969A-8C32B7FB4DA2}" type="sibTrans" cxnId="{3C06DDF5-F846-46CC-A294-85D3279E3868}">
      <dgm:prSet/>
      <dgm:spPr/>
      <dgm:t>
        <a:bodyPr/>
        <a:lstStyle/>
        <a:p>
          <a:pPr algn="l"/>
          <a:endParaRPr lang="fr-FR"/>
        </a:p>
      </dgm:t>
    </dgm:pt>
    <dgm:pt modelId="{182393BE-9F36-4BAA-BCFB-CC98573D628E}">
      <dgm:prSet phldrT="[Texte]" custT="1"/>
      <dgm:spPr/>
      <dgm:t>
        <a:bodyPr/>
        <a:lstStyle/>
        <a:p>
          <a:pPr algn="ctr"/>
          <a:r>
            <a:rPr lang="fr-FR" sz="1200" b="1" dirty="0">
              <a:latin typeface="Times New Roman" panose="02020603050405020304" pitchFamily="18" charset="0"/>
              <a:cs typeface="Times New Roman" panose="02020603050405020304" pitchFamily="18" charset="0"/>
            </a:rPr>
            <a:t>ANALYSE DES BESOINS FONCTIONNELS</a:t>
          </a:r>
        </a:p>
      </dgm:t>
    </dgm:pt>
    <dgm:pt modelId="{1A58BDAC-E267-44E8-B11B-62436A702791}" type="sibTrans" cxnId="{350B7767-0CF0-44E9-A759-FE912E40977B}">
      <dgm:prSet/>
      <dgm:spPr/>
      <dgm:t>
        <a:bodyPr/>
        <a:lstStyle/>
        <a:p>
          <a:pPr algn="l"/>
          <a:endParaRPr lang="fr-FR"/>
        </a:p>
      </dgm:t>
    </dgm:pt>
    <dgm:pt modelId="{8532C888-DF07-4605-ADA2-BAB404663AE3}" type="parTrans" cxnId="{350B7767-0CF0-44E9-A759-FE912E40977B}">
      <dgm:prSet/>
      <dgm:spPr/>
      <dgm:t>
        <a:bodyPr/>
        <a:lstStyle/>
        <a:p>
          <a:pPr algn="l"/>
          <a:endParaRPr lang="fr-FR"/>
        </a:p>
      </dgm:t>
    </dgm:pt>
    <dgm:pt modelId="{CD3DE830-D71F-4F28-B637-BB74E73F87A6}" type="pres">
      <dgm:prSet presAssocID="{621EF94A-26D4-4D71-B098-1A7210C71718}" presName="Name0" presStyleCnt="0">
        <dgm:presLayoutVars>
          <dgm:dir/>
          <dgm:animLvl val="lvl"/>
          <dgm:resizeHandles val="exact"/>
        </dgm:presLayoutVars>
      </dgm:prSet>
      <dgm:spPr/>
      <dgm:t>
        <a:bodyPr/>
        <a:lstStyle/>
        <a:p>
          <a:endParaRPr lang="fr-FR"/>
        </a:p>
      </dgm:t>
    </dgm:pt>
    <dgm:pt modelId="{FA5E2A1D-2842-4A0E-A9DA-53A0A2B5C899}" type="pres">
      <dgm:prSet presAssocID="{182393BE-9F36-4BAA-BCFB-CC98573D628E}" presName="vertFlow" presStyleCnt="0"/>
      <dgm:spPr/>
    </dgm:pt>
    <dgm:pt modelId="{FBE0E9CA-3C91-49E5-A1F6-3531A95A872A}" type="pres">
      <dgm:prSet presAssocID="{182393BE-9F36-4BAA-BCFB-CC98573D628E}" presName="header" presStyleLbl="node1" presStyleIdx="0" presStyleCnt="4" custScaleX="109309" custScaleY="196988"/>
      <dgm:spPr/>
      <dgm:t>
        <a:bodyPr/>
        <a:lstStyle/>
        <a:p>
          <a:endParaRPr lang="fr-FR"/>
        </a:p>
      </dgm:t>
    </dgm:pt>
    <dgm:pt modelId="{DF789AF8-4610-4403-B67C-A45608855E47}" type="pres">
      <dgm:prSet presAssocID="{8579DFBB-E494-41B2-A26D-D5E86A496582}" presName="parTrans" presStyleLbl="sibTrans2D1" presStyleIdx="0" presStyleCnt="12"/>
      <dgm:spPr/>
      <dgm:t>
        <a:bodyPr/>
        <a:lstStyle/>
        <a:p>
          <a:endParaRPr lang="fr-FR"/>
        </a:p>
      </dgm:t>
    </dgm:pt>
    <dgm:pt modelId="{C6E5A761-5E74-4F70-8890-2783674F1229}" type="pres">
      <dgm:prSet presAssocID="{ACE8A6AE-B09F-4675-811F-91DF1979FB46}" presName="child" presStyleLbl="alignAccFollowNode1" presStyleIdx="0" presStyleCnt="12" custScaleX="115156" custScaleY="129399">
        <dgm:presLayoutVars>
          <dgm:chMax val="0"/>
          <dgm:bulletEnabled val="1"/>
        </dgm:presLayoutVars>
      </dgm:prSet>
      <dgm:spPr/>
      <dgm:t>
        <a:bodyPr/>
        <a:lstStyle/>
        <a:p>
          <a:endParaRPr lang="fr-FR"/>
        </a:p>
      </dgm:t>
    </dgm:pt>
    <dgm:pt modelId="{BE965993-F447-4142-B370-1467E4657581}" type="pres">
      <dgm:prSet presAssocID="{F0CE29A2-9CFA-4E02-8CD6-E4C49C46A107}" presName="sibTrans" presStyleLbl="sibTrans2D1" presStyleIdx="1" presStyleCnt="12"/>
      <dgm:spPr/>
      <dgm:t>
        <a:bodyPr/>
        <a:lstStyle/>
        <a:p>
          <a:endParaRPr lang="fr-FR"/>
        </a:p>
      </dgm:t>
    </dgm:pt>
    <dgm:pt modelId="{E6A2B981-B0F1-4DB1-842A-D2BBA7A4EC0E}" type="pres">
      <dgm:prSet presAssocID="{B6C97314-4E0B-4469-B0B5-FD8A04C201BC}" presName="child" presStyleLbl="alignAccFollowNode1" presStyleIdx="1" presStyleCnt="12" custScaleX="110481" custScaleY="160908">
        <dgm:presLayoutVars>
          <dgm:chMax val="0"/>
          <dgm:bulletEnabled val="1"/>
        </dgm:presLayoutVars>
      </dgm:prSet>
      <dgm:spPr/>
      <dgm:t>
        <a:bodyPr/>
        <a:lstStyle/>
        <a:p>
          <a:endParaRPr lang="fr-FR"/>
        </a:p>
      </dgm:t>
    </dgm:pt>
    <dgm:pt modelId="{DD8D6415-27D5-4B0E-AE32-B0A06C78D8B7}" type="pres">
      <dgm:prSet presAssocID="{A758CCB3-21D9-4962-8F8E-A93AB7DEBEAA}" presName="sibTrans" presStyleLbl="sibTrans2D1" presStyleIdx="2" presStyleCnt="12"/>
      <dgm:spPr/>
      <dgm:t>
        <a:bodyPr/>
        <a:lstStyle/>
        <a:p>
          <a:endParaRPr lang="fr-FR"/>
        </a:p>
      </dgm:t>
    </dgm:pt>
    <dgm:pt modelId="{0066D09E-A47C-4A5F-9A10-F6685E039083}" type="pres">
      <dgm:prSet presAssocID="{C02D214C-4339-4A25-B5BD-5A150CFD9845}" presName="child" presStyleLbl="alignAccFollowNode1" presStyleIdx="2" presStyleCnt="12" custScaleX="110481" custScaleY="164043">
        <dgm:presLayoutVars>
          <dgm:chMax val="0"/>
          <dgm:bulletEnabled val="1"/>
        </dgm:presLayoutVars>
      </dgm:prSet>
      <dgm:spPr/>
      <dgm:t>
        <a:bodyPr/>
        <a:lstStyle/>
        <a:p>
          <a:endParaRPr lang="fr-FR"/>
        </a:p>
      </dgm:t>
    </dgm:pt>
    <dgm:pt modelId="{6C299B01-F4A7-4898-8626-228F957477E6}" type="pres">
      <dgm:prSet presAssocID="{182393BE-9F36-4BAA-BCFB-CC98573D628E}" presName="hSp" presStyleCnt="0"/>
      <dgm:spPr/>
    </dgm:pt>
    <dgm:pt modelId="{B4B89D05-B571-49F5-877C-60B2F28EA0F2}" type="pres">
      <dgm:prSet presAssocID="{DC88A4B5-38EF-46D7-BA6F-B8FE97C2C2B2}" presName="vertFlow" presStyleCnt="0"/>
      <dgm:spPr/>
    </dgm:pt>
    <dgm:pt modelId="{BDBC1DB2-5171-4878-AF3E-2458CCDF0015}" type="pres">
      <dgm:prSet presAssocID="{DC88A4B5-38EF-46D7-BA6F-B8FE97C2C2B2}" presName="header" presStyleLbl="node1" presStyleIdx="1" presStyleCnt="4" custScaleX="115466" custScaleY="228760"/>
      <dgm:spPr/>
      <dgm:t>
        <a:bodyPr/>
        <a:lstStyle/>
        <a:p>
          <a:endParaRPr lang="fr-FR"/>
        </a:p>
      </dgm:t>
    </dgm:pt>
    <dgm:pt modelId="{78EE7217-41D3-4157-B360-2DCE660670CD}" type="pres">
      <dgm:prSet presAssocID="{3BD5276D-E8C8-4F94-8D27-E3DAE19107A8}" presName="parTrans" presStyleLbl="sibTrans2D1" presStyleIdx="3" presStyleCnt="12"/>
      <dgm:spPr/>
      <dgm:t>
        <a:bodyPr/>
        <a:lstStyle/>
        <a:p>
          <a:endParaRPr lang="fr-FR"/>
        </a:p>
      </dgm:t>
    </dgm:pt>
    <dgm:pt modelId="{56D48176-47B8-4999-9389-52584E92ABAF}" type="pres">
      <dgm:prSet presAssocID="{B5D89B5A-5AC6-4673-B4A8-D41C73DF7E8E}" presName="child" presStyleLbl="alignAccFollowNode1" presStyleIdx="3" presStyleCnt="12" custScaleX="118306" custScaleY="156979">
        <dgm:presLayoutVars>
          <dgm:chMax val="0"/>
          <dgm:bulletEnabled val="1"/>
        </dgm:presLayoutVars>
      </dgm:prSet>
      <dgm:spPr/>
      <dgm:t>
        <a:bodyPr/>
        <a:lstStyle/>
        <a:p>
          <a:endParaRPr lang="fr-FR"/>
        </a:p>
      </dgm:t>
    </dgm:pt>
    <dgm:pt modelId="{716DAB14-1867-4EB1-9461-31C968BAF340}" type="pres">
      <dgm:prSet presAssocID="{5B367214-B9B1-47CD-98B6-CF242386CA8C}" presName="sibTrans" presStyleLbl="sibTrans2D1" presStyleIdx="4" presStyleCnt="12"/>
      <dgm:spPr/>
      <dgm:t>
        <a:bodyPr/>
        <a:lstStyle/>
        <a:p>
          <a:endParaRPr lang="fr-FR"/>
        </a:p>
      </dgm:t>
    </dgm:pt>
    <dgm:pt modelId="{B2F0C86A-75C1-4A33-A247-542C68FBB3F7}" type="pres">
      <dgm:prSet presAssocID="{8DF0DDB8-18F5-4118-B06C-7B81EBF66494}" presName="child" presStyleLbl="alignAccFollowNode1" presStyleIdx="4" presStyleCnt="12" custScaleX="110400" custScaleY="149565">
        <dgm:presLayoutVars>
          <dgm:chMax val="0"/>
          <dgm:bulletEnabled val="1"/>
        </dgm:presLayoutVars>
      </dgm:prSet>
      <dgm:spPr/>
      <dgm:t>
        <a:bodyPr/>
        <a:lstStyle/>
        <a:p>
          <a:endParaRPr lang="fr-FR"/>
        </a:p>
      </dgm:t>
    </dgm:pt>
    <dgm:pt modelId="{9C912274-2413-4498-A450-CEAD75C48705}" type="pres">
      <dgm:prSet presAssocID="{F96A4032-FF87-47E6-844D-14B2806BE8C4}" presName="sibTrans" presStyleLbl="sibTrans2D1" presStyleIdx="5" presStyleCnt="12"/>
      <dgm:spPr/>
      <dgm:t>
        <a:bodyPr/>
        <a:lstStyle/>
        <a:p>
          <a:endParaRPr lang="fr-FR"/>
        </a:p>
      </dgm:t>
    </dgm:pt>
    <dgm:pt modelId="{7339AE53-ABDF-4E82-9A87-3FDD5B9FEB18}" type="pres">
      <dgm:prSet presAssocID="{5036EC4A-8B18-409E-8BB1-C240C1E781E2}" presName="child" presStyleLbl="alignAccFollowNode1" presStyleIdx="5" presStyleCnt="12" custScaleX="111974" custScaleY="159706">
        <dgm:presLayoutVars>
          <dgm:chMax val="0"/>
          <dgm:bulletEnabled val="1"/>
        </dgm:presLayoutVars>
      </dgm:prSet>
      <dgm:spPr/>
      <dgm:t>
        <a:bodyPr/>
        <a:lstStyle/>
        <a:p>
          <a:endParaRPr lang="fr-FR"/>
        </a:p>
      </dgm:t>
    </dgm:pt>
    <dgm:pt modelId="{E8EA7FA8-6B23-4EE0-80D0-5B4CDF36B303}" type="pres">
      <dgm:prSet presAssocID="{DC88A4B5-38EF-46D7-BA6F-B8FE97C2C2B2}" presName="hSp" presStyleCnt="0"/>
      <dgm:spPr/>
    </dgm:pt>
    <dgm:pt modelId="{33FF0B78-F6B3-442A-AE51-FE7240CCE229}" type="pres">
      <dgm:prSet presAssocID="{82E7781C-6912-4A91-A54E-340EC0E2D199}" presName="vertFlow" presStyleCnt="0"/>
      <dgm:spPr/>
    </dgm:pt>
    <dgm:pt modelId="{4A2E03F8-BD0A-4233-8762-754804DD1306}" type="pres">
      <dgm:prSet presAssocID="{82E7781C-6912-4A91-A54E-340EC0E2D199}" presName="header" presStyleLbl="node1" presStyleIdx="2" presStyleCnt="4" custScaleX="107208" custScaleY="230344"/>
      <dgm:spPr/>
      <dgm:t>
        <a:bodyPr/>
        <a:lstStyle/>
        <a:p>
          <a:endParaRPr lang="fr-FR"/>
        </a:p>
      </dgm:t>
    </dgm:pt>
    <dgm:pt modelId="{0D58A90C-2FA6-4735-BF1D-023FDAB26217}" type="pres">
      <dgm:prSet presAssocID="{904B845F-63CA-44D6-AED0-F03FB265EE3B}" presName="parTrans" presStyleLbl="sibTrans2D1" presStyleIdx="6" presStyleCnt="12"/>
      <dgm:spPr/>
      <dgm:t>
        <a:bodyPr/>
        <a:lstStyle/>
        <a:p>
          <a:endParaRPr lang="fr-FR"/>
        </a:p>
      </dgm:t>
    </dgm:pt>
    <dgm:pt modelId="{F41EED89-73B7-42FB-A655-3272831DB771}" type="pres">
      <dgm:prSet presAssocID="{BA99BE67-675F-4056-83EE-2E64BC0FAAB4}" presName="child" presStyleLbl="alignAccFollowNode1" presStyleIdx="6" presStyleCnt="12" custScaleX="111345" custScaleY="118490">
        <dgm:presLayoutVars>
          <dgm:chMax val="0"/>
          <dgm:bulletEnabled val="1"/>
        </dgm:presLayoutVars>
      </dgm:prSet>
      <dgm:spPr/>
      <dgm:t>
        <a:bodyPr/>
        <a:lstStyle/>
        <a:p>
          <a:endParaRPr lang="fr-FR"/>
        </a:p>
      </dgm:t>
    </dgm:pt>
    <dgm:pt modelId="{9D3B391A-9783-4F4D-8ADA-9D25E461E2E9}" type="pres">
      <dgm:prSet presAssocID="{9142B995-1AD7-4822-8FA2-40428E9D7441}" presName="sibTrans" presStyleLbl="sibTrans2D1" presStyleIdx="7" presStyleCnt="12"/>
      <dgm:spPr/>
      <dgm:t>
        <a:bodyPr/>
        <a:lstStyle/>
        <a:p>
          <a:endParaRPr lang="fr-FR"/>
        </a:p>
      </dgm:t>
    </dgm:pt>
    <dgm:pt modelId="{0B210829-DC0A-4BAE-B8F4-6FDE8055E858}" type="pres">
      <dgm:prSet presAssocID="{CBB6A17A-DE41-48BF-998B-08AC8307294E}" presName="child" presStyleLbl="alignAccFollowNode1" presStyleIdx="7" presStyleCnt="12" custScaleX="112864" custScaleY="155907">
        <dgm:presLayoutVars>
          <dgm:chMax val="0"/>
          <dgm:bulletEnabled val="1"/>
        </dgm:presLayoutVars>
      </dgm:prSet>
      <dgm:spPr/>
      <dgm:t>
        <a:bodyPr/>
        <a:lstStyle/>
        <a:p>
          <a:endParaRPr lang="fr-FR"/>
        </a:p>
      </dgm:t>
    </dgm:pt>
    <dgm:pt modelId="{262FD389-0DB1-4EF3-AA29-0D2A6EDADC45}" type="pres">
      <dgm:prSet presAssocID="{735FC223-A01D-45E7-B4FB-BD756BB10A98}" presName="sibTrans" presStyleLbl="sibTrans2D1" presStyleIdx="8" presStyleCnt="12"/>
      <dgm:spPr/>
      <dgm:t>
        <a:bodyPr/>
        <a:lstStyle/>
        <a:p>
          <a:endParaRPr lang="fr-FR"/>
        </a:p>
      </dgm:t>
    </dgm:pt>
    <dgm:pt modelId="{4D304ABF-56BD-4662-8350-ECDF08DDB731}" type="pres">
      <dgm:prSet presAssocID="{E11CE005-CC3D-4EB4-8E5C-B27611475D8E}" presName="child" presStyleLbl="alignAccFollowNode1" presStyleIdx="8" presStyleCnt="12" custScaleX="105577" custScaleY="143231">
        <dgm:presLayoutVars>
          <dgm:chMax val="0"/>
          <dgm:bulletEnabled val="1"/>
        </dgm:presLayoutVars>
      </dgm:prSet>
      <dgm:spPr/>
      <dgm:t>
        <a:bodyPr/>
        <a:lstStyle/>
        <a:p>
          <a:endParaRPr lang="fr-FR"/>
        </a:p>
      </dgm:t>
    </dgm:pt>
    <dgm:pt modelId="{882F1E48-D0F6-40E4-BFF2-1A3643049A80}" type="pres">
      <dgm:prSet presAssocID="{5FA97479-6A9F-46C2-A720-57493A5172B9}" presName="sibTrans" presStyleLbl="sibTrans2D1" presStyleIdx="9" presStyleCnt="12"/>
      <dgm:spPr/>
      <dgm:t>
        <a:bodyPr/>
        <a:lstStyle/>
        <a:p>
          <a:endParaRPr lang="fr-FR"/>
        </a:p>
      </dgm:t>
    </dgm:pt>
    <dgm:pt modelId="{7A3C2A78-A15C-4984-BF54-9A931DA4E6C3}" type="pres">
      <dgm:prSet presAssocID="{A6D6C240-144B-42D1-AD56-5A383CC2DADE}" presName="child" presStyleLbl="alignAccFollowNode1" presStyleIdx="9" presStyleCnt="12" custScaleX="111370" custScaleY="138951">
        <dgm:presLayoutVars>
          <dgm:chMax val="0"/>
          <dgm:bulletEnabled val="1"/>
        </dgm:presLayoutVars>
      </dgm:prSet>
      <dgm:spPr/>
      <dgm:t>
        <a:bodyPr/>
        <a:lstStyle/>
        <a:p>
          <a:endParaRPr lang="fr-FR"/>
        </a:p>
      </dgm:t>
    </dgm:pt>
    <dgm:pt modelId="{791127FC-835D-4BD0-916C-C71EC24FFF0D}" type="pres">
      <dgm:prSet presAssocID="{50371ED3-087C-4232-8D5D-411E8A3335D7}" presName="sibTrans" presStyleLbl="sibTrans2D1" presStyleIdx="10" presStyleCnt="12"/>
      <dgm:spPr/>
      <dgm:t>
        <a:bodyPr/>
        <a:lstStyle/>
        <a:p>
          <a:endParaRPr lang="fr-FR"/>
        </a:p>
      </dgm:t>
    </dgm:pt>
    <dgm:pt modelId="{069E99B3-4826-430D-930C-CEB9FBB55414}" type="pres">
      <dgm:prSet presAssocID="{3D85279C-786D-416A-87AC-7B1B03C93E06}" presName="child" presStyleLbl="alignAccFollowNode1" presStyleIdx="10" presStyleCnt="12" custScaleX="109694" custScaleY="92431">
        <dgm:presLayoutVars>
          <dgm:chMax val="0"/>
          <dgm:bulletEnabled val="1"/>
        </dgm:presLayoutVars>
      </dgm:prSet>
      <dgm:spPr/>
      <dgm:t>
        <a:bodyPr/>
        <a:lstStyle/>
        <a:p>
          <a:endParaRPr lang="fr-FR"/>
        </a:p>
      </dgm:t>
    </dgm:pt>
    <dgm:pt modelId="{1F370634-6F36-4B4B-BD22-41F3AF6C43DB}" type="pres">
      <dgm:prSet presAssocID="{82E7781C-6912-4A91-A54E-340EC0E2D199}" presName="hSp" presStyleCnt="0"/>
      <dgm:spPr/>
    </dgm:pt>
    <dgm:pt modelId="{A8CDDC79-7898-42BE-9A3E-D1DA0E733791}" type="pres">
      <dgm:prSet presAssocID="{6A330D07-B611-4AB6-A15C-E99CAEA0055E}" presName="vertFlow" presStyleCnt="0"/>
      <dgm:spPr/>
    </dgm:pt>
    <dgm:pt modelId="{C58EC1F5-1BFB-430A-8FF5-DAEACE03CE20}" type="pres">
      <dgm:prSet presAssocID="{6A330D07-B611-4AB6-A15C-E99CAEA0055E}" presName="header" presStyleLbl="node1" presStyleIdx="3" presStyleCnt="4" custScaleX="109737" custScaleY="218617"/>
      <dgm:spPr/>
      <dgm:t>
        <a:bodyPr/>
        <a:lstStyle/>
        <a:p>
          <a:endParaRPr lang="fr-FR"/>
        </a:p>
      </dgm:t>
    </dgm:pt>
    <dgm:pt modelId="{2FB7B2AC-6D56-4359-8F21-446B107CD158}" type="pres">
      <dgm:prSet presAssocID="{6440F00F-55A2-4BFF-9D7F-85AC9024AC7E}" presName="parTrans" presStyleLbl="sibTrans2D1" presStyleIdx="11" presStyleCnt="12"/>
      <dgm:spPr/>
      <dgm:t>
        <a:bodyPr/>
        <a:lstStyle/>
        <a:p>
          <a:endParaRPr lang="fr-FR"/>
        </a:p>
      </dgm:t>
    </dgm:pt>
    <dgm:pt modelId="{BDD1AAA0-6962-455F-BE37-7537B9C0D094}" type="pres">
      <dgm:prSet presAssocID="{83876703-A7D0-4E2C-BAE4-B333D92EE677}" presName="child" presStyleLbl="alignAccFollowNode1" presStyleIdx="11" presStyleCnt="12" custScaleX="109856" custScaleY="142266">
        <dgm:presLayoutVars>
          <dgm:chMax val="0"/>
          <dgm:bulletEnabled val="1"/>
        </dgm:presLayoutVars>
      </dgm:prSet>
      <dgm:spPr/>
      <dgm:t>
        <a:bodyPr/>
        <a:lstStyle/>
        <a:p>
          <a:endParaRPr lang="fr-FR"/>
        </a:p>
      </dgm:t>
    </dgm:pt>
  </dgm:ptLst>
  <dgm:cxnLst>
    <dgm:cxn modelId="{8D0E00ED-4214-43C4-B7C5-54F40BD4FCFD}" type="presOf" srcId="{A6D6C240-144B-42D1-AD56-5A383CC2DADE}" destId="{7A3C2A78-A15C-4984-BF54-9A931DA4E6C3}" srcOrd="0" destOrd="0" presId="urn:microsoft.com/office/officeart/2005/8/layout/lProcess1"/>
    <dgm:cxn modelId="{75B8A4E2-97D4-404F-B17C-1EBE3BF05892}" type="presOf" srcId="{182393BE-9F36-4BAA-BCFB-CC98573D628E}" destId="{FBE0E9CA-3C91-49E5-A1F6-3531A95A872A}" srcOrd="0" destOrd="0" presId="urn:microsoft.com/office/officeart/2005/8/layout/lProcess1"/>
    <dgm:cxn modelId="{C7412F12-C326-446D-8D71-77CF0D605261}" srcId="{182393BE-9F36-4BAA-BCFB-CC98573D628E}" destId="{C02D214C-4339-4A25-B5BD-5A150CFD9845}" srcOrd="2" destOrd="0" parTransId="{22256404-53A0-4EA9-BB8A-668DA432A564}" sibTransId="{229AE940-1F08-4C14-ADE8-90594BD72231}"/>
    <dgm:cxn modelId="{D70D828D-41FF-45E1-B160-8649D07E63E6}" type="presOf" srcId="{F0CE29A2-9CFA-4E02-8CD6-E4C49C46A107}" destId="{BE965993-F447-4142-B370-1467E4657581}" srcOrd="0" destOrd="0" presId="urn:microsoft.com/office/officeart/2005/8/layout/lProcess1"/>
    <dgm:cxn modelId="{F19DB89F-83A5-47CE-AB77-CA6172BF663B}" type="presOf" srcId="{5036EC4A-8B18-409E-8BB1-C240C1E781E2}" destId="{7339AE53-ABDF-4E82-9A87-3FDD5B9FEB18}" srcOrd="0" destOrd="0" presId="urn:microsoft.com/office/officeart/2005/8/layout/lProcess1"/>
    <dgm:cxn modelId="{2E0DF83A-C247-4736-B084-A8875174FE2A}" type="presOf" srcId="{E11CE005-CC3D-4EB4-8E5C-B27611475D8E}" destId="{4D304ABF-56BD-4662-8350-ECDF08DDB731}" srcOrd="0" destOrd="0" presId="urn:microsoft.com/office/officeart/2005/8/layout/lProcess1"/>
    <dgm:cxn modelId="{FB0D01EC-F5DB-48B3-917E-4F1536AF8263}" type="presOf" srcId="{5B367214-B9B1-47CD-98B6-CF242386CA8C}" destId="{716DAB14-1867-4EB1-9461-31C968BAF340}" srcOrd="0" destOrd="0" presId="urn:microsoft.com/office/officeart/2005/8/layout/lProcess1"/>
    <dgm:cxn modelId="{52E42720-D892-4B28-8402-2CCEC28E62FF}" type="presOf" srcId="{DC88A4B5-38EF-46D7-BA6F-B8FE97C2C2B2}" destId="{BDBC1DB2-5171-4878-AF3E-2458CCDF0015}" srcOrd="0" destOrd="0" presId="urn:microsoft.com/office/officeart/2005/8/layout/lProcess1"/>
    <dgm:cxn modelId="{BE5FC10B-5B4F-491A-ABC7-9AA335336D57}" srcId="{621EF94A-26D4-4D71-B098-1A7210C71718}" destId="{82E7781C-6912-4A91-A54E-340EC0E2D199}" srcOrd="2" destOrd="0" parTransId="{DA3F5142-4B9F-4B81-BE5D-80F87B8344A4}" sibTransId="{49387E47-8C9D-485F-A8E3-5B2BA3AF8D03}"/>
    <dgm:cxn modelId="{9854D1C0-10AD-49E1-9EA8-8BE52C267465}" type="presOf" srcId="{735FC223-A01D-45E7-B4FB-BD756BB10A98}" destId="{262FD389-0DB1-4EF3-AA29-0D2A6EDADC45}" srcOrd="0" destOrd="0" presId="urn:microsoft.com/office/officeart/2005/8/layout/lProcess1"/>
    <dgm:cxn modelId="{97C3106E-2A5E-438B-A0E3-8849D273C189}" type="presOf" srcId="{B5D89B5A-5AC6-4673-B4A8-D41C73DF7E8E}" destId="{56D48176-47B8-4999-9389-52584E92ABAF}" srcOrd="0" destOrd="0" presId="urn:microsoft.com/office/officeart/2005/8/layout/lProcess1"/>
    <dgm:cxn modelId="{E774C172-D0B1-48C8-A049-93947473FD15}" srcId="{182393BE-9F36-4BAA-BCFB-CC98573D628E}" destId="{ACE8A6AE-B09F-4675-811F-91DF1979FB46}" srcOrd="0" destOrd="0" parTransId="{8579DFBB-E494-41B2-A26D-D5E86A496582}" sibTransId="{F0CE29A2-9CFA-4E02-8CD6-E4C49C46A107}"/>
    <dgm:cxn modelId="{6E577DAD-D442-4DB1-8804-39113D68BEA6}" type="presOf" srcId="{904B845F-63CA-44D6-AED0-F03FB265EE3B}" destId="{0D58A90C-2FA6-4735-BF1D-023FDAB26217}" srcOrd="0" destOrd="0" presId="urn:microsoft.com/office/officeart/2005/8/layout/lProcess1"/>
    <dgm:cxn modelId="{00CDD56C-6D7B-43C8-8D7A-D6AD27842B41}" srcId="{621EF94A-26D4-4D71-B098-1A7210C71718}" destId="{6A330D07-B611-4AB6-A15C-E99CAEA0055E}" srcOrd="3" destOrd="0" parTransId="{C4781DCA-0F6B-44BB-A1F2-675226C0047C}" sibTransId="{D8E2174E-F727-4D69-90AD-9C9098EBBA70}"/>
    <dgm:cxn modelId="{39BED8BA-F751-479F-A7AD-5C3F13397397}" type="presOf" srcId="{50371ED3-087C-4232-8D5D-411E8A3335D7}" destId="{791127FC-835D-4BD0-916C-C71EC24FFF0D}" srcOrd="0" destOrd="0" presId="urn:microsoft.com/office/officeart/2005/8/layout/lProcess1"/>
    <dgm:cxn modelId="{CBFB0D51-6725-45AE-89B0-120CE9D5BC4E}" type="presOf" srcId="{621EF94A-26D4-4D71-B098-1A7210C71718}" destId="{CD3DE830-D71F-4F28-B637-BB74E73F87A6}" srcOrd="0" destOrd="0" presId="urn:microsoft.com/office/officeart/2005/8/layout/lProcess1"/>
    <dgm:cxn modelId="{CEADD3BB-8BA1-4AA0-8D84-B9216A349AFA}" type="presOf" srcId="{83876703-A7D0-4E2C-BAE4-B333D92EE677}" destId="{BDD1AAA0-6962-455F-BE37-7537B9C0D094}" srcOrd="0" destOrd="0" presId="urn:microsoft.com/office/officeart/2005/8/layout/lProcess1"/>
    <dgm:cxn modelId="{5BACAD31-A660-4F93-946B-D32CFB6F96DC}" srcId="{DC88A4B5-38EF-46D7-BA6F-B8FE97C2C2B2}" destId="{8DF0DDB8-18F5-4118-B06C-7B81EBF66494}" srcOrd="1" destOrd="0" parTransId="{5ADF34EB-C570-4663-BD37-FF88E94DD489}" sibTransId="{F96A4032-FF87-47E6-844D-14B2806BE8C4}"/>
    <dgm:cxn modelId="{E1DCE143-BC9B-40F5-81D5-2F8CD5203501}" type="presOf" srcId="{3D85279C-786D-416A-87AC-7B1B03C93E06}" destId="{069E99B3-4826-430D-930C-CEB9FBB55414}" srcOrd="0" destOrd="0" presId="urn:microsoft.com/office/officeart/2005/8/layout/lProcess1"/>
    <dgm:cxn modelId="{FDB0258D-5F6B-4096-9712-0D3BCC110817}" type="presOf" srcId="{3BD5276D-E8C8-4F94-8D27-E3DAE19107A8}" destId="{78EE7217-41D3-4157-B360-2DCE660670CD}" srcOrd="0" destOrd="0" presId="urn:microsoft.com/office/officeart/2005/8/layout/lProcess1"/>
    <dgm:cxn modelId="{27145661-3653-4272-8FEE-2C0649448840}" type="presOf" srcId="{F96A4032-FF87-47E6-844D-14B2806BE8C4}" destId="{9C912274-2413-4498-A450-CEAD75C48705}" srcOrd="0" destOrd="0" presId="urn:microsoft.com/office/officeart/2005/8/layout/lProcess1"/>
    <dgm:cxn modelId="{8DBBACDE-C62E-4DE3-9B16-04A0A5AA0F92}" srcId="{DC88A4B5-38EF-46D7-BA6F-B8FE97C2C2B2}" destId="{B5D89B5A-5AC6-4673-B4A8-D41C73DF7E8E}" srcOrd="0" destOrd="0" parTransId="{3BD5276D-E8C8-4F94-8D27-E3DAE19107A8}" sibTransId="{5B367214-B9B1-47CD-98B6-CF242386CA8C}"/>
    <dgm:cxn modelId="{8D548BE5-327A-4651-B80C-85DD4FB28C0B}" type="presOf" srcId="{ACE8A6AE-B09F-4675-811F-91DF1979FB46}" destId="{C6E5A761-5E74-4F70-8890-2783674F1229}" srcOrd="0" destOrd="0" presId="urn:microsoft.com/office/officeart/2005/8/layout/lProcess1"/>
    <dgm:cxn modelId="{2693EE04-BB53-4D2F-8673-A0491886A412}" srcId="{182393BE-9F36-4BAA-BCFB-CC98573D628E}" destId="{B6C97314-4E0B-4469-B0B5-FD8A04C201BC}" srcOrd="1" destOrd="0" parTransId="{DA63656D-5D94-4FD2-BEC0-DCDB97D74BA3}" sibTransId="{A758CCB3-21D9-4962-8F8E-A93AB7DEBEAA}"/>
    <dgm:cxn modelId="{03C002EB-80EE-4F90-B2AE-82DF837BDCE6}" type="presOf" srcId="{5FA97479-6A9F-46C2-A720-57493A5172B9}" destId="{882F1E48-D0F6-40E4-BFF2-1A3643049A80}" srcOrd="0" destOrd="0" presId="urn:microsoft.com/office/officeart/2005/8/layout/lProcess1"/>
    <dgm:cxn modelId="{5A73A8B5-544D-4309-9BE3-B241904C4301}" srcId="{82E7781C-6912-4A91-A54E-340EC0E2D199}" destId="{CBB6A17A-DE41-48BF-998B-08AC8307294E}" srcOrd="1" destOrd="0" parTransId="{213DD7A6-2E8E-4C10-9E33-450E3D1E7AD9}" sibTransId="{735FC223-A01D-45E7-B4FB-BD756BB10A98}"/>
    <dgm:cxn modelId="{52B00A27-D845-4B9B-A5E4-04FD96554CEE}" type="presOf" srcId="{9142B995-1AD7-4822-8FA2-40428E9D7441}" destId="{9D3B391A-9783-4F4D-8ADA-9D25E461E2E9}" srcOrd="0" destOrd="0" presId="urn:microsoft.com/office/officeart/2005/8/layout/lProcess1"/>
    <dgm:cxn modelId="{A88A6691-CC9D-4215-8226-96DA7F8EF829}" type="presOf" srcId="{8579DFBB-E494-41B2-A26D-D5E86A496582}" destId="{DF789AF8-4610-4403-B67C-A45608855E47}" srcOrd="0" destOrd="0" presId="urn:microsoft.com/office/officeart/2005/8/layout/lProcess1"/>
    <dgm:cxn modelId="{4FAA2AD4-869A-43F9-AF18-65AA9C01361D}" type="presOf" srcId="{8DF0DDB8-18F5-4118-B06C-7B81EBF66494}" destId="{B2F0C86A-75C1-4A33-A247-542C68FBB3F7}" srcOrd="0" destOrd="0" presId="urn:microsoft.com/office/officeart/2005/8/layout/lProcess1"/>
    <dgm:cxn modelId="{02D45A97-1626-4713-B89A-8A99839578C4}" type="presOf" srcId="{C02D214C-4339-4A25-B5BD-5A150CFD9845}" destId="{0066D09E-A47C-4A5F-9A10-F6685E039083}" srcOrd="0" destOrd="0" presId="urn:microsoft.com/office/officeart/2005/8/layout/lProcess1"/>
    <dgm:cxn modelId="{A9DD831F-6C51-48BE-B1A6-E05B2B82CC5F}" srcId="{82E7781C-6912-4A91-A54E-340EC0E2D199}" destId="{3D85279C-786D-416A-87AC-7B1B03C93E06}" srcOrd="4" destOrd="0" parTransId="{A4380550-2E60-4D8A-BEA3-2DD6EE1F0ED2}" sibTransId="{48F5D185-E82A-4384-AA1B-97CCEDB890BD}"/>
    <dgm:cxn modelId="{3C06DDF5-F846-46CC-A294-85D3279E3868}" srcId="{6A330D07-B611-4AB6-A15C-E99CAEA0055E}" destId="{83876703-A7D0-4E2C-BAE4-B333D92EE677}" srcOrd="0" destOrd="0" parTransId="{6440F00F-55A2-4BFF-9D7F-85AC9024AC7E}" sibTransId="{2061B5EB-B36F-4DD6-969A-8C32B7FB4DA2}"/>
    <dgm:cxn modelId="{3B669BD2-E7B7-4E80-9788-C73FE0303418}" type="presOf" srcId="{B6C97314-4E0B-4469-B0B5-FD8A04C201BC}" destId="{E6A2B981-B0F1-4DB1-842A-D2BBA7A4EC0E}" srcOrd="0" destOrd="0" presId="urn:microsoft.com/office/officeart/2005/8/layout/lProcess1"/>
    <dgm:cxn modelId="{53A0E5CB-3BC1-4DA1-A715-570CFED0503E}" srcId="{621EF94A-26D4-4D71-B098-1A7210C71718}" destId="{DC88A4B5-38EF-46D7-BA6F-B8FE97C2C2B2}" srcOrd="1" destOrd="0" parTransId="{0A2F486A-227E-4618-827A-7B309A69A732}" sibTransId="{75A9119A-71C9-4CF2-BF06-01A7CC9C570D}"/>
    <dgm:cxn modelId="{0EF69B44-0B87-43AE-9D2E-96E0B50903AB}" srcId="{82E7781C-6912-4A91-A54E-340EC0E2D199}" destId="{BA99BE67-675F-4056-83EE-2E64BC0FAAB4}" srcOrd="0" destOrd="0" parTransId="{904B845F-63CA-44D6-AED0-F03FB265EE3B}" sibTransId="{9142B995-1AD7-4822-8FA2-40428E9D7441}"/>
    <dgm:cxn modelId="{350B7767-0CF0-44E9-A759-FE912E40977B}" srcId="{621EF94A-26D4-4D71-B098-1A7210C71718}" destId="{182393BE-9F36-4BAA-BCFB-CC98573D628E}" srcOrd="0" destOrd="0" parTransId="{8532C888-DF07-4605-ADA2-BAB404663AE3}" sibTransId="{1A58BDAC-E267-44E8-B11B-62436A702791}"/>
    <dgm:cxn modelId="{BA832511-06A2-4396-93D0-0556B7A24F6E}" type="presOf" srcId="{BA99BE67-675F-4056-83EE-2E64BC0FAAB4}" destId="{F41EED89-73B7-42FB-A655-3272831DB771}" srcOrd="0" destOrd="0" presId="urn:microsoft.com/office/officeart/2005/8/layout/lProcess1"/>
    <dgm:cxn modelId="{3545F811-5ED1-4F0A-A146-E863349D596E}" srcId="{82E7781C-6912-4A91-A54E-340EC0E2D199}" destId="{E11CE005-CC3D-4EB4-8E5C-B27611475D8E}" srcOrd="2" destOrd="0" parTransId="{1490D866-4EEC-4DD3-B260-E2F82EBD170C}" sibTransId="{5FA97479-6A9F-46C2-A720-57493A5172B9}"/>
    <dgm:cxn modelId="{784867DD-A5DE-47C8-8741-903115D14032}" type="presOf" srcId="{CBB6A17A-DE41-48BF-998B-08AC8307294E}" destId="{0B210829-DC0A-4BAE-B8F4-6FDE8055E858}" srcOrd="0" destOrd="0" presId="urn:microsoft.com/office/officeart/2005/8/layout/lProcess1"/>
    <dgm:cxn modelId="{20C13A79-B96B-42BD-9A5F-8554721B385E}" type="presOf" srcId="{6440F00F-55A2-4BFF-9D7F-85AC9024AC7E}" destId="{2FB7B2AC-6D56-4359-8F21-446B107CD158}" srcOrd="0" destOrd="0" presId="urn:microsoft.com/office/officeart/2005/8/layout/lProcess1"/>
    <dgm:cxn modelId="{3B294A47-4F2C-4C05-B6F0-CBE34B786014}" type="presOf" srcId="{A758CCB3-21D9-4962-8F8E-A93AB7DEBEAA}" destId="{DD8D6415-27D5-4B0E-AE32-B0A06C78D8B7}" srcOrd="0" destOrd="0" presId="urn:microsoft.com/office/officeart/2005/8/layout/lProcess1"/>
    <dgm:cxn modelId="{07FC906F-40AE-4887-86B6-202A14C44E77}" srcId="{DC88A4B5-38EF-46D7-BA6F-B8FE97C2C2B2}" destId="{5036EC4A-8B18-409E-8BB1-C240C1E781E2}" srcOrd="2" destOrd="0" parTransId="{9F4EABAB-669C-4DEF-A629-019D44A2DF05}" sibTransId="{DACC3790-C239-491F-86DC-3976344F6401}"/>
    <dgm:cxn modelId="{23959E74-12EB-4664-B868-8C5A97EB1637}" srcId="{82E7781C-6912-4A91-A54E-340EC0E2D199}" destId="{A6D6C240-144B-42D1-AD56-5A383CC2DADE}" srcOrd="3" destOrd="0" parTransId="{908FFBAA-0F93-4B85-BF8E-D72C2068018F}" sibTransId="{50371ED3-087C-4232-8D5D-411E8A3335D7}"/>
    <dgm:cxn modelId="{133DAE7C-F7B6-4951-A37C-87C05479DBBF}" type="presOf" srcId="{82E7781C-6912-4A91-A54E-340EC0E2D199}" destId="{4A2E03F8-BD0A-4233-8762-754804DD1306}" srcOrd="0" destOrd="0" presId="urn:microsoft.com/office/officeart/2005/8/layout/lProcess1"/>
    <dgm:cxn modelId="{00EBFE6E-4CC4-4877-8CDD-9C7FDDC8B902}" type="presOf" srcId="{6A330D07-B611-4AB6-A15C-E99CAEA0055E}" destId="{C58EC1F5-1BFB-430A-8FF5-DAEACE03CE20}" srcOrd="0" destOrd="0" presId="urn:microsoft.com/office/officeart/2005/8/layout/lProcess1"/>
    <dgm:cxn modelId="{4B1F4B93-4305-4847-B2FA-224C5367E5DB}" type="presParOf" srcId="{CD3DE830-D71F-4F28-B637-BB74E73F87A6}" destId="{FA5E2A1D-2842-4A0E-A9DA-53A0A2B5C899}" srcOrd="0" destOrd="0" presId="urn:microsoft.com/office/officeart/2005/8/layout/lProcess1"/>
    <dgm:cxn modelId="{D8632F92-9A8B-45BD-9AE3-A7C79BA85BCF}" type="presParOf" srcId="{FA5E2A1D-2842-4A0E-A9DA-53A0A2B5C899}" destId="{FBE0E9CA-3C91-49E5-A1F6-3531A95A872A}" srcOrd="0" destOrd="0" presId="urn:microsoft.com/office/officeart/2005/8/layout/lProcess1"/>
    <dgm:cxn modelId="{C55AE6C3-DA0A-433F-A88C-D408ED0DCC9A}" type="presParOf" srcId="{FA5E2A1D-2842-4A0E-A9DA-53A0A2B5C899}" destId="{DF789AF8-4610-4403-B67C-A45608855E47}" srcOrd="1" destOrd="0" presId="urn:microsoft.com/office/officeart/2005/8/layout/lProcess1"/>
    <dgm:cxn modelId="{377BC280-8FAA-4DEE-B4B4-D4CEC9F574E5}" type="presParOf" srcId="{FA5E2A1D-2842-4A0E-A9DA-53A0A2B5C899}" destId="{C6E5A761-5E74-4F70-8890-2783674F1229}" srcOrd="2" destOrd="0" presId="urn:microsoft.com/office/officeart/2005/8/layout/lProcess1"/>
    <dgm:cxn modelId="{92322D8B-5490-42B3-9391-24B64EDE175E}" type="presParOf" srcId="{FA5E2A1D-2842-4A0E-A9DA-53A0A2B5C899}" destId="{BE965993-F447-4142-B370-1467E4657581}" srcOrd="3" destOrd="0" presId="urn:microsoft.com/office/officeart/2005/8/layout/lProcess1"/>
    <dgm:cxn modelId="{9EC317A7-3575-49E4-9A04-7E23F76FDE21}" type="presParOf" srcId="{FA5E2A1D-2842-4A0E-A9DA-53A0A2B5C899}" destId="{E6A2B981-B0F1-4DB1-842A-D2BBA7A4EC0E}" srcOrd="4" destOrd="0" presId="urn:microsoft.com/office/officeart/2005/8/layout/lProcess1"/>
    <dgm:cxn modelId="{D7B47274-5C59-4B53-957E-252202D56654}" type="presParOf" srcId="{FA5E2A1D-2842-4A0E-A9DA-53A0A2B5C899}" destId="{DD8D6415-27D5-4B0E-AE32-B0A06C78D8B7}" srcOrd="5" destOrd="0" presId="urn:microsoft.com/office/officeart/2005/8/layout/lProcess1"/>
    <dgm:cxn modelId="{9FB9137B-A091-4793-81BF-768E118EF428}" type="presParOf" srcId="{FA5E2A1D-2842-4A0E-A9DA-53A0A2B5C899}" destId="{0066D09E-A47C-4A5F-9A10-F6685E039083}" srcOrd="6" destOrd="0" presId="urn:microsoft.com/office/officeart/2005/8/layout/lProcess1"/>
    <dgm:cxn modelId="{1360620D-7999-463E-82A4-C89A179F6C26}" type="presParOf" srcId="{CD3DE830-D71F-4F28-B637-BB74E73F87A6}" destId="{6C299B01-F4A7-4898-8626-228F957477E6}" srcOrd="1" destOrd="0" presId="urn:microsoft.com/office/officeart/2005/8/layout/lProcess1"/>
    <dgm:cxn modelId="{4420C208-B458-4CD6-A1D1-8DC699C530EA}" type="presParOf" srcId="{CD3DE830-D71F-4F28-B637-BB74E73F87A6}" destId="{B4B89D05-B571-49F5-877C-60B2F28EA0F2}" srcOrd="2" destOrd="0" presId="urn:microsoft.com/office/officeart/2005/8/layout/lProcess1"/>
    <dgm:cxn modelId="{A6A61334-C371-43AD-8562-AF3E5B0AB0DC}" type="presParOf" srcId="{B4B89D05-B571-49F5-877C-60B2F28EA0F2}" destId="{BDBC1DB2-5171-4878-AF3E-2458CCDF0015}" srcOrd="0" destOrd="0" presId="urn:microsoft.com/office/officeart/2005/8/layout/lProcess1"/>
    <dgm:cxn modelId="{75F61DAF-6753-4454-9FA2-3DAF7FF9A273}" type="presParOf" srcId="{B4B89D05-B571-49F5-877C-60B2F28EA0F2}" destId="{78EE7217-41D3-4157-B360-2DCE660670CD}" srcOrd="1" destOrd="0" presId="urn:microsoft.com/office/officeart/2005/8/layout/lProcess1"/>
    <dgm:cxn modelId="{01B3CCB3-141C-4202-8F82-BAA9084D3D8D}" type="presParOf" srcId="{B4B89D05-B571-49F5-877C-60B2F28EA0F2}" destId="{56D48176-47B8-4999-9389-52584E92ABAF}" srcOrd="2" destOrd="0" presId="urn:microsoft.com/office/officeart/2005/8/layout/lProcess1"/>
    <dgm:cxn modelId="{E30CEC5D-B405-4FBF-BF9F-032C0FB92747}" type="presParOf" srcId="{B4B89D05-B571-49F5-877C-60B2F28EA0F2}" destId="{716DAB14-1867-4EB1-9461-31C968BAF340}" srcOrd="3" destOrd="0" presId="urn:microsoft.com/office/officeart/2005/8/layout/lProcess1"/>
    <dgm:cxn modelId="{2C5E8145-BB37-4BBC-B305-9CEB7AB6A06C}" type="presParOf" srcId="{B4B89D05-B571-49F5-877C-60B2F28EA0F2}" destId="{B2F0C86A-75C1-4A33-A247-542C68FBB3F7}" srcOrd="4" destOrd="0" presId="urn:microsoft.com/office/officeart/2005/8/layout/lProcess1"/>
    <dgm:cxn modelId="{2B954E84-0F95-4743-ABD0-2C16A8957C01}" type="presParOf" srcId="{B4B89D05-B571-49F5-877C-60B2F28EA0F2}" destId="{9C912274-2413-4498-A450-CEAD75C48705}" srcOrd="5" destOrd="0" presId="urn:microsoft.com/office/officeart/2005/8/layout/lProcess1"/>
    <dgm:cxn modelId="{E228A3BC-925D-424D-90CE-CD17AFDED51D}" type="presParOf" srcId="{B4B89D05-B571-49F5-877C-60B2F28EA0F2}" destId="{7339AE53-ABDF-4E82-9A87-3FDD5B9FEB18}" srcOrd="6" destOrd="0" presId="urn:microsoft.com/office/officeart/2005/8/layout/lProcess1"/>
    <dgm:cxn modelId="{7A787BC0-580B-4EC2-85EF-B0D0B0B21BA9}" type="presParOf" srcId="{CD3DE830-D71F-4F28-B637-BB74E73F87A6}" destId="{E8EA7FA8-6B23-4EE0-80D0-5B4CDF36B303}" srcOrd="3" destOrd="0" presId="urn:microsoft.com/office/officeart/2005/8/layout/lProcess1"/>
    <dgm:cxn modelId="{2FCD533A-C866-4AB0-8FA5-3FF324759BE0}" type="presParOf" srcId="{CD3DE830-D71F-4F28-B637-BB74E73F87A6}" destId="{33FF0B78-F6B3-442A-AE51-FE7240CCE229}" srcOrd="4" destOrd="0" presId="urn:microsoft.com/office/officeart/2005/8/layout/lProcess1"/>
    <dgm:cxn modelId="{A0D6728D-BFB1-4C2D-82B6-9A12F88A5CC8}" type="presParOf" srcId="{33FF0B78-F6B3-442A-AE51-FE7240CCE229}" destId="{4A2E03F8-BD0A-4233-8762-754804DD1306}" srcOrd="0" destOrd="0" presId="urn:microsoft.com/office/officeart/2005/8/layout/lProcess1"/>
    <dgm:cxn modelId="{A05A68E8-C8E1-4F1C-AD65-936C85640CCA}" type="presParOf" srcId="{33FF0B78-F6B3-442A-AE51-FE7240CCE229}" destId="{0D58A90C-2FA6-4735-BF1D-023FDAB26217}" srcOrd="1" destOrd="0" presId="urn:microsoft.com/office/officeart/2005/8/layout/lProcess1"/>
    <dgm:cxn modelId="{5CFDB915-ED83-41E0-8123-1C7821AAF623}" type="presParOf" srcId="{33FF0B78-F6B3-442A-AE51-FE7240CCE229}" destId="{F41EED89-73B7-42FB-A655-3272831DB771}" srcOrd="2" destOrd="0" presId="urn:microsoft.com/office/officeart/2005/8/layout/lProcess1"/>
    <dgm:cxn modelId="{860BADB5-A346-40F8-9644-66F54ADDA499}" type="presParOf" srcId="{33FF0B78-F6B3-442A-AE51-FE7240CCE229}" destId="{9D3B391A-9783-4F4D-8ADA-9D25E461E2E9}" srcOrd="3" destOrd="0" presId="urn:microsoft.com/office/officeart/2005/8/layout/lProcess1"/>
    <dgm:cxn modelId="{909CDEF5-DAC7-4CE4-9C27-9AE1E665C0FD}" type="presParOf" srcId="{33FF0B78-F6B3-442A-AE51-FE7240CCE229}" destId="{0B210829-DC0A-4BAE-B8F4-6FDE8055E858}" srcOrd="4" destOrd="0" presId="urn:microsoft.com/office/officeart/2005/8/layout/lProcess1"/>
    <dgm:cxn modelId="{86E6244A-9215-4481-A3FA-7226479B5693}" type="presParOf" srcId="{33FF0B78-F6B3-442A-AE51-FE7240CCE229}" destId="{262FD389-0DB1-4EF3-AA29-0D2A6EDADC45}" srcOrd="5" destOrd="0" presId="urn:microsoft.com/office/officeart/2005/8/layout/lProcess1"/>
    <dgm:cxn modelId="{C05D17B5-7139-48DC-BDD4-54B037A6DDB1}" type="presParOf" srcId="{33FF0B78-F6B3-442A-AE51-FE7240CCE229}" destId="{4D304ABF-56BD-4662-8350-ECDF08DDB731}" srcOrd="6" destOrd="0" presId="urn:microsoft.com/office/officeart/2005/8/layout/lProcess1"/>
    <dgm:cxn modelId="{EAE749D3-3B7C-4533-AEB1-8192910DCBA0}" type="presParOf" srcId="{33FF0B78-F6B3-442A-AE51-FE7240CCE229}" destId="{882F1E48-D0F6-40E4-BFF2-1A3643049A80}" srcOrd="7" destOrd="0" presId="urn:microsoft.com/office/officeart/2005/8/layout/lProcess1"/>
    <dgm:cxn modelId="{E278C510-7683-4571-B367-0A249B774A9C}" type="presParOf" srcId="{33FF0B78-F6B3-442A-AE51-FE7240CCE229}" destId="{7A3C2A78-A15C-4984-BF54-9A931DA4E6C3}" srcOrd="8" destOrd="0" presId="urn:microsoft.com/office/officeart/2005/8/layout/lProcess1"/>
    <dgm:cxn modelId="{036323B9-6B1D-4DAC-9FE1-51446E64E09D}" type="presParOf" srcId="{33FF0B78-F6B3-442A-AE51-FE7240CCE229}" destId="{791127FC-835D-4BD0-916C-C71EC24FFF0D}" srcOrd="9" destOrd="0" presId="urn:microsoft.com/office/officeart/2005/8/layout/lProcess1"/>
    <dgm:cxn modelId="{046C4785-17F5-4C74-BA6E-397E70CC1488}" type="presParOf" srcId="{33FF0B78-F6B3-442A-AE51-FE7240CCE229}" destId="{069E99B3-4826-430D-930C-CEB9FBB55414}" srcOrd="10" destOrd="0" presId="urn:microsoft.com/office/officeart/2005/8/layout/lProcess1"/>
    <dgm:cxn modelId="{DB97549D-C605-4105-8828-350D282CEB61}" type="presParOf" srcId="{CD3DE830-D71F-4F28-B637-BB74E73F87A6}" destId="{1F370634-6F36-4B4B-BD22-41F3AF6C43DB}" srcOrd="5" destOrd="0" presId="urn:microsoft.com/office/officeart/2005/8/layout/lProcess1"/>
    <dgm:cxn modelId="{CCB396A8-83CD-4006-B0AE-3B9F581A8821}" type="presParOf" srcId="{CD3DE830-D71F-4F28-B637-BB74E73F87A6}" destId="{A8CDDC79-7898-42BE-9A3E-D1DA0E733791}" srcOrd="6" destOrd="0" presId="urn:microsoft.com/office/officeart/2005/8/layout/lProcess1"/>
    <dgm:cxn modelId="{D366C32D-A0F1-4DBC-880E-0AFFC47FFCC7}" type="presParOf" srcId="{A8CDDC79-7898-42BE-9A3E-D1DA0E733791}" destId="{C58EC1F5-1BFB-430A-8FF5-DAEACE03CE20}" srcOrd="0" destOrd="0" presId="urn:microsoft.com/office/officeart/2005/8/layout/lProcess1"/>
    <dgm:cxn modelId="{739BA049-AC77-4CB1-86DC-662E30209122}" type="presParOf" srcId="{A8CDDC79-7898-42BE-9A3E-D1DA0E733791}" destId="{2FB7B2AC-6D56-4359-8F21-446B107CD158}" srcOrd="1" destOrd="0" presId="urn:microsoft.com/office/officeart/2005/8/layout/lProcess1"/>
    <dgm:cxn modelId="{788DBD8A-BD97-4E14-BCD0-511A61BE547D}" type="presParOf" srcId="{A8CDDC79-7898-42BE-9A3E-D1DA0E733791}" destId="{BDD1AAA0-6962-455F-BE37-7537B9C0D094}"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0E9CA-3C91-49E5-A1F6-3531A95A872A}">
      <dsp:nvSpPr>
        <dsp:cNvPr id="0" name=""/>
        <dsp:cNvSpPr/>
      </dsp:nvSpPr>
      <dsp:spPr>
        <a:xfrm>
          <a:off x="792966" y="3700"/>
          <a:ext cx="2458896" cy="1107806"/>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b="1" kern="1200" dirty="0">
              <a:latin typeface="Times New Roman" panose="02020603050405020304" pitchFamily="18" charset="0"/>
              <a:cs typeface="Times New Roman" panose="02020603050405020304" pitchFamily="18" charset="0"/>
            </a:rPr>
            <a:t>ANALYSE DES BESOINS FONCTIONNELS</a:t>
          </a:r>
        </a:p>
      </dsp:txBody>
      <dsp:txXfrm>
        <a:off x="825413" y="36147"/>
        <a:ext cx="2394002" cy="1042912"/>
      </dsp:txXfrm>
    </dsp:sp>
    <dsp:sp modelId="{DF789AF8-4610-4403-B67C-A45608855E47}">
      <dsp:nvSpPr>
        <dsp:cNvPr id="0" name=""/>
        <dsp:cNvSpPr/>
      </dsp:nvSpPr>
      <dsp:spPr>
        <a:xfrm rot="5400000">
          <a:off x="1973207" y="1160715"/>
          <a:ext cx="98415" cy="98415"/>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E5A761-5E74-4F70-8890-2783674F1229}">
      <dsp:nvSpPr>
        <dsp:cNvPr id="0" name=""/>
        <dsp:cNvSpPr/>
      </dsp:nvSpPr>
      <dsp:spPr>
        <a:xfrm>
          <a:off x="727202" y="1308338"/>
          <a:ext cx="2590423" cy="727704"/>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66725">
            <a:lnSpc>
              <a:spcPct val="90000"/>
            </a:lnSpc>
            <a:spcBef>
              <a:spcPct val="0"/>
            </a:spcBef>
            <a:spcAft>
              <a:spcPct val="35000"/>
            </a:spcAft>
          </a:pPr>
          <a:r>
            <a:rPr lang="fr-FR" sz="1050" kern="1200" dirty="0">
              <a:latin typeface="Times New Roman" panose="02020603050405020304" pitchFamily="18" charset="0"/>
              <a:cs typeface="Times New Roman" panose="02020603050405020304" pitchFamily="18" charset="0"/>
            </a:rPr>
            <a:t>1- identification des utilisateurs et de leurs fonctions</a:t>
          </a:r>
          <a:endParaRPr lang="fr-FR" sz="1050" kern="1200" dirty="0"/>
        </a:p>
      </dsp:txBody>
      <dsp:txXfrm>
        <a:off x="748516" y="1329652"/>
        <a:ext cx="2547795" cy="685076"/>
      </dsp:txXfrm>
    </dsp:sp>
    <dsp:sp modelId="{BE965993-F447-4142-B370-1467E4657581}">
      <dsp:nvSpPr>
        <dsp:cNvPr id="0" name=""/>
        <dsp:cNvSpPr/>
      </dsp:nvSpPr>
      <dsp:spPr>
        <a:xfrm rot="5400000">
          <a:off x="1973207" y="2085250"/>
          <a:ext cx="98415" cy="98415"/>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A2B981-B0F1-4DB1-842A-D2BBA7A4EC0E}">
      <dsp:nvSpPr>
        <dsp:cNvPr id="0" name=""/>
        <dsp:cNvSpPr/>
      </dsp:nvSpPr>
      <dsp:spPr>
        <a:xfrm>
          <a:off x="779784" y="2232873"/>
          <a:ext cx="2485260" cy="904902"/>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66725">
            <a:lnSpc>
              <a:spcPct val="90000"/>
            </a:lnSpc>
            <a:spcBef>
              <a:spcPct val="0"/>
            </a:spcBef>
            <a:spcAft>
              <a:spcPct val="35000"/>
            </a:spcAft>
          </a:pPr>
          <a:r>
            <a:rPr lang="fr-FR" sz="1050" kern="1200">
              <a:latin typeface="Times New Roman" panose="02020603050405020304" pitchFamily="18" charset="0"/>
              <a:cs typeface="Times New Roman" panose="02020603050405020304" pitchFamily="18" charset="0"/>
            </a:rPr>
            <a:t>2- identification des cas d'utilisations de chaque acteurs</a:t>
          </a:r>
        </a:p>
      </dsp:txBody>
      <dsp:txXfrm>
        <a:off x="806288" y="2259377"/>
        <a:ext cx="2432252" cy="851894"/>
      </dsp:txXfrm>
    </dsp:sp>
    <dsp:sp modelId="{DD8D6415-27D5-4B0E-AE32-B0A06C78D8B7}">
      <dsp:nvSpPr>
        <dsp:cNvPr id="0" name=""/>
        <dsp:cNvSpPr/>
      </dsp:nvSpPr>
      <dsp:spPr>
        <a:xfrm rot="5400000">
          <a:off x="1973207" y="3186983"/>
          <a:ext cx="98415" cy="98415"/>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66D09E-A47C-4A5F-9A10-F6685E039083}">
      <dsp:nvSpPr>
        <dsp:cNvPr id="0" name=""/>
        <dsp:cNvSpPr/>
      </dsp:nvSpPr>
      <dsp:spPr>
        <a:xfrm>
          <a:off x="779784" y="3334606"/>
          <a:ext cx="2485260" cy="922533"/>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66725">
            <a:lnSpc>
              <a:spcPct val="90000"/>
            </a:lnSpc>
            <a:spcBef>
              <a:spcPct val="0"/>
            </a:spcBef>
            <a:spcAft>
              <a:spcPct val="35000"/>
            </a:spcAft>
          </a:pPr>
          <a:r>
            <a:rPr lang="fr-FR" sz="1050" kern="1200">
              <a:latin typeface="Times New Roman" panose="02020603050405020304" pitchFamily="18" charset="0"/>
              <a:cs typeface="Times New Roman" panose="02020603050405020304" pitchFamily="18" charset="0"/>
            </a:rPr>
            <a:t>3- diagrammes des différents cas d'utilisation</a:t>
          </a:r>
        </a:p>
      </dsp:txBody>
      <dsp:txXfrm>
        <a:off x="806804" y="3361626"/>
        <a:ext cx="2431220" cy="868493"/>
      </dsp:txXfrm>
    </dsp:sp>
    <dsp:sp modelId="{BDBC1DB2-5171-4878-AF3E-2458CCDF0015}">
      <dsp:nvSpPr>
        <dsp:cNvPr id="0" name=""/>
        <dsp:cNvSpPr/>
      </dsp:nvSpPr>
      <dsp:spPr>
        <a:xfrm>
          <a:off x="3664498" y="3700"/>
          <a:ext cx="2597397" cy="1286483"/>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fr-FR" sz="1050" b="1" kern="1200" dirty="0">
              <a:latin typeface="Times New Roman" panose="02020603050405020304" pitchFamily="18" charset="0"/>
              <a:cs typeface="Times New Roman" panose="02020603050405020304" pitchFamily="18" charset="0"/>
            </a:rPr>
            <a:t>ANALYSE DES BESOINS STRUCTURELS</a:t>
          </a:r>
        </a:p>
      </dsp:txBody>
      <dsp:txXfrm>
        <a:off x="3702178" y="41380"/>
        <a:ext cx="2522037" cy="1211123"/>
      </dsp:txXfrm>
    </dsp:sp>
    <dsp:sp modelId="{78EE7217-41D3-4157-B360-2DCE660670CD}">
      <dsp:nvSpPr>
        <dsp:cNvPr id="0" name=""/>
        <dsp:cNvSpPr/>
      </dsp:nvSpPr>
      <dsp:spPr>
        <a:xfrm rot="5400000">
          <a:off x="4913989" y="1339392"/>
          <a:ext cx="98415" cy="98415"/>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D48176-47B8-4999-9389-52584E92ABAF}">
      <dsp:nvSpPr>
        <dsp:cNvPr id="0" name=""/>
        <dsp:cNvSpPr/>
      </dsp:nvSpPr>
      <dsp:spPr>
        <a:xfrm>
          <a:off x="3632555" y="1487015"/>
          <a:ext cx="2661282" cy="882807"/>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66725">
            <a:lnSpc>
              <a:spcPct val="90000"/>
            </a:lnSpc>
            <a:spcBef>
              <a:spcPct val="0"/>
            </a:spcBef>
            <a:spcAft>
              <a:spcPct val="35000"/>
            </a:spcAft>
          </a:pPr>
          <a:r>
            <a:rPr lang="fr-FR" sz="1050" kern="1200">
              <a:latin typeface="Times New Roman" panose="02020603050405020304" pitchFamily="18" charset="0"/>
              <a:cs typeface="Times New Roman" panose="02020603050405020304" pitchFamily="18" charset="0"/>
            </a:rPr>
            <a:t>1- identification des dimensions</a:t>
          </a:r>
        </a:p>
      </dsp:txBody>
      <dsp:txXfrm>
        <a:off x="3658412" y="1512872"/>
        <a:ext cx="2609568" cy="831093"/>
      </dsp:txXfrm>
    </dsp:sp>
    <dsp:sp modelId="{716DAB14-1867-4EB1-9461-31C968BAF340}">
      <dsp:nvSpPr>
        <dsp:cNvPr id="0" name=""/>
        <dsp:cNvSpPr/>
      </dsp:nvSpPr>
      <dsp:spPr>
        <a:xfrm rot="5400000">
          <a:off x="4913989" y="2419029"/>
          <a:ext cx="98415" cy="98415"/>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F0C86A-75C1-4A33-A247-542C68FBB3F7}">
      <dsp:nvSpPr>
        <dsp:cNvPr id="0" name=""/>
        <dsp:cNvSpPr/>
      </dsp:nvSpPr>
      <dsp:spPr>
        <a:xfrm>
          <a:off x="3721477" y="2566652"/>
          <a:ext cx="2483438" cy="841112"/>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66725">
            <a:lnSpc>
              <a:spcPct val="90000"/>
            </a:lnSpc>
            <a:spcBef>
              <a:spcPct val="0"/>
            </a:spcBef>
            <a:spcAft>
              <a:spcPct val="35000"/>
            </a:spcAft>
          </a:pPr>
          <a:r>
            <a:rPr lang="fr-FR" sz="1050" kern="1200">
              <a:latin typeface="Times New Roman" panose="02020603050405020304" pitchFamily="18" charset="0"/>
              <a:cs typeface="Times New Roman" panose="02020603050405020304" pitchFamily="18" charset="0"/>
            </a:rPr>
            <a:t>2- identification des faits</a:t>
          </a:r>
        </a:p>
      </dsp:txBody>
      <dsp:txXfrm>
        <a:off x="3746112" y="2591287"/>
        <a:ext cx="2434168" cy="791842"/>
      </dsp:txXfrm>
    </dsp:sp>
    <dsp:sp modelId="{9C912274-2413-4498-A450-CEAD75C48705}">
      <dsp:nvSpPr>
        <dsp:cNvPr id="0" name=""/>
        <dsp:cNvSpPr/>
      </dsp:nvSpPr>
      <dsp:spPr>
        <a:xfrm rot="5400000">
          <a:off x="4913989" y="3456973"/>
          <a:ext cx="98415" cy="98415"/>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339AE53-ABDF-4E82-9A87-3FDD5B9FEB18}">
      <dsp:nvSpPr>
        <dsp:cNvPr id="0" name=""/>
        <dsp:cNvSpPr/>
      </dsp:nvSpPr>
      <dsp:spPr>
        <a:xfrm>
          <a:off x="3703774" y="3604595"/>
          <a:ext cx="2518845" cy="898143"/>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66725">
            <a:lnSpc>
              <a:spcPct val="90000"/>
            </a:lnSpc>
            <a:spcBef>
              <a:spcPct val="0"/>
            </a:spcBef>
            <a:spcAft>
              <a:spcPct val="35000"/>
            </a:spcAft>
          </a:pPr>
          <a:r>
            <a:rPr lang="fr-FR" sz="1050" kern="1200">
              <a:latin typeface="Times New Roman" panose="02020603050405020304" pitchFamily="18" charset="0"/>
              <a:cs typeface="Times New Roman" panose="02020603050405020304" pitchFamily="18" charset="0"/>
            </a:rPr>
            <a:t>3- diagramme en constellation</a:t>
          </a:r>
        </a:p>
      </dsp:txBody>
      <dsp:txXfrm>
        <a:off x="3730080" y="3630901"/>
        <a:ext cx="2466233" cy="845531"/>
      </dsp:txXfrm>
    </dsp:sp>
    <dsp:sp modelId="{4A2E03F8-BD0A-4233-8762-754804DD1306}">
      <dsp:nvSpPr>
        <dsp:cNvPr id="0" name=""/>
        <dsp:cNvSpPr/>
      </dsp:nvSpPr>
      <dsp:spPr>
        <a:xfrm>
          <a:off x="6672382" y="3700"/>
          <a:ext cx="2411634" cy="1295391"/>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fr-FR" sz="1100" b="1" kern="1200">
              <a:latin typeface="Times New Roman" panose="02020603050405020304" pitchFamily="18" charset="0"/>
              <a:cs typeface="Times New Roman" panose="02020603050405020304" pitchFamily="18" charset="0"/>
            </a:rPr>
            <a:t>IMPLEMENTATION</a:t>
          </a:r>
          <a:endParaRPr lang="fr-FR" sz="1200" b="1" kern="1200">
            <a:latin typeface="Times New Roman" panose="02020603050405020304" pitchFamily="18" charset="0"/>
            <a:cs typeface="Times New Roman" panose="02020603050405020304" pitchFamily="18" charset="0"/>
          </a:endParaRPr>
        </a:p>
      </dsp:txBody>
      <dsp:txXfrm>
        <a:off x="6710323" y="41641"/>
        <a:ext cx="2335752" cy="1219509"/>
      </dsp:txXfrm>
    </dsp:sp>
    <dsp:sp modelId="{0D58A90C-2FA6-4735-BF1D-023FDAB26217}">
      <dsp:nvSpPr>
        <dsp:cNvPr id="0" name=""/>
        <dsp:cNvSpPr/>
      </dsp:nvSpPr>
      <dsp:spPr>
        <a:xfrm rot="5400000">
          <a:off x="7828992" y="1348300"/>
          <a:ext cx="98415" cy="98415"/>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1EED89-73B7-42FB-A655-3272831DB771}">
      <dsp:nvSpPr>
        <dsp:cNvPr id="0" name=""/>
        <dsp:cNvSpPr/>
      </dsp:nvSpPr>
      <dsp:spPr>
        <a:xfrm>
          <a:off x="6625851" y="1495923"/>
          <a:ext cx="2504695" cy="666355"/>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66725">
            <a:lnSpc>
              <a:spcPct val="90000"/>
            </a:lnSpc>
            <a:spcBef>
              <a:spcPct val="0"/>
            </a:spcBef>
            <a:spcAft>
              <a:spcPct val="35000"/>
            </a:spcAft>
          </a:pPr>
          <a:r>
            <a:rPr lang="fr-FR" sz="1050" kern="1200" dirty="0">
              <a:latin typeface="Times New Roman" panose="02020603050405020304" pitchFamily="18" charset="0"/>
              <a:cs typeface="Times New Roman" panose="02020603050405020304" pitchFamily="18" charset="0"/>
            </a:rPr>
            <a:t>1- </a:t>
          </a:r>
          <a:r>
            <a:rPr lang="fr-FR" sz="1050" kern="1200" dirty="0" smtClean="0">
              <a:latin typeface="Times New Roman" panose="02020603050405020304" pitchFamily="18" charset="0"/>
              <a:cs typeface="Times New Roman" panose="02020603050405020304" pitchFamily="18" charset="0"/>
            </a:rPr>
            <a:t>création </a:t>
          </a:r>
          <a:r>
            <a:rPr lang="fr-FR" sz="1050" kern="1200" dirty="0">
              <a:latin typeface="Times New Roman" panose="02020603050405020304" pitchFamily="18" charset="0"/>
              <a:cs typeface="Times New Roman" panose="02020603050405020304" pitchFamily="18" charset="0"/>
            </a:rPr>
            <a:t>du </a:t>
          </a:r>
          <a:r>
            <a:rPr lang="fr-FR" sz="1050" kern="1200" dirty="0" err="1" smtClean="0">
              <a:latin typeface="Times New Roman" panose="02020603050405020304" pitchFamily="18" charset="0"/>
              <a:cs typeface="Times New Roman" panose="02020603050405020304" pitchFamily="18" charset="0"/>
            </a:rPr>
            <a:t>datamart</a:t>
          </a:r>
          <a:r>
            <a:rPr lang="fr-FR" sz="1050" kern="1200" dirty="0" smtClean="0">
              <a:latin typeface="Times New Roman" panose="02020603050405020304" pitchFamily="18" charset="0"/>
              <a:cs typeface="Times New Roman" panose="02020603050405020304" pitchFamily="18" charset="0"/>
            </a:rPr>
            <a:t> selon ROLAP</a:t>
          </a:r>
          <a:endParaRPr lang="fr-FR" sz="1050" kern="1200" dirty="0"/>
        </a:p>
      </dsp:txBody>
      <dsp:txXfrm>
        <a:off x="6645368" y="1515440"/>
        <a:ext cx="2465661" cy="627321"/>
      </dsp:txXfrm>
    </dsp:sp>
    <dsp:sp modelId="{9D3B391A-9783-4F4D-8ADA-9D25E461E2E9}">
      <dsp:nvSpPr>
        <dsp:cNvPr id="0" name=""/>
        <dsp:cNvSpPr/>
      </dsp:nvSpPr>
      <dsp:spPr>
        <a:xfrm rot="5400000">
          <a:off x="7828992" y="2211486"/>
          <a:ext cx="98415" cy="98415"/>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210829-DC0A-4BAE-B8F4-6FDE8055E858}">
      <dsp:nvSpPr>
        <dsp:cNvPr id="0" name=""/>
        <dsp:cNvSpPr/>
      </dsp:nvSpPr>
      <dsp:spPr>
        <a:xfrm>
          <a:off x="6608767" y="2359108"/>
          <a:ext cx="2538865" cy="876778"/>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66725">
            <a:lnSpc>
              <a:spcPct val="90000"/>
            </a:lnSpc>
            <a:spcBef>
              <a:spcPct val="0"/>
            </a:spcBef>
            <a:spcAft>
              <a:spcPct val="35000"/>
            </a:spcAft>
          </a:pPr>
          <a:r>
            <a:rPr lang="fr-FR" sz="1050" kern="1200">
              <a:latin typeface="Times New Roman" panose="02020603050405020304" pitchFamily="18" charset="0"/>
              <a:cs typeface="Times New Roman" panose="02020603050405020304" pitchFamily="18" charset="0"/>
            </a:rPr>
            <a:t>2- mise en place du prcessus ETL</a:t>
          </a:r>
        </a:p>
      </dsp:txBody>
      <dsp:txXfrm>
        <a:off x="6634447" y="2384788"/>
        <a:ext cx="2487505" cy="825418"/>
      </dsp:txXfrm>
    </dsp:sp>
    <dsp:sp modelId="{262FD389-0DB1-4EF3-AA29-0D2A6EDADC45}">
      <dsp:nvSpPr>
        <dsp:cNvPr id="0" name=""/>
        <dsp:cNvSpPr/>
      </dsp:nvSpPr>
      <dsp:spPr>
        <a:xfrm rot="5400000">
          <a:off x="7828992" y="3285095"/>
          <a:ext cx="98415" cy="98415"/>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304ABF-56BD-4662-8350-ECDF08DDB731}">
      <dsp:nvSpPr>
        <dsp:cNvPr id="0" name=""/>
        <dsp:cNvSpPr/>
      </dsp:nvSpPr>
      <dsp:spPr>
        <a:xfrm>
          <a:off x="6690727" y="3432717"/>
          <a:ext cx="2374945" cy="805492"/>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66725">
            <a:lnSpc>
              <a:spcPct val="90000"/>
            </a:lnSpc>
            <a:spcBef>
              <a:spcPct val="0"/>
            </a:spcBef>
            <a:spcAft>
              <a:spcPct val="35000"/>
            </a:spcAft>
          </a:pPr>
          <a:r>
            <a:rPr lang="fr-FR" sz="1050" kern="1200">
              <a:latin typeface="Times New Roman" panose="02020603050405020304" pitchFamily="18" charset="0"/>
              <a:cs typeface="Times New Roman" panose="02020603050405020304" pitchFamily="18" charset="0"/>
            </a:rPr>
            <a:t>3- création des utilisateurs et attribution des rôles</a:t>
          </a:r>
        </a:p>
      </dsp:txBody>
      <dsp:txXfrm>
        <a:off x="6714319" y="3456309"/>
        <a:ext cx="2327761" cy="758308"/>
      </dsp:txXfrm>
    </dsp:sp>
    <dsp:sp modelId="{882F1E48-D0F6-40E4-BFF2-1A3643049A80}">
      <dsp:nvSpPr>
        <dsp:cNvPr id="0" name=""/>
        <dsp:cNvSpPr/>
      </dsp:nvSpPr>
      <dsp:spPr>
        <a:xfrm rot="5400000">
          <a:off x="7828992" y="4287417"/>
          <a:ext cx="98415" cy="98415"/>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3C2A78-A15C-4984-BF54-9A931DA4E6C3}">
      <dsp:nvSpPr>
        <dsp:cNvPr id="0" name=""/>
        <dsp:cNvSpPr/>
      </dsp:nvSpPr>
      <dsp:spPr>
        <a:xfrm>
          <a:off x="6625570" y="4435040"/>
          <a:ext cx="2505258" cy="781422"/>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66725">
            <a:lnSpc>
              <a:spcPct val="90000"/>
            </a:lnSpc>
            <a:spcBef>
              <a:spcPct val="0"/>
            </a:spcBef>
            <a:spcAft>
              <a:spcPct val="35000"/>
            </a:spcAft>
          </a:pPr>
          <a:r>
            <a:rPr lang="fr-FR" sz="1050" kern="1200">
              <a:latin typeface="Times New Roman" panose="02020603050405020304" pitchFamily="18" charset="0"/>
              <a:cs typeface="Times New Roman" panose="02020603050405020304" pitchFamily="18" charset="0"/>
            </a:rPr>
            <a:t>4- création du cockpit</a:t>
          </a:r>
        </a:p>
      </dsp:txBody>
      <dsp:txXfrm>
        <a:off x="6648457" y="4457927"/>
        <a:ext cx="2459484" cy="735648"/>
      </dsp:txXfrm>
    </dsp:sp>
    <dsp:sp modelId="{791127FC-835D-4BD0-916C-C71EC24FFF0D}">
      <dsp:nvSpPr>
        <dsp:cNvPr id="0" name=""/>
        <dsp:cNvSpPr/>
      </dsp:nvSpPr>
      <dsp:spPr>
        <a:xfrm rot="5400000">
          <a:off x="7828992" y="5265670"/>
          <a:ext cx="98415" cy="98415"/>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9E99B3-4826-430D-930C-CEB9FBB55414}">
      <dsp:nvSpPr>
        <dsp:cNvPr id="0" name=""/>
        <dsp:cNvSpPr/>
      </dsp:nvSpPr>
      <dsp:spPr>
        <a:xfrm>
          <a:off x="6644421" y="5413293"/>
          <a:ext cx="2467556" cy="519806"/>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66725">
            <a:lnSpc>
              <a:spcPct val="90000"/>
            </a:lnSpc>
            <a:spcBef>
              <a:spcPct val="0"/>
            </a:spcBef>
            <a:spcAft>
              <a:spcPct val="35000"/>
            </a:spcAft>
          </a:pPr>
          <a:r>
            <a:rPr lang="fr-FR" sz="1050" kern="1200">
              <a:latin typeface="Times New Roman" panose="02020603050405020304" pitchFamily="18" charset="0"/>
              <a:cs typeface="Times New Roman" panose="02020603050405020304" pitchFamily="18" charset="0"/>
            </a:rPr>
            <a:t>5- création des rapports</a:t>
          </a:r>
        </a:p>
      </dsp:txBody>
      <dsp:txXfrm>
        <a:off x="6659646" y="5428518"/>
        <a:ext cx="2437106" cy="489356"/>
      </dsp:txXfrm>
    </dsp:sp>
    <dsp:sp modelId="{C58EC1F5-1BFB-430A-8FF5-DAEACE03CE20}">
      <dsp:nvSpPr>
        <dsp:cNvPr id="0" name=""/>
        <dsp:cNvSpPr/>
      </dsp:nvSpPr>
      <dsp:spPr>
        <a:xfrm>
          <a:off x="9463899" y="3700"/>
          <a:ext cx="2468523" cy="1229442"/>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b="1" kern="1200">
              <a:latin typeface="Times New Roman" panose="02020603050405020304" pitchFamily="18" charset="0"/>
              <a:cs typeface="Times New Roman" panose="02020603050405020304" pitchFamily="18" charset="0"/>
            </a:rPr>
            <a:t>    DEPLOIEMENT</a:t>
          </a:r>
        </a:p>
      </dsp:txBody>
      <dsp:txXfrm>
        <a:off x="9499908" y="39709"/>
        <a:ext cx="2396505" cy="1157424"/>
      </dsp:txXfrm>
    </dsp:sp>
    <dsp:sp modelId="{2FB7B2AC-6D56-4359-8F21-446B107CD158}">
      <dsp:nvSpPr>
        <dsp:cNvPr id="0" name=""/>
        <dsp:cNvSpPr/>
      </dsp:nvSpPr>
      <dsp:spPr>
        <a:xfrm rot="5400000">
          <a:off x="10648954" y="1282350"/>
          <a:ext cx="98415" cy="98415"/>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D1AAA0-6962-455F-BE37-7537B9C0D094}">
      <dsp:nvSpPr>
        <dsp:cNvPr id="0" name=""/>
        <dsp:cNvSpPr/>
      </dsp:nvSpPr>
      <dsp:spPr>
        <a:xfrm>
          <a:off x="9462561" y="1429973"/>
          <a:ext cx="2471200" cy="800065"/>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66725">
            <a:lnSpc>
              <a:spcPct val="90000"/>
            </a:lnSpc>
            <a:spcBef>
              <a:spcPct val="0"/>
            </a:spcBef>
            <a:spcAft>
              <a:spcPct val="35000"/>
            </a:spcAft>
          </a:pPr>
          <a:r>
            <a:rPr lang="fr-FR" sz="1050" kern="1200">
              <a:latin typeface="Times New Roman" panose="02020603050405020304" pitchFamily="18" charset="0"/>
              <a:cs typeface="Times New Roman" panose="02020603050405020304" pitchFamily="18" charset="0"/>
            </a:rPr>
            <a:t>1- diagramme de deploiement</a:t>
          </a:r>
        </a:p>
      </dsp:txBody>
      <dsp:txXfrm>
        <a:off x="9485994" y="1453406"/>
        <a:ext cx="2424334" cy="75319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8EF32-DE7D-4A3F-9385-B3657C571D80}" type="datetimeFigureOut">
              <a:rPr lang="fr-FR" smtClean="0"/>
              <a:t>08/07/2019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C6F48-6234-4D98-B11C-A3F5A3DC1B3B}" type="slidenum">
              <a:rPr lang="fr-FR" smtClean="0"/>
              <a:t>‹N°›</a:t>
            </a:fld>
            <a:endParaRPr lang="fr-FR"/>
          </a:p>
        </p:txBody>
      </p:sp>
    </p:spTree>
    <p:extLst>
      <p:ext uri="{BB962C8B-B14F-4D97-AF65-F5344CB8AC3E}">
        <p14:creationId xmlns:p14="http://schemas.microsoft.com/office/powerpoint/2010/main" val="2856224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Mr Le Président du Jury, Honorable Membre du Jury, très chers invités, BJR!</a:t>
            </a:r>
          </a:p>
          <a:p>
            <a:pPr marL="0" marR="0" lvl="0" indent="0" algn="l" defTabSz="914400" rtl="0" eaLnBrk="1" fontAlgn="auto" latinLnBrk="0" hangingPunct="1">
              <a:lnSpc>
                <a:spcPct val="100000"/>
              </a:lnSpc>
              <a:spcBef>
                <a:spcPts val="0"/>
              </a:spcBef>
              <a:spcAft>
                <a:spcPts val="0"/>
              </a:spcAft>
              <a:buClrTx/>
              <a:buSzTx/>
              <a:buFontTx/>
              <a:buNone/>
              <a:tabLst/>
              <a:defRPr/>
            </a:pPr>
            <a:r>
              <a:rPr lang="fr-CI" dirty="0" smtClean="0"/>
              <a:t>Je suis</a:t>
            </a:r>
            <a:r>
              <a:rPr lang="fr-CI" baseline="0" dirty="0" smtClean="0"/>
              <a:t> l’étudiante KYS, aspirante au diplôme d’ingénieur en sciences informatique.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CI" baseline="0" dirty="0" smtClean="0"/>
              <a:t>Nous sommes présent , en ce jour, ce qui est un honneur pour nous, dans le cadre de la présentation de notre mémoire</a:t>
            </a:r>
          </a:p>
          <a:p>
            <a:pPr marL="0" marR="0" lvl="0" indent="0" algn="l" defTabSz="914400" rtl="0" eaLnBrk="1" fontAlgn="auto" latinLnBrk="0" hangingPunct="1">
              <a:lnSpc>
                <a:spcPct val="100000"/>
              </a:lnSpc>
              <a:spcBef>
                <a:spcPts val="0"/>
              </a:spcBef>
              <a:spcAft>
                <a:spcPts val="0"/>
              </a:spcAft>
              <a:buClrTx/>
              <a:buSzTx/>
              <a:buFontTx/>
              <a:buNone/>
              <a:tabLst/>
              <a:defRPr/>
            </a:pPr>
            <a:r>
              <a:rPr lang="fr-CI" baseline="0" dirty="0" smtClean="0"/>
              <a:t>Nous vous remercions d’avance de votre attention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1DC6F48-6234-4D98-B11C-A3F5A3DC1B3B}" type="slidenum">
              <a:rPr lang="fr-FR" smtClean="0"/>
              <a:t>1</a:t>
            </a:fld>
            <a:endParaRPr lang="fr-FR"/>
          </a:p>
        </p:txBody>
      </p:sp>
    </p:spTree>
    <p:extLst>
      <p:ext uri="{BB962C8B-B14F-4D97-AF65-F5344CB8AC3E}">
        <p14:creationId xmlns:p14="http://schemas.microsoft.com/office/powerpoint/2010/main" val="53956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I" dirty="0" smtClean="0"/>
              <a:t>Les</a:t>
            </a:r>
            <a:r>
              <a:rPr lang="fr-CI" baseline="0" dirty="0" smtClean="0"/>
              <a:t> données manipulées sur cette plateforme étant critiques, il faut mettre en place des règles strictes de sécurité. Outre le fait que seul l’admin peut manipuler les profils utilisateur et aussi seul l’analyste peut accéder au </a:t>
            </a:r>
            <a:r>
              <a:rPr lang="fr-CI" baseline="0" dirty="0" err="1" smtClean="0"/>
              <a:t>datawarehouse</a:t>
            </a:r>
            <a:r>
              <a:rPr lang="fr-CI" baseline="0" dirty="0" smtClean="0"/>
              <a:t>, il faut noter les règles suivantes: (lire slides)</a:t>
            </a:r>
            <a:endParaRPr lang="fr-FR" dirty="0"/>
          </a:p>
        </p:txBody>
      </p:sp>
      <p:sp>
        <p:nvSpPr>
          <p:cNvPr id="4" name="Espace réservé du numéro de diapositive 3"/>
          <p:cNvSpPr>
            <a:spLocks noGrp="1"/>
          </p:cNvSpPr>
          <p:nvPr>
            <p:ph type="sldNum" sz="quarter" idx="10"/>
          </p:nvPr>
        </p:nvSpPr>
        <p:spPr/>
        <p:txBody>
          <a:bodyPr/>
          <a:lstStyle/>
          <a:p>
            <a:fld id="{11DC6F48-6234-4D98-B11C-A3F5A3DC1B3B}" type="slidenum">
              <a:rPr lang="fr-FR" smtClean="0"/>
              <a:t>25</a:t>
            </a:fld>
            <a:endParaRPr lang="fr-FR"/>
          </a:p>
        </p:txBody>
      </p:sp>
    </p:spTree>
    <p:extLst>
      <p:ext uri="{BB962C8B-B14F-4D97-AF65-F5344CB8AC3E}">
        <p14:creationId xmlns:p14="http://schemas.microsoft.com/office/powerpoint/2010/main" val="425742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I" dirty="0" smtClean="0"/>
              <a:t>Outres l’introduction</a:t>
            </a:r>
            <a:r>
              <a:rPr lang="fr-CI" baseline="0" dirty="0" smtClean="0"/>
              <a:t> et la conclusion, notre présentation se fera en 3 parties:</a:t>
            </a:r>
          </a:p>
          <a:p>
            <a:pPr marL="171450" indent="-171450">
              <a:buFontTx/>
              <a:buChar char="-"/>
            </a:pPr>
            <a:r>
              <a:rPr lang="fr-CI" baseline="0" dirty="0" smtClean="0"/>
              <a:t>La 1ere partie  « zone d’étude » ( contexte de réalisation du projet + thématiques abordées)</a:t>
            </a:r>
          </a:p>
          <a:p>
            <a:pPr marL="171450" indent="-171450">
              <a:buFontTx/>
              <a:buChar char="-"/>
            </a:pPr>
            <a:r>
              <a:rPr lang="fr-CI" dirty="0" smtClean="0"/>
              <a:t>La 2eme « matériels et méthodes »</a:t>
            </a:r>
          </a:p>
          <a:p>
            <a:pPr marL="171450" indent="-171450">
              <a:buFontTx/>
              <a:buChar char="-"/>
            </a:pPr>
            <a:r>
              <a:rPr lang="fr-CI" dirty="0" smtClean="0"/>
              <a:t>Enfin la dernière « résultats et discussions »</a:t>
            </a:r>
            <a:endParaRPr lang="fr-FR" dirty="0"/>
          </a:p>
        </p:txBody>
      </p:sp>
      <p:sp>
        <p:nvSpPr>
          <p:cNvPr id="4" name="Espace réservé du numéro de diapositive 3"/>
          <p:cNvSpPr>
            <a:spLocks noGrp="1"/>
          </p:cNvSpPr>
          <p:nvPr>
            <p:ph type="sldNum" sz="quarter" idx="10"/>
          </p:nvPr>
        </p:nvSpPr>
        <p:spPr/>
        <p:txBody>
          <a:bodyPr/>
          <a:lstStyle/>
          <a:p>
            <a:fld id="{11DC6F48-6234-4D98-B11C-A3F5A3DC1B3B}" type="slidenum">
              <a:rPr lang="fr-FR" smtClean="0"/>
              <a:t>2</a:t>
            </a:fld>
            <a:endParaRPr lang="fr-FR"/>
          </a:p>
        </p:txBody>
      </p:sp>
    </p:spTree>
    <p:extLst>
      <p:ext uri="{BB962C8B-B14F-4D97-AF65-F5344CB8AC3E}">
        <p14:creationId xmlns:p14="http://schemas.microsoft.com/office/powerpoint/2010/main" val="63982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1DC6F48-6234-4D98-B11C-A3F5A3DC1B3B}" type="slidenum">
              <a:rPr lang="fr-FR" smtClean="0"/>
              <a:t>6</a:t>
            </a:fld>
            <a:endParaRPr lang="fr-FR"/>
          </a:p>
        </p:txBody>
      </p:sp>
    </p:spTree>
    <p:extLst>
      <p:ext uri="{BB962C8B-B14F-4D97-AF65-F5344CB8AC3E}">
        <p14:creationId xmlns:p14="http://schemas.microsoft.com/office/powerpoint/2010/main" val="3134559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I" dirty="0" smtClean="0"/>
              <a:t>- Les sources</a:t>
            </a:r>
            <a:r>
              <a:rPr lang="fr-CI" baseline="0" dirty="0" smtClean="0"/>
              <a:t> de données concerne tout les supports de sauvegarde de données de production de la passerelle (BD, CSV, …)</a:t>
            </a:r>
          </a:p>
          <a:p>
            <a:r>
              <a:rPr lang="fr-CI" baseline="0" dirty="0" smtClean="0"/>
              <a:t>- Un </a:t>
            </a:r>
            <a:r>
              <a:rPr lang="fr-CI" baseline="0" dirty="0" err="1" smtClean="0"/>
              <a:t>dwh</a:t>
            </a:r>
            <a:r>
              <a:rPr lang="fr-CI" baseline="0" dirty="0" smtClean="0"/>
              <a:t> est </a:t>
            </a:r>
            <a:r>
              <a:rPr lang="fr-FR" sz="1200" kern="1200" dirty="0" smtClean="0">
                <a:solidFill>
                  <a:schemeClr val="tx1"/>
                </a:solidFill>
                <a:effectLst/>
                <a:latin typeface="+mn-lt"/>
                <a:ea typeface="+mn-ea"/>
                <a:cs typeface="+mn-cs"/>
              </a:rPr>
              <a:t>base de données dédiée au stockage de l'ensemble des données utilisées dans le cadre de la prise de décision et de l'analyse décisionnelle (non</a:t>
            </a:r>
            <a:r>
              <a:rPr lang="fr-FR" sz="1200" kern="1200" baseline="0" dirty="0" smtClean="0">
                <a:solidFill>
                  <a:schemeClr val="tx1"/>
                </a:solidFill>
                <a:effectLst/>
                <a:latin typeface="+mn-lt"/>
                <a:ea typeface="+mn-ea"/>
                <a:cs typeface="+mn-cs"/>
              </a:rPr>
              <a:t> volatile, orienté sujet, </a:t>
            </a:r>
            <a:r>
              <a:rPr lang="fr-FR" sz="1200" kern="1200" baseline="0" dirty="0" err="1" smtClean="0">
                <a:solidFill>
                  <a:schemeClr val="tx1"/>
                </a:solidFill>
                <a:effectLst/>
                <a:latin typeface="+mn-lt"/>
                <a:ea typeface="+mn-ea"/>
                <a:cs typeface="+mn-cs"/>
              </a:rPr>
              <a:t>historisé</a:t>
            </a:r>
            <a:r>
              <a:rPr lang="fr-FR" sz="1200" kern="1200" baseline="0" dirty="0" smtClean="0">
                <a:solidFill>
                  <a:schemeClr val="tx1"/>
                </a:solidFill>
                <a:effectLst/>
                <a:latin typeface="+mn-lt"/>
                <a:ea typeface="+mn-ea"/>
                <a:cs typeface="+mn-cs"/>
              </a:rPr>
              <a:t>, intégré, </a:t>
            </a:r>
            <a:r>
              <a:rPr lang="fr-FR" sz="1200" kern="1200" baseline="0" dirty="0" err="1" smtClean="0">
                <a:solidFill>
                  <a:schemeClr val="tx1"/>
                </a:solidFill>
                <a:effectLst/>
                <a:latin typeface="+mn-lt"/>
                <a:ea typeface="+mn-ea"/>
                <a:cs typeface="+mn-cs"/>
              </a:rPr>
              <a:t>resumé</a:t>
            </a:r>
            <a:r>
              <a:rPr lang="fr-FR" sz="1200" kern="1200" baseline="0" dirty="0" smtClean="0">
                <a:solidFill>
                  <a:schemeClr val="tx1"/>
                </a:solidFill>
                <a:effectLst/>
                <a:latin typeface="+mn-lt"/>
                <a:ea typeface="+mn-ea"/>
                <a:cs typeface="+mn-cs"/>
              </a:rPr>
              <a:t>)</a:t>
            </a:r>
          </a:p>
          <a:p>
            <a:pPr marL="171450" indent="-171450">
              <a:buFontTx/>
              <a:buChar char="-"/>
            </a:pPr>
            <a:r>
              <a:rPr lang="fr-CI" sz="1200" kern="1200" baseline="0" dirty="0" smtClean="0">
                <a:solidFill>
                  <a:schemeClr val="tx1"/>
                </a:solidFill>
                <a:effectLst/>
                <a:latin typeface="+mn-lt"/>
                <a:ea typeface="+mn-ea"/>
                <a:cs typeface="+mn-cs"/>
              </a:rPr>
              <a:t>Un </a:t>
            </a:r>
            <a:r>
              <a:rPr lang="fr-CI" sz="1200" kern="1200" baseline="0" dirty="0" err="1" smtClean="0">
                <a:solidFill>
                  <a:schemeClr val="tx1"/>
                </a:solidFill>
                <a:effectLst/>
                <a:latin typeface="+mn-lt"/>
                <a:ea typeface="+mn-ea"/>
                <a:cs typeface="+mn-cs"/>
              </a:rPr>
              <a:t>datamart</a:t>
            </a:r>
            <a:r>
              <a:rPr lang="fr-CI" sz="1200" kern="1200" baseline="0" dirty="0" smtClean="0">
                <a:solidFill>
                  <a:schemeClr val="tx1"/>
                </a:solidFill>
                <a:effectLst/>
                <a:latin typeface="+mn-lt"/>
                <a:ea typeface="+mn-ea"/>
                <a:cs typeface="+mn-cs"/>
              </a:rPr>
              <a:t> </a:t>
            </a:r>
            <a:r>
              <a:rPr lang="fr-CI" sz="1200" kern="1200" dirty="0" smtClean="0">
                <a:solidFill>
                  <a:schemeClr val="tx1"/>
                </a:solidFill>
                <a:effectLst/>
                <a:latin typeface="+mn-lt"/>
                <a:ea typeface="+mn-ea"/>
                <a:cs typeface="+mn-cs"/>
              </a:rPr>
              <a:t>un sous ensemble ou encore une version allégée du DWH( se</a:t>
            </a:r>
            <a:r>
              <a:rPr lang="fr-CI" sz="1200" kern="1200" baseline="0" dirty="0" smtClean="0">
                <a:solidFill>
                  <a:schemeClr val="tx1"/>
                </a:solidFill>
                <a:effectLst/>
                <a:latin typeface="+mn-lt"/>
                <a:ea typeface="+mn-ea"/>
                <a:cs typeface="+mn-cs"/>
              </a:rPr>
              <a:t> focalise sur un métier, un thème contrairement au DWH qui vise l’universalité des thèmes)</a:t>
            </a:r>
          </a:p>
          <a:p>
            <a:pPr marL="171450" indent="-171450">
              <a:buFontTx/>
              <a:buChar char="-"/>
            </a:pPr>
            <a:r>
              <a:rPr lang="fr-CI" sz="1200" kern="1200" baseline="0" dirty="0" smtClean="0">
                <a:solidFill>
                  <a:schemeClr val="tx1"/>
                </a:solidFill>
                <a:effectLst/>
                <a:latin typeface="+mn-lt"/>
                <a:ea typeface="+mn-ea"/>
                <a:cs typeface="+mn-cs"/>
              </a:rPr>
              <a:t>ETL (</a:t>
            </a:r>
            <a:r>
              <a:rPr lang="fr-CI" sz="1200" kern="1200" baseline="0" dirty="0" err="1" smtClean="0">
                <a:solidFill>
                  <a:schemeClr val="tx1"/>
                </a:solidFill>
                <a:effectLst/>
                <a:latin typeface="+mn-lt"/>
                <a:ea typeface="+mn-ea"/>
                <a:cs typeface="+mn-cs"/>
              </a:rPr>
              <a:t>Extract</a:t>
            </a:r>
            <a:r>
              <a:rPr lang="fr-CI" sz="1200" kern="1200" baseline="0" dirty="0" smtClean="0">
                <a:solidFill>
                  <a:schemeClr val="tx1"/>
                </a:solidFill>
                <a:effectLst/>
                <a:latin typeface="+mn-lt"/>
                <a:ea typeface="+mn-ea"/>
                <a:cs typeface="+mn-cs"/>
              </a:rPr>
              <a:t> – </a:t>
            </a:r>
            <a:r>
              <a:rPr lang="fr-CI" sz="1200" kern="1200" baseline="0" dirty="0" err="1" smtClean="0">
                <a:solidFill>
                  <a:schemeClr val="tx1"/>
                </a:solidFill>
                <a:effectLst/>
                <a:latin typeface="+mn-lt"/>
                <a:ea typeface="+mn-ea"/>
                <a:cs typeface="+mn-cs"/>
              </a:rPr>
              <a:t>Transform</a:t>
            </a:r>
            <a:r>
              <a:rPr lang="fr-CI" sz="1200" kern="1200" baseline="0" dirty="0" smtClean="0">
                <a:solidFill>
                  <a:schemeClr val="tx1"/>
                </a:solidFill>
                <a:effectLst/>
                <a:latin typeface="+mn-lt"/>
                <a:ea typeface="+mn-ea"/>
                <a:cs typeface="+mn-cs"/>
              </a:rPr>
              <a:t> – </a:t>
            </a:r>
            <a:r>
              <a:rPr lang="fr-CI" sz="1200" kern="1200" baseline="0" dirty="0" err="1" smtClean="0">
                <a:solidFill>
                  <a:schemeClr val="tx1"/>
                </a:solidFill>
                <a:effectLst/>
                <a:latin typeface="+mn-lt"/>
                <a:ea typeface="+mn-ea"/>
                <a:cs typeface="+mn-cs"/>
              </a:rPr>
              <a:t>load</a:t>
            </a:r>
            <a:r>
              <a:rPr lang="fr-CI"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collecte à partir d'un nombre illimité de sources, structuration, centralisation dans un référentiel unique</a:t>
            </a:r>
          </a:p>
          <a:p>
            <a:pPr marL="171450" indent="-171450">
              <a:buFontTx/>
              <a:buChar char="-"/>
            </a:pPr>
            <a:r>
              <a:rPr lang="fr-CI" sz="1200" kern="1200" baseline="0" dirty="0" smtClean="0">
                <a:solidFill>
                  <a:schemeClr val="tx1"/>
                </a:solidFill>
                <a:effectLst/>
                <a:latin typeface="+mn-lt"/>
                <a:ea typeface="+mn-ea"/>
                <a:cs typeface="+mn-cs"/>
              </a:rPr>
              <a:t>Outils de restitution: outils capables de renvoyer les données du DWH sous plusieurs formes</a:t>
            </a:r>
          </a:p>
          <a:p>
            <a:endParaRPr lang="fr-FR" dirty="0"/>
          </a:p>
        </p:txBody>
      </p:sp>
      <p:sp>
        <p:nvSpPr>
          <p:cNvPr id="4" name="Espace réservé du numéro de diapositive 3"/>
          <p:cNvSpPr>
            <a:spLocks noGrp="1"/>
          </p:cNvSpPr>
          <p:nvPr>
            <p:ph type="sldNum" sz="quarter" idx="10"/>
          </p:nvPr>
        </p:nvSpPr>
        <p:spPr/>
        <p:txBody>
          <a:bodyPr/>
          <a:lstStyle/>
          <a:p>
            <a:fld id="{11DC6F48-6234-4D98-B11C-A3F5A3DC1B3B}" type="slidenum">
              <a:rPr lang="fr-FR" smtClean="0"/>
              <a:t>7</a:t>
            </a:fld>
            <a:endParaRPr lang="fr-FR"/>
          </a:p>
        </p:txBody>
      </p:sp>
    </p:spTree>
    <p:extLst>
      <p:ext uri="{BB962C8B-B14F-4D97-AF65-F5344CB8AC3E}">
        <p14:creationId xmlns:p14="http://schemas.microsoft.com/office/powerpoint/2010/main" val="3313557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CI" dirty="0" err="1" smtClean="0"/>
              <a:t>Schema</a:t>
            </a:r>
            <a:r>
              <a:rPr lang="fr-CI" baseline="0" dirty="0" smtClean="0"/>
              <a:t> en étoile: 1 table de faits au milieu  et est relié à chaque dimension</a:t>
            </a:r>
          </a:p>
          <a:p>
            <a:pPr marL="171450" indent="-171450">
              <a:buFontTx/>
              <a:buChar char="-"/>
            </a:pPr>
            <a:r>
              <a:rPr lang="fr-CI" baseline="0" dirty="0" err="1" smtClean="0"/>
              <a:t>Schema</a:t>
            </a:r>
            <a:r>
              <a:rPr lang="fr-CI" baseline="0" dirty="0" smtClean="0"/>
              <a:t> en flocon: variation plus complexe de l’étoile car les dimension sont normalisés pour </a:t>
            </a:r>
            <a:r>
              <a:rPr lang="fr-CI" baseline="0" dirty="0" err="1" smtClean="0"/>
              <a:t>eviter</a:t>
            </a:r>
            <a:r>
              <a:rPr lang="fr-CI" baseline="0" dirty="0" smtClean="0"/>
              <a:t> les redondances de données( division d’une table en plusieurs )</a:t>
            </a:r>
          </a:p>
          <a:p>
            <a:pPr marL="171450" indent="-171450">
              <a:buFontTx/>
              <a:buChar char="-"/>
            </a:pPr>
            <a:r>
              <a:rPr lang="fr-CI" baseline="0" dirty="0" err="1" smtClean="0"/>
              <a:t>Schema</a:t>
            </a:r>
            <a:r>
              <a:rPr lang="fr-CI" baseline="0" dirty="0" smtClean="0"/>
              <a:t> en constellation ( plusieurs tables de faits et dimensions mais les faits doivent avoir des dimensions en commun)</a:t>
            </a:r>
            <a:endParaRPr lang="fr-FR" dirty="0"/>
          </a:p>
        </p:txBody>
      </p:sp>
      <p:sp>
        <p:nvSpPr>
          <p:cNvPr id="4" name="Espace réservé du numéro de diapositive 3"/>
          <p:cNvSpPr>
            <a:spLocks noGrp="1"/>
          </p:cNvSpPr>
          <p:nvPr>
            <p:ph type="sldNum" sz="quarter" idx="10"/>
          </p:nvPr>
        </p:nvSpPr>
        <p:spPr/>
        <p:txBody>
          <a:bodyPr/>
          <a:lstStyle/>
          <a:p>
            <a:fld id="{11DC6F48-6234-4D98-B11C-A3F5A3DC1B3B}" type="slidenum">
              <a:rPr lang="fr-FR" smtClean="0"/>
              <a:t>8</a:t>
            </a:fld>
            <a:endParaRPr lang="fr-FR"/>
          </a:p>
        </p:txBody>
      </p:sp>
    </p:spTree>
    <p:extLst>
      <p:ext uri="{BB962C8B-B14F-4D97-AF65-F5344CB8AC3E}">
        <p14:creationId xmlns:p14="http://schemas.microsoft.com/office/powerpoint/2010/main" val="414231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CI" baseline="0" dirty="0" smtClean="0"/>
              <a:t>ROLAP (</a:t>
            </a:r>
            <a:r>
              <a:rPr lang="fr-FR" sz="1200" kern="1200" dirty="0" err="1" smtClean="0">
                <a:solidFill>
                  <a:schemeClr val="tx1"/>
                </a:solidFill>
                <a:effectLst/>
                <a:latin typeface="+mn-lt"/>
                <a:ea typeface="+mn-ea"/>
                <a:cs typeface="+mn-cs"/>
              </a:rPr>
              <a:t>Relational</a:t>
            </a:r>
            <a:r>
              <a:rPr lang="fr-FR" sz="1200" kern="1200" dirty="0" smtClean="0">
                <a:solidFill>
                  <a:schemeClr val="tx1"/>
                </a:solidFill>
                <a:effectLst/>
                <a:latin typeface="+mn-lt"/>
                <a:ea typeface="+mn-ea"/>
                <a:cs typeface="+mn-cs"/>
              </a:rPr>
              <a:t> Online </a:t>
            </a:r>
            <a:r>
              <a:rPr lang="fr-FR" sz="1200" kern="1200" dirty="0" err="1" smtClean="0">
                <a:solidFill>
                  <a:schemeClr val="tx1"/>
                </a:solidFill>
                <a:effectLst/>
                <a:latin typeface="+mn-lt"/>
                <a:ea typeface="+mn-ea"/>
                <a:cs typeface="+mn-cs"/>
              </a:rPr>
              <a:t>Analytical</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Processing</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consiste à utiliser un système de gestion de bases de données relationnelles pour le stockage de l’entrepôt de données</a:t>
            </a:r>
          </a:p>
          <a:p>
            <a:pPr marL="171450" indent="-171450">
              <a:buFontTx/>
              <a:buChar char="-"/>
            </a:pPr>
            <a:r>
              <a:rPr lang="fr-CI" sz="1200" kern="1200" dirty="0" smtClean="0">
                <a:solidFill>
                  <a:schemeClr val="tx1"/>
                </a:solidFill>
                <a:effectLst/>
                <a:latin typeface="+mn-lt"/>
                <a:ea typeface="+mn-ea"/>
                <a:cs typeface="+mn-cs"/>
              </a:rPr>
              <a:t>MOLAP (</a:t>
            </a:r>
            <a:r>
              <a:rPr lang="fr-FR" sz="1200" kern="1200" dirty="0" err="1" smtClean="0">
                <a:solidFill>
                  <a:schemeClr val="tx1"/>
                </a:solidFill>
                <a:effectLst/>
                <a:latin typeface="+mn-lt"/>
                <a:ea typeface="+mn-ea"/>
                <a:cs typeface="+mn-cs"/>
              </a:rPr>
              <a:t>Multidimensional</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OnLine</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Analytical</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Processing</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stock les données dans un CUBE qui est en fait une base de données multidimensionnelles, tous les</a:t>
            </a:r>
            <a:r>
              <a:rPr lang="fr-FR" sz="1200" kern="1200" baseline="0" dirty="0" smtClean="0">
                <a:solidFill>
                  <a:schemeClr val="tx1"/>
                </a:solidFill>
                <a:effectLst/>
                <a:latin typeface="+mn-lt"/>
                <a:ea typeface="+mn-ea"/>
                <a:cs typeface="+mn-cs"/>
              </a:rPr>
              <a:t> croisements possibles sont </a:t>
            </a:r>
            <a:r>
              <a:rPr lang="fr-FR" sz="1200" kern="1200" baseline="0" dirty="0" err="1" smtClean="0">
                <a:solidFill>
                  <a:schemeClr val="tx1"/>
                </a:solidFill>
                <a:effectLst/>
                <a:latin typeface="+mn-lt"/>
                <a:ea typeface="+mn-ea"/>
                <a:cs typeface="+mn-cs"/>
              </a:rPr>
              <a:t>précalculés</a:t>
            </a:r>
            <a:endParaRPr lang="fr-FR" sz="1200" kern="1200" baseline="0" dirty="0" smtClean="0">
              <a:solidFill>
                <a:schemeClr val="tx1"/>
              </a:solidFill>
              <a:effectLst/>
              <a:latin typeface="+mn-lt"/>
              <a:ea typeface="+mn-ea"/>
              <a:cs typeface="+mn-cs"/>
            </a:endParaRPr>
          </a:p>
          <a:p>
            <a:pPr marL="171450" indent="-171450">
              <a:buFontTx/>
              <a:buChar char="-"/>
            </a:pPr>
            <a:r>
              <a:rPr lang="fr-CI" sz="1200" kern="1200" baseline="0" dirty="0" smtClean="0">
                <a:solidFill>
                  <a:schemeClr val="tx1"/>
                </a:solidFill>
                <a:effectLst/>
                <a:latin typeface="+mn-lt"/>
                <a:ea typeface="+mn-ea"/>
                <a:cs typeface="+mn-cs"/>
              </a:rPr>
              <a:t>HOLAP (</a:t>
            </a:r>
            <a:r>
              <a:rPr lang="fr-FR" sz="1200" kern="1200" dirty="0" err="1" smtClean="0">
                <a:solidFill>
                  <a:schemeClr val="tx1"/>
                </a:solidFill>
                <a:effectLst/>
                <a:latin typeface="+mn-lt"/>
                <a:ea typeface="+mn-ea"/>
                <a:cs typeface="+mn-cs"/>
              </a:rPr>
              <a:t>Hybrid</a:t>
            </a:r>
            <a:r>
              <a:rPr lang="fr-FR" sz="1200" kern="1200" dirty="0" smtClean="0">
                <a:solidFill>
                  <a:schemeClr val="tx1"/>
                </a:solidFill>
                <a:effectLst/>
                <a:latin typeface="+mn-lt"/>
                <a:ea typeface="+mn-ea"/>
                <a:cs typeface="+mn-cs"/>
              </a:rPr>
              <a:t> Online </a:t>
            </a:r>
            <a:r>
              <a:rPr lang="fr-FR" sz="1200" kern="1200" dirty="0" err="1" smtClean="0">
                <a:solidFill>
                  <a:schemeClr val="tx1"/>
                </a:solidFill>
                <a:effectLst/>
                <a:latin typeface="+mn-lt"/>
                <a:ea typeface="+mn-ea"/>
                <a:cs typeface="+mn-cs"/>
              </a:rPr>
              <a:t>Analytical</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Processing</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melange</a:t>
            </a:r>
            <a:r>
              <a:rPr lang="fr-FR" sz="1200" kern="1200" baseline="0" dirty="0" smtClean="0">
                <a:solidFill>
                  <a:schemeClr val="tx1"/>
                </a:solidFill>
                <a:effectLst/>
                <a:latin typeface="+mn-lt"/>
                <a:ea typeface="+mn-ea"/>
                <a:cs typeface="+mn-cs"/>
              </a:rPr>
              <a:t> ROLAP et HOLAP</a:t>
            </a:r>
          </a:p>
          <a:p>
            <a:pPr marL="0" indent="0">
              <a:buFontTx/>
              <a:buNone/>
            </a:pPr>
            <a:endParaRPr lang="fr-FR" dirty="0"/>
          </a:p>
        </p:txBody>
      </p:sp>
      <p:sp>
        <p:nvSpPr>
          <p:cNvPr id="4" name="Espace réservé du numéro de diapositive 3"/>
          <p:cNvSpPr>
            <a:spLocks noGrp="1"/>
          </p:cNvSpPr>
          <p:nvPr>
            <p:ph type="sldNum" sz="quarter" idx="10"/>
          </p:nvPr>
        </p:nvSpPr>
        <p:spPr/>
        <p:txBody>
          <a:bodyPr/>
          <a:lstStyle/>
          <a:p>
            <a:fld id="{11DC6F48-6234-4D98-B11C-A3F5A3DC1B3B}" type="slidenum">
              <a:rPr lang="fr-FR" smtClean="0"/>
              <a:t>9</a:t>
            </a:fld>
            <a:endParaRPr lang="fr-FR"/>
          </a:p>
        </p:txBody>
      </p:sp>
    </p:spTree>
    <p:extLst>
      <p:ext uri="{BB962C8B-B14F-4D97-AF65-F5344CB8AC3E}">
        <p14:creationId xmlns:p14="http://schemas.microsoft.com/office/powerpoint/2010/main" val="261663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I" dirty="0" smtClean="0"/>
              <a:t>- Best of </a:t>
            </a:r>
            <a:r>
              <a:rPr lang="fr-CI" dirty="0" err="1" smtClean="0"/>
              <a:t>breed</a:t>
            </a:r>
            <a:r>
              <a:rPr lang="fr-CI" dirty="0" smtClean="0"/>
              <a:t>: prendre le</a:t>
            </a:r>
            <a:r>
              <a:rPr lang="fr-CI" baseline="0" dirty="0" smtClean="0"/>
              <a:t> meilleur outils dans chaque catégorie et assurer l’intégration et la compatibilité</a:t>
            </a:r>
            <a:endParaRPr lang="fr-FR" dirty="0"/>
          </a:p>
        </p:txBody>
      </p:sp>
      <p:sp>
        <p:nvSpPr>
          <p:cNvPr id="4" name="Espace réservé du numéro de diapositive 3"/>
          <p:cNvSpPr>
            <a:spLocks noGrp="1"/>
          </p:cNvSpPr>
          <p:nvPr>
            <p:ph type="sldNum" sz="quarter" idx="10"/>
          </p:nvPr>
        </p:nvSpPr>
        <p:spPr/>
        <p:txBody>
          <a:bodyPr/>
          <a:lstStyle/>
          <a:p>
            <a:fld id="{11DC6F48-6234-4D98-B11C-A3F5A3DC1B3B}" type="slidenum">
              <a:rPr lang="fr-FR" smtClean="0"/>
              <a:t>10</a:t>
            </a:fld>
            <a:endParaRPr lang="fr-FR"/>
          </a:p>
        </p:txBody>
      </p:sp>
    </p:spTree>
    <p:extLst>
      <p:ext uri="{BB962C8B-B14F-4D97-AF65-F5344CB8AC3E}">
        <p14:creationId xmlns:p14="http://schemas.microsoft.com/office/powerpoint/2010/main" val="849921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1DC6F48-6234-4D98-B11C-A3F5A3DC1B3B}" type="slidenum">
              <a:rPr lang="fr-FR" smtClean="0"/>
              <a:t>11</a:t>
            </a:fld>
            <a:endParaRPr lang="fr-FR"/>
          </a:p>
        </p:txBody>
      </p:sp>
    </p:spTree>
    <p:extLst>
      <p:ext uri="{BB962C8B-B14F-4D97-AF65-F5344CB8AC3E}">
        <p14:creationId xmlns:p14="http://schemas.microsoft.com/office/powerpoint/2010/main" val="3346377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1DC6F48-6234-4D98-B11C-A3F5A3DC1B3B}" type="slidenum">
              <a:rPr lang="fr-FR" smtClean="0"/>
              <a:t>23</a:t>
            </a:fld>
            <a:endParaRPr lang="fr-FR"/>
          </a:p>
        </p:txBody>
      </p:sp>
    </p:spTree>
    <p:extLst>
      <p:ext uri="{BB962C8B-B14F-4D97-AF65-F5344CB8AC3E}">
        <p14:creationId xmlns:p14="http://schemas.microsoft.com/office/powerpoint/2010/main" val="17703269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7/8/2019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013157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67263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10117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51634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2713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8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62347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834205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3940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3178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smtClean="0"/>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558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463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1660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23154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7/8/2019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5396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16561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48422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alpha val="45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7/8/2019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17734715"/>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3" cstate="print">
            <a:extLst>
              <a:ext uri="{28A0092B-C50C-407E-A947-70E740481C1C}">
                <a14:useLocalDpi xmlns:a14="http://schemas.microsoft.com/office/drawing/2010/main" val="0"/>
              </a:ext>
            </a:extLst>
          </a:blip>
          <a:stretch>
            <a:fillRect/>
          </a:stretch>
        </p:blipFill>
        <p:spPr>
          <a:xfrm>
            <a:off x="407185" y="848073"/>
            <a:ext cx="1439545" cy="1043940"/>
          </a:xfrm>
          <a:prstGeom prst="rect">
            <a:avLst/>
          </a:prstGeom>
        </p:spPr>
      </p:pic>
      <p:sp>
        <p:nvSpPr>
          <p:cNvPr id="5" name="ZoneTexte 4"/>
          <p:cNvSpPr txBox="1"/>
          <p:nvPr/>
        </p:nvSpPr>
        <p:spPr>
          <a:xfrm>
            <a:off x="1" y="324853"/>
            <a:ext cx="12055642" cy="523220"/>
          </a:xfrm>
          <a:prstGeom prst="rect">
            <a:avLst/>
          </a:prstGeom>
          <a:noFill/>
        </p:spPr>
        <p:txBody>
          <a:bodyPr wrap="square" rtlCol="0">
            <a:spAutoFit/>
          </a:bodyPr>
          <a:lstStyle/>
          <a:p>
            <a:r>
              <a:rPr lang="fr-FR" sz="1400" dirty="0">
                <a:solidFill>
                  <a:schemeClr val="bg1">
                    <a:lumMod val="85000"/>
                    <a:lumOff val="15000"/>
                  </a:schemeClr>
                </a:solidFill>
                <a:latin typeface="Times New Roman" panose="02020603050405020304" pitchFamily="18" charset="0"/>
                <a:cs typeface="Times New Roman" panose="02020603050405020304" pitchFamily="18" charset="0"/>
              </a:rPr>
              <a:t>MINISTERE DE L’ENSEIGNEMENT SUPERIEUR		</a:t>
            </a:r>
            <a:r>
              <a:rPr lang="fr-FR" sz="1400" dirty="0" smtClean="0">
                <a:solidFill>
                  <a:schemeClr val="bg1">
                    <a:lumMod val="85000"/>
                    <a:lumOff val="15000"/>
                  </a:schemeClr>
                </a:solidFill>
                <a:latin typeface="Times New Roman" panose="02020603050405020304" pitchFamily="18" charset="0"/>
                <a:cs typeface="Times New Roman" panose="02020603050405020304" pitchFamily="18" charset="0"/>
              </a:rPr>
              <a:t>							 		REPUBLIQUE </a:t>
            </a:r>
            <a:r>
              <a:rPr lang="fr-FR" sz="1400" dirty="0">
                <a:solidFill>
                  <a:schemeClr val="bg1">
                    <a:lumMod val="85000"/>
                    <a:lumOff val="15000"/>
                  </a:schemeClr>
                </a:solidFill>
                <a:latin typeface="Times New Roman" panose="02020603050405020304" pitchFamily="18" charset="0"/>
                <a:cs typeface="Times New Roman" panose="02020603050405020304" pitchFamily="18" charset="0"/>
              </a:rPr>
              <a:t>DE COTE D’IVOIRE</a:t>
            </a:r>
          </a:p>
          <a:p>
            <a:r>
              <a:rPr lang="fr-FR" sz="1400" dirty="0">
                <a:solidFill>
                  <a:schemeClr val="bg1">
                    <a:lumMod val="85000"/>
                    <a:lumOff val="15000"/>
                  </a:schemeClr>
                </a:solidFill>
                <a:latin typeface="Times New Roman" panose="02020603050405020304" pitchFamily="18" charset="0"/>
                <a:cs typeface="Times New Roman" panose="02020603050405020304" pitchFamily="18" charset="0"/>
              </a:rPr>
              <a:t>ET DE LA RECHERCHE SCIENTIFIQUE				</a:t>
            </a:r>
            <a:r>
              <a:rPr lang="fr-FR" sz="1400" dirty="0" smtClean="0">
                <a:solidFill>
                  <a:schemeClr val="bg1">
                    <a:lumMod val="85000"/>
                    <a:lumOff val="15000"/>
                  </a:schemeClr>
                </a:solidFill>
                <a:latin typeface="Times New Roman" panose="02020603050405020304" pitchFamily="18" charset="0"/>
                <a:cs typeface="Times New Roman" panose="02020603050405020304" pitchFamily="18" charset="0"/>
              </a:rPr>
              <a:t>									Union </a:t>
            </a:r>
            <a:r>
              <a:rPr lang="fr-FR" sz="1400" dirty="0">
                <a:solidFill>
                  <a:schemeClr val="bg1">
                    <a:lumMod val="85000"/>
                    <a:lumOff val="15000"/>
                  </a:schemeClr>
                </a:solidFill>
                <a:latin typeface="Times New Roman" panose="02020603050405020304" pitchFamily="18" charset="0"/>
                <a:cs typeface="Times New Roman" panose="02020603050405020304" pitchFamily="18" charset="0"/>
              </a:rPr>
              <a:t>– Discipline – </a:t>
            </a:r>
            <a:r>
              <a:rPr lang="fr-FR" sz="1400" dirty="0" smtClean="0">
                <a:solidFill>
                  <a:schemeClr val="bg1">
                    <a:lumMod val="85000"/>
                    <a:lumOff val="15000"/>
                  </a:schemeClr>
                </a:solidFill>
                <a:latin typeface="Times New Roman" panose="02020603050405020304" pitchFamily="18" charset="0"/>
                <a:cs typeface="Times New Roman" panose="02020603050405020304" pitchFamily="18" charset="0"/>
              </a:rPr>
              <a:t>Travail </a:t>
            </a:r>
            <a:endParaRPr lang="fr-FR" sz="1400" dirty="0">
              <a:solidFill>
                <a:schemeClr val="bg1">
                  <a:lumMod val="85000"/>
                  <a:lumOff val="15000"/>
                </a:schemeClr>
              </a:solidFill>
              <a:latin typeface="Times New Roman" panose="02020603050405020304" pitchFamily="18" charset="0"/>
              <a:cs typeface="Times New Roman" panose="02020603050405020304" pitchFamily="18" charset="0"/>
            </a:endParaRPr>
          </a:p>
        </p:txBody>
      </p:sp>
      <p:pic>
        <p:nvPicPr>
          <p:cNvPr id="6" name="Image 5"/>
          <p:cNvPicPr/>
          <p:nvPr/>
        </p:nvPicPr>
        <p:blipFill>
          <a:blip r:embed="rId4">
            <a:extLst>
              <a:ext uri="{28A0092B-C50C-407E-A947-70E740481C1C}">
                <a14:useLocalDpi xmlns:a14="http://schemas.microsoft.com/office/drawing/2010/main" val="0"/>
              </a:ext>
            </a:extLst>
          </a:blip>
          <a:stretch>
            <a:fillRect/>
          </a:stretch>
        </p:blipFill>
        <p:spPr>
          <a:xfrm>
            <a:off x="8767912" y="848073"/>
            <a:ext cx="2493646" cy="1043940"/>
          </a:xfrm>
          <a:prstGeom prst="rect">
            <a:avLst/>
          </a:prstGeom>
        </p:spPr>
      </p:pic>
      <p:sp>
        <p:nvSpPr>
          <p:cNvPr id="7" name="ZoneTexte 6"/>
          <p:cNvSpPr txBox="1"/>
          <p:nvPr/>
        </p:nvSpPr>
        <p:spPr>
          <a:xfrm>
            <a:off x="1" y="1892013"/>
            <a:ext cx="3501188" cy="738664"/>
          </a:xfrm>
          <a:prstGeom prst="rect">
            <a:avLst/>
          </a:prstGeom>
          <a:noFill/>
        </p:spPr>
        <p:txBody>
          <a:bodyPr wrap="square" rtlCol="0">
            <a:spAutoFit/>
          </a:bodyPr>
          <a:lstStyle/>
          <a:p>
            <a:r>
              <a:rPr lang="fr-FR" sz="1400" b="1" dirty="0">
                <a:solidFill>
                  <a:schemeClr val="bg1">
                    <a:lumMod val="85000"/>
                    <a:lumOff val="15000"/>
                  </a:schemeClr>
                </a:solidFill>
                <a:latin typeface="Times New Roman" panose="02020603050405020304" pitchFamily="18" charset="0"/>
                <a:cs typeface="Times New Roman" panose="02020603050405020304" pitchFamily="18" charset="0"/>
              </a:rPr>
              <a:t>ÉCOLE NOUVELLE SUPERIEURE </a:t>
            </a:r>
            <a:endParaRPr lang="fr-FR" sz="1400" dirty="0">
              <a:solidFill>
                <a:schemeClr val="bg1">
                  <a:lumMod val="85000"/>
                  <a:lumOff val="15000"/>
                </a:schemeClr>
              </a:solidFill>
              <a:latin typeface="Times New Roman" panose="02020603050405020304" pitchFamily="18" charset="0"/>
              <a:cs typeface="Times New Roman" panose="02020603050405020304" pitchFamily="18" charset="0"/>
            </a:endParaRPr>
          </a:p>
          <a:p>
            <a:r>
              <a:rPr lang="fr-FR" sz="1400" b="1" dirty="0">
                <a:solidFill>
                  <a:schemeClr val="bg1">
                    <a:lumMod val="85000"/>
                    <a:lumOff val="15000"/>
                  </a:schemeClr>
                </a:solidFill>
                <a:latin typeface="Times New Roman" panose="02020603050405020304" pitchFamily="18" charset="0"/>
                <a:cs typeface="Times New Roman" panose="02020603050405020304" pitchFamily="18" charset="0"/>
              </a:rPr>
              <a:t>D’INGENIEUR ET DE TECHNOLOGIE</a:t>
            </a:r>
            <a:endParaRPr lang="fr-FR" sz="1400" dirty="0">
              <a:solidFill>
                <a:schemeClr val="bg1">
                  <a:lumMod val="85000"/>
                  <a:lumOff val="15000"/>
                </a:schemeClr>
              </a:solidFill>
              <a:latin typeface="Times New Roman" panose="02020603050405020304" pitchFamily="18" charset="0"/>
              <a:cs typeface="Times New Roman" panose="02020603050405020304" pitchFamily="18" charset="0"/>
            </a:endParaRPr>
          </a:p>
          <a:p>
            <a:endParaRPr lang="fr-FR" sz="1400" dirty="0">
              <a:solidFill>
                <a:schemeClr val="bg1">
                  <a:lumMod val="85000"/>
                  <a:lumOff val="15000"/>
                </a:schemeClr>
              </a:solidFill>
              <a:latin typeface="Times New Roman" panose="02020603050405020304" pitchFamily="18" charset="0"/>
              <a:cs typeface="Times New Roman" panose="02020603050405020304" pitchFamily="18" charset="0"/>
            </a:endParaRPr>
          </a:p>
        </p:txBody>
      </p:sp>
      <p:sp>
        <p:nvSpPr>
          <p:cNvPr id="8" name="ZoneTexte 7"/>
          <p:cNvSpPr txBox="1"/>
          <p:nvPr/>
        </p:nvSpPr>
        <p:spPr>
          <a:xfrm>
            <a:off x="8551343" y="1834910"/>
            <a:ext cx="3287731" cy="369332"/>
          </a:xfrm>
          <a:prstGeom prst="rect">
            <a:avLst/>
          </a:prstGeom>
          <a:noFill/>
        </p:spPr>
        <p:txBody>
          <a:bodyPr wrap="square" rtlCol="0">
            <a:spAutoFit/>
          </a:bodyPr>
          <a:lstStyle/>
          <a:p>
            <a:r>
              <a:rPr lang="fr-FR" dirty="0" smtClean="0">
                <a:solidFill>
                  <a:schemeClr val="bg1">
                    <a:lumMod val="85000"/>
                    <a:lumOff val="15000"/>
                  </a:schemeClr>
                </a:solidFill>
                <a:latin typeface="Times New Roman" panose="02020603050405020304" pitchFamily="18" charset="0"/>
                <a:cs typeface="Times New Roman" panose="02020603050405020304" pitchFamily="18" charset="0"/>
              </a:rPr>
              <a:t>Année académique 2018-2019</a:t>
            </a:r>
            <a:endParaRPr lang="fr-FR" dirty="0">
              <a:solidFill>
                <a:schemeClr val="bg1">
                  <a:lumMod val="85000"/>
                  <a:lumOff val="15000"/>
                </a:schemeClr>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049380" y="2240597"/>
            <a:ext cx="8025062" cy="1557221"/>
          </a:xfrm>
          <a:prstGeom prst="rect">
            <a:avLst/>
          </a:prstGeom>
        </p:spPr>
        <p:txBody>
          <a:bodyPr wrap="square">
            <a:spAutoFit/>
          </a:bodyPr>
          <a:lstStyle/>
          <a:p>
            <a:pPr algn="ctr">
              <a:lnSpc>
                <a:spcPct val="107000"/>
              </a:lnSpc>
              <a:spcAft>
                <a:spcPts val="0"/>
              </a:spcAft>
            </a:pPr>
            <a:r>
              <a:rPr lang="fr-FR" sz="2800" b="1" dirty="0">
                <a:solidFill>
                  <a:schemeClr val="bg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MÉMOIRE DE FIN DE </a:t>
            </a:r>
            <a:r>
              <a:rPr lang="fr-FR" sz="2800" b="1" dirty="0" smtClean="0">
                <a:solidFill>
                  <a:schemeClr val="bg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CYCLE</a:t>
            </a:r>
          </a:p>
          <a:p>
            <a:pPr algn="ctr">
              <a:lnSpc>
                <a:spcPct val="150000"/>
              </a:lnSpc>
            </a:pPr>
            <a:r>
              <a:rPr lang="fr-FR" b="1" dirty="0">
                <a:solidFill>
                  <a:schemeClr val="bg1">
                    <a:lumMod val="85000"/>
                    <a:lumOff val="15000"/>
                  </a:schemeClr>
                </a:solidFill>
                <a:latin typeface="Times New Roman" panose="02020603050405020304" pitchFamily="18" charset="0"/>
                <a:cs typeface="Times New Roman" panose="02020603050405020304" pitchFamily="18" charset="0"/>
              </a:rPr>
              <a:t>Pour l’obtention du diplôme d’ingénieur en </a:t>
            </a:r>
            <a:endParaRPr lang="fr-FR" dirty="0">
              <a:solidFill>
                <a:schemeClr val="bg1">
                  <a:lumMod val="85000"/>
                  <a:lumOff val="15000"/>
                </a:schemeClr>
              </a:solidFill>
              <a:latin typeface="Times New Roman" panose="02020603050405020304" pitchFamily="18" charset="0"/>
              <a:cs typeface="Times New Roman" panose="02020603050405020304" pitchFamily="18" charset="0"/>
            </a:endParaRPr>
          </a:p>
          <a:p>
            <a:pPr algn="ctr">
              <a:lnSpc>
                <a:spcPct val="150000"/>
              </a:lnSpc>
            </a:pPr>
            <a:r>
              <a:rPr lang="fr-FR" b="1" dirty="0">
                <a:solidFill>
                  <a:schemeClr val="bg1">
                    <a:lumMod val="85000"/>
                    <a:lumOff val="15000"/>
                  </a:schemeClr>
                </a:solidFill>
                <a:latin typeface="Times New Roman" panose="02020603050405020304" pitchFamily="18" charset="0"/>
                <a:cs typeface="Times New Roman" panose="02020603050405020304" pitchFamily="18" charset="0"/>
              </a:rPr>
              <a:t>SCIENCES INFORMATIQUES</a:t>
            </a:r>
            <a:endParaRPr lang="fr-FR" dirty="0">
              <a:solidFill>
                <a:schemeClr val="bg1">
                  <a:lumMod val="85000"/>
                  <a:lumOff val="15000"/>
                </a:schemeClr>
              </a:solidFill>
              <a:latin typeface="Times New Roman" panose="02020603050405020304" pitchFamily="18" charset="0"/>
              <a:cs typeface="Times New Roman" panose="02020603050405020304" pitchFamily="18" charset="0"/>
            </a:endParaRPr>
          </a:p>
          <a:p>
            <a:pPr algn="ctr">
              <a:lnSpc>
                <a:spcPct val="107000"/>
              </a:lnSpc>
              <a:spcAft>
                <a:spcPts val="0"/>
              </a:spcAft>
            </a:pPr>
            <a:endParaRPr lang="fr-FR"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ZoneTexte 10"/>
          <p:cNvSpPr txBox="1"/>
          <p:nvPr/>
        </p:nvSpPr>
        <p:spPr>
          <a:xfrm>
            <a:off x="1" y="5391396"/>
            <a:ext cx="12123821" cy="830997"/>
          </a:xfrm>
          <a:prstGeom prst="rect">
            <a:avLst/>
          </a:prstGeom>
          <a:noFill/>
          <a:ln>
            <a:noFill/>
          </a:ln>
        </p:spPr>
        <p:txBody>
          <a:bodyPr wrap="square" rtlCol="0">
            <a:spAutoFit/>
          </a:bodyPr>
          <a:lstStyle/>
          <a:p>
            <a:r>
              <a:rPr lang="fr-CI" sz="1600" u="sng" dirty="0" smtClean="0">
                <a:solidFill>
                  <a:schemeClr val="bg1">
                    <a:lumMod val="85000"/>
                    <a:lumOff val="15000"/>
                  </a:schemeClr>
                </a:solidFill>
                <a:latin typeface="Times New Roman" panose="02020603050405020304" pitchFamily="18" charset="0"/>
                <a:cs typeface="Times New Roman" panose="02020603050405020304" pitchFamily="18" charset="0"/>
              </a:rPr>
              <a:t>PRÉSENTÉ PAR</a:t>
            </a:r>
            <a:r>
              <a:rPr lang="fr-CI" sz="1600" dirty="0" smtClean="0">
                <a:solidFill>
                  <a:schemeClr val="bg1">
                    <a:lumMod val="85000"/>
                    <a:lumOff val="15000"/>
                  </a:schemeClr>
                </a:solidFill>
                <a:latin typeface="Times New Roman" panose="02020603050405020304" pitchFamily="18" charset="0"/>
                <a:cs typeface="Times New Roman" panose="02020603050405020304" pitchFamily="18" charset="0"/>
              </a:rPr>
              <a:t>:							</a:t>
            </a:r>
            <a:r>
              <a:rPr lang="fr-CI" sz="1600" u="sng" dirty="0" smtClean="0">
                <a:solidFill>
                  <a:schemeClr val="bg1">
                    <a:lumMod val="85000"/>
                    <a:lumOff val="15000"/>
                  </a:schemeClr>
                </a:solidFill>
                <a:latin typeface="Times New Roman" panose="02020603050405020304" pitchFamily="18" charset="0"/>
                <a:cs typeface="Times New Roman" panose="02020603050405020304" pitchFamily="18" charset="0"/>
              </a:rPr>
              <a:t>PROFESSEUR ENCADREUR:</a:t>
            </a:r>
            <a:r>
              <a:rPr lang="fr-CI" sz="1600" dirty="0" smtClean="0">
                <a:solidFill>
                  <a:schemeClr val="bg1">
                    <a:lumMod val="85000"/>
                    <a:lumOff val="15000"/>
                  </a:schemeClr>
                </a:solidFill>
                <a:latin typeface="Times New Roman" panose="02020603050405020304" pitchFamily="18" charset="0"/>
                <a:cs typeface="Times New Roman" panose="02020603050405020304" pitchFamily="18" charset="0"/>
              </a:rPr>
              <a:t>					</a:t>
            </a:r>
            <a:r>
              <a:rPr lang="fr-CI" sz="1600" u="sng" dirty="0" smtClean="0">
                <a:solidFill>
                  <a:schemeClr val="bg1">
                    <a:lumMod val="85000"/>
                    <a:lumOff val="15000"/>
                  </a:schemeClr>
                </a:solidFill>
                <a:latin typeface="Times New Roman" panose="02020603050405020304" pitchFamily="18" charset="0"/>
                <a:cs typeface="Times New Roman" panose="02020603050405020304" pitchFamily="18" charset="0"/>
              </a:rPr>
              <a:t>MAITRE DE STAGE</a:t>
            </a:r>
            <a:r>
              <a:rPr lang="fr-CI" sz="1600" dirty="0" smtClean="0">
                <a:solidFill>
                  <a:schemeClr val="bg1">
                    <a:lumMod val="85000"/>
                    <a:lumOff val="15000"/>
                  </a:schemeClr>
                </a:solidFill>
                <a:latin typeface="Times New Roman" panose="02020603050405020304" pitchFamily="18" charset="0"/>
                <a:cs typeface="Times New Roman" panose="02020603050405020304" pitchFamily="18" charset="0"/>
              </a:rPr>
              <a:t>:</a:t>
            </a:r>
            <a:endParaRPr lang="fr-CI" sz="1600" u="sng" dirty="0" smtClean="0">
              <a:solidFill>
                <a:schemeClr val="bg1">
                  <a:lumMod val="85000"/>
                  <a:lumOff val="15000"/>
                </a:schemeClr>
              </a:solidFill>
              <a:latin typeface="Times New Roman" panose="02020603050405020304" pitchFamily="18" charset="0"/>
              <a:cs typeface="Times New Roman" panose="02020603050405020304" pitchFamily="18" charset="0"/>
            </a:endParaRPr>
          </a:p>
          <a:p>
            <a:r>
              <a:rPr lang="fr-CI" sz="1600" dirty="0" smtClean="0">
                <a:solidFill>
                  <a:schemeClr val="bg1">
                    <a:lumMod val="85000"/>
                    <a:lumOff val="15000"/>
                  </a:schemeClr>
                </a:solidFill>
                <a:latin typeface="Times New Roman" panose="02020603050405020304" pitchFamily="18" charset="0"/>
                <a:cs typeface="Times New Roman" panose="02020603050405020304" pitchFamily="18" charset="0"/>
              </a:rPr>
              <a:t>Mlle KOUADIO Yasmine Stéphanie 				</a:t>
            </a:r>
            <a:r>
              <a:rPr lang="fr-CI" sz="1600" dirty="0" smtClean="0">
                <a:solidFill>
                  <a:schemeClr val="bg1">
                    <a:lumMod val="85000"/>
                    <a:lumOff val="15000"/>
                  </a:schemeClr>
                </a:solidFill>
                <a:latin typeface="Times New Roman" panose="02020603050405020304" pitchFamily="18" charset="0"/>
                <a:cs typeface="Times New Roman" panose="02020603050405020304" pitchFamily="18" charset="0"/>
              </a:rPr>
              <a:t>M. </a:t>
            </a:r>
            <a:r>
              <a:rPr lang="fr-CI" sz="1600" dirty="0" smtClean="0">
                <a:solidFill>
                  <a:schemeClr val="bg1">
                    <a:lumMod val="85000"/>
                    <a:lumOff val="15000"/>
                  </a:schemeClr>
                </a:solidFill>
                <a:latin typeface="Times New Roman" panose="02020603050405020304" pitchFamily="18" charset="0"/>
                <a:cs typeface="Times New Roman" panose="02020603050405020304" pitchFamily="18" charset="0"/>
              </a:rPr>
              <a:t>ASSOHOUN E. Stanislas					</a:t>
            </a:r>
            <a:r>
              <a:rPr lang="fr-CI" sz="1600" dirty="0" smtClean="0">
                <a:solidFill>
                  <a:schemeClr val="bg1">
                    <a:lumMod val="85000"/>
                    <a:lumOff val="15000"/>
                  </a:schemeClr>
                </a:solidFill>
                <a:latin typeface="Times New Roman" panose="02020603050405020304" pitchFamily="18" charset="0"/>
                <a:cs typeface="Times New Roman" panose="02020603050405020304" pitchFamily="18" charset="0"/>
              </a:rPr>
              <a:t>M. </a:t>
            </a:r>
            <a:r>
              <a:rPr lang="fr-CI" sz="1600" dirty="0" smtClean="0">
                <a:solidFill>
                  <a:schemeClr val="bg1">
                    <a:lumMod val="85000"/>
                    <a:lumOff val="15000"/>
                  </a:schemeClr>
                </a:solidFill>
                <a:latin typeface="Times New Roman" panose="02020603050405020304" pitchFamily="18" charset="0"/>
                <a:cs typeface="Times New Roman" panose="02020603050405020304" pitchFamily="18" charset="0"/>
              </a:rPr>
              <a:t>AKRAN James</a:t>
            </a:r>
          </a:p>
          <a:p>
            <a:r>
              <a:rPr lang="fr-CI" sz="1600" dirty="0">
                <a:solidFill>
                  <a:schemeClr val="bg1">
                    <a:lumMod val="85000"/>
                    <a:lumOff val="15000"/>
                  </a:schemeClr>
                </a:solidFill>
                <a:latin typeface="Times New Roman" panose="02020603050405020304" pitchFamily="18" charset="0"/>
                <a:cs typeface="Times New Roman" panose="02020603050405020304" pitchFamily="18" charset="0"/>
              </a:rPr>
              <a:t>	</a:t>
            </a:r>
            <a:r>
              <a:rPr lang="fr-CI" sz="1600" dirty="0" smtClean="0">
                <a:solidFill>
                  <a:schemeClr val="bg1">
                    <a:lumMod val="85000"/>
                    <a:lumOff val="15000"/>
                  </a:schemeClr>
                </a:solidFill>
                <a:latin typeface="Times New Roman" panose="02020603050405020304" pitchFamily="18" charset="0"/>
                <a:cs typeface="Times New Roman" panose="02020603050405020304" pitchFamily="18" charset="0"/>
              </a:rPr>
              <a:t>									Enseignant chercheur à l’</a:t>
            </a:r>
            <a:r>
              <a:rPr lang="fr-CI" sz="1600" dirty="0" err="1" smtClean="0">
                <a:solidFill>
                  <a:schemeClr val="bg1">
                    <a:lumMod val="85000"/>
                    <a:lumOff val="15000"/>
                  </a:schemeClr>
                </a:solidFill>
                <a:latin typeface="Times New Roman" panose="02020603050405020304" pitchFamily="18" charset="0"/>
                <a:cs typeface="Times New Roman" panose="02020603050405020304" pitchFamily="18" charset="0"/>
              </a:rPr>
              <a:t>UJLoG</a:t>
            </a:r>
            <a:r>
              <a:rPr lang="fr-CI" sz="1600" dirty="0" smtClean="0">
                <a:solidFill>
                  <a:schemeClr val="bg1">
                    <a:lumMod val="85000"/>
                    <a:lumOff val="15000"/>
                  </a:schemeClr>
                </a:solidFill>
                <a:latin typeface="Times New Roman" panose="02020603050405020304" pitchFamily="18" charset="0"/>
                <a:cs typeface="Times New Roman" panose="02020603050405020304" pitchFamily="18" charset="0"/>
              </a:rPr>
              <a:t> de Daloa			Directeur technique à NGSER</a:t>
            </a:r>
            <a:endParaRPr lang="fr-FR" sz="1600" dirty="0">
              <a:solidFill>
                <a:schemeClr val="bg1">
                  <a:lumMod val="85000"/>
                  <a:lumOff val="15000"/>
                </a:schemeClr>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220717" y="3797818"/>
            <a:ext cx="11834926" cy="1107996"/>
          </a:xfrm>
          <a:prstGeom prst="rect">
            <a:avLst/>
          </a:prstGeom>
          <a:noFill/>
        </p:spPr>
        <p:txBody>
          <a:bodyPr wrap="square" rtlCol="0">
            <a:spAutoFit/>
          </a:bodyPr>
          <a:lstStyle/>
          <a:p>
            <a:pPr algn="ctr"/>
            <a:r>
              <a:rPr lang="fr-CI" dirty="0" smtClean="0">
                <a:solidFill>
                  <a:srgbClr val="C00000"/>
                </a:solidFill>
                <a:latin typeface="Bookman Old Style" panose="02050604050505020204" pitchFamily="18" charset="0"/>
              </a:rPr>
              <a:t>THEME: </a:t>
            </a:r>
            <a:r>
              <a:rPr lang="fr-FR" sz="2400" b="1" dirty="0">
                <a:solidFill>
                  <a:schemeClr val="bg1">
                    <a:lumMod val="85000"/>
                    <a:lumOff val="15000"/>
                  </a:schemeClr>
                </a:solidFill>
                <a:latin typeface="Times New Roman" panose="02020603050405020304" pitchFamily="18" charset="0"/>
                <a:cs typeface="Times New Roman" panose="02020603050405020304" pitchFamily="18" charset="0"/>
              </a:rPr>
              <a:t>CONCEPTION ET REALISATION D’UN SYSTEME DECISIONNEL POUR LA PASSERELLE MONETIQUE DE NGSER</a:t>
            </a:r>
            <a:endParaRPr lang="fr-FR" sz="2400" dirty="0">
              <a:solidFill>
                <a:schemeClr val="bg1">
                  <a:lumMod val="85000"/>
                  <a:lumOff val="15000"/>
                </a:schemeClr>
              </a:solidFill>
              <a:latin typeface="Times New Roman" panose="02020603050405020304" pitchFamily="18" charset="0"/>
              <a:cs typeface="Times New Roman" panose="02020603050405020304" pitchFamily="18" charset="0"/>
            </a:endParaRPr>
          </a:p>
          <a:p>
            <a:r>
              <a:rPr lang="fr-CI" dirty="0" smtClean="0"/>
              <a:t> </a:t>
            </a:r>
            <a:endParaRPr lang="fr-FR" dirty="0"/>
          </a:p>
        </p:txBody>
      </p:sp>
    </p:spTree>
    <p:extLst>
      <p:ext uri="{BB962C8B-B14F-4D97-AF65-F5344CB8AC3E}">
        <p14:creationId xmlns:p14="http://schemas.microsoft.com/office/powerpoint/2010/main" val="1483433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a:off x="5744499" y="78172"/>
            <a:ext cx="2786952" cy="676294"/>
          </a:xfrm>
          <a:prstGeom prst="chevron">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tx1"/>
                </a:solidFill>
                <a:latin typeface="Times New Roman" panose="02020603050405020304" pitchFamily="18" charset="0"/>
                <a:cs typeface="Times New Roman" panose="02020603050405020304" pitchFamily="18" charset="0"/>
              </a:rPr>
              <a:t>THEMATIQUES 	ABORDEES</a:t>
            </a:r>
            <a:endParaRPr lang="fr-FR" sz="1600" b="1" dirty="0">
              <a:solidFill>
                <a:schemeClr val="tx1"/>
              </a:solidFill>
              <a:latin typeface="Times New Roman" panose="02020603050405020304" pitchFamily="18" charset="0"/>
              <a:cs typeface="Times New Roman" panose="02020603050405020304" pitchFamily="18" charset="0"/>
            </a:endParaRPr>
          </a:p>
        </p:txBody>
      </p:sp>
      <p:sp>
        <p:nvSpPr>
          <p:cNvPr id="3" name="Chevron 2"/>
          <p:cNvSpPr/>
          <p:nvPr/>
        </p:nvSpPr>
        <p:spPr>
          <a:xfrm>
            <a:off x="3143103" y="78172"/>
            <a:ext cx="2786952"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bg1"/>
                </a:solidFill>
                <a:latin typeface="Times New Roman" panose="02020603050405020304" pitchFamily="18" charset="0"/>
                <a:cs typeface="Times New Roman" panose="02020603050405020304" pitchFamily="18" charset="0"/>
              </a:rPr>
              <a:t>STRUCTURE D’ACCUEIL</a:t>
            </a:r>
            <a:endParaRPr lang="fr-FR" sz="1600" b="1" dirty="0">
              <a:solidFill>
                <a:schemeClr val="bg1"/>
              </a:solidFill>
              <a:latin typeface="Times New Roman" panose="02020603050405020304" pitchFamily="18" charset="0"/>
              <a:cs typeface="Times New Roman" panose="02020603050405020304" pitchFamily="18" charset="0"/>
            </a:endParaRPr>
          </a:p>
        </p:txBody>
      </p:sp>
      <p:cxnSp>
        <p:nvCxnSpPr>
          <p:cNvPr id="5" name="Connecteur droit 4"/>
          <p:cNvCxnSpPr/>
          <p:nvPr/>
        </p:nvCxnSpPr>
        <p:spPr>
          <a:xfrm flipV="1">
            <a:off x="0" y="879120"/>
            <a:ext cx="12192000" cy="1549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203589" y="1052504"/>
            <a:ext cx="6999666"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SOLUTIONS DE BUSINESS INTELLIGENCE</a:t>
            </a:r>
            <a:endParaRPr lang="fr-FR" dirty="0">
              <a:solidFill>
                <a:srgbClr val="C00000"/>
              </a:solidFill>
              <a:latin typeface="Times New Roman" panose="02020603050405020304" pitchFamily="18" charset="0"/>
              <a:cs typeface="Times New Roman" panose="02020603050405020304" pitchFamily="18" charset="0"/>
            </a:endParaRPr>
          </a:p>
        </p:txBody>
      </p:sp>
      <p:cxnSp>
        <p:nvCxnSpPr>
          <p:cNvPr id="7" name="Connecteur droit 6"/>
          <p:cNvCxnSpPr/>
          <p:nvPr/>
        </p:nvCxnSpPr>
        <p:spPr>
          <a:xfrm>
            <a:off x="203589" y="1018880"/>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0" y="1671145"/>
            <a:ext cx="12192000" cy="3170099"/>
          </a:xfrm>
          <a:prstGeom prst="rect">
            <a:avLst/>
          </a:prstGeom>
          <a:noFill/>
        </p:spPr>
        <p:txBody>
          <a:bodyPr wrap="square" rtlCol="0">
            <a:spAutoFit/>
          </a:bodyPr>
          <a:lstStyle/>
          <a:p>
            <a:pPr marL="285750" indent="-285750">
              <a:buFont typeface="Wingdings" panose="05000000000000000000" pitchFamily="2" charset="2"/>
              <a:buChar char="q"/>
            </a:pPr>
            <a:r>
              <a:rPr lang="fr-CI" sz="2000" dirty="0" smtClean="0">
                <a:solidFill>
                  <a:schemeClr val="bg1"/>
                </a:solidFill>
                <a:latin typeface="Bookman Old Style" panose="02050604050505020204" pitchFamily="18" charset="0"/>
              </a:rPr>
              <a:t>Approche ‘best of </a:t>
            </a:r>
            <a:r>
              <a:rPr lang="fr-CI" sz="2000" dirty="0" err="1" smtClean="0">
                <a:solidFill>
                  <a:schemeClr val="bg1"/>
                </a:solidFill>
                <a:latin typeface="Bookman Old Style" panose="02050604050505020204" pitchFamily="18" charset="0"/>
              </a:rPr>
              <a:t>breed</a:t>
            </a:r>
            <a:r>
              <a:rPr lang="fr-CI" sz="2000" dirty="0" smtClean="0">
                <a:solidFill>
                  <a:schemeClr val="bg1"/>
                </a:solidFill>
                <a:latin typeface="Bookman Old Style" panose="02050604050505020204" pitchFamily="18" charset="0"/>
              </a:rPr>
              <a:t>’</a:t>
            </a:r>
          </a:p>
          <a:p>
            <a:pPr marL="285750" indent="-285750">
              <a:buFont typeface="Wingdings" panose="05000000000000000000" pitchFamily="2" charset="2"/>
              <a:buChar char="q"/>
            </a:pPr>
            <a:endParaRPr lang="fr-CI" sz="2000" dirty="0" smtClean="0">
              <a:solidFill>
                <a:schemeClr val="bg1"/>
              </a:solidFill>
              <a:latin typeface="Bookman Old Style" panose="02050604050505020204" pitchFamily="18" charset="0"/>
            </a:endParaRPr>
          </a:p>
          <a:p>
            <a:pPr marL="285750" indent="-285750">
              <a:buFont typeface="Wingdings" panose="05000000000000000000" pitchFamily="2" charset="2"/>
              <a:buChar char="q"/>
            </a:pPr>
            <a:endParaRPr lang="fr-CI" sz="2000" dirty="0">
              <a:solidFill>
                <a:schemeClr val="bg1"/>
              </a:solidFill>
              <a:latin typeface="Bookman Old Style" panose="02050604050505020204" pitchFamily="18" charset="0"/>
            </a:endParaRPr>
          </a:p>
          <a:p>
            <a:pPr marL="285750" indent="-285750">
              <a:buFont typeface="Wingdings" panose="05000000000000000000" pitchFamily="2" charset="2"/>
              <a:buChar char="q"/>
            </a:pPr>
            <a:endParaRPr lang="fr-CI" sz="2000" dirty="0" smtClean="0">
              <a:solidFill>
                <a:schemeClr val="bg1"/>
              </a:solidFill>
              <a:latin typeface="Bookman Old Style" panose="02050604050505020204" pitchFamily="18" charset="0"/>
            </a:endParaRPr>
          </a:p>
          <a:p>
            <a:pPr marL="285750" indent="-285750">
              <a:buFont typeface="Wingdings" panose="05000000000000000000" pitchFamily="2" charset="2"/>
              <a:buChar char="q"/>
            </a:pPr>
            <a:endParaRPr lang="fr-CI" sz="2000" dirty="0">
              <a:solidFill>
                <a:schemeClr val="bg1"/>
              </a:solidFill>
              <a:latin typeface="Bookman Old Style" panose="02050604050505020204" pitchFamily="18" charset="0"/>
            </a:endParaRPr>
          </a:p>
          <a:p>
            <a:pPr marL="285750" indent="-285750">
              <a:buFont typeface="Wingdings" panose="05000000000000000000" pitchFamily="2" charset="2"/>
              <a:buChar char="q"/>
            </a:pPr>
            <a:endParaRPr lang="fr-CI" sz="2000" dirty="0" smtClean="0">
              <a:solidFill>
                <a:schemeClr val="bg1"/>
              </a:solidFill>
              <a:latin typeface="Bookman Old Style" panose="02050604050505020204" pitchFamily="18" charset="0"/>
            </a:endParaRPr>
          </a:p>
          <a:p>
            <a:pPr marL="285750" indent="-285750">
              <a:buFont typeface="Wingdings" panose="05000000000000000000" pitchFamily="2" charset="2"/>
              <a:buChar char="q"/>
            </a:pPr>
            <a:endParaRPr lang="fr-CI" sz="2000" dirty="0">
              <a:solidFill>
                <a:schemeClr val="bg1"/>
              </a:solidFill>
              <a:latin typeface="Bookman Old Style" panose="02050604050505020204" pitchFamily="18" charset="0"/>
            </a:endParaRPr>
          </a:p>
          <a:p>
            <a:pPr marL="285750" indent="-285750">
              <a:buFont typeface="Wingdings" panose="05000000000000000000" pitchFamily="2" charset="2"/>
              <a:buChar char="q"/>
            </a:pPr>
            <a:endParaRPr lang="fr-CI" sz="2000" dirty="0" smtClean="0">
              <a:solidFill>
                <a:schemeClr val="bg1"/>
              </a:solidFill>
              <a:latin typeface="Bookman Old Style" panose="02050604050505020204" pitchFamily="18" charset="0"/>
            </a:endParaRPr>
          </a:p>
          <a:p>
            <a:pPr marL="285750" indent="-285750">
              <a:buFont typeface="Wingdings" panose="05000000000000000000" pitchFamily="2" charset="2"/>
              <a:buChar char="q"/>
            </a:pPr>
            <a:endParaRPr lang="fr-CI" sz="2000" dirty="0">
              <a:solidFill>
                <a:schemeClr val="bg1"/>
              </a:solidFill>
              <a:latin typeface="Bookman Old Style" panose="02050604050505020204" pitchFamily="18" charset="0"/>
            </a:endParaRPr>
          </a:p>
          <a:p>
            <a:pPr marL="285750" indent="-285750">
              <a:buFont typeface="Wingdings" panose="05000000000000000000" pitchFamily="2" charset="2"/>
              <a:buChar char="q"/>
            </a:pPr>
            <a:r>
              <a:rPr lang="fr-CI" sz="2000" dirty="0" smtClean="0">
                <a:solidFill>
                  <a:schemeClr val="bg1"/>
                </a:solidFill>
                <a:latin typeface="Bookman Old Style" panose="02050604050505020204" pitchFamily="18" charset="0"/>
              </a:rPr>
              <a:t>Suites intégrées </a:t>
            </a:r>
            <a:endParaRPr lang="fr-FR" sz="2000" dirty="0">
              <a:solidFill>
                <a:schemeClr val="bg1"/>
              </a:solidFill>
              <a:latin typeface="Bookman Old Style" panose="02050604050505020204" pitchFamily="18" charset="0"/>
            </a:endParaRPr>
          </a:p>
        </p:txBody>
      </p:sp>
      <p:cxnSp>
        <p:nvCxnSpPr>
          <p:cNvPr id="10" name="Connecteur en angle 9"/>
          <p:cNvCxnSpPr/>
          <p:nvPr/>
        </p:nvCxnSpPr>
        <p:spPr>
          <a:xfrm flipV="1">
            <a:off x="2412124" y="3468414"/>
            <a:ext cx="1702676" cy="111935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eur en angle 10"/>
          <p:cNvCxnSpPr/>
          <p:nvPr/>
        </p:nvCxnSpPr>
        <p:spPr>
          <a:xfrm>
            <a:off x="2412124" y="4714506"/>
            <a:ext cx="1702676" cy="77189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8" name="ZoneTexte 17"/>
          <p:cNvSpPr txBox="1"/>
          <p:nvPr/>
        </p:nvSpPr>
        <p:spPr>
          <a:xfrm>
            <a:off x="4114800" y="3279228"/>
            <a:ext cx="2522483" cy="584775"/>
          </a:xfrm>
          <a:prstGeom prst="rect">
            <a:avLst/>
          </a:prstGeom>
          <a:noFill/>
        </p:spPr>
        <p:txBody>
          <a:bodyPr wrap="square" rtlCol="0">
            <a:spAutoFit/>
          </a:bodyPr>
          <a:lstStyle/>
          <a:p>
            <a:r>
              <a:rPr lang="fr-CI" sz="1600" dirty="0" smtClean="0">
                <a:solidFill>
                  <a:schemeClr val="bg2">
                    <a:lumMod val="60000"/>
                    <a:lumOff val="40000"/>
                  </a:schemeClr>
                </a:solidFill>
                <a:latin typeface="Bookman Old Style" panose="02050604050505020204" pitchFamily="18" charset="0"/>
              </a:rPr>
              <a:t>SUITES COMMERCIALES</a:t>
            </a:r>
            <a:endParaRPr lang="fr-FR" sz="1600" dirty="0">
              <a:solidFill>
                <a:schemeClr val="bg2">
                  <a:lumMod val="60000"/>
                  <a:lumOff val="40000"/>
                </a:schemeClr>
              </a:solidFill>
              <a:latin typeface="Bookman Old Style" panose="02050604050505020204" pitchFamily="18" charset="0"/>
            </a:endParaRPr>
          </a:p>
        </p:txBody>
      </p:sp>
      <p:sp>
        <p:nvSpPr>
          <p:cNvPr id="19" name="ZoneTexte 18"/>
          <p:cNvSpPr txBox="1"/>
          <p:nvPr/>
        </p:nvSpPr>
        <p:spPr>
          <a:xfrm>
            <a:off x="4240924" y="5328745"/>
            <a:ext cx="2159876" cy="584775"/>
          </a:xfrm>
          <a:prstGeom prst="rect">
            <a:avLst/>
          </a:prstGeom>
          <a:noFill/>
        </p:spPr>
        <p:txBody>
          <a:bodyPr wrap="square" rtlCol="0">
            <a:spAutoFit/>
          </a:bodyPr>
          <a:lstStyle/>
          <a:p>
            <a:r>
              <a:rPr lang="fr-CI" sz="1600" dirty="0" smtClean="0">
                <a:solidFill>
                  <a:schemeClr val="accent1">
                    <a:lumMod val="50000"/>
                  </a:schemeClr>
                </a:solidFill>
                <a:latin typeface="Bookman Old Style" panose="02050604050505020204" pitchFamily="18" charset="0"/>
              </a:rPr>
              <a:t>SUITES OPEN SOURCES</a:t>
            </a:r>
            <a:endParaRPr lang="fr-FR" sz="1600" dirty="0">
              <a:solidFill>
                <a:schemeClr val="accent1">
                  <a:lumMod val="50000"/>
                </a:schemeClr>
              </a:solidFill>
              <a:latin typeface="Bookman Old Style" panose="02050604050505020204" pitchFamily="18" charset="0"/>
            </a:endParaRPr>
          </a:p>
        </p:txBody>
      </p:sp>
      <p:cxnSp>
        <p:nvCxnSpPr>
          <p:cNvPr id="20" name="Connecteur en angle 19"/>
          <p:cNvCxnSpPr/>
          <p:nvPr/>
        </p:nvCxnSpPr>
        <p:spPr>
          <a:xfrm flipV="1">
            <a:off x="6040820" y="3188767"/>
            <a:ext cx="1162435" cy="17534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eur en angle 21"/>
          <p:cNvCxnSpPr/>
          <p:nvPr/>
        </p:nvCxnSpPr>
        <p:spPr>
          <a:xfrm>
            <a:off x="6040820" y="3676268"/>
            <a:ext cx="1162435" cy="17650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eur en angle 27"/>
          <p:cNvCxnSpPr/>
          <p:nvPr/>
        </p:nvCxnSpPr>
        <p:spPr>
          <a:xfrm flipV="1">
            <a:off x="6040820" y="5100453"/>
            <a:ext cx="1263228" cy="39383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eur en angle 29"/>
          <p:cNvCxnSpPr/>
          <p:nvPr/>
        </p:nvCxnSpPr>
        <p:spPr>
          <a:xfrm>
            <a:off x="6040820" y="5753494"/>
            <a:ext cx="1263228" cy="22829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5" name="ZoneTexte 34"/>
          <p:cNvSpPr txBox="1"/>
          <p:nvPr/>
        </p:nvSpPr>
        <p:spPr>
          <a:xfrm>
            <a:off x="7495861" y="4915787"/>
            <a:ext cx="1608083" cy="369332"/>
          </a:xfrm>
          <a:prstGeom prst="rect">
            <a:avLst/>
          </a:prstGeom>
          <a:noFill/>
        </p:spPr>
        <p:txBody>
          <a:bodyPr wrap="square" rtlCol="0">
            <a:spAutoFit/>
          </a:bodyPr>
          <a:lstStyle/>
          <a:p>
            <a:r>
              <a:rPr lang="fr-CI" dirty="0" smtClean="0">
                <a:solidFill>
                  <a:schemeClr val="bg2"/>
                </a:solidFill>
                <a:latin typeface="Bookman Old Style" panose="02050604050505020204" pitchFamily="18" charset="0"/>
              </a:rPr>
              <a:t>PENTAHO</a:t>
            </a:r>
            <a:endParaRPr lang="fr-FR" dirty="0">
              <a:solidFill>
                <a:schemeClr val="bg2"/>
              </a:solidFill>
              <a:latin typeface="Bookman Old Style" panose="02050604050505020204" pitchFamily="18" charset="0"/>
            </a:endParaRPr>
          </a:p>
        </p:txBody>
      </p:sp>
      <p:sp>
        <p:nvSpPr>
          <p:cNvPr id="36" name="ZoneTexte 35"/>
          <p:cNvSpPr txBox="1"/>
          <p:nvPr/>
        </p:nvSpPr>
        <p:spPr>
          <a:xfrm>
            <a:off x="7495861" y="5753494"/>
            <a:ext cx="2846318" cy="369332"/>
          </a:xfrm>
          <a:prstGeom prst="rect">
            <a:avLst/>
          </a:prstGeom>
          <a:noFill/>
        </p:spPr>
        <p:txBody>
          <a:bodyPr wrap="square" rtlCol="0">
            <a:spAutoFit/>
          </a:bodyPr>
          <a:lstStyle/>
          <a:p>
            <a:r>
              <a:rPr lang="fr-CI" dirty="0" smtClean="0">
                <a:solidFill>
                  <a:schemeClr val="bg2"/>
                </a:solidFill>
                <a:latin typeface="Bookman Old Style" panose="02050604050505020204" pitchFamily="18" charset="0"/>
              </a:rPr>
              <a:t>KNOWAGE (SPAGO BI)</a:t>
            </a:r>
            <a:endParaRPr lang="fr-FR" dirty="0">
              <a:solidFill>
                <a:schemeClr val="bg2"/>
              </a:solidFill>
              <a:latin typeface="Bookman Old Style" panose="02050604050505020204" pitchFamily="18" charset="0"/>
            </a:endParaRPr>
          </a:p>
        </p:txBody>
      </p:sp>
      <p:sp>
        <p:nvSpPr>
          <p:cNvPr id="37" name="ZoneTexte 36"/>
          <p:cNvSpPr txBox="1"/>
          <p:nvPr/>
        </p:nvSpPr>
        <p:spPr>
          <a:xfrm>
            <a:off x="7304048" y="2995448"/>
            <a:ext cx="1603469" cy="368662"/>
          </a:xfrm>
          <a:prstGeom prst="rect">
            <a:avLst/>
          </a:prstGeom>
          <a:noFill/>
        </p:spPr>
        <p:txBody>
          <a:bodyPr wrap="square" rtlCol="0">
            <a:spAutoFit/>
          </a:bodyPr>
          <a:lstStyle/>
          <a:p>
            <a:r>
              <a:rPr lang="fr-CI" dirty="0" smtClean="0">
                <a:solidFill>
                  <a:schemeClr val="bg2"/>
                </a:solidFill>
                <a:latin typeface="Bookman Old Style" panose="02050604050505020204" pitchFamily="18" charset="0"/>
              </a:rPr>
              <a:t>SAP</a:t>
            </a:r>
            <a:endParaRPr lang="fr-FR" dirty="0">
              <a:solidFill>
                <a:schemeClr val="bg2"/>
              </a:solidFill>
              <a:latin typeface="Bookman Old Style" panose="02050604050505020204" pitchFamily="18" charset="0"/>
            </a:endParaRPr>
          </a:p>
        </p:txBody>
      </p:sp>
      <p:sp>
        <p:nvSpPr>
          <p:cNvPr id="38" name="ZoneTexte 37"/>
          <p:cNvSpPr txBox="1"/>
          <p:nvPr/>
        </p:nvSpPr>
        <p:spPr>
          <a:xfrm>
            <a:off x="7304048" y="3676268"/>
            <a:ext cx="2454807" cy="369332"/>
          </a:xfrm>
          <a:prstGeom prst="rect">
            <a:avLst/>
          </a:prstGeom>
          <a:noFill/>
        </p:spPr>
        <p:txBody>
          <a:bodyPr wrap="square" rtlCol="0">
            <a:spAutoFit/>
          </a:bodyPr>
          <a:lstStyle/>
          <a:p>
            <a:r>
              <a:rPr lang="fr-CI" dirty="0" smtClean="0">
                <a:solidFill>
                  <a:schemeClr val="bg2"/>
                </a:solidFill>
                <a:latin typeface="Bookman Old Style" panose="02050604050505020204" pitchFamily="18" charset="0"/>
              </a:rPr>
              <a:t>IBM COGNOS</a:t>
            </a:r>
            <a:endParaRPr lang="fr-FR" dirty="0">
              <a:solidFill>
                <a:schemeClr val="bg2"/>
              </a:solidFill>
              <a:latin typeface="Bookman Old Style" panose="02050604050505020204" pitchFamily="18" charset="0"/>
            </a:endParaRPr>
          </a:p>
        </p:txBody>
      </p:sp>
    </p:spTree>
    <p:extLst>
      <p:ext uri="{BB962C8B-B14F-4D97-AF65-F5344CB8AC3E}">
        <p14:creationId xmlns:p14="http://schemas.microsoft.com/office/powerpoint/2010/main" val="39257996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35" grpId="0"/>
      <p:bldP spid="36"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a:off x="5926249" y="78565"/>
            <a:ext cx="2786952" cy="676294"/>
          </a:xfrm>
          <a:prstGeom prst="chevron">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tx1"/>
                </a:solidFill>
                <a:latin typeface="Times New Roman" panose="02020603050405020304" pitchFamily="18" charset="0"/>
                <a:cs typeface="Times New Roman" panose="02020603050405020304" pitchFamily="18" charset="0"/>
              </a:rPr>
              <a:t>THEMATIQUES 	ABORDEES</a:t>
            </a:r>
            <a:endParaRPr lang="fr-FR" sz="1600" b="1" dirty="0">
              <a:solidFill>
                <a:schemeClr val="tx1"/>
              </a:solidFill>
              <a:latin typeface="Times New Roman" panose="02020603050405020304" pitchFamily="18" charset="0"/>
              <a:cs typeface="Times New Roman" panose="02020603050405020304" pitchFamily="18" charset="0"/>
            </a:endParaRPr>
          </a:p>
        </p:txBody>
      </p:sp>
      <p:sp>
        <p:nvSpPr>
          <p:cNvPr id="3" name="Chevron 2"/>
          <p:cNvSpPr/>
          <p:nvPr/>
        </p:nvSpPr>
        <p:spPr>
          <a:xfrm>
            <a:off x="3305739" y="78565"/>
            <a:ext cx="2786952"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bg1"/>
                </a:solidFill>
                <a:latin typeface="Times New Roman" panose="02020603050405020304" pitchFamily="18" charset="0"/>
                <a:cs typeface="Times New Roman" panose="02020603050405020304" pitchFamily="18" charset="0"/>
              </a:rPr>
              <a:t>STRUCTURE D’ACCUEIL</a:t>
            </a:r>
            <a:endParaRPr lang="fr-FR" sz="1600" b="1" dirty="0">
              <a:solidFill>
                <a:schemeClr val="bg1"/>
              </a:solidFill>
              <a:latin typeface="Times New Roman" panose="02020603050405020304" pitchFamily="18" charset="0"/>
              <a:cs typeface="Times New Roman" panose="02020603050405020304" pitchFamily="18" charset="0"/>
            </a:endParaRPr>
          </a:p>
        </p:txBody>
      </p:sp>
      <p:cxnSp>
        <p:nvCxnSpPr>
          <p:cNvPr id="5" name="Connecteur droit 4"/>
          <p:cNvCxnSpPr/>
          <p:nvPr/>
        </p:nvCxnSpPr>
        <p:spPr>
          <a:xfrm flipV="1">
            <a:off x="0" y="879120"/>
            <a:ext cx="12192000" cy="1549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203589" y="1052504"/>
            <a:ext cx="6999666"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SOLUTIONS DE BUSINESS INTELLIGENCE</a:t>
            </a:r>
            <a:endParaRPr lang="fr-FR" dirty="0">
              <a:solidFill>
                <a:srgbClr val="C00000"/>
              </a:solidFill>
              <a:latin typeface="Times New Roman" panose="02020603050405020304" pitchFamily="18" charset="0"/>
              <a:cs typeface="Times New Roman" panose="02020603050405020304" pitchFamily="18" charset="0"/>
            </a:endParaRPr>
          </a:p>
        </p:txBody>
      </p:sp>
      <p:cxnSp>
        <p:nvCxnSpPr>
          <p:cNvPr id="7" name="Connecteur droit 6"/>
          <p:cNvCxnSpPr/>
          <p:nvPr/>
        </p:nvCxnSpPr>
        <p:spPr>
          <a:xfrm>
            <a:off x="203589" y="1018880"/>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au 7"/>
          <p:cNvGraphicFramePr>
            <a:graphicFrameLocks noGrp="1"/>
          </p:cNvGraphicFramePr>
          <p:nvPr>
            <p:extLst>
              <p:ext uri="{D42A27DB-BD31-4B8C-83A1-F6EECF244321}">
                <p14:modId xmlns:p14="http://schemas.microsoft.com/office/powerpoint/2010/main" val="2275273105"/>
              </p:ext>
            </p:extLst>
          </p:nvPr>
        </p:nvGraphicFramePr>
        <p:xfrm>
          <a:off x="203589" y="1718441"/>
          <a:ext cx="11778205" cy="4981904"/>
        </p:xfrm>
        <a:graphic>
          <a:graphicData uri="http://schemas.openxmlformats.org/drawingml/2006/table">
            <a:tbl>
              <a:tblPr firstRow="1" firstCol="1" bandRow="1">
                <a:noFill/>
              </a:tblPr>
              <a:tblGrid>
                <a:gridCol w="2419300"/>
                <a:gridCol w="2737638"/>
                <a:gridCol w="1909985"/>
                <a:gridCol w="2291982"/>
                <a:gridCol w="2419300"/>
              </a:tblGrid>
              <a:tr h="963105">
                <a:tc>
                  <a:txBody>
                    <a:bodyPr/>
                    <a:lstStyle/>
                    <a:p>
                      <a:pPr marL="0" marR="0" lvl="0" indent="0" algn="ctr" rtl="0">
                        <a:spcBef>
                          <a:spcPts val="0"/>
                        </a:spcBef>
                        <a:spcAft>
                          <a:spcPts val="0"/>
                        </a:spcAft>
                        <a:buNone/>
                      </a:pPr>
                      <a:r>
                        <a:rPr lang="en-US" sz="1400" b="1" u="none" strike="noStrike" cap="none" dirty="0">
                          <a:solidFill>
                            <a:schemeClr val="lt1"/>
                          </a:solidFill>
                          <a:latin typeface="Century Gothic"/>
                          <a:ea typeface="Century Gothic"/>
                          <a:cs typeface="Century Gothic"/>
                          <a:sym typeface="Century Gothic"/>
                        </a:rPr>
                        <a:t>CRITERES</a:t>
                      </a:r>
                      <a:endParaRPr dirty="0"/>
                    </a:p>
                  </a:txBody>
                  <a:tcPr marL="71175" marR="71175" marT="35600" marB="35600" anchor="ctr">
                    <a:solidFill>
                      <a:srgbClr val="FEA320"/>
                    </a:solidFill>
                  </a:tcPr>
                </a:tc>
                <a:tc>
                  <a:txBody>
                    <a:bodyPr/>
                    <a:lstStyle/>
                    <a:p>
                      <a:pPr marL="0" marR="0" lvl="0" indent="0" algn="ctr" rtl="0">
                        <a:spcBef>
                          <a:spcPts val="0"/>
                        </a:spcBef>
                        <a:spcAft>
                          <a:spcPts val="0"/>
                        </a:spcAft>
                        <a:buNone/>
                      </a:pPr>
                      <a:r>
                        <a:rPr lang="en-US" sz="1400" b="1" u="none" strike="noStrike" cap="none">
                          <a:solidFill>
                            <a:schemeClr val="lt1"/>
                          </a:solidFill>
                          <a:latin typeface="Century Gothic"/>
                          <a:ea typeface="Century Gothic"/>
                          <a:cs typeface="Century Gothic"/>
                          <a:sym typeface="Century Gothic"/>
                        </a:rPr>
                        <a:t>KNOWAGE</a:t>
                      </a:r>
                      <a:endParaRPr/>
                    </a:p>
                  </a:txBody>
                  <a:tcPr marL="71175" marR="71175" marT="35600" marB="35600" anchor="ctr">
                    <a:solidFill>
                      <a:srgbClr val="FEA320"/>
                    </a:solidFill>
                  </a:tcPr>
                </a:tc>
                <a:tc>
                  <a:txBody>
                    <a:bodyPr/>
                    <a:lstStyle/>
                    <a:p>
                      <a:pPr marL="0" marR="0" lvl="0" indent="0" algn="ctr" rtl="0">
                        <a:spcBef>
                          <a:spcPts val="0"/>
                        </a:spcBef>
                        <a:spcAft>
                          <a:spcPts val="0"/>
                        </a:spcAft>
                        <a:buNone/>
                      </a:pPr>
                      <a:r>
                        <a:rPr lang="en-US" sz="1400" b="1" u="none" strike="noStrike" cap="none">
                          <a:solidFill>
                            <a:schemeClr val="lt1"/>
                          </a:solidFill>
                          <a:latin typeface="Century Gothic"/>
                          <a:ea typeface="Century Gothic"/>
                          <a:cs typeface="Century Gothic"/>
                          <a:sym typeface="Century Gothic"/>
                        </a:rPr>
                        <a:t>PENTAHO</a:t>
                      </a:r>
                      <a:endParaRPr/>
                    </a:p>
                  </a:txBody>
                  <a:tcPr marL="71175" marR="71175" marT="35600" marB="35600" anchor="ctr">
                    <a:solidFill>
                      <a:srgbClr val="FEA320"/>
                    </a:solidFill>
                  </a:tcPr>
                </a:tc>
                <a:tc>
                  <a:txBody>
                    <a:bodyPr/>
                    <a:lstStyle/>
                    <a:p>
                      <a:pPr marL="0" marR="0" lvl="0" indent="0" algn="ctr" rtl="0">
                        <a:spcBef>
                          <a:spcPts val="0"/>
                        </a:spcBef>
                        <a:spcAft>
                          <a:spcPts val="0"/>
                        </a:spcAft>
                        <a:buNone/>
                      </a:pPr>
                      <a:r>
                        <a:rPr lang="en-US" sz="1400" b="1" u="none" strike="noStrike" cap="none" dirty="0">
                          <a:solidFill>
                            <a:schemeClr val="lt1"/>
                          </a:solidFill>
                          <a:latin typeface="Century Gothic"/>
                          <a:ea typeface="Century Gothic"/>
                          <a:cs typeface="Century Gothic"/>
                          <a:sym typeface="Century Gothic"/>
                        </a:rPr>
                        <a:t>SAP BO</a:t>
                      </a:r>
                      <a:endParaRPr dirty="0"/>
                    </a:p>
                  </a:txBody>
                  <a:tcPr marL="71175" marR="71175" marT="35600" marB="35600" anchor="ctr">
                    <a:solidFill>
                      <a:srgbClr val="FEA320"/>
                    </a:solidFill>
                  </a:tcPr>
                </a:tc>
                <a:tc>
                  <a:txBody>
                    <a:bodyPr/>
                    <a:lstStyle/>
                    <a:p>
                      <a:pPr marL="0" marR="0" lvl="0" indent="0" algn="ctr" rtl="0">
                        <a:spcBef>
                          <a:spcPts val="0"/>
                        </a:spcBef>
                        <a:spcAft>
                          <a:spcPts val="0"/>
                        </a:spcAft>
                        <a:buNone/>
                      </a:pPr>
                      <a:r>
                        <a:rPr lang="en-US" sz="1400" b="1" u="none" strike="noStrike" cap="none">
                          <a:solidFill>
                            <a:schemeClr val="lt1"/>
                          </a:solidFill>
                          <a:latin typeface="Century Gothic"/>
                          <a:ea typeface="Century Gothic"/>
                          <a:cs typeface="Century Gothic"/>
                          <a:sym typeface="Century Gothic"/>
                        </a:rPr>
                        <a:t>COGNOS</a:t>
                      </a:r>
                      <a:endParaRPr/>
                    </a:p>
                  </a:txBody>
                  <a:tcPr marL="71175" marR="71175" marT="35600" marB="35600" anchor="ctr">
                    <a:solidFill>
                      <a:srgbClr val="FEA320"/>
                    </a:solidFill>
                  </a:tcPr>
                </a:tc>
              </a:tr>
              <a:tr h="549971">
                <a:tc>
                  <a:txBody>
                    <a:bodyPr/>
                    <a:lstStyle/>
                    <a:p>
                      <a:pPr marL="0" marR="0" lvl="0" indent="0" algn="l" rtl="0">
                        <a:spcBef>
                          <a:spcPts val="0"/>
                        </a:spcBef>
                        <a:spcAft>
                          <a:spcPts val="0"/>
                        </a:spcAft>
                        <a:buNone/>
                      </a:pPr>
                      <a:r>
                        <a:rPr lang="en-US" sz="1100" b="1" u="none" strike="noStrike" cap="none" dirty="0" err="1">
                          <a:solidFill>
                            <a:srgbClr val="000000"/>
                          </a:solidFill>
                          <a:latin typeface="Century Gothic"/>
                          <a:ea typeface="Century Gothic"/>
                          <a:cs typeface="Century Gothic"/>
                          <a:sym typeface="Century Gothic"/>
                        </a:rPr>
                        <a:t>Intégration</a:t>
                      </a:r>
                      <a:r>
                        <a:rPr lang="en-US" sz="1100" b="1" u="none" strike="noStrike" cap="none" dirty="0">
                          <a:solidFill>
                            <a:srgbClr val="000000"/>
                          </a:solidFill>
                          <a:latin typeface="Century Gothic"/>
                          <a:ea typeface="Century Gothic"/>
                          <a:cs typeface="Century Gothic"/>
                          <a:sym typeface="Century Gothic"/>
                        </a:rPr>
                        <a:t> des </a:t>
                      </a:r>
                      <a:r>
                        <a:rPr lang="en-US" sz="1100" b="1" u="none" strike="noStrike" cap="none" dirty="0" err="1">
                          <a:solidFill>
                            <a:srgbClr val="000000"/>
                          </a:solidFill>
                          <a:latin typeface="Century Gothic"/>
                          <a:ea typeface="Century Gothic"/>
                          <a:cs typeface="Century Gothic"/>
                          <a:sym typeface="Century Gothic"/>
                        </a:rPr>
                        <a:t>données</a:t>
                      </a:r>
                      <a:endParaRPr dirty="0"/>
                    </a:p>
                  </a:txBody>
                  <a:tcPr marL="71175" marR="71175" marT="35600" marB="35600" anchor="ctr"/>
                </a:tc>
                <a:tc gridSpan="4">
                  <a:txBody>
                    <a:bodyPr/>
                    <a:lstStyle/>
                    <a:p>
                      <a:pPr marL="0" marR="0" lvl="0" indent="0" algn="ctr" rtl="0">
                        <a:spcBef>
                          <a:spcPts val="0"/>
                        </a:spcBef>
                        <a:spcAft>
                          <a:spcPts val="0"/>
                        </a:spcAft>
                        <a:buNone/>
                      </a:pPr>
                      <a:r>
                        <a:rPr lang="en-US" sz="1100">
                          <a:solidFill>
                            <a:srgbClr val="000000"/>
                          </a:solidFill>
                          <a:latin typeface="Century Gothic"/>
                          <a:ea typeface="Century Gothic"/>
                          <a:cs typeface="Century Gothic"/>
                          <a:sym typeface="Century Gothic"/>
                        </a:rPr>
                        <a:t>Ces outils sont capables d’intégrer des donnés de multiples sources de données tells que : ORACLE, SQL SERVER, EXCEL,MYSQL…</a:t>
                      </a:r>
                      <a:endParaRPr/>
                    </a:p>
                  </a:txBody>
                  <a:tcPr marL="71175" marR="71175" marT="35600" marB="35600" anchor="ctr"/>
                </a:tc>
                <a:tc hMerge="1">
                  <a:txBody>
                    <a:bodyPr/>
                    <a:lstStyle/>
                    <a:p>
                      <a:endParaRPr lang="fr-FR"/>
                    </a:p>
                  </a:txBody>
                  <a:tcPr/>
                </a:tc>
                <a:tc hMerge="1">
                  <a:txBody>
                    <a:bodyPr/>
                    <a:lstStyle/>
                    <a:p>
                      <a:endParaRPr lang="fr-FR"/>
                    </a:p>
                  </a:txBody>
                  <a:tcPr/>
                </a:tc>
                <a:tc hMerge="1">
                  <a:txBody>
                    <a:bodyPr/>
                    <a:lstStyle/>
                    <a:p>
                      <a:endParaRPr lang="fr-FR"/>
                    </a:p>
                  </a:txBody>
                  <a:tcPr/>
                </a:tc>
              </a:tr>
              <a:tr h="1230425">
                <a:tc>
                  <a:txBody>
                    <a:bodyPr/>
                    <a:lstStyle/>
                    <a:p>
                      <a:pPr marL="0" marR="0" lvl="0" indent="0" algn="l" rtl="0">
                        <a:spcBef>
                          <a:spcPts val="0"/>
                        </a:spcBef>
                        <a:spcAft>
                          <a:spcPts val="0"/>
                        </a:spcAft>
                        <a:buNone/>
                      </a:pPr>
                      <a:r>
                        <a:rPr lang="en-US" sz="1100" b="1" dirty="0" err="1">
                          <a:solidFill>
                            <a:srgbClr val="000000"/>
                          </a:solidFill>
                          <a:latin typeface="Century Gothic"/>
                          <a:ea typeface="Century Gothic"/>
                          <a:cs typeface="Century Gothic"/>
                          <a:sym typeface="Century Gothic"/>
                        </a:rPr>
                        <a:t>Simplicité</a:t>
                      </a:r>
                      <a:r>
                        <a:rPr lang="en-US" sz="1100" b="1" dirty="0">
                          <a:solidFill>
                            <a:srgbClr val="000000"/>
                          </a:solidFill>
                          <a:latin typeface="Century Gothic"/>
                          <a:ea typeface="Century Gothic"/>
                          <a:cs typeface="Century Gothic"/>
                          <a:sym typeface="Century Gothic"/>
                        </a:rPr>
                        <a:t> et </a:t>
                      </a:r>
                      <a:r>
                        <a:rPr lang="en-US" sz="1100" b="1" dirty="0" err="1">
                          <a:solidFill>
                            <a:srgbClr val="000000"/>
                          </a:solidFill>
                          <a:latin typeface="Century Gothic"/>
                          <a:ea typeface="Century Gothic"/>
                          <a:cs typeface="Century Gothic"/>
                          <a:sym typeface="Century Gothic"/>
                        </a:rPr>
                        <a:t>flexibilité</a:t>
                      </a:r>
                      <a:endParaRPr sz="1100" b="1" dirty="0">
                        <a:solidFill>
                          <a:srgbClr val="000000"/>
                        </a:solidFill>
                        <a:latin typeface="Century Gothic"/>
                        <a:ea typeface="Century Gothic"/>
                        <a:cs typeface="Century Gothic"/>
                        <a:sym typeface="Century Gothic"/>
                      </a:endParaRPr>
                    </a:p>
                  </a:txBody>
                  <a:tcPr marL="71175" marR="71175" marT="35600" marB="35600" anchor="ctr"/>
                </a:tc>
                <a:tc>
                  <a:txBody>
                    <a:bodyPr/>
                    <a:lstStyle/>
                    <a:p>
                      <a:pPr marL="0" marR="0" lvl="0" indent="0" algn="l" rtl="0">
                        <a:spcBef>
                          <a:spcPts val="0"/>
                        </a:spcBef>
                        <a:spcAft>
                          <a:spcPts val="0"/>
                        </a:spcAft>
                        <a:buNone/>
                      </a:pPr>
                      <a:r>
                        <a:rPr lang="en-US" sz="1100">
                          <a:solidFill>
                            <a:srgbClr val="000000"/>
                          </a:solidFill>
                          <a:latin typeface="Century Gothic"/>
                          <a:ea typeface="Century Gothic"/>
                          <a:cs typeface="Century Gothic"/>
                          <a:sym typeface="Century Gothic"/>
                        </a:rPr>
                        <a:t>Interface interactive et simple</a:t>
                      </a:r>
                      <a:endParaRPr/>
                    </a:p>
                  </a:txBody>
                  <a:tcPr marL="71175" marR="71175" marT="35600" marB="35600" anchor="ctr"/>
                </a:tc>
                <a:tc>
                  <a:txBody>
                    <a:bodyPr/>
                    <a:lstStyle/>
                    <a:p>
                      <a:pPr marL="0" marR="0" lvl="0" indent="0" algn="l" rtl="0">
                        <a:spcBef>
                          <a:spcPts val="0"/>
                        </a:spcBef>
                        <a:spcAft>
                          <a:spcPts val="0"/>
                        </a:spcAft>
                        <a:buNone/>
                      </a:pPr>
                      <a:r>
                        <a:rPr lang="en-US" sz="1100">
                          <a:solidFill>
                            <a:srgbClr val="000000"/>
                          </a:solidFill>
                          <a:latin typeface="Century Gothic"/>
                          <a:ea typeface="Century Gothic"/>
                          <a:cs typeface="Century Gothic"/>
                          <a:sym typeface="Century Gothic"/>
                        </a:rPr>
                        <a:t>Interface interactive et simple</a:t>
                      </a:r>
                      <a:endParaRPr/>
                    </a:p>
                  </a:txBody>
                  <a:tcPr marL="71175" marR="71175" marT="35600" marB="35600" anchor="ctr"/>
                </a:tc>
                <a:tc>
                  <a:txBody>
                    <a:bodyPr/>
                    <a:lstStyle/>
                    <a:p>
                      <a:pPr marL="0" marR="0" lvl="0" indent="0" algn="l" rtl="0">
                        <a:lnSpc>
                          <a:spcPct val="100000"/>
                        </a:lnSpc>
                        <a:spcBef>
                          <a:spcPts val="0"/>
                        </a:spcBef>
                        <a:spcAft>
                          <a:spcPts val="0"/>
                        </a:spcAft>
                        <a:buClr>
                          <a:srgbClr val="000000"/>
                        </a:buClr>
                        <a:buSzPts val="1100"/>
                        <a:buFont typeface="Century Gothic"/>
                        <a:buNone/>
                      </a:pPr>
                      <a:r>
                        <a:rPr lang="en-US" sz="1100">
                          <a:solidFill>
                            <a:srgbClr val="000000"/>
                          </a:solidFill>
                          <a:latin typeface="Century Gothic"/>
                          <a:ea typeface="Century Gothic"/>
                          <a:cs typeface="Century Gothic"/>
                          <a:sym typeface="Century Gothic"/>
                        </a:rPr>
                        <a:t>Interface facile à prendre en main mais avec quelques limites</a:t>
                      </a:r>
                      <a:endParaRPr sz="1100">
                        <a:solidFill>
                          <a:srgbClr val="000000"/>
                        </a:solidFill>
                        <a:latin typeface="Century Gothic"/>
                        <a:ea typeface="Century Gothic"/>
                        <a:cs typeface="Century Gothic"/>
                        <a:sym typeface="Century Gothic"/>
                      </a:endParaRPr>
                    </a:p>
                  </a:txBody>
                  <a:tcPr marL="71175" marR="71175" marT="35600" marB="35600" anchor="ctr"/>
                </a:tc>
                <a:tc>
                  <a:txBody>
                    <a:bodyPr/>
                    <a:lstStyle/>
                    <a:p>
                      <a:pPr marL="0" marR="0" lvl="0" indent="0" algn="l" rtl="0">
                        <a:spcBef>
                          <a:spcPts val="0"/>
                        </a:spcBef>
                        <a:spcAft>
                          <a:spcPts val="0"/>
                        </a:spcAft>
                        <a:buNone/>
                      </a:pPr>
                      <a:r>
                        <a:rPr lang="en-US" sz="1100">
                          <a:solidFill>
                            <a:srgbClr val="000000"/>
                          </a:solidFill>
                          <a:latin typeface="Century Gothic"/>
                          <a:ea typeface="Century Gothic"/>
                          <a:cs typeface="Century Gothic"/>
                          <a:sym typeface="Century Gothic"/>
                        </a:rPr>
                        <a:t>Interface interactive pas très flexible mais avec des options avancées</a:t>
                      </a:r>
                      <a:endParaRPr sz="1100">
                        <a:solidFill>
                          <a:srgbClr val="000000"/>
                        </a:solidFill>
                        <a:latin typeface="Century Gothic"/>
                        <a:ea typeface="Century Gothic"/>
                        <a:cs typeface="Century Gothic"/>
                        <a:sym typeface="Century Gothic"/>
                      </a:endParaRPr>
                    </a:p>
                  </a:txBody>
                  <a:tcPr marL="71175" marR="71175" marT="35600" marB="35600" anchor="ctr"/>
                </a:tc>
              </a:tr>
              <a:tr h="1457243">
                <a:tc>
                  <a:txBody>
                    <a:bodyPr/>
                    <a:lstStyle/>
                    <a:p>
                      <a:pPr marL="0" marR="0" lvl="0" indent="0" algn="l" rtl="0">
                        <a:spcBef>
                          <a:spcPts val="0"/>
                        </a:spcBef>
                        <a:spcAft>
                          <a:spcPts val="0"/>
                        </a:spcAft>
                        <a:buNone/>
                      </a:pPr>
                      <a:r>
                        <a:rPr lang="en-US" sz="1100" b="1" dirty="0" err="1">
                          <a:solidFill>
                            <a:srgbClr val="000000"/>
                          </a:solidFill>
                          <a:latin typeface="Century Gothic"/>
                          <a:ea typeface="Century Gothic"/>
                          <a:cs typeface="Century Gothic"/>
                          <a:sym typeface="Century Gothic"/>
                        </a:rPr>
                        <a:t>Capacité</a:t>
                      </a:r>
                      <a:r>
                        <a:rPr lang="en-US" sz="1100" b="1" dirty="0">
                          <a:solidFill>
                            <a:srgbClr val="000000"/>
                          </a:solidFill>
                          <a:latin typeface="Century Gothic"/>
                          <a:ea typeface="Century Gothic"/>
                          <a:cs typeface="Century Gothic"/>
                          <a:sym typeface="Century Gothic"/>
                        </a:rPr>
                        <a:t> </a:t>
                      </a:r>
                      <a:r>
                        <a:rPr lang="en-US" sz="1100" b="1" dirty="0" err="1">
                          <a:solidFill>
                            <a:srgbClr val="000000"/>
                          </a:solidFill>
                          <a:latin typeface="Century Gothic"/>
                          <a:ea typeface="Century Gothic"/>
                          <a:cs typeface="Century Gothic"/>
                          <a:sym typeface="Century Gothic"/>
                        </a:rPr>
                        <a:t>d’interrogation</a:t>
                      </a:r>
                      <a:r>
                        <a:rPr lang="en-US" sz="1100" b="1" dirty="0">
                          <a:solidFill>
                            <a:srgbClr val="000000"/>
                          </a:solidFill>
                          <a:latin typeface="Century Gothic"/>
                          <a:ea typeface="Century Gothic"/>
                          <a:cs typeface="Century Gothic"/>
                          <a:sym typeface="Century Gothic"/>
                        </a:rPr>
                        <a:t> de rapports</a:t>
                      </a:r>
                      <a:endParaRPr dirty="0"/>
                    </a:p>
                  </a:txBody>
                  <a:tcPr marL="71175" marR="71175" marT="35600" marB="35600" anchor="ctr"/>
                </a:tc>
                <a:tc>
                  <a:txBody>
                    <a:bodyPr/>
                    <a:lstStyle/>
                    <a:p>
                      <a:pPr marL="0" marR="0" lvl="0" indent="0" algn="l" rtl="0">
                        <a:spcBef>
                          <a:spcPts val="0"/>
                        </a:spcBef>
                        <a:spcAft>
                          <a:spcPts val="0"/>
                        </a:spcAft>
                        <a:buNone/>
                      </a:pPr>
                      <a:r>
                        <a:rPr lang="en-US" sz="1100" dirty="0">
                          <a:solidFill>
                            <a:srgbClr val="000000"/>
                          </a:solidFill>
                          <a:latin typeface="Century Gothic"/>
                          <a:ea typeface="Century Gothic"/>
                          <a:cs typeface="Century Gothic"/>
                          <a:sym typeface="Century Gothic"/>
                        </a:rPr>
                        <a:t>Capable </a:t>
                      </a:r>
                      <a:r>
                        <a:rPr lang="en-US" sz="1100" dirty="0" err="1">
                          <a:solidFill>
                            <a:srgbClr val="000000"/>
                          </a:solidFill>
                          <a:latin typeface="Century Gothic"/>
                          <a:ea typeface="Century Gothic"/>
                          <a:cs typeface="Century Gothic"/>
                          <a:sym typeface="Century Gothic"/>
                        </a:rPr>
                        <a:t>d’analyser</a:t>
                      </a:r>
                      <a:r>
                        <a:rPr lang="en-US" sz="1100" dirty="0">
                          <a:solidFill>
                            <a:srgbClr val="000000"/>
                          </a:solidFill>
                          <a:latin typeface="Century Gothic"/>
                          <a:ea typeface="Century Gothic"/>
                          <a:cs typeface="Century Gothic"/>
                          <a:sym typeface="Century Gothic"/>
                        </a:rPr>
                        <a:t> des </a:t>
                      </a:r>
                      <a:r>
                        <a:rPr lang="en-US" sz="1100" dirty="0" err="1">
                          <a:solidFill>
                            <a:srgbClr val="000000"/>
                          </a:solidFill>
                          <a:latin typeface="Century Gothic"/>
                          <a:ea typeface="Century Gothic"/>
                          <a:cs typeface="Century Gothic"/>
                          <a:sym typeface="Century Gothic"/>
                        </a:rPr>
                        <a:t>données</a:t>
                      </a:r>
                      <a:r>
                        <a:rPr lang="en-US" sz="1100" dirty="0">
                          <a:solidFill>
                            <a:srgbClr val="000000"/>
                          </a:solidFill>
                          <a:latin typeface="Century Gothic"/>
                          <a:ea typeface="Century Gothic"/>
                          <a:cs typeface="Century Gothic"/>
                          <a:sym typeface="Century Gothic"/>
                        </a:rPr>
                        <a:t> </a:t>
                      </a:r>
                      <a:r>
                        <a:rPr lang="en-US" sz="1100" dirty="0" err="1">
                          <a:solidFill>
                            <a:srgbClr val="000000"/>
                          </a:solidFill>
                          <a:latin typeface="Century Gothic"/>
                          <a:ea typeface="Century Gothic"/>
                          <a:cs typeface="Century Gothic"/>
                          <a:sym typeface="Century Gothic"/>
                        </a:rPr>
                        <a:t>mais</a:t>
                      </a:r>
                      <a:r>
                        <a:rPr lang="en-US" sz="1100" dirty="0">
                          <a:solidFill>
                            <a:srgbClr val="000000"/>
                          </a:solidFill>
                          <a:latin typeface="Century Gothic"/>
                          <a:ea typeface="Century Gothic"/>
                          <a:cs typeface="Century Gothic"/>
                          <a:sym typeface="Century Gothic"/>
                        </a:rPr>
                        <a:t> limiter pour de </a:t>
                      </a:r>
                      <a:r>
                        <a:rPr lang="en-US" sz="1100" dirty="0" err="1">
                          <a:solidFill>
                            <a:srgbClr val="000000"/>
                          </a:solidFill>
                          <a:latin typeface="Century Gothic"/>
                          <a:ea typeface="Century Gothic"/>
                          <a:cs typeface="Century Gothic"/>
                          <a:sym typeface="Century Gothic"/>
                        </a:rPr>
                        <a:t>gros</a:t>
                      </a:r>
                      <a:r>
                        <a:rPr lang="en-US" sz="1100" dirty="0">
                          <a:solidFill>
                            <a:srgbClr val="000000"/>
                          </a:solidFill>
                          <a:latin typeface="Century Gothic"/>
                          <a:ea typeface="Century Gothic"/>
                          <a:cs typeface="Century Gothic"/>
                          <a:sym typeface="Century Gothic"/>
                        </a:rPr>
                        <a:t> volumes</a:t>
                      </a:r>
                      <a:endParaRPr dirty="0"/>
                    </a:p>
                  </a:txBody>
                  <a:tcPr marL="71175" marR="71175" marT="35600" marB="35600" anchor="ctr"/>
                </a:tc>
                <a:tc>
                  <a:txBody>
                    <a:bodyPr/>
                    <a:lstStyle/>
                    <a:p>
                      <a:pPr marL="0" marR="0" lvl="0" indent="0" algn="l" rtl="0">
                        <a:lnSpc>
                          <a:spcPct val="100000"/>
                        </a:lnSpc>
                        <a:spcBef>
                          <a:spcPts val="0"/>
                        </a:spcBef>
                        <a:spcAft>
                          <a:spcPts val="0"/>
                        </a:spcAft>
                        <a:buClr>
                          <a:srgbClr val="000000"/>
                        </a:buClr>
                        <a:buSzPts val="1100"/>
                        <a:buFont typeface="Century Gothic"/>
                        <a:buNone/>
                      </a:pPr>
                      <a:r>
                        <a:rPr lang="en-US" sz="1100">
                          <a:solidFill>
                            <a:srgbClr val="000000"/>
                          </a:solidFill>
                          <a:latin typeface="Century Gothic"/>
                          <a:ea typeface="Century Gothic"/>
                          <a:cs typeface="Century Gothic"/>
                          <a:sym typeface="Century Gothic"/>
                        </a:rPr>
                        <a:t>Capable d’analyser des données mais limiter pour de gros volumes</a:t>
                      </a:r>
                      <a:endParaRPr/>
                    </a:p>
                  </a:txBody>
                  <a:tcPr marL="71175" marR="71175" marT="35600" marB="35600" anchor="ctr"/>
                </a:tc>
                <a:tc>
                  <a:txBody>
                    <a:bodyPr/>
                    <a:lstStyle/>
                    <a:p>
                      <a:pPr marL="0" marR="0" lvl="0" indent="0" algn="l" rtl="0">
                        <a:spcBef>
                          <a:spcPts val="0"/>
                        </a:spcBef>
                        <a:spcAft>
                          <a:spcPts val="0"/>
                        </a:spcAft>
                        <a:buNone/>
                      </a:pPr>
                      <a:r>
                        <a:rPr lang="en-US" sz="1100">
                          <a:solidFill>
                            <a:srgbClr val="000000"/>
                          </a:solidFill>
                          <a:latin typeface="Century Gothic"/>
                          <a:ea typeface="Century Gothic"/>
                          <a:cs typeface="Century Gothic"/>
                          <a:sym typeface="Century Gothic"/>
                        </a:rPr>
                        <a:t>Capacité de traiter et d’analyser de gros volumes</a:t>
                      </a:r>
                      <a:endParaRPr/>
                    </a:p>
                  </a:txBody>
                  <a:tcPr marL="71175" marR="71175" marT="35600" marB="35600" anchor="ctr"/>
                </a:tc>
                <a:tc>
                  <a:txBody>
                    <a:bodyPr/>
                    <a:lstStyle/>
                    <a:p>
                      <a:pPr marL="0" marR="0" lvl="0" indent="0" algn="l" rtl="0">
                        <a:lnSpc>
                          <a:spcPct val="100000"/>
                        </a:lnSpc>
                        <a:spcBef>
                          <a:spcPts val="0"/>
                        </a:spcBef>
                        <a:spcAft>
                          <a:spcPts val="0"/>
                        </a:spcAft>
                        <a:buClr>
                          <a:srgbClr val="000000"/>
                        </a:buClr>
                        <a:buSzPts val="1100"/>
                        <a:buFont typeface="Century Gothic"/>
                        <a:buNone/>
                      </a:pPr>
                      <a:r>
                        <a:rPr lang="en-US" sz="1100">
                          <a:solidFill>
                            <a:srgbClr val="000000"/>
                          </a:solidFill>
                          <a:latin typeface="Century Gothic"/>
                          <a:ea typeface="Century Gothic"/>
                          <a:cs typeface="Century Gothic"/>
                          <a:sym typeface="Century Gothic"/>
                        </a:rPr>
                        <a:t>Capacité de traiter et d’analyser de gros volumes</a:t>
                      </a:r>
                      <a:endParaRPr/>
                    </a:p>
                    <a:p>
                      <a:pPr marL="0" marR="0" lvl="0" indent="0" algn="l" rtl="0">
                        <a:spcBef>
                          <a:spcPts val="0"/>
                        </a:spcBef>
                        <a:spcAft>
                          <a:spcPts val="0"/>
                        </a:spcAft>
                        <a:buNone/>
                      </a:pPr>
                      <a:endParaRPr sz="1100">
                        <a:solidFill>
                          <a:srgbClr val="000000"/>
                        </a:solidFill>
                        <a:latin typeface="Century Gothic"/>
                        <a:ea typeface="Century Gothic"/>
                        <a:cs typeface="Century Gothic"/>
                        <a:sym typeface="Century Gothic"/>
                      </a:endParaRPr>
                    </a:p>
                  </a:txBody>
                  <a:tcPr marL="71175" marR="71175" marT="35600" marB="35600" anchor="ctr"/>
                </a:tc>
              </a:tr>
              <a:tr h="390580">
                <a:tc>
                  <a:txBody>
                    <a:bodyPr/>
                    <a:lstStyle/>
                    <a:p>
                      <a:pPr marL="0" marR="0" lvl="0" indent="0" algn="l" rtl="0">
                        <a:lnSpc>
                          <a:spcPct val="100000"/>
                        </a:lnSpc>
                        <a:spcBef>
                          <a:spcPts val="0"/>
                        </a:spcBef>
                        <a:spcAft>
                          <a:spcPts val="0"/>
                        </a:spcAft>
                        <a:buClr>
                          <a:srgbClr val="000000"/>
                        </a:buClr>
                        <a:buSzPts val="1100"/>
                        <a:buFont typeface="Century Gothic"/>
                        <a:buNone/>
                      </a:pPr>
                      <a:r>
                        <a:rPr lang="en-US" sz="1100" b="1">
                          <a:solidFill>
                            <a:srgbClr val="000000"/>
                          </a:solidFill>
                          <a:latin typeface="Century Gothic"/>
                          <a:ea typeface="Century Gothic"/>
                          <a:cs typeface="Century Gothic"/>
                          <a:sym typeface="Century Gothic"/>
                        </a:rPr>
                        <a:t>Sécurité</a:t>
                      </a:r>
                      <a:endParaRPr sz="1100" b="1">
                        <a:solidFill>
                          <a:srgbClr val="000000"/>
                        </a:solidFill>
                        <a:latin typeface="Century Gothic"/>
                        <a:ea typeface="Century Gothic"/>
                        <a:cs typeface="Century Gothic"/>
                        <a:sym typeface="Century Gothic"/>
                      </a:endParaRPr>
                    </a:p>
                  </a:txBody>
                  <a:tcPr marL="71175" marR="71175" marT="35600" marB="35600" anchor="ctr"/>
                </a:tc>
                <a:tc gridSpan="4">
                  <a:txBody>
                    <a:bodyPr/>
                    <a:lstStyle/>
                    <a:p>
                      <a:pPr marL="0" marR="0" lvl="0" indent="0" algn="ctr" rtl="0">
                        <a:spcBef>
                          <a:spcPts val="0"/>
                        </a:spcBef>
                        <a:spcAft>
                          <a:spcPts val="0"/>
                        </a:spcAft>
                        <a:buNone/>
                      </a:pPr>
                      <a:r>
                        <a:rPr lang="en-US" sz="1100" dirty="0" err="1">
                          <a:solidFill>
                            <a:srgbClr val="000000"/>
                          </a:solidFill>
                          <a:latin typeface="Century Gothic"/>
                          <a:ea typeface="Century Gothic"/>
                          <a:cs typeface="Century Gothic"/>
                          <a:sym typeface="Century Gothic"/>
                        </a:rPr>
                        <a:t>Prise</a:t>
                      </a:r>
                      <a:r>
                        <a:rPr lang="en-US" sz="1100" dirty="0">
                          <a:solidFill>
                            <a:srgbClr val="000000"/>
                          </a:solidFill>
                          <a:latin typeface="Century Gothic"/>
                          <a:ea typeface="Century Gothic"/>
                          <a:cs typeface="Century Gothic"/>
                          <a:sym typeface="Century Gothic"/>
                        </a:rPr>
                        <a:t> </a:t>
                      </a:r>
                      <a:r>
                        <a:rPr lang="en-US" sz="1100" dirty="0" err="1">
                          <a:solidFill>
                            <a:srgbClr val="000000"/>
                          </a:solidFill>
                          <a:latin typeface="Century Gothic"/>
                          <a:ea typeface="Century Gothic"/>
                          <a:cs typeface="Century Gothic"/>
                          <a:sym typeface="Century Gothic"/>
                        </a:rPr>
                        <a:t>en</a:t>
                      </a:r>
                      <a:r>
                        <a:rPr lang="en-US" sz="1100" dirty="0">
                          <a:solidFill>
                            <a:srgbClr val="000000"/>
                          </a:solidFill>
                          <a:latin typeface="Century Gothic"/>
                          <a:ea typeface="Century Gothic"/>
                          <a:cs typeface="Century Gothic"/>
                          <a:sym typeface="Century Gothic"/>
                        </a:rPr>
                        <a:t> charges les </a:t>
                      </a:r>
                      <a:r>
                        <a:rPr lang="en-US" sz="1100" dirty="0" err="1">
                          <a:solidFill>
                            <a:srgbClr val="000000"/>
                          </a:solidFill>
                          <a:latin typeface="Century Gothic"/>
                          <a:ea typeface="Century Gothic"/>
                          <a:cs typeface="Century Gothic"/>
                          <a:sym typeface="Century Gothic"/>
                        </a:rPr>
                        <a:t>rôles</a:t>
                      </a:r>
                      <a:r>
                        <a:rPr lang="en-US" sz="1100" dirty="0">
                          <a:solidFill>
                            <a:srgbClr val="000000"/>
                          </a:solidFill>
                          <a:latin typeface="Century Gothic"/>
                          <a:ea typeface="Century Gothic"/>
                          <a:cs typeface="Century Gothic"/>
                          <a:sym typeface="Century Gothic"/>
                        </a:rPr>
                        <a:t> et </a:t>
                      </a:r>
                      <a:r>
                        <a:rPr lang="en-US" sz="1100" dirty="0" err="1">
                          <a:solidFill>
                            <a:srgbClr val="000000"/>
                          </a:solidFill>
                          <a:latin typeface="Century Gothic"/>
                          <a:ea typeface="Century Gothic"/>
                          <a:cs typeface="Century Gothic"/>
                          <a:sym typeface="Century Gothic"/>
                        </a:rPr>
                        <a:t>autorisations</a:t>
                      </a:r>
                      <a:endParaRPr sz="1100" dirty="0">
                        <a:solidFill>
                          <a:srgbClr val="000000"/>
                        </a:solidFill>
                        <a:latin typeface="Century Gothic"/>
                        <a:ea typeface="Century Gothic"/>
                        <a:cs typeface="Century Gothic"/>
                        <a:sym typeface="Century Gothic"/>
                      </a:endParaRPr>
                    </a:p>
                  </a:txBody>
                  <a:tcPr marL="71175" marR="71175" marT="35600" marB="35600" anchor="ctr"/>
                </a:tc>
                <a:tc hMerge="1">
                  <a:txBody>
                    <a:bodyPr/>
                    <a:lstStyle/>
                    <a:p>
                      <a:endParaRPr lang="fr-FR"/>
                    </a:p>
                  </a:txBody>
                  <a:tcPr/>
                </a:tc>
                <a:tc hMerge="1">
                  <a:txBody>
                    <a:bodyPr/>
                    <a:lstStyle/>
                    <a:p>
                      <a:endParaRPr lang="fr-FR"/>
                    </a:p>
                  </a:txBody>
                  <a:tcPr/>
                </a:tc>
                <a:tc hMerge="1">
                  <a:txBody>
                    <a:bodyPr/>
                    <a:lstStyle/>
                    <a:p>
                      <a:endParaRPr lang="fr-FR"/>
                    </a:p>
                  </a:txBody>
                  <a:tcPr/>
                </a:tc>
              </a:tr>
              <a:tr h="390580">
                <a:tc>
                  <a:txBody>
                    <a:bodyPr/>
                    <a:lstStyle/>
                    <a:p>
                      <a:pPr marL="0" marR="0" lvl="0" indent="0" algn="l" rtl="0">
                        <a:lnSpc>
                          <a:spcPct val="100000"/>
                        </a:lnSpc>
                        <a:spcBef>
                          <a:spcPts val="0"/>
                        </a:spcBef>
                        <a:spcAft>
                          <a:spcPts val="0"/>
                        </a:spcAft>
                        <a:buClr>
                          <a:srgbClr val="000000"/>
                        </a:buClr>
                        <a:buSzPts val="1100"/>
                        <a:buFont typeface="Century Gothic"/>
                        <a:buNone/>
                      </a:pPr>
                      <a:r>
                        <a:rPr lang="en-US" sz="1100" b="1">
                          <a:solidFill>
                            <a:srgbClr val="000000"/>
                          </a:solidFill>
                          <a:latin typeface="Century Gothic"/>
                          <a:ea typeface="Century Gothic"/>
                          <a:cs typeface="Century Gothic"/>
                          <a:sym typeface="Century Gothic"/>
                        </a:rPr>
                        <a:t>Administration</a:t>
                      </a:r>
                      <a:endParaRPr/>
                    </a:p>
                  </a:txBody>
                  <a:tcPr marL="71175" marR="71175" marT="35600" marB="35600" anchor="ctr"/>
                </a:tc>
                <a:tc gridSpan="4">
                  <a:txBody>
                    <a:bodyPr/>
                    <a:lstStyle/>
                    <a:p>
                      <a:pPr marL="0" marR="0" lvl="0" indent="0" algn="ctr" rtl="0">
                        <a:spcBef>
                          <a:spcPts val="0"/>
                        </a:spcBef>
                        <a:spcAft>
                          <a:spcPts val="0"/>
                        </a:spcAft>
                        <a:buNone/>
                      </a:pPr>
                      <a:r>
                        <a:rPr lang="en-US" sz="1100" dirty="0" err="1">
                          <a:solidFill>
                            <a:srgbClr val="000000"/>
                          </a:solidFill>
                          <a:latin typeface="Century Gothic"/>
                          <a:ea typeface="Century Gothic"/>
                          <a:cs typeface="Century Gothic"/>
                          <a:sym typeface="Century Gothic"/>
                        </a:rPr>
                        <a:t>Gestion</a:t>
                      </a:r>
                      <a:r>
                        <a:rPr lang="en-US" sz="1100" dirty="0">
                          <a:solidFill>
                            <a:srgbClr val="000000"/>
                          </a:solidFill>
                          <a:latin typeface="Century Gothic"/>
                          <a:ea typeface="Century Gothic"/>
                          <a:cs typeface="Century Gothic"/>
                          <a:sym typeface="Century Gothic"/>
                        </a:rPr>
                        <a:t> des </a:t>
                      </a:r>
                      <a:r>
                        <a:rPr lang="en-US" sz="1100" dirty="0" err="1">
                          <a:solidFill>
                            <a:srgbClr val="000000"/>
                          </a:solidFill>
                          <a:latin typeface="Century Gothic"/>
                          <a:ea typeface="Century Gothic"/>
                          <a:cs typeface="Century Gothic"/>
                          <a:sym typeface="Century Gothic"/>
                        </a:rPr>
                        <a:t>utilisateurs</a:t>
                      </a:r>
                      <a:endParaRPr sz="1100" dirty="0">
                        <a:solidFill>
                          <a:srgbClr val="000000"/>
                        </a:solidFill>
                        <a:latin typeface="Century Gothic"/>
                        <a:ea typeface="Century Gothic"/>
                        <a:cs typeface="Century Gothic"/>
                        <a:sym typeface="Century Gothic"/>
                      </a:endParaRPr>
                    </a:p>
                  </a:txBody>
                  <a:tcPr marL="71175" marR="71175" marT="35600" marB="35600" anchor="ct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Tree>
    <p:extLst>
      <p:ext uri="{BB962C8B-B14F-4D97-AF65-F5344CB8AC3E}">
        <p14:creationId xmlns:p14="http://schemas.microsoft.com/office/powerpoint/2010/main" val="2182791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ZoneTexte 3"/>
          <p:cNvSpPr txBox="1"/>
          <p:nvPr/>
        </p:nvSpPr>
        <p:spPr>
          <a:xfrm>
            <a:off x="365759" y="3191232"/>
            <a:ext cx="11282901" cy="923330"/>
          </a:xfrm>
          <a:prstGeom prst="rect">
            <a:avLst/>
          </a:prstGeom>
          <a:solidFill>
            <a:srgbClr val="F2F2F2">
              <a:alpha val="14118"/>
            </a:srgbClr>
          </a:solidFill>
        </p:spPr>
        <p:txBody>
          <a:bodyPr wrap="square" rtlCol="0">
            <a:spAutoFit/>
          </a:bodyPr>
          <a:lstStyle/>
          <a:p>
            <a:pPr algn="ctr"/>
            <a:r>
              <a:rPr lang="fr-CI" sz="5400" dirty="0" smtClean="0">
                <a:solidFill>
                  <a:schemeClr val="bg1"/>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MATERIELS ET METHODES</a:t>
            </a:r>
            <a:endParaRPr lang="fr-FR" sz="5400" dirty="0">
              <a:solidFill>
                <a:schemeClr val="bg1"/>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006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a:off x="2851660" y="74676"/>
            <a:ext cx="2786952" cy="676294"/>
          </a:xfrm>
          <a:prstGeom prst="chevron">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tx1"/>
                </a:solidFill>
                <a:latin typeface="Times New Roman" panose="02020603050405020304" pitchFamily="18" charset="0"/>
                <a:cs typeface="Times New Roman" panose="02020603050405020304" pitchFamily="18" charset="0"/>
              </a:rPr>
              <a:t>MATERIELS</a:t>
            </a:r>
            <a:endParaRPr lang="fr-FR" sz="1600" b="1" dirty="0">
              <a:solidFill>
                <a:schemeClr val="tx1"/>
              </a:solidFill>
              <a:latin typeface="Times New Roman" panose="02020603050405020304" pitchFamily="18" charset="0"/>
              <a:cs typeface="Times New Roman" panose="02020603050405020304" pitchFamily="18" charset="0"/>
            </a:endParaRPr>
          </a:p>
        </p:txBody>
      </p:sp>
      <p:sp>
        <p:nvSpPr>
          <p:cNvPr id="4" name="Chevron 3"/>
          <p:cNvSpPr/>
          <p:nvPr/>
        </p:nvSpPr>
        <p:spPr>
          <a:xfrm>
            <a:off x="5455732" y="74676"/>
            <a:ext cx="2786952"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bg1"/>
                </a:solidFill>
                <a:latin typeface="Times New Roman" panose="02020603050405020304" pitchFamily="18" charset="0"/>
                <a:cs typeface="Times New Roman" panose="02020603050405020304" pitchFamily="18" charset="0"/>
              </a:rPr>
              <a:t>METHODES</a:t>
            </a:r>
            <a:endParaRPr lang="fr-FR" sz="1600" b="1" dirty="0">
              <a:solidFill>
                <a:schemeClr val="bg1"/>
              </a:solidFill>
              <a:latin typeface="Times New Roman" panose="02020603050405020304" pitchFamily="18" charset="0"/>
              <a:cs typeface="Times New Roman" panose="02020603050405020304" pitchFamily="18" charset="0"/>
            </a:endParaRPr>
          </a:p>
        </p:txBody>
      </p:sp>
      <p:cxnSp>
        <p:nvCxnSpPr>
          <p:cNvPr id="5" name="Connecteur droit 4"/>
          <p:cNvCxnSpPr/>
          <p:nvPr/>
        </p:nvCxnSpPr>
        <p:spPr>
          <a:xfrm flipV="1">
            <a:off x="0" y="838480"/>
            <a:ext cx="12192000" cy="1549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87090" y="1146631"/>
            <a:ext cx="3062515" cy="3693319"/>
          </a:xfrm>
          <a:prstGeom prst="rect">
            <a:avLst/>
          </a:prstGeom>
          <a:noFill/>
          <a:ln>
            <a:solidFill>
              <a:schemeClr val="bg2"/>
            </a:solidFill>
          </a:ln>
        </p:spPr>
        <p:txBody>
          <a:bodyPr wrap="square" rtlCol="0">
            <a:spAutoFit/>
          </a:bodyPr>
          <a:lstStyle/>
          <a:p>
            <a:pPr marL="285750" indent="-285750" algn="ctr">
              <a:buFont typeface="Wingdings" panose="05000000000000000000" pitchFamily="2" charset="2"/>
              <a:buChar char="q"/>
            </a:pPr>
            <a:r>
              <a:rPr lang="fr-CI" b="1" dirty="0" smtClean="0">
                <a:solidFill>
                  <a:schemeClr val="tx2">
                    <a:lumMod val="25000"/>
                  </a:schemeClr>
                </a:solidFill>
                <a:latin typeface="Bookman Old Style" panose="02050604050505020204" pitchFamily="18" charset="0"/>
              </a:rPr>
              <a:t>DONNEES</a:t>
            </a:r>
          </a:p>
          <a:p>
            <a:endParaRPr lang="fr-CI" dirty="0">
              <a:solidFill>
                <a:schemeClr val="bg1"/>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Base de données de production de la passerelle</a:t>
            </a:r>
          </a:p>
          <a:p>
            <a:endParaRPr lang="fr-CI" dirty="0" smtClean="0">
              <a:solidFill>
                <a:schemeClr val="bg1"/>
              </a:solidFill>
              <a:latin typeface="Bookman Old Style" panose="02050604050505020204" pitchFamily="18" charset="0"/>
            </a:endParaRPr>
          </a:p>
          <a:p>
            <a:endParaRPr lang="fr-CI" dirty="0">
              <a:solidFill>
                <a:schemeClr val="bg1"/>
              </a:solidFill>
              <a:latin typeface="Bookman Old Style" panose="02050604050505020204" pitchFamily="18" charset="0"/>
            </a:endParaRPr>
          </a:p>
          <a:p>
            <a:endParaRPr lang="fr-CI" dirty="0">
              <a:solidFill>
                <a:schemeClr val="bg1"/>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Fichiers bilan de chaque opérateurs monétique</a:t>
            </a:r>
          </a:p>
          <a:p>
            <a:pPr marL="285750" indent="-285750">
              <a:buFont typeface="Wingdings" panose="05000000000000000000" pitchFamily="2" charset="2"/>
              <a:buChar char="q"/>
            </a:pPr>
            <a:endParaRPr lang="fr-CI" dirty="0"/>
          </a:p>
          <a:p>
            <a:endParaRPr lang="fr-FR" dirty="0"/>
          </a:p>
        </p:txBody>
      </p:sp>
      <p:sp>
        <p:nvSpPr>
          <p:cNvPr id="9" name="ZoneTexte 8"/>
          <p:cNvSpPr txBox="1"/>
          <p:nvPr/>
        </p:nvSpPr>
        <p:spPr>
          <a:xfrm>
            <a:off x="3280233" y="1132118"/>
            <a:ext cx="3120572" cy="4801314"/>
          </a:xfrm>
          <a:prstGeom prst="rect">
            <a:avLst/>
          </a:prstGeom>
          <a:noFill/>
          <a:ln>
            <a:solidFill>
              <a:schemeClr val="accent1">
                <a:lumMod val="75000"/>
              </a:schemeClr>
            </a:solidFill>
          </a:ln>
        </p:spPr>
        <p:txBody>
          <a:bodyPr wrap="square" rtlCol="0">
            <a:spAutoFit/>
          </a:bodyPr>
          <a:lstStyle/>
          <a:p>
            <a:pPr marL="285750" indent="-285750">
              <a:buFont typeface="Wingdings" panose="05000000000000000000" pitchFamily="2" charset="2"/>
              <a:buChar char="q"/>
            </a:pPr>
            <a:r>
              <a:rPr lang="fr-CI" b="1" dirty="0" smtClean="0">
                <a:solidFill>
                  <a:schemeClr val="bg2">
                    <a:lumMod val="50000"/>
                  </a:schemeClr>
                </a:solidFill>
                <a:latin typeface="Bookman Old Style" panose="02050604050505020204" pitchFamily="18" charset="0"/>
              </a:rPr>
              <a:t>MATERIELS INFORMATIQUES</a:t>
            </a:r>
          </a:p>
          <a:p>
            <a:endParaRPr lang="fr-CI" dirty="0">
              <a:solidFill>
                <a:schemeClr val="bg2">
                  <a:lumMod val="50000"/>
                </a:schemeClr>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Ordinateur portable HP PAVILLON</a:t>
            </a:r>
          </a:p>
          <a:p>
            <a:endParaRPr lang="fr-CI" dirty="0" smtClean="0">
              <a:solidFill>
                <a:schemeClr val="bg1"/>
              </a:solidFill>
              <a:latin typeface="Bookman Old Style" panose="02050604050505020204" pitchFamily="18" charset="0"/>
            </a:endParaRPr>
          </a:p>
          <a:p>
            <a:endParaRPr lang="fr-CI" dirty="0" smtClean="0">
              <a:solidFill>
                <a:schemeClr val="bg1"/>
              </a:solidFill>
              <a:latin typeface="Bookman Old Style" panose="02050604050505020204" pitchFamily="18" charset="0"/>
            </a:endParaRPr>
          </a:p>
          <a:p>
            <a:endParaRPr lang="fr-CI" dirty="0">
              <a:solidFill>
                <a:schemeClr val="bg1"/>
              </a:solidFill>
              <a:latin typeface="Bookman Old Style" panose="02050604050505020204" pitchFamily="18" charset="0"/>
            </a:endParaRPr>
          </a:p>
          <a:p>
            <a:endParaRPr lang="fr-CI" dirty="0">
              <a:solidFill>
                <a:schemeClr val="bg1"/>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Serveur HP POWEREDGE</a:t>
            </a:r>
          </a:p>
          <a:p>
            <a:endParaRPr lang="fr-CI" dirty="0">
              <a:solidFill>
                <a:schemeClr val="bg1"/>
              </a:solidFill>
              <a:latin typeface="Bookman Old Style" panose="02050604050505020204" pitchFamily="18" charset="0"/>
            </a:endParaRPr>
          </a:p>
          <a:p>
            <a:endParaRPr lang="fr-CI" dirty="0" smtClean="0">
              <a:solidFill>
                <a:schemeClr val="bg1"/>
              </a:solidFill>
              <a:latin typeface="Bookman Old Style" panose="02050604050505020204" pitchFamily="18" charset="0"/>
            </a:endParaRPr>
          </a:p>
          <a:p>
            <a:endParaRPr lang="fr-CI" dirty="0">
              <a:solidFill>
                <a:schemeClr val="bg1"/>
              </a:solidFill>
              <a:latin typeface="Bookman Old Style" panose="02050604050505020204" pitchFamily="18" charset="0"/>
            </a:endParaRPr>
          </a:p>
          <a:p>
            <a:endParaRPr lang="fr-CI" dirty="0" smtClean="0">
              <a:solidFill>
                <a:schemeClr val="bg1"/>
              </a:solidFill>
              <a:latin typeface="Bookman Old Style" panose="02050604050505020204" pitchFamily="18" charset="0"/>
            </a:endParaRPr>
          </a:p>
          <a:p>
            <a:pPr marL="285750" indent="-285750">
              <a:buFont typeface="Wingdings" panose="05000000000000000000" pitchFamily="2" charset="2"/>
              <a:buChar char="Ø"/>
            </a:pPr>
            <a:endParaRPr lang="fr-CI" dirty="0">
              <a:solidFill>
                <a:schemeClr val="bg1"/>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Serveur cloud IBM</a:t>
            </a:r>
            <a:endParaRPr lang="fr-FR" dirty="0">
              <a:solidFill>
                <a:schemeClr val="bg1"/>
              </a:solidFill>
              <a:latin typeface="Bookman Old Style" panose="02050604050505020204" pitchFamily="18" charset="0"/>
            </a:endParaRPr>
          </a:p>
        </p:txBody>
      </p:sp>
      <p:sp>
        <p:nvSpPr>
          <p:cNvPr id="10" name="ZoneTexte 9"/>
          <p:cNvSpPr txBox="1"/>
          <p:nvPr/>
        </p:nvSpPr>
        <p:spPr>
          <a:xfrm>
            <a:off x="6531433" y="1103087"/>
            <a:ext cx="3018971" cy="5632311"/>
          </a:xfrm>
          <a:prstGeom prst="rect">
            <a:avLst/>
          </a:prstGeom>
          <a:noFill/>
          <a:ln>
            <a:solidFill>
              <a:schemeClr val="accent2">
                <a:lumMod val="50000"/>
              </a:schemeClr>
            </a:solidFill>
          </a:ln>
        </p:spPr>
        <p:txBody>
          <a:bodyPr wrap="square" rtlCol="0">
            <a:spAutoFit/>
          </a:bodyPr>
          <a:lstStyle/>
          <a:p>
            <a:pPr marL="285750" indent="-285750">
              <a:buFont typeface="Wingdings" panose="05000000000000000000" pitchFamily="2" charset="2"/>
              <a:buChar char="q"/>
            </a:pPr>
            <a:r>
              <a:rPr lang="fr-CI" b="1" dirty="0" smtClean="0">
                <a:solidFill>
                  <a:schemeClr val="tx2">
                    <a:lumMod val="25000"/>
                  </a:schemeClr>
                </a:solidFill>
                <a:latin typeface="Bookman Old Style" panose="02050604050505020204" pitchFamily="18" charset="0"/>
              </a:rPr>
              <a:t>LOGICIELS APPLICATIFS</a:t>
            </a:r>
          </a:p>
          <a:p>
            <a:pPr marL="285750" indent="-285750">
              <a:buFont typeface="Wingdings" panose="05000000000000000000" pitchFamily="2" charset="2"/>
              <a:buChar char="q"/>
            </a:pPr>
            <a:endParaRPr lang="fr-CI" b="1" dirty="0">
              <a:solidFill>
                <a:schemeClr val="tx2">
                  <a:lumMod val="25000"/>
                </a:schemeClr>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tx2">
                    <a:lumMod val="25000"/>
                  </a:schemeClr>
                </a:solidFill>
                <a:latin typeface="Bookman Old Style" panose="02050604050505020204" pitchFamily="18" charset="0"/>
              </a:rPr>
              <a:t>Windows 10</a:t>
            </a:r>
          </a:p>
          <a:p>
            <a:pPr marL="285750" indent="-285750">
              <a:buFont typeface="Wingdings" panose="05000000000000000000" pitchFamily="2" charset="2"/>
              <a:buChar char="Ø"/>
            </a:pPr>
            <a:endParaRPr lang="fr-CI" dirty="0">
              <a:solidFill>
                <a:schemeClr val="tx2">
                  <a:lumMod val="25000"/>
                </a:schemeClr>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tx2">
                    <a:lumMod val="25000"/>
                  </a:schemeClr>
                </a:solidFill>
                <a:latin typeface="Bookman Old Style" panose="02050604050505020204" pitchFamily="18" charset="0"/>
              </a:rPr>
              <a:t>Debian 8</a:t>
            </a:r>
          </a:p>
          <a:p>
            <a:pPr marL="285750" indent="-285750">
              <a:buFont typeface="Wingdings" panose="05000000000000000000" pitchFamily="2" charset="2"/>
              <a:buChar char="Ø"/>
            </a:pPr>
            <a:endParaRPr lang="fr-CI" dirty="0">
              <a:solidFill>
                <a:schemeClr val="tx2">
                  <a:lumMod val="25000"/>
                </a:schemeClr>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tx2">
                    <a:lumMod val="25000"/>
                  </a:schemeClr>
                </a:solidFill>
                <a:latin typeface="Bookman Old Style" panose="02050604050505020204" pitchFamily="18" charset="0"/>
              </a:rPr>
              <a:t>Microsoft </a:t>
            </a:r>
            <a:r>
              <a:rPr lang="fr-CI" dirty="0" err="1" smtClean="0">
                <a:solidFill>
                  <a:schemeClr val="tx2">
                    <a:lumMod val="25000"/>
                  </a:schemeClr>
                </a:solidFill>
                <a:latin typeface="Bookman Old Style" panose="02050604050505020204" pitchFamily="18" charset="0"/>
              </a:rPr>
              <a:t>word</a:t>
            </a:r>
            <a:r>
              <a:rPr lang="fr-CI" dirty="0" smtClean="0">
                <a:solidFill>
                  <a:schemeClr val="tx2">
                    <a:lumMod val="25000"/>
                  </a:schemeClr>
                </a:solidFill>
                <a:latin typeface="Bookman Old Style" panose="02050604050505020204" pitchFamily="18" charset="0"/>
              </a:rPr>
              <a:t> 2010</a:t>
            </a:r>
          </a:p>
          <a:p>
            <a:pPr marL="285750" indent="-285750">
              <a:buFont typeface="Wingdings" panose="05000000000000000000" pitchFamily="2" charset="2"/>
              <a:buChar char="Ø"/>
            </a:pPr>
            <a:endParaRPr lang="fr-CI" dirty="0">
              <a:solidFill>
                <a:schemeClr val="tx2">
                  <a:lumMod val="25000"/>
                </a:schemeClr>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tx2">
                    <a:lumMod val="25000"/>
                  </a:schemeClr>
                </a:solidFill>
                <a:latin typeface="Bookman Old Style" panose="02050604050505020204" pitchFamily="18" charset="0"/>
              </a:rPr>
              <a:t>Visio 2010</a:t>
            </a:r>
          </a:p>
          <a:p>
            <a:pPr marL="285750" indent="-285750">
              <a:buFont typeface="Wingdings" panose="05000000000000000000" pitchFamily="2" charset="2"/>
              <a:buChar char="Ø"/>
            </a:pPr>
            <a:endParaRPr lang="fr-CI" dirty="0">
              <a:solidFill>
                <a:schemeClr val="tx2">
                  <a:lumMod val="25000"/>
                </a:schemeClr>
              </a:solidFill>
              <a:latin typeface="Bookman Old Style" panose="02050604050505020204" pitchFamily="18" charset="0"/>
            </a:endParaRPr>
          </a:p>
          <a:p>
            <a:pPr marL="285750" indent="-285750">
              <a:buFont typeface="Wingdings" panose="05000000000000000000" pitchFamily="2" charset="2"/>
              <a:buChar char="Ø"/>
            </a:pPr>
            <a:r>
              <a:rPr lang="fr-CI" dirty="0" err="1" smtClean="0">
                <a:solidFill>
                  <a:schemeClr val="tx2">
                    <a:lumMod val="25000"/>
                  </a:schemeClr>
                </a:solidFill>
                <a:latin typeface="Bookman Old Style" panose="02050604050505020204" pitchFamily="18" charset="0"/>
              </a:rPr>
              <a:t>Dbdesigner</a:t>
            </a:r>
            <a:endParaRPr lang="fr-CI" dirty="0" smtClean="0">
              <a:solidFill>
                <a:schemeClr val="tx2">
                  <a:lumMod val="25000"/>
                </a:schemeClr>
              </a:solidFill>
              <a:latin typeface="Bookman Old Style" panose="02050604050505020204" pitchFamily="18" charset="0"/>
            </a:endParaRPr>
          </a:p>
          <a:p>
            <a:pPr marL="285750" indent="-285750">
              <a:buFont typeface="Wingdings" panose="05000000000000000000" pitchFamily="2" charset="2"/>
              <a:buChar char="Ø"/>
            </a:pPr>
            <a:endParaRPr lang="fr-CI" dirty="0">
              <a:solidFill>
                <a:schemeClr val="tx2">
                  <a:lumMod val="25000"/>
                </a:schemeClr>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tx2">
                    <a:lumMod val="25000"/>
                  </a:schemeClr>
                </a:solidFill>
                <a:latin typeface="Bookman Old Style" panose="02050604050505020204" pitchFamily="18" charset="0"/>
              </a:rPr>
              <a:t>Pgadmin4</a:t>
            </a:r>
          </a:p>
          <a:p>
            <a:pPr marL="285750" indent="-285750">
              <a:buFont typeface="Wingdings" panose="05000000000000000000" pitchFamily="2" charset="2"/>
              <a:buChar char="Ø"/>
            </a:pPr>
            <a:endParaRPr lang="fr-CI" dirty="0">
              <a:solidFill>
                <a:schemeClr val="tx2">
                  <a:lumMod val="25000"/>
                </a:schemeClr>
              </a:solidFill>
              <a:latin typeface="Bookman Old Style" panose="02050604050505020204" pitchFamily="18" charset="0"/>
            </a:endParaRPr>
          </a:p>
          <a:p>
            <a:pPr marL="285750" indent="-285750">
              <a:buFont typeface="Wingdings" panose="05000000000000000000" pitchFamily="2" charset="2"/>
              <a:buChar char="Ø"/>
            </a:pPr>
            <a:r>
              <a:rPr lang="fr-CI" dirty="0" err="1" smtClean="0">
                <a:solidFill>
                  <a:schemeClr val="tx2">
                    <a:lumMod val="25000"/>
                  </a:schemeClr>
                </a:solidFill>
                <a:latin typeface="Bookman Old Style" panose="02050604050505020204" pitchFamily="18" charset="0"/>
              </a:rPr>
              <a:t>Postgresql</a:t>
            </a:r>
            <a:endParaRPr lang="fr-CI" dirty="0" smtClean="0">
              <a:solidFill>
                <a:schemeClr val="tx2">
                  <a:lumMod val="25000"/>
                </a:schemeClr>
              </a:solidFill>
              <a:latin typeface="Bookman Old Style" panose="02050604050505020204" pitchFamily="18" charset="0"/>
            </a:endParaRPr>
          </a:p>
          <a:p>
            <a:pPr marL="285750" indent="-285750">
              <a:buFont typeface="Wingdings" panose="05000000000000000000" pitchFamily="2" charset="2"/>
              <a:buChar char="Ø"/>
            </a:pPr>
            <a:endParaRPr lang="fr-CI" dirty="0">
              <a:solidFill>
                <a:schemeClr val="tx2">
                  <a:lumMod val="25000"/>
                </a:schemeClr>
              </a:solidFill>
              <a:latin typeface="Bookman Old Style" panose="02050604050505020204" pitchFamily="18" charset="0"/>
            </a:endParaRPr>
          </a:p>
          <a:p>
            <a:pPr marL="285750" indent="-285750">
              <a:buFont typeface="Wingdings" panose="05000000000000000000" pitchFamily="2" charset="2"/>
              <a:buChar char="Ø"/>
            </a:pPr>
            <a:r>
              <a:rPr lang="fr-CI" dirty="0" err="1" smtClean="0">
                <a:solidFill>
                  <a:schemeClr val="tx2">
                    <a:lumMod val="25000"/>
                  </a:schemeClr>
                </a:solidFill>
                <a:latin typeface="Bookman Old Style" panose="02050604050505020204" pitchFamily="18" charset="0"/>
              </a:rPr>
              <a:t>Knowage</a:t>
            </a:r>
            <a:r>
              <a:rPr lang="fr-CI" dirty="0" smtClean="0">
                <a:solidFill>
                  <a:schemeClr val="tx2">
                    <a:lumMod val="25000"/>
                  </a:schemeClr>
                </a:solidFill>
                <a:latin typeface="Bookman Old Style" panose="02050604050505020204" pitchFamily="18" charset="0"/>
              </a:rPr>
              <a:t> 6</a:t>
            </a:r>
          </a:p>
          <a:p>
            <a:endParaRPr lang="fr-CI" dirty="0" smtClean="0">
              <a:solidFill>
                <a:schemeClr val="tx2">
                  <a:lumMod val="25000"/>
                </a:schemeClr>
              </a:solidFill>
              <a:latin typeface="Bookman Old Style" panose="02050604050505020204" pitchFamily="18" charset="0"/>
            </a:endParaRPr>
          </a:p>
          <a:p>
            <a:endParaRPr lang="fr-FR" dirty="0">
              <a:solidFill>
                <a:schemeClr val="bg1"/>
              </a:solidFill>
              <a:latin typeface="Bookman Old Style" panose="02050604050505020204" pitchFamily="18" charset="0"/>
            </a:endParaRPr>
          </a:p>
        </p:txBody>
      </p:sp>
      <p:sp>
        <p:nvSpPr>
          <p:cNvPr id="11" name="ZoneTexte 10"/>
          <p:cNvSpPr txBox="1"/>
          <p:nvPr/>
        </p:nvSpPr>
        <p:spPr>
          <a:xfrm>
            <a:off x="9681032" y="1146631"/>
            <a:ext cx="2409368" cy="1015663"/>
          </a:xfrm>
          <a:prstGeom prst="rect">
            <a:avLst/>
          </a:prstGeom>
          <a:noFill/>
          <a:ln>
            <a:solidFill>
              <a:schemeClr val="accent5">
                <a:lumMod val="50000"/>
              </a:schemeClr>
            </a:solidFill>
          </a:ln>
        </p:spPr>
        <p:txBody>
          <a:bodyPr wrap="square" rtlCol="0">
            <a:spAutoFit/>
          </a:bodyPr>
          <a:lstStyle/>
          <a:p>
            <a:pPr marL="285750" indent="-285750">
              <a:buFont typeface="Wingdings" panose="05000000000000000000" pitchFamily="2" charset="2"/>
              <a:buChar char="q"/>
            </a:pPr>
            <a:r>
              <a:rPr lang="fr-CI" sz="1400" b="1" dirty="0" smtClean="0">
                <a:solidFill>
                  <a:schemeClr val="bg2">
                    <a:lumMod val="50000"/>
                  </a:schemeClr>
                </a:solidFill>
                <a:latin typeface="Bookman Old Style" panose="02050604050505020204" pitchFamily="18" charset="0"/>
              </a:rPr>
              <a:t>LANGAGE DE PROGRAMMATION</a:t>
            </a:r>
          </a:p>
          <a:p>
            <a:pPr marL="285750" indent="-285750">
              <a:buFont typeface="Wingdings" panose="05000000000000000000" pitchFamily="2" charset="2"/>
              <a:buChar char="q"/>
            </a:pPr>
            <a:endParaRPr lang="fr-CI" sz="1400" b="1" dirty="0">
              <a:solidFill>
                <a:schemeClr val="bg2">
                  <a:lumMod val="50000"/>
                </a:schemeClr>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SQL</a:t>
            </a:r>
            <a:endParaRPr lang="fr-FR"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012394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p:cNvGraphicFramePr/>
          <p:nvPr>
            <p:extLst>
              <p:ext uri="{D42A27DB-BD31-4B8C-83A1-F6EECF244321}">
                <p14:modId xmlns:p14="http://schemas.microsoft.com/office/powerpoint/2010/main" val="3667062175"/>
              </p:ext>
            </p:extLst>
          </p:nvPr>
        </p:nvGraphicFramePr>
        <p:xfrm>
          <a:off x="-468966" y="763543"/>
          <a:ext cx="12660965" cy="5936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Connecteur droit 2"/>
          <p:cNvCxnSpPr/>
          <p:nvPr/>
        </p:nvCxnSpPr>
        <p:spPr>
          <a:xfrm>
            <a:off x="250885" y="137778"/>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250885" y="171402"/>
            <a:ext cx="6999666"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DEMARCHE </a:t>
            </a:r>
            <a:r>
              <a:rPr lang="fr-CI" dirty="0" smtClean="0">
                <a:solidFill>
                  <a:srgbClr val="C00000"/>
                </a:solidFill>
                <a:latin typeface="Times New Roman" panose="02020603050405020304" pitchFamily="18" charset="0"/>
                <a:cs typeface="Times New Roman" panose="02020603050405020304" pitchFamily="18" charset="0"/>
              </a:rPr>
              <a:t>DE CONCEPTION</a:t>
            </a:r>
            <a:endParaRPr lang="fr-FR"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35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ZoneTexte 1"/>
          <p:cNvSpPr txBox="1"/>
          <p:nvPr/>
        </p:nvSpPr>
        <p:spPr>
          <a:xfrm>
            <a:off x="790414" y="3028672"/>
            <a:ext cx="10910806" cy="923330"/>
          </a:xfrm>
          <a:prstGeom prst="rect">
            <a:avLst/>
          </a:prstGeom>
          <a:solidFill>
            <a:srgbClr val="F2F2F2">
              <a:alpha val="14118"/>
            </a:srgbClr>
          </a:solidFill>
        </p:spPr>
        <p:txBody>
          <a:bodyPr wrap="square" rtlCol="0">
            <a:spAutoFit/>
          </a:bodyPr>
          <a:lstStyle/>
          <a:p>
            <a:pPr algn="ctr"/>
            <a:r>
              <a:rPr lang="fr-CI" sz="5400" dirty="0" smtClean="0">
                <a:solidFill>
                  <a:schemeClr val="bg1"/>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RESULTATS ET DISCUSSION</a:t>
            </a:r>
            <a:endParaRPr lang="fr-FR" sz="5400" dirty="0">
              <a:solidFill>
                <a:schemeClr val="bg1"/>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5289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a:off x="396048" y="94996"/>
            <a:ext cx="2786952" cy="676294"/>
          </a:xfrm>
          <a:prstGeom prst="chevron">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tx1"/>
                </a:solidFill>
                <a:latin typeface="Times New Roman" panose="02020603050405020304" pitchFamily="18" charset="0"/>
                <a:cs typeface="Times New Roman" panose="02020603050405020304" pitchFamily="18" charset="0"/>
              </a:rPr>
              <a:t>RESULTATS D’ANALYSE</a:t>
            </a:r>
            <a:endParaRPr lang="fr-FR" sz="1600" b="1" dirty="0">
              <a:solidFill>
                <a:schemeClr val="tx1"/>
              </a:solidFill>
              <a:latin typeface="Times New Roman" panose="02020603050405020304" pitchFamily="18" charset="0"/>
              <a:cs typeface="Times New Roman" panose="02020603050405020304" pitchFamily="18" charset="0"/>
            </a:endParaRPr>
          </a:p>
        </p:txBody>
      </p:sp>
      <p:sp>
        <p:nvSpPr>
          <p:cNvPr id="3" name="Chevron 2"/>
          <p:cNvSpPr/>
          <p:nvPr/>
        </p:nvSpPr>
        <p:spPr>
          <a:xfrm>
            <a:off x="2945979" y="94996"/>
            <a:ext cx="3004876"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bg1"/>
                </a:solidFill>
                <a:latin typeface="Times New Roman" panose="02020603050405020304" pitchFamily="18" charset="0"/>
                <a:cs typeface="Times New Roman" panose="02020603050405020304" pitchFamily="18" charset="0"/>
              </a:rPr>
              <a:t>RESULTATS D’IMPLEMENTATION</a:t>
            </a:r>
            <a:endParaRPr lang="fr-FR" sz="1600" b="1" dirty="0">
              <a:solidFill>
                <a:schemeClr val="bg1"/>
              </a:solidFill>
              <a:latin typeface="Times New Roman" panose="02020603050405020304" pitchFamily="18" charset="0"/>
              <a:cs typeface="Times New Roman" panose="02020603050405020304" pitchFamily="18" charset="0"/>
            </a:endParaRPr>
          </a:p>
        </p:txBody>
      </p:sp>
      <p:sp>
        <p:nvSpPr>
          <p:cNvPr id="4" name="Chevron 3"/>
          <p:cNvSpPr/>
          <p:nvPr/>
        </p:nvSpPr>
        <p:spPr>
          <a:xfrm>
            <a:off x="5743114" y="94996"/>
            <a:ext cx="3008999"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bg1"/>
                </a:solidFill>
                <a:latin typeface="Times New Roman" panose="02020603050405020304" pitchFamily="18" charset="0"/>
                <a:cs typeface="Times New Roman" panose="02020603050405020304" pitchFamily="18" charset="0"/>
              </a:rPr>
              <a:t>RESULTATS DE DEPLOIEMENT</a:t>
            </a:r>
            <a:endParaRPr lang="fr-FR" sz="1600" b="1" dirty="0">
              <a:solidFill>
                <a:schemeClr val="bg1"/>
              </a:solidFill>
              <a:latin typeface="Times New Roman" panose="02020603050405020304" pitchFamily="18" charset="0"/>
              <a:cs typeface="Times New Roman" panose="02020603050405020304" pitchFamily="18" charset="0"/>
            </a:endParaRPr>
          </a:p>
        </p:txBody>
      </p:sp>
      <p:sp>
        <p:nvSpPr>
          <p:cNvPr id="5" name="Chevron 4"/>
          <p:cNvSpPr/>
          <p:nvPr/>
        </p:nvSpPr>
        <p:spPr>
          <a:xfrm>
            <a:off x="8522601" y="94996"/>
            <a:ext cx="2696942"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bg1"/>
                </a:solidFill>
                <a:latin typeface="Times New Roman" panose="02020603050405020304" pitchFamily="18" charset="0"/>
                <a:cs typeface="Times New Roman" panose="02020603050405020304" pitchFamily="18" charset="0"/>
              </a:rPr>
              <a:t>DISCUSSION</a:t>
            </a:r>
            <a:endParaRPr lang="fr-FR" sz="1600" b="1" dirty="0">
              <a:solidFill>
                <a:schemeClr val="bg1"/>
              </a:solidFill>
              <a:latin typeface="Times New Roman" panose="02020603050405020304" pitchFamily="18" charset="0"/>
              <a:cs typeface="Times New Roman" panose="02020603050405020304" pitchFamily="18" charset="0"/>
            </a:endParaRPr>
          </a:p>
        </p:txBody>
      </p:sp>
      <p:cxnSp>
        <p:nvCxnSpPr>
          <p:cNvPr id="6" name="Connecteur droit 5"/>
          <p:cNvCxnSpPr/>
          <p:nvPr/>
        </p:nvCxnSpPr>
        <p:spPr>
          <a:xfrm flipV="1">
            <a:off x="-14514" y="794938"/>
            <a:ext cx="12192000" cy="1549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203589" y="902768"/>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203589" y="936392"/>
            <a:ext cx="6999666"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RESULATS D’ANALYSE FONCTIONNELLE</a:t>
            </a:r>
            <a:endParaRPr lang="fr-FR" dirty="0">
              <a:solidFill>
                <a:srgbClr val="C00000"/>
              </a:solidFill>
              <a:latin typeface="Times New Roman" panose="02020603050405020304" pitchFamily="18" charset="0"/>
              <a:cs typeface="Times New Roman" panose="02020603050405020304" pitchFamily="18" charset="0"/>
            </a:endParaRPr>
          </a:p>
        </p:txBody>
      </p:sp>
      <p:sp>
        <p:nvSpPr>
          <p:cNvPr id="9" name="ZoneTexte 8"/>
          <p:cNvSpPr txBox="1"/>
          <p:nvPr/>
        </p:nvSpPr>
        <p:spPr>
          <a:xfrm>
            <a:off x="1" y="1371596"/>
            <a:ext cx="12177486" cy="1477328"/>
          </a:xfrm>
          <a:prstGeom prst="rect">
            <a:avLst/>
          </a:prstGeom>
          <a:noFill/>
        </p:spPr>
        <p:txBody>
          <a:bodyPr wrap="square" rtlCol="0">
            <a:spAutoFit/>
          </a:bodyPr>
          <a:lstStyle/>
          <a:p>
            <a:pPr marL="742950" lvl="1" indent="-285750">
              <a:buFont typeface="Wingdings" panose="05000000000000000000" pitchFamily="2" charset="2"/>
              <a:buChar char="Ø"/>
            </a:pPr>
            <a:endParaRPr lang="fr-CI" dirty="0">
              <a:solidFill>
                <a:schemeClr val="bg1"/>
              </a:solidFill>
              <a:latin typeface="Bookman Old Style" panose="02050604050505020204" pitchFamily="18" charset="0"/>
            </a:endParaRPr>
          </a:p>
          <a:p>
            <a:pPr marL="742950" lvl="1" indent="-285750">
              <a:buFont typeface="Wingdings" panose="05000000000000000000" pitchFamily="2" charset="2"/>
              <a:buChar char="Ø"/>
            </a:pPr>
            <a:endParaRPr lang="fr-CI" dirty="0" smtClean="0">
              <a:solidFill>
                <a:schemeClr val="bg1"/>
              </a:solidFill>
              <a:latin typeface="Bookman Old Style" panose="02050604050505020204" pitchFamily="18" charset="0"/>
            </a:endParaRPr>
          </a:p>
          <a:p>
            <a:pPr marL="742950" lvl="1" indent="-285750">
              <a:buFont typeface="Wingdings" panose="05000000000000000000" pitchFamily="2" charset="2"/>
              <a:buChar char="Ø"/>
            </a:pPr>
            <a:endParaRPr lang="fr-CI" dirty="0">
              <a:solidFill>
                <a:schemeClr val="bg1"/>
              </a:solidFill>
              <a:latin typeface="Bookman Old Style" panose="02050604050505020204" pitchFamily="18" charset="0"/>
            </a:endParaRPr>
          </a:p>
          <a:p>
            <a:r>
              <a:rPr lang="fr-CI" dirty="0">
                <a:solidFill>
                  <a:schemeClr val="bg1"/>
                </a:solidFill>
                <a:latin typeface="Bookman Old Style" panose="02050604050505020204" pitchFamily="18" charset="0"/>
              </a:rPr>
              <a:t>	</a:t>
            </a:r>
            <a:endParaRPr lang="fr-FR" dirty="0" smtClean="0">
              <a:solidFill>
                <a:schemeClr val="bg1"/>
              </a:solidFill>
              <a:latin typeface="Bookman Old Style" panose="02050604050505020204" pitchFamily="18" charset="0"/>
            </a:endParaRPr>
          </a:p>
          <a:p>
            <a:endParaRPr lang="fr-CI" dirty="0" smtClean="0">
              <a:solidFill>
                <a:schemeClr val="bg1"/>
              </a:solidFill>
              <a:latin typeface="Bookman Old Style" panose="02050604050505020204" pitchFamily="18" charset="0"/>
            </a:endParaRPr>
          </a:p>
        </p:txBody>
      </p:sp>
      <p:graphicFrame>
        <p:nvGraphicFramePr>
          <p:cNvPr id="13" name="Tableau 12"/>
          <p:cNvGraphicFramePr>
            <a:graphicFrameLocks noGrp="1"/>
          </p:cNvGraphicFramePr>
          <p:nvPr>
            <p:extLst>
              <p:ext uri="{D42A27DB-BD31-4B8C-83A1-F6EECF244321}">
                <p14:modId xmlns:p14="http://schemas.microsoft.com/office/powerpoint/2010/main" val="549793341"/>
              </p:ext>
            </p:extLst>
          </p:nvPr>
        </p:nvGraphicFramePr>
        <p:xfrm>
          <a:off x="203589" y="1642942"/>
          <a:ext cx="11644674" cy="4001111"/>
        </p:xfrm>
        <a:graphic>
          <a:graphicData uri="http://schemas.openxmlformats.org/drawingml/2006/table">
            <a:tbl>
              <a:tblPr firstRow="1" bandRow="1">
                <a:tableStyleId>{5C22544A-7EE6-4342-B048-85BDC9FD1C3A}</a:tableStyleId>
              </a:tblPr>
              <a:tblGrid>
                <a:gridCol w="5822337"/>
                <a:gridCol w="5822337"/>
              </a:tblGrid>
              <a:tr h="405106">
                <a:tc>
                  <a:txBody>
                    <a:bodyPr/>
                    <a:lstStyle/>
                    <a:p>
                      <a:r>
                        <a:rPr lang="fr-CI" dirty="0" smtClean="0"/>
                        <a:t>ACTEURS</a:t>
                      </a:r>
                      <a:endParaRPr lang="fr-FR" dirty="0"/>
                    </a:p>
                  </a:txBody>
                  <a:tcPr/>
                </a:tc>
                <a:tc>
                  <a:txBody>
                    <a:bodyPr/>
                    <a:lstStyle/>
                    <a:p>
                      <a:r>
                        <a:rPr lang="fr-CI" dirty="0" smtClean="0"/>
                        <a:t>CAS D’UTILISATION</a:t>
                      </a:r>
                      <a:endParaRPr lang="fr-FR" dirty="0"/>
                    </a:p>
                  </a:txBody>
                  <a:tcPr/>
                </a:tc>
              </a:tr>
              <a:tr h="1598225">
                <a:tc>
                  <a:txBody>
                    <a:bodyPr/>
                    <a:lstStyle/>
                    <a:p>
                      <a:r>
                        <a:rPr lang="fr-CI" dirty="0" smtClean="0">
                          <a:latin typeface="Bookman Old Style" panose="02050604050505020204" pitchFamily="18" charset="0"/>
                        </a:rPr>
                        <a:t>ADMINISTRATEUR</a:t>
                      </a:r>
                      <a:endParaRPr lang="fr-FR" dirty="0">
                        <a:latin typeface="Bookman Old Style" panose="02050604050505020204" pitchFamily="18" charset="0"/>
                      </a:endParaRPr>
                    </a:p>
                  </a:txBody>
                  <a:tcPr/>
                </a:tc>
                <a:tc>
                  <a:txBody>
                    <a:bodyPr/>
                    <a:lstStyle/>
                    <a:p>
                      <a:pPr marL="285750" indent="-285750">
                        <a:buFontTx/>
                        <a:buChar char="-"/>
                      </a:pPr>
                      <a:r>
                        <a:rPr lang="fr-CI" dirty="0" smtClean="0">
                          <a:latin typeface="Bookman Old Style" panose="02050604050505020204" pitchFamily="18" charset="0"/>
                        </a:rPr>
                        <a:t>Créer</a:t>
                      </a:r>
                      <a:r>
                        <a:rPr lang="fr-CI" baseline="0" dirty="0" smtClean="0">
                          <a:latin typeface="Bookman Old Style" panose="02050604050505020204" pitchFamily="18" charset="0"/>
                        </a:rPr>
                        <a:t> un utilisateur</a:t>
                      </a:r>
                    </a:p>
                    <a:p>
                      <a:pPr marL="285750" indent="-285750">
                        <a:buFontTx/>
                        <a:buChar char="-"/>
                      </a:pPr>
                      <a:r>
                        <a:rPr lang="fr-CI" baseline="0" dirty="0" smtClean="0">
                          <a:latin typeface="Bookman Old Style" panose="02050604050505020204" pitchFamily="18" charset="0"/>
                        </a:rPr>
                        <a:t>Modifier/supprimer un utilisateur</a:t>
                      </a:r>
                    </a:p>
                    <a:p>
                      <a:pPr marL="285750" indent="-285750">
                        <a:buFontTx/>
                        <a:buChar char="-"/>
                      </a:pPr>
                      <a:r>
                        <a:rPr lang="fr-CI" baseline="0" dirty="0" smtClean="0">
                          <a:latin typeface="Bookman Old Style" panose="02050604050505020204" pitchFamily="18" charset="0"/>
                        </a:rPr>
                        <a:t>Créer un groupe</a:t>
                      </a:r>
                    </a:p>
                    <a:p>
                      <a:pPr marL="285750" indent="-285750">
                        <a:buFontTx/>
                        <a:buChar char="-"/>
                      </a:pPr>
                      <a:r>
                        <a:rPr lang="fr-CI" baseline="0" dirty="0" smtClean="0">
                          <a:latin typeface="Bookman Old Style" panose="02050604050505020204" pitchFamily="18" charset="0"/>
                        </a:rPr>
                        <a:t>Modifier/supprimer un groupe</a:t>
                      </a:r>
                    </a:p>
                    <a:p>
                      <a:pPr marL="285750" indent="-285750">
                        <a:buFontTx/>
                        <a:buChar char="-"/>
                      </a:pPr>
                      <a:r>
                        <a:rPr lang="fr-CI" baseline="0" dirty="0" smtClean="0">
                          <a:latin typeface="Bookman Old Style" panose="02050604050505020204" pitchFamily="18" charset="0"/>
                        </a:rPr>
                        <a:t>Ajouter un utilisateur à un groupe</a:t>
                      </a:r>
                      <a:endParaRPr lang="fr-FR" dirty="0">
                        <a:latin typeface="Bookman Old Style" panose="02050604050505020204" pitchFamily="18" charset="0"/>
                      </a:endParaRPr>
                    </a:p>
                  </a:txBody>
                  <a:tcPr/>
                </a:tc>
              </a:tr>
              <a:tr h="998890">
                <a:tc>
                  <a:txBody>
                    <a:bodyPr/>
                    <a:lstStyle/>
                    <a:p>
                      <a:r>
                        <a:rPr lang="fr-CI" dirty="0" smtClean="0">
                          <a:latin typeface="Bookman Old Style" panose="02050604050505020204" pitchFamily="18" charset="0"/>
                        </a:rPr>
                        <a:t>ANALYSTE</a:t>
                      </a:r>
                      <a:endParaRPr lang="fr-FR" dirty="0">
                        <a:latin typeface="Bookman Old Style" panose="02050604050505020204" pitchFamily="18" charset="0"/>
                      </a:endParaRPr>
                    </a:p>
                  </a:txBody>
                  <a:tcPr/>
                </a:tc>
                <a:tc>
                  <a:txBody>
                    <a:bodyPr/>
                    <a:lstStyle/>
                    <a:p>
                      <a:pPr marL="285750" indent="-285750">
                        <a:buFontTx/>
                        <a:buChar char="-"/>
                      </a:pPr>
                      <a:r>
                        <a:rPr lang="fr-CI" dirty="0" smtClean="0">
                          <a:latin typeface="Bookman Old Style" panose="02050604050505020204" pitchFamily="18" charset="0"/>
                        </a:rPr>
                        <a:t>Consulter</a:t>
                      </a:r>
                      <a:r>
                        <a:rPr lang="fr-CI" baseline="0" dirty="0" smtClean="0">
                          <a:latin typeface="Bookman Old Style" panose="02050604050505020204" pitchFamily="18" charset="0"/>
                        </a:rPr>
                        <a:t> le </a:t>
                      </a:r>
                      <a:r>
                        <a:rPr lang="fr-CI" baseline="0" dirty="0" err="1" smtClean="0">
                          <a:latin typeface="Bookman Old Style" panose="02050604050505020204" pitchFamily="18" charset="0"/>
                        </a:rPr>
                        <a:t>datawarehouse</a:t>
                      </a:r>
                      <a:endParaRPr lang="fr-CI" baseline="0" dirty="0" smtClean="0">
                        <a:latin typeface="Bookman Old Style" panose="02050604050505020204" pitchFamily="18" charset="0"/>
                      </a:endParaRPr>
                    </a:p>
                    <a:p>
                      <a:pPr marL="285750" indent="-285750">
                        <a:buFontTx/>
                        <a:buChar char="-"/>
                      </a:pPr>
                      <a:r>
                        <a:rPr lang="fr-CI" baseline="0" dirty="0" smtClean="0">
                          <a:latin typeface="Bookman Old Style" panose="02050604050505020204" pitchFamily="18" charset="0"/>
                        </a:rPr>
                        <a:t>Etablir les requêtes</a:t>
                      </a:r>
                    </a:p>
                    <a:p>
                      <a:pPr marL="285750" indent="-285750">
                        <a:buFontTx/>
                        <a:buChar char="-"/>
                      </a:pPr>
                      <a:r>
                        <a:rPr lang="fr-CI" baseline="0" dirty="0" smtClean="0">
                          <a:latin typeface="Bookman Old Style" panose="02050604050505020204" pitchFamily="18" charset="0"/>
                        </a:rPr>
                        <a:t>Générer les états</a:t>
                      </a:r>
                      <a:endParaRPr lang="fr-FR" dirty="0">
                        <a:latin typeface="Bookman Old Style" panose="02050604050505020204" pitchFamily="18" charset="0"/>
                      </a:endParaRPr>
                    </a:p>
                  </a:txBody>
                  <a:tcPr/>
                </a:tc>
              </a:tr>
              <a:tr h="998890">
                <a:tc>
                  <a:txBody>
                    <a:bodyPr/>
                    <a:lstStyle/>
                    <a:p>
                      <a:r>
                        <a:rPr lang="fr-CI" dirty="0" smtClean="0">
                          <a:latin typeface="Bookman Old Style" panose="02050604050505020204" pitchFamily="18" charset="0"/>
                        </a:rPr>
                        <a:t>UTILISATEUR</a:t>
                      </a:r>
                      <a:r>
                        <a:rPr lang="fr-CI" baseline="0" dirty="0" smtClean="0">
                          <a:latin typeface="Bookman Old Style" panose="02050604050505020204" pitchFamily="18" charset="0"/>
                        </a:rPr>
                        <a:t> FINAL</a:t>
                      </a:r>
                      <a:endParaRPr lang="fr-FR" dirty="0">
                        <a:latin typeface="Bookman Old Style" panose="02050604050505020204" pitchFamily="18" charset="0"/>
                      </a:endParaRPr>
                    </a:p>
                  </a:txBody>
                  <a:tcPr/>
                </a:tc>
                <a:tc>
                  <a:txBody>
                    <a:bodyPr/>
                    <a:lstStyle/>
                    <a:p>
                      <a:pPr marL="285750" indent="-285750">
                        <a:buFontTx/>
                        <a:buChar char="-"/>
                      </a:pPr>
                      <a:r>
                        <a:rPr lang="fr-CI" dirty="0" smtClean="0">
                          <a:latin typeface="Bookman Old Style" panose="02050604050505020204" pitchFamily="18" charset="0"/>
                        </a:rPr>
                        <a:t>Consulter les états</a:t>
                      </a:r>
                    </a:p>
                    <a:p>
                      <a:pPr marL="285750" indent="-285750">
                        <a:buFontTx/>
                        <a:buChar char="-"/>
                      </a:pPr>
                      <a:r>
                        <a:rPr lang="fr-CI" dirty="0" smtClean="0">
                          <a:latin typeface="Bookman Old Style" panose="02050604050505020204" pitchFamily="18" charset="0"/>
                        </a:rPr>
                        <a:t>Consulter le</a:t>
                      </a:r>
                      <a:r>
                        <a:rPr lang="fr-CI" baseline="0" dirty="0" smtClean="0">
                          <a:latin typeface="Bookman Old Style" panose="02050604050505020204" pitchFamily="18" charset="0"/>
                        </a:rPr>
                        <a:t> </a:t>
                      </a:r>
                      <a:r>
                        <a:rPr lang="fr-CI" baseline="0" dirty="0" err="1" smtClean="0">
                          <a:latin typeface="Bookman Old Style" panose="02050604050505020204" pitchFamily="18" charset="0"/>
                        </a:rPr>
                        <a:t>dashboard</a:t>
                      </a:r>
                      <a:endParaRPr lang="fr-CI" baseline="0" dirty="0" smtClean="0">
                        <a:latin typeface="Bookman Old Style" panose="02050604050505020204" pitchFamily="18" charset="0"/>
                      </a:endParaRPr>
                    </a:p>
                    <a:p>
                      <a:pPr marL="285750" indent="-285750">
                        <a:buFontTx/>
                        <a:buChar char="-"/>
                      </a:pPr>
                      <a:r>
                        <a:rPr lang="fr-CI" baseline="0" dirty="0" smtClean="0">
                          <a:latin typeface="Bookman Old Style" panose="02050604050505020204" pitchFamily="18" charset="0"/>
                        </a:rPr>
                        <a:t>Exporter un état</a:t>
                      </a:r>
                      <a:endParaRPr lang="fr-FR" dirty="0">
                        <a:latin typeface="Bookman Old Style" panose="02050604050505020204" pitchFamily="18" charset="0"/>
                      </a:endParaRPr>
                    </a:p>
                  </a:txBody>
                  <a:tcPr/>
                </a:tc>
              </a:tr>
            </a:tbl>
          </a:graphicData>
        </a:graphic>
      </p:graphicFrame>
    </p:spTree>
    <p:extLst>
      <p:ext uri="{BB962C8B-B14F-4D97-AF65-F5344CB8AC3E}">
        <p14:creationId xmlns:p14="http://schemas.microsoft.com/office/powerpoint/2010/main" val="9937855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tretch>
            <a:fillRect/>
          </a:stretch>
        </p:blipFill>
        <p:spPr>
          <a:xfrm>
            <a:off x="1943101" y="710697"/>
            <a:ext cx="8998168" cy="5437855"/>
          </a:xfrm>
          <a:prstGeom prst="rect">
            <a:avLst/>
          </a:prstGeom>
        </p:spPr>
      </p:pic>
      <p:cxnSp>
        <p:nvCxnSpPr>
          <p:cNvPr id="3" name="Connecteur droit 2"/>
          <p:cNvCxnSpPr/>
          <p:nvPr/>
        </p:nvCxnSpPr>
        <p:spPr>
          <a:xfrm>
            <a:off x="203589" y="74093"/>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203589" y="107717"/>
            <a:ext cx="6999666"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CAS D’UTILISATION DE L’ADMINISTRATEUR</a:t>
            </a:r>
            <a:endParaRPr lang="fr-FR"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3340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p:cNvCxnSpPr/>
          <p:nvPr/>
        </p:nvCxnSpPr>
        <p:spPr>
          <a:xfrm>
            <a:off x="203589" y="159818"/>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203589" y="193442"/>
            <a:ext cx="6999666"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CAS D’UTILISATION DE L’ANALYSTE</a:t>
            </a:r>
            <a:endParaRPr lang="fr-FR" dirty="0">
              <a:solidFill>
                <a:srgbClr val="C00000"/>
              </a:solidFill>
              <a:latin typeface="Times New Roman" panose="02020603050405020304" pitchFamily="18" charset="0"/>
              <a:cs typeface="Times New Roman" panose="02020603050405020304" pitchFamily="18"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03589" y="596398"/>
            <a:ext cx="11354999" cy="5711191"/>
          </a:xfrm>
          <a:prstGeom prst="rect">
            <a:avLst/>
          </a:prstGeom>
        </p:spPr>
      </p:pic>
    </p:spTree>
    <p:extLst>
      <p:ext uri="{BB962C8B-B14F-4D97-AF65-F5344CB8AC3E}">
        <p14:creationId xmlns:p14="http://schemas.microsoft.com/office/powerpoint/2010/main" val="1805352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p:cNvCxnSpPr/>
          <p:nvPr/>
        </p:nvCxnSpPr>
        <p:spPr>
          <a:xfrm>
            <a:off x="203589" y="159818"/>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203589" y="193442"/>
            <a:ext cx="6999666"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CAS D’UTILISATION DE L’UTILISATEUR FINAL</a:t>
            </a:r>
            <a:endParaRPr lang="fr-FR" dirty="0">
              <a:solidFill>
                <a:srgbClr val="C00000"/>
              </a:solidFill>
              <a:latin typeface="Times New Roman" panose="02020603050405020304" pitchFamily="18" charset="0"/>
              <a:cs typeface="Times New Roman" panose="02020603050405020304" pitchFamily="18"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03590" y="1036002"/>
            <a:ext cx="11988410" cy="5350511"/>
          </a:xfrm>
          <a:prstGeom prst="rect">
            <a:avLst/>
          </a:prstGeom>
        </p:spPr>
      </p:pic>
    </p:spTree>
    <p:extLst>
      <p:ext uri="{BB962C8B-B14F-4D97-AF65-F5344CB8AC3E}">
        <p14:creationId xmlns:p14="http://schemas.microsoft.com/office/powerpoint/2010/main" val="1963749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325465" y="1965566"/>
            <a:ext cx="11866536" cy="4524315"/>
          </a:xfrm>
          <a:prstGeom prst="rect">
            <a:avLst/>
          </a:prstGeom>
          <a:noFill/>
        </p:spPr>
        <p:txBody>
          <a:bodyPr wrap="square" rtlCol="0">
            <a:spAutoFit/>
          </a:bodyPr>
          <a:lstStyle/>
          <a:p>
            <a:pPr marL="285750" indent="-285750">
              <a:buFont typeface="Wingdings" panose="05000000000000000000" pitchFamily="2" charset="2"/>
              <a:buChar char="q"/>
            </a:pPr>
            <a:r>
              <a:rPr lang="fr-CI" sz="3200" b="1" dirty="0" smtClean="0">
                <a:solidFill>
                  <a:schemeClr val="bg1"/>
                </a:solidFill>
              </a:rPr>
              <a:t> </a:t>
            </a:r>
            <a:r>
              <a:rPr lang="fr-CI" sz="3200" b="1" dirty="0" smtClean="0">
                <a:solidFill>
                  <a:schemeClr val="bg1"/>
                </a:solidFill>
                <a:latin typeface="Times New Roman" panose="02020603050405020304" pitchFamily="18" charset="0"/>
                <a:cs typeface="Times New Roman" panose="02020603050405020304" pitchFamily="18" charset="0"/>
              </a:rPr>
              <a:t>INTRODUCTION</a:t>
            </a:r>
          </a:p>
          <a:p>
            <a:endParaRPr lang="fr-CI" sz="3200" b="1" dirty="0" smtClean="0">
              <a:solidFill>
                <a:schemeClr val="bg1"/>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fr-CI" sz="3200" b="1" dirty="0" smtClean="0">
                <a:solidFill>
                  <a:schemeClr val="bg1"/>
                </a:solidFill>
                <a:latin typeface="Times New Roman" panose="02020603050405020304" pitchFamily="18" charset="0"/>
                <a:cs typeface="Times New Roman" panose="02020603050405020304" pitchFamily="18" charset="0"/>
              </a:rPr>
              <a:t>	 ZONE D’ETUDE</a:t>
            </a:r>
          </a:p>
          <a:p>
            <a:pPr lvl="1"/>
            <a:endParaRPr lang="fr-CI" sz="3200" b="1" dirty="0" smtClean="0">
              <a:solidFill>
                <a:schemeClr val="bg1"/>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q"/>
            </a:pPr>
            <a:r>
              <a:rPr lang="fr-CI" sz="3200" b="1" dirty="0" smtClean="0">
                <a:solidFill>
                  <a:schemeClr val="bg1"/>
                </a:solidFill>
                <a:latin typeface="Times New Roman" panose="02020603050405020304" pitchFamily="18" charset="0"/>
                <a:cs typeface="Times New Roman" panose="02020603050405020304" pitchFamily="18" charset="0"/>
              </a:rPr>
              <a:t> MATERIELS ET METHODES</a:t>
            </a:r>
          </a:p>
          <a:p>
            <a:pPr lvl="2"/>
            <a:endParaRPr lang="fr-CI" sz="3200" b="1" dirty="0" smtClean="0">
              <a:solidFill>
                <a:schemeClr val="bg1"/>
              </a:solidFill>
              <a:latin typeface="Times New Roman" panose="02020603050405020304" pitchFamily="18" charset="0"/>
              <a:cs typeface="Times New Roman" panose="02020603050405020304" pitchFamily="18" charset="0"/>
            </a:endParaRPr>
          </a:p>
          <a:p>
            <a:pPr marL="1657350" lvl="3" indent="-285750">
              <a:buFont typeface="Wingdings" panose="05000000000000000000" pitchFamily="2" charset="2"/>
              <a:buChar char="q"/>
            </a:pPr>
            <a:r>
              <a:rPr lang="fr-CI" sz="3200" b="1" dirty="0" smtClean="0">
                <a:solidFill>
                  <a:schemeClr val="bg1"/>
                </a:solidFill>
                <a:latin typeface="Times New Roman" panose="02020603050405020304" pitchFamily="18" charset="0"/>
                <a:cs typeface="Times New Roman" panose="02020603050405020304" pitchFamily="18" charset="0"/>
              </a:rPr>
              <a:t> RESULTATS ET DISCUSSION</a:t>
            </a:r>
          </a:p>
          <a:p>
            <a:pPr lvl="3"/>
            <a:endParaRPr lang="fr-CI" sz="3200" b="1" dirty="0" smtClean="0">
              <a:solidFill>
                <a:schemeClr val="bg1"/>
              </a:solidFill>
              <a:latin typeface="Times New Roman" panose="02020603050405020304" pitchFamily="18" charset="0"/>
              <a:cs typeface="Times New Roman" panose="02020603050405020304" pitchFamily="18" charset="0"/>
            </a:endParaRPr>
          </a:p>
          <a:p>
            <a:pPr marL="2114550" lvl="4" indent="-285750">
              <a:buFont typeface="Wingdings" panose="05000000000000000000" pitchFamily="2" charset="2"/>
              <a:buChar char="q"/>
            </a:pPr>
            <a:r>
              <a:rPr lang="fr-CI" sz="3200" b="1" dirty="0" smtClean="0">
                <a:solidFill>
                  <a:schemeClr val="bg1"/>
                </a:solidFill>
                <a:latin typeface="Times New Roman" panose="02020603050405020304" pitchFamily="18" charset="0"/>
                <a:cs typeface="Times New Roman" panose="02020603050405020304" pitchFamily="18" charset="0"/>
              </a:rPr>
              <a:t> CONCLUSION</a:t>
            </a:r>
            <a:endParaRPr lang="fr-FR" sz="3200" b="1" dirty="0">
              <a:solidFill>
                <a:schemeClr val="bg1"/>
              </a:solidFill>
              <a:latin typeface="Times New Roman" panose="02020603050405020304" pitchFamily="18" charset="0"/>
              <a:cs typeface="Times New Roman" panose="02020603050405020304" pitchFamily="18" charset="0"/>
            </a:endParaRPr>
          </a:p>
        </p:txBody>
      </p:sp>
      <p:sp>
        <p:nvSpPr>
          <p:cNvPr id="13" name="ZoneTexte 12"/>
          <p:cNvSpPr txBox="1"/>
          <p:nvPr/>
        </p:nvSpPr>
        <p:spPr>
          <a:xfrm>
            <a:off x="3363133" y="402956"/>
            <a:ext cx="4448012" cy="707886"/>
          </a:xfrm>
          <a:prstGeom prst="rect">
            <a:avLst/>
          </a:prstGeom>
          <a:noFill/>
        </p:spPr>
        <p:txBody>
          <a:bodyPr wrap="square" rtlCol="0">
            <a:spAutoFit/>
          </a:bodyPr>
          <a:lstStyle/>
          <a:p>
            <a:pPr algn="ctr"/>
            <a:r>
              <a:rPr lang="fr-CI" sz="4000" b="1" dirty="0" smtClean="0">
                <a:solidFill>
                  <a:srgbClr val="C00000"/>
                </a:solidFill>
                <a:latin typeface="Times New Roman" panose="02020603050405020304" pitchFamily="18" charset="0"/>
                <a:cs typeface="Times New Roman" panose="02020603050405020304" pitchFamily="18" charset="0"/>
              </a:rPr>
              <a:t>PLAN</a:t>
            </a:r>
            <a:endParaRPr lang="fr-FR" sz="4000" b="1" dirty="0">
              <a:solidFill>
                <a:srgbClr val="C00000"/>
              </a:solidFill>
              <a:latin typeface="Times New Roman" panose="02020603050405020304" pitchFamily="18" charset="0"/>
              <a:cs typeface="Times New Roman" panose="02020603050405020304" pitchFamily="18" charset="0"/>
            </a:endParaRPr>
          </a:p>
        </p:txBody>
      </p:sp>
      <p:cxnSp>
        <p:nvCxnSpPr>
          <p:cNvPr id="15" name="Connecteur droit 14"/>
          <p:cNvCxnSpPr/>
          <p:nvPr/>
        </p:nvCxnSpPr>
        <p:spPr>
          <a:xfrm flipV="1">
            <a:off x="0" y="1110841"/>
            <a:ext cx="12192000" cy="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46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fade">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animEffect transition="in" filter="fade">
                                      <p:cBhvr>
                                        <p:cTn id="1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p:cNvCxnSpPr/>
          <p:nvPr/>
        </p:nvCxnSpPr>
        <p:spPr>
          <a:xfrm>
            <a:off x="203589" y="917056"/>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203589" y="950680"/>
            <a:ext cx="6999666"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RESULTAT DES BESOINS STRUCTURELS</a:t>
            </a:r>
            <a:endParaRPr lang="fr-FR" dirty="0">
              <a:solidFill>
                <a:srgbClr val="C00000"/>
              </a:solidFill>
              <a:latin typeface="Times New Roman" panose="02020603050405020304" pitchFamily="18" charset="0"/>
              <a:cs typeface="Times New Roman" panose="02020603050405020304" pitchFamily="18" charset="0"/>
            </a:endParaRPr>
          </a:p>
        </p:txBody>
      </p:sp>
      <p:sp>
        <p:nvSpPr>
          <p:cNvPr id="4" name="Chevron 3"/>
          <p:cNvSpPr/>
          <p:nvPr/>
        </p:nvSpPr>
        <p:spPr>
          <a:xfrm>
            <a:off x="1192675" y="76665"/>
            <a:ext cx="2786952" cy="676294"/>
          </a:xfrm>
          <a:prstGeom prst="chevron">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tx1"/>
                </a:solidFill>
                <a:latin typeface="Times New Roman" panose="02020603050405020304" pitchFamily="18" charset="0"/>
                <a:cs typeface="Times New Roman" panose="02020603050405020304" pitchFamily="18" charset="0"/>
              </a:rPr>
              <a:t>RESULTATS D’ANALYSE</a:t>
            </a:r>
            <a:endParaRPr lang="fr-FR" sz="1600" b="1" dirty="0">
              <a:solidFill>
                <a:schemeClr val="tx1"/>
              </a:solidFill>
              <a:latin typeface="Times New Roman" panose="02020603050405020304" pitchFamily="18" charset="0"/>
              <a:cs typeface="Times New Roman" panose="02020603050405020304" pitchFamily="18" charset="0"/>
            </a:endParaRPr>
          </a:p>
        </p:txBody>
      </p:sp>
      <p:sp>
        <p:nvSpPr>
          <p:cNvPr id="5" name="Chevron 4"/>
          <p:cNvSpPr/>
          <p:nvPr/>
        </p:nvSpPr>
        <p:spPr>
          <a:xfrm>
            <a:off x="3816836" y="63232"/>
            <a:ext cx="3004876"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bg1"/>
                </a:solidFill>
                <a:latin typeface="Times New Roman" panose="02020603050405020304" pitchFamily="18" charset="0"/>
                <a:cs typeface="Times New Roman" panose="02020603050405020304" pitchFamily="18" charset="0"/>
              </a:rPr>
              <a:t>RESULTATS D’IMPLEMENTATION</a:t>
            </a:r>
            <a:endParaRPr lang="fr-FR" sz="1600" b="1" dirty="0">
              <a:solidFill>
                <a:schemeClr val="bg1"/>
              </a:solidFill>
              <a:latin typeface="Times New Roman" panose="02020603050405020304" pitchFamily="18" charset="0"/>
              <a:cs typeface="Times New Roman" panose="02020603050405020304" pitchFamily="18" charset="0"/>
            </a:endParaRPr>
          </a:p>
        </p:txBody>
      </p:sp>
      <p:sp>
        <p:nvSpPr>
          <p:cNvPr id="7" name="Chevron 6"/>
          <p:cNvSpPr/>
          <p:nvPr/>
        </p:nvSpPr>
        <p:spPr>
          <a:xfrm>
            <a:off x="6651501" y="79343"/>
            <a:ext cx="2696942"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bg1"/>
                </a:solidFill>
                <a:latin typeface="Times New Roman" panose="02020603050405020304" pitchFamily="18" charset="0"/>
                <a:cs typeface="Times New Roman" panose="02020603050405020304" pitchFamily="18" charset="0"/>
              </a:rPr>
              <a:t>DISCUSSION</a:t>
            </a:r>
            <a:endParaRPr lang="fr-FR" sz="1600" b="1" dirty="0">
              <a:solidFill>
                <a:schemeClr val="bg1"/>
              </a:solidFill>
              <a:latin typeface="Times New Roman" panose="02020603050405020304" pitchFamily="18" charset="0"/>
              <a:cs typeface="Times New Roman" panose="02020603050405020304" pitchFamily="18" charset="0"/>
            </a:endParaRPr>
          </a:p>
        </p:txBody>
      </p:sp>
      <p:cxnSp>
        <p:nvCxnSpPr>
          <p:cNvPr id="8" name="Connecteur droit 7"/>
          <p:cNvCxnSpPr/>
          <p:nvPr/>
        </p:nvCxnSpPr>
        <p:spPr>
          <a:xfrm flipV="1">
            <a:off x="-14514" y="794938"/>
            <a:ext cx="12192000" cy="1549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Image 8"/>
          <p:cNvPicPr/>
          <p:nvPr/>
        </p:nvPicPr>
        <p:blipFill rotWithShape="1">
          <a:blip r:embed="rId2"/>
          <a:srcRect l="3473" t="7352" r="21792" b="3549"/>
          <a:stretch/>
        </p:blipFill>
        <p:spPr bwMode="auto">
          <a:xfrm>
            <a:off x="203589" y="1443040"/>
            <a:ext cx="11869349" cy="53435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94022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cteur droit 5"/>
          <p:cNvCxnSpPr/>
          <p:nvPr/>
        </p:nvCxnSpPr>
        <p:spPr>
          <a:xfrm>
            <a:off x="203589" y="917056"/>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203589" y="950680"/>
            <a:ext cx="6999666"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PAGE D’ACCUEIL ET AUTHENTIFICATION</a:t>
            </a:r>
            <a:endParaRPr lang="fr-FR" dirty="0">
              <a:solidFill>
                <a:srgbClr val="C00000"/>
              </a:solidFill>
              <a:latin typeface="Times New Roman" panose="02020603050405020304" pitchFamily="18" charset="0"/>
              <a:cs typeface="Times New Roman" panose="02020603050405020304" pitchFamily="18" charset="0"/>
            </a:endParaRPr>
          </a:p>
        </p:txBody>
      </p:sp>
      <p:cxnSp>
        <p:nvCxnSpPr>
          <p:cNvPr id="8" name="Connecteur droit 7"/>
          <p:cNvCxnSpPr/>
          <p:nvPr/>
        </p:nvCxnSpPr>
        <p:spPr>
          <a:xfrm flipV="1">
            <a:off x="-14514" y="794938"/>
            <a:ext cx="12192000" cy="1549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Image 8"/>
          <p:cNvPicPr/>
          <p:nvPr/>
        </p:nvPicPr>
        <p:blipFill rotWithShape="1">
          <a:blip r:embed="rId2"/>
          <a:srcRect l="2651" t="19583" r="28731" b="3377"/>
          <a:stretch/>
        </p:blipFill>
        <p:spPr bwMode="auto">
          <a:xfrm>
            <a:off x="-10102" y="1460254"/>
            <a:ext cx="12187587" cy="5397745"/>
          </a:xfrm>
          <a:prstGeom prst="rect">
            <a:avLst/>
          </a:prstGeom>
          <a:ln>
            <a:noFill/>
          </a:ln>
          <a:extLst>
            <a:ext uri="{53640926-AAD7-44D8-BBD7-CCE9431645EC}">
              <a14:shadowObscured xmlns:a14="http://schemas.microsoft.com/office/drawing/2010/main"/>
            </a:ext>
          </a:extLst>
        </p:spPr>
      </p:pic>
      <p:sp>
        <p:nvSpPr>
          <p:cNvPr id="10" name="Chevron 9"/>
          <p:cNvSpPr/>
          <p:nvPr/>
        </p:nvSpPr>
        <p:spPr>
          <a:xfrm>
            <a:off x="3761478" y="83996"/>
            <a:ext cx="3172219" cy="676294"/>
          </a:xfrm>
          <a:prstGeom prst="chevron">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tx1"/>
                </a:solidFill>
                <a:latin typeface="Times New Roman" panose="02020603050405020304" pitchFamily="18" charset="0"/>
                <a:cs typeface="Times New Roman" panose="02020603050405020304" pitchFamily="18" charset="0"/>
              </a:rPr>
              <a:t>RESULTATS D’IMPLEMENTATION</a:t>
            </a:r>
            <a:endParaRPr lang="fr-FR" sz="1600" b="1" dirty="0">
              <a:solidFill>
                <a:schemeClr val="tx1"/>
              </a:solidFill>
              <a:latin typeface="Times New Roman" panose="02020603050405020304" pitchFamily="18" charset="0"/>
              <a:cs typeface="Times New Roman" panose="02020603050405020304" pitchFamily="18" charset="0"/>
            </a:endParaRPr>
          </a:p>
        </p:txBody>
      </p:sp>
      <p:sp>
        <p:nvSpPr>
          <p:cNvPr id="11" name="Chevron 10"/>
          <p:cNvSpPr/>
          <p:nvPr/>
        </p:nvSpPr>
        <p:spPr>
          <a:xfrm>
            <a:off x="1391410" y="83996"/>
            <a:ext cx="2552649"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bg1"/>
                </a:solidFill>
                <a:latin typeface="Times New Roman" panose="02020603050405020304" pitchFamily="18" charset="0"/>
                <a:cs typeface="Times New Roman" panose="02020603050405020304" pitchFamily="18" charset="0"/>
              </a:rPr>
              <a:t>RESULTATS D’ANALYSE</a:t>
            </a:r>
            <a:endParaRPr lang="fr-FR" sz="1600" b="1" dirty="0">
              <a:solidFill>
                <a:schemeClr val="bg1"/>
              </a:solidFill>
              <a:latin typeface="Times New Roman" panose="02020603050405020304" pitchFamily="18" charset="0"/>
              <a:cs typeface="Times New Roman" panose="02020603050405020304" pitchFamily="18" charset="0"/>
            </a:endParaRPr>
          </a:p>
        </p:txBody>
      </p:sp>
      <p:sp>
        <p:nvSpPr>
          <p:cNvPr id="12" name="Chevron 11"/>
          <p:cNvSpPr/>
          <p:nvPr/>
        </p:nvSpPr>
        <p:spPr>
          <a:xfrm>
            <a:off x="6737344" y="83996"/>
            <a:ext cx="2696942"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bg1"/>
                </a:solidFill>
                <a:latin typeface="Times New Roman" panose="02020603050405020304" pitchFamily="18" charset="0"/>
                <a:cs typeface="Times New Roman" panose="02020603050405020304" pitchFamily="18" charset="0"/>
              </a:rPr>
              <a:t>DISCUSSION</a:t>
            </a:r>
            <a:endParaRPr lang="fr-FR"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430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cteur droit 5"/>
          <p:cNvCxnSpPr/>
          <p:nvPr/>
        </p:nvCxnSpPr>
        <p:spPr>
          <a:xfrm>
            <a:off x="203589" y="917056"/>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203589" y="950680"/>
            <a:ext cx="6999666"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TABLEAU DE BORD « COMPENSE »</a:t>
            </a:r>
            <a:endParaRPr lang="fr-FR" dirty="0">
              <a:solidFill>
                <a:srgbClr val="C00000"/>
              </a:solidFill>
              <a:latin typeface="Times New Roman" panose="02020603050405020304" pitchFamily="18" charset="0"/>
              <a:cs typeface="Times New Roman" panose="02020603050405020304" pitchFamily="18" charset="0"/>
            </a:endParaRPr>
          </a:p>
        </p:txBody>
      </p:sp>
      <p:cxnSp>
        <p:nvCxnSpPr>
          <p:cNvPr id="8" name="Connecteur droit 7"/>
          <p:cNvCxnSpPr/>
          <p:nvPr/>
        </p:nvCxnSpPr>
        <p:spPr>
          <a:xfrm flipV="1">
            <a:off x="-14514" y="794938"/>
            <a:ext cx="12192000" cy="1549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Image 8"/>
          <p:cNvPicPr/>
          <p:nvPr/>
        </p:nvPicPr>
        <p:blipFill rotWithShape="1">
          <a:blip r:embed="rId2"/>
          <a:srcRect t="14414" r="5598" b="12300"/>
          <a:stretch/>
        </p:blipFill>
        <p:spPr bwMode="auto">
          <a:xfrm>
            <a:off x="0" y="1460255"/>
            <a:ext cx="12192000" cy="5397745"/>
          </a:xfrm>
          <a:prstGeom prst="rect">
            <a:avLst/>
          </a:prstGeom>
          <a:ln>
            <a:noFill/>
          </a:ln>
          <a:extLst>
            <a:ext uri="{53640926-AAD7-44D8-BBD7-CCE9431645EC}">
              <a14:shadowObscured xmlns:a14="http://schemas.microsoft.com/office/drawing/2010/main"/>
            </a:ext>
          </a:extLst>
        </p:spPr>
      </p:pic>
      <p:sp>
        <p:nvSpPr>
          <p:cNvPr id="10" name="Chevron 9"/>
          <p:cNvSpPr/>
          <p:nvPr/>
        </p:nvSpPr>
        <p:spPr>
          <a:xfrm>
            <a:off x="3761478" y="83996"/>
            <a:ext cx="3172219" cy="676294"/>
          </a:xfrm>
          <a:prstGeom prst="chevron">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tx1"/>
                </a:solidFill>
                <a:latin typeface="Times New Roman" panose="02020603050405020304" pitchFamily="18" charset="0"/>
                <a:cs typeface="Times New Roman" panose="02020603050405020304" pitchFamily="18" charset="0"/>
              </a:rPr>
              <a:t>RESULTATS D’IMPLEMENTATION</a:t>
            </a:r>
            <a:endParaRPr lang="fr-FR" sz="1600" b="1" dirty="0">
              <a:solidFill>
                <a:schemeClr val="tx1"/>
              </a:solidFill>
              <a:latin typeface="Times New Roman" panose="02020603050405020304" pitchFamily="18" charset="0"/>
              <a:cs typeface="Times New Roman" panose="02020603050405020304" pitchFamily="18" charset="0"/>
            </a:endParaRPr>
          </a:p>
        </p:txBody>
      </p:sp>
      <p:sp>
        <p:nvSpPr>
          <p:cNvPr id="11" name="Chevron 10"/>
          <p:cNvSpPr/>
          <p:nvPr/>
        </p:nvSpPr>
        <p:spPr>
          <a:xfrm>
            <a:off x="1391410" y="83996"/>
            <a:ext cx="2552649"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bg1"/>
                </a:solidFill>
                <a:latin typeface="Times New Roman" panose="02020603050405020304" pitchFamily="18" charset="0"/>
                <a:cs typeface="Times New Roman" panose="02020603050405020304" pitchFamily="18" charset="0"/>
              </a:rPr>
              <a:t>RESULTATS D’ANALYSE</a:t>
            </a:r>
            <a:endParaRPr lang="fr-FR" sz="1600" b="1" dirty="0">
              <a:solidFill>
                <a:schemeClr val="bg1"/>
              </a:solidFill>
              <a:latin typeface="Times New Roman" panose="02020603050405020304" pitchFamily="18" charset="0"/>
              <a:cs typeface="Times New Roman" panose="02020603050405020304" pitchFamily="18" charset="0"/>
            </a:endParaRPr>
          </a:p>
        </p:txBody>
      </p:sp>
      <p:sp>
        <p:nvSpPr>
          <p:cNvPr id="12" name="Chevron 11"/>
          <p:cNvSpPr/>
          <p:nvPr/>
        </p:nvSpPr>
        <p:spPr>
          <a:xfrm>
            <a:off x="6737344" y="83996"/>
            <a:ext cx="2696942"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bg1"/>
                </a:solidFill>
                <a:latin typeface="Times New Roman" panose="02020603050405020304" pitchFamily="18" charset="0"/>
                <a:cs typeface="Times New Roman" panose="02020603050405020304" pitchFamily="18" charset="0"/>
              </a:rPr>
              <a:t>DISCUSSION</a:t>
            </a:r>
            <a:endParaRPr lang="fr-FR"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583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cteur droit 5"/>
          <p:cNvCxnSpPr/>
          <p:nvPr/>
        </p:nvCxnSpPr>
        <p:spPr>
          <a:xfrm>
            <a:off x="203589" y="917056"/>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203589" y="950680"/>
            <a:ext cx="6999666"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TABLEAU DE BORD « GEST_TRANSACTION »</a:t>
            </a:r>
            <a:endParaRPr lang="fr-FR" dirty="0">
              <a:solidFill>
                <a:srgbClr val="C00000"/>
              </a:solidFill>
              <a:latin typeface="Times New Roman" panose="02020603050405020304" pitchFamily="18" charset="0"/>
              <a:cs typeface="Times New Roman" panose="02020603050405020304" pitchFamily="18" charset="0"/>
            </a:endParaRPr>
          </a:p>
        </p:txBody>
      </p:sp>
      <p:cxnSp>
        <p:nvCxnSpPr>
          <p:cNvPr id="8" name="Connecteur droit 7"/>
          <p:cNvCxnSpPr/>
          <p:nvPr/>
        </p:nvCxnSpPr>
        <p:spPr>
          <a:xfrm flipV="1">
            <a:off x="-14514" y="794938"/>
            <a:ext cx="12192000" cy="1549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Image 8"/>
          <p:cNvPicPr/>
          <p:nvPr/>
        </p:nvPicPr>
        <p:blipFill rotWithShape="1">
          <a:blip r:embed="rId3"/>
          <a:srcRect l="3209" t="16616" r="4931" b="8584"/>
          <a:stretch/>
        </p:blipFill>
        <p:spPr bwMode="auto">
          <a:xfrm>
            <a:off x="0" y="1460255"/>
            <a:ext cx="12192000" cy="5235967"/>
          </a:xfrm>
          <a:prstGeom prst="rect">
            <a:avLst/>
          </a:prstGeom>
          <a:ln>
            <a:noFill/>
          </a:ln>
          <a:extLst>
            <a:ext uri="{53640926-AAD7-44D8-BBD7-CCE9431645EC}">
              <a14:shadowObscured xmlns:a14="http://schemas.microsoft.com/office/drawing/2010/main"/>
            </a:ext>
          </a:extLst>
        </p:spPr>
      </p:pic>
      <p:sp>
        <p:nvSpPr>
          <p:cNvPr id="10" name="Chevron 9"/>
          <p:cNvSpPr/>
          <p:nvPr/>
        </p:nvSpPr>
        <p:spPr>
          <a:xfrm>
            <a:off x="3993706" y="83996"/>
            <a:ext cx="3172219" cy="676294"/>
          </a:xfrm>
          <a:prstGeom prst="chevron">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tx1"/>
                </a:solidFill>
                <a:latin typeface="Times New Roman" panose="02020603050405020304" pitchFamily="18" charset="0"/>
                <a:cs typeface="Times New Roman" panose="02020603050405020304" pitchFamily="18" charset="0"/>
              </a:rPr>
              <a:t>RESULTATS D’IMPLEMENTATION</a:t>
            </a:r>
            <a:endParaRPr lang="fr-FR" sz="1600" b="1" dirty="0">
              <a:solidFill>
                <a:schemeClr val="tx1"/>
              </a:solidFill>
              <a:latin typeface="Times New Roman" panose="02020603050405020304" pitchFamily="18" charset="0"/>
              <a:cs typeface="Times New Roman" panose="02020603050405020304" pitchFamily="18" charset="0"/>
            </a:endParaRPr>
          </a:p>
        </p:txBody>
      </p:sp>
      <p:sp>
        <p:nvSpPr>
          <p:cNvPr id="11" name="Chevron 10"/>
          <p:cNvSpPr/>
          <p:nvPr/>
        </p:nvSpPr>
        <p:spPr>
          <a:xfrm>
            <a:off x="1623638" y="83996"/>
            <a:ext cx="2552649"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bg1"/>
                </a:solidFill>
                <a:latin typeface="Times New Roman" panose="02020603050405020304" pitchFamily="18" charset="0"/>
                <a:cs typeface="Times New Roman" panose="02020603050405020304" pitchFamily="18" charset="0"/>
              </a:rPr>
              <a:t>RESULTATS D’ANALYSE</a:t>
            </a:r>
            <a:endParaRPr lang="fr-FR" sz="1600" b="1" dirty="0">
              <a:solidFill>
                <a:schemeClr val="bg1"/>
              </a:solidFill>
              <a:latin typeface="Times New Roman" panose="02020603050405020304" pitchFamily="18" charset="0"/>
              <a:cs typeface="Times New Roman" panose="02020603050405020304" pitchFamily="18" charset="0"/>
            </a:endParaRPr>
          </a:p>
        </p:txBody>
      </p:sp>
      <p:sp>
        <p:nvSpPr>
          <p:cNvPr id="12" name="Chevron 11"/>
          <p:cNvSpPr/>
          <p:nvPr/>
        </p:nvSpPr>
        <p:spPr>
          <a:xfrm>
            <a:off x="6969572" y="83996"/>
            <a:ext cx="2696942"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bg1"/>
                </a:solidFill>
                <a:latin typeface="Times New Roman" panose="02020603050405020304" pitchFamily="18" charset="0"/>
                <a:cs typeface="Times New Roman" panose="02020603050405020304" pitchFamily="18" charset="0"/>
              </a:rPr>
              <a:t>DISCUSSION</a:t>
            </a:r>
            <a:endParaRPr lang="fr-FR"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8054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p:cNvCxnSpPr/>
          <p:nvPr/>
        </p:nvCxnSpPr>
        <p:spPr>
          <a:xfrm flipV="1">
            <a:off x="-14514" y="794938"/>
            <a:ext cx="12192000" cy="1549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Chevron 2"/>
          <p:cNvSpPr/>
          <p:nvPr/>
        </p:nvSpPr>
        <p:spPr>
          <a:xfrm>
            <a:off x="6765936" y="83996"/>
            <a:ext cx="2556912" cy="676294"/>
          </a:xfrm>
          <a:prstGeom prst="chevron">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tx1"/>
                </a:solidFill>
                <a:latin typeface="Times New Roman" panose="02020603050405020304" pitchFamily="18" charset="0"/>
                <a:cs typeface="Times New Roman" panose="02020603050405020304" pitchFamily="18" charset="0"/>
              </a:rPr>
              <a:t>DISCUSSION</a:t>
            </a:r>
            <a:endParaRPr lang="fr-FR" sz="1600" b="1" dirty="0">
              <a:solidFill>
                <a:schemeClr val="tx1"/>
              </a:solidFill>
              <a:latin typeface="Times New Roman" panose="02020603050405020304" pitchFamily="18" charset="0"/>
              <a:cs typeface="Times New Roman" panose="02020603050405020304" pitchFamily="18" charset="0"/>
            </a:endParaRPr>
          </a:p>
        </p:txBody>
      </p:sp>
      <p:sp>
        <p:nvSpPr>
          <p:cNvPr id="4" name="Chevron 3"/>
          <p:cNvSpPr/>
          <p:nvPr/>
        </p:nvSpPr>
        <p:spPr>
          <a:xfrm>
            <a:off x="1391410" y="83996"/>
            <a:ext cx="2552649"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bg1"/>
                </a:solidFill>
                <a:latin typeface="Times New Roman" panose="02020603050405020304" pitchFamily="18" charset="0"/>
                <a:cs typeface="Times New Roman" panose="02020603050405020304" pitchFamily="18" charset="0"/>
              </a:rPr>
              <a:t>RESULTATS D’ANALYSE</a:t>
            </a:r>
            <a:endParaRPr lang="fr-FR" sz="1600" b="1" dirty="0">
              <a:solidFill>
                <a:schemeClr val="bg1"/>
              </a:solidFill>
              <a:latin typeface="Times New Roman" panose="02020603050405020304" pitchFamily="18" charset="0"/>
              <a:cs typeface="Times New Roman" panose="02020603050405020304" pitchFamily="18" charset="0"/>
            </a:endParaRPr>
          </a:p>
        </p:txBody>
      </p:sp>
      <p:sp>
        <p:nvSpPr>
          <p:cNvPr id="5" name="Chevron 4"/>
          <p:cNvSpPr/>
          <p:nvPr/>
        </p:nvSpPr>
        <p:spPr>
          <a:xfrm>
            <a:off x="3776429" y="83996"/>
            <a:ext cx="3161399"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bg1"/>
                </a:solidFill>
                <a:latin typeface="Times New Roman" panose="02020603050405020304" pitchFamily="18" charset="0"/>
                <a:cs typeface="Times New Roman" panose="02020603050405020304" pitchFamily="18" charset="0"/>
              </a:rPr>
              <a:t>RESULTATS D’IMPLEMENTATION</a:t>
            </a:r>
            <a:endParaRPr lang="fr-FR" sz="1600" b="1" dirty="0">
              <a:solidFill>
                <a:schemeClr val="bg1"/>
              </a:solidFill>
              <a:latin typeface="Times New Roman" panose="02020603050405020304" pitchFamily="18" charset="0"/>
              <a:cs typeface="Times New Roman" panose="02020603050405020304" pitchFamily="18" charset="0"/>
            </a:endParaRPr>
          </a:p>
        </p:txBody>
      </p:sp>
      <p:cxnSp>
        <p:nvCxnSpPr>
          <p:cNvPr id="6" name="Connecteur droit 5"/>
          <p:cNvCxnSpPr/>
          <p:nvPr/>
        </p:nvCxnSpPr>
        <p:spPr>
          <a:xfrm>
            <a:off x="203589" y="917056"/>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203589" y="950680"/>
            <a:ext cx="6999666"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EVALUATION BUDGETAIRE</a:t>
            </a:r>
            <a:endParaRPr lang="fr-FR" dirty="0">
              <a:solidFill>
                <a:srgbClr val="C00000"/>
              </a:solidFill>
              <a:latin typeface="Times New Roman" panose="02020603050405020304" pitchFamily="18" charset="0"/>
              <a:cs typeface="Times New Roman" panose="02020603050405020304" pitchFamily="18" charset="0"/>
            </a:endParaRPr>
          </a:p>
        </p:txBody>
      </p:sp>
      <p:graphicFrame>
        <p:nvGraphicFramePr>
          <p:cNvPr id="8" name="Tableau 7"/>
          <p:cNvGraphicFramePr>
            <a:graphicFrameLocks noGrp="1"/>
          </p:cNvGraphicFramePr>
          <p:nvPr>
            <p:extLst>
              <p:ext uri="{D42A27DB-BD31-4B8C-83A1-F6EECF244321}">
                <p14:modId xmlns:p14="http://schemas.microsoft.com/office/powerpoint/2010/main" val="4079534447"/>
              </p:ext>
            </p:extLst>
          </p:nvPr>
        </p:nvGraphicFramePr>
        <p:xfrm>
          <a:off x="203589" y="1436917"/>
          <a:ext cx="8606718" cy="3212581"/>
        </p:xfrm>
        <a:graphic>
          <a:graphicData uri="http://schemas.openxmlformats.org/drawingml/2006/table">
            <a:tbl>
              <a:tblPr firstRow="1" firstCol="1" bandRow="1">
                <a:tableStyleId>{5C22544A-7EE6-4342-B048-85BDC9FD1C3A}</a:tableStyleId>
              </a:tblPr>
              <a:tblGrid>
                <a:gridCol w="2023481"/>
                <a:gridCol w="2023481"/>
                <a:gridCol w="2024374"/>
                <a:gridCol w="2535382"/>
              </a:tblGrid>
              <a:tr h="940601">
                <a:tc>
                  <a:txBody>
                    <a:bodyPr/>
                    <a:lstStyle/>
                    <a:p>
                      <a:pPr algn="just">
                        <a:lnSpc>
                          <a:spcPct val="150000"/>
                        </a:lnSpc>
                        <a:spcBef>
                          <a:spcPts val="600"/>
                        </a:spcBef>
                        <a:spcAft>
                          <a:spcPts val="600"/>
                        </a:spcAft>
                      </a:pPr>
                      <a:r>
                        <a:rPr lang="fr-FR" sz="1200" dirty="0">
                          <a:effectLst/>
                        </a:rPr>
                        <a:t>DESIGNATION</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600"/>
                        </a:spcAft>
                      </a:pPr>
                      <a:r>
                        <a:rPr lang="fr-FR" sz="1200">
                          <a:effectLst/>
                        </a:rPr>
                        <a:t>PRIX UNITAIRE (FCFA)</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600"/>
                        </a:spcAft>
                      </a:pPr>
                      <a:r>
                        <a:rPr lang="fr-FR" sz="1200">
                          <a:effectLst/>
                        </a:rPr>
                        <a:t>QUANTITE</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600"/>
                        </a:spcAft>
                      </a:pPr>
                      <a:r>
                        <a:rPr lang="fr-FR" sz="1200">
                          <a:effectLst/>
                        </a:rPr>
                        <a:t>TOTAL (FCFA)</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940601">
                <a:tc>
                  <a:txBody>
                    <a:bodyPr/>
                    <a:lstStyle/>
                    <a:p>
                      <a:pPr algn="ctr">
                        <a:lnSpc>
                          <a:spcPct val="150000"/>
                        </a:lnSpc>
                        <a:spcBef>
                          <a:spcPts val="600"/>
                        </a:spcBef>
                        <a:spcAft>
                          <a:spcPts val="600"/>
                        </a:spcAft>
                      </a:pPr>
                      <a:r>
                        <a:rPr lang="fr-FR" sz="1200">
                          <a:effectLst/>
                        </a:rPr>
                        <a:t>Serveur HP powerEDGE</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fr-FR" sz="1200">
                          <a:effectLst/>
                        </a:rPr>
                        <a:t>2.261.085</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fr-FR" sz="1200">
                          <a:effectLst/>
                        </a:rPr>
                        <a:t>1</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fr-FR" sz="1200">
                          <a:effectLst/>
                        </a:rPr>
                        <a:t>2.261.085</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43793">
                <a:tc>
                  <a:txBody>
                    <a:bodyPr/>
                    <a:lstStyle/>
                    <a:p>
                      <a:pPr algn="ctr">
                        <a:lnSpc>
                          <a:spcPct val="150000"/>
                        </a:lnSpc>
                        <a:spcBef>
                          <a:spcPts val="600"/>
                        </a:spcBef>
                        <a:spcAft>
                          <a:spcPts val="600"/>
                        </a:spcAft>
                      </a:pPr>
                      <a:r>
                        <a:rPr lang="fr-FR" sz="1200">
                          <a:effectLst/>
                        </a:rPr>
                        <a:t>Serveur cloud IBM</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fr-FR" sz="1200">
                          <a:effectLst/>
                        </a:rPr>
                        <a:t>2.777.058</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fr-FR" sz="1200">
                          <a:effectLst/>
                        </a:rPr>
                        <a:t>1</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fr-FR" sz="1200">
                          <a:effectLst/>
                        </a:rPr>
                        <a:t>2.777.058</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43793">
                <a:tc>
                  <a:txBody>
                    <a:bodyPr/>
                    <a:lstStyle/>
                    <a:p>
                      <a:pPr algn="ctr">
                        <a:lnSpc>
                          <a:spcPct val="150000"/>
                        </a:lnSpc>
                        <a:spcBef>
                          <a:spcPts val="600"/>
                        </a:spcBef>
                        <a:spcAft>
                          <a:spcPts val="600"/>
                        </a:spcAft>
                      </a:pPr>
                      <a:r>
                        <a:rPr lang="fr-FR" sz="1200">
                          <a:effectLst/>
                        </a:rPr>
                        <a:t>Stagiaire ingénieur </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fr-FR" sz="1200">
                          <a:effectLst/>
                        </a:rPr>
                        <a:t>50.000   /mois</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fr-FR" sz="1200">
                          <a:effectLst/>
                        </a:rPr>
                        <a:t>6</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fr-FR" sz="1200">
                          <a:effectLst/>
                        </a:rPr>
                        <a:t>350.000</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43793">
                <a:tc gridSpan="3">
                  <a:txBody>
                    <a:bodyPr/>
                    <a:lstStyle/>
                    <a:p>
                      <a:pPr algn="ctr">
                        <a:lnSpc>
                          <a:spcPct val="150000"/>
                        </a:lnSpc>
                        <a:spcBef>
                          <a:spcPts val="600"/>
                        </a:spcBef>
                        <a:spcAft>
                          <a:spcPts val="600"/>
                        </a:spcAft>
                      </a:pPr>
                      <a:r>
                        <a:rPr lang="fr-FR" sz="1200">
                          <a:effectLst/>
                        </a:rPr>
                        <a:t> </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tc hMerge="1">
                  <a:txBody>
                    <a:bodyPr/>
                    <a:lstStyle/>
                    <a:p>
                      <a:endParaRPr lang="fr-FR"/>
                    </a:p>
                  </a:txBody>
                  <a:tcPr/>
                </a:tc>
                <a:tc>
                  <a:txBody>
                    <a:bodyPr/>
                    <a:lstStyle/>
                    <a:p>
                      <a:pPr algn="ctr">
                        <a:lnSpc>
                          <a:spcPct val="150000"/>
                        </a:lnSpc>
                        <a:spcBef>
                          <a:spcPts val="600"/>
                        </a:spcBef>
                        <a:spcAft>
                          <a:spcPts val="600"/>
                        </a:spcAft>
                      </a:pPr>
                      <a:r>
                        <a:rPr lang="fr-FR" sz="1200" dirty="0">
                          <a:effectLst/>
                        </a:rPr>
                        <a:t>5 388 143 FCFA HT</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cxnSp>
        <p:nvCxnSpPr>
          <p:cNvPr id="9" name="Connecteur droit 8"/>
          <p:cNvCxnSpPr/>
          <p:nvPr/>
        </p:nvCxnSpPr>
        <p:spPr>
          <a:xfrm>
            <a:off x="203589" y="4785938"/>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203589" y="4819562"/>
            <a:ext cx="6999666"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TEST DE LA PLATEFORME</a:t>
            </a:r>
            <a:endParaRPr lang="fr-FR" dirty="0">
              <a:solidFill>
                <a:srgbClr val="C00000"/>
              </a:solidFill>
              <a:latin typeface="Times New Roman" panose="02020603050405020304" pitchFamily="18" charset="0"/>
              <a:cs typeface="Times New Roman" panose="02020603050405020304" pitchFamily="18" charset="0"/>
            </a:endParaRPr>
          </a:p>
        </p:txBody>
      </p:sp>
      <p:sp>
        <p:nvSpPr>
          <p:cNvPr id="12" name="ZoneTexte 11"/>
          <p:cNvSpPr txBox="1"/>
          <p:nvPr/>
        </p:nvSpPr>
        <p:spPr>
          <a:xfrm>
            <a:off x="203589" y="5188894"/>
            <a:ext cx="11872297" cy="1200329"/>
          </a:xfrm>
          <a:prstGeom prst="rect">
            <a:avLst/>
          </a:prstGeom>
          <a:noFill/>
        </p:spPr>
        <p:txBody>
          <a:bodyPr wrap="square" rtlCol="0">
            <a:spAutoFit/>
          </a:bodyPr>
          <a:lstStyle/>
          <a:p>
            <a:pPr marL="285750" indent="-285750">
              <a:buFont typeface="Wingdings" panose="05000000000000000000" pitchFamily="2" charset="2"/>
              <a:buChar char="q"/>
            </a:pPr>
            <a:r>
              <a:rPr lang="fr-CI" dirty="0" smtClean="0">
                <a:solidFill>
                  <a:schemeClr val="bg1"/>
                </a:solidFill>
                <a:latin typeface="Bookman Old Style" panose="02050604050505020204" pitchFamily="18" charset="0"/>
              </a:rPr>
              <a:t>Test de connexion</a:t>
            </a:r>
          </a:p>
          <a:p>
            <a:pPr marL="285750" indent="-285750">
              <a:buFont typeface="Wingdings" panose="05000000000000000000" pitchFamily="2" charset="2"/>
              <a:buChar char="q"/>
            </a:pPr>
            <a:r>
              <a:rPr lang="fr-CI" dirty="0" smtClean="0">
                <a:solidFill>
                  <a:schemeClr val="bg1"/>
                </a:solidFill>
                <a:latin typeface="Bookman Old Style" panose="02050604050505020204" pitchFamily="18" charset="0"/>
              </a:rPr>
              <a:t>Test de création utilisateurs</a:t>
            </a:r>
          </a:p>
          <a:p>
            <a:pPr marL="285750" indent="-285750">
              <a:buFont typeface="Wingdings" panose="05000000000000000000" pitchFamily="2" charset="2"/>
              <a:buChar char="q"/>
            </a:pPr>
            <a:r>
              <a:rPr lang="fr-CI" dirty="0" smtClean="0">
                <a:solidFill>
                  <a:schemeClr val="bg1"/>
                </a:solidFill>
                <a:latin typeface="Bookman Old Style" panose="02050604050505020204" pitchFamily="18" charset="0"/>
              </a:rPr>
              <a:t>Test des différents rôles</a:t>
            </a:r>
          </a:p>
          <a:p>
            <a:pPr marL="285750" indent="-285750">
              <a:buFont typeface="Wingdings" panose="05000000000000000000" pitchFamily="2" charset="2"/>
              <a:buChar char="q"/>
            </a:pPr>
            <a:r>
              <a:rPr lang="fr-CI" dirty="0" smtClean="0">
                <a:solidFill>
                  <a:schemeClr val="bg1"/>
                </a:solidFill>
                <a:latin typeface="Bookman Old Style" panose="02050604050505020204" pitchFamily="18" charset="0"/>
              </a:rPr>
              <a:t>Test génération des états</a:t>
            </a:r>
            <a:endParaRPr lang="fr-FR"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2083723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p:cNvCxnSpPr/>
          <p:nvPr/>
        </p:nvCxnSpPr>
        <p:spPr>
          <a:xfrm flipV="1">
            <a:off x="-14514" y="794938"/>
            <a:ext cx="12192000" cy="1549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Chevron 2"/>
          <p:cNvSpPr/>
          <p:nvPr/>
        </p:nvSpPr>
        <p:spPr>
          <a:xfrm>
            <a:off x="6765936" y="83996"/>
            <a:ext cx="2556912" cy="676294"/>
          </a:xfrm>
          <a:prstGeom prst="chevron">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tx1"/>
                </a:solidFill>
                <a:latin typeface="Times New Roman" panose="02020603050405020304" pitchFamily="18" charset="0"/>
                <a:cs typeface="Times New Roman" panose="02020603050405020304" pitchFamily="18" charset="0"/>
              </a:rPr>
              <a:t>DISCUSSION</a:t>
            </a:r>
            <a:endParaRPr lang="fr-FR" sz="1600" b="1" dirty="0">
              <a:solidFill>
                <a:schemeClr val="tx1"/>
              </a:solidFill>
              <a:latin typeface="Times New Roman" panose="02020603050405020304" pitchFamily="18" charset="0"/>
              <a:cs typeface="Times New Roman" panose="02020603050405020304" pitchFamily="18" charset="0"/>
            </a:endParaRPr>
          </a:p>
        </p:txBody>
      </p:sp>
      <p:sp>
        <p:nvSpPr>
          <p:cNvPr id="4" name="Chevron 3"/>
          <p:cNvSpPr/>
          <p:nvPr/>
        </p:nvSpPr>
        <p:spPr>
          <a:xfrm>
            <a:off x="1391410" y="83996"/>
            <a:ext cx="2552649"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bg1"/>
                </a:solidFill>
                <a:latin typeface="Times New Roman" panose="02020603050405020304" pitchFamily="18" charset="0"/>
                <a:cs typeface="Times New Roman" panose="02020603050405020304" pitchFamily="18" charset="0"/>
              </a:rPr>
              <a:t>RESULTATS D’ANALYSE</a:t>
            </a:r>
            <a:endParaRPr lang="fr-FR" sz="1600" b="1" dirty="0">
              <a:solidFill>
                <a:schemeClr val="bg1"/>
              </a:solidFill>
              <a:latin typeface="Times New Roman" panose="02020603050405020304" pitchFamily="18" charset="0"/>
              <a:cs typeface="Times New Roman" panose="02020603050405020304" pitchFamily="18" charset="0"/>
            </a:endParaRPr>
          </a:p>
        </p:txBody>
      </p:sp>
      <p:sp>
        <p:nvSpPr>
          <p:cNvPr id="5" name="Chevron 4"/>
          <p:cNvSpPr/>
          <p:nvPr/>
        </p:nvSpPr>
        <p:spPr>
          <a:xfrm>
            <a:off x="3776429" y="83996"/>
            <a:ext cx="3161399"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bg1"/>
                </a:solidFill>
                <a:latin typeface="Times New Roman" panose="02020603050405020304" pitchFamily="18" charset="0"/>
                <a:cs typeface="Times New Roman" panose="02020603050405020304" pitchFamily="18" charset="0"/>
              </a:rPr>
              <a:t>RESULTATS D’IMPLEMENTATION</a:t>
            </a:r>
            <a:endParaRPr lang="fr-FR" sz="1600" b="1" dirty="0">
              <a:solidFill>
                <a:schemeClr val="bg1"/>
              </a:solidFill>
              <a:latin typeface="Times New Roman" panose="02020603050405020304" pitchFamily="18" charset="0"/>
              <a:cs typeface="Times New Roman" panose="02020603050405020304" pitchFamily="18" charset="0"/>
            </a:endParaRPr>
          </a:p>
        </p:txBody>
      </p:sp>
      <p:cxnSp>
        <p:nvCxnSpPr>
          <p:cNvPr id="6" name="Connecteur droit 5"/>
          <p:cNvCxnSpPr/>
          <p:nvPr/>
        </p:nvCxnSpPr>
        <p:spPr>
          <a:xfrm>
            <a:off x="203589" y="917056"/>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203589" y="950680"/>
            <a:ext cx="6999666"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SECURITE DE LA PLATEFORME</a:t>
            </a:r>
            <a:endParaRPr lang="fr-FR"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72571" y="1426206"/>
            <a:ext cx="12104915" cy="2169825"/>
          </a:xfrm>
          <a:prstGeom prst="rect">
            <a:avLst/>
          </a:prstGeom>
        </p:spPr>
        <p:txBody>
          <a:bodyPr wrap="square">
            <a:spAutoFit/>
          </a:bodyPr>
          <a:lstStyle/>
          <a:p>
            <a:pPr marL="342900" lvl="0" indent="-342900" algn="just">
              <a:lnSpc>
                <a:spcPct val="150000"/>
              </a:lnSpc>
              <a:spcBef>
                <a:spcPts val="600"/>
              </a:spcBef>
              <a:spcAft>
                <a:spcPts val="0"/>
              </a:spcAft>
              <a:buSzPts val="1050"/>
              <a:buFont typeface="Wingdings" panose="05000000000000000000" pitchFamily="2" charset="2"/>
              <a:buChar char="q"/>
            </a:pPr>
            <a:r>
              <a:rPr lang="fr-FR" dirty="0">
                <a:solidFill>
                  <a:schemeClr val="bg1"/>
                </a:solidFill>
                <a:latin typeface="Bookman Old Style" panose="02050604050505020204" pitchFamily="18" charset="0"/>
                <a:ea typeface="Calibri" panose="020F0502020204030204" pitchFamily="34" charset="0"/>
                <a:cs typeface="Times New Roman" panose="02020603050405020304" pitchFamily="18" charset="0"/>
              </a:rPr>
              <a:t>Ne pas communiquer ses coordonnées d’accès.</a:t>
            </a:r>
          </a:p>
          <a:p>
            <a:pPr marL="342900" lvl="0" indent="-342900" algn="just">
              <a:lnSpc>
                <a:spcPct val="150000"/>
              </a:lnSpc>
              <a:spcAft>
                <a:spcPts val="0"/>
              </a:spcAft>
              <a:buSzPts val="1050"/>
              <a:buFont typeface="Wingdings" panose="05000000000000000000" pitchFamily="2" charset="2"/>
              <a:buChar char="q"/>
            </a:pPr>
            <a:r>
              <a:rPr lang="fr-FR" dirty="0">
                <a:solidFill>
                  <a:schemeClr val="bg1"/>
                </a:solidFill>
                <a:latin typeface="Bookman Old Style" panose="02050604050505020204" pitchFamily="18" charset="0"/>
                <a:ea typeface="Calibri" panose="020F0502020204030204" pitchFamily="34" charset="0"/>
                <a:cs typeface="Times New Roman" panose="02020603050405020304" pitchFamily="18" charset="0"/>
              </a:rPr>
              <a:t>L’administrateur se doit de modifier les mots de passe à chaque trois mois au plus.</a:t>
            </a:r>
          </a:p>
          <a:p>
            <a:pPr marL="342900" lvl="0" indent="-342900" algn="just">
              <a:lnSpc>
                <a:spcPct val="150000"/>
              </a:lnSpc>
              <a:spcAft>
                <a:spcPts val="0"/>
              </a:spcAft>
              <a:buSzPts val="1050"/>
              <a:buFont typeface="Wingdings" panose="05000000000000000000" pitchFamily="2" charset="2"/>
              <a:buChar char="q"/>
            </a:pPr>
            <a:r>
              <a:rPr lang="fr-FR" dirty="0">
                <a:solidFill>
                  <a:schemeClr val="bg1"/>
                </a:solidFill>
                <a:latin typeface="Bookman Old Style" panose="02050604050505020204" pitchFamily="18" charset="0"/>
                <a:ea typeface="Calibri" panose="020F0502020204030204" pitchFamily="34" charset="0"/>
                <a:cs typeface="Times New Roman" panose="02020603050405020304" pitchFamily="18" charset="0"/>
              </a:rPr>
              <a:t>Ne jamais laisser une session connectée en son absence.</a:t>
            </a:r>
          </a:p>
          <a:p>
            <a:pPr marL="342900" lvl="0" indent="-342900" algn="just">
              <a:lnSpc>
                <a:spcPct val="150000"/>
              </a:lnSpc>
              <a:spcAft>
                <a:spcPts val="0"/>
              </a:spcAft>
              <a:buSzPts val="1050"/>
              <a:buFont typeface="Wingdings" panose="05000000000000000000" pitchFamily="2" charset="2"/>
              <a:buChar char="q"/>
            </a:pPr>
            <a:r>
              <a:rPr lang="fr-FR" dirty="0">
                <a:solidFill>
                  <a:schemeClr val="bg1"/>
                </a:solidFill>
                <a:latin typeface="Bookman Old Style" panose="02050604050505020204" pitchFamily="18" charset="0"/>
                <a:ea typeface="Calibri" panose="020F0502020204030204" pitchFamily="34" charset="0"/>
                <a:cs typeface="Times New Roman" panose="02020603050405020304" pitchFamily="18" charset="0"/>
              </a:rPr>
              <a:t>En cas de départ d’un utilisateur, le supprimer de la liste des utilisateurs.</a:t>
            </a:r>
          </a:p>
          <a:p>
            <a:pPr marL="342900" lvl="0" indent="-342900" algn="just">
              <a:lnSpc>
                <a:spcPct val="150000"/>
              </a:lnSpc>
              <a:spcAft>
                <a:spcPts val="600"/>
              </a:spcAft>
              <a:buSzPts val="1050"/>
              <a:buFont typeface="Wingdings" panose="05000000000000000000" pitchFamily="2" charset="2"/>
              <a:buChar char="q"/>
            </a:pPr>
            <a:r>
              <a:rPr lang="fr-FR" dirty="0">
                <a:solidFill>
                  <a:schemeClr val="bg1"/>
                </a:solidFill>
                <a:latin typeface="Bookman Old Style" panose="02050604050505020204" pitchFamily="18" charset="0"/>
                <a:ea typeface="Calibri" panose="020F0502020204030204" pitchFamily="34" charset="0"/>
                <a:cs typeface="Times New Roman" panose="02020603050405020304" pitchFamily="18" charset="0"/>
              </a:rPr>
              <a:t>Sécuriser les accès distants.</a:t>
            </a:r>
            <a:endParaRPr lang="fr-FR"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1438160"/>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254644" y="619932"/>
            <a:ext cx="4928461" cy="371960"/>
          </a:xfrm>
          <a:prstGeom prst="rect">
            <a:avLst/>
          </a:prstGeom>
          <a:noFill/>
        </p:spPr>
        <p:txBody>
          <a:bodyPr wrap="square" rtlCol="0">
            <a:spAutoFit/>
          </a:bodyPr>
          <a:lstStyle/>
          <a:p>
            <a:r>
              <a:rPr lang="fr-CI" dirty="0" smtClean="0"/>
              <a:t> </a:t>
            </a:r>
            <a:endParaRPr lang="fr-FR" dirty="0"/>
          </a:p>
        </p:txBody>
      </p:sp>
      <p:sp>
        <p:nvSpPr>
          <p:cNvPr id="3" name="ZoneTexte 2"/>
          <p:cNvSpPr txBox="1"/>
          <p:nvPr/>
        </p:nvSpPr>
        <p:spPr>
          <a:xfrm>
            <a:off x="867103" y="361497"/>
            <a:ext cx="10799379" cy="707886"/>
          </a:xfrm>
          <a:prstGeom prst="rect">
            <a:avLst/>
          </a:prstGeom>
          <a:noFill/>
        </p:spPr>
        <p:txBody>
          <a:bodyPr wrap="square" rtlCol="0">
            <a:spAutoFit/>
          </a:bodyPr>
          <a:lstStyle/>
          <a:p>
            <a:pPr algn="ctr"/>
            <a:r>
              <a:rPr lang="fr-CI" sz="4000" b="1" dirty="0" smtClean="0">
                <a:solidFill>
                  <a:srgbClr val="C00000"/>
                </a:solidFill>
                <a:latin typeface="Times New Roman" panose="02020603050405020304" pitchFamily="18" charset="0"/>
                <a:cs typeface="Times New Roman" panose="02020603050405020304" pitchFamily="18" charset="0"/>
              </a:rPr>
              <a:t>CONCLUSION ET PERSPECTIVES</a:t>
            </a:r>
            <a:endParaRPr lang="fr-FR" sz="4000" b="1" dirty="0">
              <a:solidFill>
                <a:srgbClr val="C00000"/>
              </a:solidFill>
              <a:latin typeface="Times New Roman" panose="02020603050405020304" pitchFamily="18" charset="0"/>
              <a:cs typeface="Times New Roman" panose="02020603050405020304" pitchFamily="18" charset="0"/>
            </a:endParaRPr>
          </a:p>
        </p:txBody>
      </p:sp>
      <p:cxnSp>
        <p:nvCxnSpPr>
          <p:cNvPr id="4" name="Connecteur droit 3"/>
          <p:cNvCxnSpPr/>
          <p:nvPr/>
        </p:nvCxnSpPr>
        <p:spPr>
          <a:xfrm flipV="1">
            <a:off x="0" y="1069383"/>
            <a:ext cx="12192000" cy="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0" y="1182414"/>
            <a:ext cx="12192000" cy="3416320"/>
          </a:xfrm>
          <a:prstGeom prst="rect">
            <a:avLst/>
          </a:prstGeom>
          <a:noFill/>
        </p:spPr>
        <p:txBody>
          <a:bodyPr wrap="square" rtlCol="0">
            <a:spAutoFit/>
          </a:bodyPr>
          <a:lstStyle/>
          <a:p>
            <a:pPr marL="285750" indent="-285750">
              <a:buFont typeface="Wingdings" panose="05000000000000000000" pitchFamily="2" charset="2"/>
              <a:buChar char="q"/>
            </a:pPr>
            <a:r>
              <a:rPr lang="fr-CI" dirty="0" smtClean="0">
                <a:solidFill>
                  <a:schemeClr val="bg1"/>
                </a:solidFill>
                <a:latin typeface="Bookman Old Style" panose="02050604050505020204" pitchFamily="18" charset="0"/>
              </a:rPr>
              <a:t>OBJECTIFS DE DEPART: </a:t>
            </a:r>
            <a:r>
              <a:rPr lang="fr-CI" dirty="0">
                <a:solidFill>
                  <a:schemeClr val="bg1"/>
                </a:solidFill>
                <a:latin typeface="Bookman Old Style" panose="02050604050505020204" pitchFamily="18" charset="0"/>
              </a:rPr>
              <a:t>orienter la prise de décision concernant la dite passerelle en faveur des financiers, commerciaux et techniciens</a:t>
            </a:r>
            <a:r>
              <a:rPr lang="fr-CI" dirty="0" smtClean="0">
                <a:solidFill>
                  <a:schemeClr val="bg1"/>
                </a:solidFill>
                <a:latin typeface="Bookman Old Style" panose="02050604050505020204" pitchFamily="18" charset="0"/>
              </a:rPr>
              <a:t> </a:t>
            </a:r>
          </a:p>
          <a:p>
            <a:endParaRPr lang="fr-CI" dirty="0" smtClean="0">
              <a:solidFill>
                <a:schemeClr val="bg1"/>
              </a:solidFill>
              <a:latin typeface="Bookman Old Style" panose="02050604050505020204" pitchFamily="18" charset="0"/>
            </a:endParaRPr>
          </a:p>
          <a:p>
            <a:pPr marL="285750" indent="-285750">
              <a:buFont typeface="Wingdings" panose="05000000000000000000" pitchFamily="2" charset="2"/>
              <a:buChar char="q"/>
            </a:pPr>
            <a:r>
              <a:rPr lang="fr-CI" dirty="0" smtClean="0">
                <a:solidFill>
                  <a:schemeClr val="bg1"/>
                </a:solidFill>
                <a:latin typeface="Bookman Old Style" panose="02050604050505020204" pitchFamily="18" charset="0"/>
              </a:rPr>
              <a:t>MOYENS UTILISES: - mise en place d’un processus automatique d’entreposage des données</a:t>
            </a:r>
          </a:p>
          <a:p>
            <a:r>
              <a:rPr lang="fr-CI" dirty="0">
                <a:solidFill>
                  <a:schemeClr val="bg1"/>
                </a:solidFill>
                <a:latin typeface="Bookman Old Style" panose="02050604050505020204" pitchFamily="18" charset="0"/>
              </a:rPr>
              <a:t>	</a:t>
            </a:r>
            <a:r>
              <a:rPr lang="fr-CI" dirty="0" smtClean="0">
                <a:solidFill>
                  <a:schemeClr val="bg1"/>
                </a:solidFill>
                <a:latin typeface="Bookman Old Style" panose="02050604050505020204" pitchFamily="18" charset="0"/>
              </a:rPr>
              <a:t>				     - automatisation de l’édition des rapports financiers</a:t>
            </a:r>
          </a:p>
          <a:p>
            <a:r>
              <a:rPr lang="fr-CI" dirty="0">
                <a:solidFill>
                  <a:schemeClr val="bg1"/>
                </a:solidFill>
                <a:latin typeface="Bookman Old Style" panose="02050604050505020204" pitchFamily="18" charset="0"/>
              </a:rPr>
              <a:t>	</a:t>
            </a:r>
            <a:r>
              <a:rPr lang="fr-CI" dirty="0" smtClean="0">
                <a:solidFill>
                  <a:schemeClr val="bg1"/>
                </a:solidFill>
                <a:latin typeface="Bookman Old Style" panose="02050604050505020204" pitchFamily="18" charset="0"/>
              </a:rPr>
              <a:t>				     - mise à disposition des KPI sur des tableaux de bords</a:t>
            </a:r>
          </a:p>
          <a:p>
            <a:pPr marL="285750" indent="-285750">
              <a:buFont typeface="Wingdings" panose="05000000000000000000" pitchFamily="2" charset="2"/>
              <a:buChar char="q"/>
            </a:pPr>
            <a:r>
              <a:rPr lang="fr-CI" dirty="0" smtClean="0">
                <a:solidFill>
                  <a:schemeClr val="bg1"/>
                </a:solidFill>
                <a:latin typeface="Bookman Old Style" panose="02050604050505020204" pitchFamily="18" charset="0"/>
              </a:rPr>
              <a:t>ACQUIS</a:t>
            </a:r>
          </a:p>
          <a:p>
            <a:pPr marL="285750" indent="-285750">
              <a:buFont typeface="Wingdings" panose="05000000000000000000" pitchFamily="2" charset="2"/>
              <a:buChar char="q"/>
            </a:pPr>
            <a:endParaRPr lang="fr-CI" dirty="0">
              <a:solidFill>
                <a:schemeClr val="bg1"/>
              </a:solidFill>
              <a:latin typeface="Bookman Old Style" panose="02050604050505020204" pitchFamily="18" charset="0"/>
            </a:endParaRPr>
          </a:p>
          <a:p>
            <a:pPr marL="285750" indent="-285750">
              <a:buFont typeface="Wingdings" panose="05000000000000000000" pitchFamily="2" charset="2"/>
              <a:buChar char="q"/>
            </a:pPr>
            <a:r>
              <a:rPr lang="fr-CI" dirty="0" smtClean="0">
                <a:solidFill>
                  <a:schemeClr val="bg1"/>
                </a:solidFill>
                <a:latin typeface="Bookman Old Style" panose="02050604050505020204" pitchFamily="18" charset="0"/>
              </a:rPr>
              <a:t>PERSPECTIVES: - </a:t>
            </a:r>
            <a:r>
              <a:rPr lang="fr-FR" dirty="0">
                <a:solidFill>
                  <a:schemeClr val="bg1"/>
                </a:solidFill>
                <a:latin typeface="Bookman Old Style" panose="02050604050505020204" pitchFamily="18" charset="0"/>
              </a:rPr>
              <a:t>Rechercher sans cesse des indicateurs beaucoup plus fins pour un pilotage beaucoup </a:t>
            </a:r>
            <a:r>
              <a:rPr lang="fr-FR" dirty="0" smtClean="0">
                <a:solidFill>
                  <a:schemeClr val="bg1"/>
                </a:solidFill>
                <a:latin typeface="Bookman Old Style" panose="02050604050505020204" pitchFamily="18" charset="0"/>
              </a:rPr>
              <a:t>					plus efficace</a:t>
            </a:r>
          </a:p>
          <a:p>
            <a:r>
              <a:rPr lang="fr-CI" dirty="0">
                <a:solidFill>
                  <a:schemeClr val="bg1"/>
                </a:solidFill>
                <a:latin typeface="Bookman Old Style" panose="02050604050505020204" pitchFamily="18" charset="0"/>
              </a:rPr>
              <a:t>	</a:t>
            </a:r>
            <a:r>
              <a:rPr lang="fr-CI" dirty="0" smtClean="0">
                <a:solidFill>
                  <a:schemeClr val="bg1"/>
                </a:solidFill>
                <a:latin typeface="Bookman Old Style" panose="02050604050505020204" pitchFamily="18" charset="0"/>
              </a:rPr>
              <a:t>			      - </a:t>
            </a:r>
            <a:r>
              <a:rPr lang="fr-FR" dirty="0">
                <a:solidFill>
                  <a:schemeClr val="bg1"/>
                </a:solidFill>
                <a:latin typeface="Bookman Old Style" panose="02050604050505020204" pitchFamily="18" charset="0"/>
              </a:rPr>
              <a:t>Continuer le développement du portail de restitution.</a:t>
            </a:r>
          </a:p>
          <a:p>
            <a:endParaRPr lang="fr-FR"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414784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68013" y="283779"/>
            <a:ext cx="11225049" cy="1323439"/>
          </a:xfrm>
          <a:prstGeom prst="rect">
            <a:avLst/>
          </a:prstGeom>
          <a:noFill/>
        </p:spPr>
        <p:txBody>
          <a:bodyPr wrap="square" rtlCol="0">
            <a:spAutoFit/>
          </a:bodyPr>
          <a:lstStyle/>
          <a:p>
            <a:pPr algn="ctr"/>
            <a:r>
              <a:rPr lang="fr-CI" sz="4000" b="1" dirty="0" smtClean="0">
                <a:solidFill>
                  <a:srgbClr val="C00000"/>
                </a:solidFill>
              </a:rPr>
              <a:t>MERCI DE VOTRE ATTENTION</a:t>
            </a:r>
          </a:p>
          <a:p>
            <a:pPr algn="ctr"/>
            <a:endParaRPr lang="fr-CI" sz="4000" b="1" dirty="0" smtClean="0">
              <a:solidFill>
                <a:srgbClr val="C00000"/>
              </a:solidFill>
            </a:endParaRPr>
          </a:p>
        </p:txBody>
      </p:sp>
      <p:pic>
        <p:nvPicPr>
          <p:cNvPr id="3080" name="Picture 8" descr="RÃ©sultat de recherche d'images pour &quot;question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58" y="1827542"/>
            <a:ext cx="1720522" cy="831586"/>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3610304" y="1981725"/>
            <a:ext cx="3547241" cy="584775"/>
          </a:xfrm>
          <a:prstGeom prst="rect">
            <a:avLst/>
          </a:prstGeom>
          <a:noFill/>
        </p:spPr>
        <p:txBody>
          <a:bodyPr wrap="square" rtlCol="0">
            <a:spAutoFit/>
          </a:bodyPr>
          <a:lstStyle/>
          <a:p>
            <a:r>
              <a:rPr lang="fr-CI" sz="3200" b="1" dirty="0" smtClean="0">
                <a:solidFill>
                  <a:schemeClr val="bg1"/>
                </a:solidFill>
                <a:latin typeface="Bookman Old Style" panose="02050604050505020204" pitchFamily="18" charset="0"/>
              </a:rPr>
              <a:t>QUESTIONS</a:t>
            </a:r>
            <a:endParaRPr lang="fr-FR" sz="3200" b="1" dirty="0">
              <a:solidFill>
                <a:schemeClr val="bg1"/>
              </a:solidFill>
              <a:latin typeface="Bookman Old Style" panose="02050604050505020204" pitchFamily="18" charset="0"/>
            </a:endParaRPr>
          </a:p>
        </p:txBody>
      </p:sp>
      <p:pic>
        <p:nvPicPr>
          <p:cNvPr id="3082" name="Picture 10" descr="RÃ©sultat de recherche d'images pour &quot;critique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6265" y="3582485"/>
            <a:ext cx="1357915" cy="891132"/>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3783725" y="3843385"/>
            <a:ext cx="3547241" cy="584775"/>
          </a:xfrm>
          <a:prstGeom prst="rect">
            <a:avLst/>
          </a:prstGeom>
          <a:noFill/>
        </p:spPr>
        <p:txBody>
          <a:bodyPr wrap="square" rtlCol="0">
            <a:spAutoFit/>
          </a:bodyPr>
          <a:lstStyle/>
          <a:p>
            <a:r>
              <a:rPr lang="fr-CI" sz="3200" b="1" dirty="0" smtClean="0">
                <a:solidFill>
                  <a:schemeClr val="bg1"/>
                </a:solidFill>
                <a:latin typeface="Bookman Old Style" panose="02050604050505020204" pitchFamily="18" charset="0"/>
              </a:rPr>
              <a:t>CRITIQUES</a:t>
            </a:r>
            <a:endParaRPr lang="fr-FR" sz="3200"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46251938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115160" y="-99836"/>
            <a:ext cx="4448012" cy="707886"/>
          </a:xfrm>
          <a:prstGeom prst="rect">
            <a:avLst/>
          </a:prstGeom>
          <a:noFill/>
        </p:spPr>
        <p:txBody>
          <a:bodyPr wrap="square" rtlCol="0">
            <a:spAutoFit/>
          </a:bodyPr>
          <a:lstStyle/>
          <a:p>
            <a:pPr algn="ctr"/>
            <a:r>
              <a:rPr lang="fr-CI" sz="4000" b="1" dirty="0" smtClean="0">
                <a:solidFill>
                  <a:srgbClr val="C00000"/>
                </a:solidFill>
                <a:latin typeface="Times New Roman" panose="02020603050405020304" pitchFamily="18" charset="0"/>
                <a:cs typeface="Times New Roman" panose="02020603050405020304" pitchFamily="18" charset="0"/>
              </a:rPr>
              <a:t>INTRODUCTION</a:t>
            </a:r>
            <a:endParaRPr lang="fr-FR" sz="4000" b="1" dirty="0">
              <a:solidFill>
                <a:srgbClr val="C00000"/>
              </a:solidFill>
              <a:latin typeface="Times New Roman" panose="02020603050405020304" pitchFamily="18" charset="0"/>
              <a:cs typeface="Times New Roman" panose="02020603050405020304" pitchFamily="18" charset="0"/>
            </a:endParaRPr>
          </a:p>
        </p:txBody>
      </p:sp>
      <p:cxnSp>
        <p:nvCxnSpPr>
          <p:cNvPr id="5" name="Connecteur droit 4"/>
          <p:cNvCxnSpPr/>
          <p:nvPr/>
        </p:nvCxnSpPr>
        <p:spPr>
          <a:xfrm flipV="1">
            <a:off x="0" y="486055"/>
            <a:ext cx="12192000" cy="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3254644" y="619932"/>
            <a:ext cx="4928461" cy="371960"/>
          </a:xfrm>
          <a:prstGeom prst="rect">
            <a:avLst/>
          </a:prstGeom>
          <a:noFill/>
        </p:spPr>
        <p:txBody>
          <a:bodyPr wrap="square" rtlCol="0">
            <a:spAutoFit/>
          </a:bodyPr>
          <a:lstStyle/>
          <a:p>
            <a:r>
              <a:rPr lang="fr-CI" dirty="0" smtClean="0"/>
              <a:t> </a:t>
            </a:r>
            <a:endParaRPr lang="fr-FR" dirty="0"/>
          </a:p>
        </p:txBody>
      </p:sp>
      <p:cxnSp>
        <p:nvCxnSpPr>
          <p:cNvPr id="7" name="Connecteur droit 6"/>
          <p:cNvCxnSpPr/>
          <p:nvPr/>
        </p:nvCxnSpPr>
        <p:spPr>
          <a:xfrm>
            <a:off x="170481" y="606854"/>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170481" y="640478"/>
            <a:ext cx="5581032"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CONTEXTE</a:t>
            </a:r>
            <a:endParaRPr lang="fr-FR"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70480" y="1125768"/>
            <a:ext cx="11842843" cy="1754326"/>
          </a:xfrm>
          <a:prstGeom prst="rect">
            <a:avLst/>
          </a:prstGeom>
        </p:spPr>
        <p:txBody>
          <a:bodyPr wrap="square">
            <a:spAutoFit/>
          </a:bodyPr>
          <a:lstStyle/>
          <a:p>
            <a:pPr marL="285750" indent="-285750" algn="just">
              <a:buFont typeface="Wingdings" panose="05000000000000000000" pitchFamily="2" charset="2"/>
              <a:buChar char="q"/>
            </a:pPr>
            <a:r>
              <a:rPr lang="fr-CI" dirty="0">
                <a:solidFill>
                  <a:schemeClr val="bg1"/>
                </a:solidFill>
                <a:latin typeface="Bookman Old Style" panose="02050604050505020204" pitchFamily="18" charset="0"/>
                <a:cs typeface="Times New Roman" panose="02020603050405020304" pitchFamily="18" charset="0"/>
              </a:rPr>
              <a:t>l’une des richesse d’une entreprise réside dans les données produites par son activité</a:t>
            </a:r>
          </a:p>
          <a:p>
            <a:pPr algn="just"/>
            <a:endParaRPr lang="fr-CI" dirty="0">
              <a:solidFill>
                <a:schemeClr val="bg1"/>
              </a:solidFill>
              <a:latin typeface="Bookman Old Style" panose="02050604050505020204" pitchFamily="18" charset="0"/>
              <a:cs typeface="Times New Roman" panose="02020603050405020304" pitchFamily="18" charset="0"/>
            </a:endParaRPr>
          </a:p>
          <a:p>
            <a:pPr marL="285750" indent="-285750" algn="just">
              <a:buFont typeface="Wingdings" panose="05000000000000000000" pitchFamily="2" charset="2"/>
              <a:buChar char="q"/>
            </a:pPr>
            <a:r>
              <a:rPr lang="fr-CI" dirty="0">
                <a:solidFill>
                  <a:schemeClr val="bg1"/>
                </a:solidFill>
                <a:latin typeface="Bookman Old Style" panose="02050604050505020204" pitchFamily="18" charset="0"/>
                <a:cs typeface="Times New Roman" panose="02020603050405020304" pitchFamily="18" charset="0"/>
              </a:rPr>
              <a:t>Propagation des Tics dans tous les domaines d’activités</a:t>
            </a:r>
          </a:p>
          <a:p>
            <a:pPr algn="just"/>
            <a:endParaRPr lang="fr-CI" dirty="0">
              <a:solidFill>
                <a:schemeClr val="bg1"/>
              </a:solidFill>
              <a:latin typeface="Bookman Old Style" panose="02050604050505020204" pitchFamily="18" charset="0"/>
              <a:cs typeface="Times New Roman" panose="02020603050405020304" pitchFamily="18" charset="0"/>
            </a:endParaRPr>
          </a:p>
          <a:p>
            <a:pPr marL="285750" indent="-285750" algn="just">
              <a:buFont typeface="Wingdings" panose="05000000000000000000" pitchFamily="2" charset="2"/>
              <a:buChar char="q"/>
            </a:pPr>
            <a:r>
              <a:rPr lang="fr-CI" dirty="0" smtClean="0">
                <a:solidFill>
                  <a:schemeClr val="bg1"/>
                </a:solidFill>
                <a:latin typeface="Bookman Old Style" panose="02050604050505020204" pitchFamily="18" charset="0"/>
                <a:cs typeface="Times New Roman" panose="02020603050405020304" pitchFamily="18" charset="0"/>
              </a:rPr>
              <a:t>NGSER </a:t>
            </a:r>
            <a:r>
              <a:rPr lang="fr-CI" dirty="0">
                <a:solidFill>
                  <a:schemeClr val="bg1"/>
                </a:solidFill>
                <a:latin typeface="Bookman Old Style" panose="02050604050505020204" pitchFamily="18" charset="0"/>
                <a:cs typeface="Times New Roman" panose="02020603050405020304" pitchFamily="18" charset="0"/>
              </a:rPr>
              <a:t>ne reste pas en marge et compte bien agir dans le cadre de la gestion des activités de sa passerelle monétique</a:t>
            </a:r>
          </a:p>
        </p:txBody>
      </p:sp>
      <p:cxnSp>
        <p:nvCxnSpPr>
          <p:cNvPr id="10" name="Connecteur droit 9"/>
          <p:cNvCxnSpPr/>
          <p:nvPr/>
        </p:nvCxnSpPr>
        <p:spPr>
          <a:xfrm>
            <a:off x="170480" y="3353339"/>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170480" y="3386963"/>
            <a:ext cx="5581032"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PROBLEMATIQUE</a:t>
            </a:r>
            <a:endParaRPr lang="fr-FR" dirty="0">
              <a:solidFill>
                <a:srgbClr val="C0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70479" y="4207410"/>
            <a:ext cx="11842843" cy="2308324"/>
          </a:xfrm>
          <a:prstGeom prst="rect">
            <a:avLst/>
          </a:prstGeom>
        </p:spPr>
        <p:txBody>
          <a:bodyPr wrap="square">
            <a:spAutoFit/>
          </a:bodyPr>
          <a:lstStyle/>
          <a:p>
            <a:pPr marL="285750" indent="-285750" algn="just">
              <a:buFont typeface="Wingdings" panose="05000000000000000000" pitchFamily="2" charset="2"/>
              <a:buChar char="q"/>
            </a:pPr>
            <a:r>
              <a:rPr lang="fr-CI" dirty="0">
                <a:solidFill>
                  <a:schemeClr val="bg1"/>
                </a:solidFill>
                <a:latin typeface="Bookman Old Style" panose="02050604050505020204" pitchFamily="18" charset="0"/>
                <a:cs typeface="Times New Roman" panose="02020603050405020304" pitchFamily="18" charset="0"/>
              </a:rPr>
              <a:t>Transformer les données issus de l’activité de cette passerelle en informations exploitables par les décideurs?</a:t>
            </a:r>
          </a:p>
          <a:p>
            <a:pPr marL="285750" indent="-285750" algn="just">
              <a:buFont typeface="Wingdings" panose="05000000000000000000" pitchFamily="2" charset="2"/>
              <a:buChar char="q"/>
            </a:pPr>
            <a:endParaRPr lang="fr-CI" dirty="0">
              <a:solidFill>
                <a:schemeClr val="bg1"/>
              </a:solidFill>
              <a:latin typeface="Bookman Old Style" panose="02050604050505020204" pitchFamily="18" charset="0"/>
              <a:cs typeface="Times New Roman" panose="02020603050405020304" pitchFamily="18" charset="0"/>
            </a:endParaRPr>
          </a:p>
          <a:p>
            <a:pPr marL="285750" indent="-285750" algn="just">
              <a:buFont typeface="Wingdings" panose="05000000000000000000" pitchFamily="2" charset="2"/>
              <a:buChar char="q"/>
            </a:pPr>
            <a:r>
              <a:rPr lang="fr-CI" dirty="0">
                <a:solidFill>
                  <a:schemeClr val="bg1"/>
                </a:solidFill>
                <a:latin typeface="Bookman Old Style" panose="02050604050505020204" pitchFamily="18" charset="0"/>
                <a:cs typeface="Times New Roman" panose="02020603050405020304" pitchFamily="18" charset="0"/>
              </a:rPr>
              <a:t>Fournir aux gestionnaires l’information appropriée, au moment opportun, pour orienter la prise de décision</a:t>
            </a:r>
          </a:p>
          <a:p>
            <a:pPr algn="just"/>
            <a:endParaRPr lang="fr-CI" dirty="0">
              <a:solidFill>
                <a:schemeClr val="bg1"/>
              </a:solidFill>
              <a:latin typeface="Bookman Old Style" panose="02050604050505020204" pitchFamily="18" charset="0"/>
              <a:cs typeface="Times New Roman" panose="02020603050405020304" pitchFamily="18" charset="0"/>
            </a:endParaRPr>
          </a:p>
          <a:p>
            <a:pPr marL="285750" indent="-285750" algn="just">
              <a:buFont typeface="Wingdings" panose="05000000000000000000" pitchFamily="2" charset="2"/>
              <a:buChar char="q"/>
            </a:pPr>
            <a:r>
              <a:rPr lang="fr-CI" dirty="0">
                <a:solidFill>
                  <a:schemeClr val="bg1"/>
                </a:solidFill>
                <a:latin typeface="Bookman Old Style" panose="02050604050505020204" pitchFamily="18" charset="0"/>
                <a:ea typeface="Century Gothic"/>
                <a:cs typeface="Times New Roman" panose="02020603050405020304" pitchFamily="18" charset="0"/>
                <a:sym typeface="Century Gothic"/>
              </a:rPr>
              <a:t>Comment mettre en place un outil capable de gérer les données de la passerelle par des indicateurs fiables ?</a:t>
            </a:r>
          </a:p>
        </p:txBody>
      </p:sp>
    </p:spTree>
    <p:extLst>
      <p:ext uri="{BB962C8B-B14F-4D97-AF65-F5344CB8AC3E}">
        <p14:creationId xmlns:p14="http://schemas.microsoft.com/office/powerpoint/2010/main" val="172089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1" y="-96738"/>
            <a:ext cx="10131425" cy="852407"/>
          </a:xfrm>
        </p:spPr>
        <p:txBody>
          <a:bodyPr/>
          <a:lstStyle/>
          <a:p>
            <a:pPr algn="ctr"/>
            <a:r>
              <a:rPr lang="fr-CI" b="1" cap="none" dirty="0" smtClean="0">
                <a:solidFill>
                  <a:srgbClr val="C00000"/>
                </a:solidFill>
                <a:latin typeface="Times New Roman" panose="02020603050405020304" pitchFamily="18" charset="0"/>
                <a:cs typeface="Times New Roman" panose="02020603050405020304" pitchFamily="18" charset="0"/>
              </a:rPr>
              <a:t>INTRODUCTION</a:t>
            </a:r>
            <a:endParaRPr lang="fr-FR" dirty="0"/>
          </a:p>
        </p:txBody>
      </p:sp>
      <p:sp>
        <p:nvSpPr>
          <p:cNvPr id="4" name="ZoneTexte 3"/>
          <p:cNvSpPr txBox="1"/>
          <p:nvPr/>
        </p:nvSpPr>
        <p:spPr>
          <a:xfrm>
            <a:off x="170481" y="1338495"/>
            <a:ext cx="11453247" cy="2492990"/>
          </a:xfrm>
          <a:prstGeom prst="rect">
            <a:avLst/>
          </a:prstGeom>
          <a:noFill/>
        </p:spPr>
        <p:txBody>
          <a:bodyPr wrap="square" rtlCol="0">
            <a:spAutoFit/>
          </a:bodyPr>
          <a:lstStyle/>
          <a:p>
            <a:pPr marL="285750" indent="-285750">
              <a:buFont typeface="Wingdings" panose="05000000000000000000" pitchFamily="2" charset="2"/>
              <a:buChar char="q"/>
            </a:pPr>
            <a:r>
              <a:rPr lang="fr-CI" sz="2000" b="1" dirty="0" smtClean="0">
                <a:solidFill>
                  <a:schemeClr val="bg1"/>
                </a:solidFill>
              </a:rPr>
              <a:t>OBJECTIF GENERAL</a:t>
            </a:r>
          </a:p>
          <a:p>
            <a:endParaRPr lang="fr-CI" sz="2000" b="1" dirty="0" smtClean="0">
              <a:solidFill>
                <a:schemeClr val="bg1"/>
              </a:solidFill>
            </a:endParaRPr>
          </a:p>
          <a:p>
            <a:pPr algn="just"/>
            <a:r>
              <a:rPr lang="fr-FR" sz="2000" dirty="0">
                <a:solidFill>
                  <a:schemeClr val="bg1"/>
                </a:solidFill>
                <a:latin typeface="Times New Roman" panose="02020603050405020304" pitchFamily="18" charset="0"/>
                <a:cs typeface="Times New Roman" panose="02020603050405020304" pitchFamily="18" charset="0"/>
              </a:rPr>
              <a:t>C</a:t>
            </a:r>
            <a:r>
              <a:rPr lang="fr-FR" sz="2000" dirty="0" smtClean="0">
                <a:solidFill>
                  <a:schemeClr val="bg1"/>
                </a:solidFill>
                <a:latin typeface="Times New Roman" panose="02020603050405020304" pitchFamily="18" charset="0"/>
                <a:cs typeface="Times New Roman" panose="02020603050405020304" pitchFamily="18" charset="0"/>
              </a:rPr>
              <a:t>ontribuer </a:t>
            </a:r>
            <a:r>
              <a:rPr lang="fr-FR" sz="2000" dirty="0">
                <a:solidFill>
                  <a:schemeClr val="bg1"/>
                </a:solidFill>
                <a:latin typeface="Times New Roman" panose="02020603050405020304" pitchFamily="18" charset="0"/>
                <a:cs typeface="Times New Roman" panose="02020603050405020304" pitchFamily="18" charset="0"/>
              </a:rPr>
              <a:t>à la mise en place d’un système décisionnel pour orienter la prise de décisions relatives à la passerelle en faveur du département financier, commercial et </a:t>
            </a:r>
            <a:r>
              <a:rPr lang="fr-FR" sz="2000" dirty="0" smtClean="0">
                <a:solidFill>
                  <a:schemeClr val="bg1"/>
                </a:solidFill>
                <a:latin typeface="Times New Roman" panose="02020603050405020304" pitchFamily="18" charset="0"/>
                <a:cs typeface="Times New Roman" panose="02020603050405020304" pitchFamily="18" charset="0"/>
              </a:rPr>
              <a:t>informatique</a:t>
            </a:r>
          </a:p>
          <a:p>
            <a:endParaRPr lang="fr-CI" dirty="0"/>
          </a:p>
          <a:p>
            <a:pPr marL="285750" indent="-285750">
              <a:buFont typeface="Wingdings" panose="05000000000000000000" pitchFamily="2" charset="2"/>
              <a:buChar char="q"/>
            </a:pPr>
            <a:r>
              <a:rPr lang="fr-CI" sz="2000" b="1" dirty="0" smtClean="0">
                <a:solidFill>
                  <a:schemeClr val="bg1"/>
                </a:solidFill>
              </a:rPr>
              <a:t>OBJECTIFS SPECIFIQUES</a:t>
            </a:r>
          </a:p>
          <a:p>
            <a:endParaRPr lang="fr-CI" sz="2000" b="1" dirty="0" smtClean="0">
              <a:solidFill>
                <a:schemeClr val="bg1"/>
              </a:solidFill>
            </a:endParaRPr>
          </a:p>
          <a:p>
            <a:endParaRPr lang="fr-FR" dirty="0"/>
          </a:p>
        </p:txBody>
      </p:sp>
      <p:sp>
        <p:nvSpPr>
          <p:cNvPr id="6" name="Google Shape;761;p65"/>
          <p:cNvSpPr/>
          <p:nvPr/>
        </p:nvSpPr>
        <p:spPr>
          <a:xfrm>
            <a:off x="685801" y="3535369"/>
            <a:ext cx="395536" cy="415261"/>
          </a:xfrm>
          <a:prstGeom prst="roundRect">
            <a:avLst>
              <a:gd name="adj" fmla="val 50000"/>
            </a:avLst>
          </a:prstGeom>
          <a:solidFill>
            <a:srgbClr val="00B050"/>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fr-CI" sz="2400" dirty="0" smtClean="0">
                <a:solidFill>
                  <a:schemeClr val="dk1"/>
                </a:solidFill>
                <a:latin typeface="Open Sans Light"/>
                <a:ea typeface="Open Sans Light"/>
                <a:cs typeface="Open Sans Light"/>
                <a:sym typeface="Open Sans Light"/>
              </a:rPr>
              <a:t>1</a:t>
            </a:r>
            <a:endParaRPr sz="2400" dirty="0">
              <a:solidFill>
                <a:schemeClr val="dk1"/>
              </a:solidFill>
              <a:latin typeface="Open Sans Light"/>
              <a:ea typeface="Open Sans Light"/>
              <a:cs typeface="Open Sans Light"/>
              <a:sym typeface="Open Sans Light"/>
            </a:endParaRPr>
          </a:p>
        </p:txBody>
      </p:sp>
      <p:sp>
        <p:nvSpPr>
          <p:cNvPr id="7" name="Google Shape;763;p65"/>
          <p:cNvSpPr txBox="1"/>
          <p:nvPr/>
        </p:nvSpPr>
        <p:spPr>
          <a:xfrm>
            <a:off x="1257332" y="3488435"/>
            <a:ext cx="4698909" cy="544645"/>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None/>
            </a:pPr>
            <a:r>
              <a:rPr lang="en-US" dirty="0" smtClean="0">
                <a:solidFill>
                  <a:schemeClr val="bg1"/>
                </a:solidFill>
                <a:latin typeface="Bookman Old Style" panose="02050604050505020204" pitchFamily="18" charset="0"/>
                <a:ea typeface="Century Gothic"/>
                <a:cs typeface="Times New Roman" panose="02020603050405020304" pitchFamily="18" charset="0"/>
                <a:sym typeface="Century Gothic"/>
              </a:rPr>
              <a:t>mettre </a:t>
            </a:r>
            <a:r>
              <a:rPr lang="en-US" dirty="0">
                <a:solidFill>
                  <a:schemeClr val="bg1"/>
                </a:solidFill>
                <a:latin typeface="Bookman Old Style" panose="02050604050505020204" pitchFamily="18" charset="0"/>
                <a:ea typeface="Century Gothic"/>
                <a:cs typeface="Times New Roman" panose="02020603050405020304" pitchFamily="18" charset="0"/>
                <a:sym typeface="Century Gothic"/>
              </a:rPr>
              <a:t>en place d’un processus automatisé pour constituer un entrepôt</a:t>
            </a:r>
            <a:endParaRPr dirty="0">
              <a:solidFill>
                <a:schemeClr val="bg1"/>
              </a:solidFill>
              <a:latin typeface="Bookman Old Style" panose="02050604050505020204" pitchFamily="18" charset="0"/>
              <a:cs typeface="Times New Roman" panose="02020603050405020304" pitchFamily="18" charset="0"/>
            </a:endParaRPr>
          </a:p>
        </p:txBody>
      </p:sp>
      <p:sp>
        <p:nvSpPr>
          <p:cNvPr id="8" name="Google Shape;761;p65"/>
          <p:cNvSpPr/>
          <p:nvPr/>
        </p:nvSpPr>
        <p:spPr>
          <a:xfrm>
            <a:off x="599092" y="5194623"/>
            <a:ext cx="395536" cy="415261"/>
          </a:xfrm>
          <a:prstGeom prst="roundRect">
            <a:avLst>
              <a:gd name="adj" fmla="val 50000"/>
            </a:avLst>
          </a:prstGeom>
          <a:solidFill>
            <a:srgbClr val="00B050"/>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fr-CI" sz="2400" dirty="0" smtClean="0">
                <a:solidFill>
                  <a:schemeClr val="dk1"/>
                </a:solidFill>
                <a:latin typeface="Open Sans Light"/>
                <a:ea typeface="Open Sans Light"/>
                <a:cs typeface="Open Sans Light"/>
                <a:sym typeface="Open Sans Light"/>
              </a:rPr>
              <a:t>2</a:t>
            </a:r>
            <a:endParaRPr sz="2400" dirty="0">
              <a:solidFill>
                <a:schemeClr val="dk1"/>
              </a:solidFill>
              <a:latin typeface="Open Sans Light"/>
              <a:ea typeface="Open Sans Light"/>
              <a:cs typeface="Open Sans Light"/>
              <a:sym typeface="Open Sans Light"/>
            </a:endParaRPr>
          </a:p>
        </p:txBody>
      </p:sp>
      <p:sp>
        <p:nvSpPr>
          <p:cNvPr id="9" name="Google Shape;763;p65"/>
          <p:cNvSpPr txBox="1"/>
          <p:nvPr/>
        </p:nvSpPr>
        <p:spPr>
          <a:xfrm>
            <a:off x="1257333" y="5129930"/>
            <a:ext cx="5561300" cy="544645"/>
          </a:xfrm>
          <a:prstGeom prst="rect">
            <a:avLst/>
          </a:prstGeom>
          <a:noFill/>
          <a:ln>
            <a:noFill/>
          </a:ln>
        </p:spPr>
        <p:txBody>
          <a:bodyPr spcFirstLastPara="1" wrap="square" lIns="91425" tIns="45700" rIns="91425" bIns="45700" anchor="t" anchorCtr="0">
            <a:noAutofit/>
          </a:bodyPr>
          <a:lstStyle/>
          <a:p>
            <a:pPr lvl="0" algn="just">
              <a:lnSpc>
                <a:spcPct val="90000"/>
              </a:lnSpc>
            </a:pPr>
            <a:r>
              <a:rPr lang="fr-FR" dirty="0" smtClean="0">
                <a:solidFill>
                  <a:schemeClr val="bg1"/>
                </a:solidFill>
                <a:latin typeface="Bookman Old Style" panose="02050604050505020204" pitchFamily="18" charset="0"/>
                <a:cs typeface="Times New Roman" panose="02020603050405020304" pitchFamily="18" charset="0"/>
              </a:rPr>
              <a:t>Automatiser l’édition </a:t>
            </a:r>
            <a:r>
              <a:rPr lang="fr-FR" dirty="0">
                <a:solidFill>
                  <a:schemeClr val="bg1"/>
                </a:solidFill>
                <a:latin typeface="Bookman Old Style" panose="02050604050505020204" pitchFamily="18" charset="0"/>
                <a:cs typeface="Times New Roman" panose="02020603050405020304" pitchFamily="18" charset="0"/>
              </a:rPr>
              <a:t>des fichiers de rapprochements avec les partenaires financiers</a:t>
            </a:r>
            <a:endParaRPr dirty="0">
              <a:solidFill>
                <a:schemeClr val="bg1"/>
              </a:solidFill>
              <a:latin typeface="Bookman Old Style" panose="02050604050505020204" pitchFamily="18" charset="0"/>
              <a:cs typeface="Times New Roman" panose="02020603050405020304" pitchFamily="18" charset="0"/>
            </a:endParaRPr>
          </a:p>
        </p:txBody>
      </p:sp>
      <p:sp>
        <p:nvSpPr>
          <p:cNvPr id="10" name="Google Shape;761;p65"/>
          <p:cNvSpPr/>
          <p:nvPr/>
        </p:nvSpPr>
        <p:spPr>
          <a:xfrm>
            <a:off x="6733626" y="4284800"/>
            <a:ext cx="395536" cy="415261"/>
          </a:xfrm>
          <a:prstGeom prst="roundRect">
            <a:avLst>
              <a:gd name="adj" fmla="val 50000"/>
            </a:avLst>
          </a:prstGeom>
          <a:solidFill>
            <a:srgbClr val="00B050"/>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fr-CI" sz="2400" dirty="0">
                <a:solidFill>
                  <a:schemeClr val="dk1"/>
                </a:solidFill>
                <a:latin typeface="Open Sans Light"/>
                <a:ea typeface="Open Sans Light"/>
                <a:cs typeface="Open Sans Light"/>
                <a:sym typeface="Open Sans Light"/>
              </a:rPr>
              <a:t>3</a:t>
            </a:r>
            <a:endParaRPr sz="2400" dirty="0">
              <a:solidFill>
                <a:schemeClr val="dk1"/>
              </a:solidFill>
              <a:latin typeface="Open Sans Light"/>
              <a:ea typeface="Open Sans Light"/>
              <a:cs typeface="Open Sans Light"/>
              <a:sym typeface="Open Sans Light"/>
            </a:endParaRPr>
          </a:p>
        </p:txBody>
      </p:sp>
      <p:sp>
        <p:nvSpPr>
          <p:cNvPr id="11" name="Google Shape;763;p65"/>
          <p:cNvSpPr txBox="1"/>
          <p:nvPr/>
        </p:nvSpPr>
        <p:spPr>
          <a:xfrm>
            <a:off x="7291598" y="4049416"/>
            <a:ext cx="4705961" cy="886027"/>
          </a:xfrm>
          <a:prstGeom prst="rect">
            <a:avLst/>
          </a:prstGeom>
          <a:noFill/>
          <a:ln>
            <a:noFill/>
          </a:ln>
        </p:spPr>
        <p:txBody>
          <a:bodyPr spcFirstLastPara="1" wrap="square" lIns="91425" tIns="45700" rIns="91425" bIns="45700" anchor="t" anchorCtr="0">
            <a:noAutofit/>
          </a:bodyPr>
          <a:lstStyle/>
          <a:p>
            <a:pPr lvl="0" algn="just"/>
            <a:r>
              <a:rPr lang="fr-FR" dirty="0">
                <a:solidFill>
                  <a:schemeClr val="bg1"/>
                </a:solidFill>
                <a:latin typeface="Bookman Old Style" panose="02050604050505020204" pitchFamily="18" charset="0"/>
                <a:cs typeface="Times New Roman" panose="02020603050405020304" pitchFamily="18" charset="0"/>
              </a:rPr>
              <a:t>E</a:t>
            </a:r>
            <a:r>
              <a:rPr lang="fr-FR" dirty="0" smtClean="0">
                <a:solidFill>
                  <a:schemeClr val="bg1"/>
                </a:solidFill>
                <a:latin typeface="Bookman Old Style" panose="02050604050505020204" pitchFamily="18" charset="0"/>
                <a:cs typeface="Times New Roman" panose="02020603050405020304" pitchFamily="18" charset="0"/>
              </a:rPr>
              <a:t>diter </a:t>
            </a:r>
            <a:r>
              <a:rPr lang="fr-FR" dirty="0">
                <a:solidFill>
                  <a:schemeClr val="bg1"/>
                </a:solidFill>
                <a:latin typeface="Bookman Old Style" panose="02050604050505020204" pitchFamily="18" charset="0"/>
                <a:cs typeface="Times New Roman" panose="02020603050405020304" pitchFamily="18" charset="0"/>
              </a:rPr>
              <a:t>et mettre à disposition en temps réels tous les rapports financiers sur la rentabilité de la passerelle à travers des tableaux de bord</a:t>
            </a:r>
            <a:r>
              <a:rPr lang="fr-FR" dirty="0">
                <a:latin typeface="Bookman Old Style" panose="02050604050505020204" pitchFamily="18" charset="0"/>
              </a:rPr>
              <a:t>.</a:t>
            </a:r>
          </a:p>
        </p:txBody>
      </p:sp>
      <p:cxnSp>
        <p:nvCxnSpPr>
          <p:cNvPr id="13" name="Connecteur droit 12"/>
          <p:cNvCxnSpPr/>
          <p:nvPr/>
        </p:nvCxnSpPr>
        <p:spPr>
          <a:xfrm flipV="1">
            <a:off x="0" y="532348"/>
            <a:ext cx="12192000" cy="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170481" y="733944"/>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70481" y="767568"/>
            <a:ext cx="5581032"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OBJECTIFS</a:t>
            </a:r>
            <a:endParaRPr lang="fr-FR"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02852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396276" y="2224630"/>
            <a:ext cx="11412096" cy="1754326"/>
          </a:xfrm>
          <a:prstGeom prst="rect">
            <a:avLst/>
          </a:prstGeom>
          <a:solidFill>
            <a:srgbClr val="F2F2F2">
              <a:alpha val="14118"/>
            </a:srgbClr>
          </a:solidFill>
        </p:spPr>
        <p:txBody>
          <a:bodyPr wrap="square" rtlCol="0">
            <a:spAutoFit/>
          </a:bodyPr>
          <a:lstStyle/>
          <a:p>
            <a:pPr algn="ctr"/>
            <a:r>
              <a:rPr lang="fr-CI" sz="5400" dirty="0" smtClean="0">
                <a:solidFill>
                  <a:schemeClr val="bg1"/>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ZONE D’ETUDE ET THEMATIQUES ABORDEES</a:t>
            </a:r>
            <a:endParaRPr lang="fr-FR" sz="5400" dirty="0">
              <a:solidFill>
                <a:schemeClr val="bg1"/>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7918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6"/>
          <p:cNvSpPr/>
          <p:nvPr/>
        </p:nvSpPr>
        <p:spPr>
          <a:xfrm>
            <a:off x="2890157" y="24356"/>
            <a:ext cx="2786952" cy="676294"/>
          </a:xfrm>
          <a:prstGeom prst="chevron">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tx1"/>
                </a:solidFill>
                <a:latin typeface="Times New Roman" panose="02020603050405020304" pitchFamily="18" charset="0"/>
                <a:cs typeface="Times New Roman" panose="02020603050405020304" pitchFamily="18" charset="0"/>
              </a:rPr>
              <a:t>STRUCTURE D’ACCUEIL</a:t>
            </a:r>
            <a:endParaRPr lang="fr-FR" sz="1600" b="1" dirty="0">
              <a:solidFill>
                <a:schemeClr val="tx1"/>
              </a:solidFill>
              <a:latin typeface="Times New Roman" panose="02020603050405020304" pitchFamily="18" charset="0"/>
              <a:cs typeface="Times New Roman" panose="02020603050405020304" pitchFamily="18" charset="0"/>
            </a:endParaRPr>
          </a:p>
        </p:txBody>
      </p:sp>
      <p:cxnSp>
        <p:nvCxnSpPr>
          <p:cNvPr id="11" name="Connecteur droit 10"/>
          <p:cNvCxnSpPr/>
          <p:nvPr/>
        </p:nvCxnSpPr>
        <p:spPr>
          <a:xfrm flipV="1">
            <a:off x="0" y="737226"/>
            <a:ext cx="12192000" cy="1549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170481" y="798149"/>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170481" y="847539"/>
            <a:ext cx="5581032"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PRESENTATION DE LA STRUCTURE D’ACCUEIL</a:t>
            </a:r>
            <a:endParaRPr lang="fr-FR" dirty="0">
              <a:solidFill>
                <a:srgbClr val="C00000"/>
              </a:solidFill>
              <a:latin typeface="Times New Roman" panose="02020603050405020304" pitchFamily="18" charset="0"/>
              <a:cs typeface="Times New Roman" panose="02020603050405020304" pitchFamily="18" charset="0"/>
            </a:endParaRPr>
          </a:p>
        </p:txBody>
      </p:sp>
      <p:sp>
        <p:nvSpPr>
          <p:cNvPr id="26" name="Chevron 25"/>
          <p:cNvSpPr/>
          <p:nvPr/>
        </p:nvSpPr>
        <p:spPr>
          <a:xfrm>
            <a:off x="5466958" y="24356"/>
            <a:ext cx="2786952"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bg1"/>
                </a:solidFill>
                <a:latin typeface="Times New Roman" panose="02020603050405020304" pitchFamily="18" charset="0"/>
                <a:cs typeface="Times New Roman" panose="02020603050405020304" pitchFamily="18" charset="0"/>
              </a:rPr>
              <a:t>THEMATIQUES ABORDEES</a:t>
            </a:r>
            <a:endParaRPr lang="fr-FR" sz="1600" b="1" dirty="0">
              <a:solidFill>
                <a:schemeClr val="bg1"/>
              </a:solidFill>
              <a:latin typeface="Times New Roman" panose="02020603050405020304" pitchFamily="18" charset="0"/>
              <a:cs typeface="Times New Roman" panose="02020603050405020304" pitchFamily="18" charset="0"/>
            </a:endParaRPr>
          </a:p>
        </p:txBody>
      </p:sp>
      <p:sp>
        <p:nvSpPr>
          <p:cNvPr id="22" name="ZoneTexte 21"/>
          <p:cNvSpPr txBox="1"/>
          <p:nvPr/>
        </p:nvSpPr>
        <p:spPr>
          <a:xfrm>
            <a:off x="165860" y="1340152"/>
            <a:ext cx="2724297" cy="5632311"/>
          </a:xfrm>
          <a:prstGeom prst="rect">
            <a:avLst/>
          </a:prstGeom>
          <a:noFill/>
          <a:ln>
            <a:solidFill>
              <a:schemeClr val="bg2"/>
            </a:solidFill>
          </a:ln>
        </p:spPr>
        <p:txBody>
          <a:bodyPr wrap="square" rtlCol="0">
            <a:spAutoFit/>
          </a:bodyPr>
          <a:lstStyle/>
          <a:p>
            <a:pPr marL="285750" indent="-285750" algn="ctr">
              <a:buFont typeface="Wingdings" panose="05000000000000000000" pitchFamily="2" charset="2"/>
              <a:buChar char="q"/>
            </a:pPr>
            <a:r>
              <a:rPr lang="fr-CI" b="1" dirty="0" smtClean="0">
                <a:solidFill>
                  <a:schemeClr val="tx2">
                    <a:lumMod val="25000"/>
                  </a:schemeClr>
                </a:solidFill>
                <a:latin typeface="Bookman Old Style" panose="02050604050505020204" pitchFamily="18" charset="0"/>
              </a:rPr>
              <a:t>Qu’est ce que NGSER?</a:t>
            </a:r>
          </a:p>
          <a:p>
            <a:endParaRPr lang="fr-CI" dirty="0">
              <a:solidFill>
                <a:schemeClr val="bg1"/>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Entreprise à caractère commerciale </a:t>
            </a: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Créer en 2009 par Sébastien ELLEPO</a:t>
            </a: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Pour accompagner la révolution numérique en Afrique</a:t>
            </a: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Siège social à Abidjan, Plateau avenue </a:t>
            </a:r>
            <a:r>
              <a:rPr lang="fr-CI" dirty="0" err="1" smtClean="0">
                <a:solidFill>
                  <a:schemeClr val="bg1"/>
                </a:solidFill>
                <a:latin typeface="Bookman Old Style" panose="02050604050505020204" pitchFamily="18" charset="0"/>
              </a:rPr>
              <a:t>Lamblin</a:t>
            </a:r>
            <a:r>
              <a:rPr lang="fr-CI" dirty="0" smtClean="0">
                <a:solidFill>
                  <a:schemeClr val="bg1"/>
                </a:solidFill>
                <a:latin typeface="Bookman Old Style" panose="02050604050505020204" pitchFamily="18" charset="0"/>
              </a:rPr>
              <a:t>, immeuble MATCA</a:t>
            </a:r>
          </a:p>
          <a:p>
            <a:endParaRPr lang="fr-CI" dirty="0">
              <a:solidFill>
                <a:schemeClr val="bg1"/>
              </a:solidFill>
              <a:latin typeface="Bookman Old Style" panose="02050604050505020204" pitchFamily="18" charset="0"/>
            </a:endParaRPr>
          </a:p>
          <a:p>
            <a:endParaRPr lang="fr-CI" dirty="0">
              <a:solidFill>
                <a:schemeClr val="bg1"/>
              </a:solidFill>
              <a:latin typeface="Bookman Old Style" panose="02050604050505020204" pitchFamily="18" charset="0"/>
            </a:endParaRPr>
          </a:p>
          <a:p>
            <a:pPr marL="285750" indent="-285750">
              <a:buFont typeface="Wingdings" panose="05000000000000000000" pitchFamily="2" charset="2"/>
              <a:buChar char="q"/>
            </a:pPr>
            <a:endParaRPr lang="fr-CI" dirty="0"/>
          </a:p>
          <a:p>
            <a:endParaRPr lang="fr-FR" dirty="0"/>
          </a:p>
        </p:txBody>
      </p:sp>
      <p:sp>
        <p:nvSpPr>
          <p:cNvPr id="27" name="ZoneTexte 26"/>
          <p:cNvSpPr txBox="1"/>
          <p:nvPr/>
        </p:nvSpPr>
        <p:spPr>
          <a:xfrm>
            <a:off x="2952790" y="1340151"/>
            <a:ext cx="3062515" cy="2862322"/>
          </a:xfrm>
          <a:prstGeom prst="rect">
            <a:avLst/>
          </a:prstGeom>
          <a:noFill/>
          <a:ln>
            <a:solidFill>
              <a:schemeClr val="bg2">
                <a:lumMod val="60000"/>
                <a:lumOff val="40000"/>
              </a:schemeClr>
            </a:solidFill>
          </a:ln>
        </p:spPr>
        <p:txBody>
          <a:bodyPr wrap="square" rtlCol="0">
            <a:spAutoFit/>
          </a:bodyPr>
          <a:lstStyle/>
          <a:p>
            <a:pPr marL="285750" indent="-285750" algn="ctr">
              <a:buFont typeface="Wingdings" panose="05000000000000000000" pitchFamily="2" charset="2"/>
              <a:buChar char="q"/>
            </a:pPr>
            <a:r>
              <a:rPr lang="fr-CI" b="1" dirty="0" smtClean="0">
                <a:solidFill>
                  <a:schemeClr val="tx2">
                    <a:lumMod val="25000"/>
                  </a:schemeClr>
                </a:solidFill>
                <a:latin typeface="Bookman Old Style" panose="02050604050505020204" pitchFamily="18" charset="0"/>
              </a:rPr>
              <a:t>Quelle est sa mission?</a:t>
            </a:r>
          </a:p>
          <a:p>
            <a:endParaRPr lang="fr-CI" dirty="0">
              <a:solidFill>
                <a:schemeClr val="bg1"/>
              </a:solidFill>
              <a:latin typeface="Bookman Old Style" panose="02050604050505020204" pitchFamily="18" charset="0"/>
            </a:endParaRPr>
          </a:p>
          <a:p>
            <a:r>
              <a:rPr lang="fr-FR" dirty="0">
                <a:solidFill>
                  <a:schemeClr val="bg1"/>
                </a:solidFill>
                <a:latin typeface="Bookman Old Style" panose="02050604050505020204" pitchFamily="18" charset="0"/>
                <a:cs typeface="Times New Roman" panose="02020603050405020304" pitchFamily="18" charset="0"/>
              </a:rPr>
              <a:t>Créer de la valeur et transmettre des leviers utiles à la performance et la productivité de nos entreprises clientes</a:t>
            </a:r>
          </a:p>
          <a:p>
            <a:pPr marL="285750" indent="-285750">
              <a:buFont typeface="Wingdings" panose="05000000000000000000" pitchFamily="2" charset="2"/>
              <a:buChar char="q"/>
            </a:pPr>
            <a:endParaRPr lang="fr-CI" dirty="0"/>
          </a:p>
          <a:p>
            <a:endParaRPr lang="fr-FR" dirty="0"/>
          </a:p>
        </p:txBody>
      </p:sp>
      <p:sp>
        <p:nvSpPr>
          <p:cNvPr id="28" name="ZoneTexte 27"/>
          <p:cNvSpPr txBox="1"/>
          <p:nvPr/>
        </p:nvSpPr>
        <p:spPr>
          <a:xfrm>
            <a:off x="6066286" y="1355228"/>
            <a:ext cx="3062515" cy="2862322"/>
          </a:xfrm>
          <a:prstGeom prst="rect">
            <a:avLst/>
          </a:prstGeom>
          <a:noFill/>
          <a:ln>
            <a:solidFill>
              <a:schemeClr val="accent4">
                <a:lumMod val="75000"/>
              </a:schemeClr>
            </a:solidFill>
          </a:ln>
        </p:spPr>
        <p:txBody>
          <a:bodyPr wrap="square" rtlCol="0">
            <a:spAutoFit/>
          </a:bodyPr>
          <a:lstStyle/>
          <a:p>
            <a:pPr marL="285750" indent="-285750" algn="ctr">
              <a:buFont typeface="Wingdings" panose="05000000000000000000" pitchFamily="2" charset="2"/>
              <a:buChar char="q"/>
            </a:pPr>
            <a:r>
              <a:rPr lang="fr-CI" b="1" dirty="0" smtClean="0">
                <a:solidFill>
                  <a:schemeClr val="tx2">
                    <a:lumMod val="25000"/>
                  </a:schemeClr>
                </a:solidFill>
                <a:latin typeface="Bookman Old Style" panose="02050604050505020204" pitchFamily="18" charset="0"/>
              </a:rPr>
              <a:t>Quelles sont ses activités?</a:t>
            </a:r>
          </a:p>
          <a:p>
            <a:endParaRPr lang="fr-CI" dirty="0">
              <a:solidFill>
                <a:schemeClr val="bg1"/>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Transformation digitale</a:t>
            </a:r>
          </a:p>
          <a:p>
            <a:endParaRPr lang="fr-CI" dirty="0" smtClean="0">
              <a:solidFill>
                <a:schemeClr val="bg1"/>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Consulting</a:t>
            </a:r>
          </a:p>
          <a:p>
            <a:endParaRPr lang="fr-CI" dirty="0" smtClean="0">
              <a:solidFill>
                <a:schemeClr val="bg1"/>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Technologies financières</a:t>
            </a:r>
            <a:endParaRPr lang="fr-FR" dirty="0">
              <a:solidFill>
                <a:schemeClr val="bg1"/>
              </a:solidFill>
              <a:latin typeface="Bookman Old Style" panose="02050604050505020204" pitchFamily="18" charset="0"/>
            </a:endParaRPr>
          </a:p>
        </p:txBody>
      </p:sp>
      <p:sp>
        <p:nvSpPr>
          <p:cNvPr id="29" name="ZoneTexte 28"/>
          <p:cNvSpPr txBox="1"/>
          <p:nvPr/>
        </p:nvSpPr>
        <p:spPr>
          <a:xfrm>
            <a:off x="9179417" y="1371341"/>
            <a:ext cx="3062515" cy="4247317"/>
          </a:xfrm>
          <a:prstGeom prst="rect">
            <a:avLst/>
          </a:prstGeom>
          <a:noFill/>
          <a:ln>
            <a:solidFill>
              <a:schemeClr val="accent6">
                <a:lumMod val="75000"/>
              </a:schemeClr>
            </a:solidFill>
          </a:ln>
        </p:spPr>
        <p:txBody>
          <a:bodyPr wrap="square" rtlCol="0">
            <a:spAutoFit/>
          </a:bodyPr>
          <a:lstStyle/>
          <a:p>
            <a:pPr marL="285750" indent="-285750" algn="ctr">
              <a:buFont typeface="Wingdings" panose="05000000000000000000" pitchFamily="2" charset="2"/>
              <a:buChar char="q"/>
            </a:pPr>
            <a:r>
              <a:rPr lang="fr-CI" b="1" dirty="0" smtClean="0">
                <a:solidFill>
                  <a:schemeClr val="tx2">
                    <a:lumMod val="25000"/>
                  </a:schemeClr>
                </a:solidFill>
                <a:latin typeface="Bookman Old Style" panose="02050604050505020204" pitchFamily="18" charset="0"/>
              </a:rPr>
              <a:t>Quelles sont ses réalisations?</a:t>
            </a:r>
          </a:p>
          <a:p>
            <a:endParaRPr lang="fr-CI" dirty="0">
              <a:solidFill>
                <a:schemeClr val="bg1"/>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La </a:t>
            </a:r>
            <a:r>
              <a:rPr lang="fr-CI" dirty="0" err="1" smtClean="0">
                <a:solidFill>
                  <a:schemeClr val="bg1"/>
                </a:solidFill>
                <a:latin typeface="Bookman Old Style" panose="02050604050505020204" pitchFamily="18" charset="0"/>
              </a:rPr>
              <a:t>e-agence</a:t>
            </a:r>
            <a:r>
              <a:rPr lang="fr-CI" dirty="0" smtClean="0">
                <a:solidFill>
                  <a:schemeClr val="bg1"/>
                </a:solidFill>
                <a:latin typeface="Bookman Old Style" panose="02050604050505020204" pitchFamily="18" charset="0"/>
              </a:rPr>
              <a:t> de la CIE</a:t>
            </a:r>
          </a:p>
          <a:p>
            <a:pPr marL="285750" indent="-285750">
              <a:buFont typeface="Wingdings" panose="05000000000000000000" pitchFamily="2" charset="2"/>
              <a:buChar char="Ø"/>
            </a:pPr>
            <a:endParaRPr lang="fr-CI" dirty="0">
              <a:solidFill>
                <a:schemeClr val="bg1"/>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Digitalisation de la loterie nationale</a:t>
            </a:r>
          </a:p>
          <a:p>
            <a:pPr marL="285750" indent="-285750">
              <a:buFont typeface="Wingdings" panose="05000000000000000000" pitchFamily="2" charset="2"/>
              <a:buChar char="Ø"/>
            </a:pPr>
            <a:endParaRPr lang="fr-CI" dirty="0">
              <a:solidFill>
                <a:schemeClr val="bg1"/>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Développement USSD pour la CNAM</a:t>
            </a:r>
          </a:p>
          <a:p>
            <a:pPr marL="285750" indent="-285750">
              <a:buFont typeface="Wingdings" panose="05000000000000000000" pitchFamily="2" charset="2"/>
              <a:buChar char="Ø"/>
            </a:pPr>
            <a:endParaRPr lang="fr-CI" dirty="0">
              <a:solidFill>
                <a:schemeClr val="bg1"/>
              </a:solidFill>
              <a:latin typeface="Bookman Old Style" panose="02050604050505020204" pitchFamily="18" charset="0"/>
            </a:endParaRPr>
          </a:p>
          <a:p>
            <a:pPr marL="285750" indent="-285750">
              <a:buFont typeface="Wingdings" panose="05000000000000000000" pitchFamily="2" charset="2"/>
              <a:buChar char="Ø"/>
            </a:pPr>
            <a:r>
              <a:rPr lang="fr-CI" dirty="0" smtClean="0">
                <a:solidFill>
                  <a:schemeClr val="bg1"/>
                </a:solidFill>
                <a:latin typeface="Bookman Old Style" panose="02050604050505020204" pitchFamily="18" charset="0"/>
              </a:rPr>
              <a:t>Système de e-paiement des taxes douanières </a:t>
            </a:r>
          </a:p>
          <a:p>
            <a:pPr marL="285750" indent="-285750">
              <a:buFont typeface="Wingdings" panose="05000000000000000000" pitchFamily="2" charset="2"/>
              <a:buChar char="Ø"/>
            </a:pPr>
            <a:endParaRPr lang="fr-CI" dirty="0"/>
          </a:p>
          <a:p>
            <a:pPr marL="285750" indent="-285750">
              <a:buFont typeface="Wingdings" panose="05000000000000000000" pitchFamily="2" charset="2"/>
              <a:buChar char="Ø"/>
            </a:pPr>
            <a:endParaRPr lang="fr-FR" dirty="0"/>
          </a:p>
        </p:txBody>
      </p:sp>
    </p:spTree>
    <p:extLst>
      <p:ext uri="{BB962C8B-B14F-4D97-AF65-F5344CB8AC3E}">
        <p14:creationId xmlns:p14="http://schemas.microsoft.com/office/powerpoint/2010/main" val="12466170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anim calcmode="lin" valueType="num">
                                      <p:cBhvr>
                                        <p:cTn id="29" dur="1000" fill="hold"/>
                                        <p:tgtEl>
                                          <p:spTgt spid="29"/>
                                        </p:tgtEl>
                                        <p:attrNameLst>
                                          <p:attrName>ppt_x</p:attrName>
                                        </p:attrNameLst>
                                      </p:cBhvr>
                                      <p:tavLst>
                                        <p:tav tm="0">
                                          <p:val>
                                            <p:strVal val="#ppt_x"/>
                                          </p:val>
                                        </p:tav>
                                        <p:tav tm="100000">
                                          <p:val>
                                            <p:strVal val="#ppt_x"/>
                                          </p:val>
                                        </p:tav>
                                      </p:tavLst>
                                    </p:anim>
                                    <p:anim calcmode="lin" valueType="num">
                                      <p:cBhvr>
                                        <p:cTn id="30"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28"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a:off x="6096000" y="65975"/>
            <a:ext cx="2786952" cy="676294"/>
          </a:xfrm>
          <a:prstGeom prst="chevron">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tx1"/>
                </a:solidFill>
                <a:latin typeface="Times New Roman" panose="02020603050405020304" pitchFamily="18" charset="0"/>
                <a:cs typeface="Times New Roman" panose="02020603050405020304" pitchFamily="18" charset="0"/>
              </a:rPr>
              <a:t>THEMATIQUES 	ABORDEES</a:t>
            </a:r>
            <a:endParaRPr lang="fr-FR" sz="1600" b="1" dirty="0">
              <a:solidFill>
                <a:schemeClr val="tx1"/>
              </a:solidFill>
              <a:latin typeface="Times New Roman" panose="02020603050405020304" pitchFamily="18" charset="0"/>
              <a:cs typeface="Times New Roman" panose="02020603050405020304" pitchFamily="18" charset="0"/>
            </a:endParaRPr>
          </a:p>
        </p:txBody>
      </p:sp>
      <p:sp>
        <p:nvSpPr>
          <p:cNvPr id="3" name="Chevron 2"/>
          <p:cNvSpPr/>
          <p:nvPr/>
        </p:nvSpPr>
        <p:spPr>
          <a:xfrm>
            <a:off x="3482210" y="60355"/>
            <a:ext cx="2786952"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bg1"/>
                </a:solidFill>
                <a:latin typeface="Times New Roman" panose="02020603050405020304" pitchFamily="18" charset="0"/>
                <a:cs typeface="Times New Roman" panose="02020603050405020304" pitchFamily="18" charset="0"/>
              </a:rPr>
              <a:t>STRUCTURE D’ACCUEIL</a:t>
            </a:r>
            <a:endParaRPr lang="fr-FR" sz="1600" b="1" dirty="0">
              <a:solidFill>
                <a:schemeClr val="bg1"/>
              </a:solidFill>
              <a:latin typeface="Times New Roman" panose="02020603050405020304" pitchFamily="18" charset="0"/>
              <a:cs typeface="Times New Roman" panose="02020603050405020304" pitchFamily="18" charset="0"/>
            </a:endParaRPr>
          </a:p>
        </p:txBody>
      </p:sp>
      <p:cxnSp>
        <p:nvCxnSpPr>
          <p:cNvPr id="5" name="Connecteur droit 4"/>
          <p:cNvCxnSpPr/>
          <p:nvPr/>
        </p:nvCxnSpPr>
        <p:spPr>
          <a:xfrm flipV="1">
            <a:off x="0" y="768758"/>
            <a:ext cx="12192000" cy="1549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124761" y="861213"/>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124761" y="878025"/>
            <a:ext cx="5581032"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INFORMATIQUE DECISIONNELLE</a:t>
            </a:r>
            <a:endParaRPr lang="fr-FR" dirty="0">
              <a:solidFill>
                <a:srgbClr val="C00000"/>
              </a:solidFill>
              <a:latin typeface="Times New Roman" panose="02020603050405020304" pitchFamily="18" charset="0"/>
              <a:cs typeface="Times New Roman" panose="02020603050405020304" pitchFamily="18" charset="0"/>
            </a:endParaRPr>
          </a:p>
        </p:txBody>
      </p:sp>
      <p:sp>
        <p:nvSpPr>
          <p:cNvPr id="9" name="ZoneTexte 8"/>
          <p:cNvSpPr txBox="1"/>
          <p:nvPr/>
        </p:nvSpPr>
        <p:spPr>
          <a:xfrm>
            <a:off x="0" y="1328388"/>
            <a:ext cx="11869119" cy="3277820"/>
          </a:xfrm>
          <a:prstGeom prst="rect">
            <a:avLst/>
          </a:prstGeom>
          <a:noFill/>
        </p:spPr>
        <p:txBody>
          <a:bodyPr wrap="square" rtlCol="0">
            <a:spAutoFit/>
          </a:bodyPr>
          <a:lstStyle/>
          <a:p>
            <a:pPr>
              <a:lnSpc>
                <a:spcPct val="150000"/>
              </a:lnSpc>
            </a:pPr>
            <a:endParaRPr lang="fr-FR" dirty="0" smtClean="0">
              <a:solidFill>
                <a:schemeClr val="bg1"/>
              </a:solidFill>
              <a:latin typeface="Times New Roman" panose="02020603050405020304" pitchFamily="18" charset="0"/>
              <a:cs typeface="Times New Roman" panose="02020603050405020304" pitchFamily="18" charset="0"/>
            </a:endParaRPr>
          </a:p>
          <a:p>
            <a:pPr>
              <a:lnSpc>
                <a:spcPct val="150000"/>
              </a:lnSpc>
            </a:pPr>
            <a:r>
              <a:rPr lang="fr-FR" dirty="0" smtClean="0">
                <a:solidFill>
                  <a:schemeClr val="bg1"/>
                </a:solidFill>
                <a:latin typeface="Times New Roman" panose="02020603050405020304" pitchFamily="18" charset="0"/>
                <a:cs typeface="Times New Roman" panose="02020603050405020304" pitchFamily="18" charset="0"/>
              </a:rPr>
              <a:t>L’</a:t>
            </a:r>
            <a:r>
              <a:rPr lang="fr-FR" b="1" dirty="0" smtClean="0">
                <a:solidFill>
                  <a:schemeClr val="bg1"/>
                </a:solidFill>
                <a:latin typeface="Times New Roman" panose="02020603050405020304" pitchFamily="18" charset="0"/>
                <a:cs typeface="Times New Roman" panose="02020603050405020304" pitchFamily="18" charset="0"/>
              </a:rPr>
              <a:t>informatique </a:t>
            </a:r>
            <a:r>
              <a:rPr lang="fr-FR" b="1" dirty="0">
                <a:solidFill>
                  <a:schemeClr val="bg1"/>
                </a:solidFill>
                <a:latin typeface="Times New Roman" panose="02020603050405020304" pitchFamily="18" charset="0"/>
                <a:cs typeface="Times New Roman" panose="02020603050405020304" pitchFamily="18" charset="0"/>
              </a:rPr>
              <a:t>décisionnelle</a:t>
            </a:r>
            <a:r>
              <a:rPr lang="fr-FR" dirty="0">
                <a:solidFill>
                  <a:schemeClr val="bg1"/>
                </a:solidFill>
                <a:latin typeface="Times New Roman" panose="02020603050405020304" pitchFamily="18" charset="0"/>
                <a:cs typeface="Times New Roman" panose="02020603050405020304" pitchFamily="18" charset="0"/>
              </a:rPr>
              <a:t> ou </a:t>
            </a:r>
            <a:r>
              <a:rPr lang="fr-FR" b="1" i="1" dirty="0">
                <a:solidFill>
                  <a:schemeClr val="bg1"/>
                </a:solidFill>
                <a:latin typeface="Times New Roman" panose="02020603050405020304" pitchFamily="18" charset="0"/>
                <a:cs typeface="Times New Roman" panose="02020603050405020304" pitchFamily="18" charset="0"/>
              </a:rPr>
              <a:t>business intelligence</a:t>
            </a:r>
            <a:r>
              <a:rPr lang="fr-FR" dirty="0">
                <a:solidFill>
                  <a:schemeClr val="bg1"/>
                </a:solidFill>
                <a:latin typeface="Times New Roman" panose="02020603050405020304" pitchFamily="18" charset="0"/>
                <a:cs typeface="Times New Roman" panose="02020603050405020304" pitchFamily="18" charset="0"/>
              </a:rPr>
              <a:t> (</a:t>
            </a:r>
            <a:r>
              <a:rPr lang="fr-FR" b="1" dirty="0">
                <a:solidFill>
                  <a:schemeClr val="bg1"/>
                </a:solidFill>
                <a:latin typeface="Times New Roman" panose="02020603050405020304" pitchFamily="18" charset="0"/>
                <a:cs typeface="Times New Roman" panose="02020603050405020304" pitchFamily="18" charset="0"/>
              </a:rPr>
              <a:t>BI</a:t>
            </a:r>
            <a:r>
              <a:rPr lang="fr-FR" dirty="0">
                <a:solidFill>
                  <a:schemeClr val="bg1"/>
                </a:solidFill>
                <a:latin typeface="Times New Roman" panose="02020603050405020304" pitchFamily="18" charset="0"/>
                <a:cs typeface="Times New Roman" panose="02020603050405020304" pitchFamily="18" charset="0"/>
              </a:rPr>
              <a:t>) désigne les moyens, les outils et les méthodes qui permettent de collecter, consolider, modéliser et restituer les </a:t>
            </a:r>
            <a:r>
              <a:rPr lang="fr-FR" dirty="0" smtClean="0">
                <a:solidFill>
                  <a:schemeClr val="bg1"/>
                </a:solidFill>
                <a:latin typeface="Times New Roman" panose="02020603050405020304" pitchFamily="18" charset="0"/>
                <a:cs typeface="Times New Roman" panose="02020603050405020304" pitchFamily="18" charset="0"/>
              </a:rPr>
              <a:t>données, </a:t>
            </a:r>
            <a:r>
              <a:rPr lang="fr-FR" dirty="0">
                <a:solidFill>
                  <a:schemeClr val="bg1"/>
                </a:solidFill>
                <a:latin typeface="Times New Roman" panose="02020603050405020304" pitchFamily="18" charset="0"/>
                <a:cs typeface="Times New Roman" panose="02020603050405020304" pitchFamily="18" charset="0"/>
              </a:rPr>
              <a:t>matérielles ou </a:t>
            </a:r>
            <a:r>
              <a:rPr lang="fr-FR" dirty="0" smtClean="0">
                <a:solidFill>
                  <a:schemeClr val="bg1"/>
                </a:solidFill>
                <a:latin typeface="Times New Roman" panose="02020603050405020304" pitchFamily="18" charset="0"/>
                <a:cs typeface="Times New Roman" panose="02020603050405020304" pitchFamily="18" charset="0"/>
              </a:rPr>
              <a:t>immatérielles, </a:t>
            </a:r>
            <a:r>
              <a:rPr lang="fr-FR" dirty="0">
                <a:solidFill>
                  <a:schemeClr val="bg1"/>
                </a:solidFill>
                <a:latin typeface="Times New Roman" panose="02020603050405020304" pitchFamily="18" charset="0"/>
                <a:cs typeface="Times New Roman" panose="02020603050405020304" pitchFamily="18" charset="0"/>
              </a:rPr>
              <a:t>d'une </a:t>
            </a:r>
            <a:r>
              <a:rPr lang="fr-FR" dirty="0" smtClean="0">
                <a:solidFill>
                  <a:schemeClr val="bg1"/>
                </a:solidFill>
                <a:latin typeface="Times New Roman" panose="02020603050405020304" pitchFamily="18" charset="0"/>
                <a:cs typeface="Times New Roman" panose="02020603050405020304" pitchFamily="18" charset="0"/>
              </a:rPr>
              <a:t>entreprise</a:t>
            </a:r>
            <a:r>
              <a:rPr lang="fr-FR" dirty="0">
                <a:solidFill>
                  <a:schemeClr val="bg1"/>
                </a:solidFill>
                <a:latin typeface="Times New Roman" panose="02020603050405020304" pitchFamily="18" charset="0"/>
                <a:cs typeface="Times New Roman" panose="02020603050405020304" pitchFamily="18" charset="0"/>
              </a:rPr>
              <a:t> en vue d'offrir une </a:t>
            </a:r>
            <a:r>
              <a:rPr lang="fr-FR" dirty="0" smtClean="0">
                <a:solidFill>
                  <a:schemeClr val="bg1"/>
                </a:solidFill>
                <a:latin typeface="Times New Roman" panose="02020603050405020304" pitchFamily="18" charset="0"/>
                <a:cs typeface="Times New Roman" panose="02020603050405020304" pitchFamily="18" charset="0"/>
              </a:rPr>
              <a:t>aide à la décision</a:t>
            </a:r>
            <a:r>
              <a:rPr lang="fr-FR" dirty="0">
                <a:solidFill>
                  <a:schemeClr val="bg1"/>
                </a:solidFill>
                <a:latin typeface="Times New Roman" panose="02020603050405020304" pitchFamily="18" charset="0"/>
                <a:cs typeface="Times New Roman" panose="02020603050405020304" pitchFamily="18" charset="0"/>
              </a:rPr>
              <a:t> et de permettre à un décideur d’avoir une vue d’ensemble de l’activité </a:t>
            </a:r>
            <a:r>
              <a:rPr lang="fr-FR" dirty="0" smtClean="0">
                <a:solidFill>
                  <a:schemeClr val="bg1"/>
                </a:solidFill>
                <a:latin typeface="Times New Roman" panose="02020603050405020304" pitchFamily="18" charset="0"/>
                <a:cs typeface="Times New Roman" panose="02020603050405020304" pitchFamily="18" charset="0"/>
              </a:rPr>
              <a:t>traitée. Elle met en jeu 4 principaux éléments:</a:t>
            </a:r>
          </a:p>
          <a:p>
            <a:pPr>
              <a:lnSpc>
                <a:spcPct val="150000"/>
              </a:lnSpc>
            </a:pPr>
            <a:endParaRPr lang="fr-FR" dirty="0" smtClean="0">
              <a:solidFill>
                <a:schemeClr val="bg1"/>
              </a:solidFill>
              <a:latin typeface="Times New Roman" panose="02020603050405020304" pitchFamily="18" charset="0"/>
              <a:cs typeface="Times New Roman" panose="02020603050405020304" pitchFamily="18" charset="0"/>
            </a:endParaRPr>
          </a:p>
          <a:p>
            <a:pPr>
              <a:lnSpc>
                <a:spcPct val="150000"/>
              </a:lnSpc>
            </a:pPr>
            <a:endParaRPr lang="fr-FR" dirty="0" smtClean="0">
              <a:solidFill>
                <a:schemeClr val="bg1"/>
              </a:solidFill>
              <a:latin typeface="Times New Roman" panose="02020603050405020304" pitchFamily="18" charset="0"/>
              <a:cs typeface="Times New Roman" panose="02020603050405020304" pitchFamily="18" charset="0"/>
            </a:endParaRPr>
          </a:p>
          <a:p>
            <a:endParaRPr lang="fr-FR" dirty="0">
              <a:solidFill>
                <a:schemeClr val="bg1"/>
              </a:solidFill>
              <a:latin typeface="Times New Roman" panose="02020603050405020304" pitchFamily="18" charset="0"/>
              <a:cs typeface="Times New Roman" panose="02020603050405020304" pitchFamily="18" charset="0"/>
            </a:endParaRPr>
          </a:p>
        </p:txBody>
      </p:sp>
      <p:pic>
        <p:nvPicPr>
          <p:cNvPr id="10" name="Google Shape;858;p67"/>
          <p:cNvPicPr preferRelativeResize="0"/>
          <p:nvPr/>
        </p:nvPicPr>
        <p:blipFill rotWithShape="1">
          <a:blip r:embed="rId3">
            <a:alphaModFix/>
            <a:extLst>
              <a:ext uri="{BEBA8EAE-BF5A-486C-A8C5-ECC9F3942E4B}">
                <a14:imgProps xmlns:a14="http://schemas.microsoft.com/office/drawing/2010/main">
                  <a14:imgLayer r:embed="rId4">
                    <a14:imgEffect>
                      <a14:backgroundRemoval t="5350" b="94650" l="2093" r="97424">
                        <a14:foregroundMark x1="14171" y1="41975" x2="6924" y2="57202"/>
                        <a14:foregroundMark x1="31079" y1="51852" x2="37520" y2="48971"/>
                        <a14:foregroundMark x1="43478" y1="61317" x2="55395" y2="27984"/>
                        <a14:foregroundMark x1="53301" y1="51029" x2="57166" y2="59671"/>
                        <a14:foregroundMark x1="4831" y1="63374" x2="12721" y2="39506"/>
                        <a14:foregroundMark x1="13205" y1="27984" x2="6602" y2="31687"/>
                        <a14:foregroundMark x1="59903" y1="51029" x2="66828" y2="51029"/>
                        <a14:foregroundMark x1="84702" y1="53498" x2="84702" y2="53498"/>
                        <a14:foregroundMark x1="74074" y1="22634" x2="90177" y2="90535"/>
                        <a14:foregroundMark x1="17874" y1="55144" x2="25926" y2="83539"/>
                        <a14:foregroundMark x1="15942" y1="18519" x2="22705" y2="41152"/>
                      </a14:backgroundRemoval>
                    </a14:imgEffect>
                  </a14:imgLayer>
                </a14:imgProps>
              </a:ext>
            </a:extLst>
          </a:blip>
          <a:srcRect/>
          <a:stretch/>
        </p:blipFill>
        <p:spPr>
          <a:xfrm>
            <a:off x="1379836" y="3762153"/>
            <a:ext cx="4788828" cy="2165672"/>
          </a:xfrm>
          <a:prstGeom prst="rect">
            <a:avLst/>
          </a:prstGeom>
          <a:noFill/>
          <a:ln>
            <a:noFill/>
          </a:ln>
        </p:spPr>
      </p:pic>
      <p:sp>
        <p:nvSpPr>
          <p:cNvPr id="11" name="Flèche droite 10"/>
          <p:cNvSpPr/>
          <p:nvPr/>
        </p:nvSpPr>
        <p:spPr>
          <a:xfrm>
            <a:off x="5902838" y="4664687"/>
            <a:ext cx="732649" cy="361750"/>
          </a:xfrm>
          <a:prstGeom prst="rightArrow">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Google Shape;859;p67"/>
          <p:cNvPicPr preferRelativeResize="0"/>
          <p:nvPr/>
        </p:nvPicPr>
        <p:blipFill rotWithShape="1">
          <a:blip r:embed="rId5">
            <a:alphaModFix/>
            <a:extLst>
              <a:ext uri="{BEBA8EAE-BF5A-486C-A8C5-ECC9F3942E4B}">
                <a14:imgProps xmlns:a14="http://schemas.microsoft.com/office/drawing/2010/main">
                  <a14:imgLayer r:embed="rId6">
                    <a14:imgEffect>
                      <a14:backgroundRemoval t="5155" b="94845" l="6178" r="100000">
                        <a14:foregroundMark x1="10039" y1="59794" x2="10039" y2="59794"/>
                        <a14:foregroundMark x1="42085" y1="27835" x2="54826" y2="12887"/>
                        <a14:foregroundMark x1="91506" y1="50000" x2="94981" y2="55670"/>
                      </a14:backgroundRemoval>
                    </a14:imgEffect>
                  </a14:imgLayer>
                </a14:imgProps>
              </a:ext>
            </a:extLst>
          </a:blip>
          <a:srcRect/>
          <a:stretch/>
        </p:blipFill>
        <p:spPr>
          <a:xfrm>
            <a:off x="6580638" y="3624298"/>
            <a:ext cx="2666609" cy="2308395"/>
          </a:xfrm>
          <a:prstGeom prst="rect">
            <a:avLst/>
          </a:prstGeom>
          <a:noFill/>
          <a:ln>
            <a:noFill/>
          </a:ln>
        </p:spPr>
      </p:pic>
      <p:sp>
        <p:nvSpPr>
          <p:cNvPr id="14" name="ZoneTexte 13"/>
          <p:cNvSpPr txBox="1"/>
          <p:nvPr/>
        </p:nvSpPr>
        <p:spPr>
          <a:xfrm>
            <a:off x="967862" y="5640502"/>
            <a:ext cx="2253851" cy="369332"/>
          </a:xfrm>
          <a:prstGeom prst="rect">
            <a:avLst/>
          </a:prstGeom>
          <a:noFill/>
        </p:spPr>
        <p:txBody>
          <a:bodyPr wrap="square" rtlCol="0">
            <a:spAutoFit/>
          </a:bodyPr>
          <a:lstStyle/>
          <a:p>
            <a:r>
              <a:rPr lang="fr-CI" dirty="0" smtClean="0">
                <a:solidFill>
                  <a:schemeClr val="bg1"/>
                </a:solidFill>
                <a:latin typeface="Times New Roman" panose="02020603050405020304" pitchFamily="18" charset="0"/>
                <a:cs typeface="Times New Roman" panose="02020603050405020304" pitchFamily="18" charset="0"/>
              </a:rPr>
              <a:t>Sources de données</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15" name="ZoneTexte 14"/>
          <p:cNvSpPr txBox="1"/>
          <p:nvPr/>
        </p:nvSpPr>
        <p:spPr>
          <a:xfrm>
            <a:off x="3156106" y="5126871"/>
            <a:ext cx="1098913" cy="369332"/>
          </a:xfrm>
          <a:prstGeom prst="rect">
            <a:avLst/>
          </a:prstGeom>
          <a:noFill/>
        </p:spPr>
        <p:txBody>
          <a:bodyPr wrap="square" rtlCol="0">
            <a:spAutoFit/>
          </a:bodyPr>
          <a:lstStyle/>
          <a:p>
            <a:pPr algn="ctr"/>
            <a:r>
              <a:rPr lang="fr-CI" dirty="0" smtClean="0">
                <a:solidFill>
                  <a:schemeClr val="bg1"/>
                </a:solidFill>
                <a:latin typeface="Times New Roman" panose="02020603050405020304" pitchFamily="18" charset="0"/>
                <a:cs typeface="Times New Roman" panose="02020603050405020304" pitchFamily="18" charset="0"/>
              </a:rPr>
              <a:t>ETL</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16" name="ZoneTexte 15"/>
          <p:cNvSpPr txBox="1"/>
          <p:nvPr/>
        </p:nvSpPr>
        <p:spPr>
          <a:xfrm>
            <a:off x="6580638" y="5445422"/>
            <a:ext cx="4332502" cy="646331"/>
          </a:xfrm>
          <a:prstGeom prst="rect">
            <a:avLst/>
          </a:prstGeom>
          <a:noFill/>
        </p:spPr>
        <p:txBody>
          <a:bodyPr wrap="square" rtlCol="0">
            <a:spAutoFit/>
          </a:bodyPr>
          <a:lstStyle/>
          <a:p>
            <a:r>
              <a:rPr lang="fr-CI" dirty="0" smtClean="0">
                <a:solidFill>
                  <a:schemeClr val="bg1"/>
                </a:solidFill>
                <a:latin typeface="Times New Roman" panose="02020603050405020304" pitchFamily="18" charset="0"/>
                <a:cs typeface="Times New Roman" panose="02020603050405020304" pitchFamily="18" charset="0"/>
              </a:rPr>
              <a:t>OUTILS DE REPORTING ET ANALYSE DE DONNEES</a:t>
            </a:r>
            <a:endParaRPr lang="fr-F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5300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animBg="1"/>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a:off x="5661910" y="101500"/>
            <a:ext cx="2786952" cy="676294"/>
          </a:xfrm>
          <a:prstGeom prst="chevron">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tx1"/>
                </a:solidFill>
                <a:latin typeface="Times New Roman" panose="02020603050405020304" pitchFamily="18" charset="0"/>
                <a:cs typeface="Times New Roman" panose="02020603050405020304" pitchFamily="18" charset="0"/>
              </a:rPr>
              <a:t>THEMATIQUES 	ABORDEES</a:t>
            </a:r>
            <a:endParaRPr lang="fr-FR" sz="1600" b="1" dirty="0">
              <a:solidFill>
                <a:schemeClr val="tx1"/>
              </a:solidFill>
              <a:latin typeface="Times New Roman" panose="02020603050405020304" pitchFamily="18" charset="0"/>
              <a:cs typeface="Times New Roman" panose="02020603050405020304" pitchFamily="18" charset="0"/>
            </a:endParaRPr>
          </a:p>
        </p:txBody>
      </p:sp>
      <p:sp>
        <p:nvSpPr>
          <p:cNvPr id="3" name="Chevron 2"/>
          <p:cNvSpPr/>
          <p:nvPr/>
        </p:nvSpPr>
        <p:spPr>
          <a:xfrm>
            <a:off x="2997669" y="79479"/>
            <a:ext cx="2786952"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bg1"/>
                </a:solidFill>
                <a:latin typeface="Times New Roman" panose="02020603050405020304" pitchFamily="18" charset="0"/>
                <a:cs typeface="Times New Roman" panose="02020603050405020304" pitchFamily="18" charset="0"/>
              </a:rPr>
              <a:t>STRUCTURE D’ACCUEIL</a:t>
            </a:r>
            <a:endParaRPr lang="fr-FR" sz="1600" b="1" dirty="0">
              <a:solidFill>
                <a:schemeClr val="bg1"/>
              </a:solidFill>
              <a:latin typeface="Times New Roman" panose="02020603050405020304" pitchFamily="18" charset="0"/>
              <a:cs typeface="Times New Roman" panose="02020603050405020304" pitchFamily="18" charset="0"/>
            </a:endParaRPr>
          </a:p>
        </p:txBody>
      </p:sp>
      <p:cxnSp>
        <p:nvCxnSpPr>
          <p:cNvPr id="5" name="Connecteur droit 4"/>
          <p:cNvCxnSpPr/>
          <p:nvPr/>
        </p:nvCxnSpPr>
        <p:spPr>
          <a:xfrm flipV="1">
            <a:off x="0" y="816056"/>
            <a:ext cx="12192000" cy="1549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203589" y="1018880"/>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203589" y="1052504"/>
            <a:ext cx="5581032"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MODELISATION MULTIDIMENTIONNELLE</a:t>
            </a:r>
            <a:endParaRPr lang="fr-FR" dirty="0">
              <a:solidFill>
                <a:srgbClr val="C00000"/>
              </a:solidFill>
              <a:latin typeface="Times New Roman" panose="02020603050405020304" pitchFamily="18" charset="0"/>
              <a:cs typeface="Times New Roman" panose="02020603050405020304" pitchFamily="18" charset="0"/>
            </a:endParaRPr>
          </a:p>
        </p:txBody>
      </p:sp>
      <p:sp>
        <p:nvSpPr>
          <p:cNvPr id="8" name="ZoneTexte 7"/>
          <p:cNvSpPr txBox="1"/>
          <p:nvPr/>
        </p:nvSpPr>
        <p:spPr>
          <a:xfrm>
            <a:off x="8199" y="1532423"/>
            <a:ext cx="11934497" cy="2585323"/>
          </a:xfrm>
          <a:prstGeom prst="rect">
            <a:avLst/>
          </a:prstGeom>
          <a:noFill/>
        </p:spPr>
        <p:txBody>
          <a:bodyPr wrap="square" rtlCol="0">
            <a:spAutoFit/>
          </a:bodyPr>
          <a:lstStyle/>
          <a:p>
            <a:pPr>
              <a:lnSpc>
                <a:spcPct val="150000"/>
              </a:lnSpc>
            </a:pPr>
            <a:r>
              <a:rPr lang="en-US" dirty="0">
                <a:solidFill>
                  <a:srgbClr val="000000"/>
                </a:solidFill>
                <a:latin typeface="Bookman Old Style" panose="02050604050505020204" pitchFamily="18" charset="0"/>
                <a:ea typeface="Century Gothic"/>
                <a:cs typeface="Times New Roman" panose="02020603050405020304" pitchFamily="18" charset="0"/>
                <a:sym typeface="Century Gothic"/>
              </a:rPr>
              <a:t>Technique d’organisation des données dans des bases de données dans un </a:t>
            </a:r>
            <a:r>
              <a:rPr lang="en-US" dirty="0" smtClean="0">
                <a:solidFill>
                  <a:srgbClr val="000000"/>
                </a:solidFill>
                <a:latin typeface="Bookman Old Style" panose="02050604050505020204" pitchFamily="18" charset="0"/>
                <a:ea typeface="Century Gothic"/>
                <a:cs typeface="Times New Roman" panose="02020603050405020304" pitchFamily="18" charset="0"/>
                <a:sym typeface="Century Gothic"/>
              </a:rPr>
              <a:t>schema </a:t>
            </a:r>
            <a:r>
              <a:rPr lang="en-US" dirty="0">
                <a:solidFill>
                  <a:srgbClr val="000000"/>
                </a:solidFill>
                <a:latin typeface="Bookman Old Style" panose="02050604050505020204" pitchFamily="18" charset="0"/>
                <a:ea typeface="Century Gothic"/>
                <a:cs typeface="Times New Roman" panose="02020603050405020304" pitchFamily="18" charset="0"/>
                <a:sym typeface="Century Gothic"/>
              </a:rPr>
              <a:t>simple et </a:t>
            </a:r>
            <a:r>
              <a:rPr lang="en-US" dirty="0" smtClean="0">
                <a:solidFill>
                  <a:srgbClr val="000000"/>
                </a:solidFill>
                <a:latin typeface="Bookman Old Style" panose="02050604050505020204" pitchFamily="18" charset="0"/>
                <a:ea typeface="Century Gothic"/>
                <a:cs typeface="Times New Roman" panose="02020603050405020304" pitchFamily="18" charset="0"/>
                <a:sym typeface="Century Gothic"/>
              </a:rPr>
              <a:t>comprehensible. Elle se base sur 2 élements conceptuelles:</a:t>
            </a:r>
          </a:p>
          <a:p>
            <a:pPr marL="342900" indent="-342900">
              <a:lnSpc>
                <a:spcPct val="150000"/>
              </a:lnSpc>
              <a:buFont typeface="Wingdings" panose="05000000000000000000" pitchFamily="2" charset="2"/>
              <a:buChar char="q"/>
            </a:pPr>
            <a:r>
              <a:rPr lang="en-US" dirty="0" smtClean="0">
                <a:solidFill>
                  <a:srgbClr val="000000"/>
                </a:solidFill>
                <a:latin typeface="Bookman Old Style" panose="02050604050505020204" pitchFamily="18" charset="0"/>
                <a:ea typeface="Century Gothic"/>
                <a:cs typeface="Times New Roman" panose="02020603050405020304" pitchFamily="18" charset="0"/>
                <a:sym typeface="Century Gothic"/>
              </a:rPr>
              <a:t>Les dimensions: </a:t>
            </a:r>
            <a:r>
              <a:rPr lang="fr-FR" dirty="0">
                <a:solidFill>
                  <a:schemeClr val="bg1"/>
                </a:solidFill>
                <a:latin typeface="Bookman Old Style" panose="02050604050505020204" pitchFamily="18" charset="0"/>
                <a:cs typeface="Times New Roman" panose="02020603050405020304" pitchFamily="18" charset="0"/>
              </a:rPr>
              <a:t>les axes avec lesquels on veut faire </a:t>
            </a:r>
            <a:r>
              <a:rPr lang="fr-FR" dirty="0" smtClean="0">
                <a:solidFill>
                  <a:schemeClr val="bg1"/>
                </a:solidFill>
                <a:latin typeface="Bookman Old Style" panose="02050604050505020204" pitchFamily="18" charset="0"/>
                <a:cs typeface="Times New Roman" panose="02020603050405020304" pitchFamily="18" charset="0"/>
              </a:rPr>
              <a:t>l'analyse</a:t>
            </a:r>
          </a:p>
          <a:p>
            <a:pPr marL="342900" indent="-342900">
              <a:lnSpc>
                <a:spcPct val="150000"/>
              </a:lnSpc>
              <a:buFont typeface="Wingdings" panose="05000000000000000000" pitchFamily="2" charset="2"/>
              <a:buChar char="q"/>
            </a:pPr>
            <a:r>
              <a:rPr lang="fr-CI" dirty="0" smtClean="0">
                <a:solidFill>
                  <a:schemeClr val="bg1"/>
                </a:solidFill>
                <a:latin typeface="Bookman Old Style" panose="02050604050505020204" pitchFamily="18" charset="0"/>
                <a:ea typeface="Century Gothic"/>
                <a:cs typeface="Times New Roman" panose="02020603050405020304" pitchFamily="18" charset="0"/>
                <a:sym typeface="Century Gothic"/>
              </a:rPr>
              <a:t>Les faits: ce sur quoi portera l’analyse</a:t>
            </a:r>
          </a:p>
          <a:p>
            <a:pPr marL="285750" indent="-285750">
              <a:buFontTx/>
              <a:buChar char="-"/>
            </a:pPr>
            <a:endParaRPr lang="fr-CI" sz="1600" dirty="0">
              <a:solidFill>
                <a:schemeClr val="bg1"/>
              </a:solidFill>
              <a:latin typeface="Bookman Old Style" panose="02050604050505020204" pitchFamily="18" charset="0"/>
              <a:ea typeface="Century Gothic"/>
              <a:cs typeface="Times New Roman" panose="02020603050405020304" pitchFamily="18" charset="0"/>
              <a:sym typeface="Century Gothic"/>
            </a:endParaRPr>
          </a:p>
          <a:p>
            <a:endParaRPr lang="en-US" sz="1600" dirty="0" smtClean="0">
              <a:solidFill>
                <a:schemeClr val="bg1"/>
              </a:solidFill>
              <a:latin typeface="Bookman Old Style" panose="02050604050505020204" pitchFamily="18" charset="0"/>
              <a:ea typeface="Century Gothic"/>
              <a:cs typeface="Times New Roman" panose="02020603050405020304" pitchFamily="18" charset="0"/>
              <a:sym typeface="Century Gothic"/>
            </a:endParaRPr>
          </a:p>
          <a:p>
            <a:r>
              <a:rPr lang="fr-CI" sz="1600" dirty="0" smtClean="0">
                <a:latin typeface="Bookman Old Style" panose="02050604050505020204" pitchFamily="18" charset="0"/>
              </a:rPr>
              <a:t> </a:t>
            </a:r>
            <a:endParaRPr lang="fr-FR" sz="1600" dirty="0">
              <a:latin typeface="Bookman Old Style" panose="02050604050505020204" pitchFamily="18" charset="0"/>
            </a:endParaRPr>
          </a:p>
        </p:txBody>
      </p:sp>
      <p:cxnSp>
        <p:nvCxnSpPr>
          <p:cNvPr id="9" name="Connecteur droit 8"/>
          <p:cNvCxnSpPr/>
          <p:nvPr/>
        </p:nvCxnSpPr>
        <p:spPr>
          <a:xfrm>
            <a:off x="165440" y="3334216"/>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203589" y="3349984"/>
            <a:ext cx="5581032" cy="369332"/>
          </a:xfrm>
          <a:prstGeom prst="rect">
            <a:avLst/>
          </a:prstGeom>
          <a:noFill/>
        </p:spPr>
        <p:txBody>
          <a:bodyPr wrap="square" rtlCol="0">
            <a:spAutoFit/>
          </a:bodyPr>
          <a:lstStyle/>
          <a:p>
            <a:r>
              <a:rPr lang="fr-CI" dirty="0" smtClean="0">
                <a:solidFill>
                  <a:srgbClr val="C00000"/>
                </a:solidFill>
                <a:latin typeface="Times New Roman" panose="02020603050405020304" pitchFamily="18" charset="0"/>
                <a:cs typeface="Times New Roman" panose="02020603050405020304" pitchFamily="18" charset="0"/>
              </a:rPr>
              <a:t>SCHEMA MULTIDIMENTIONNELLE</a:t>
            </a:r>
            <a:endParaRPr lang="fr-FR" dirty="0">
              <a:solidFill>
                <a:srgbClr val="C00000"/>
              </a:solidFill>
              <a:latin typeface="Times New Roman" panose="02020603050405020304" pitchFamily="18" charset="0"/>
              <a:cs typeface="Times New Roman" panose="02020603050405020304" pitchFamily="18" charset="0"/>
            </a:endParaRPr>
          </a:p>
        </p:txBody>
      </p:sp>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3736426"/>
            <a:ext cx="2916621" cy="2613438"/>
          </a:xfrm>
          <a:prstGeom prst="rect">
            <a:avLst/>
          </a:prstGeom>
        </p:spPr>
      </p:pic>
      <p:sp>
        <p:nvSpPr>
          <p:cNvPr id="13" name="ZoneTexte 12"/>
          <p:cNvSpPr txBox="1"/>
          <p:nvPr/>
        </p:nvSpPr>
        <p:spPr>
          <a:xfrm>
            <a:off x="457199" y="6349864"/>
            <a:ext cx="2475187" cy="369332"/>
          </a:xfrm>
          <a:prstGeom prst="rect">
            <a:avLst/>
          </a:prstGeom>
          <a:noFill/>
        </p:spPr>
        <p:txBody>
          <a:bodyPr wrap="square" rtlCol="0">
            <a:spAutoFit/>
          </a:bodyPr>
          <a:lstStyle/>
          <a:p>
            <a:r>
              <a:rPr lang="fr-CI" dirty="0" smtClean="0">
                <a:solidFill>
                  <a:schemeClr val="bg1"/>
                </a:solidFill>
                <a:latin typeface="Times New Roman" panose="02020603050405020304" pitchFamily="18" charset="0"/>
                <a:cs typeface="Times New Roman" panose="02020603050405020304" pitchFamily="18" charset="0"/>
              </a:rPr>
              <a:t>SCHEMA EN ETOILE</a:t>
            </a:r>
            <a:endParaRPr lang="fr-FR" dirty="0">
              <a:solidFill>
                <a:schemeClr val="bg1"/>
              </a:solidFill>
              <a:latin typeface="Times New Roman" panose="02020603050405020304" pitchFamily="18" charset="0"/>
              <a:cs typeface="Times New Roman" panose="02020603050405020304" pitchFamily="18" charset="0"/>
            </a:endParaRPr>
          </a:p>
        </p:txBody>
      </p:sp>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5199" y="3784472"/>
            <a:ext cx="3775666" cy="2193533"/>
          </a:xfrm>
          <a:prstGeom prst="rect">
            <a:avLst/>
          </a:prstGeom>
        </p:spPr>
      </p:pic>
      <p:sp>
        <p:nvSpPr>
          <p:cNvPr id="15" name="ZoneTexte 14"/>
          <p:cNvSpPr txBox="1"/>
          <p:nvPr/>
        </p:nvSpPr>
        <p:spPr>
          <a:xfrm>
            <a:off x="4424317" y="6349864"/>
            <a:ext cx="2475187" cy="369332"/>
          </a:xfrm>
          <a:prstGeom prst="rect">
            <a:avLst/>
          </a:prstGeom>
          <a:noFill/>
        </p:spPr>
        <p:txBody>
          <a:bodyPr wrap="square" rtlCol="0">
            <a:spAutoFit/>
          </a:bodyPr>
          <a:lstStyle/>
          <a:p>
            <a:r>
              <a:rPr lang="fr-CI" dirty="0" smtClean="0">
                <a:solidFill>
                  <a:schemeClr val="bg1"/>
                </a:solidFill>
                <a:latin typeface="Times New Roman" panose="02020603050405020304" pitchFamily="18" charset="0"/>
                <a:cs typeface="Times New Roman" panose="02020603050405020304" pitchFamily="18" charset="0"/>
              </a:rPr>
              <a:t>SCHEMA EN FLOCON</a:t>
            </a:r>
            <a:endParaRPr lang="fr-FR" dirty="0">
              <a:solidFill>
                <a:schemeClr val="bg1"/>
              </a:solidFill>
              <a:latin typeface="Times New Roman" panose="02020603050405020304" pitchFamily="18" charset="0"/>
              <a:cs typeface="Times New Roman" panose="02020603050405020304" pitchFamily="18" charset="0"/>
            </a:endParaRPr>
          </a:p>
        </p:txBody>
      </p:sp>
      <p:pic>
        <p:nvPicPr>
          <p:cNvPr id="16" name="Imag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4404" y="3762636"/>
            <a:ext cx="3571607" cy="2215369"/>
          </a:xfrm>
          <a:prstGeom prst="rect">
            <a:avLst/>
          </a:prstGeom>
        </p:spPr>
      </p:pic>
      <p:sp>
        <p:nvSpPr>
          <p:cNvPr id="17" name="ZoneTexte 16"/>
          <p:cNvSpPr txBox="1"/>
          <p:nvPr/>
        </p:nvSpPr>
        <p:spPr>
          <a:xfrm>
            <a:off x="8204404" y="6349864"/>
            <a:ext cx="3738292" cy="369332"/>
          </a:xfrm>
          <a:prstGeom prst="rect">
            <a:avLst/>
          </a:prstGeom>
          <a:noFill/>
        </p:spPr>
        <p:txBody>
          <a:bodyPr wrap="square" rtlCol="0">
            <a:spAutoFit/>
          </a:bodyPr>
          <a:lstStyle/>
          <a:p>
            <a:r>
              <a:rPr lang="fr-CI" dirty="0" smtClean="0">
                <a:solidFill>
                  <a:schemeClr val="bg1"/>
                </a:solidFill>
                <a:latin typeface="Times New Roman" panose="02020603050405020304" pitchFamily="18" charset="0"/>
                <a:cs typeface="Times New Roman" panose="02020603050405020304" pitchFamily="18" charset="0"/>
              </a:rPr>
              <a:t>SCHEMA EN CONSTELLATION</a:t>
            </a:r>
            <a:endParaRPr lang="fr-F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71226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3" grpId="0"/>
      <p:bldP spid="15"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5957779" y="78565"/>
            <a:ext cx="2786952" cy="676294"/>
          </a:xfrm>
          <a:prstGeom prst="chevron">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1600" b="1" dirty="0" smtClean="0">
                <a:solidFill>
                  <a:schemeClr val="tx1"/>
                </a:solidFill>
                <a:latin typeface="Times New Roman" panose="02020603050405020304" pitchFamily="18" charset="0"/>
                <a:cs typeface="Times New Roman" panose="02020603050405020304" pitchFamily="18" charset="0"/>
              </a:rPr>
              <a:t>THEMATIQUES 	ABORDEES</a:t>
            </a:r>
            <a:endParaRPr lang="fr-FR" sz="1600" b="1" dirty="0">
              <a:solidFill>
                <a:schemeClr val="tx1"/>
              </a:solidFill>
              <a:latin typeface="Times New Roman" panose="02020603050405020304" pitchFamily="18" charset="0"/>
              <a:cs typeface="Times New Roman" panose="02020603050405020304" pitchFamily="18" charset="0"/>
            </a:endParaRPr>
          </a:p>
        </p:txBody>
      </p:sp>
      <p:sp>
        <p:nvSpPr>
          <p:cNvPr id="5" name="Chevron 4"/>
          <p:cNvSpPr/>
          <p:nvPr/>
        </p:nvSpPr>
        <p:spPr>
          <a:xfrm>
            <a:off x="3309048" y="78565"/>
            <a:ext cx="2786952" cy="676294"/>
          </a:xfrm>
          <a:prstGeom prst="chevron">
            <a:avLst/>
          </a:prstGeom>
          <a:solidFill>
            <a:srgbClr val="F2F2F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bg1"/>
                </a:solidFill>
                <a:latin typeface="Times New Roman" panose="02020603050405020304" pitchFamily="18" charset="0"/>
                <a:cs typeface="Times New Roman" panose="02020603050405020304" pitchFamily="18" charset="0"/>
              </a:rPr>
              <a:t>STRUCTURE D’ACCUEIL</a:t>
            </a:r>
            <a:endParaRPr lang="fr-FR" sz="1600" b="1" dirty="0">
              <a:solidFill>
                <a:schemeClr val="bg1"/>
              </a:solidFill>
              <a:latin typeface="Times New Roman" panose="02020603050405020304" pitchFamily="18" charset="0"/>
              <a:cs typeface="Times New Roman" panose="02020603050405020304" pitchFamily="18" charset="0"/>
            </a:endParaRPr>
          </a:p>
        </p:txBody>
      </p:sp>
      <p:cxnSp>
        <p:nvCxnSpPr>
          <p:cNvPr id="7" name="Connecteur droit 6"/>
          <p:cNvCxnSpPr/>
          <p:nvPr/>
        </p:nvCxnSpPr>
        <p:spPr>
          <a:xfrm flipV="1">
            <a:off x="0" y="879120"/>
            <a:ext cx="12192000" cy="1549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203589" y="1018880"/>
            <a:ext cx="0" cy="4029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203589" y="1052504"/>
            <a:ext cx="5581032" cy="369332"/>
          </a:xfrm>
          <a:prstGeom prst="rect">
            <a:avLst/>
          </a:prstGeom>
          <a:noFill/>
        </p:spPr>
        <p:txBody>
          <a:bodyPr wrap="square" rtlCol="0">
            <a:spAutoFit/>
          </a:bodyPr>
          <a:lstStyle/>
          <a:p>
            <a:r>
              <a:rPr lang="fr-CI" smtClean="0">
                <a:solidFill>
                  <a:srgbClr val="C00000"/>
                </a:solidFill>
                <a:latin typeface="Times New Roman" panose="02020603050405020304" pitchFamily="18" charset="0"/>
                <a:cs typeface="Times New Roman" panose="02020603050405020304" pitchFamily="18" charset="0"/>
              </a:rPr>
              <a:t>MODELISATION LOGIQUE DE DONNEES</a:t>
            </a:r>
            <a:endParaRPr lang="fr-FR" dirty="0">
              <a:solidFill>
                <a:srgbClr val="C00000"/>
              </a:solidFill>
              <a:latin typeface="Times New Roman" panose="02020603050405020304" pitchFamily="18" charset="0"/>
              <a:cs typeface="Times New Roman" panose="02020603050405020304" pitchFamily="18" charset="0"/>
            </a:endParaRPr>
          </a:p>
        </p:txBody>
      </p:sp>
      <p:graphicFrame>
        <p:nvGraphicFramePr>
          <p:cNvPr id="12" name="Tableau 11"/>
          <p:cNvGraphicFramePr>
            <a:graphicFrameLocks noGrp="1"/>
          </p:cNvGraphicFramePr>
          <p:nvPr>
            <p:extLst>
              <p:ext uri="{D42A27DB-BD31-4B8C-83A1-F6EECF244321}">
                <p14:modId xmlns:p14="http://schemas.microsoft.com/office/powerpoint/2010/main" val="815842638"/>
              </p:ext>
            </p:extLst>
          </p:nvPr>
        </p:nvGraphicFramePr>
        <p:xfrm>
          <a:off x="167484" y="1546097"/>
          <a:ext cx="11857032" cy="4691333"/>
        </p:xfrm>
        <a:graphic>
          <a:graphicData uri="http://schemas.openxmlformats.org/drawingml/2006/table">
            <a:tbl>
              <a:tblPr firstRow="1" firstCol="1" bandRow="1">
                <a:tableStyleId>{5C22544A-7EE6-4342-B048-85BDC9FD1C3A}</a:tableStyleId>
              </a:tblPr>
              <a:tblGrid>
                <a:gridCol w="2526026"/>
                <a:gridCol w="2876135"/>
                <a:gridCol w="2898836"/>
                <a:gridCol w="3556035"/>
              </a:tblGrid>
              <a:tr h="222033">
                <a:tc>
                  <a:txBody>
                    <a:bodyPr/>
                    <a:lstStyle/>
                    <a:p>
                      <a:pPr algn="just">
                        <a:lnSpc>
                          <a:spcPct val="150000"/>
                        </a:lnSpc>
                        <a:spcBef>
                          <a:spcPts val="600"/>
                        </a:spcBef>
                        <a:spcAft>
                          <a:spcPts val="600"/>
                        </a:spcAft>
                      </a:pPr>
                      <a:r>
                        <a:rPr lang="fr-FR" sz="1050" dirty="0">
                          <a:effectLst/>
                        </a:rPr>
                        <a:t> </a:t>
                      </a:r>
                      <a:endParaRPr lang="fr-FR"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135" marR="30135" marT="0" marB="0"/>
                </a:tc>
                <a:tc>
                  <a:txBody>
                    <a:bodyPr/>
                    <a:lstStyle/>
                    <a:p>
                      <a:pPr algn="just">
                        <a:lnSpc>
                          <a:spcPct val="150000"/>
                        </a:lnSpc>
                        <a:spcBef>
                          <a:spcPts val="600"/>
                        </a:spcBef>
                        <a:spcAft>
                          <a:spcPts val="600"/>
                        </a:spcAft>
                      </a:pPr>
                      <a:r>
                        <a:rPr lang="fr-FR" sz="2800" dirty="0">
                          <a:effectLst/>
                          <a:latin typeface="Bookman Old Style" panose="02050604050505020204" pitchFamily="18" charset="0"/>
                        </a:rPr>
                        <a:t>ROLAP</a:t>
                      </a:r>
                      <a:endParaRPr lang="fr-FR" sz="28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0135" marR="30135" marT="0" marB="0"/>
                </a:tc>
                <a:tc>
                  <a:txBody>
                    <a:bodyPr/>
                    <a:lstStyle/>
                    <a:p>
                      <a:pPr algn="just">
                        <a:lnSpc>
                          <a:spcPct val="150000"/>
                        </a:lnSpc>
                        <a:spcBef>
                          <a:spcPts val="600"/>
                        </a:spcBef>
                        <a:spcAft>
                          <a:spcPts val="600"/>
                        </a:spcAft>
                      </a:pPr>
                      <a:r>
                        <a:rPr lang="fr-FR" sz="2800">
                          <a:effectLst/>
                          <a:latin typeface="Bookman Old Style" panose="02050604050505020204" pitchFamily="18" charset="0"/>
                        </a:rPr>
                        <a:t>MOLAP</a:t>
                      </a:r>
                      <a:endParaRPr lang="fr-FR" sz="2800">
                        <a:effectLst/>
                        <a:latin typeface="Bookman Old Style" panose="02050604050505020204" pitchFamily="18" charset="0"/>
                        <a:ea typeface="Calibri" panose="020F0502020204030204" pitchFamily="34" charset="0"/>
                        <a:cs typeface="Times New Roman" panose="02020603050405020304" pitchFamily="18" charset="0"/>
                      </a:endParaRPr>
                    </a:p>
                  </a:txBody>
                  <a:tcPr marL="30135" marR="30135" marT="0" marB="0"/>
                </a:tc>
                <a:tc>
                  <a:txBody>
                    <a:bodyPr/>
                    <a:lstStyle/>
                    <a:p>
                      <a:pPr algn="just">
                        <a:lnSpc>
                          <a:spcPct val="150000"/>
                        </a:lnSpc>
                        <a:spcBef>
                          <a:spcPts val="600"/>
                        </a:spcBef>
                        <a:spcAft>
                          <a:spcPts val="600"/>
                        </a:spcAft>
                      </a:pPr>
                      <a:r>
                        <a:rPr lang="fr-FR" sz="2800" dirty="0">
                          <a:effectLst/>
                          <a:latin typeface="Bookman Old Style" panose="02050604050505020204" pitchFamily="18" charset="0"/>
                        </a:rPr>
                        <a:t>HOLAP</a:t>
                      </a:r>
                      <a:endParaRPr lang="fr-FR" sz="28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0135" marR="30135" marT="0" marB="0"/>
                </a:tc>
              </a:tr>
              <a:tr h="2304114">
                <a:tc>
                  <a:txBody>
                    <a:bodyPr/>
                    <a:lstStyle/>
                    <a:p>
                      <a:pPr algn="just">
                        <a:lnSpc>
                          <a:spcPct val="150000"/>
                        </a:lnSpc>
                        <a:spcBef>
                          <a:spcPts val="600"/>
                        </a:spcBef>
                        <a:spcAft>
                          <a:spcPts val="600"/>
                        </a:spcAft>
                      </a:pPr>
                      <a:r>
                        <a:rPr lang="fr-FR" sz="1800">
                          <a:effectLst/>
                          <a:latin typeface="Bookman Old Style" panose="02050604050505020204" pitchFamily="18" charset="0"/>
                        </a:rPr>
                        <a:t>Avantages</a:t>
                      </a:r>
                      <a:endParaRPr lang="fr-FR" sz="1800">
                        <a:effectLst/>
                        <a:latin typeface="Bookman Old Style" panose="02050604050505020204" pitchFamily="18" charset="0"/>
                        <a:ea typeface="Calibri" panose="020F0502020204030204" pitchFamily="34" charset="0"/>
                        <a:cs typeface="Times New Roman" panose="02020603050405020304" pitchFamily="18" charset="0"/>
                      </a:endParaRPr>
                    </a:p>
                  </a:txBody>
                  <a:tcPr marL="30135" marR="30135" marT="0" marB="0"/>
                </a:tc>
                <a:tc>
                  <a:txBody>
                    <a:bodyPr/>
                    <a:lstStyle/>
                    <a:p>
                      <a:pPr marL="171450" indent="-171450" algn="just">
                        <a:spcAft>
                          <a:spcPts val="0"/>
                        </a:spcAft>
                        <a:buFont typeface="Arial" panose="020B0604020202020204" pitchFamily="34" charset="0"/>
                        <a:buChar char="•"/>
                      </a:pPr>
                      <a:r>
                        <a:rPr lang="fr-FR" sz="1600" dirty="0" smtClean="0">
                          <a:effectLst/>
                          <a:latin typeface="Bookman Old Style" panose="02050604050505020204" pitchFamily="18" charset="0"/>
                        </a:rPr>
                        <a:t>Coût </a:t>
                      </a:r>
                      <a:r>
                        <a:rPr lang="fr-FR" sz="1600" dirty="0">
                          <a:effectLst/>
                          <a:latin typeface="Bookman Old Style" panose="02050604050505020204" pitchFamily="18" charset="0"/>
                        </a:rPr>
                        <a:t>relativement faible </a:t>
                      </a:r>
                      <a:endParaRPr lang="fr-FR" sz="1600" dirty="0" smtClean="0">
                        <a:effectLst/>
                        <a:latin typeface="Bookman Old Style" panose="02050604050505020204" pitchFamily="18" charset="0"/>
                      </a:endParaRPr>
                    </a:p>
                    <a:p>
                      <a:pPr marL="171450" indent="-171450" algn="just">
                        <a:spcAft>
                          <a:spcPts val="0"/>
                        </a:spcAft>
                        <a:buFont typeface="Arial" panose="020B0604020202020204" pitchFamily="34" charset="0"/>
                        <a:buChar char="•"/>
                      </a:pPr>
                      <a:r>
                        <a:rPr lang="fr-FR" sz="1600" dirty="0" smtClean="0">
                          <a:effectLst/>
                          <a:latin typeface="Bookman Old Style" panose="02050604050505020204" pitchFamily="18" charset="0"/>
                        </a:rPr>
                        <a:t>Mise </a:t>
                      </a:r>
                      <a:r>
                        <a:rPr lang="fr-FR" sz="1600" dirty="0">
                          <a:effectLst/>
                          <a:latin typeface="Bookman Old Style" panose="02050604050505020204" pitchFamily="18" charset="0"/>
                        </a:rPr>
                        <a:t>en œuvre </a:t>
                      </a:r>
                      <a:r>
                        <a:rPr lang="fr-FR" sz="1600" dirty="0" smtClean="0">
                          <a:effectLst/>
                          <a:latin typeface="Bookman Old Style" panose="02050604050505020204" pitchFamily="18" charset="0"/>
                        </a:rPr>
                        <a:t>extrêmement </a:t>
                      </a:r>
                      <a:r>
                        <a:rPr lang="fr-FR" sz="1600" dirty="0">
                          <a:effectLst/>
                          <a:latin typeface="Bookman Old Style" panose="02050604050505020204" pitchFamily="18" charset="0"/>
                        </a:rPr>
                        <a:t>rapidement </a:t>
                      </a:r>
                    </a:p>
                    <a:p>
                      <a:pPr marL="171450" indent="-171450">
                        <a:spcAft>
                          <a:spcPts val="0"/>
                        </a:spcAft>
                        <a:buFont typeface="Arial" panose="020B0604020202020204" pitchFamily="34" charset="0"/>
                        <a:buChar char="•"/>
                      </a:pPr>
                      <a:r>
                        <a:rPr lang="fr-FR" sz="1600" dirty="0">
                          <a:effectLst/>
                          <a:latin typeface="Bookman Old Style" panose="02050604050505020204" pitchFamily="18" charset="0"/>
                        </a:rPr>
                        <a:t>Solution évolutive et interactive </a:t>
                      </a:r>
                      <a:r>
                        <a:rPr lang="fr-FR" sz="1600" dirty="0" smtClean="0">
                          <a:effectLst/>
                          <a:latin typeface="Bookman Old Style" panose="02050604050505020204" pitchFamily="18" charset="0"/>
                        </a:rPr>
                        <a:t>facile à modifier</a:t>
                      </a:r>
                    </a:p>
                    <a:p>
                      <a:pPr marL="171450" indent="-171450">
                        <a:spcAft>
                          <a:spcPts val="0"/>
                        </a:spcAft>
                        <a:buFont typeface="Arial" panose="020B0604020202020204" pitchFamily="34" charset="0"/>
                        <a:buChar char="•"/>
                      </a:pPr>
                      <a:r>
                        <a:rPr lang="fr-FR" sz="1600" dirty="0" smtClean="0">
                          <a:effectLst/>
                          <a:latin typeface="Bookman Old Style" panose="02050604050505020204" pitchFamily="18" charset="0"/>
                        </a:rPr>
                        <a:t>Est </a:t>
                      </a:r>
                      <a:r>
                        <a:rPr lang="fr-FR" sz="1600" dirty="0">
                          <a:effectLst/>
                          <a:latin typeface="Bookman Old Style" panose="02050604050505020204" pitchFamily="18" charset="0"/>
                        </a:rPr>
                        <a:t>ouvert à l’instar d’une </a:t>
                      </a:r>
                      <a:r>
                        <a:rPr lang="fr-FR" sz="1600" dirty="0" smtClean="0">
                          <a:effectLst/>
                          <a:latin typeface="Bookman Old Style" panose="02050604050505020204" pitchFamily="18" charset="0"/>
                        </a:rPr>
                        <a:t>base </a:t>
                      </a:r>
                      <a:r>
                        <a:rPr lang="fr-FR" sz="1600" dirty="0">
                          <a:effectLst/>
                          <a:latin typeface="Bookman Old Style" panose="02050604050505020204" pitchFamily="18" charset="0"/>
                        </a:rPr>
                        <a:t>MOLAP </a:t>
                      </a:r>
                    </a:p>
                    <a:p>
                      <a:pPr marL="171450" indent="-171450">
                        <a:spcAft>
                          <a:spcPts val="0"/>
                        </a:spcAft>
                        <a:buFont typeface="Arial" panose="020B0604020202020204" pitchFamily="34" charset="0"/>
                        <a:buChar char="•"/>
                      </a:pPr>
                      <a:r>
                        <a:rPr lang="fr-FR" sz="1600" dirty="0" smtClean="0">
                          <a:effectLst/>
                          <a:latin typeface="Bookman Old Style" panose="02050604050505020204" pitchFamily="18" charset="0"/>
                        </a:rPr>
                        <a:t>Utilise SQL</a:t>
                      </a:r>
                      <a:endParaRPr lang="fr-FR"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30135" marR="30135" marT="0" marB="0"/>
                </a:tc>
                <a:tc>
                  <a:txBody>
                    <a:bodyPr/>
                    <a:lstStyle/>
                    <a:p>
                      <a:pPr marL="285750" indent="-285750">
                        <a:spcAft>
                          <a:spcPts val="0"/>
                        </a:spcAft>
                        <a:buFont typeface="Arial" panose="020B0604020202020204" pitchFamily="34" charset="0"/>
                        <a:buChar char="•"/>
                      </a:pPr>
                      <a:r>
                        <a:rPr lang="fr-CI" sz="1600" dirty="0" smtClean="0">
                          <a:effectLst/>
                          <a:latin typeface="Bookman Old Style" panose="02050604050505020204" pitchFamily="18" charset="0"/>
                          <a:ea typeface="Calibri" panose="020F0502020204030204" pitchFamily="34" charset="0"/>
                          <a:cs typeface="Times New Roman" panose="02020603050405020304" pitchFamily="18" charset="0"/>
                        </a:rPr>
                        <a:t>Accès aux informations rapide</a:t>
                      </a:r>
                    </a:p>
                    <a:p>
                      <a:pPr marL="285750" indent="-285750">
                        <a:spcAft>
                          <a:spcPts val="0"/>
                        </a:spcAft>
                        <a:buFont typeface="Arial" panose="020B0604020202020204" pitchFamily="34" charset="0"/>
                        <a:buChar char="•"/>
                      </a:pPr>
                      <a:endParaRPr lang="fr-CI" sz="1600" dirty="0" smtClean="0">
                        <a:effectLst/>
                        <a:latin typeface="Bookman Old Style" panose="02050604050505020204" pitchFamily="18" charset="0"/>
                        <a:ea typeface="Calibri" panose="020F0502020204030204" pitchFamily="34" charset="0"/>
                        <a:cs typeface="Times New Roman" panose="02020603050405020304" pitchFamily="18" charset="0"/>
                      </a:endParaRPr>
                    </a:p>
                    <a:p>
                      <a:pPr marL="285750" indent="-285750">
                        <a:spcAft>
                          <a:spcPts val="0"/>
                        </a:spcAft>
                        <a:buFont typeface="Arial" panose="020B0604020202020204" pitchFamily="34" charset="0"/>
                        <a:buChar char="•"/>
                      </a:pPr>
                      <a:r>
                        <a:rPr lang="fr-CI" sz="1600" dirty="0" smtClean="0">
                          <a:effectLst/>
                          <a:latin typeface="Bookman Old Style" panose="02050604050505020204" pitchFamily="18" charset="0"/>
                          <a:ea typeface="Calibri" panose="020F0502020204030204" pitchFamily="34" charset="0"/>
                          <a:cs typeface="Times New Roman" panose="02020603050405020304" pitchFamily="18" charset="0"/>
                        </a:rPr>
                        <a:t>Temps de réponse faible</a:t>
                      </a:r>
                      <a:endParaRPr lang="fr-FR"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0135" marR="30135" marT="0" marB="0"/>
                </a:tc>
                <a:tc>
                  <a:txBody>
                    <a:bodyPr/>
                    <a:lstStyle/>
                    <a:p>
                      <a:pPr marL="171450" indent="-171450" algn="just">
                        <a:lnSpc>
                          <a:spcPct val="150000"/>
                        </a:lnSpc>
                        <a:spcBef>
                          <a:spcPts val="600"/>
                        </a:spcBef>
                        <a:spcAft>
                          <a:spcPts val="600"/>
                        </a:spcAft>
                        <a:buFont typeface="Arial" panose="020B0604020202020204" pitchFamily="34" charset="0"/>
                        <a:buChar char="•"/>
                      </a:pPr>
                      <a:r>
                        <a:rPr lang="fr-CI" sz="1400" dirty="0" smtClean="0">
                          <a:effectLst/>
                          <a:latin typeface="Bookman Old Style" panose="02050604050505020204" pitchFamily="18" charset="0"/>
                        </a:rPr>
                        <a:t>Coût</a:t>
                      </a:r>
                      <a:r>
                        <a:rPr lang="fr-CI" sz="1400" baseline="0" dirty="0" smtClean="0">
                          <a:effectLst/>
                          <a:latin typeface="Bookman Old Style" panose="02050604050505020204" pitchFamily="18" charset="0"/>
                        </a:rPr>
                        <a:t> faible par rapport MOLAP</a:t>
                      </a:r>
                    </a:p>
                    <a:p>
                      <a:pPr marL="171450" indent="-171450" algn="just">
                        <a:lnSpc>
                          <a:spcPct val="150000"/>
                        </a:lnSpc>
                        <a:spcBef>
                          <a:spcPts val="600"/>
                        </a:spcBef>
                        <a:spcAft>
                          <a:spcPts val="600"/>
                        </a:spcAft>
                        <a:buFont typeface="Arial" panose="020B0604020202020204" pitchFamily="34" charset="0"/>
                        <a:buChar char="•"/>
                      </a:pPr>
                      <a:r>
                        <a:rPr lang="fr-FR" sz="1400" dirty="0" smtClean="0">
                          <a:effectLst/>
                          <a:latin typeface="Bookman Old Style" panose="02050604050505020204" pitchFamily="18" charset="0"/>
                        </a:rPr>
                        <a:t>Partie </a:t>
                      </a:r>
                      <a:r>
                        <a:rPr lang="fr-FR" sz="1400" dirty="0">
                          <a:effectLst/>
                          <a:latin typeface="Bookman Old Style" panose="02050604050505020204" pitchFamily="18" charset="0"/>
                        </a:rPr>
                        <a:t>développement moins importante</a:t>
                      </a:r>
                    </a:p>
                    <a:p>
                      <a:pPr marL="171450" indent="-171450" algn="just">
                        <a:lnSpc>
                          <a:spcPct val="150000"/>
                        </a:lnSpc>
                        <a:spcBef>
                          <a:spcPts val="600"/>
                        </a:spcBef>
                        <a:spcAft>
                          <a:spcPts val="600"/>
                        </a:spcAft>
                        <a:buFont typeface="Arial" panose="020B0604020202020204" pitchFamily="34" charset="0"/>
                        <a:buChar char="•"/>
                      </a:pPr>
                      <a:r>
                        <a:rPr lang="fr-FR" sz="1400" dirty="0">
                          <a:effectLst/>
                          <a:latin typeface="Bookman Old Style" panose="02050604050505020204" pitchFamily="18" charset="0"/>
                        </a:rPr>
                        <a:t>Temps de réponse court</a:t>
                      </a:r>
                      <a:endParaRPr lang="fr-FR"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0135" marR="30135" marT="0" marB="0"/>
                </a:tc>
              </a:tr>
              <a:tr h="1549505">
                <a:tc>
                  <a:txBody>
                    <a:bodyPr/>
                    <a:lstStyle/>
                    <a:p>
                      <a:pPr algn="just">
                        <a:lnSpc>
                          <a:spcPct val="150000"/>
                        </a:lnSpc>
                        <a:spcBef>
                          <a:spcPts val="600"/>
                        </a:spcBef>
                        <a:spcAft>
                          <a:spcPts val="600"/>
                        </a:spcAft>
                      </a:pPr>
                      <a:r>
                        <a:rPr lang="fr-FR" sz="1800">
                          <a:effectLst/>
                          <a:latin typeface="Bookman Old Style" panose="02050604050505020204" pitchFamily="18" charset="0"/>
                        </a:rPr>
                        <a:t>Inconvénients</a:t>
                      </a:r>
                      <a:endParaRPr lang="fr-FR" sz="1800">
                        <a:effectLst/>
                        <a:latin typeface="Bookman Old Style" panose="02050604050505020204" pitchFamily="18" charset="0"/>
                        <a:ea typeface="Calibri" panose="020F0502020204030204" pitchFamily="34" charset="0"/>
                        <a:cs typeface="Times New Roman" panose="02020603050405020304" pitchFamily="18" charset="0"/>
                      </a:endParaRPr>
                    </a:p>
                  </a:txBody>
                  <a:tcPr marL="30135" marR="30135" marT="0" marB="0"/>
                </a:tc>
                <a:tc>
                  <a:txBody>
                    <a:bodyPr/>
                    <a:lstStyle/>
                    <a:p>
                      <a:pPr>
                        <a:spcAft>
                          <a:spcPts val="0"/>
                        </a:spcAft>
                      </a:pPr>
                      <a:endParaRPr lang="fr-FR" sz="1800" dirty="0" smtClean="0">
                        <a:effectLst/>
                        <a:latin typeface="Bookman Old Style" panose="02050604050505020204" pitchFamily="18" charset="0"/>
                      </a:endParaRPr>
                    </a:p>
                    <a:p>
                      <a:pPr>
                        <a:spcAft>
                          <a:spcPts val="0"/>
                        </a:spcAft>
                      </a:pPr>
                      <a:r>
                        <a:rPr lang="fr-FR" sz="1600" dirty="0" smtClean="0">
                          <a:effectLst/>
                          <a:latin typeface="Bookman Old Style" panose="02050604050505020204" pitchFamily="18" charset="0"/>
                        </a:rPr>
                        <a:t>Temps </a:t>
                      </a:r>
                      <a:r>
                        <a:rPr lang="fr-FR" sz="1600" dirty="0">
                          <a:effectLst/>
                          <a:latin typeface="Bookman Old Style" panose="02050604050505020204" pitchFamily="18" charset="0"/>
                        </a:rPr>
                        <a:t>de réponse assez conséquent  </a:t>
                      </a:r>
                      <a:endParaRPr lang="fr-FR"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0135" marR="30135" marT="0" marB="0"/>
                </a:tc>
                <a:tc>
                  <a:txBody>
                    <a:bodyPr/>
                    <a:lstStyle/>
                    <a:p>
                      <a:pPr marL="285750" indent="-285750">
                        <a:spcAft>
                          <a:spcPts val="0"/>
                        </a:spcAft>
                        <a:buFont typeface="Arial" panose="020B0604020202020204" pitchFamily="34" charset="0"/>
                        <a:buChar char="•"/>
                      </a:pPr>
                      <a:r>
                        <a:rPr lang="fr-CI" sz="1600" dirty="0" smtClean="0">
                          <a:effectLst/>
                          <a:latin typeface="Bookman Old Style" panose="02050604050505020204" pitchFamily="18" charset="0"/>
                        </a:rPr>
                        <a:t>N’utilise pas SQL</a:t>
                      </a:r>
                    </a:p>
                    <a:p>
                      <a:pPr marL="285750" indent="-285750">
                        <a:spcAft>
                          <a:spcPts val="0"/>
                        </a:spcAft>
                        <a:buFont typeface="Arial" panose="020B0604020202020204" pitchFamily="34" charset="0"/>
                        <a:buChar char="•"/>
                      </a:pPr>
                      <a:r>
                        <a:rPr lang="fr-CI" sz="1600" dirty="0" smtClean="0">
                          <a:effectLst/>
                          <a:latin typeface="Bookman Old Style" panose="02050604050505020204" pitchFamily="18" charset="0"/>
                        </a:rPr>
                        <a:t>Moins accessible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dirty="0" smtClean="0">
                          <a:effectLst/>
                          <a:latin typeface="Bookman Old Style" panose="02050604050505020204" pitchFamily="18" charset="0"/>
                        </a:rPr>
                        <a:t>Espace de stockage plus important </a:t>
                      </a:r>
                    </a:p>
                    <a:p>
                      <a:pPr marL="285750" indent="-285750">
                        <a:spcAft>
                          <a:spcPts val="0"/>
                        </a:spcAft>
                        <a:buFont typeface="Arial" panose="020B0604020202020204" pitchFamily="34" charset="0"/>
                        <a:buChar char="•"/>
                      </a:pPr>
                      <a:endParaRPr lang="fr-CI" sz="1600" dirty="0" smtClean="0">
                        <a:effectLst/>
                        <a:latin typeface="Bookman Old Style" panose="02050604050505020204" pitchFamily="18" charset="0"/>
                      </a:endParaRPr>
                    </a:p>
                    <a:p>
                      <a:pPr marL="0" indent="0">
                        <a:spcAft>
                          <a:spcPts val="0"/>
                        </a:spcAft>
                        <a:buFont typeface="Arial" panose="020B0604020202020204" pitchFamily="34" charset="0"/>
                        <a:buNone/>
                      </a:pPr>
                      <a:endParaRPr lang="fr-FR" sz="1600" dirty="0" smtClean="0">
                        <a:effectLst/>
                        <a:latin typeface="Bookman Old Style" panose="02050604050505020204" pitchFamily="18" charset="0"/>
                      </a:endParaRPr>
                    </a:p>
                    <a:p>
                      <a:pPr algn="just">
                        <a:lnSpc>
                          <a:spcPct val="150000"/>
                        </a:lnSpc>
                        <a:spcBef>
                          <a:spcPts val="600"/>
                        </a:spcBef>
                        <a:spcAft>
                          <a:spcPts val="600"/>
                        </a:spcAft>
                      </a:pPr>
                      <a:r>
                        <a:rPr lang="fr-FR" sz="1400" dirty="0">
                          <a:effectLst/>
                          <a:latin typeface="Bookman Old Style" panose="02050604050505020204" pitchFamily="18" charset="0"/>
                        </a:rPr>
                        <a:t> </a:t>
                      </a:r>
                      <a:endParaRPr lang="fr-FR"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0135" marR="30135" marT="0" marB="0"/>
                </a:tc>
                <a:tc>
                  <a:txBody>
                    <a:bodyPr/>
                    <a:lstStyle/>
                    <a:p>
                      <a:pPr marL="0" indent="0" algn="just">
                        <a:lnSpc>
                          <a:spcPct val="150000"/>
                        </a:lnSpc>
                        <a:spcBef>
                          <a:spcPts val="600"/>
                        </a:spcBef>
                        <a:spcAft>
                          <a:spcPts val="600"/>
                        </a:spcAft>
                        <a:buFont typeface="Arial" panose="020B0604020202020204" pitchFamily="34" charset="0"/>
                        <a:buNone/>
                      </a:pPr>
                      <a:r>
                        <a:rPr lang="fr-FR" sz="1600" dirty="0" smtClean="0">
                          <a:effectLst/>
                          <a:latin typeface="Bookman Old Style" panose="02050604050505020204" pitchFamily="18" charset="0"/>
                        </a:rPr>
                        <a:t> Difficile </a:t>
                      </a:r>
                      <a:r>
                        <a:rPr lang="fr-FR" sz="1600" dirty="0">
                          <a:effectLst/>
                          <a:latin typeface="Bookman Old Style" panose="02050604050505020204" pitchFamily="18" charset="0"/>
                        </a:rPr>
                        <a:t>d’utilisation  </a:t>
                      </a:r>
                    </a:p>
                    <a:p>
                      <a:pPr algn="ctr">
                        <a:lnSpc>
                          <a:spcPct val="150000"/>
                        </a:lnSpc>
                        <a:spcBef>
                          <a:spcPts val="600"/>
                        </a:spcBef>
                        <a:spcAft>
                          <a:spcPts val="600"/>
                        </a:spcAft>
                      </a:pPr>
                      <a:r>
                        <a:rPr lang="fr-FR" sz="600" dirty="0">
                          <a:effectLst/>
                          <a:latin typeface="Bookman Old Style" panose="02050604050505020204" pitchFamily="18" charset="0"/>
                        </a:rPr>
                        <a:t> </a:t>
                      </a:r>
                      <a:endParaRPr lang="fr-FR" sz="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0135" marR="30135" marT="0" marB="0"/>
                </a:tc>
              </a:tr>
            </a:tbl>
          </a:graphicData>
        </a:graphic>
      </p:graphicFrame>
    </p:spTree>
    <p:extLst>
      <p:ext uri="{BB962C8B-B14F-4D97-AF65-F5344CB8AC3E}">
        <p14:creationId xmlns:p14="http://schemas.microsoft.com/office/powerpoint/2010/main" val="9146063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TM03457452[[fn=Céleste]]</Template>
  <TotalTime>37217</TotalTime>
  <Words>1460</Words>
  <Application>Microsoft Office PowerPoint</Application>
  <PresentationFormat>Grand écran</PresentationFormat>
  <Paragraphs>363</Paragraphs>
  <Slides>27</Slides>
  <Notes>10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27</vt:i4>
      </vt:variant>
    </vt:vector>
  </HeadingPairs>
  <TitlesOfParts>
    <vt:vector size="36" baseType="lpstr">
      <vt:lpstr>Arial</vt:lpstr>
      <vt:lpstr>Bookman Old Style</vt:lpstr>
      <vt:lpstr>Calibri</vt:lpstr>
      <vt:lpstr>Calibri Light</vt:lpstr>
      <vt:lpstr>Century Gothic</vt:lpstr>
      <vt:lpstr>Open Sans Light</vt:lpstr>
      <vt:lpstr>Times New Roman</vt:lpstr>
      <vt:lpstr>Wingdings</vt:lpstr>
      <vt:lpstr>Céleste</vt:lpstr>
      <vt:lpstr>Présentation PowerPoint</vt:lpstr>
      <vt:lpstr>Présentation PowerPoint</vt:lpstr>
      <vt:lpstr>Présentation PowerPoint</vt:lpstr>
      <vt:lpstr>INTRODUCTION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yasmine kouadio</dc:creator>
  <cp:lastModifiedBy>yasmine kouadio</cp:lastModifiedBy>
  <cp:revision>101</cp:revision>
  <dcterms:created xsi:type="dcterms:W3CDTF">2019-06-17T11:32:14Z</dcterms:created>
  <dcterms:modified xsi:type="dcterms:W3CDTF">2019-07-13T08:25:40Z</dcterms:modified>
</cp:coreProperties>
</file>