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82" r:id="rId1"/>
  </p:sldMasterIdLst>
  <p:notesMasterIdLst>
    <p:notesMasterId r:id="rId27"/>
  </p:notesMasterIdLst>
  <p:handoutMasterIdLst>
    <p:handoutMasterId r:id="rId28"/>
  </p:handoutMasterIdLst>
  <p:sldIdLst>
    <p:sldId id="256" r:id="rId2"/>
    <p:sldId id="319" r:id="rId3"/>
    <p:sldId id="258" r:id="rId4"/>
    <p:sldId id="309" r:id="rId5"/>
    <p:sldId id="300" r:id="rId6"/>
    <p:sldId id="302" r:id="rId7"/>
    <p:sldId id="298" r:id="rId8"/>
    <p:sldId id="261" r:id="rId9"/>
    <p:sldId id="318" r:id="rId10"/>
    <p:sldId id="303" r:id="rId11"/>
    <p:sldId id="287" r:id="rId12"/>
    <p:sldId id="288" r:id="rId13"/>
    <p:sldId id="297" r:id="rId14"/>
    <p:sldId id="310" r:id="rId15"/>
    <p:sldId id="311" r:id="rId16"/>
    <p:sldId id="312" r:id="rId17"/>
    <p:sldId id="313" r:id="rId18"/>
    <p:sldId id="320" r:id="rId19"/>
    <p:sldId id="321" r:id="rId20"/>
    <p:sldId id="322" r:id="rId21"/>
    <p:sldId id="323" r:id="rId22"/>
    <p:sldId id="324" r:id="rId23"/>
    <p:sldId id="325" r:id="rId24"/>
    <p:sldId id="315"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 Sovon" initials="NS"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7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57"/>
    <p:restoredTop sz="82143" autoAdjust="0"/>
  </p:normalViewPr>
  <p:slideViewPr>
    <p:cSldViewPr snapToGrid="0" snapToObjects="1">
      <p:cViewPr varScale="1">
        <p:scale>
          <a:sx n="92" d="100"/>
          <a:sy n="92" d="100"/>
        </p:scale>
        <p:origin x="1040"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5" d="100"/>
          <a:sy n="85" d="100"/>
        </p:scale>
        <p:origin x="3928" y="16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787F9A-9851-B747-908F-02BCBB6D0AE5}" type="datetimeFigureOut">
              <a:rPr lang="en-US" smtClean="0"/>
              <a:t>4/13/17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7E1E1-2106-0B4F-9DB1-C81665B9B409}" type="slidenum">
              <a:rPr lang="en-US" smtClean="0"/>
              <a:t>‹#›</a:t>
            </a:fld>
            <a:endParaRPr lang="en-US"/>
          </a:p>
        </p:txBody>
      </p:sp>
    </p:spTree>
    <p:extLst>
      <p:ext uri="{BB962C8B-B14F-4D97-AF65-F5344CB8AC3E}">
        <p14:creationId xmlns:p14="http://schemas.microsoft.com/office/powerpoint/2010/main" val="1831931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9EC8F-1BE2-FE44-A1C1-339482CC64C2}" type="datetimeFigureOut">
              <a:rPr lang="en-US" smtClean="0"/>
              <a:t>4/13/17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14BAA-738F-F244-B882-05402BDDD162}" type="slidenum">
              <a:rPr lang="en-US" smtClean="0"/>
              <a:t>‹#›</a:t>
            </a:fld>
            <a:endParaRPr lang="en-US"/>
          </a:p>
        </p:txBody>
      </p:sp>
    </p:spTree>
    <p:extLst>
      <p:ext uri="{BB962C8B-B14F-4D97-AF65-F5344CB8AC3E}">
        <p14:creationId xmlns:p14="http://schemas.microsoft.com/office/powerpoint/2010/main" val="51405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1" Type="http://schemas.openxmlformats.org/officeDocument/2006/relationships/hyperlink" Target="http://www.reactivemanifesto.org/glossary#Asynchronous" TargetMode="External"/><Relationship Id="rId12" Type="http://schemas.openxmlformats.org/officeDocument/2006/relationships/hyperlink" Target="http://www.reactivemanifesto.org/glossary#Message-Driven" TargetMode="External"/><Relationship Id="rId13" Type="http://schemas.openxmlformats.org/officeDocument/2006/relationships/hyperlink" Target="http://www.reactivemanifesto.org/glossary#Location-Transparency" TargetMode="External"/><Relationship Id="rId14" Type="http://schemas.openxmlformats.org/officeDocument/2006/relationships/hyperlink" Target="http://www.reactivemanifesto.org/glossary#Back-Pressure" TargetMode="External"/><Relationship Id="rId15" Type="http://schemas.openxmlformats.org/officeDocument/2006/relationships/hyperlink" Target="http://www.reactivemanifesto.org/glossary#Non-Blocking" TargetMode="External"/><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www.reactivemanifesto.org/glossary#System" TargetMode="External"/><Relationship Id="rId4" Type="http://schemas.openxmlformats.org/officeDocument/2006/relationships/hyperlink" Target="http://www.reactivemanifesto.org/glossary#Failure" TargetMode="External"/><Relationship Id="rId5" Type="http://schemas.openxmlformats.org/officeDocument/2006/relationships/hyperlink" Target="http://www.reactivemanifesto.org/glossary#Replication" TargetMode="External"/><Relationship Id="rId6" Type="http://schemas.openxmlformats.org/officeDocument/2006/relationships/hyperlink" Target="http://www.reactivemanifesto.org/glossary#Isolation" TargetMode="External"/><Relationship Id="rId7" Type="http://schemas.openxmlformats.org/officeDocument/2006/relationships/hyperlink" Target="http://www.reactivemanifesto.org/glossary#Delegation" TargetMode="External"/><Relationship Id="rId8" Type="http://schemas.openxmlformats.org/officeDocument/2006/relationships/hyperlink" Target="http://www.reactivemanifesto.org/glossary#Component" TargetMode="External"/><Relationship Id="rId9" Type="http://schemas.openxmlformats.org/officeDocument/2006/relationships/hyperlink" Target="http://www.reactivemanifesto.org/glossary#Resource" TargetMode="External"/><Relationship Id="rId10" Type="http://schemas.openxmlformats.org/officeDocument/2006/relationships/hyperlink" Target="http://www.reactivemanifesto.org/glossary#Elasticit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a:t>
            </a:fld>
            <a:endParaRPr lang="en-US"/>
          </a:p>
        </p:txBody>
      </p:sp>
    </p:spTree>
    <p:extLst>
      <p:ext uri="{BB962C8B-B14F-4D97-AF65-F5344CB8AC3E}">
        <p14:creationId xmlns:p14="http://schemas.microsoft.com/office/powerpoint/2010/main" val="170936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Stopping an actor is an asynchronous and recursive operation:</a:t>
            </a:r>
          </a:p>
          <a:p>
            <a:pPr marL="171450" indent="-171450" fontAlgn="base">
              <a:buFont typeface="Arial" charset="0"/>
              <a:buChar char="•"/>
            </a:pPr>
            <a:r>
              <a:rPr lang="en-US" sz="1200" b="0" i="0" kern="1200" dirty="0" smtClean="0">
                <a:solidFill>
                  <a:schemeClr val="tx1"/>
                </a:solidFill>
                <a:effectLst/>
                <a:latin typeface="+mn-lt"/>
                <a:ea typeface="+mn-ea"/>
                <a:cs typeface="+mn-cs"/>
              </a:rPr>
              <a:t>The actor finishes processing the current message, if any,</a:t>
            </a:r>
          </a:p>
          <a:p>
            <a:pPr marL="171450" indent="-171450" fontAlgn="base">
              <a:buFont typeface="Arial" charset="0"/>
              <a:buChar char="•"/>
            </a:pPr>
            <a:r>
              <a:rPr lang="en-US" sz="1200" b="0" i="0" kern="1200" dirty="0" smtClean="0">
                <a:solidFill>
                  <a:schemeClr val="tx1"/>
                </a:solidFill>
                <a:effectLst/>
                <a:latin typeface="+mn-lt"/>
                <a:ea typeface="+mn-ea"/>
                <a:cs typeface="+mn-cs"/>
              </a:rPr>
              <a:t>suspends message processing,</a:t>
            </a:r>
          </a:p>
          <a:p>
            <a:pPr marL="171450" indent="-171450" fontAlgn="base">
              <a:buFont typeface="Arial" charset="0"/>
              <a:buChar char="•"/>
            </a:pPr>
            <a:r>
              <a:rPr lang="en-US" sz="1200" b="0" i="0" kern="1200" dirty="0" smtClean="0">
                <a:solidFill>
                  <a:schemeClr val="tx1"/>
                </a:solidFill>
                <a:effectLst/>
                <a:latin typeface="+mn-lt"/>
                <a:ea typeface="+mn-ea"/>
                <a:cs typeface="+mn-cs"/>
              </a:rPr>
              <a:t>stops its children,</a:t>
            </a:r>
          </a:p>
          <a:p>
            <a:pPr marL="171450" indent="-171450" fontAlgn="base">
              <a:buFont typeface="Arial" charset="0"/>
              <a:buChar char="•"/>
            </a:pPr>
            <a:r>
              <a:rPr lang="en-US" sz="1200" b="0" i="0" kern="1200" dirty="0" smtClean="0">
                <a:solidFill>
                  <a:schemeClr val="tx1"/>
                </a:solidFill>
                <a:effectLst/>
                <a:latin typeface="+mn-lt"/>
                <a:ea typeface="+mn-ea"/>
                <a:cs typeface="+mn-cs"/>
              </a:rPr>
              <a:t>waits for their termination confirmations and then terminates itself</a:t>
            </a:r>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11</a:t>
            </a:fld>
            <a:endParaRPr lang="en-US"/>
          </a:p>
        </p:txBody>
      </p:sp>
    </p:spTree>
    <p:extLst>
      <p:ext uri="{BB962C8B-B14F-4D97-AF65-F5344CB8AC3E}">
        <p14:creationId xmlns:p14="http://schemas.microsoft.com/office/powerpoint/2010/main" val="491023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12</a:t>
            </a:fld>
            <a:endParaRPr lang="en-US"/>
          </a:p>
        </p:txBody>
      </p:sp>
    </p:spTree>
    <p:extLst>
      <p:ext uri="{BB962C8B-B14F-4D97-AF65-F5344CB8AC3E}">
        <p14:creationId xmlns:p14="http://schemas.microsoft.com/office/powerpoint/2010/main" val="1326016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persistent actor requires</a:t>
            </a:r>
            <a:r>
              <a:rPr lang="en-US" baseline="0" dirty="0" smtClean="0"/>
              <a:t> two receive definitions </a:t>
            </a:r>
            <a:r>
              <a:rPr lang="mr-IN" baseline="0" dirty="0" smtClean="0"/>
              <a:t>–</a:t>
            </a:r>
            <a:r>
              <a:rPr lang="en-US" baseline="0" dirty="0" smtClean="0"/>
              <a:t> </a:t>
            </a:r>
            <a:r>
              <a:rPr lang="en-US" baseline="0" dirty="0" err="1" smtClean="0"/>
              <a:t>ReceiveCommand</a:t>
            </a:r>
            <a:r>
              <a:rPr lang="en-US" baseline="0" dirty="0" smtClean="0"/>
              <a:t> and </a:t>
            </a:r>
            <a:r>
              <a:rPr lang="en-US" baseline="0" dirty="0" err="1" smtClean="0"/>
              <a:t>ReceiveRecover</a:t>
            </a:r>
            <a:r>
              <a:rPr lang="en-US" baseline="0" dirty="0" smtClean="0"/>
              <a:t> instead of one Receive definition.</a:t>
            </a:r>
          </a:p>
          <a:p>
            <a:r>
              <a:rPr lang="en-US" baseline="0" dirty="0" err="1" smtClean="0"/>
              <a:t>ReceiveCommand</a:t>
            </a:r>
            <a:r>
              <a:rPr lang="en-US" baseline="0" dirty="0" smtClean="0"/>
              <a:t> is used to handle messages after the actor has recovered and Receive recover is used to receive past events and snapshots while the actor is recovering</a:t>
            </a:r>
          </a:p>
        </p:txBody>
      </p:sp>
      <p:sp>
        <p:nvSpPr>
          <p:cNvPr id="4" name="Slide Number Placeholder 3"/>
          <p:cNvSpPr>
            <a:spLocks noGrp="1"/>
          </p:cNvSpPr>
          <p:nvPr>
            <p:ph type="sldNum" sz="quarter" idx="10"/>
          </p:nvPr>
        </p:nvSpPr>
        <p:spPr/>
        <p:txBody>
          <a:bodyPr/>
          <a:lstStyle/>
          <a:p>
            <a:fld id="{B2E14BAA-738F-F244-B882-05402BDDD162}" type="slidenum">
              <a:rPr lang="en-US" smtClean="0"/>
              <a:t>13</a:t>
            </a:fld>
            <a:endParaRPr lang="en-US"/>
          </a:p>
        </p:txBody>
      </p:sp>
    </p:spTree>
    <p:extLst>
      <p:ext uri="{BB962C8B-B14F-4D97-AF65-F5344CB8AC3E}">
        <p14:creationId xmlns:p14="http://schemas.microsoft.com/office/powerpoint/2010/main" val="155955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15</a:t>
            </a:fld>
            <a:endParaRPr lang="en-US"/>
          </a:p>
        </p:txBody>
      </p:sp>
    </p:spTree>
    <p:extLst>
      <p:ext uri="{BB962C8B-B14F-4D97-AF65-F5344CB8AC3E}">
        <p14:creationId xmlns:p14="http://schemas.microsoft.com/office/powerpoint/2010/main" val="128406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thing we have to do is create an actor system that will contain all the actors. After that the actors can create each other.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contains a number of </a:t>
            </a:r>
            <a:r>
              <a:rPr lang="en-US" sz="1200" i="1" kern="1200" dirty="0" smtClean="0">
                <a:solidFill>
                  <a:schemeClr val="tx1"/>
                </a:solidFill>
                <a:effectLst/>
                <a:latin typeface="+mn-lt"/>
                <a:ea typeface="+mn-ea"/>
                <a:cs typeface="+mn-cs"/>
              </a:rPr>
              <a:t>routes </a:t>
            </a:r>
            <a:r>
              <a:rPr lang="en-US" sz="1200" kern="1200" dirty="0" smtClean="0">
                <a:solidFill>
                  <a:schemeClr val="tx1"/>
                </a:solidFill>
                <a:effectLst/>
                <a:latin typeface="+mn-lt"/>
                <a:ea typeface="+mn-ea"/>
                <a:cs typeface="+mn-cs"/>
              </a:rPr>
              <a:t>to handle the HTTP requests. The routes define how HTTP requests should be handled using a convenient DSL, which is pro- vided by the </a:t>
            </a:r>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-http module.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is basically an adapter for HTTP: it takes care of converting from and to JSON, and pro- vides the required HTTP response. We’ll show later how we connect this actor to an HTTP server. Even in this simplest example, you can see how the fulfillment of a request spawns a number of collaborators, each with specific responsibilities </a:t>
            </a:r>
            <a:endParaRPr lang="en-US" dirty="0" smtClean="0"/>
          </a:p>
          <a:p>
            <a:endParaRPr lang="en-US" dirty="0" smtClean="0"/>
          </a:p>
          <a:p>
            <a:r>
              <a:rPr lang="en-US" dirty="0" smtClean="0"/>
              <a:t>The</a:t>
            </a:r>
            <a:r>
              <a:rPr lang="en-US" baseline="0" dirty="0" smtClean="0"/>
              <a:t> Slot actor keeps track of the number of bets on a number.</a:t>
            </a:r>
            <a:endParaRPr lang="en-US" dirty="0" smtClean="0"/>
          </a:p>
        </p:txBody>
      </p:sp>
      <p:sp>
        <p:nvSpPr>
          <p:cNvPr id="4" name="Slide Number Placeholder 3"/>
          <p:cNvSpPr>
            <a:spLocks noGrp="1"/>
          </p:cNvSpPr>
          <p:nvPr>
            <p:ph type="sldNum" sz="quarter" idx="10"/>
          </p:nvPr>
        </p:nvSpPr>
        <p:spPr/>
        <p:txBody>
          <a:bodyPr/>
          <a:lstStyle/>
          <a:p>
            <a:fld id="{B2E14BAA-738F-F244-B882-05402BDDD162}" type="slidenum">
              <a:rPr lang="en-US" smtClean="0"/>
              <a:t>16</a:t>
            </a:fld>
            <a:endParaRPr lang="en-US"/>
          </a:p>
        </p:txBody>
      </p:sp>
    </p:spTree>
    <p:extLst>
      <p:ext uri="{BB962C8B-B14F-4D97-AF65-F5344CB8AC3E}">
        <p14:creationId xmlns:p14="http://schemas.microsoft.com/office/powerpoint/2010/main" val="197422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thing we have to do is create an actor system that will contain all the actors. After that the actors can create each other.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contains a number of </a:t>
            </a:r>
            <a:r>
              <a:rPr lang="en-US" sz="1200" i="1" kern="1200" dirty="0" smtClean="0">
                <a:solidFill>
                  <a:schemeClr val="tx1"/>
                </a:solidFill>
                <a:effectLst/>
                <a:latin typeface="+mn-lt"/>
                <a:ea typeface="+mn-ea"/>
                <a:cs typeface="+mn-cs"/>
              </a:rPr>
              <a:t>routes </a:t>
            </a:r>
            <a:r>
              <a:rPr lang="en-US" sz="1200" kern="1200" dirty="0" smtClean="0">
                <a:solidFill>
                  <a:schemeClr val="tx1"/>
                </a:solidFill>
                <a:effectLst/>
                <a:latin typeface="+mn-lt"/>
                <a:ea typeface="+mn-ea"/>
                <a:cs typeface="+mn-cs"/>
              </a:rPr>
              <a:t>to handle the HTTP requests. The routes define how HTTP requests should be handled using a convenient DSL, which is pro- vided by the </a:t>
            </a:r>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-http module.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RestApi</a:t>
            </a:r>
            <a:r>
              <a:rPr lang="en-US" sz="1200" kern="1200" dirty="0" smtClean="0">
                <a:solidFill>
                  <a:schemeClr val="tx1"/>
                </a:solidFill>
                <a:effectLst/>
                <a:latin typeface="+mn-lt"/>
                <a:ea typeface="+mn-ea"/>
                <a:cs typeface="+mn-cs"/>
              </a:rPr>
              <a:t> is basically an adapter for HTTP: it takes care of converting from and to JSON, and pro- vides the required HTTP response. We’ll show later how we connect this actor to an HTTP server. Even in this simplest example, you can see how the fulfillment of a request spawns a number of collaborators, each with specific responsibilities </a:t>
            </a:r>
            <a:endParaRPr lang="en-US" dirty="0" smtClean="0"/>
          </a:p>
          <a:p>
            <a:endParaRPr lang="en-US" dirty="0" smtClean="0"/>
          </a:p>
          <a:p>
            <a:r>
              <a:rPr lang="en-US" dirty="0" smtClean="0"/>
              <a:t>The</a:t>
            </a:r>
            <a:r>
              <a:rPr lang="en-US" baseline="0" dirty="0" smtClean="0"/>
              <a:t> Slot actor keeps track of the number of bets on a number.</a:t>
            </a:r>
            <a:endParaRPr lang="en-US" dirty="0" smtClean="0"/>
          </a:p>
        </p:txBody>
      </p:sp>
      <p:sp>
        <p:nvSpPr>
          <p:cNvPr id="4" name="Slide Number Placeholder 3"/>
          <p:cNvSpPr>
            <a:spLocks noGrp="1"/>
          </p:cNvSpPr>
          <p:nvPr>
            <p:ph type="sldNum" sz="quarter" idx="10"/>
          </p:nvPr>
        </p:nvSpPr>
        <p:spPr/>
        <p:txBody>
          <a:bodyPr/>
          <a:lstStyle/>
          <a:p>
            <a:fld id="{B2E14BAA-738F-F244-B882-05402BDDD162}" type="slidenum">
              <a:rPr lang="en-US" smtClean="0"/>
              <a:t>17</a:t>
            </a:fld>
            <a:endParaRPr lang="en-US"/>
          </a:p>
        </p:txBody>
      </p:sp>
    </p:spTree>
    <p:extLst>
      <p:ext uri="{BB962C8B-B14F-4D97-AF65-F5344CB8AC3E}">
        <p14:creationId xmlns:p14="http://schemas.microsoft.com/office/powerpoint/2010/main" val="705675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backpressure starts to flow back the publisher is left with three options:</a:t>
            </a:r>
          </a:p>
          <a:p>
            <a:pPr marL="171450" indent="-171450">
              <a:buFontTx/>
              <a:buChar char="-"/>
            </a:pPr>
            <a:r>
              <a:rPr lang="en-US" baseline="0" dirty="0" smtClean="0"/>
              <a:t>Stop generating data</a:t>
            </a:r>
          </a:p>
          <a:p>
            <a:pPr marL="171450" indent="-171450">
              <a:buFontTx/>
              <a:buChar char="-"/>
            </a:pPr>
            <a:r>
              <a:rPr lang="en-US" dirty="0" smtClean="0"/>
              <a:t>Buffer data</a:t>
            </a:r>
          </a:p>
          <a:p>
            <a:pPr marL="171450" indent="-171450">
              <a:buFontTx/>
              <a:buChar char="-"/>
            </a:pPr>
            <a:r>
              <a:rPr lang="en-US" dirty="0" smtClean="0"/>
              <a:t>Drop</a:t>
            </a:r>
            <a:r>
              <a:rPr lang="en-US" baseline="0" dirty="0" smtClean="0"/>
              <a:t> elements until more demand shows up</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19</a:t>
            </a:fld>
            <a:endParaRPr lang="en-US"/>
          </a:p>
        </p:txBody>
      </p:sp>
    </p:spTree>
    <p:extLst>
      <p:ext uri="{BB962C8B-B14F-4D97-AF65-F5344CB8AC3E}">
        <p14:creationId xmlns:p14="http://schemas.microsoft.com/office/powerpoint/2010/main" val="4160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Messages don't get </a:t>
            </a:r>
            <a:r>
              <a:rPr lang="en-US" sz="1200" b="0" i="0" kern="1200" dirty="0" err="1" smtClean="0">
                <a:solidFill>
                  <a:schemeClr val="tx1"/>
                </a:solidFill>
                <a:effectLst/>
                <a:latin typeface="+mn-lt"/>
                <a:ea typeface="+mn-ea"/>
                <a:cs typeface="+mn-cs"/>
              </a:rPr>
              <a:t>enqueued</a:t>
            </a:r>
            <a:r>
              <a:rPr lang="en-US" sz="1200" b="0" i="0" kern="1200" dirty="0" smtClean="0">
                <a:solidFill>
                  <a:schemeClr val="tx1"/>
                </a:solidFill>
                <a:effectLst/>
                <a:latin typeface="+mn-lt"/>
                <a:ea typeface="+mn-ea"/>
                <a:cs typeface="+mn-cs"/>
              </a:rPr>
              <a:t> in the mailbox of the router actor.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Instead, messages are delivered to a </a:t>
            </a:r>
            <a:r>
              <a:rPr lang="en-US" sz="1200" b="0" i="0" kern="1200" dirty="0" err="1" smtClean="0">
                <a:solidFill>
                  <a:schemeClr val="tx1"/>
                </a:solidFill>
                <a:effectLst/>
                <a:latin typeface="+mn-lt"/>
                <a:ea typeface="+mn-ea"/>
                <a:cs typeface="+mn-cs"/>
              </a:rPr>
              <a:t>routee</a:t>
            </a:r>
            <a:r>
              <a:rPr lang="en-US" sz="1200" b="0" i="0" kern="1200" dirty="0" smtClean="0">
                <a:solidFill>
                  <a:schemeClr val="tx1"/>
                </a:solidFill>
                <a:effectLst/>
                <a:latin typeface="+mn-lt"/>
                <a:ea typeface="+mn-ea"/>
                <a:cs typeface="+mn-cs"/>
              </a:rPr>
              <a:t> directly.</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want to</a:t>
            </a:r>
            <a:r>
              <a:rPr lang="en-US" sz="1200" b="0" i="0" kern="1200" baseline="0" dirty="0" smtClean="0">
                <a:solidFill>
                  <a:schemeClr val="tx1"/>
                </a:solidFill>
                <a:effectLst/>
                <a:latin typeface="+mn-lt"/>
                <a:ea typeface="+mn-ea"/>
                <a:cs typeface="+mn-cs"/>
              </a:rPr>
              <a:t> send message to all the </a:t>
            </a:r>
            <a:r>
              <a:rPr lang="en-US" sz="1200" b="0" i="0" kern="1200" baseline="0" dirty="0" err="1" smtClean="0">
                <a:solidFill>
                  <a:schemeClr val="tx1"/>
                </a:solidFill>
                <a:effectLst/>
                <a:latin typeface="+mn-lt"/>
                <a:ea typeface="+mn-ea"/>
                <a:cs typeface="+mn-cs"/>
              </a:rPr>
              <a:t>routees</a:t>
            </a:r>
            <a:r>
              <a:rPr lang="en-US" sz="1200" b="0" i="0" kern="1200" baseline="0" dirty="0" smtClean="0">
                <a:solidFill>
                  <a:schemeClr val="tx1"/>
                </a:solidFill>
                <a:effectLst/>
                <a:latin typeface="+mn-lt"/>
                <a:ea typeface="+mn-ea"/>
                <a:cs typeface="+mn-cs"/>
              </a:rPr>
              <a:t> then we can use the </a:t>
            </a:r>
            <a:r>
              <a:rPr lang="en-US" sz="1200" b="0" i="0" kern="1200" baseline="0" dirty="0" err="1" smtClean="0">
                <a:solidFill>
                  <a:schemeClr val="tx1"/>
                </a:solidFill>
                <a:effectLst/>
                <a:latin typeface="+mn-lt"/>
                <a:ea typeface="+mn-ea"/>
                <a:cs typeface="+mn-cs"/>
              </a:rPr>
              <a:t>boradcast</a:t>
            </a:r>
            <a:r>
              <a:rPr lang="en-US" sz="1200" b="0" i="0" kern="1200" baseline="0" dirty="0" smtClean="0">
                <a:solidFill>
                  <a:schemeClr val="tx1"/>
                </a:solidFill>
                <a:effectLst/>
                <a:latin typeface="+mn-lt"/>
                <a:ea typeface="+mn-ea"/>
                <a:cs typeface="+mn-cs"/>
              </a:rPr>
              <a:t> routing function</a:t>
            </a:r>
          </a:p>
          <a:p>
            <a:pPr fontAlgn="base"/>
            <a:r>
              <a:rPr lang="en-US" sz="1200" b="0" i="0" kern="1200" baseline="0" dirty="0" smtClean="0">
                <a:solidFill>
                  <a:schemeClr val="tx1"/>
                </a:solidFill>
                <a:effectLst/>
                <a:latin typeface="+mn-lt"/>
                <a:ea typeface="+mn-ea"/>
                <a:cs typeface="+mn-cs"/>
              </a:rPr>
              <a:t>================</a:t>
            </a:r>
          </a:p>
          <a:p>
            <a:pPr fontAlgn="base"/>
            <a:r>
              <a:rPr lang="en-US" sz="1200" b="0" i="0" kern="1200" baseline="0" dirty="0" smtClean="0">
                <a:solidFill>
                  <a:schemeClr val="tx1"/>
                </a:solidFill>
                <a:effectLst/>
                <a:latin typeface="+mn-lt"/>
                <a:ea typeface="+mn-ea"/>
                <a:cs typeface="+mn-cs"/>
              </a:rPr>
              <a:t>Show a sample</a:t>
            </a:r>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20</a:t>
            </a:fld>
            <a:endParaRPr lang="en-US"/>
          </a:p>
        </p:txBody>
      </p:sp>
    </p:spTree>
    <p:extLst>
      <p:ext uri="{BB962C8B-B14F-4D97-AF65-F5344CB8AC3E}">
        <p14:creationId xmlns:p14="http://schemas.microsoft.com/office/powerpoint/2010/main" val="1473417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Multi-node-</a:t>
            </a:r>
            <a:r>
              <a:rPr lang="en-US" dirty="0" err="1" smtClean="0"/>
              <a:t>testkit</a:t>
            </a:r>
            <a:r>
              <a:rPr lang="en-US" baseline="0" dirty="0" smtClean="0"/>
              <a:t>  module makes it easy to test the distributed systems regardless if it is remoting or clustering.</a:t>
            </a:r>
          </a:p>
          <a:p>
            <a:endParaRPr lang="en-US" baseline="0" dirty="0" smtClean="0"/>
          </a:p>
          <a:p>
            <a:r>
              <a:rPr lang="en-US" baseline="0" dirty="0" smtClean="0"/>
              <a:t>Scaling out is adding multiple nodes.</a:t>
            </a:r>
          </a:p>
          <a:p>
            <a:r>
              <a:rPr lang="en-US" baseline="0" dirty="0" smtClean="0"/>
              <a:t>Scaling up is adding additional resources to a node. This could be adding multiple CPUs or memory.</a:t>
            </a:r>
          </a:p>
          <a:p>
            <a:endParaRPr lang="en-US" baseline="0" dirty="0" smtClean="0"/>
          </a:p>
          <a:p>
            <a:r>
              <a:rPr lang="en-US" baseline="0" dirty="0" smtClean="0"/>
              <a:t>Questions? How would one node discover another node in remoting?</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21</a:t>
            </a:fld>
            <a:endParaRPr lang="en-US"/>
          </a:p>
        </p:txBody>
      </p:sp>
    </p:spTree>
    <p:extLst>
      <p:ext uri="{BB962C8B-B14F-4D97-AF65-F5344CB8AC3E}">
        <p14:creationId xmlns:p14="http://schemas.microsoft.com/office/powerpoint/2010/main" val="839976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singleton cluster.</a:t>
            </a:r>
          </a:p>
          <a:p>
            <a:endParaRPr lang="en-US" dirty="0" smtClean="0"/>
          </a:p>
          <a:p>
            <a:r>
              <a:rPr lang="en-US" dirty="0" smtClean="0"/>
              <a:t>UIDs</a:t>
            </a:r>
            <a:r>
              <a:rPr lang="en-US" baseline="0" dirty="0" smtClean="0"/>
              <a:t> are assigned by a the cluster framework.</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22</a:t>
            </a:fld>
            <a:endParaRPr lang="en-US"/>
          </a:p>
        </p:txBody>
      </p:sp>
    </p:spTree>
    <p:extLst>
      <p:ext uri="{BB962C8B-B14F-4D97-AF65-F5344CB8AC3E}">
        <p14:creationId xmlns:p14="http://schemas.microsoft.com/office/powerpoint/2010/main" val="110429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a:t>
            </a:fld>
            <a:endParaRPr lang="en-US"/>
          </a:p>
        </p:txBody>
      </p:sp>
    </p:spTree>
    <p:extLst>
      <p:ext uri="{BB962C8B-B14F-4D97-AF65-F5344CB8AC3E}">
        <p14:creationId xmlns:p14="http://schemas.microsoft.com/office/powerpoint/2010/main" val="1866958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14BAA-738F-F244-B882-05402BDDD162}" type="slidenum">
              <a:rPr lang="en-US" smtClean="0"/>
              <a:t>23</a:t>
            </a:fld>
            <a:endParaRPr lang="en-US"/>
          </a:p>
        </p:txBody>
      </p:sp>
    </p:spTree>
    <p:extLst>
      <p:ext uri="{BB962C8B-B14F-4D97-AF65-F5344CB8AC3E}">
        <p14:creationId xmlns:p14="http://schemas.microsoft.com/office/powerpoint/2010/main" val="42797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24</a:t>
            </a:fld>
            <a:endParaRPr lang="en-US"/>
          </a:p>
        </p:txBody>
      </p:sp>
    </p:spTree>
    <p:extLst>
      <p:ext uri="{BB962C8B-B14F-4D97-AF65-F5344CB8AC3E}">
        <p14:creationId xmlns:p14="http://schemas.microsoft.com/office/powerpoint/2010/main" val="1609564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25</a:t>
            </a:fld>
            <a:endParaRPr lang="en-US"/>
          </a:p>
        </p:txBody>
      </p:sp>
    </p:spTree>
    <p:extLst>
      <p:ext uri="{BB962C8B-B14F-4D97-AF65-F5344CB8AC3E}">
        <p14:creationId xmlns:p14="http://schemas.microsoft.com/office/powerpoint/2010/main" val="74691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Reactiv</a:t>
            </a:r>
            <a:r>
              <a:rPr lang="en-US" baseline="0" dirty="0" smtClean="0"/>
              <a:t>e manifesto is an initiative to push for the design of systems that are more robust, resilient, flexible and better equipped to meet modern demands. </a:t>
            </a:r>
          </a:p>
          <a:p>
            <a:endParaRPr lang="en-US" baseline="0" dirty="0" smtClean="0"/>
          </a:p>
          <a:p>
            <a:r>
              <a:rPr lang="en-US" dirty="0" smtClean="0"/>
              <a:t>On of the</a:t>
            </a:r>
            <a:r>
              <a:rPr lang="en-US" baseline="0" dirty="0" smtClean="0"/>
              <a:t> ways w</a:t>
            </a:r>
            <a:r>
              <a:rPr lang="en-US" dirty="0" smtClean="0"/>
              <a:t>e can achieve these is by making systems Responsive, Resilient, Elastic and Message Driven. We call these Reactive Systems.</a:t>
            </a:r>
          </a:p>
          <a:p>
            <a:endParaRPr lang="en-US" dirty="0" smtClean="0"/>
          </a:p>
          <a:p>
            <a:r>
              <a:rPr lang="en-US" dirty="0" smtClean="0"/>
              <a:t>The main idea</a:t>
            </a:r>
            <a:r>
              <a:rPr lang="en-US" baseline="0" dirty="0" smtClean="0"/>
              <a:t> is to build “Responsive” applications, so that the application responds to business needs. For this we create message-driven. This keeps the system decoupled. This in turn lets us be elastic, so that we do not crumble under load. We also have to keep the system resilient, so when things go wrong, we can recover.</a:t>
            </a:r>
          </a:p>
          <a:p>
            <a:endParaRPr lang="en-US" baseline="0" dirty="0" smtClean="0"/>
          </a:p>
          <a:p>
            <a:r>
              <a:rPr lang="en-US" baseline="0" dirty="0" smtClean="0"/>
              <a:t>----------------</a:t>
            </a:r>
          </a:p>
          <a:p>
            <a:endParaRPr lang="en-US" dirty="0" smtClean="0"/>
          </a:p>
          <a:p>
            <a:endParaRPr lang="en-US" dirty="0" smtClean="0"/>
          </a:p>
          <a:p>
            <a:r>
              <a:rPr lang="en-US" dirty="0" smtClean="0"/>
              <a:t>Systems built as Reactive Systems are more flexible, loosely-coupled and scalable. This makes them easier to develop and amenable to change. They are significantly more tolerant of failure and when failure does occur they meet it with elegance rather than disaster. Reactive Systems are highly responsive, giving users effective interactive feedback.</a:t>
            </a:r>
          </a:p>
          <a:p>
            <a:endParaRPr lang="en-US" dirty="0" smtClean="0"/>
          </a:p>
          <a:p>
            <a:r>
              <a:rPr lang="en-US" sz="1200" b="1" kern="1200" dirty="0" smtClean="0">
                <a:solidFill>
                  <a:schemeClr val="tx1"/>
                </a:solidFill>
                <a:effectLst/>
                <a:latin typeface="+mn-lt"/>
                <a:ea typeface="+mn-ea"/>
                <a:cs typeface="+mn-cs"/>
              </a:rPr>
              <a:t>Responsive: </a:t>
            </a:r>
            <a:r>
              <a:rPr lang="en-US" dirty="0" smtClean="0">
                <a:effectLst/>
              </a:rPr>
              <a:t>The </a:t>
            </a:r>
            <a:r>
              <a:rPr lang="en-US" sz="1200" u="sng" kern="1200" dirty="0" smtClean="0">
                <a:solidFill>
                  <a:schemeClr val="tx1"/>
                </a:solidFill>
                <a:effectLst/>
                <a:latin typeface="+mn-lt"/>
                <a:ea typeface="+mn-ea"/>
                <a:cs typeface="+mn-cs"/>
                <a:hlinkClick r:id="rId3"/>
              </a:rPr>
              <a:t>system</a:t>
            </a:r>
            <a:r>
              <a:rPr lang="en-US" dirty="0" smtClean="0">
                <a:effectLst/>
              </a:rPr>
              <a:t> responds in a timely manner if at all possible. Responsive systems focus on providing rapid and consistent response times, establishing reliable upper bounds so they deliver a consistent quality of service. Client</a:t>
            </a:r>
            <a:r>
              <a:rPr lang="en-US" baseline="0" dirty="0" smtClean="0">
                <a:effectLst/>
              </a:rPr>
              <a:t>s protect themselves by non-blocking asynchronous calls.</a:t>
            </a:r>
            <a:endParaRPr lang="en-US" dirty="0" smtClean="0">
              <a:effectLst/>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Resilient: </a:t>
            </a:r>
            <a:r>
              <a:rPr lang="en-US" dirty="0" smtClean="0">
                <a:effectLst/>
              </a:rPr>
              <a:t>The system stays responsive in the face of </a:t>
            </a:r>
            <a:r>
              <a:rPr lang="en-US" sz="1200" u="sng" kern="1200" dirty="0" smtClean="0">
                <a:solidFill>
                  <a:schemeClr val="tx1"/>
                </a:solidFill>
                <a:effectLst/>
                <a:latin typeface="+mn-lt"/>
                <a:ea typeface="+mn-ea"/>
                <a:cs typeface="+mn-cs"/>
                <a:hlinkClick r:id="rId4"/>
              </a:rPr>
              <a:t>failure</a:t>
            </a:r>
            <a:r>
              <a:rPr lang="en-US" dirty="0" smtClean="0">
                <a:effectLst/>
              </a:rPr>
              <a:t>. This applies not only to highly-available, mission critical systems — any system that is not resilient will be unresponsive after a failure. Resilience is achieved by </a:t>
            </a:r>
            <a:r>
              <a:rPr lang="en-US" sz="1200" u="sng" kern="1200" dirty="0" smtClean="0">
                <a:solidFill>
                  <a:schemeClr val="tx1"/>
                </a:solidFill>
                <a:effectLst/>
                <a:latin typeface="+mn-lt"/>
                <a:ea typeface="+mn-ea"/>
                <a:cs typeface="+mn-cs"/>
                <a:hlinkClick r:id="rId5"/>
              </a:rPr>
              <a:t>replication</a:t>
            </a:r>
            <a:r>
              <a:rPr lang="en-US" dirty="0" smtClean="0">
                <a:effectLst/>
              </a:rPr>
              <a:t>, containment, </a:t>
            </a:r>
            <a:r>
              <a:rPr lang="en-US" sz="1200" u="sng" kern="1200" dirty="0" smtClean="0">
                <a:solidFill>
                  <a:schemeClr val="tx1"/>
                </a:solidFill>
                <a:effectLst/>
                <a:latin typeface="+mn-lt"/>
                <a:ea typeface="+mn-ea"/>
                <a:cs typeface="+mn-cs"/>
                <a:hlinkClick r:id="rId6"/>
              </a:rPr>
              <a:t>isolation</a:t>
            </a:r>
            <a:r>
              <a:rPr lang="en-US" dirty="0" smtClean="0">
                <a:effectLst/>
              </a:rPr>
              <a:t> and </a:t>
            </a:r>
            <a:r>
              <a:rPr lang="en-US" sz="1200" u="sng" kern="1200" dirty="0" smtClean="0">
                <a:solidFill>
                  <a:schemeClr val="tx1"/>
                </a:solidFill>
                <a:effectLst/>
                <a:latin typeface="+mn-lt"/>
                <a:ea typeface="+mn-ea"/>
                <a:cs typeface="+mn-cs"/>
                <a:hlinkClick r:id="rId7"/>
              </a:rPr>
              <a:t>delegation</a:t>
            </a:r>
            <a:r>
              <a:rPr lang="en-US" dirty="0" smtClean="0">
                <a:effectLst/>
              </a:rPr>
              <a:t>. Failures are contained within each </a:t>
            </a:r>
            <a:r>
              <a:rPr lang="en-US" sz="1200" u="sng" kern="1200" dirty="0" smtClean="0">
                <a:solidFill>
                  <a:schemeClr val="tx1"/>
                </a:solidFill>
                <a:effectLst/>
                <a:latin typeface="+mn-lt"/>
                <a:ea typeface="+mn-ea"/>
                <a:cs typeface="+mn-cs"/>
                <a:hlinkClick r:id="rId8"/>
              </a:rPr>
              <a:t>component</a:t>
            </a:r>
            <a:r>
              <a:rPr lang="en-US" dirty="0" smtClean="0">
                <a:effectLst/>
              </a:rPr>
              <a:t>, isolating components from each other and thereby ensuring that parts of the system can fail and recover without compromising the system as a whole. Recovery of each component is delegated to another (external) component and high-availability is ensured by replication where necessary. The client of a component is not burdened with handling its failures. Load balancing help in achieving these.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Elastic: </a:t>
            </a:r>
            <a:r>
              <a:rPr lang="en-US" dirty="0" smtClean="0">
                <a:effectLst/>
              </a:rPr>
              <a:t>The system stays responsive under varying workload. Reactive Systems can react to changes in the input rate by increasing or decreasing the </a:t>
            </a:r>
            <a:r>
              <a:rPr lang="en-US" sz="1200" u="sng" kern="1200" dirty="0" smtClean="0">
                <a:solidFill>
                  <a:schemeClr val="tx1"/>
                </a:solidFill>
                <a:effectLst/>
                <a:latin typeface="+mn-lt"/>
                <a:ea typeface="+mn-ea"/>
                <a:cs typeface="+mn-cs"/>
                <a:hlinkClick r:id="rId9"/>
              </a:rPr>
              <a:t>resources</a:t>
            </a:r>
            <a:r>
              <a:rPr lang="en-US" dirty="0" smtClean="0">
                <a:effectLst/>
              </a:rPr>
              <a:t> allocated to service these inputs. This implies designs that have no contention points or central bottlenecks, resulting in the ability to shard or replicate components and distribute inputs among them. Reactive Systems support predictive, as well as Reactive, scaling algorithms by providing relevant live performance measures. They achieve </a:t>
            </a:r>
            <a:r>
              <a:rPr lang="en-US" sz="1200" u="sng" kern="1200" dirty="0" smtClean="0">
                <a:solidFill>
                  <a:schemeClr val="tx1"/>
                </a:solidFill>
                <a:effectLst/>
                <a:latin typeface="+mn-lt"/>
                <a:ea typeface="+mn-ea"/>
                <a:cs typeface="+mn-cs"/>
                <a:hlinkClick r:id="rId10"/>
              </a:rPr>
              <a:t>elasticity</a:t>
            </a:r>
            <a:r>
              <a:rPr lang="en-US" dirty="0" smtClean="0">
                <a:effectLst/>
              </a:rPr>
              <a:t> in a cost-effective way on commodity hardware and software platforms.</a:t>
            </a:r>
          </a:p>
          <a:p>
            <a:endParaRPr lang="en-US" dirty="0" smtClean="0">
              <a:effectLst/>
            </a:endParaRPr>
          </a:p>
          <a:p>
            <a:r>
              <a:rPr lang="en-US" dirty="0" smtClean="0">
                <a:effectLst/>
              </a:rPr>
              <a:t>Scale up and down service instances according to load.</a:t>
            </a:r>
            <a:r>
              <a:rPr lang="en-US" baseline="0" dirty="0" smtClean="0">
                <a:effectLst/>
              </a:rPr>
              <a:t> Gracefully handle spiky workloads. Predictive and reactive scaling.</a:t>
            </a:r>
            <a:endParaRPr lang="en-US" dirty="0" smtClean="0">
              <a:effectLst/>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Message Driven: </a:t>
            </a:r>
            <a:r>
              <a:rPr lang="en-US" dirty="0" smtClean="0">
                <a:effectLst/>
              </a:rPr>
              <a:t>Reactive Systems rely on </a:t>
            </a:r>
            <a:r>
              <a:rPr lang="en-US" sz="1200" u="sng" kern="1200" dirty="0" smtClean="0">
                <a:solidFill>
                  <a:schemeClr val="tx1"/>
                </a:solidFill>
                <a:effectLst/>
                <a:latin typeface="+mn-lt"/>
                <a:ea typeface="+mn-ea"/>
                <a:cs typeface="+mn-cs"/>
                <a:hlinkClick r:id="rId11"/>
              </a:rPr>
              <a:t>asynchronous</a:t>
            </a:r>
            <a:r>
              <a:rPr lang="en-US" dirty="0" smtClean="0">
                <a:effectLst/>
              </a:rPr>
              <a:t> </a:t>
            </a:r>
            <a:r>
              <a:rPr lang="en-US" sz="1200" u="sng" kern="1200" dirty="0" smtClean="0">
                <a:solidFill>
                  <a:schemeClr val="tx1"/>
                </a:solidFill>
                <a:effectLst/>
                <a:latin typeface="+mn-lt"/>
                <a:ea typeface="+mn-ea"/>
                <a:cs typeface="+mn-cs"/>
                <a:hlinkClick r:id="rId12"/>
              </a:rPr>
              <a:t>message-passing</a:t>
            </a:r>
            <a:r>
              <a:rPr lang="en-US" dirty="0" smtClean="0">
                <a:effectLst/>
              </a:rPr>
              <a:t> to establish a boundary between components that ensures loose coupling, isolation and </a:t>
            </a:r>
            <a:r>
              <a:rPr lang="en-US" sz="1200" u="sng" kern="1200" dirty="0" smtClean="0">
                <a:solidFill>
                  <a:schemeClr val="tx1"/>
                </a:solidFill>
                <a:effectLst/>
                <a:latin typeface="+mn-lt"/>
                <a:ea typeface="+mn-ea"/>
                <a:cs typeface="+mn-cs"/>
                <a:hlinkClick r:id="rId13"/>
              </a:rPr>
              <a:t>location transparency</a:t>
            </a:r>
            <a:r>
              <a:rPr lang="en-US" dirty="0" smtClean="0">
                <a:effectLst/>
              </a:rPr>
              <a:t>. This boundary also provides the means to delegate </a:t>
            </a:r>
            <a:r>
              <a:rPr lang="en-US" sz="1200" u="sng" kern="1200" dirty="0" smtClean="0">
                <a:solidFill>
                  <a:schemeClr val="tx1"/>
                </a:solidFill>
                <a:effectLst/>
                <a:latin typeface="+mn-lt"/>
                <a:ea typeface="+mn-ea"/>
                <a:cs typeface="+mn-cs"/>
                <a:hlinkClick r:id="rId4"/>
              </a:rPr>
              <a:t>failures</a:t>
            </a:r>
            <a:r>
              <a:rPr lang="en-US" dirty="0" smtClean="0">
                <a:effectLst/>
              </a:rPr>
              <a:t> as messages. Employing explicit message-passing enables load management, elasticity, and flow control by shaping and monitoring the message queues in the system and applying </a:t>
            </a:r>
            <a:r>
              <a:rPr lang="en-US" sz="1200" u="sng" kern="1200" dirty="0" smtClean="0">
                <a:solidFill>
                  <a:schemeClr val="tx1"/>
                </a:solidFill>
                <a:effectLst/>
                <a:latin typeface="+mn-lt"/>
                <a:ea typeface="+mn-ea"/>
                <a:cs typeface="+mn-cs"/>
                <a:hlinkClick r:id="rId14"/>
              </a:rPr>
              <a:t>back-pressure</a:t>
            </a:r>
            <a:r>
              <a:rPr lang="en-US" dirty="0" smtClean="0">
                <a:effectLst/>
              </a:rPr>
              <a:t> when necessary. Location transparent messaging as a means of communication makes it possible for the management of failure to work with the same constructs and semantics across a cluster or within a single host. </a:t>
            </a:r>
            <a:r>
              <a:rPr lang="en-US" sz="1200" u="sng" kern="1200" dirty="0" smtClean="0">
                <a:solidFill>
                  <a:schemeClr val="tx1"/>
                </a:solidFill>
                <a:effectLst/>
                <a:latin typeface="+mn-lt"/>
                <a:ea typeface="+mn-ea"/>
                <a:cs typeface="+mn-cs"/>
                <a:hlinkClick r:id="rId15"/>
              </a:rPr>
              <a:t>Non-blocking</a:t>
            </a:r>
            <a:r>
              <a:rPr lang="en-US" dirty="0" smtClean="0">
                <a:effectLst/>
              </a:rPr>
              <a:t> communication allows recipients to only consume </a:t>
            </a:r>
            <a:r>
              <a:rPr lang="en-US" sz="1200" u="sng" kern="1200" dirty="0" smtClean="0">
                <a:solidFill>
                  <a:schemeClr val="tx1"/>
                </a:solidFill>
                <a:effectLst/>
                <a:latin typeface="+mn-lt"/>
                <a:ea typeface="+mn-ea"/>
                <a:cs typeface="+mn-cs"/>
                <a:hlinkClick r:id="rId9"/>
              </a:rPr>
              <a:t>resources</a:t>
            </a:r>
            <a:r>
              <a:rPr lang="en-US" dirty="0" smtClean="0">
                <a:effectLst/>
              </a:rPr>
              <a:t> while active, leading to less system overhead.</a:t>
            </a:r>
          </a:p>
          <a:p>
            <a:endParaRPr lang="en-US" dirty="0" smtClean="0">
              <a:effectLst/>
            </a:endParaRPr>
          </a:p>
          <a:p>
            <a:r>
              <a:rPr lang="en-US" dirty="0" smtClean="0">
                <a:effectLst/>
              </a:rPr>
              <a:t>http://</a:t>
            </a:r>
            <a:r>
              <a:rPr lang="en-US" dirty="0" err="1" smtClean="0">
                <a:effectLst/>
              </a:rPr>
              <a:t>www.reactivemanifesto.org</a:t>
            </a:r>
            <a:r>
              <a:rPr lang="en-US" dirty="0" smtClean="0">
                <a:effectLst/>
              </a:rPr>
              <a:t>/ </a:t>
            </a:r>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3</a:t>
            </a:fld>
            <a:endParaRPr lang="en-US"/>
          </a:p>
        </p:txBody>
      </p:sp>
    </p:spTree>
    <p:extLst>
      <p:ext uri="{BB962C8B-B14F-4D97-AF65-F5344CB8AC3E}">
        <p14:creationId xmlns:p14="http://schemas.microsoft.com/office/powerpoint/2010/main" val="76771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Akka</a:t>
            </a:r>
            <a:r>
              <a:rPr lang="en-US" dirty="0" smtClean="0"/>
              <a:t>? </a:t>
            </a:r>
          </a:p>
          <a:p>
            <a:r>
              <a:rPr lang="en-US" dirty="0" err="1" smtClean="0"/>
              <a:t>Akka</a:t>
            </a:r>
            <a:r>
              <a:rPr lang="en-US" dirty="0" smtClean="0"/>
              <a:t> is a</a:t>
            </a:r>
            <a:r>
              <a:rPr lang="en-US" baseline="0" dirty="0" smtClean="0"/>
              <a:t> toolkit used to build concurrent, distributed and fault tolerant application.</a:t>
            </a:r>
            <a:endParaRPr lang="en-US" dirty="0" smtClean="0"/>
          </a:p>
          <a:p>
            <a:endParaRPr lang="en-US" dirty="0" smtClean="0"/>
          </a:p>
          <a:p>
            <a:r>
              <a:rPr lang="en-US" dirty="0" err="1" smtClean="0"/>
              <a:t>Akka</a:t>
            </a:r>
            <a:r>
              <a:rPr lang="en-US" dirty="0" smtClean="0"/>
              <a:t> is an</a:t>
            </a:r>
            <a:r>
              <a:rPr lang="en-US" baseline="0" dirty="0" smtClean="0"/>
              <a:t> enabler for the reactive application creation. </a:t>
            </a:r>
            <a:r>
              <a:rPr lang="en-US" baseline="0" dirty="0" err="1" smtClean="0"/>
              <a:t>Akka</a:t>
            </a:r>
            <a:r>
              <a:rPr lang="en-US" baseline="0" dirty="0" smtClean="0"/>
              <a:t> provides the framework for easily creating reactive application.</a:t>
            </a:r>
            <a:endParaRPr lang="en-US" dirty="0" smtClean="0"/>
          </a:p>
          <a:p>
            <a:r>
              <a:rPr lang="en-US" dirty="0" smtClean="0"/>
              <a:t>- Actors let us be</a:t>
            </a:r>
            <a:r>
              <a:rPr lang="en-US" baseline="0" dirty="0" smtClean="0"/>
              <a:t> message driven. We can send messages using actors.</a:t>
            </a:r>
          </a:p>
          <a:p>
            <a:r>
              <a:rPr lang="en-US" dirty="0" smtClean="0"/>
              <a:t>- It provides location transparency, which means we can easily be elastic by adding more resources</a:t>
            </a:r>
          </a:p>
          <a:p>
            <a:r>
              <a:rPr lang="en-US" dirty="0" smtClean="0"/>
              <a:t>- It is resilient</a:t>
            </a:r>
            <a:r>
              <a:rPr lang="en-US" baseline="0" dirty="0" smtClean="0"/>
              <a:t> through the supervisor system. So that if things go wrong, it can recover from there.</a:t>
            </a:r>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Its value prop is A single </a:t>
            </a:r>
            <a:r>
              <a:rPr lang="en-US" sz="1200" b="1" i="0" kern="1200" dirty="0" smtClean="0">
                <a:solidFill>
                  <a:schemeClr val="tx1"/>
                </a:solidFill>
                <a:effectLst/>
                <a:latin typeface="+mn-lt"/>
                <a:ea typeface="+mn-ea"/>
                <a:cs typeface="+mn-cs"/>
              </a:rPr>
              <a:t>unified</a:t>
            </a:r>
            <a:r>
              <a:rPr lang="en-US" sz="1200" b="0" i="0" kern="1200" dirty="0" smtClean="0">
                <a:solidFill>
                  <a:schemeClr val="tx1"/>
                </a:solidFill>
                <a:effectLst/>
                <a:latin typeface="+mn-lt"/>
                <a:ea typeface="+mn-ea"/>
                <a:cs typeface="+mn-cs"/>
              </a:rPr>
              <a:t> programming model for</a:t>
            </a:r>
          </a:p>
          <a:p>
            <a:pPr fontAlgn="base"/>
            <a:r>
              <a:rPr lang="en-US" sz="1200" b="0" i="0" kern="1200" dirty="0" smtClean="0">
                <a:solidFill>
                  <a:schemeClr val="tx1"/>
                </a:solidFill>
                <a:effectLst/>
                <a:latin typeface="+mn-lt"/>
                <a:ea typeface="+mn-ea"/>
                <a:cs typeface="+mn-cs"/>
              </a:rPr>
              <a:t>simpler concurrency</a:t>
            </a:r>
          </a:p>
          <a:p>
            <a:pPr fontAlgn="base"/>
            <a:r>
              <a:rPr lang="en-US" sz="1200" b="0" i="0" kern="1200" dirty="0" smtClean="0">
                <a:solidFill>
                  <a:schemeClr val="tx1"/>
                </a:solidFill>
                <a:effectLst/>
                <a:latin typeface="+mn-lt"/>
                <a:ea typeface="+mn-ea"/>
                <a:cs typeface="+mn-cs"/>
              </a:rPr>
              <a:t>simpler distribution</a:t>
            </a:r>
          </a:p>
          <a:p>
            <a:pPr fontAlgn="base"/>
            <a:r>
              <a:rPr lang="en-US" sz="1200" b="0" i="0" kern="1200" dirty="0" smtClean="0">
                <a:solidFill>
                  <a:schemeClr val="tx1"/>
                </a:solidFill>
                <a:effectLst/>
                <a:latin typeface="+mn-lt"/>
                <a:ea typeface="+mn-ea"/>
                <a:cs typeface="+mn-cs"/>
              </a:rPr>
              <a:t>simpler fault tolerance</a:t>
            </a:r>
          </a:p>
          <a:p>
            <a:endParaRPr lang="en-US" dirty="0" smtClean="0"/>
          </a:p>
          <a:p>
            <a:endParaRPr lang="en-US" dirty="0" smtClean="0"/>
          </a:p>
          <a:p>
            <a:r>
              <a:rPr lang="en-US" dirty="0" smtClean="0"/>
              <a:t>---------------------------------------</a:t>
            </a:r>
          </a:p>
          <a:p>
            <a:r>
              <a:rPr lang="en-US" dirty="0" err="1" smtClean="0"/>
              <a:t>Akka</a:t>
            </a:r>
            <a:r>
              <a:rPr lang="en-US" dirty="0" smtClean="0"/>
              <a:t> is product that</a:t>
            </a:r>
            <a:r>
              <a:rPr lang="en-US" baseline="0" dirty="0" smtClean="0"/>
              <a:t> implements the reactive manifesto. It implements:</a:t>
            </a:r>
          </a:p>
          <a:p>
            <a:pPr marL="171450" indent="-171450">
              <a:buFontTx/>
              <a:buChar char="-"/>
            </a:pPr>
            <a:r>
              <a:rPr lang="en-US" baseline="0" dirty="0" smtClean="0"/>
              <a:t>Non blocking IO vs blocking IO</a:t>
            </a:r>
          </a:p>
          <a:p>
            <a:pPr marL="171450" indent="-171450">
              <a:buFontTx/>
              <a:buChar char="-"/>
            </a:pPr>
            <a:r>
              <a:rPr lang="en-US" baseline="0" dirty="0" smtClean="0"/>
              <a:t>Asynchronous interaction to encourage parallelism</a:t>
            </a:r>
          </a:p>
          <a:p>
            <a:pPr marL="171450" indent="-171450">
              <a:buFontTx/>
              <a:buChar char="-"/>
            </a:pPr>
            <a:r>
              <a:rPr lang="en-US" baseline="0" dirty="0" smtClean="0"/>
              <a:t>Polling reduces opportunities to use fewer resources, so an event driven style is preferred.</a:t>
            </a:r>
          </a:p>
          <a:p>
            <a:pPr marL="171450" indent="-171450">
              <a:buFontTx/>
              <a:buChar char="-"/>
            </a:pPr>
            <a:r>
              <a:rPr lang="en-US" baseline="0" dirty="0" smtClean="0"/>
              <a:t>It implements the actor model</a:t>
            </a:r>
          </a:p>
          <a:p>
            <a:pPr marL="171450" indent="-171450">
              <a:buFontTx/>
              <a:buChar char="-"/>
            </a:pPr>
            <a:endParaRPr lang="en-US" baseline="0" dirty="0" smtClean="0"/>
          </a:p>
          <a:p>
            <a:pPr marL="0" indent="0">
              <a:buFontTx/>
              <a:buNone/>
            </a:pPr>
            <a:r>
              <a:rPr lang="en-US" baseline="0" dirty="0" smtClean="0"/>
              <a:t>So the difference between the approaches in a traditional vs </a:t>
            </a:r>
            <a:r>
              <a:rPr lang="en-US" baseline="0" dirty="0" err="1" smtClean="0"/>
              <a:t>akka</a:t>
            </a:r>
            <a:r>
              <a:rPr lang="en-US" baseline="0" dirty="0" smtClean="0"/>
              <a:t> implementation would be:</a:t>
            </a:r>
          </a:p>
          <a:p>
            <a:r>
              <a:rPr lang="en-US" sz="1200" b="1" kern="1200" dirty="0" smtClean="0">
                <a:solidFill>
                  <a:schemeClr val="tx1"/>
                </a:solidFill>
                <a:effectLst/>
                <a:latin typeface="+mn-lt"/>
                <a:ea typeface="+mn-ea"/>
                <a:cs typeface="+mn-cs"/>
              </a:rPr>
              <a:t>Objective</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Traditional method</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Akka</a:t>
            </a:r>
            <a:r>
              <a:rPr lang="en-US" sz="1200" b="1" kern="1200" dirty="0" smtClean="0">
                <a:solidFill>
                  <a:schemeClr val="tx1"/>
                </a:solidFill>
                <a:effectLst/>
                <a:latin typeface="+mn-lt"/>
                <a:ea typeface="+mn-ea"/>
                <a:cs typeface="+mn-cs"/>
              </a:rPr>
              <a:t> Model</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Scaling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Use a mix of threads, shared mutable state in a database (Create, Insert, Update, Delete), and web service RPC calls for scaling.</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Actors send and receive messages. No shared mutable state. Immutable log of events.</a:t>
            </a:r>
          </a:p>
          <a:p>
            <a:r>
              <a:rPr lang="en-US" sz="1200" b="1" kern="1200" dirty="0" smtClean="0">
                <a:solidFill>
                  <a:schemeClr val="tx1"/>
                </a:solidFill>
                <a:effectLst/>
                <a:latin typeface="+mn-lt"/>
                <a:ea typeface="+mn-ea"/>
                <a:cs typeface="+mn-cs"/>
              </a:rPr>
              <a:t>Providing interactive information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Poll for current information.</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Event-driven: push when the event occurs.</a:t>
            </a:r>
          </a:p>
          <a:p>
            <a:r>
              <a:rPr lang="en-US" sz="1200" b="1" kern="1200" dirty="0" smtClean="0">
                <a:solidFill>
                  <a:schemeClr val="tx1"/>
                </a:solidFill>
                <a:effectLst/>
                <a:latin typeface="+mn-lt"/>
                <a:ea typeface="+mn-ea"/>
                <a:cs typeface="+mn-cs"/>
              </a:rPr>
              <a:t>Scaling out on the network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Synchronous RPC, blocking I/O.</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Asynchronous messaging, </a:t>
            </a:r>
            <a:r>
              <a:rPr lang="en-US" sz="1200" kern="1200" dirty="0" err="1" smtClean="0">
                <a:solidFill>
                  <a:schemeClr val="tx1"/>
                </a:solidFill>
                <a:effectLst/>
                <a:latin typeface="+mn-lt"/>
                <a:ea typeface="+mn-ea"/>
                <a:cs typeface="+mn-cs"/>
              </a:rPr>
              <a:t>nonblocking</a:t>
            </a:r>
            <a:r>
              <a:rPr lang="en-US" sz="1200" kern="1200" dirty="0" smtClean="0">
                <a:solidFill>
                  <a:schemeClr val="tx1"/>
                </a:solidFill>
                <a:effectLst/>
                <a:latin typeface="+mn-lt"/>
                <a:ea typeface="+mn-ea"/>
                <a:cs typeface="+mn-cs"/>
              </a:rPr>
              <a:t> I/O.</a:t>
            </a:r>
          </a:p>
          <a:p>
            <a:r>
              <a:rPr lang="en-US" sz="1200" b="1" kern="1200" dirty="0" smtClean="0">
                <a:solidFill>
                  <a:schemeClr val="tx1"/>
                </a:solidFill>
                <a:effectLst/>
                <a:latin typeface="+mn-lt"/>
                <a:ea typeface="+mn-ea"/>
                <a:cs typeface="+mn-cs"/>
              </a:rPr>
              <a:t>Handling failures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Traditional Method - Handle all exceptions; only continue if everything works.</a:t>
            </a:r>
          </a:p>
          <a:p>
            <a:r>
              <a:rPr lang="en-US" sz="1200" kern="1200" dirty="0" err="1" smtClean="0">
                <a:solidFill>
                  <a:schemeClr val="tx1"/>
                </a:solidFill>
                <a:effectLst/>
                <a:latin typeface="+mn-lt"/>
                <a:ea typeface="+mn-ea"/>
                <a:cs typeface="+mn-cs"/>
              </a:rPr>
              <a:t>Akka</a:t>
            </a:r>
            <a:r>
              <a:rPr lang="en-US" sz="1200" kern="1200" dirty="0" smtClean="0">
                <a:solidFill>
                  <a:schemeClr val="tx1"/>
                </a:solidFill>
                <a:effectLst/>
                <a:latin typeface="+mn-lt"/>
                <a:ea typeface="+mn-ea"/>
                <a:cs typeface="+mn-cs"/>
              </a:rPr>
              <a:t> Model - Let it crash. Isolate failure, and continue without failing parts.</a:t>
            </a:r>
          </a:p>
        </p:txBody>
      </p:sp>
      <p:sp>
        <p:nvSpPr>
          <p:cNvPr id="4" name="Slide Number Placeholder 3"/>
          <p:cNvSpPr>
            <a:spLocks noGrp="1"/>
          </p:cNvSpPr>
          <p:nvPr>
            <p:ph type="sldNum" sz="quarter" idx="10"/>
          </p:nvPr>
        </p:nvSpPr>
        <p:spPr/>
        <p:txBody>
          <a:bodyPr/>
          <a:lstStyle/>
          <a:p>
            <a:fld id="{B2E14BAA-738F-F244-B882-05402BDDD162}" type="slidenum">
              <a:rPr lang="en-US" smtClean="0"/>
              <a:t>4</a:t>
            </a:fld>
            <a:endParaRPr lang="en-US"/>
          </a:p>
        </p:txBody>
      </p:sp>
    </p:spTree>
    <p:extLst>
      <p:ext uri="{BB962C8B-B14F-4D97-AF65-F5344CB8AC3E}">
        <p14:creationId xmlns:p14="http://schemas.microsoft.com/office/powerpoint/2010/main" val="12167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Akka</a:t>
            </a:r>
            <a:r>
              <a:rPr lang="en-US" dirty="0" smtClean="0"/>
              <a:t>? </a:t>
            </a:r>
          </a:p>
          <a:p>
            <a:r>
              <a:rPr lang="en-US" dirty="0" err="1" smtClean="0"/>
              <a:t>Akka</a:t>
            </a:r>
            <a:r>
              <a:rPr lang="en-US" dirty="0" smtClean="0"/>
              <a:t> is a</a:t>
            </a:r>
            <a:r>
              <a:rPr lang="en-US" baseline="0" dirty="0" smtClean="0"/>
              <a:t> toolkit used to build concurrent, distributed and fault tolerant application.</a:t>
            </a:r>
            <a:endParaRPr lang="en-US" dirty="0" smtClean="0"/>
          </a:p>
          <a:p>
            <a:endParaRPr lang="en-US" dirty="0" smtClean="0"/>
          </a:p>
          <a:p>
            <a:r>
              <a:rPr lang="en-US" dirty="0" err="1" smtClean="0"/>
              <a:t>Akka</a:t>
            </a:r>
            <a:r>
              <a:rPr lang="en-US" dirty="0" smtClean="0"/>
              <a:t> is an</a:t>
            </a:r>
            <a:r>
              <a:rPr lang="en-US" baseline="0" dirty="0" smtClean="0"/>
              <a:t> enabler for the reactive application creation. </a:t>
            </a:r>
            <a:r>
              <a:rPr lang="en-US" baseline="0" dirty="0" err="1" smtClean="0"/>
              <a:t>Akka</a:t>
            </a:r>
            <a:r>
              <a:rPr lang="en-US" baseline="0" dirty="0" smtClean="0"/>
              <a:t> provides the framework for easily creating reactive application.</a:t>
            </a:r>
            <a:endParaRPr lang="en-US" dirty="0" smtClean="0"/>
          </a:p>
          <a:p>
            <a:r>
              <a:rPr lang="en-US" dirty="0" smtClean="0"/>
              <a:t>- Actors let us be</a:t>
            </a:r>
            <a:r>
              <a:rPr lang="en-US" baseline="0" dirty="0" smtClean="0"/>
              <a:t> message driven. We can send messages using actors.</a:t>
            </a:r>
          </a:p>
          <a:p>
            <a:r>
              <a:rPr lang="en-US" dirty="0" smtClean="0"/>
              <a:t>- It provides location transparency, which means we can easily be elastic by adding more resources</a:t>
            </a:r>
          </a:p>
          <a:p>
            <a:r>
              <a:rPr lang="en-US" dirty="0" smtClean="0"/>
              <a:t>- It is resilient</a:t>
            </a:r>
            <a:r>
              <a:rPr lang="en-US" baseline="0" dirty="0" smtClean="0"/>
              <a:t> through the supervisor system. So that if things go wrong, it can recover from there.</a:t>
            </a:r>
            <a:endParaRPr lang="en-US" dirty="0" smtClean="0"/>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Its value prop is A single </a:t>
            </a:r>
            <a:r>
              <a:rPr lang="en-US" sz="1200" b="1" i="0" kern="1200" dirty="0" smtClean="0">
                <a:solidFill>
                  <a:schemeClr val="tx1"/>
                </a:solidFill>
                <a:effectLst/>
                <a:latin typeface="+mn-lt"/>
                <a:ea typeface="+mn-ea"/>
                <a:cs typeface="+mn-cs"/>
              </a:rPr>
              <a:t>unified</a:t>
            </a:r>
            <a:r>
              <a:rPr lang="en-US" sz="1200" b="0" i="0" kern="1200" dirty="0" smtClean="0">
                <a:solidFill>
                  <a:schemeClr val="tx1"/>
                </a:solidFill>
                <a:effectLst/>
                <a:latin typeface="+mn-lt"/>
                <a:ea typeface="+mn-ea"/>
                <a:cs typeface="+mn-cs"/>
              </a:rPr>
              <a:t> programming model for</a:t>
            </a:r>
          </a:p>
          <a:p>
            <a:pPr fontAlgn="base"/>
            <a:r>
              <a:rPr lang="en-US" sz="1200" b="0" i="0" kern="1200" dirty="0" smtClean="0">
                <a:solidFill>
                  <a:schemeClr val="tx1"/>
                </a:solidFill>
                <a:effectLst/>
                <a:latin typeface="+mn-lt"/>
                <a:ea typeface="+mn-ea"/>
                <a:cs typeface="+mn-cs"/>
              </a:rPr>
              <a:t>simpler concurrency</a:t>
            </a:r>
          </a:p>
          <a:p>
            <a:pPr fontAlgn="base"/>
            <a:r>
              <a:rPr lang="en-US" sz="1200" b="0" i="0" kern="1200" dirty="0" smtClean="0">
                <a:solidFill>
                  <a:schemeClr val="tx1"/>
                </a:solidFill>
                <a:effectLst/>
                <a:latin typeface="+mn-lt"/>
                <a:ea typeface="+mn-ea"/>
                <a:cs typeface="+mn-cs"/>
              </a:rPr>
              <a:t>simpler distribution</a:t>
            </a:r>
          </a:p>
          <a:p>
            <a:pPr fontAlgn="base"/>
            <a:r>
              <a:rPr lang="en-US" sz="1200" b="0" i="0" kern="1200" dirty="0" smtClean="0">
                <a:solidFill>
                  <a:schemeClr val="tx1"/>
                </a:solidFill>
                <a:effectLst/>
                <a:latin typeface="+mn-lt"/>
                <a:ea typeface="+mn-ea"/>
                <a:cs typeface="+mn-cs"/>
              </a:rPr>
              <a:t>simpler fault tolerance</a:t>
            </a:r>
          </a:p>
          <a:p>
            <a:endParaRPr lang="en-US" dirty="0" smtClean="0"/>
          </a:p>
          <a:p>
            <a:endParaRPr lang="en-US" dirty="0" smtClean="0"/>
          </a:p>
          <a:p>
            <a:r>
              <a:rPr lang="en-US" dirty="0" smtClean="0"/>
              <a:t>---------------------------------------</a:t>
            </a:r>
          </a:p>
          <a:p>
            <a:r>
              <a:rPr lang="en-US" dirty="0" err="1" smtClean="0"/>
              <a:t>Akka</a:t>
            </a:r>
            <a:r>
              <a:rPr lang="en-US" dirty="0" smtClean="0"/>
              <a:t> is product that</a:t>
            </a:r>
            <a:r>
              <a:rPr lang="en-US" baseline="0" dirty="0" smtClean="0"/>
              <a:t> implements the reactive manifesto. It implements:</a:t>
            </a:r>
          </a:p>
          <a:p>
            <a:pPr marL="171450" indent="-171450">
              <a:buFontTx/>
              <a:buChar char="-"/>
            </a:pPr>
            <a:r>
              <a:rPr lang="en-US" baseline="0" dirty="0" smtClean="0"/>
              <a:t>Non blocking IO vs blocking IO</a:t>
            </a:r>
          </a:p>
          <a:p>
            <a:pPr marL="171450" indent="-171450">
              <a:buFontTx/>
              <a:buChar char="-"/>
            </a:pPr>
            <a:r>
              <a:rPr lang="en-US" baseline="0" dirty="0" smtClean="0"/>
              <a:t>Asynchronous interaction to encourage parallelism</a:t>
            </a:r>
          </a:p>
          <a:p>
            <a:pPr marL="171450" indent="-171450">
              <a:buFontTx/>
              <a:buChar char="-"/>
            </a:pPr>
            <a:r>
              <a:rPr lang="en-US" baseline="0" dirty="0" smtClean="0"/>
              <a:t>Polling reduces opportunities to use fewer resources, so an event driven style is preferred.</a:t>
            </a:r>
          </a:p>
          <a:p>
            <a:pPr marL="171450" indent="-171450">
              <a:buFontTx/>
              <a:buChar char="-"/>
            </a:pPr>
            <a:r>
              <a:rPr lang="en-US" baseline="0" dirty="0" smtClean="0"/>
              <a:t>It implements the actor model</a:t>
            </a:r>
          </a:p>
        </p:txBody>
      </p:sp>
      <p:sp>
        <p:nvSpPr>
          <p:cNvPr id="4" name="Slide Number Placeholder 3"/>
          <p:cNvSpPr>
            <a:spLocks noGrp="1"/>
          </p:cNvSpPr>
          <p:nvPr>
            <p:ph type="sldNum" sz="quarter" idx="10"/>
          </p:nvPr>
        </p:nvSpPr>
        <p:spPr/>
        <p:txBody>
          <a:bodyPr/>
          <a:lstStyle/>
          <a:p>
            <a:fld id="{B2E14BAA-738F-F244-B882-05402BDDD162}" type="slidenum">
              <a:rPr lang="en-US" smtClean="0"/>
              <a:t>5</a:t>
            </a:fld>
            <a:endParaRPr lang="en-US"/>
          </a:p>
        </p:txBody>
      </p:sp>
    </p:spTree>
    <p:extLst>
      <p:ext uri="{BB962C8B-B14F-4D97-AF65-F5344CB8AC3E}">
        <p14:creationId xmlns:p14="http://schemas.microsoft.com/office/powerpoint/2010/main" val="14193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Actors take actions in response to inputs called </a:t>
            </a:r>
            <a:r>
              <a:rPr lang="en-US" sz="1200" b="0" i="1" kern="1200" dirty="0" smtClean="0">
                <a:solidFill>
                  <a:schemeClr val="tx1"/>
                </a:solidFill>
                <a:effectLst/>
                <a:latin typeface="+mn-lt"/>
                <a:ea typeface="+mn-ea"/>
                <a:cs typeface="+mn-cs"/>
              </a:rPr>
              <a:t>messages</a:t>
            </a:r>
            <a:r>
              <a:rPr lang="en-US" sz="1200" b="0" i="0" kern="1200" dirty="0" smtClean="0">
                <a:solidFill>
                  <a:schemeClr val="tx1"/>
                </a:solidFill>
                <a:effectLst/>
                <a:latin typeface="+mn-lt"/>
                <a:ea typeface="+mn-ea"/>
                <a:cs typeface="+mn-cs"/>
              </a:rPr>
              <a:t>. Actions can include changing the actor's own internal state as well as sending off other messages and even creating other actors. All messages are delivered asynchronously, thereby decoupling message senders from receivers. Because of this decoupling, actor systems are inherently concurrent: Any actors that have input messages available can be executed in parallel, without restriction.</a:t>
            </a:r>
            <a:endParaRPr lang="en-US" dirty="0" smtClean="0"/>
          </a:p>
          <a:p>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6</a:t>
            </a:fld>
            <a:endParaRPr lang="en-US"/>
          </a:p>
        </p:txBody>
      </p:sp>
    </p:spTree>
    <p:extLst>
      <p:ext uri="{BB962C8B-B14F-4D97-AF65-F5344CB8AC3E}">
        <p14:creationId xmlns:p14="http://schemas.microsoft.com/office/powerpoint/2010/main" val="134210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Actors can dynamically change its behavior by calling become and </a:t>
            </a:r>
            <a:r>
              <a:rPr lang="en-US" dirty="0" err="1" smtClean="0"/>
              <a:t>unbecome</a:t>
            </a:r>
            <a:r>
              <a:rPr lang="en-US" dirty="0" smtClean="0"/>
              <a:t>.</a:t>
            </a:r>
          </a:p>
          <a:p>
            <a:endParaRPr lang="en-US" dirty="0" smtClean="0"/>
          </a:p>
          <a:p>
            <a:r>
              <a:rPr lang="en-US" dirty="0" smtClean="0"/>
              <a:t>Messages not handled by the current behavior</a:t>
            </a:r>
            <a:r>
              <a:rPr lang="en-US" baseline="0" dirty="0" smtClean="0"/>
              <a:t> gets lost. We can use stash and </a:t>
            </a:r>
            <a:r>
              <a:rPr lang="en-US" baseline="0" dirty="0" err="1" smtClean="0"/>
              <a:t>unstash</a:t>
            </a:r>
            <a:r>
              <a:rPr lang="en-US" baseline="0" dirty="0" smtClean="0"/>
              <a:t> to retain unhandled messages.</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7</a:t>
            </a:fld>
            <a:endParaRPr lang="en-US"/>
          </a:p>
        </p:txBody>
      </p:sp>
    </p:spTree>
    <p:extLst>
      <p:ext uri="{BB962C8B-B14F-4D97-AF65-F5344CB8AC3E}">
        <p14:creationId xmlns:p14="http://schemas.microsoft.com/office/powerpoint/2010/main" val="101918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actor is the</a:t>
            </a:r>
            <a:r>
              <a:rPr lang="en-US" baseline="0" dirty="0" smtClean="0"/>
              <a:t> fundamental unit of computation embodying processing, storage and communication.</a:t>
            </a:r>
            <a:endParaRPr lang="en-US" dirty="0" smtClean="0"/>
          </a:p>
          <a:p>
            <a:r>
              <a:rPr lang="en-US" dirty="0" smtClean="0"/>
              <a:t>Actors can only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create, send/receive, become, and supervise.</a:t>
            </a:r>
            <a:r>
              <a:rPr lang="en-US" sz="1200" kern="1200" baseline="0" dirty="0" smtClean="0">
                <a:solidFill>
                  <a:schemeClr val="tx1"/>
                </a:solidFill>
                <a:effectLst/>
                <a:latin typeface="+mn-lt"/>
                <a:ea typeface="+mn-ea"/>
                <a:cs typeface="+mn-cs"/>
              </a:rPr>
              <a:t> All of these operations are asynchronous.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Send – An</a:t>
            </a:r>
            <a:r>
              <a:rPr lang="en-US" sz="1200" kern="1200" baseline="0" dirty="0" smtClean="0">
                <a:solidFill>
                  <a:schemeClr val="tx1"/>
                </a:solidFill>
                <a:effectLst/>
                <a:latin typeface="+mn-lt"/>
                <a:ea typeface="+mn-ea"/>
                <a:cs typeface="+mn-cs"/>
              </a:rPr>
              <a:t> actor can communicate with another actor by sending it messages. Sending message is asynchronous. Messages are immutable, which means that they can not be changed once they are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 An actor can create another actor. There is a supervisor actor which is initially created, then</a:t>
            </a:r>
            <a:r>
              <a:rPr lang="en-US" baseline="0" dirty="0" smtClean="0"/>
              <a:t> all the remaining actors are created in a parent child relation.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Become - Actors receive messages one at a time, which is a convenient property for implementing state machines. An actor can change how it handles incoming messages by swapping out its behavior.  Example of this is, let’s say a</a:t>
            </a:r>
            <a:r>
              <a:rPr lang="en-US" baseline="0" dirty="0" smtClean="0"/>
              <a:t> credit card should give money, when asked for it. But let’s say that the card has over shot its limit and then when asked for money, it declines. So it changes state from one to the other.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 - An actor needs to supervise the actors that it creates. The supervisor in the chat application can keep track of what’s happening to the main components. The Supervisor decides what should happen when components fail in the system. It could, for example, decide that the chat application continues when the Mentions component and Notify actor have crashed, since they’re not critical components. The Supervisor gets notified with special messages that indicate which actor has crashed, and for what reason. The Supervisor can decide to restart an actor or take the actor out of service. Any actor can be a supervisor, but only for actors that it creates itself.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a simple actor system</a:t>
            </a:r>
            <a:r>
              <a:rPr lang="en-US" baseline="0" dirty="0" smtClean="0"/>
              <a:t> here and run it to print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www.youtube.com</a:t>
            </a:r>
            <a:r>
              <a:rPr lang="en-US" dirty="0" smtClean="0"/>
              <a:t>/</a:t>
            </a:r>
            <a:r>
              <a:rPr lang="en-US" dirty="0" err="1" smtClean="0"/>
              <a:t>watch?v</a:t>
            </a:r>
            <a:r>
              <a:rPr lang="en-US" dirty="0" smtClean="0"/>
              <a:t>=4sP8v9lM6Kw</a:t>
            </a:r>
          </a:p>
        </p:txBody>
      </p:sp>
      <p:sp>
        <p:nvSpPr>
          <p:cNvPr id="4" name="Slide Number Placeholder 3"/>
          <p:cNvSpPr>
            <a:spLocks noGrp="1"/>
          </p:cNvSpPr>
          <p:nvPr>
            <p:ph type="sldNum" sz="quarter" idx="10"/>
          </p:nvPr>
        </p:nvSpPr>
        <p:spPr/>
        <p:txBody>
          <a:bodyPr/>
          <a:lstStyle/>
          <a:p>
            <a:fld id="{B2E14BAA-738F-F244-B882-05402BDDD162}" type="slidenum">
              <a:rPr lang="en-US" smtClean="0"/>
              <a:t>8</a:t>
            </a:fld>
            <a:endParaRPr lang="en-US"/>
          </a:p>
        </p:txBody>
      </p:sp>
    </p:spTree>
    <p:extLst>
      <p:ext uri="{BB962C8B-B14F-4D97-AF65-F5344CB8AC3E}">
        <p14:creationId xmlns:p14="http://schemas.microsoft.com/office/powerpoint/2010/main" val="142348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sent</a:t>
            </a:r>
            <a:r>
              <a:rPr lang="en-US" baseline="0" dirty="0" smtClean="0"/>
              <a:t> to an actor which is not handled by it, then an </a:t>
            </a:r>
            <a:r>
              <a:rPr lang="en-US" baseline="0" dirty="0" err="1" smtClean="0"/>
              <a:t>UnhandledMEssage</a:t>
            </a:r>
            <a:r>
              <a:rPr lang="en-US" baseline="0" dirty="0" smtClean="0"/>
              <a:t> event is published.</a:t>
            </a:r>
          </a:p>
          <a:p>
            <a:endParaRPr lang="en-US" baseline="0" dirty="0" smtClean="0"/>
          </a:p>
          <a:p>
            <a:r>
              <a:rPr lang="en-US" baseline="0" dirty="0" smtClean="0"/>
              <a:t>Tell is fire and forget, where as in the ask mode we wait for the response</a:t>
            </a:r>
            <a:endParaRPr lang="en-US" dirty="0"/>
          </a:p>
        </p:txBody>
      </p:sp>
      <p:sp>
        <p:nvSpPr>
          <p:cNvPr id="4" name="Slide Number Placeholder 3"/>
          <p:cNvSpPr>
            <a:spLocks noGrp="1"/>
          </p:cNvSpPr>
          <p:nvPr>
            <p:ph type="sldNum" sz="quarter" idx="10"/>
          </p:nvPr>
        </p:nvSpPr>
        <p:spPr/>
        <p:txBody>
          <a:bodyPr/>
          <a:lstStyle/>
          <a:p>
            <a:fld id="{B2E14BAA-738F-F244-B882-05402BDDD162}" type="slidenum">
              <a:rPr lang="en-US" smtClean="0"/>
              <a:t>9</a:t>
            </a:fld>
            <a:endParaRPr lang="en-US"/>
          </a:p>
        </p:txBody>
      </p:sp>
    </p:spTree>
    <p:extLst>
      <p:ext uri="{BB962C8B-B14F-4D97-AF65-F5344CB8AC3E}">
        <p14:creationId xmlns:p14="http://schemas.microsoft.com/office/powerpoint/2010/main" val="5327329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B76980C-34A3-FB45-B6CB-F9D6EF7DD52B}" type="slidenum">
              <a:rPr lang="en-US" smtClean="0"/>
              <a:t>‹#›</a:t>
            </a:fld>
            <a:endParaRPr lang="en-US"/>
          </a:p>
        </p:txBody>
      </p:sp>
      <p:sp>
        <p:nvSpPr>
          <p:cNvPr id="23" name="Footer Placeholder 22"/>
          <p:cNvSpPr>
            <a:spLocks noGrp="1"/>
          </p:cNvSpPr>
          <p:nvPr>
            <p:ph type="ftr" sz="quarter" idx="13"/>
          </p:nvPr>
        </p:nvSpPr>
        <p:spPr>
          <a:xfrm>
            <a:off x="444500" y="6261100"/>
            <a:ext cx="2540000" cy="444500"/>
          </a:xfrm>
        </p:spPr>
        <p:txBody>
          <a:bodyPr/>
          <a:lstStyle/>
          <a:p>
            <a:r>
              <a:rPr lang="en-US" smtClean="0"/>
              <a:t>Capital One Public</a:t>
            </a:r>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5BE9897-7D5D-294E-A7A1-A27E1D3EABAC}" type="datetimeFigureOut">
              <a:rPr lang="en-US" smtClean="0"/>
              <a:t>4/13/17</a:t>
            </a:fld>
            <a:endParaRPr lang="en-US"/>
          </a:p>
        </p:txBody>
      </p:sp>
      <p:sp>
        <p:nvSpPr>
          <p:cNvPr id="5" name="Footer Placeholder 4"/>
          <p:cNvSpPr>
            <a:spLocks noGrp="1"/>
          </p:cNvSpPr>
          <p:nvPr>
            <p:ph type="ftr" sz="quarter" idx="11"/>
          </p:nvPr>
        </p:nvSpPr>
        <p:spPr>
          <a:xfrm>
            <a:off x="2182708" y="6272784"/>
            <a:ext cx="6327648" cy="365125"/>
          </a:xfrm>
          <a:prstGeom prst="rect">
            <a:avLst/>
          </a:prstGeo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E9897-7D5D-294E-A7A1-A27E1D3EABAC}" type="datetimeFigureOut">
              <a:rPr lang="en-US" smtClean="0"/>
              <a:t>4/13/17</a:t>
            </a:fld>
            <a:endParaRPr lang="en-US"/>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E9897-7D5D-294E-A7A1-A27E1D3EABAC}" type="datetimeFigureOut">
              <a:rPr lang="en-US" smtClean="0"/>
              <a:t>4/13/17</a:t>
            </a:fld>
            <a:endParaRPr lang="en-US"/>
          </a:p>
        </p:txBody>
      </p:sp>
      <p:sp>
        <p:nvSpPr>
          <p:cNvPr id="8" name="Footer Placeholder 7"/>
          <p:cNvSpPr>
            <a:spLocks noGrp="1"/>
          </p:cNvSpPr>
          <p:nvPr>
            <p:ph type="ftr" sz="quarter" idx="11"/>
          </p:nvPr>
        </p:nvSpPr>
        <p:spPr>
          <a:xfrm>
            <a:off x="1088136" y="6272784"/>
            <a:ext cx="6327648"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B76980C-34A3-FB45-B6CB-F9D6EF7DD52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BE9897-7D5D-294E-A7A1-A27E1D3EABAC}" type="datetimeFigureOut">
              <a:rPr lang="en-US" smtClean="0"/>
              <a:t>4/13/17</a:t>
            </a:fld>
            <a:endParaRPr lang="en-US"/>
          </a:p>
        </p:txBody>
      </p:sp>
      <p:sp>
        <p:nvSpPr>
          <p:cNvPr id="4" name="Footer Placeholder 3"/>
          <p:cNvSpPr>
            <a:spLocks noGrp="1"/>
          </p:cNvSpPr>
          <p:nvPr>
            <p:ph type="ftr" sz="quarter" idx="11"/>
          </p:nvPr>
        </p:nvSpPr>
        <p:spPr>
          <a:xfrm>
            <a:off x="1088136" y="6272784"/>
            <a:ext cx="6327648"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B76980C-34A3-FB45-B6CB-F9D6EF7DD52B}"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E9897-7D5D-294E-A7A1-A27E1D3EABAC}" type="datetimeFigureOut">
              <a:rPr lang="en-US" smtClean="0"/>
              <a:t>4/13/17</a:t>
            </a:fld>
            <a:endParaRPr lang="en-US"/>
          </a:p>
        </p:txBody>
      </p:sp>
      <p:sp>
        <p:nvSpPr>
          <p:cNvPr id="3" name="Footer Placeholder 2"/>
          <p:cNvSpPr>
            <a:spLocks noGrp="1"/>
          </p:cNvSpPr>
          <p:nvPr>
            <p:ph type="ftr" sz="quarter" idx="11"/>
          </p:nvPr>
        </p:nvSpPr>
        <p:spPr>
          <a:xfrm>
            <a:off x="1088136" y="6272784"/>
            <a:ext cx="6327648"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E9897-7D5D-294E-A7A1-A27E1D3EABAC}" type="datetimeFigureOut">
              <a:rPr lang="en-US" smtClean="0"/>
              <a:t>4/13/17</a:t>
            </a:fld>
            <a:endParaRPr lang="en-US"/>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E9897-7D5D-294E-A7A1-A27E1D3EABAC}" type="datetimeFigureOut">
              <a:rPr lang="en-US" smtClean="0"/>
              <a:t>4/13/17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B76980C-34A3-FB45-B6CB-F9D6EF7DD52B}"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5BE9897-7D5D-294E-A7A1-A27E1D3EABAC}" type="datetimeFigureOut">
              <a:rPr lang="en-US" smtClean="0"/>
              <a:t>4/13/17</a:t>
            </a:fld>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B76980C-34A3-FB45-B6CB-F9D6EF7DD52B}" type="slidenum">
              <a:rPr lang="en-US" smtClean="0"/>
              <a:t>‹#›</a:t>
            </a:fld>
            <a:endParaRPr lang="en-US"/>
          </a:p>
        </p:txBody>
      </p:sp>
      <p:sp>
        <p:nvSpPr>
          <p:cNvPr id="20" name="Footer Placeholder 19"/>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Public</a:t>
            </a:r>
            <a:endParaRPr lang="en-US"/>
          </a:p>
        </p:txBody>
      </p:sp>
    </p:spTree>
    <p:extLst>
      <p:ext uri="{BB962C8B-B14F-4D97-AF65-F5344CB8AC3E}">
        <p14:creationId xmlns:p14="http://schemas.microsoft.com/office/powerpoint/2010/main" val="609402617"/>
      </p:ext>
    </p:extLst>
  </p:cSld>
  <p:clrMap bg1="lt1" tx1="dk1" bg2="lt2" tx2="dk2" accent1="accent1" accent2="accent2" accent3="accent3" accent4="accent4" accent5="accent5" accent6="accent6" hlink="hlink" folHlink="folHlink"/>
  <p:sldLayoutIdLst>
    <p:sldLayoutId id="2147484883" r:id="rId1"/>
    <p:sldLayoutId id="2147484884" r:id="rId2"/>
    <p:sldLayoutId id="2147484885" r:id="rId3"/>
    <p:sldLayoutId id="2147484886" r:id="rId4"/>
    <p:sldLayoutId id="2147484887" r:id="rId5"/>
    <p:sldLayoutId id="2147484888" r:id="rId6"/>
    <p:sldLayoutId id="2147484889" r:id="rId7"/>
    <p:sldLayoutId id="2147484890" r:id="rId8"/>
    <p:sldLayoutId id="2147484891" r:id="rId9"/>
    <p:sldLayoutId id="2147484892" r:id="rId10"/>
    <p:sldLayoutId id="214748489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hyperlink" Target="https://www.meetup.com/Richmond-Reactive-Programming/" TargetMode="External"/><Relationship Id="rId4" Type="http://schemas.openxmlformats.org/officeDocument/2006/relationships/hyperlink" Target="https://www.meetup.com/DC-Reactive-Architecture-Programming/" TargetMode="External"/><Relationship Id="rId5" Type="http://schemas.openxmlformats.org/officeDocument/2006/relationships/hyperlink" Target="http://www.devfestdc.org/sessions/reactive-programming-in-akka/" TargetMode="External"/><Relationship Id="rId6" Type="http://schemas.openxmlformats.org/officeDocument/2006/relationships/hyperlink" Target="https://www.reactivesummit.org/"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ichmondtechies/scalaactors" TargetMode="External"/><Relationship Id="rId4" Type="http://schemas.openxmlformats.org/officeDocument/2006/relationships/hyperlink" Target="https://github.com/richmondtechies/decision-app" TargetMode="External"/><Relationship Id="rId5" Type="http://schemas.openxmlformats.org/officeDocument/2006/relationships/hyperlink" Target="https://github.com/richmondtechies/rewards-update-lagom" TargetMode="External"/><Relationship Id="rId6" Type="http://schemas.openxmlformats.org/officeDocument/2006/relationships/hyperlink" Target="http://akka.io/docs/"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Reactive with </a:t>
            </a:r>
            <a:r>
              <a:rPr lang="en-US" dirty="0" err="1" smtClean="0"/>
              <a:t>Akka</a:t>
            </a:r>
            <a:endParaRPr lang="en-US" dirty="0"/>
          </a:p>
        </p:txBody>
      </p:sp>
      <p:sp>
        <p:nvSpPr>
          <p:cNvPr id="3" name="Subtitle 2"/>
          <p:cNvSpPr>
            <a:spLocks noGrp="1"/>
          </p:cNvSpPr>
          <p:nvPr>
            <p:ph type="subTitle" idx="1"/>
          </p:nvPr>
        </p:nvSpPr>
        <p:spPr/>
        <p:txBody>
          <a:bodyPr>
            <a:normAutofit/>
          </a:bodyPr>
          <a:lstStyle/>
          <a:p>
            <a:r>
              <a:rPr lang="en-US" dirty="0" smtClean="0"/>
              <a:t>Richmond Reactive Programming</a:t>
            </a:r>
            <a:endParaRPr lang="en-US" dirty="0" smtClean="0"/>
          </a:p>
          <a:p>
            <a:r>
              <a:rPr lang="en-US" dirty="0" smtClean="0"/>
              <a:t>April 2017</a:t>
            </a:r>
            <a:endParaRPr lang="en-US" dirty="0"/>
          </a:p>
        </p:txBody>
      </p:sp>
    </p:spTree>
    <p:extLst>
      <p:ext uri="{BB962C8B-B14F-4D97-AF65-F5344CB8AC3E}">
        <p14:creationId xmlns:p14="http://schemas.microsoft.com/office/powerpoint/2010/main" val="566952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116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Lifecycle</a:t>
            </a:r>
            <a:endParaRPr lang="en-US" dirty="0"/>
          </a:p>
        </p:txBody>
      </p:sp>
      <p:sp>
        <p:nvSpPr>
          <p:cNvPr id="3" name="Content Placeholder 2"/>
          <p:cNvSpPr>
            <a:spLocks noGrp="1"/>
          </p:cNvSpPr>
          <p:nvPr>
            <p:ph idx="1"/>
          </p:nvPr>
        </p:nvSpPr>
        <p:spPr>
          <a:xfrm>
            <a:off x="1069848" y="2121408"/>
            <a:ext cx="10058400" cy="1731064"/>
          </a:xfrm>
        </p:spPr>
        <p:txBody>
          <a:bodyPr>
            <a:normAutofit fontScale="85000" lnSpcReduction="20000"/>
          </a:bodyPr>
          <a:lstStyle/>
          <a:p>
            <a:pPr marL="0" indent="0">
              <a:buNone/>
            </a:pPr>
            <a:r>
              <a:rPr lang="en-US" dirty="0" smtClean="0"/>
              <a:t>There can be three events in a lifecycle of an actor:</a:t>
            </a:r>
          </a:p>
          <a:p>
            <a:r>
              <a:rPr lang="en-US" dirty="0" smtClean="0"/>
              <a:t>Start</a:t>
            </a:r>
          </a:p>
          <a:p>
            <a:r>
              <a:rPr lang="en-US" dirty="0" smtClean="0"/>
              <a:t>Restart</a:t>
            </a:r>
          </a:p>
          <a:p>
            <a:r>
              <a:rPr lang="en-US" dirty="0" smtClean="0"/>
              <a:t>Stop</a:t>
            </a:r>
            <a:endParaRPr lang="en-US" dirty="0"/>
          </a:p>
          <a:p>
            <a:pPr marL="0" indent="0">
              <a:buNone/>
            </a:pPr>
            <a:r>
              <a:rPr lang="en-US" dirty="0" smtClean="0"/>
              <a:t>Below are the lifecycle hooks:</a:t>
            </a:r>
          </a:p>
        </p:txBody>
      </p:sp>
      <p:grpSp>
        <p:nvGrpSpPr>
          <p:cNvPr id="39" name="Group 38"/>
          <p:cNvGrpSpPr/>
          <p:nvPr/>
        </p:nvGrpSpPr>
        <p:grpSpPr>
          <a:xfrm>
            <a:off x="434715" y="3743951"/>
            <a:ext cx="11362544" cy="2609394"/>
            <a:chOff x="434715" y="3893853"/>
            <a:chExt cx="11362544" cy="2609394"/>
          </a:xfrm>
        </p:grpSpPr>
        <p:cxnSp>
          <p:nvCxnSpPr>
            <p:cNvPr id="9" name="Straight Arrow Connector 8"/>
            <p:cNvCxnSpPr/>
            <p:nvPr/>
          </p:nvCxnSpPr>
          <p:spPr>
            <a:xfrm>
              <a:off x="434715" y="5014210"/>
              <a:ext cx="113625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914401" y="4661941"/>
              <a:ext cx="2878112" cy="70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 1</a:t>
              </a:r>
              <a:endParaRPr lang="en-US" dirty="0"/>
            </a:p>
          </p:txBody>
        </p:sp>
        <p:sp>
          <p:nvSpPr>
            <p:cNvPr id="6" name="Rectangle 5"/>
            <p:cNvSpPr/>
            <p:nvPr/>
          </p:nvSpPr>
          <p:spPr>
            <a:xfrm>
              <a:off x="4739391" y="4661941"/>
              <a:ext cx="2878112" cy="70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 2</a:t>
              </a:r>
              <a:endParaRPr lang="en-US" dirty="0"/>
            </a:p>
          </p:txBody>
        </p:sp>
        <p:sp>
          <p:nvSpPr>
            <p:cNvPr id="7" name="Rectangle 6"/>
            <p:cNvSpPr/>
            <p:nvPr/>
          </p:nvSpPr>
          <p:spPr>
            <a:xfrm>
              <a:off x="8564382" y="4661941"/>
              <a:ext cx="2878112" cy="704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grpSp>
          <p:nvGrpSpPr>
            <p:cNvPr id="13" name="Group 12"/>
            <p:cNvGrpSpPr/>
            <p:nvPr/>
          </p:nvGrpSpPr>
          <p:grpSpPr>
            <a:xfrm>
              <a:off x="485232" y="5366479"/>
              <a:ext cx="1026948" cy="831636"/>
              <a:chOff x="485232" y="5366479"/>
              <a:chExt cx="1026948" cy="831636"/>
            </a:xfrm>
          </p:grpSpPr>
          <p:cxnSp>
            <p:nvCxnSpPr>
              <p:cNvPr id="11" name="Straight Arrow Connector 10"/>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5232" y="5921116"/>
                <a:ext cx="1026948" cy="276999"/>
              </a:xfrm>
              <a:prstGeom prst="rect">
                <a:avLst/>
              </a:prstGeom>
              <a:noFill/>
            </p:spPr>
            <p:txBody>
              <a:bodyPr wrap="none" rtlCol="0">
                <a:spAutoFit/>
              </a:bodyPr>
              <a:lstStyle/>
              <a:p>
                <a:r>
                  <a:rPr lang="en-US" sz="1200" smtClean="0"/>
                  <a:t>Constructor</a:t>
                </a:r>
                <a:endParaRPr lang="en-US" sz="1200"/>
              </a:p>
            </p:txBody>
          </p:sp>
        </p:grpSp>
        <p:grpSp>
          <p:nvGrpSpPr>
            <p:cNvPr id="14" name="Group 13"/>
            <p:cNvGrpSpPr/>
            <p:nvPr/>
          </p:nvGrpSpPr>
          <p:grpSpPr>
            <a:xfrm>
              <a:off x="1512180" y="5366479"/>
              <a:ext cx="778931" cy="831636"/>
              <a:chOff x="485232" y="5366479"/>
              <a:chExt cx="778931" cy="831636"/>
            </a:xfrm>
          </p:grpSpPr>
          <p:cxnSp>
            <p:nvCxnSpPr>
              <p:cNvPr id="15" name="Straight Arrow Connector 14"/>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5232" y="5921116"/>
                <a:ext cx="778931" cy="276999"/>
              </a:xfrm>
              <a:prstGeom prst="rect">
                <a:avLst/>
              </a:prstGeom>
              <a:noFill/>
            </p:spPr>
            <p:txBody>
              <a:bodyPr wrap="none" rtlCol="0">
                <a:spAutoFit/>
              </a:bodyPr>
              <a:lstStyle/>
              <a:p>
                <a:r>
                  <a:rPr lang="en-US" sz="1200" dirty="0" smtClean="0"/>
                  <a:t>Pre Start</a:t>
                </a:r>
                <a:endParaRPr lang="en-US" sz="1200" dirty="0"/>
              </a:p>
            </p:txBody>
          </p:sp>
        </p:grpSp>
        <p:grpSp>
          <p:nvGrpSpPr>
            <p:cNvPr id="17" name="Group 16"/>
            <p:cNvGrpSpPr/>
            <p:nvPr/>
          </p:nvGrpSpPr>
          <p:grpSpPr>
            <a:xfrm>
              <a:off x="3357678" y="5366797"/>
              <a:ext cx="948849" cy="831636"/>
              <a:chOff x="485232" y="5366479"/>
              <a:chExt cx="948849" cy="831636"/>
            </a:xfrm>
          </p:grpSpPr>
          <p:cxnSp>
            <p:nvCxnSpPr>
              <p:cNvPr id="18" name="Straight Arrow Connector 17"/>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5232" y="5921116"/>
                <a:ext cx="948849" cy="276999"/>
              </a:xfrm>
              <a:prstGeom prst="rect">
                <a:avLst/>
              </a:prstGeom>
              <a:noFill/>
            </p:spPr>
            <p:txBody>
              <a:bodyPr wrap="none" rtlCol="0">
                <a:spAutoFit/>
              </a:bodyPr>
              <a:lstStyle/>
              <a:p>
                <a:r>
                  <a:rPr lang="en-US" sz="1200" dirty="0" smtClean="0"/>
                  <a:t>Pre Restart</a:t>
                </a:r>
                <a:endParaRPr lang="en-US" sz="1200" dirty="0"/>
              </a:p>
            </p:txBody>
          </p:sp>
        </p:grpSp>
        <p:grpSp>
          <p:nvGrpSpPr>
            <p:cNvPr id="20" name="Group 19"/>
            <p:cNvGrpSpPr/>
            <p:nvPr/>
          </p:nvGrpSpPr>
          <p:grpSpPr>
            <a:xfrm>
              <a:off x="4325243" y="5373973"/>
              <a:ext cx="1026948" cy="831636"/>
              <a:chOff x="485232" y="5366479"/>
              <a:chExt cx="1026948" cy="831636"/>
            </a:xfrm>
          </p:grpSpPr>
          <p:cxnSp>
            <p:nvCxnSpPr>
              <p:cNvPr id="21" name="Straight Arrow Connector 20"/>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5232" y="5921116"/>
                <a:ext cx="1026948" cy="276999"/>
              </a:xfrm>
              <a:prstGeom prst="rect">
                <a:avLst/>
              </a:prstGeom>
              <a:noFill/>
            </p:spPr>
            <p:txBody>
              <a:bodyPr wrap="none" rtlCol="0">
                <a:spAutoFit/>
              </a:bodyPr>
              <a:lstStyle/>
              <a:p>
                <a:r>
                  <a:rPr lang="en-US" sz="1200" smtClean="0"/>
                  <a:t>Constructor</a:t>
                </a:r>
                <a:endParaRPr lang="en-US" sz="1200"/>
              </a:p>
            </p:txBody>
          </p:sp>
        </p:grpSp>
        <p:grpSp>
          <p:nvGrpSpPr>
            <p:cNvPr id="23" name="Group 22"/>
            <p:cNvGrpSpPr/>
            <p:nvPr/>
          </p:nvGrpSpPr>
          <p:grpSpPr>
            <a:xfrm>
              <a:off x="5137599" y="5366481"/>
              <a:ext cx="1004827" cy="1136766"/>
              <a:chOff x="485232" y="5366479"/>
              <a:chExt cx="1004827" cy="733330"/>
            </a:xfrm>
          </p:grpSpPr>
          <p:cxnSp>
            <p:nvCxnSpPr>
              <p:cNvPr id="24" name="Straight Arrow Connector 23"/>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5232" y="5921116"/>
                <a:ext cx="1004827" cy="178693"/>
              </a:xfrm>
              <a:prstGeom prst="rect">
                <a:avLst/>
              </a:prstGeom>
              <a:noFill/>
            </p:spPr>
            <p:txBody>
              <a:bodyPr wrap="none" rtlCol="0">
                <a:spAutoFit/>
              </a:bodyPr>
              <a:lstStyle/>
              <a:p>
                <a:r>
                  <a:rPr lang="en-US" sz="1200" dirty="0" smtClean="0"/>
                  <a:t>Post Restart</a:t>
                </a:r>
                <a:endParaRPr lang="en-US" sz="1200" dirty="0"/>
              </a:p>
            </p:txBody>
          </p:sp>
        </p:grpSp>
        <p:grpSp>
          <p:nvGrpSpPr>
            <p:cNvPr id="26" name="Group 25"/>
            <p:cNvGrpSpPr/>
            <p:nvPr/>
          </p:nvGrpSpPr>
          <p:grpSpPr>
            <a:xfrm>
              <a:off x="7182669" y="5373973"/>
              <a:ext cx="824585" cy="831636"/>
              <a:chOff x="485232" y="5366479"/>
              <a:chExt cx="824585" cy="831636"/>
            </a:xfrm>
          </p:grpSpPr>
          <p:cxnSp>
            <p:nvCxnSpPr>
              <p:cNvPr id="27" name="Straight Arrow Connector 26"/>
              <p:cNvCxnSpPr/>
              <p:nvPr/>
            </p:nvCxnSpPr>
            <p:spPr>
              <a:xfrm flipV="1">
                <a:off x="914401" y="5366479"/>
                <a:ext cx="0" cy="61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5232" y="5921116"/>
                <a:ext cx="824585" cy="276999"/>
              </a:xfrm>
              <a:prstGeom prst="rect">
                <a:avLst/>
              </a:prstGeom>
              <a:noFill/>
            </p:spPr>
            <p:txBody>
              <a:bodyPr wrap="none" rtlCol="0">
                <a:spAutoFit/>
              </a:bodyPr>
              <a:lstStyle/>
              <a:p>
                <a:r>
                  <a:rPr lang="en-US" sz="1200" dirty="0" smtClean="0"/>
                  <a:t>Post Stop</a:t>
                </a:r>
                <a:endParaRPr lang="en-US" sz="1200" dirty="0"/>
              </a:p>
            </p:txBody>
          </p:sp>
        </p:grpSp>
        <p:grpSp>
          <p:nvGrpSpPr>
            <p:cNvPr id="35" name="Group 34"/>
            <p:cNvGrpSpPr/>
            <p:nvPr/>
          </p:nvGrpSpPr>
          <p:grpSpPr>
            <a:xfrm>
              <a:off x="7368184" y="3893853"/>
              <a:ext cx="497252" cy="768088"/>
              <a:chOff x="7368184" y="3893853"/>
              <a:chExt cx="497252" cy="768088"/>
            </a:xfrm>
          </p:grpSpPr>
          <p:cxnSp>
            <p:nvCxnSpPr>
              <p:cNvPr id="30" name="Straight Arrow Connector 29"/>
              <p:cNvCxnSpPr/>
              <p:nvPr/>
            </p:nvCxnSpPr>
            <p:spPr>
              <a:xfrm>
                <a:off x="7611838" y="4106987"/>
                <a:ext cx="0" cy="55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68184" y="3893853"/>
                <a:ext cx="497252" cy="276999"/>
              </a:xfrm>
              <a:prstGeom prst="rect">
                <a:avLst/>
              </a:prstGeom>
              <a:noFill/>
            </p:spPr>
            <p:txBody>
              <a:bodyPr wrap="none" rtlCol="0">
                <a:spAutoFit/>
              </a:bodyPr>
              <a:lstStyle/>
              <a:p>
                <a:r>
                  <a:rPr lang="en-US" sz="1200" dirty="0" smtClean="0"/>
                  <a:t>Stop</a:t>
                </a:r>
                <a:endParaRPr lang="en-US" sz="1200" dirty="0"/>
              </a:p>
            </p:txBody>
          </p:sp>
        </p:grpSp>
        <p:grpSp>
          <p:nvGrpSpPr>
            <p:cNvPr id="36" name="Group 35"/>
            <p:cNvGrpSpPr/>
            <p:nvPr/>
          </p:nvGrpSpPr>
          <p:grpSpPr>
            <a:xfrm>
              <a:off x="3543888" y="3910476"/>
              <a:ext cx="677493" cy="768088"/>
              <a:chOff x="7368184" y="3893853"/>
              <a:chExt cx="677493" cy="768088"/>
            </a:xfrm>
          </p:grpSpPr>
          <p:cxnSp>
            <p:nvCxnSpPr>
              <p:cNvPr id="37" name="Straight Arrow Connector 36"/>
              <p:cNvCxnSpPr/>
              <p:nvPr/>
            </p:nvCxnSpPr>
            <p:spPr>
              <a:xfrm>
                <a:off x="7611838" y="4106987"/>
                <a:ext cx="0" cy="55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68184" y="3893853"/>
                <a:ext cx="677493" cy="276999"/>
              </a:xfrm>
              <a:prstGeom prst="rect">
                <a:avLst/>
              </a:prstGeom>
              <a:noFill/>
            </p:spPr>
            <p:txBody>
              <a:bodyPr wrap="none" rtlCol="0">
                <a:spAutoFit/>
              </a:bodyPr>
              <a:lstStyle/>
              <a:p>
                <a:r>
                  <a:rPr lang="en-US" sz="1200" dirty="0" smtClean="0"/>
                  <a:t>Restart</a:t>
                </a:r>
                <a:endParaRPr lang="en-US" sz="1200" dirty="0"/>
              </a:p>
            </p:txBody>
          </p:sp>
        </p:grpSp>
      </p:grpSp>
    </p:spTree>
    <p:extLst>
      <p:ext uri="{BB962C8B-B14F-4D97-AF65-F5344CB8AC3E}">
        <p14:creationId xmlns:p14="http://schemas.microsoft.com/office/powerpoint/2010/main" val="1097106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err="1" smtClean="0"/>
              <a:t>Akka’s</a:t>
            </a:r>
            <a:r>
              <a:rPr lang="en-US" dirty="0" smtClean="0"/>
              <a:t> philosophy for fault tolerance is “let it crash”. </a:t>
            </a:r>
          </a:p>
          <a:p>
            <a:r>
              <a:rPr lang="en-US" dirty="0" smtClean="0"/>
              <a:t>A supervisor doesn’t try to fix the actor or its state. It tries to recover from the state and deploys a strategy:</a:t>
            </a:r>
          </a:p>
          <a:p>
            <a:pPr lvl="1"/>
            <a:r>
              <a:rPr lang="en-US" u="sng" dirty="0" smtClean="0"/>
              <a:t>Restart</a:t>
            </a:r>
            <a:r>
              <a:rPr lang="en-US" dirty="0" smtClean="0"/>
              <a:t> the child, remove the crash actor instance, and replace it with a fresh actor instance</a:t>
            </a:r>
          </a:p>
          <a:p>
            <a:pPr lvl="1"/>
            <a:r>
              <a:rPr lang="en-US" u="sng" dirty="0" smtClean="0"/>
              <a:t>Resume</a:t>
            </a:r>
            <a:r>
              <a:rPr lang="en-US" dirty="0" smtClean="0"/>
              <a:t> the child, ignore errors, and keep processing with the same actor instance</a:t>
            </a:r>
          </a:p>
          <a:p>
            <a:pPr lvl="1"/>
            <a:r>
              <a:rPr lang="en-US" u="sng" dirty="0" smtClean="0"/>
              <a:t>Stop</a:t>
            </a:r>
            <a:r>
              <a:rPr lang="en-US" dirty="0" smtClean="0"/>
              <a:t> the child and terminate it permanently</a:t>
            </a:r>
          </a:p>
          <a:p>
            <a:pPr lvl="1"/>
            <a:r>
              <a:rPr lang="en-US" u="sng" dirty="0" smtClean="0"/>
              <a:t>Escalate</a:t>
            </a:r>
            <a:r>
              <a:rPr lang="en-US" dirty="0" smtClean="0"/>
              <a:t> the failure and let the parent actor decide what action needs to be taken</a:t>
            </a:r>
          </a:p>
          <a:p>
            <a:r>
              <a:rPr lang="en-US" dirty="0" smtClean="0"/>
              <a:t>Unlike supervisors, any actor can monitor another actor by calling the watch method on the </a:t>
            </a:r>
            <a:r>
              <a:rPr lang="en-US" dirty="0" err="1" smtClean="0"/>
              <a:t>ActorRef</a:t>
            </a:r>
            <a:r>
              <a:rPr lang="en-US" dirty="0" smtClean="0"/>
              <a:t>. The only message that they receive is if the actor terminates.</a:t>
            </a:r>
            <a:endParaRPr lang="en-US" dirty="0"/>
          </a:p>
        </p:txBody>
      </p:sp>
    </p:spTree>
    <p:extLst>
      <p:ext uri="{BB962C8B-B14F-4D97-AF65-F5344CB8AC3E}">
        <p14:creationId xmlns:p14="http://schemas.microsoft.com/office/powerpoint/2010/main" val="1126607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persistence</a:t>
            </a:r>
            <a:endParaRPr lang="en-US" dirty="0"/>
          </a:p>
        </p:txBody>
      </p:sp>
      <p:sp>
        <p:nvSpPr>
          <p:cNvPr id="3" name="Content Placeholder 2"/>
          <p:cNvSpPr>
            <a:spLocks noGrp="1"/>
          </p:cNvSpPr>
          <p:nvPr>
            <p:ph idx="1"/>
          </p:nvPr>
        </p:nvSpPr>
        <p:spPr/>
        <p:txBody>
          <a:bodyPr>
            <a:normAutofit fontScale="92500"/>
          </a:bodyPr>
          <a:lstStyle/>
          <a:p>
            <a:r>
              <a:rPr lang="en-US" dirty="0" smtClean="0"/>
              <a:t>Actors are in-memory, but this is lost, when the actor is stopped, restarted or crashes</a:t>
            </a:r>
          </a:p>
          <a:p>
            <a:r>
              <a:rPr lang="en-US" dirty="0" smtClean="0"/>
              <a:t>Persistent actors have their states persisted.  Actors are extended from the </a:t>
            </a:r>
            <a:r>
              <a:rPr lang="en-US" dirty="0" err="1" smtClean="0"/>
              <a:t>PersistentActor</a:t>
            </a:r>
            <a:r>
              <a:rPr lang="en-US" dirty="0" smtClean="0"/>
              <a:t> trait</a:t>
            </a:r>
          </a:p>
          <a:p>
            <a:r>
              <a:rPr lang="en-US" dirty="0" smtClean="0"/>
              <a:t>It comes with a few built in persistence plugin: </a:t>
            </a:r>
            <a:r>
              <a:rPr lang="en-US" dirty="0"/>
              <a:t> in-memory heap based journal, local file-system based snapshot-store and </a:t>
            </a:r>
            <a:r>
              <a:rPr lang="en-US" dirty="0" err="1"/>
              <a:t>LevelDB</a:t>
            </a:r>
            <a:r>
              <a:rPr lang="en-US" dirty="0"/>
              <a:t> based journal.</a:t>
            </a:r>
            <a:endParaRPr lang="en-US" dirty="0" smtClean="0"/>
          </a:p>
          <a:p>
            <a:r>
              <a:rPr lang="en-US" dirty="0" smtClean="0"/>
              <a:t>Persistent actors have a </a:t>
            </a:r>
            <a:r>
              <a:rPr lang="en-US" dirty="0" err="1" smtClean="0"/>
              <a:t>persistentId</a:t>
            </a:r>
            <a:r>
              <a:rPr lang="en-US" dirty="0" smtClean="0"/>
              <a:t>, which is used to identify the events of an actor</a:t>
            </a:r>
          </a:p>
          <a:p>
            <a:r>
              <a:rPr lang="en-US" dirty="0" smtClean="0"/>
              <a:t>A persistent actor can act in two ways: either recover from events or process commands</a:t>
            </a:r>
          </a:p>
          <a:p>
            <a:r>
              <a:rPr lang="en-US" dirty="0" smtClean="0"/>
              <a:t>Commands are messages that are sent to the actor</a:t>
            </a:r>
          </a:p>
          <a:p>
            <a:r>
              <a:rPr lang="en-US" dirty="0" smtClean="0"/>
              <a:t>Events are evidence that the actor has executed the command correctly</a:t>
            </a:r>
          </a:p>
          <a:p>
            <a:r>
              <a:rPr lang="en-US" dirty="0" smtClean="0"/>
              <a:t>It is possible to store snapshots of the events to speed up the recovery</a:t>
            </a:r>
          </a:p>
          <a:p>
            <a:endParaRPr lang="en-US" dirty="0"/>
          </a:p>
        </p:txBody>
      </p:sp>
    </p:spTree>
    <p:extLst>
      <p:ext uri="{BB962C8B-B14F-4D97-AF65-F5344CB8AC3E}">
        <p14:creationId xmlns:p14="http://schemas.microsoft.com/office/powerpoint/2010/main" val="1742775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an app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780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an app</a:t>
            </a:r>
            <a:endParaRPr lang="en-US" dirty="0"/>
          </a:p>
        </p:txBody>
      </p:sp>
      <p:sp>
        <p:nvSpPr>
          <p:cNvPr id="3" name="Content Placeholder 2"/>
          <p:cNvSpPr>
            <a:spLocks noGrp="1"/>
          </p:cNvSpPr>
          <p:nvPr>
            <p:ph idx="1"/>
          </p:nvPr>
        </p:nvSpPr>
        <p:spPr>
          <a:xfrm>
            <a:off x="1069848" y="2121408"/>
            <a:ext cx="10058400" cy="4358220"/>
          </a:xfrm>
        </p:spPr>
        <p:txBody>
          <a:bodyPr>
            <a:normAutofit fontScale="92500" lnSpcReduction="20000"/>
          </a:bodyPr>
          <a:lstStyle/>
          <a:p>
            <a:r>
              <a:rPr lang="en-US" dirty="0" smtClean="0"/>
              <a:t>Members apply for a credit card</a:t>
            </a:r>
          </a:p>
          <a:p>
            <a:r>
              <a:rPr lang="en-US" dirty="0" smtClean="0"/>
              <a:t>To approve a credit card, we will look into their bureau details, verification status and then make a decision (ex ‘Approved’ or ‘Declined’)</a:t>
            </a:r>
          </a:p>
          <a:p>
            <a:r>
              <a:rPr lang="en-US" dirty="0" smtClean="0"/>
              <a:t>To gather the information, we will call various actors</a:t>
            </a:r>
          </a:p>
          <a:p>
            <a:endParaRPr lang="en-US" dirty="0" smtClean="0"/>
          </a:p>
          <a:p>
            <a:pPr lvl="1"/>
            <a:r>
              <a:rPr lang="en-US" dirty="0" smtClean="0"/>
              <a:t>DecisionAppSagaActor: This persistent actor will process user request details and call RetrieveBureauDetailsActor, RetrieveVerificationStatusActor &amp; FinalizeDecisionActor. This actor will also return an ackId.</a:t>
            </a:r>
          </a:p>
          <a:p>
            <a:pPr lvl="1"/>
            <a:r>
              <a:rPr lang="en-US" dirty="0" smtClean="0"/>
              <a:t>RetrieveBureauDetailsActor: will retrieve bureau details.</a:t>
            </a:r>
          </a:p>
          <a:p>
            <a:pPr lvl="1"/>
            <a:r>
              <a:rPr lang="en-US" dirty="0" smtClean="0"/>
              <a:t>RetrieveVerificationStatusActor: will verify user identity.</a:t>
            </a:r>
          </a:p>
          <a:p>
            <a:pPr lvl="1"/>
            <a:r>
              <a:rPr lang="en-US" dirty="0" smtClean="0"/>
              <a:t>FinalizeDecisionActor: will process response from RetrieveBureauDetailsActor &amp; RetrieveVerificationStatusActor and make a decision.</a:t>
            </a:r>
          </a:p>
          <a:p>
            <a:r>
              <a:rPr lang="en-US" dirty="0" smtClean="0"/>
              <a:t>At any point of time we can retrieve decision status using ackId.</a:t>
            </a:r>
          </a:p>
          <a:p>
            <a:pPr lvl="1"/>
            <a:endParaRPr lang="en-US" dirty="0" smtClean="0"/>
          </a:p>
          <a:p>
            <a:r>
              <a:rPr lang="en-US" dirty="0" smtClean="0"/>
              <a:t>DecisionAppSagaActor will persist the events in a </a:t>
            </a:r>
            <a:r>
              <a:rPr lang="en-US" dirty="0"/>
              <a:t>C</a:t>
            </a:r>
            <a:r>
              <a:rPr lang="en-US" dirty="0" smtClean="0"/>
              <a:t>assandra DB.</a:t>
            </a:r>
            <a:endParaRPr lang="en-US" dirty="0"/>
          </a:p>
        </p:txBody>
      </p:sp>
    </p:spTree>
    <p:extLst>
      <p:ext uri="{BB962C8B-B14F-4D97-AF65-F5344CB8AC3E}">
        <p14:creationId xmlns:p14="http://schemas.microsoft.com/office/powerpoint/2010/main" val="1566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30541"/>
          </a:xfrm>
        </p:spPr>
        <p:txBody>
          <a:bodyPr/>
          <a:lstStyle/>
          <a:p>
            <a:r>
              <a:rPr lang="en-US" dirty="0" smtClean="0"/>
              <a:t>Messages for the app</a:t>
            </a:r>
            <a:endParaRPr lang="en-US" dirty="0"/>
          </a:p>
        </p:txBody>
      </p:sp>
      <p:sp>
        <p:nvSpPr>
          <p:cNvPr id="4" name="Rounded Rectangle 3"/>
          <p:cNvSpPr/>
          <p:nvPr/>
        </p:nvSpPr>
        <p:spPr>
          <a:xfrm>
            <a:off x="3986213" y="2596597"/>
            <a:ext cx="2183629" cy="2268546"/>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DecisionAppSagaActor</a:t>
            </a:r>
          </a:p>
        </p:txBody>
      </p:sp>
      <p:sp>
        <p:nvSpPr>
          <p:cNvPr id="15" name="Rounded Rectangle 14"/>
          <p:cNvSpPr/>
          <p:nvPr/>
        </p:nvSpPr>
        <p:spPr>
          <a:xfrm>
            <a:off x="9026183" y="2551658"/>
            <a:ext cx="1914242" cy="721529"/>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t>RetrieveBureauDetailsActor</a:t>
            </a:r>
          </a:p>
        </p:txBody>
      </p:sp>
      <p:sp>
        <p:nvSpPr>
          <p:cNvPr id="20" name="Rounded Rectangle 19"/>
          <p:cNvSpPr/>
          <p:nvPr/>
        </p:nvSpPr>
        <p:spPr>
          <a:xfrm>
            <a:off x="9026183" y="3580586"/>
            <a:ext cx="1914242" cy="633313"/>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t>RetrieveVerificationStatusActor</a:t>
            </a:r>
          </a:p>
        </p:txBody>
      </p:sp>
      <p:sp>
        <p:nvSpPr>
          <p:cNvPr id="21" name="Rounded Rectangle 20"/>
          <p:cNvSpPr/>
          <p:nvPr/>
        </p:nvSpPr>
        <p:spPr>
          <a:xfrm>
            <a:off x="7562615" y="5005825"/>
            <a:ext cx="1592539" cy="694684"/>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t"/>
          <a:lstStyle/>
          <a:p>
            <a:r>
              <a:rPr lang="en-US"/>
              <a:t>FinalizeDecisionActor</a:t>
            </a:r>
            <a:endParaRPr lang="en-US" dirty="0"/>
          </a:p>
        </p:txBody>
      </p:sp>
      <p:sp>
        <p:nvSpPr>
          <p:cNvPr id="3" name="Can 2"/>
          <p:cNvSpPr/>
          <p:nvPr/>
        </p:nvSpPr>
        <p:spPr>
          <a:xfrm>
            <a:off x="4922499" y="5815989"/>
            <a:ext cx="1331649" cy="8364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Cassandra</a:t>
            </a:r>
            <a:endParaRPr lang="en-US" dirty="0"/>
          </a:p>
        </p:txBody>
      </p:sp>
      <p:cxnSp>
        <p:nvCxnSpPr>
          <p:cNvPr id="10" name="Straight Arrow Connector 9"/>
          <p:cNvCxnSpPr/>
          <p:nvPr/>
        </p:nvCxnSpPr>
        <p:spPr>
          <a:xfrm flipV="1">
            <a:off x="6099048" y="2946396"/>
            <a:ext cx="2927135" cy="20631"/>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3" idx="1"/>
          </p:cNvCxnSpPr>
          <p:nvPr/>
        </p:nvCxnSpPr>
        <p:spPr>
          <a:xfrm>
            <a:off x="5572125" y="4865143"/>
            <a:ext cx="16199" cy="950846"/>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462442" y="3187650"/>
            <a:ext cx="1589017" cy="1086439"/>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REST</a:t>
            </a:r>
            <a:r>
              <a:rPr lang="en-US" dirty="0"/>
              <a:t> </a:t>
            </a:r>
            <a:r>
              <a:rPr lang="en-US" dirty="0" smtClean="0"/>
              <a:t>using </a:t>
            </a:r>
            <a:r>
              <a:rPr lang="en-US" dirty="0" err="1"/>
              <a:t>DecisionAPIService</a:t>
            </a:r>
            <a:endParaRPr lang="en-US" dirty="0"/>
          </a:p>
        </p:txBody>
      </p:sp>
      <p:cxnSp>
        <p:nvCxnSpPr>
          <p:cNvPr id="26" name="Straight Arrow Connector 25"/>
          <p:cNvCxnSpPr>
            <a:stCxn id="25" idx="3"/>
            <a:endCxn id="4" idx="1"/>
          </p:cNvCxnSpPr>
          <p:nvPr/>
        </p:nvCxnSpPr>
        <p:spPr>
          <a:xfrm>
            <a:off x="3051459" y="3730870"/>
            <a:ext cx="934754" cy="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169842" y="3897242"/>
            <a:ext cx="2856341" cy="20631"/>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1" idx="1"/>
          </p:cNvCxnSpPr>
          <p:nvPr/>
        </p:nvCxnSpPr>
        <p:spPr>
          <a:xfrm>
            <a:off x="6169842" y="4631552"/>
            <a:ext cx="1392773" cy="721615"/>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76531" y="4458707"/>
            <a:ext cx="2749855" cy="1200329"/>
          </a:xfrm>
          <a:prstGeom prst="rect">
            <a:avLst/>
          </a:prstGeom>
          <a:noFill/>
        </p:spPr>
        <p:txBody>
          <a:bodyPr wrap="square" rtlCol="0">
            <a:spAutoFit/>
          </a:bodyPr>
          <a:lstStyle/>
          <a:p>
            <a:r>
              <a:rPr lang="en-US" dirty="0" smtClean="0"/>
              <a:t>Events: </a:t>
            </a:r>
          </a:p>
          <a:p>
            <a:r>
              <a:rPr lang="en-US" sz="1350" dirty="0"/>
              <a:t> </a:t>
            </a:r>
            <a:r>
              <a:rPr lang="en-US" sz="1350" dirty="0" smtClean="0"/>
              <a:t>1. StartedUpdateEvent</a:t>
            </a:r>
          </a:p>
          <a:p>
            <a:r>
              <a:rPr lang="en-US" sz="1350" dirty="0"/>
              <a:t> </a:t>
            </a:r>
            <a:r>
              <a:rPr lang="en-US" sz="1350" dirty="0" smtClean="0"/>
              <a:t>2. CreitDetailsUpdateEvent</a:t>
            </a:r>
          </a:p>
          <a:p>
            <a:r>
              <a:rPr lang="en-US" sz="1350" dirty="0" smtClean="0"/>
              <a:t> 3. VerficationDetailUpdateEvent</a:t>
            </a:r>
          </a:p>
          <a:p>
            <a:r>
              <a:rPr lang="en-US" sz="1350" dirty="0" smtClean="0"/>
              <a:t> 4. </a:t>
            </a:r>
            <a:r>
              <a:rPr lang="en-US" sz="1350" dirty="0"/>
              <a:t>DecisionUpdateEvent</a:t>
            </a:r>
          </a:p>
        </p:txBody>
      </p:sp>
    </p:spTree>
    <p:extLst>
      <p:ext uri="{BB962C8B-B14F-4D97-AF65-F5344CB8AC3E}">
        <p14:creationId xmlns:p14="http://schemas.microsoft.com/office/powerpoint/2010/main" val="1162747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15" name="Rounded Rectangle 14"/>
          <p:cNvSpPr/>
          <p:nvPr/>
        </p:nvSpPr>
        <p:spPr>
          <a:xfrm>
            <a:off x="1794160" y="2040231"/>
            <a:ext cx="1877291" cy="1463940"/>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smtClean="0"/>
              <a:t>Lagom REST</a:t>
            </a:r>
            <a:r>
              <a:rPr lang="en-US" dirty="0" smtClean="0"/>
              <a:t>: </a:t>
            </a:r>
          </a:p>
          <a:p>
            <a:r>
              <a:rPr lang="en-US" dirty="0" smtClean="0"/>
              <a:t>Will be used to create an APIs</a:t>
            </a:r>
            <a:endParaRPr lang="en-US" dirty="0"/>
          </a:p>
        </p:txBody>
      </p:sp>
      <p:sp>
        <p:nvSpPr>
          <p:cNvPr id="20" name="Rounded Rectangle 19"/>
          <p:cNvSpPr/>
          <p:nvPr/>
        </p:nvSpPr>
        <p:spPr>
          <a:xfrm>
            <a:off x="4923970" y="2040231"/>
            <a:ext cx="1877291" cy="1463940"/>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err="1" smtClean="0"/>
              <a:t>Akka</a:t>
            </a:r>
            <a:r>
              <a:rPr lang="en-US" dirty="0" smtClean="0"/>
              <a:t>:</a:t>
            </a:r>
          </a:p>
          <a:p>
            <a:r>
              <a:rPr lang="en-US" dirty="0" smtClean="0"/>
              <a:t>Will be used to create &amp; communicate with actors</a:t>
            </a:r>
            <a:endParaRPr lang="en-US" dirty="0"/>
          </a:p>
        </p:txBody>
      </p:sp>
      <p:sp>
        <p:nvSpPr>
          <p:cNvPr id="21" name="Rounded Rectangle 20"/>
          <p:cNvSpPr/>
          <p:nvPr/>
        </p:nvSpPr>
        <p:spPr>
          <a:xfrm>
            <a:off x="8026109" y="2040231"/>
            <a:ext cx="1877291" cy="1463940"/>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smtClean="0"/>
              <a:t>Cassandra</a:t>
            </a:r>
            <a:r>
              <a:rPr lang="en-US" dirty="0" smtClean="0"/>
              <a:t>:</a:t>
            </a:r>
          </a:p>
          <a:p>
            <a:r>
              <a:rPr lang="en-US" dirty="0" smtClean="0"/>
              <a:t>Will be used to store events</a:t>
            </a:r>
            <a:endParaRPr lang="en-US" dirty="0"/>
          </a:p>
        </p:txBody>
      </p:sp>
      <p:cxnSp>
        <p:nvCxnSpPr>
          <p:cNvPr id="23" name="Straight Arrow Connector 22"/>
          <p:cNvCxnSpPr>
            <a:stCxn id="15" idx="3"/>
            <a:endCxn id="20" idx="1"/>
          </p:cNvCxnSpPr>
          <p:nvPr/>
        </p:nvCxnSpPr>
        <p:spPr>
          <a:xfrm>
            <a:off x="3671451" y="2772201"/>
            <a:ext cx="125251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6801261" y="2772201"/>
            <a:ext cx="1224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89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649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Akka</a:t>
            </a:r>
            <a:r>
              <a:rPr lang="en-US" dirty="0" smtClean="0"/>
              <a:t>-stream</a:t>
            </a:r>
            <a:endParaRPr lang="en-US" dirty="0"/>
          </a:p>
        </p:txBody>
      </p:sp>
      <p:sp>
        <p:nvSpPr>
          <p:cNvPr id="3" name="Content Placeholder 2"/>
          <p:cNvSpPr>
            <a:spLocks noGrp="1"/>
          </p:cNvSpPr>
          <p:nvPr>
            <p:ph idx="1"/>
          </p:nvPr>
        </p:nvSpPr>
        <p:spPr>
          <a:xfrm>
            <a:off x="1069848" y="2121408"/>
            <a:ext cx="5993561" cy="4050792"/>
          </a:xfrm>
        </p:spPr>
        <p:txBody>
          <a:bodyPr/>
          <a:lstStyle/>
          <a:p>
            <a:r>
              <a:rPr lang="en-US" dirty="0" err="1" smtClean="0"/>
              <a:t>Akka</a:t>
            </a:r>
            <a:r>
              <a:rPr lang="en-US" dirty="0" smtClean="0"/>
              <a:t>-stream is an implementation of the Reactive Stream</a:t>
            </a:r>
          </a:p>
          <a:p>
            <a:r>
              <a:rPr lang="en-US" dirty="0" err="1" smtClean="0"/>
              <a:t>Akka</a:t>
            </a:r>
            <a:r>
              <a:rPr lang="en-US" dirty="0" smtClean="0"/>
              <a:t>-stream use bounded memory, non-blocking IO and can cope up with varying speed of producer using back pressure</a:t>
            </a:r>
          </a:p>
          <a:p>
            <a:r>
              <a:rPr lang="en-US" dirty="0" smtClean="0"/>
              <a:t>Source publishes data and sink subscribes to data. Flow does data transformation</a:t>
            </a:r>
          </a:p>
          <a:p>
            <a:r>
              <a:rPr lang="en-US" dirty="0" smtClean="0"/>
              <a:t>If the source is creating data faster than the rate at which the sink can consume, then the sink propagates a back-pressure to stop the source </a:t>
            </a:r>
          </a:p>
          <a:p>
            <a:endParaRPr lang="en-US" dirty="0" smtClean="0"/>
          </a:p>
          <a:p>
            <a:endParaRPr lang="en-US" dirty="0" smtClean="0"/>
          </a:p>
          <a:p>
            <a:endParaRPr lang="en-US" dirty="0"/>
          </a:p>
        </p:txBody>
      </p:sp>
      <p:sp>
        <p:nvSpPr>
          <p:cNvPr id="4" name="Rounded Rectangle 3"/>
          <p:cNvSpPr>
            <a:spLocks noChangeAspect="1"/>
          </p:cNvSpPr>
          <p:nvPr/>
        </p:nvSpPr>
        <p:spPr>
          <a:xfrm>
            <a:off x="8067191" y="1172281"/>
            <a:ext cx="1512748" cy="512291"/>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Source 1</a:t>
            </a:r>
            <a:endParaRPr lang="en-US" dirty="0"/>
          </a:p>
        </p:txBody>
      </p:sp>
      <p:sp>
        <p:nvSpPr>
          <p:cNvPr id="5" name="Rounded Rectangle 4"/>
          <p:cNvSpPr/>
          <p:nvPr/>
        </p:nvSpPr>
        <p:spPr>
          <a:xfrm>
            <a:off x="9311321" y="2508077"/>
            <a:ext cx="1163036" cy="473661"/>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Flow</a:t>
            </a:r>
            <a:endParaRPr lang="en-US" dirty="0"/>
          </a:p>
        </p:txBody>
      </p:sp>
      <p:sp>
        <p:nvSpPr>
          <p:cNvPr id="6" name="Rounded Rectangle 5"/>
          <p:cNvSpPr>
            <a:spLocks noChangeAspect="1"/>
          </p:cNvSpPr>
          <p:nvPr/>
        </p:nvSpPr>
        <p:spPr>
          <a:xfrm>
            <a:off x="10334696" y="3799462"/>
            <a:ext cx="1512748" cy="613512"/>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Sink 2</a:t>
            </a:r>
            <a:endParaRPr lang="en-US" dirty="0"/>
          </a:p>
        </p:txBody>
      </p:sp>
      <p:sp>
        <p:nvSpPr>
          <p:cNvPr id="7" name="Rounded Rectangle 6"/>
          <p:cNvSpPr>
            <a:spLocks noChangeAspect="1"/>
          </p:cNvSpPr>
          <p:nvPr/>
        </p:nvSpPr>
        <p:spPr>
          <a:xfrm>
            <a:off x="8067191" y="3799462"/>
            <a:ext cx="1512748" cy="613512"/>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Sink 1</a:t>
            </a:r>
            <a:endParaRPr lang="en-US" dirty="0"/>
          </a:p>
        </p:txBody>
      </p:sp>
      <p:cxnSp>
        <p:nvCxnSpPr>
          <p:cNvPr id="8" name="Straight Arrow Connector 7"/>
          <p:cNvCxnSpPr>
            <a:stCxn id="4" idx="2"/>
            <a:endCxn id="5" idx="0"/>
          </p:cNvCxnSpPr>
          <p:nvPr/>
        </p:nvCxnSpPr>
        <p:spPr>
          <a:xfrm>
            <a:off x="8823565" y="1684572"/>
            <a:ext cx="1069274" cy="823505"/>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a:off x="9892839" y="2981738"/>
            <a:ext cx="1198231" cy="81772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5" idx="2"/>
          </p:cNvCxnSpPr>
          <p:nvPr/>
        </p:nvCxnSpPr>
        <p:spPr>
          <a:xfrm flipV="1">
            <a:off x="8823565" y="2981738"/>
            <a:ext cx="1069274" cy="81772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a:spLocks noChangeAspect="1"/>
          </p:cNvSpPr>
          <p:nvPr/>
        </p:nvSpPr>
        <p:spPr>
          <a:xfrm>
            <a:off x="10131383" y="1177450"/>
            <a:ext cx="1512748" cy="512291"/>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Source 2</a:t>
            </a:r>
            <a:endParaRPr lang="en-US" dirty="0"/>
          </a:p>
        </p:txBody>
      </p:sp>
      <p:cxnSp>
        <p:nvCxnSpPr>
          <p:cNvPr id="22" name="Straight Arrow Connector 21"/>
          <p:cNvCxnSpPr>
            <a:stCxn id="21" idx="2"/>
            <a:endCxn id="5" idx="0"/>
          </p:cNvCxnSpPr>
          <p:nvPr/>
        </p:nvCxnSpPr>
        <p:spPr>
          <a:xfrm flipH="1">
            <a:off x="9892839" y="1689741"/>
            <a:ext cx="994918" cy="818336"/>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553098" y="4861366"/>
            <a:ext cx="858825" cy="369332"/>
          </a:xfrm>
          <a:prstGeom prst="rect">
            <a:avLst/>
          </a:prstGeom>
          <a:noFill/>
        </p:spPr>
        <p:txBody>
          <a:bodyPr wrap="none" rtlCol="0">
            <a:spAutoFit/>
          </a:bodyPr>
          <a:lstStyle/>
          <a:p>
            <a:r>
              <a:rPr lang="en-US" dirty="0" smtClean="0"/>
              <a:t>Graph</a:t>
            </a:r>
            <a:endParaRPr lang="en-US" dirty="0"/>
          </a:p>
        </p:txBody>
      </p:sp>
    </p:spTree>
    <p:extLst>
      <p:ext uri="{BB962C8B-B14F-4D97-AF65-F5344CB8AC3E}">
        <p14:creationId xmlns:p14="http://schemas.microsoft.com/office/powerpoint/2010/main" val="808295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Richmond - </a:t>
            </a:r>
            <a:r>
              <a:rPr lang="en-US" dirty="0"/>
              <a:t>Reactive </a:t>
            </a:r>
            <a:r>
              <a:rPr lang="en-US" dirty="0" smtClean="0"/>
              <a:t>Programming</a:t>
            </a:r>
            <a:endParaRPr lang="en-US" dirty="0"/>
          </a:p>
        </p:txBody>
      </p:sp>
      <p:sp>
        <p:nvSpPr>
          <p:cNvPr id="3" name="Content Placeholder 2"/>
          <p:cNvSpPr>
            <a:spLocks noGrp="1"/>
          </p:cNvSpPr>
          <p:nvPr>
            <p:ph idx="1"/>
          </p:nvPr>
        </p:nvSpPr>
        <p:spPr>
          <a:xfrm>
            <a:off x="1173708" y="2121408"/>
            <a:ext cx="9954540" cy="4050792"/>
          </a:xfrm>
        </p:spPr>
        <p:txBody>
          <a:bodyPr/>
          <a:lstStyle/>
          <a:p>
            <a:r>
              <a:rPr lang="en-US" dirty="0" smtClean="0"/>
              <a:t>A forum for discussing about Reactive Architecture</a:t>
            </a:r>
          </a:p>
          <a:p>
            <a:r>
              <a:rPr lang="en-US" dirty="0" smtClean="0"/>
              <a:t>We are technology agnostic</a:t>
            </a:r>
          </a:p>
          <a:p>
            <a:r>
              <a:rPr lang="en-US" dirty="0" smtClean="0"/>
              <a:t>We are in the Richmond area</a:t>
            </a:r>
          </a:p>
          <a:p>
            <a:r>
              <a:rPr lang="en-US" dirty="0" smtClean="0"/>
              <a:t>Open for participation </a:t>
            </a:r>
            <a:endParaRPr lang="en-US" dirty="0"/>
          </a:p>
        </p:txBody>
      </p:sp>
    </p:spTree>
    <p:extLst>
      <p:ext uri="{BB962C8B-B14F-4D97-AF65-F5344CB8AC3E}">
        <p14:creationId xmlns:p14="http://schemas.microsoft.com/office/powerpoint/2010/main" val="954065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messages</a:t>
            </a:r>
            <a:endParaRPr lang="en-US" dirty="0"/>
          </a:p>
        </p:txBody>
      </p:sp>
      <p:sp>
        <p:nvSpPr>
          <p:cNvPr id="3" name="Content Placeholder 2"/>
          <p:cNvSpPr>
            <a:spLocks noGrp="1"/>
          </p:cNvSpPr>
          <p:nvPr>
            <p:ph idx="1"/>
          </p:nvPr>
        </p:nvSpPr>
        <p:spPr>
          <a:xfrm>
            <a:off x="1069848" y="2121408"/>
            <a:ext cx="5728517" cy="4050792"/>
          </a:xfrm>
        </p:spPr>
        <p:txBody>
          <a:bodyPr>
            <a:normAutofit fontScale="85000" lnSpcReduction="10000"/>
          </a:bodyPr>
          <a:lstStyle/>
          <a:p>
            <a:r>
              <a:rPr lang="en-US" dirty="0" smtClean="0"/>
              <a:t>Routers are needed to route messages to different destination actors. These could be for Performance or Content of the Message.</a:t>
            </a:r>
          </a:p>
          <a:p>
            <a:r>
              <a:rPr lang="en-US" dirty="0" err="1" smtClean="0"/>
              <a:t>Akka</a:t>
            </a:r>
            <a:r>
              <a:rPr lang="en-US" dirty="0" smtClean="0"/>
              <a:t> provides built in router functions. There actor that represents the router, loads the routing function. Built-in routers come in two flavors:</a:t>
            </a:r>
          </a:p>
          <a:p>
            <a:pPr lvl="1"/>
            <a:r>
              <a:rPr lang="en-US" dirty="0" smtClean="0"/>
              <a:t>Pool </a:t>
            </a:r>
            <a:r>
              <a:rPr lang="mr-IN" dirty="0" smtClean="0"/>
              <a:t>–</a:t>
            </a:r>
            <a:r>
              <a:rPr lang="en-US" dirty="0" smtClean="0"/>
              <a:t> The router is responsible for creating the </a:t>
            </a:r>
            <a:r>
              <a:rPr lang="en-US" dirty="0" err="1" smtClean="0"/>
              <a:t>routees</a:t>
            </a:r>
            <a:r>
              <a:rPr lang="en-US" dirty="0" smtClean="0"/>
              <a:t> and removing them from the list when they terminate.</a:t>
            </a:r>
          </a:p>
          <a:p>
            <a:pPr lvl="1"/>
            <a:r>
              <a:rPr lang="en-US" dirty="0" smtClean="0"/>
              <a:t>Group </a:t>
            </a:r>
            <a:r>
              <a:rPr lang="mr-IN" dirty="0" smtClean="0"/>
              <a:t>–</a:t>
            </a:r>
            <a:r>
              <a:rPr lang="en-US" dirty="0" smtClean="0"/>
              <a:t> The </a:t>
            </a:r>
            <a:r>
              <a:rPr lang="en-US" dirty="0" err="1" smtClean="0"/>
              <a:t>routees</a:t>
            </a:r>
            <a:r>
              <a:rPr lang="en-US" dirty="0" smtClean="0"/>
              <a:t> are created by the system. The routers use the actor selection to find the </a:t>
            </a:r>
            <a:r>
              <a:rPr lang="en-US" dirty="0" err="1" smtClean="0"/>
              <a:t>routee</a:t>
            </a:r>
            <a:r>
              <a:rPr lang="en-US" dirty="0" smtClean="0"/>
              <a:t>.</a:t>
            </a:r>
          </a:p>
          <a:p>
            <a:r>
              <a:rPr lang="en-US" dirty="0" smtClean="0"/>
              <a:t>Some of the inbuilt routing functions available are: </a:t>
            </a:r>
          </a:p>
          <a:p>
            <a:pPr lvl="1"/>
            <a:r>
              <a:rPr lang="en-US" dirty="0" smtClean="0"/>
              <a:t>Round Robin</a:t>
            </a:r>
          </a:p>
          <a:p>
            <a:pPr lvl="1"/>
            <a:r>
              <a:rPr lang="en-US" dirty="0" smtClean="0"/>
              <a:t>Smallest mail box</a:t>
            </a:r>
          </a:p>
          <a:p>
            <a:pPr lvl="1"/>
            <a:r>
              <a:rPr lang="en-US" dirty="0" smtClean="0"/>
              <a:t>Broadcast</a:t>
            </a:r>
          </a:p>
          <a:p>
            <a:pPr lvl="1"/>
            <a:r>
              <a:rPr lang="en-US" dirty="0" smtClean="0"/>
              <a:t>Scatter-Gather</a:t>
            </a:r>
            <a:endParaRPr lang="en-US" dirty="0"/>
          </a:p>
        </p:txBody>
      </p:sp>
      <p:sp>
        <p:nvSpPr>
          <p:cNvPr id="4" name="Rounded Rectangle 3"/>
          <p:cNvSpPr/>
          <p:nvPr/>
        </p:nvSpPr>
        <p:spPr>
          <a:xfrm>
            <a:off x="7087396" y="3138481"/>
            <a:ext cx="1163036" cy="11010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Router Actor</a:t>
            </a:r>
            <a:endParaRPr lang="en-US" dirty="0"/>
          </a:p>
        </p:txBody>
      </p:sp>
      <p:sp>
        <p:nvSpPr>
          <p:cNvPr id="5" name="Rounded Rectangle 4"/>
          <p:cNvSpPr/>
          <p:nvPr/>
        </p:nvSpPr>
        <p:spPr>
          <a:xfrm>
            <a:off x="10157017" y="1675277"/>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Actor 1</a:t>
            </a:r>
            <a:endParaRPr lang="en-US" dirty="0"/>
          </a:p>
        </p:txBody>
      </p:sp>
      <p:sp>
        <p:nvSpPr>
          <p:cNvPr id="6" name="Rounded Rectangle 5"/>
          <p:cNvSpPr/>
          <p:nvPr/>
        </p:nvSpPr>
        <p:spPr>
          <a:xfrm>
            <a:off x="10157017" y="3308267"/>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Actor 2</a:t>
            </a:r>
            <a:endParaRPr lang="en-US" dirty="0"/>
          </a:p>
        </p:txBody>
      </p:sp>
      <p:sp>
        <p:nvSpPr>
          <p:cNvPr id="7" name="Rounded Rectangle 6"/>
          <p:cNvSpPr/>
          <p:nvPr/>
        </p:nvSpPr>
        <p:spPr>
          <a:xfrm>
            <a:off x="10157017" y="4865143"/>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smtClean="0"/>
              <a:t>Actor 3</a:t>
            </a:r>
            <a:endParaRPr lang="en-US" dirty="0"/>
          </a:p>
        </p:txBody>
      </p:sp>
      <p:cxnSp>
        <p:nvCxnSpPr>
          <p:cNvPr id="8" name="Straight Arrow Connector 7"/>
          <p:cNvCxnSpPr>
            <a:stCxn id="4" idx="3"/>
          </p:cNvCxnSpPr>
          <p:nvPr/>
        </p:nvCxnSpPr>
        <p:spPr>
          <a:xfrm flipV="1">
            <a:off x="8250432" y="2022619"/>
            <a:ext cx="1906585" cy="166640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flipV="1">
            <a:off x="8250432" y="3655609"/>
            <a:ext cx="1906585" cy="33414"/>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a:off x="8250432" y="3689023"/>
            <a:ext cx="1906585" cy="1523462"/>
          </a:xfrm>
          <a:prstGeom prst="straightConnector1">
            <a:avLst/>
          </a:prstGeom>
          <a:ln w="7620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33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with remoting</a:t>
            </a:r>
            <a:endParaRPr lang="en-US" dirty="0"/>
          </a:p>
        </p:txBody>
      </p:sp>
      <p:sp>
        <p:nvSpPr>
          <p:cNvPr id="3" name="Content Placeholder 2"/>
          <p:cNvSpPr>
            <a:spLocks noGrp="1"/>
          </p:cNvSpPr>
          <p:nvPr>
            <p:ph idx="1"/>
          </p:nvPr>
        </p:nvSpPr>
        <p:spPr>
          <a:xfrm>
            <a:off x="1069848" y="2121408"/>
            <a:ext cx="5124475" cy="4050792"/>
          </a:xfrm>
        </p:spPr>
        <p:txBody>
          <a:bodyPr/>
          <a:lstStyle/>
          <a:p>
            <a:r>
              <a:rPr lang="en-US" dirty="0" smtClean="0"/>
              <a:t>Remoting is a way to scale out. This is achieved by running actors on various nodes. The nodes interact with each other using </a:t>
            </a:r>
            <a:r>
              <a:rPr lang="en-US" dirty="0" err="1" smtClean="0"/>
              <a:t>akka</a:t>
            </a:r>
            <a:r>
              <a:rPr lang="en-US" dirty="0" smtClean="0"/>
              <a:t>-remote module.</a:t>
            </a:r>
          </a:p>
          <a:p>
            <a:r>
              <a:rPr lang="en-US" dirty="0" smtClean="0"/>
              <a:t>Remoting provides location transparency, i.e. the caller is not aware of the location of the actor. Remote actors will be called as if, they are local actors.</a:t>
            </a:r>
          </a:p>
          <a:p>
            <a:r>
              <a:rPr lang="en-US" dirty="0" smtClean="0"/>
              <a:t>Remote actors can be referred either by</a:t>
            </a:r>
          </a:p>
          <a:p>
            <a:pPr lvl="1"/>
            <a:r>
              <a:rPr lang="en-US" dirty="0" smtClean="0"/>
              <a:t>Locally creating the actor and then deploying it remotely</a:t>
            </a:r>
          </a:p>
          <a:p>
            <a:pPr lvl="1"/>
            <a:r>
              <a:rPr lang="en-US" dirty="0" smtClean="0"/>
              <a:t>Look up the actor by its path</a:t>
            </a:r>
            <a:endParaRPr lang="en-US" dirty="0"/>
          </a:p>
        </p:txBody>
      </p:sp>
      <p:grpSp>
        <p:nvGrpSpPr>
          <p:cNvPr id="24" name="Group 23"/>
          <p:cNvGrpSpPr/>
          <p:nvPr/>
        </p:nvGrpSpPr>
        <p:grpSpPr>
          <a:xfrm>
            <a:off x="7433187" y="1253613"/>
            <a:ext cx="3982064" cy="1946784"/>
            <a:chOff x="7433187" y="1253613"/>
            <a:chExt cx="3982064" cy="1946784"/>
          </a:xfrm>
        </p:grpSpPr>
        <p:sp>
          <p:nvSpPr>
            <p:cNvPr id="8" name="Rectangle 7"/>
            <p:cNvSpPr/>
            <p:nvPr/>
          </p:nvSpPr>
          <p:spPr>
            <a:xfrm>
              <a:off x="7433187" y="1253613"/>
              <a:ext cx="3982064" cy="19467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smtClean="0"/>
                <a:t>Sender System (JVM)</a:t>
              </a:r>
              <a:endParaRPr lang="en-US" dirty="0"/>
            </a:p>
          </p:txBody>
        </p:sp>
        <p:sp>
          <p:nvSpPr>
            <p:cNvPr id="12" name="TextBox 11"/>
            <p:cNvSpPr txBox="1"/>
            <p:nvPr/>
          </p:nvSpPr>
          <p:spPr>
            <a:xfrm>
              <a:off x="7433187" y="2831064"/>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Netty</a:t>
              </a:r>
              <a:endParaRPr lang="en-US" dirty="0"/>
            </a:p>
          </p:txBody>
        </p:sp>
        <p:sp>
          <p:nvSpPr>
            <p:cNvPr id="13" name="TextBox 12"/>
            <p:cNvSpPr txBox="1"/>
            <p:nvPr/>
          </p:nvSpPr>
          <p:spPr>
            <a:xfrm>
              <a:off x="7433187" y="2461732"/>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mtClean="0"/>
                <a:t>Serialization </a:t>
              </a:r>
              <a:endParaRPr lang="en-US" dirty="0"/>
            </a:p>
          </p:txBody>
        </p:sp>
        <p:sp>
          <p:nvSpPr>
            <p:cNvPr id="14" name="TextBox 13"/>
            <p:cNvSpPr txBox="1"/>
            <p:nvPr/>
          </p:nvSpPr>
          <p:spPr>
            <a:xfrm>
              <a:off x="7433187" y="2092400"/>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Actor Selection</a:t>
              </a:r>
              <a:endParaRPr lang="en-US" dirty="0"/>
            </a:p>
          </p:txBody>
        </p:sp>
        <p:sp>
          <p:nvSpPr>
            <p:cNvPr id="15" name="TextBox 14"/>
            <p:cNvSpPr txBox="1"/>
            <p:nvPr/>
          </p:nvSpPr>
          <p:spPr>
            <a:xfrm>
              <a:off x="7433187" y="1729721"/>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Actor</a:t>
              </a:r>
              <a:endParaRPr lang="en-US" dirty="0"/>
            </a:p>
          </p:txBody>
        </p:sp>
      </p:grpSp>
      <p:grpSp>
        <p:nvGrpSpPr>
          <p:cNvPr id="25" name="Group 24"/>
          <p:cNvGrpSpPr/>
          <p:nvPr/>
        </p:nvGrpSpPr>
        <p:grpSpPr>
          <a:xfrm>
            <a:off x="7433187" y="4146804"/>
            <a:ext cx="3982064" cy="1531325"/>
            <a:chOff x="7433187" y="4146804"/>
            <a:chExt cx="3982064" cy="1531325"/>
          </a:xfrm>
        </p:grpSpPr>
        <p:sp>
          <p:nvSpPr>
            <p:cNvPr id="18" name="Rectangle 17"/>
            <p:cNvSpPr/>
            <p:nvPr/>
          </p:nvSpPr>
          <p:spPr>
            <a:xfrm>
              <a:off x="7433187" y="4146804"/>
              <a:ext cx="3982064" cy="15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dirty="0" smtClean="0"/>
                <a:t>Receiving System (JVM)</a:t>
              </a:r>
              <a:endParaRPr lang="en-US" dirty="0"/>
            </a:p>
          </p:txBody>
        </p:sp>
        <p:sp>
          <p:nvSpPr>
            <p:cNvPr id="19" name="TextBox 18"/>
            <p:cNvSpPr txBox="1"/>
            <p:nvPr/>
          </p:nvSpPr>
          <p:spPr>
            <a:xfrm>
              <a:off x="7433187" y="4878815"/>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Actor</a:t>
              </a:r>
              <a:endParaRPr lang="en-US" dirty="0"/>
            </a:p>
          </p:txBody>
        </p:sp>
        <p:sp>
          <p:nvSpPr>
            <p:cNvPr id="21" name="TextBox 20"/>
            <p:cNvSpPr txBox="1"/>
            <p:nvPr/>
          </p:nvSpPr>
          <p:spPr>
            <a:xfrm>
              <a:off x="7433187" y="4509483"/>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Serialization</a:t>
              </a:r>
              <a:endParaRPr lang="en-US" dirty="0"/>
            </a:p>
          </p:txBody>
        </p:sp>
        <p:sp>
          <p:nvSpPr>
            <p:cNvPr id="22" name="TextBox 21"/>
            <p:cNvSpPr txBox="1"/>
            <p:nvPr/>
          </p:nvSpPr>
          <p:spPr>
            <a:xfrm>
              <a:off x="7433187" y="4146804"/>
              <a:ext cx="39820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Netty</a:t>
              </a:r>
              <a:endParaRPr lang="en-US" dirty="0"/>
            </a:p>
          </p:txBody>
        </p:sp>
      </p:grpSp>
      <p:cxnSp>
        <p:nvCxnSpPr>
          <p:cNvPr id="27" name="Straight Arrow Connector 26"/>
          <p:cNvCxnSpPr/>
          <p:nvPr/>
        </p:nvCxnSpPr>
        <p:spPr>
          <a:xfrm>
            <a:off x="7905135" y="1729721"/>
            <a:ext cx="0" cy="1470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05135" y="4146804"/>
            <a:ext cx="0" cy="10613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22" idx="0"/>
          </p:cNvCxnSpPr>
          <p:nvPr/>
        </p:nvCxnSpPr>
        <p:spPr>
          <a:xfrm>
            <a:off x="9424219" y="3200397"/>
            <a:ext cx="0" cy="946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99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with cluster</a:t>
            </a:r>
            <a:endParaRPr lang="en-US" dirty="0"/>
          </a:p>
        </p:txBody>
      </p:sp>
      <p:sp>
        <p:nvSpPr>
          <p:cNvPr id="3" name="Content Placeholder 2"/>
          <p:cNvSpPr>
            <a:spLocks noGrp="1"/>
          </p:cNvSpPr>
          <p:nvPr>
            <p:ph idx="1"/>
          </p:nvPr>
        </p:nvSpPr>
        <p:spPr>
          <a:xfrm>
            <a:off x="1069848" y="2121408"/>
            <a:ext cx="10058400" cy="4522280"/>
          </a:xfrm>
        </p:spPr>
        <p:txBody>
          <a:bodyPr/>
          <a:lstStyle/>
          <a:p>
            <a:r>
              <a:rPr lang="en-US" dirty="0" smtClean="0"/>
              <a:t>Multiple nodes make a cluster. Each node is identified as </a:t>
            </a:r>
            <a:r>
              <a:rPr lang="en-US" i="1" dirty="0" err="1" smtClean="0"/>
              <a:t>hostname:port:uid</a:t>
            </a:r>
            <a:endParaRPr lang="en-US" i="1" dirty="0" smtClean="0"/>
          </a:p>
          <a:p>
            <a:r>
              <a:rPr lang="en-US" dirty="0" smtClean="0"/>
              <a:t>The state of a node within a cluster is communicated to other nodes via the gossip protocol</a:t>
            </a:r>
          </a:p>
          <a:p>
            <a:r>
              <a:rPr lang="en-US" dirty="0" smtClean="0"/>
              <a:t>The clusters have a leader node. This is the node responsible for adding and removing other nodes from the cluster. Additionally the cluster will have a seed node, which is a node that all new nodes can contact into and can start the gossip.</a:t>
            </a:r>
          </a:p>
          <a:p>
            <a:r>
              <a:rPr lang="en-US" dirty="0" smtClean="0"/>
              <a:t>Cluster </a:t>
            </a:r>
            <a:r>
              <a:rPr lang="en-US" dirty="0" err="1" smtClean="0"/>
              <a:t>Sharding</a:t>
            </a:r>
            <a:r>
              <a:rPr lang="en-US" dirty="0" smtClean="0"/>
              <a:t> </a:t>
            </a:r>
            <a:r>
              <a:rPr lang="mr-IN" dirty="0" smtClean="0"/>
              <a:t>–</a:t>
            </a:r>
            <a:r>
              <a:rPr lang="en-US" dirty="0" smtClean="0"/>
              <a:t> Used to distribute actor instances over a number of nodes and being able to determine where they are, by using their persistence ids. </a:t>
            </a:r>
            <a:r>
              <a:rPr lang="en-US" dirty="0" err="1" smtClean="0"/>
              <a:t>Sharding</a:t>
            </a:r>
            <a:r>
              <a:rPr lang="en-US" dirty="0" smtClean="0"/>
              <a:t> is implemented using two special actors called </a:t>
            </a:r>
            <a:r>
              <a:rPr lang="en-US" dirty="0" err="1" smtClean="0"/>
              <a:t>ShardRegion</a:t>
            </a:r>
            <a:r>
              <a:rPr lang="en-US" dirty="0" smtClean="0"/>
              <a:t> and </a:t>
            </a:r>
            <a:r>
              <a:rPr lang="en-US" dirty="0" err="1" smtClean="0"/>
              <a:t>ShardCoordinator</a:t>
            </a:r>
            <a:r>
              <a:rPr lang="en-US" dirty="0" smtClean="0"/>
              <a:t>.</a:t>
            </a:r>
          </a:p>
          <a:p>
            <a:r>
              <a:rPr lang="en-US" dirty="0" smtClean="0"/>
              <a:t>Cluster Singleton </a:t>
            </a:r>
            <a:r>
              <a:rPr lang="mr-IN" dirty="0" smtClean="0"/>
              <a:t>–</a:t>
            </a:r>
            <a:r>
              <a:rPr lang="en-US" dirty="0" smtClean="0"/>
              <a:t> This allows us to indicate that a single component should only be running on any one node at a given point of time.</a:t>
            </a:r>
          </a:p>
          <a:p>
            <a:endParaRPr lang="en-US" dirty="0"/>
          </a:p>
        </p:txBody>
      </p:sp>
    </p:spTree>
    <p:extLst>
      <p:ext uri="{BB962C8B-B14F-4D97-AF65-F5344CB8AC3E}">
        <p14:creationId xmlns:p14="http://schemas.microsoft.com/office/powerpoint/2010/main" val="2083023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Reactive approaches</a:t>
            </a:r>
            <a:endParaRPr lang="en-US" dirty="0"/>
          </a:p>
        </p:txBody>
      </p:sp>
      <p:sp>
        <p:nvSpPr>
          <p:cNvPr id="3" name="Content Placeholder 2"/>
          <p:cNvSpPr>
            <a:spLocks noGrp="1"/>
          </p:cNvSpPr>
          <p:nvPr>
            <p:ph idx="1"/>
          </p:nvPr>
        </p:nvSpPr>
        <p:spPr/>
        <p:txBody>
          <a:bodyPr/>
          <a:lstStyle/>
          <a:p>
            <a:r>
              <a:rPr lang="en-US" dirty="0" err="1" smtClean="0"/>
              <a:t>RxJava</a:t>
            </a:r>
            <a:endParaRPr lang="en-US" dirty="0" smtClean="0"/>
          </a:p>
          <a:p>
            <a:r>
              <a:rPr lang="en-US" dirty="0" err="1" smtClean="0"/>
              <a:t>RxScala</a:t>
            </a:r>
            <a:endParaRPr lang="en-US" dirty="0" smtClean="0"/>
          </a:p>
          <a:p>
            <a:r>
              <a:rPr lang="en-US" dirty="0" smtClean="0"/>
              <a:t>Reactive Spring</a:t>
            </a:r>
          </a:p>
          <a:p>
            <a:r>
              <a:rPr lang="en-US" dirty="0" err="1" smtClean="0"/>
              <a:t>RxJS</a:t>
            </a:r>
            <a:endParaRPr lang="en-US" dirty="0" smtClean="0"/>
          </a:p>
          <a:p>
            <a:endParaRPr lang="en-US" dirty="0"/>
          </a:p>
        </p:txBody>
      </p:sp>
    </p:spTree>
    <p:extLst>
      <p:ext uri="{BB962C8B-B14F-4D97-AF65-F5344CB8AC3E}">
        <p14:creationId xmlns:p14="http://schemas.microsoft.com/office/powerpoint/2010/main" val="2133198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r>
              <a:rPr lang="mr-IN" dirty="0" smtClean="0"/>
              <a:t>…</a:t>
            </a:r>
            <a:r>
              <a:rPr lang="en-US" dirty="0" smtClean="0"/>
              <a:t>.</a:t>
            </a:r>
            <a:endParaRPr lang="en-US" dirty="0"/>
          </a:p>
        </p:txBody>
      </p:sp>
      <p:sp>
        <p:nvSpPr>
          <p:cNvPr id="3" name="Content Placeholder 2"/>
          <p:cNvSpPr>
            <a:spLocks noGrp="1"/>
          </p:cNvSpPr>
          <p:nvPr>
            <p:ph idx="1"/>
          </p:nvPr>
        </p:nvSpPr>
        <p:spPr>
          <a:xfrm>
            <a:off x="1069848" y="1717965"/>
            <a:ext cx="10058400" cy="4918362"/>
          </a:xfrm>
        </p:spPr>
        <p:txBody>
          <a:bodyPr>
            <a:normAutofit lnSpcReduction="10000"/>
          </a:bodyPr>
          <a:lstStyle/>
          <a:p>
            <a:r>
              <a:rPr lang="en-US" dirty="0" smtClean="0"/>
              <a:t>Richmond – Reactive Group</a:t>
            </a:r>
          </a:p>
          <a:p>
            <a:pPr lvl="1"/>
            <a:r>
              <a:rPr lang="en-US" dirty="0">
                <a:hlinkClick r:id="rId3"/>
              </a:rPr>
              <a:t>https://www.meetup.com/Richmond-Reactive-Programming</a:t>
            </a:r>
            <a:r>
              <a:rPr lang="en-US" dirty="0" smtClean="0">
                <a:hlinkClick r:id="rId3"/>
              </a:rPr>
              <a:t>/</a:t>
            </a:r>
            <a:r>
              <a:rPr lang="en-US" dirty="0"/>
              <a:t>	</a:t>
            </a:r>
          </a:p>
          <a:p>
            <a:r>
              <a:rPr lang="en-US" dirty="0" smtClean="0"/>
              <a:t>DC </a:t>
            </a:r>
            <a:r>
              <a:rPr lang="mr-IN" dirty="0" smtClean="0"/>
              <a:t>–</a:t>
            </a:r>
            <a:r>
              <a:rPr lang="en-US" dirty="0" smtClean="0"/>
              <a:t> Reactive Group</a:t>
            </a:r>
          </a:p>
          <a:p>
            <a:pPr lvl="1"/>
            <a:r>
              <a:rPr lang="en-US" dirty="0">
                <a:hlinkClick r:id="rId4"/>
              </a:rPr>
              <a:t>https://www.meetup.com/DC-Reactive-Architecture-Programming</a:t>
            </a:r>
            <a:r>
              <a:rPr lang="en-US" dirty="0" smtClean="0">
                <a:hlinkClick r:id="rId4"/>
              </a:rPr>
              <a:t>/</a:t>
            </a:r>
            <a:endParaRPr lang="en-US" dirty="0" smtClean="0"/>
          </a:p>
          <a:p>
            <a:r>
              <a:rPr lang="en-US" dirty="0" smtClean="0"/>
              <a:t>Up coming events:</a:t>
            </a:r>
          </a:p>
          <a:p>
            <a:pPr lvl="1"/>
            <a:r>
              <a:rPr lang="en-US" dirty="0" smtClean="0"/>
              <a:t>Google Dev Fest, 5</a:t>
            </a:r>
            <a:r>
              <a:rPr lang="en-US" baseline="30000" dirty="0" smtClean="0"/>
              <a:t>th</a:t>
            </a:r>
            <a:r>
              <a:rPr lang="en-US" dirty="0" smtClean="0"/>
              <a:t> - 6</a:t>
            </a:r>
            <a:r>
              <a:rPr lang="en-US" baseline="30000" dirty="0" smtClean="0"/>
              <a:t>th</a:t>
            </a:r>
            <a:r>
              <a:rPr lang="en-US" dirty="0" smtClean="0"/>
              <a:t> May, 2017</a:t>
            </a:r>
          </a:p>
          <a:p>
            <a:pPr lvl="2"/>
            <a:r>
              <a:rPr lang="en-US" dirty="0">
                <a:hlinkClick r:id="rId5"/>
              </a:rPr>
              <a:t>http://www.devfestdc.org/sessions/reactive-programming-in-akka</a:t>
            </a:r>
            <a:r>
              <a:rPr lang="en-US" dirty="0" smtClean="0">
                <a:hlinkClick r:id="rId5"/>
              </a:rPr>
              <a:t>/</a:t>
            </a:r>
            <a:endParaRPr lang="en-US" dirty="0" smtClean="0"/>
          </a:p>
          <a:p>
            <a:pPr lvl="1"/>
            <a:r>
              <a:rPr lang="en-US" dirty="0" smtClean="0"/>
              <a:t>New Technology meetup</a:t>
            </a:r>
          </a:p>
          <a:p>
            <a:pPr lvl="1"/>
            <a:r>
              <a:rPr lang="en-US" dirty="0" smtClean="0"/>
              <a:t>Capital One Tech </a:t>
            </a:r>
            <a:r>
              <a:rPr lang="en-US" dirty="0" smtClean="0"/>
              <a:t>Tuesday</a:t>
            </a:r>
          </a:p>
          <a:p>
            <a:pPr lvl="1"/>
            <a:r>
              <a:rPr lang="en-US" dirty="0" smtClean="0"/>
              <a:t>Reactive Submit</a:t>
            </a:r>
            <a:endParaRPr lang="en-US" dirty="0" smtClean="0"/>
          </a:p>
          <a:p>
            <a:pPr lvl="2"/>
            <a:r>
              <a:rPr lang="en-US" dirty="0" smtClean="0">
                <a:hlinkClick r:id="rId6"/>
              </a:rPr>
              <a:t>https</a:t>
            </a:r>
            <a:r>
              <a:rPr lang="en-US" dirty="0">
                <a:hlinkClick r:id="rId6"/>
              </a:rPr>
              <a:t>://www.reactivesummit.org</a:t>
            </a:r>
            <a:r>
              <a:rPr lang="en-US" dirty="0" smtClean="0">
                <a:hlinkClick r:id="rId6"/>
              </a:rPr>
              <a:t>/</a:t>
            </a:r>
            <a:endParaRPr lang="en-US" dirty="0"/>
          </a:p>
          <a:p>
            <a:pPr marL="182880" lvl="2">
              <a:spcBef>
                <a:spcPts val="1200"/>
              </a:spcBef>
            </a:pPr>
            <a:r>
              <a:rPr lang="en-US" sz="2000" dirty="0" smtClean="0"/>
              <a:t>Contact</a:t>
            </a:r>
          </a:p>
          <a:p>
            <a:pPr marL="457200" lvl="3">
              <a:spcBef>
                <a:spcPts val="1200"/>
              </a:spcBef>
            </a:pPr>
            <a:r>
              <a:rPr lang="en-US" sz="2000" dirty="0" smtClean="0"/>
              <a:t>Sovon Nath – </a:t>
            </a:r>
            <a:r>
              <a:rPr lang="en-US" sz="2000" dirty="0" err="1" smtClean="0"/>
              <a:t>sovon.nath@capitalone.com</a:t>
            </a:r>
            <a:endParaRPr lang="en-US" sz="2000" dirty="0" smtClean="0"/>
          </a:p>
          <a:p>
            <a:pPr marL="457200" lvl="3">
              <a:spcBef>
                <a:spcPts val="1200"/>
              </a:spcBef>
            </a:pPr>
            <a:r>
              <a:rPr lang="en-US" sz="2000" dirty="0" smtClean="0"/>
              <a:t>Raja Chattopadhyay – </a:t>
            </a:r>
            <a:r>
              <a:rPr lang="en-US" sz="2000" smtClean="0"/>
              <a:t>raja.chattopadhyay@capitalone.com</a:t>
            </a:r>
            <a:endParaRPr lang="en-US" sz="2000" dirty="0"/>
          </a:p>
          <a:p>
            <a:pPr lvl="2"/>
            <a:endParaRPr lang="en-US" dirty="0"/>
          </a:p>
          <a:p>
            <a:pPr lvl="1"/>
            <a:endParaRPr lang="en-US" dirty="0"/>
          </a:p>
        </p:txBody>
      </p:sp>
    </p:spTree>
    <p:extLst>
      <p:ext uri="{BB962C8B-B14F-4D97-AF65-F5344CB8AC3E}">
        <p14:creationId xmlns:p14="http://schemas.microsoft.com/office/powerpoint/2010/main" val="987143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US" dirty="0"/>
          </a:p>
        </p:txBody>
      </p:sp>
      <p:sp>
        <p:nvSpPr>
          <p:cNvPr id="3" name="Content Placeholder 2"/>
          <p:cNvSpPr>
            <a:spLocks noGrp="1"/>
          </p:cNvSpPr>
          <p:nvPr>
            <p:ph idx="1"/>
          </p:nvPr>
        </p:nvSpPr>
        <p:spPr/>
        <p:txBody>
          <a:bodyPr/>
          <a:lstStyle/>
          <a:p>
            <a:r>
              <a:rPr lang="en-US" u="sng" dirty="0" smtClean="0"/>
              <a:t>Sample Applications</a:t>
            </a:r>
            <a:endParaRPr lang="en-US" u="sng" dirty="0" smtClean="0">
              <a:hlinkClick r:id="rId3"/>
            </a:endParaRPr>
          </a:p>
          <a:p>
            <a:pPr lvl="1"/>
            <a:r>
              <a:rPr lang="en-US" u="sng" dirty="0" smtClean="0"/>
              <a:t>Actors using Scala</a:t>
            </a:r>
            <a:endParaRPr lang="en-US" u="sng" dirty="0" smtClean="0">
              <a:hlinkClick r:id=""/>
            </a:endParaRPr>
          </a:p>
          <a:p>
            <a:pPr lvl="2"/>
            <a:r>
              <a:rPr lang="en-US" u="sng" dirty="0" smtClean="0">
                <a:hlinkClick r:id=""/>
              </a:rPr>
              <a:t>https</a:t>
            </a:r>
            <a:r>
              <a:rPr lang="en-US" u="sng" dirty="0">
                <a:hlinkClick r:id="rId3"/>
              </a:rPr>
              <a:t>://</a:t>
            </a:r>
            <a:r>
              <a:rPr lang="en-US" u="sng" dirty="0" smtClean="0">
                <a:hlinkClick r:id="rId3"/>
              </a:rPr>
              <a:t>github.com/richmondtechies/scalaactors</a:t>
            </a:r>
            <a:endParaRPr lang="en-US" u="sng" dirty="0"/>
          </a:p>
          <a:p>
            <a:pPr lvl="1"/>
            <a:r>
              <a:rPr lang="en-US" u="sng" dirty="0" smtClean="0"/>
              <a:t>Java Reference Applications with AKKA</a:t>
            </a:r>
          </a:p>
          <a:p>
            <a:pPr lvl="2"/>
            <a:r>
              <a:rPr lang="en-US" dirty="0">
                <a:hlinkClick r:id="rId4"/>
              </a:rPr>
              <a:t>https://</a:t>
            </a:r>
            <a:r>
              <a:rPr lang="en-US" dirty="0" smtClean="0">
                <a:hlinkClick r:id="rId4"/>
              </a:rPr>
              <a:t>github.com/richmondtechies/decision-app</a:t>
            </a:r>
            <a:endParaRPr lang="en-US" dirty="0" smtClean="0"/>
          </a:p>
          <a:p>
            <a:pPr lvl="2"/>
            <a:r>
              <a:rPr lang="en-US" dirty="0">
                <a:hlinkClick r:id="rId5"/>
              </a:rPr>
              <a:t>https://</a:t>
            </a:r>
            <a:r>
              <a:rPr lang="en-US" dirty="0" smtClean="0">
                <a:hlinkClick r:id="rId5"/>
              </a:rPr>
              <a:t>github.com/richmondtechies/rewards-update-lagom</a:t>
            </a:r>
            <a:endParaRPr lang="en-US" dirty="0" smtClean="0"/>
          </a:p>
          <a:p>
            <a:r>
              <a:rPr lang="en-US" dirty="0" smtClean="0"/>
              <a:t>Reference material:</a:t>
            </a:r>
          </a:p>
          <a:p>
            <a:pPr lvl="1"/>
            <a:r>
              <a:rPr lang="en-US" dirty="0">
                <a:hlinkClick r:id="rId6"/>
              </a:rPr>
              <a:t>http://</a:t>
            </a:r>
            <a:r>
              <a:rPr lang="en-US" dirty="0" smtClean="0">
                <a:hlinkClick r:id="rId6"/>
              </a:rPr>
              <a:t>akka.io/docs</a:t>
            </a:r>
            <a:endParaRPr lang="en-US" dirty="0" smtClean="0"/>
          </a:p>
          <a:p>
            <a:endParaRPr lang="en-US" dirty="0"/>
          </a:p>
        </p:txBody>
      </p:sp>
    </p:spTree>
    <p:extLst>
      <p:ext uri="{BB962C8B-B14F-4D97-AF65-F5344CB8AC3E}">
        <p14:creationId xmlns:p14="http://schemas.microsoft.com/office/powerpoint/2010/main" val="93957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systems</a:t>
            </a:r>
            <a:endParaRPr lang="en-US" dirty="0"/>
          </a:p>
        </p:txBody>
      </p:sp>
      <p:grpSp>
        <p:nvGrpSpPr>
          <p:cNvPr id="24" name="Group 23"/>
          <p:cNvGrpSpPr/>
          <p:nvPr/>
        </p:nvGrpSpPr>
        <p:grpSpPr>
          <a:xfrm>
            <a:off x="2747968" y="2000250"/>
            <a:ext cx="7151370" cy="3379714"/>
            <a:chOff x="2076450" y="2000250"/>
            <a:chExt cx="7151370" cy="3379714"/>
          </a:xfrm>
        </p:grpSpPr>
        <p:sp>
          <p:nvSpPr>
            <p:cNvPr id="4" name="Rounded Rectangle 3"/>
            <p:cNvSpPr/>
            <p:nvPr/>
          </p:nvSpPr>
          <p:spPr>
            <a:xfrm>
              <a:off x="4743450" y="2000250"/>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Responsive</a:t>
              </a:r>
              <a:endParaRPr lang="en-US" dirty="0"/>
            </a:p>
          </p:txBody>
        </p:sp>
        <p:sp>
          <p:nvSpPr>
            <p:cNvPr id="7" name="Rounded Rectangle 6"/>
            <p:cNvSpPr/>
            <p:nvPr/>
          </p:nvSpPr>
          <p:spPr>
            <a:xfrm>
              <a:off x="7456170" y="3356610"/>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Resilient</a:t>
              </a:r>
              <a:endParaRPr lang="en-US" dirty="0"/>
            </a:p>
          </p:txBody>
        </p:sp>
        <p:sp>
          <p:nvSpPr>
            <p:cNvPr id="8" name="Rounded Rectangle 7"/>
            <p:cNvSpPr/>
            <p:nvPr/>
          </p:nvSpPr>
          <p:spPr>
            <a:xfrm>
              <a:off x="2076450" y="3356610"/>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Elastic</a:t>
              </a:r>
              <a:endParaRPr lang="en-US" dirty="0"/>
            </a:p>
          </p:txBody>
        </p:sp>
        <p:sp>
          <p:nvSpPr>
            <p:cNvPr id="9" name="Rounded Rectangle 8"/>
            <p:cNvSpPr/>
            <p:nvPr/>
          </p:nvSpPr>
          <p:spPr>
            <a:xfrm>
              <a:off x="4743450" y="4762241"/>
              <a:ext cx="1771650" cy="61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Driven</a:t>
              </a:r>
              <a:endParaRPr lang="en-US" dirty="0"/>
            </a:p>
          </p:txBody>
        </p:sp>
        <p:cxnSp>
          <p:nvCxnSpPr>
            <p:cNvPr id="10" name="Straight Arrow Connector 9"/>
            <p:cNvCxnSpPr>
              <a:stCxn id="9" idx="0"/>
              <a:endCxn id="4" idx="2"/>
            </p:cNvCxnSpPr>
            <p:nvPr/>
          </p:nvCxnSpPr>
          <p:spPr>
            <a:xfrm flipV="1">
              <a:off x="5629275" y="2617973"/>
              <a:ext cx="0" cy="2144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7" idx="1"/>
            </p:cNvCxnSpPr>
            <p:nvPr/>
          </p:nvCxnSpPr>
          <p:spPr>
            <a:xfrm>
              <a:off x="3848100" y="3665472"/>
              <a:ext cx="360807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1"/>
              <a:endCxn id="8" idx="2"/>
            </p:cNvCxnSpPr>
            <p:nvPr/>
          </p:nvCxnSpPr>
          <p:spPr>
            <a:xfrm rot="10800000">
              <a:off x="2962276" y="3974333"/>
              <a:ext cx="1781175" cy="109677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a:endCxn id="4" idx="3"/>
            </p:cNvCxnSpPr>
            <p:nvPr/>
          </p:nvCxnSpPr>
          <p:spPr>
            <a:xfrm rot="16200000" flipV="1">
              <a:off x="6904799" y="1919413"/>
              <a:ext cx="1047498" cy="182689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4" idx="1"/>
            </p:cNvCxnSpPr>
            <p:nvPr/>
          </p:nvCxnSpPr>
          <p:spPr>
            <a:xfrm rot="5400000" flipH="1" flipV="1">
              <a:off x="3329113" y="1942274"/>
              <a:ext cx="1047498" cy="178117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3"/>
              <a:endCxn id="7" idx="2"/>
            </p:cNvCxnSpPr>
            <p:nvPr/>
          </p:nvCxnSpPr>
          <p:spPr>
            <a:xfrm flipV="1">
              <a:off x="6515100" y="3974333"/>
              <a:ext cx="1826895" cy="109677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4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Akka</a:t>
            </a:r>
            <a:endParaRPr lang="en-US" dirty="0"/>
          </a:p>
        </p:txBody>
      </p:sp>
      <p:sp>
        <p:nvSpPr>
          <p:cNvPr id="3" name="Content Placeholder 2"/>
          <p:cNvSpPr>
            <a:spLocks noGrp="1"/>
          </p:cNvSpPr>
          <p:nvPr>
            <p:ph idx="1"/>
          </p:nvPr>
        </p:nvSpPr>
        <p:spPr/>
        <p:txBody>
          <a:bodyPr/>
          <a:lstStyle/>
          <a:p>
            <a:r>
              <a:rPr lang="en-US" dirty="0" err="1" smtClean="0"/>
              <a:t>Akka</a:t>
            </a:r>
            <a:r>
              <a:rPr lang="en-US" dirty="0" smtClean="0"/>
              <a:t> is an open source toolkit and run time that simplifies the building of concurrent and distributed system</a:t>
            </a:r>
          </a:p>
          <a:p>
            <a:r>
              <a:rPr lang="en-US" dirty="0" err="1" smtClean="0"/>
              <a:t>Akka</a:t>
            </a:r>
            <a:r>
              <a:rPr lang="en-US" dirty="0" smtClean="0"/>
              <a:t> is written in Scala</a:t>
            </a:r>
          </a:p>
          <a:p>
            <a:r>
              <a:rPr lang="en-US" dirty="0" smtClean="0"/>
              <a:t>It supports the actor based concurrency model</a:t>
            </a:r>
          </a:p>
          <a:p>
            <a:r>
              <a:rPr lang="en-US" dirty="0" err="1" smtClean="0"/>
              <a:t>Akka</a:t>
            </a:r>
            <a:r>
              <a:rPr lang="en-US" dirty="0" smtClean="0"/>
              <a:t> is a part of the </a:t>
            </a:r>
            <a:r>
              <a:rPr lang="en-US" dirty="0" err="1"/>
              <a:t>L</a:t>
            </a:r>
            <a:r>
              <a:rPr lang="en-US" dirty="0" err="1" smtClean="0"/>
              <a:t>ightbend</a:t>
            </a:r>
            <a:r>
              <a:rPr lang="en-US" dirty="0" smtClean="0"/>
              <a:t> Platform together with Play and Scala</a:t>
            </a:r>
            <a:endParaRPr lang="en-US" dirty="0"/>
          </a:p>
        </p:txBody>
      </p:sp>
    </p:spTree>
    <p:extLst>
      <p:ext uri="{BB962C8B-B14F-4D97-AF65-F5344CB8AC3E}">
        <p14:creationId xmlns:p14="http://schemas.microsoft.com/office/powerpoint/2010/main" val="1440010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Akka</a:t>
            </a:r>
            <a:r>
              <a:rPr lang="en-US" dirty="0" smtClean="0"/>
              <a:t>?</a:t>
            </a:r>
            <a:endParaRPr lang="en-US" dirty="0"/>
          </a:p>
        </p:txBody>
      </p:sp>
      <p:sp>
        <p:nvSpPr>
          <p:cNvPr id="3" name="Content Placeholder 2"/>
          <p:cNvSpPr>
            <a:spLocks noGrp="1"/>
          </p:cNvSpPr>
          <p:nvPr>
            <p:ph idx="1"/>
          </p:nvPr>
        </p:nvSpPr>
        <p:spPr/>
        <p:txBody>
          <a:bodyPr/>
          <a:lstStyle/>
          <a:p>
            <a:r>
              <a:rPr lang="en-US" dirty="0" err="1"/>
              <a:t>Akka</a:t>
            </a:r>
            <a:r>
              <a:rPr lang="en-US" dirty="0"/>
              <a:t> is a toolkit used to build </a:t>
            </a:r>
            <a:r>
              <a:rPr lang="en-US" dirty="0" smtClean="0"/>
              <a:t>applications that are:</a:t>
            </a:r>
          </a:p>
          <a:p>
            <a:r>
              <a:rPr lang="en-US" dirty="0" smtClean="0"/>
              <a:t>Concurrent</a:t>
            </a:r>
          </a:p>
          <a:p>
            <a:r>
              <a:rPr lang="en-US" dirty="0"/>
              <a:t>D</a:t>
            </a:r>
            <a:r>
              <a:rPr lang="en-US" dirty="0" smtClean="0"/>
              <a:t>istributed </a:t>
            </a:r>
          </a:p>
          <a:p>
            <a:r>
              <a:rPr lang="en-US" dirty="0"/>
              <a:t>F</a:t>
            </a:r>
            <a:r>
              <a:rPr lang="en-US" dirty="0" smtClean="0"/>
              <a:t>ault tolerant</a:t>
            </a:r>
            <a:endParaRPr lang="en-US" dirty="0"/>
          </a:p>
        </p:txBody>
      </p:sp>
    </p:spTree>
    <p:extLst>
      <p:ext uri="{BB962C8B-B14F-4D97-AF65-F5344CB8AC3E}">
        <p14:creationId xmlns:p14="http://schemas.microsoft.com/office/powerpoint/2010/main" val="1333577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0274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with actors</a:t>
            </a:r>
            <a:endParaRPr lang="en-US" dirty="0"/>
          </a:p>
        </p:txBody>
      </p:sp>
      <p:sp>
        <p:nvSpPr>
          <p:cNvPr id="3" name="Content Placeholder 2"/>
          <p:cNvSpPr>
            <a:spLocks noGrp="1"/>
          </p:cNvSpPr>
          <p:nvPr>
            <p:ph idx="1"/>
          </p:nvPr>
        </p:nvSpPr>
        <p:spPr>
          <a:xfrm>
            <a:off x="1069848" y="2121408"/>
            <a:ext cx="6397752" cy="4050792"/>
          </a:xfrm>
        </p:spPr>
        <p:txBody>
          <a:bodyPr>
            <a:normAutofit fontScale="92500"/>
          </a:bodyPr>
          <a:lstStyle/>
          <a:p>
            <a:r>
              <a:rPr lang="en-US" dirty="0" smtClean="0"/>
              <a:t>Concurrent systems are able to process multiple tasks at the same time</a:t>
            </a:r>
          </a:p>
          <a:p>
            <a:r>
              <a:rPr lang="en-US" dirty="0" smtClean="0"/>
              <a:t>Challenge with concurrency is sharing mutable state.</a:t>
            </a:r>
          </a:p>
          <a:p>
            <a:r>
              <a:rPr lang="en-US" dirty="0" smtClean="0"/>
              <a:t>Concurrency in Actor model is implemented with the help of the following:</a:t>
            </a:r>
          </a:p>
          <a:p>
            <a:pPr lvl="1"/>
            <a:r>
              <a:rPr lang="en-US" dirty="0" smtClean="0"/>
              <a:t>Only way to access an actor is through its Actor ref </a:t>
            </a:r>
          </a:p>
          <a:p>
            <a:pPr lvl="1"/>
            <a:r>
              <a:rPr lang="en-US" dirty="0" smtClean="0"/>
              <a:t>Actor ref delivers message to an actor asynchronously </a:t>
            </a:r>
          </a:p>
          <a:p>
            <a:pPr lvl="1"/>
            <a:r>
              <a:rPr lang="en-US" dirty="0"/>
              <a:t>The sender is not blocked until the message is processed.</a:t>
            </a:r>
          </a:p>
          <a:p>
            <a:pPr lvl="1"/>
            <a:r>
              <a:rPr lang="en-US" dirty="0" smtClean="0"/>
              <a:t>Dispatcher schedules the actor instance (with messages to process) for execution by assigning it a thread. </a:t>
            </a:r>
          </a:p>
          <a:p>
            <a:pPr lvl="1"/>
            <a:r>
              <a:rPr lang="en-US" dirty="0"/>
              <a:t>Actors process one message at a </a:t>
            </a:r>
            <a:r>
              <a:rPr lang="en-US" dirty="0" smtClean="0"/>
              <a:t>time</a:t>
            </a:r>
          </a:p>
          <a:p>
            <a:pPr lvl="1"/>
            <a:r>
              <a:rPr lang="en-US" dirty="0" smtClean="0"/>
              <a:t>While the message is being processed, any incoming message is queued in the mailbox</a:t>
            </a:r>
          </a:p>
        </p:txBody>
      </p:sp>
      <p:grpSp>
        <p:nvGrpSpPr>
          <p:cNvPr id="14" name="Group 13"/>
          <p:cNvGrpSpPr/>
          <p:nvPr/>
        </p:nvGrpSpPr>
        <p:grpSpPr>
          <a:xfrm>
            <a:off x="8849372" y="2056722"/>
            <a:ext cx="2710542" cy="3969763"/>
            <a:chOff x="8131629" y="947057"/>
            <a:chExt cx="2710542" cy="3969763"/>
          </a:xfrm>
        </p:grpSpPr>
        <p:sp>
          <p:nvSpPr>
            <p:cNvPr id="4" name="Rounded Rectangle 3"/>
            <p:cNvSpPr/>
            <p:nvPr/>
          </p:nvSpPr>
          <p:spPr>
            <a:xfrm>
              <a:off x="8131629" y="947057"/>
              <a:ext cx="2710542" cy="3969763"/>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System</a:t>
              </a:r>
              <a:endParaRPr lang="en-US" dirty="0"/>
            </a:p>
          </p:txBody>
        </p:sp>
        <p:sp>
          <p:nvSpPr>
            <p:cNvPr id="5" name="Rounded Rectangle 4"/>
            <p:cNvSpPr/>
            <p:nvPr/>
          </p:nvSpPr>
          <p:spPr>
            <a:xfrm>
              <a:off x="8829561" y="1488460"/>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1</a:t>
              </a:r>
              <a:endParaRPr lang="en-US" dirty="0"/>
            </a:p>
          </p:txBody>
        </p:sp>
        <p:sp>
          <p:nvSpPr>
            <p:cNvPr id="10" name="Rounded Rectangle 9"/>
            <p:cNvSpPr/>
            <p:nvPr/>
          </p:nvSpPr>
          <p:spPr>
            <a:xfrm>
              <a:off x="8829561" y="3850181"/>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2</a:t>
              </a:r>
              <a:endParaRPr lang="en-US" dirty="0"/>
            </a:p>
          </p:txBody>
        </p:sp>
        <p:sp>
          <p:nvSpPr>
            <p:cNvPr id="9" name="Rounded Rectangle 8"/>
            <p:cNvSpPr/>
            <p:nvPr/>
          </p:nvSpPr>
          <p:spPr>
            <a:xfrm>
              <a:off x="8829561" y="3438283"/>
              <a:ext cx="1163036" cy="332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ActorRef</a:t>
              </a:r>
              <a:endParaRPr lang="en-US" dirty="0"/>
            </a:p>
          </p:txBody>
        </p:sp>
        <p:sp>
          <p:nvSpPr>
            <p:cNvPr id="13" name="Striped Right Arrow 12"/>
            <p:cNvSpPr/>
            <p:nvPr/>
          </p:nvSpPr>
          <p:spPr>
            <a:xfrm rot="5400000">
              <a:off x="8935602" y="2456562"/>
              <a:ext cx="950954" cy="6749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504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in </a:t>
            </a:r>
            <a:r>
              <a:rPr lang="en-US" dirty="0" err="1" smtClean="0"/>
              <a:t>Akka</a:t>
            </a:r>
            <a:endParaRPr lang="en-US" dirty="0"/>
          </a:p>
        </p:txBody>
      </p:sp>
      <p:sp>
        <p:nvSpPr>
          <p:cNvPr id="4" name="Rounded Rectangle 3"/>
          <p:cNvSpPr/>
          <p:nvPr/>
        </p:nvSpPr>
        <p:spPr>
          <a:xfrm>
            <a:off x="6006659" y="1905708"/>
            <a:ext cx="4808482" cy="1285129"/>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Supervisor Actor</a:t>
            </a:r>
            <a:endParaRPr lang="en-US" dirty="0"/>
          </a:p>
        </p:txBody>
      </p:sp>
      <p:sp>
        <p:nvSpPr>
          <p:cNvPr id="5" name="Rounded Rectangle 4"/>
          <p:cNvSpPr/>
          <p:nvPr/>
        </p:nvSpPr>
        <p:spPr>
          <a:xfrm>
            <a:off x="6749997" y="4869569"/>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Child Actor 1</a:t>
            </a:r>
            <a:endParaRPr lang="en-US" dirty="0"/>
          </a:p>
        </p:txBody>
      </p:sp>
      <p:sp>
        <p:nvSpPr>
          <p:cNvPr id="6" name="Rounded Rectangle 5"/>
          <p:cNvSpPr/>
          <p:nvPr/>
        </p:nvSpPr>
        <p:spPr>
          <a:xfrm>
            <a:off x="6165716" y="2358566"/>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Actor Behavior 1</a:t>
            </a:r>
            <a:endParaRPr lang="en-US" dirty="0"/>
          </a:p>
        </p:txBody>
      </p:sp>
      <p:sp>
        <p:nvSpPr>
          <p:cNvPr id="9" name="Rounded Rectangle 8"/>
          <p:cNvSpPr/>
          <p:nvPr/>
        </p:nvSpPr>
        <p:spPr>
          <a:xfrm>
            <a:off x="9043877" y="4869569"/>
            <a:ext cx="1163036"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Child Actor 2</a:t>
            </a:r>
            <a:endParaRPr lang="en-US" dirty="0"/>
          </a:p>
        </p:txBody>
      </p:sp>
      <p:cxnSp>
        <p:nvCxnSpPr>
          <p:cNvPr id="10" name="Straight Arrow Connector 9"/>
          <p:cNvCxnSpPr>
            <a:stCxn id="4" idx="2"/>
          </p:cNvCxnSpPr>
          <p:nvPr/>
        </p:nvCxnSpPr>
        <p:spPr>
          <a:xfrm>
            <a:off x="8410900" y="3190837"/>
            <a:ext cx="1214495" cy="1678732"/>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3" name="Straight Arrow Connector 1512"/>
          <p:cNvCxnSpPr>
            <a:stCxn id="4" idx="2"/>
            <a:endCxn id="5" idx="0"/>
          </p:cNvCxnSpPr>
          <p:nvPr/>
        </p:nvCxnSpPr>
        <p:spPr>
          <a:xfrm flipH="1">
            <a:off x="7331515" y="3190837"/>
            <a:ext cx="1079385" cy="1678732"/>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6" name="TextBox 1515"/>
          <p:cNvSpPr txBox="1"/>
          <p:nvPr/>
        </p:nvSpPr>
        <p:spPr>
          <a:xfrm>
            <a:off x="7720641" y="3952216"/>
            <a:ext cx="1350306" cy="646331"/>
          </a:xfrm>
          <a:prstGeom prst="rect">
            <a:avLst/>
          </a:prstGeom>
          <a:noFill/>
        </p:spPr>
        <p:txBody>
          <a:bodyPr wrap="none" rtlCol="0">
            <a:spAutoFit/>
          </a:bodyPr>
          <a:lstStyle/>
          <a:p>
            <a:pPr algn="ctr"/>
            <a:r>
              <a:rPr lang="en-US" dirty="0" smtClean="0"/>
              <a:t>Creates / </a:t>
            </a:r>
          </a:p>
          <a:p>
            <a:pPr algn="ctr"/>
            <a:r>
              <a:rPr lang="en-US" dirty="0" smtClean="0"/>
              <a:t>Supervises</a:t>
            </a:r>
            <a:endParaRPr lang="en-US" dirty="0"/>
          </a:p>
        </p:txBody>
      </p:sp>
      <p:cxnSp>
        <p:nvCxnSpPr>
          <p:cNvPr id="1527" name="Curved Connector 1526"/>
          <p:cNvCxnSpPr>
            <a:stCxn id="4" idx="2"/>
            <a:endCxn id="9" idx="3"/>
          </p:cNvCxnSpPr>
          <p:nvPr/>
        </p:nvCxnSpPr>
        <p:spPr>
          <a:xfrm rot="16200000" flipH="1">
            <a:off x="8295869" y="3305867"/>
            <a:ext cx="2026074" cy="1796013"/>
          </a:xfrm>
          <a:prstGeom prst="curvedConnector4">
            <a:avLst>
              <a:gd name="adj1" fmla="val 11081"/>
              <a:gd name="adj2" fmla="val 146594"/>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5" name="TextBox 1534"/>
          <p:cNvSpPr txBox="1"/>
          <p:nvPr/>
        </p:nvSpPr>
        <p:spPr>
          <a:xfrm>
            <a:off x="10952825" y="3575994"/>
            <a:ext cx="1124219" cy="646331"/>
          </a:xfrm>
          <a:prstGeom prst="rect">
            <a:avLst/>
          </a:prstGeom>
          <a:noFill/>
        </p:spPr>
        <p:txBody>
          <a:bodyPr wrap="none" rtlCol="0">
            <a:spAutoFit/>
          </a:bodyPr>
          <a:lstStyle/>
          <a:p>
            <a:pPr algn="ctr"/>
            <a:r>
              <a:rPr lang="en-US" dirty="0" smtClean="0"/>
              <a:t>Sends </a:t>
            </a:r>
          </a:p>
          <a:p>
            <a:pPr algn="ctr"/>
            <a:r>
              <a:rPr lang="en-US" dirty="0" smtClean="0"/>
              <a:t>message</a:t>
            </a:r>
            <a:endParaRPr lang="en-US" dirty="0"/>
          </a:p>
        </p:txBody>
      </p:sp>
      <p:sp>
        <p:nvSpPr>
          <p:cNvPr id="1545" name="Rounded Rectangle 1544"/>
          <p:cNvSpPr/>
          <p:nvPr/>
        </p:nvSpPr>
        <p:spPr>
          <a:xfrm>
            <a:off x="9314891" y="2358566"/>
            <a:ext cx="1348373"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Actor Behavior 2</a:t>
            </a:r>
          </a:p>
        </p:txBody>
      </p:sp>
      <p:cxnSp>
        <p:nvCxnSpPr>
          <p:cNvPr id="1548" name="Straight Arrow Connector 1547"/>
          <p:cNvCxnSpPr>
            <a:stCxn id="6" idx="3"/>
            <a:endCxn id="1545" idx="1"/>
          </p:cNvCxnSpPr>
          <p:nvPr/>
        </p:nvCxnSpPr>
        <p:spPr>
          <a:xfrm>
            <a:off x="7488614" y="2705908"/>
            <a:ext cx="1826277"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5" name="TextBox 1554"/>
          <p:cNvSpPr txBox="1"/>
          <p:nvPr/>
        </p:nvSpPr>
        <p:spPr>
          <a:xfrm>
            <a:off x="7942525" y="2689006"/>
            <a:ext cx="1039067" cy="369332"/>
          </a:xfrm>
          <a:prstGeom prst="rect">
            <a:avLst/>
          </a:prstGeom>
          <a:noFill/>
        </p:spPr>
        <p:txBody>
          <a:bodyPr wrap="none" rtlCol="0">
            <a:spAutoFit/>
          </a:bodyPr>
          <a:lstStyle/>
          <a:p>
            <a:pPr algn="ctr"/>
            <a:r>
              <a:rPr lang="en-US" smtClean="0"/>
              <a:t>Become</a:t>
            </a:r>
            <a:endParaRPr lang="en-US" dirty="0"/>
          </a:p>
        </p:txBody>
      </p:sp>
      <p:sp>
        <p:nvSpPr>
          <p:cNvPr id="1556" name="TextBox 1555"/>
          <p:cNvSpPr txBox="1"/>
          <p:nvPr/>
        </p:nvSpPr>
        <p:spPr>
          <a:xfrm>
            <a:off x="914400" y="1905708"/>
            <a:ext cx="3979579" cy="3139321"/>
          </a:xfrm>
          <a:prstGeom prst="rect">
            <a:avLst/>
          </a:prstGeom>
          <a:noFill/>
        </p:spPr>
        <p:txBody>
          <a:bodyPr wrap="square" rtlCol="0">
            <a:spAutoFit/>
          </a:bodyPr>
          <a:lstStyle/>
          <a:p>
            <a:r>
              <a:rPr lang="en-US" dirty="0" smtClean="0"/>
              <a:t>Actors can perform the following actions:</a:t>
            </a:r>
          </a:p>
          <a:p>
            <a:pPr marL="285750" lvl="0" indent="-285750">
              <a:buFont typeface="Arial" charset="0"/>
              <a:buChar char="•"/>
            </a:pPr>
            <a:r>
              <a:rPr lang="en-US" dirty="0"/>
              <a:t>Send</a:t>
            </a:r>
          </a:p>
          <a:p>
            <a:pPr marL="285750" lvl="0" indent="-285750">
              <a:buFont typeface="Arial" charset="0"/>
              <a:buChar char="•"/>
            </a:pPr>
            <a:r>
              <a:rPr lang="en-US" dirty="0"/>
              <a:t>Create </a:t>
            </a:r>
          </a:p>
          <a:p>
            <a:pPr marL="285750" lvl="0" indent="-285750">
              <a:buFont typeface="Arial" charset="0"/>
              <a:buChar char="•"/>
            </a:pPr>
            <a:r>
              <a:rPr lang="en-US" dirty="0"/>
              <a:t>Become</a:t>
            </a:r>
          </a:p>
          <a:p>
            <a:pPr marL="285750" lvl="0" indent="-285750">
              <a:buFont typeface="Arial" charset="0"/>
              <a:buChar char="•"/>
            </a:pPr>
            <a:r>
              <a:rPr lang="en-US" dirty="0" smtClean="0"/>
              <a:t>Supervise</a:t>
            </a:r>
            <a:endParaRPr lang="en-US" dirty="0"/>
          </a:p>
          <a:p>
            <a:endParaRPr lang="en-US" dirty="0" smtClean="0"/>
          </a:p>
          <a:p>
            <a:r>
              <a:rPr lang="en-US" dirty="0" smtClean="0"/>
              <a:t>A </a:t>
            </a:r>
            <a:r>
              <a:rPr lang="en-US" dirty="0"/>
              <a:t>top level actor can be created form the </a:t>
            </a:r>
            <a:r>
              <a:rPr lang="en-US" dirty="0" err="1"/>
              <a:t>ActorSystem</a:t>
            </a:r>
            <a:r>
              <a:rPr lang="en-US" dirty="0"/>
              <a:t> and child actors can be created from another </a:t>
            </a:r>
            <a:r>
              <a:rPr lang="en-US" dirty="0" smtClean="0"/>
              <a:t>actors</a:t>
            </a:r>
            <a:endParaRPr lang="en-US" dirty="0"/>
          </a:p>
        </p:txBody>
      </p:sp>
      <p:cxnSp>
        <p:nvCxnSpPr>
          <p:cNvPr id="1558" name="Curved Connector 1557"/>
          <p:cNvCxnSpPr>
            <a:stCxn id="4" idx="2"/>
            <a:endCxn id="5" idx="1"/>
          </p:cNvCxnSpPr>
          <p:nvPr/>
        </p:nvCxnSpPr>
        <p:spPr>
          <a:xfrm rot="5400000">
            <a:off x="6567412" y="3373423"/>
            <a:ext cx="2026074" cy="1660903"/>
          </a:xfrm>
          <a:prstGeom prst="curvedConnector4">
            <a:avLst>
              <a:gd name="adj1" fmla="val 7968"/>
              <a:gd name="adj2" fmla="val 146986"/>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4" name="TextBox 1563"/>
          <p:cNvSpPr txBox="1"/>
          <p:nvPr/>
        </p:nvSpPr>
        <p:spPr>
          <a:xfrm>
            <a:off x="4893980" y="3901299"/>
            <a:ext cx="1124219" cy="646331"/>
          </a:xfrm>
          <a:prstGeom prst="rect">
            <a:avLst/>
          </a:prstGeom>
          <a:noFill/>
        </p:spPr>
        <p:txBody>
          <a:bodyPr wrap="none" rtlCol="0">
            <a:spAutoFit/>
          </a:bodyPr>
          <a:lstStyle/>
          <a:p>
            <a:pPr algn="ctr"/>
            <a:r>
              <a:rPr lang="en-US" dirty="0" smtClean="0"/>
              <a:t>Sends </a:t>
            </a:r>
          </a:p>
          <a:p>
            <a:pPr algn="ctr"/>
            <a:r>
              <a:rPr lang="en-US" dirty="0" smtClean="0"/>
              <a:t>message</a:t>
            </a:r>
            <a:endParaRPr lang="en-US" dirty="0"/>
          </a:p>
        </p:txBody>
      </p:sp>
    </p:spTree>
    <p:extLst>
      <p:ext uri="{BB962C8B-B14F-4D97-AF65-F5344CB8AC3E}">
        <p14:creationId xmlns:p14="http://schemas.microsoft.com/office/powerpoint/2010/main" val="134518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details</a:t>
            </a:r>
            <a:endParaRPr lang="en-US" dirty="0"/>
          </a:p>
        </p:txBody>
      </p:sp>
      <p:sp>
        <p:nvSpPr>
          <p:cNvPr id="3" name="Content Placeholder 2"/>
          <p:cNvSpPr>
            <a:spLocks noGrp="1"/>
          </p:cNvSpPr>
          <p:nvPr>
            <p:ph idx="1"/>
          </p:nvPr>
        </p:nvSpPr>
        <p:spPr>
          <a:xfrm>
            <a:off x="1069849" y="2121408"/>
            <a:ext cx="6529130" cy="4050792"/>
          </a:xfrm>
        </p:spPr>
        <p:txBody>
          <a:bodyPr>
            <a:normAutofit fontScale="85000" lnSpcReduction="20000"/>
          </a:bodyPr>
          <a:lstStyle/>
          <a:p>
            <a:r>
              <a:rPr lang="en-US" dirty="0" smtClean="0"/>
              <a:t>Messages are sent to an actor through its mail box. Usually one actor has one mailbox.</a:t>
            </a:r>
          </a:p>
          <a:p>
            <a:r>
              <a:rPr lang="en-US" dirty="0" err="1" smtClean="0"/>
              <a:t>Akka</a:t>
            </a:r>
            <a:r>
              <a:rPr lang="en-US" dirty="0" smtClean="0"/>
              <a:t> guarantees that the messages are sent at most once or they are not delivered.</a:t>
            </a:r>
          </a:p>
          <a:p>
            <a:r>
              <a:rPr lang="en-US" dirty="0" smtClean="0"/>
              <a:t>Every </a:t>
            </a:r>
            <a:r>
              <a:rPr lang="en-US" dirty="0" err="1" smtClean="0"/>
              <a:t>ActorSystem</a:t>
            </a:r>
            <a:r>
              <a:rPr lang="en-US" dirty="0" smtClean="0"/>
              <a:t> has a default dispatcher, which is used in case a dispatcher is not configured for an actor</a:t>
            </a:r>
          </a:p>
          <a:p>
            <a:r>
              <a:rPr lang="en-US" dirty="0" smtClean="0"/>
              <a:t>The dispatcher does the following:</a:t>
            </a:r>
          </a:p>
          <a:p>
            <a:pPr lvl="1"/>
            <a:r>
              <a:rPr lang="en-US" dirty="0" smtClean="0"/>
              <a:t>Controls message </a:t>
            </a:r>
            <a:r>
              <a:rPr lang="en-US" dirty="0"/>
              <a:t>dispatching to mail-boxes of actors </a:t>
            </a:r>
            <a:endParaRPr lang="en-US" dirty="0" smtClean="0"/>
          </a:p>
          <a:p>
            <a:pPr lvl="1"/>
            <a:r>
              <a:rPr lang="en-US" dirty="0"/>
              <a:t>A</a:t>
            </a:r>
            <a:r>
              <a:rPr lang="en-US" dirty="0" smtClean="0"/>
              <a:t>llots </a:t>
            </a:r>
            <a:r>
              <a:rPr lang="en-US" dirty="0"/>
              <a:t>threads </a:t>
            </a:r>
            <a:r>
              <a:rPr lang="en-US" dirty="0" smtClean="0"/>
              <a:t>for </a:t>
            </a:r>
            <a:r>
              <a:rPr lang="en-US" dirty="0"/>
              <a:t>execution of actors when there are messages in its mail-box </a:t>
            </a:r>
          </a:p>
          <a:p>
            <a:pPr lvl="1"/>
            <a:r>
              <a:rPr lang="en-US" dirty="0" smtClean="0"/>
              <a:t>Dispatcher </a:t>
            </a:r>
            <a:r>
              <a:rPr lang="en-US" dirty="0"/>
              <a:t>re-allots the thread to another ready actor</a:t>
            </a:r>
            <a:endParaRPr lang="en-US" dirty="0" smtClean="0"/>
          </a:p>
          <a:p>
            <a:r>
              <a:rPr lang="en-US" dirty="0" smtClean="0"/>
              <a:t>If an actor doesn’t have messages to process, it doesn’t take CPU cycles, it only occupies some memory</a:t>
            </a:r>
          </a:p>
          <a:p>
            <a:r>
              <a:rPr lang="en-US" dirty="0" smtClean="0"/>
              <a:t>Messages are sent to an actor in tell(!) or ask(?) modes</a:t>
            </a:r>
          </a:p>
          <a:p>
            <a:r>
              <a:rPr lang="en-US" dirty="0" smtClean="0"/>
              <a:t>An actor processes one message at a time</a:t>
            </a:r>
          </a:p>
        </p:txBody>
      </p:sp>
      <p:sp>
        <p:nvSpPr>
          <p:cNvPr id="4" name="Cloud 3"/>
          <p:cNvSpPr/>
          <p:nvPr/>
        </p:nvSpPr>
        <p:spPr>
          <a:xfrm>
            <a:off x="8758716" y="751918"/>
            <a:ext cx="1838740" cy="97067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External</a:t>
            </a:r>
            <a:endParaRPr lang="en-US" sz="1600" dirty="0"/>
          </a:p>
        </p:txBody>
      </p:sp>
      <p:sp>
        <p:nvSpPr>
          <p:cNvPr id="23" name="Rounded Rectangle 22"/>
          <p:cNvSpPr/>
          <p:nvPr/>
        </p:nvSpPr>
        <p:spPr>
          <a:xfrm>
            <a:off x="9016637" y="2140308"/>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smtClean="0"/>
              <a:t>Actor Ref</a:t>
            </a:r>
            <a:endParaRPr lang="en-US" sz="1600" dirty="0"/>
          </a:p>
        </p:txBody>
      </p:sp>
      <p:sp>
        <p:nvSpPr>
          <p:cNvPr id="35" name="Rounded Rectangle 34"/>
          <p:cNvSpPr/>
          <p:nvPr/>
        </p:nvSpPr>
        <p:spPr>
          <a:xfrm>
            <a:off x="9016637" y="5477516"/>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smtClean="0"/>
              <a:t>Actor</a:t>
            </a:r>
            <a:endParaRPr lang="en-US" sz="1600" dirty="0"/>
          </a:p>
        </p:txBody>
      </p:sp>
      <p:sp>
        <p:nvSpPr>
          <p:cNvPr id="36" name="Rounded Rectangle 35"/>
          <p:cNvSpPr/>
          <p:nvPr/>
        </p:nvSpPr>
        <p:spPr>
          <a:xfrm>
            <a:off x="9016637" y="3252711"/>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smtClean="0"/>
              <a:t>Message Dispatcher</a:t>
            </a:r>
            <a:endParaRPr lang="en-US" sz="1600" dirty="0"/>
          </a:p>
        </p:txBody>
      </p:sp>
      <p:sp>
        <p:nvSpPr>
          <p:cNvPr id="37" name="Rounded Rectangle 36"/>
          <p:cNvSpPr/>
          <p:nvPr/>
        </p:nvSpPr>
        <p:spPr>
          <a:xfrm>
            <a:off x="9016637" y="4365114"/>
            <a:ext cx="1322898" cy="694684"/>
          </a:xfrm>
          <a:prstGeom prst="roundRect">
            <a:avLst>
              <a:gd name="adj" fmla="val 5952"/>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600" dirty="0" err="1" smtClean="0"/>
              <a:t>MailBox</a:t>
            </a:r>
            <a:endParaRPr lang="en-US" sz="1600" dirty="0"/>
          </a:p>
        </p:txBody>
      </p:sp>
      <p:cxnSp>
        <p:nvCxnSpPr>
          <p:cNvPr id="38" name="Straight Arrow Connector 37"/>
          <p:cNvCxnSpPr>
            <a:stCxn id="4" idx="1"/>
            <a:endCxn id="23" idx="0"/>
          </p:cNvCxnSpPr>
          <p:nvPr/>
        </p:nvCxnSpPr>
        <p:spPr>
          <a:xfrm>
            <a:off x="9678086" y="1721555"/>
            <a:ext cx="0" cy="418753"/>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678086" y="2834992"/>
            <a:ext cx="0" cy="418753"/>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9678086" y="3947395"/>
            <a:ext cx="0" cy="418753"/>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2"/>
            <a:endCxn id="35" idx="0"/>
          </p:cNvCxnSpPr>
          <p:nvPr/>
        </p:nvCxnSpPr>
        <p:spPr>
          <a:xfrm>
            <a:off x="9678086" y="5059798"/>
            <a:ext cx="0" cy="417718"/>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219142" y="1768109"/>
            <a:ext cx="1370503" cy="307777"/>
          </a:xfrm>
          <a:prstGeom prst="rect">
            <a:avLst/>
          </a:prstGeom>
          <a:noFill/>
        </p:spPr>
        <p:txBody>
          <a:bodyPr wrap="none" rtlCol="0">
            <a:spAutoFit/>
          </a:bodyPr>
          <a:lstStyle/>
          <a:p>
            <a:r>
              <a:rPr lang="en-US" sz="1400" smtClean="0"/>
              <a:t>Send Message</a:t>
            </a:r>
            <a:endParaRPr lang="en-US" sz="1400"/>
          </a:p>
        </p:txBody>
      </p:sp>
      <p:sp>
        <p:nvSpPr>
          <p:cNvPr id="42" name="TextBox 41"/>
          <p:cNvSpPr txBox="1"/>
          <p:nvPr/>
        </p:nvSpPr>
        <p:spPr>
          <a:xfrm>
            <a:off x="10219142" y="2885918"/>
            <a:ext cx="907621" cy="307777"/>
          </a:xfrm>
          <a:prstGeom prst="rect">
            <a:avLst/>
          </a:prstGeom>
          <a:noFill/>
        </p:spPr>
        <p:txBody>
          <a:bodyPr wrap="none" rtlCol="0">
            <a:spAutoFit/>
          </a:bodyPr>
          <a:lstStyle/>
          <a:p>
            <a:r>
              <a:rPr lang="en-US" sz="1400" dirty="0" smtClean="0"/>
              <a:t>Dispatch</a:t>
            </a:r>
            <a:endParaRPr lang="en-US" sz="1400" dirty="0"/>
          </a:p>
        </p:txBody>
      </p:sp>
      <p:sp>
        <p:nvSpPr>
          <p:cNvPr id="43" name="TextBox 42"/>
          <p:cNvSpPr txBox="1"/>
          <p:nvPr/>
        </p:nvSpPr>
        <p:spPr>
          <a:xfrm>
            <a:off x="10219142" y="4003727"/>
            <a:ext cx="579005" cy="307777"/>
          </a:xfrm>
          <a:prstGeom prst="rect">
            <a:avLst/>
          </a:prstGeom>
          <a:noFill/>
        </p:spPr>
        <p:txBody>
          <a:bodyPr wrap="none" rtlCol="0">
            <a:spAutoFit/>
          </a:bodyPr>
          <a:lstStyle/>
          <a:p>
            <a:r>
              <a:rPr lang="en-US" sz="1400" dirty="0" smtClean="0"/>
              <a:t>Runs</a:t>
            </a:r>
            <a:endParaRPr lang="en-US" sz="1400" dirty="0"/>
          </a:p>
        </p:txBody>
      </p:sp>
      <p:sp>
        <p:nvSpPr>
          <p:cNvPr id="44" name="TextBox 43"/>
          <p:cNvSpPr txBox="1"/>
          <p:nvPr/>
        </p:nvSpPr>
        <p:spPr>
          <a:xfrm>
            <a:off x="10219142" y="5121535"/>
            <a:ext cx="733149" cy="307777"/>
          </a:xfrm>
          <a:prstGeom prst="rect">
            <a:avLst/>
          </a:prstGeom>
          <a:noFill/>
        </p:spPr>
        <p:txBody>
          <a:bodyPr wrap="none" rtlCol="0">
            <a:spAutoFit/>
          </a:bodyPr>
          <a:lstStyle/>
          <a:p>
            <a:r>
              <a:rPr lang="en-US" sz="1400" dirty="0" smtClean="0"/>
              <a:t>Invoke</a:t>
            </a:r>
            <a:endParaRPr lang="en-US" sz="1400" dirty="0"/>
          </a:p>
        </p:txBody>
      </p:sp>
    </p:spTree>
    <p:extLst>
      <p:ext uri="{BB962C8B-B14F-4D97-AF65-F5344CB8AC3E}">
        <p14:creationId xmlns:p14="http://schemas.microsoft.com/office/powerpoint/2010/main" val="426282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59997</TotalTime>
  <Words>2624</Words>
  <Application>Microsoft Macintosh PowerPoint</Application>
  <PresentationFormat>Widescreen</PresentationFormat>
  <Paragraphs>386</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Mangal</vt:lpstr>
      <vt:lpstr>Rockwell</vt:lpstr>
      <vt:lpstr>Rockwell Condensed</vt:lpstr>
      <vt:lpstr>Rockwell Extra Bold</vt:lpstr>
      <vt:lpstr>Wingdings</vt:lpstr>
      <vt:lpstr>Arial</vt:lpstr>
      <vt:lpstr>Wood Type</vt:lpstr>
      <vt:lpstr>Reactive with Akka</vt:lpstr>
      <vt:lpstr>Richmond - Reactive Programming</vt:lpstr>
      <vt:lpstr>Reactive systems</vt:lpstr>
      <vt:lpstr>Akka</vt:lpstr>
      <vt:lpstr>Why Akka?</vt:lpstr>
      <vt:lpstr>concurrent</vt:lpstr>
      <vt:lpstr>Concurrency with actors</vt:lpstr>
      <vt:lpstr>Actors in Akka</vt:lpstr>
      <vt:lpstr>Actor details</vt:lpstr>
      <vt:lpstr>Fault tolerant</vt:lpstr>
      <vt:lpstr>Actor Lifecycle</vt:lpstr>
      <vt:lpstr>Fault tolerance</vt:lpstr>
      <vt:lpstr>Actor persistence</vt:lpstr>
      <vt:lpstr>Designing an app</vt:lpstr>
      <vt:lpstr>Let’s make an app</vt:lpstr>
      <vt:lpstr>Messages for the app</vt:lpstr>
      <vt:lpstr>technology</vt:lpstr>
      <vt:lpstr>Distributed</vt:lpstr>
      <vt:lpstr>Akka-stream</vt:lpstr>
      <vt:lpstr>Routing messages</vt:lpstr>
      <vt:lpstr>Scaling with remoting</vt:lpstr>
      <vt:lpstr>Scaling with cluster</vt:lpstr>
      <vt:lpstr>Other Reactive approaches</vt:lpstr>
      <vt:lpstr>To be continued….</vt:lpstr>
      <vt:lpstr>Reference material</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&amp; Akka</dc:title>
  <dc:creator>Nath, Sovon</dc:creator>
  <cp:lastModifiedBy>Chattopadhyay, Raja</cp:lastModifiedBy>
  <cp:revision>285</cp:revision>
  <cp:lastPrinted>2017-02-08T22:36:40Z</cp:lastPrinted>
  <dcterms:created xsi:type="dcterms:W3CDTF">2017-01-11T02:38:18Z</dcterms:created>
  <dcterms:modified xsi:type="dcterms:W3CDTF">2017-04-13T23:25:08Z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Public</vt:lpwstr>
  </property>
</Properties>
</file>