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33F96-B17A-42D8-9065-45E421C1833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78DE-1071-4478-A023-64640DF8E6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A3368E-23EF-4601-9DDF-D6D4538A307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65B7F-742F-4940-A218-D2C21AA44DB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DE67B-2FB8-4AD3-A6D4-921A59DAD10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12A6CA-45BA-443D-846A-D7B277C70C1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94D51-C05A-468D-8832-2805089BCF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BF279-DD60-461E-A944-E6708667DFA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68F8F-1D16-47EB-9E2E-FEF759A0730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62260-9A4A-4632-9874-FE84FC4934B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41FF5-7838-4635-9F48-04E599ED065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CD6A4-33B7-4216-86B2-3E9E299AE36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1670B-DE4C-4F53-AEDD-9940AFCA9AC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2EDE9-A178-4D12-BFD4-380A8542AF2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CEC3D-AAA8-409C-AFC1-5F28C458ADF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1ABCC-8CBF-4B74-B956-CC41A46A7C0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A0163-438B-44FE-9739-F27DF387393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D9F69-DFB1-42E9-993B-BBBF446594B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D956D-C831-4FFC-8375-2AD1430E745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4772B-0226-40EB-8223-914412E4D70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71E68-76D8-475B-A7FC-601FC89778C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BD20-A399-4784-B5FD-C06481B8CDD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13263-8C46-4917-9968-B8503A54725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82451-BEEA-4D4B-8C29-3D47294D0C4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F6640-9A8E-4ECC-9BB0-797A025EB4F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14A67-2BC2-484D-8C61-F3C3FEBE371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CD13C-D985-4154-9317-B23E5B37CBB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BBB03-7DEF-4999-9A0E-0B56A5595B5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E712F-AD54-4B03-87D3-80014796233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E317C-90FC-4553-89A8-F44FF034068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1ACBA-CAD3-4D30-9E9E-4EA75C02C1A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B9DE3C-3A75-49D2-BBA6-E0191A6F839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44575-7123-49A0-8CE8-93155BFC4B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53387-4B7D-46C0-9483-12A334AA006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ED930-7EAA-4802-ADAF-F59D7508981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E081C-9614-4C95-AAB9-9442487C72B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67252-2964-4764-882B-40038887E45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24EBE-B4D0-4E34-8EE6-FC7DAE7411F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88365-3543-46BD-A082-EA2531AE46B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09DD-DF05-43E2-8840-8BBE8E267D3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Chapter 10</a:t>
            </a:r>
            <a:br>
              <a:rPr lang="en-US"/>
            </a:br>
            <a:r>
              <a:rPr lang="en-US"/>
              <a:t>Input/Output Streams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4114800"/>
            <a:ext cx="64008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John Keyser’s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Modifications of Slides by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/>
              <a:t>Stroustrup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www.stroustrup.com/Programming</a:t>
            </a: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General model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D27EF-81DD-4ED0-937C-B2BF21B60D2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609600" y="2590800"/>
            <a:ext cx="1828800" cy="1676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disk</a:t>
            </a:r>
          </a:p>
        </p:txBody>
      </p:sp>
      <p:sp>
        <p:nvSpPr>
          <p:cNvPr id="11270" name="AutoShape 5"/>
          <p:cNvSpPr>
            <a:spLocks noChangeArrowheads="1"/>
          </p:cNvSpPr>
          <p:nvPr/>
        </p:nvSpPr>
        <p:spPr bwMode="auto">
          <a:xfrm>
            <a:off x="2743200" y="3124200"/>
            <a:ext cx="2895600" cy="533400"/>
          </a:xfrm>
          <a:prstGeom prst="leftRightArrow">
            <a:avLst>
              <a:gd name="adj1" fmla="val 50000"/>
              <a:gd name="adj2" fmla="val 10857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I/O system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096000" y="2819400"/>
            <a:ext cx="1828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Main memory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3400" y="4648200"/>
            <a:ext cx="2254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Files</a:t>
            </a:r>
          </a:p>
          <a:p>
            <a:r>
              <a:rPr lang="en-US" sz="2000"/>
              <a:t>(sequences of bytes)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581400" y="43434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iostreams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019800" y="44958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Objects</a:t>
            </a:r>
            <a:br>
              <a:rPr lang="en-US" sz="2000"/>
            </a:br>
            <a:r>
              <a:rPr lang="en-US" sz="2000"/>
              <a:t>(of various types)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To read a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know its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open it (for reading)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Then we can 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Then we must close 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That is typically done implicitly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To write a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name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open it (for writing)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Or create a new file of that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Then we can write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close it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That is typically done implicitly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F6129-BBF3-49A5-A879-4A5B9E8159F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Opening a file for reading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// </a:t>
            </a:r>
            <a:r>
              <a:rPr lang="en-US" sz="1800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err="1"/>
              <a:t>int</a:t>
            </a:r>
            <a:r>
              <a:rPr lang="en-US" sz="1800" b="1" dirty="0"/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</a:t>
            </a:r>
            <a:r>
              <a:rPr lang="en-US" sz="1800" b="1" dirty="0" err="1"/>
              <a:t>cout</a:t>
            </a:r>
            <a:r>
              <a:rPr lang="en-US" sz="1800" b="1" dirty="0"/>
              <a:t> &lt;&lt; "Please enter input file name: 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string name;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</a:t>
            </a:r>
            <a:r>
              <a:rPr lang="en-US" sz="1800" b="1" dirty="0" err="1"/>
              <a:t>cin</a:t>
            </a:r>
            <a:r>
              <a:rPr lang="en-US" sz="1800" b="1" dirty="0"/>
              <a:t> &gt;&gt; name;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</a:t>
            </a:r>
            <a:r>
              <a:rPr lang="en-US" sz="1800" b="1" dirty="0" err="1"/>
              <a:t>ifstream</a:t>
            </a:r>
            <a:r>
              <a:rPr lang="en-US" sz="1800" b="1" dirty="0"/>
              <a:t> </a:t>
            </a:r>
            <a:r>
              <a:rPr lang="en-US" sz="1800" b="1" dirty="0" err="1"/>
              <a:t>ist</a:t>
            </a:r>
            <a:r>
              <a:rPr lang="en-US" sz="1800" b="1" dirty="0"/>
              <a:t>(</a:t>
            </a:r>
            <a:r>
              <a:rPr lang="en-US" sz="1800" b="1" dirty="0" err="1"/>
              <a:t>name.c_str</a:t>
            </a:r>
            <a:r>
              <a:rPr lang="en-US" sz="1800" b="1" dirty="0"/>
              <a:t>());	</a:t>
            </a:r>
            <a:r>
              <a:rPr lang="en-US" sz="1800" b="1" dirty="0" smtClean="0"/>
              <a:t>// </a:t>
            </a:r>
            <a:r>
              <a:rPr lang="en-US" sz="1800" b="1" i="1" dirty="0" err="1" smtClean="0"/>
              <a:t>ifstream</a:t>
            </a:r>
            <a:r>
              <a:rPr lang="en-US" sz="1800" b="1" i="1" dirty="0" smtClean="0"/>
              <a:t> </a:t>
            </a:r>
            <a:r>
              <a:rPr lang="en-US" sz="1800" i="1" dirty="0"/>
              <a:t>is </a:t>
            </a:r>
            <a:r>
              <a:rPr lang="en-US" sz="1800" i="1" dirty="0" err="1" smtClean="0"/>
              <a:t>an“input</a:t>
            </a:r>
            <a:r>
              <a:rPr lang="en-US" sz="1800" i="1" dirty="0" smtClean="0"/>
              <a:t> </a:t>
            </a:r>
            <a:r>
              <a:rPr lang="en-US" sz="1800" i="1" dirty="0"/>
              <a:t>stream from a file”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			// </a:t>
            </a:r>
            <a:r>
              <a:rPr lang="en-US" sz="1800" b="1" i="1" dirty="0" err="1"/>
              <a:t>c_str</a:t>
            </a:r>
            <a:r>
              <a:rPr lang="en-US" sz="1800" b="1" i="1" dirty="0"/>
              <a:t>()</a:t>
            </a:r>
            <a:r>
              <a:rPr lang="en-US" sz="1800" i="1" dirty="0"/>
              <a:t> gives a low-level (“system”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					</a:t>
            </a:r>
            <a:r>
              <a:rPr lang="en-US" sz="1800" b="1" dirty="0"/>
              <a:t>//</a:t>
            </a:r>
            <a:r>
              <a:rPr lang="en-US" sz="1800" dirty="0"/>
              <a:t> </a:t>
            </a:r>
            <a:r>
              <a:rPr lang="en-US" sz="1800" i="1" dirty="0"/>
              <a:t>or C-style) string from a C++ string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					</a:t>
            </a:r>
            <a:r>
              <a:rPr lang="en-US" sz="1800" b="1" dirty="0"/>
              <a:t>//</a:t>
            </a:r>
            <a:r>
              <a:rPr lang="en-US" sz="1800" dirty="0"/>
              <a:t> </a:t>
            </a:r>
            <a:r>
              <a:rPr lang="en-US" sz="1800" i="1" dirty="0"/>
              <a:t>defining an </a:t>
            </a:r>
            <a:r>
              <a:rPr lang="en-US" sz="1800" b="1" i="1" dirty="0" err="1"/>
              <a:t>ifstream</a:t>
            </a:r>
            <a:r>
              <a:rPr lang="en-US" sz="1800" i="1" dirty="0"/>
              <a:t> with a name string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					</a:t>
            </a:r>
            <a:r>
              <a:rPr lang="en-US" sz="1800" b="1" dirty="0"/>
              <a:t>//</a:t>
            </a:r>
            <a:r>
              <a:rPr lang="en-US" sz="1800" dirty="0"/>
              <a:t> </a:t>
            </a:r>
            <a:r>
              <a:rPr lang="en-US" sz="1800" i="1" dirty="0"/>
              <a:t>opens the file of that name for reading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if (!</a:t>
            </a:r>
            <a:r>
              <a:rPr lang="en-US" sz="1800" b="1" dirty="0" err="1"/>
              <a:t>ist</a:t>
            </a:r>
            <a:r>
              <a:rPr lang="en-US" sz="1800" b="1" dirty="0"/>
              <a:t>) error("can’t open input file ", name);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// </a:t>
            </a:r>
            <a:r>
              <a:rPr lang="en-US" sz="1800" i="1" dirty="0"/>
              <a:t>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039AB-07D6-46E3-99F2-7BB1ED8E085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Opening a file for writing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763000" cy="45720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// </a:t>
            </a:r>
            <a:r>
              <a:rPr lang="en-US" sz="2000" dirty="0"/>
              <a:t>…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"Please enter name of output file: ";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cin</a:t>
            </a:r>
            <a:r>
              <a:rPr lang="en-US" sz="2000" b="1" dirty="0"/>
              <a:t> &gt;&gt; name;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ofstream</a:t>
            </a:r>
            <a:r>
              <a:rPr lang="en-US" sz="2000" b="1" dirty="0"/>
              <a:t> </a:t>
            </a:r>
            <a:r>
              <a:rPr lang="en-US" sz="2000" b="1" dirty="0" err="1"/>
              <a:t>ofs</a:t>
            </a:r>
            <a:r>
              <a:rPr lang="en-US" sz="2000" b="1" dirty="0"/>
              <a:t>(</a:t>
            </a:r>
            <a:r>
              <a:rPr lang="en-US" sz="2000" b="1" dirty="0" err="1"/>
              <a:t>name.c_str</a:t>
            </a:r>
            <a:r>
              <a:rPr lang="en-US" sz="2000" b="1" dirty="0" smtClean="0"/>
              <a:t>()); // </a:t>
            </a:r>
            <a:r>
              <a:rPr lang="en-US" sz="2000" b="1" i="1" dirty="0" err="1"/>
              <a:t>ofstream</a:t>
            </a:r>
            <a:r>
              <a:rPr lang="en-US" sz="2000" b="1" i="1" dirty="0"/>
              <a:t> </a:t>
            </a:r>
            <a:r>
              <a:rPr lang="en-US" sz="2000" i="1" dirty="0"/>
              <a:t>is an “output stream from a file”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 smtClean="0"/>
              <a:t>    </a:t>
            </a:r>
            <a:r>
              <a:rPr lang="en-US" sz="2000" b="1" dirty="0" smtClean="0"/>
              <a:t>//</a:t>
            </a:r>
            <a:r>
              <a:rPr lang="en-US" sz="2000" dirty="0" smtClean="0"/>
              <a:t> </a:t>
            </a:r>
            <a:r>
              <a:rPr lang="en-US" sz="2000" i="1" dirty="0"/>
              <a:t>defining an </a:t>
            </a:r>
            <a:r>
              <a:rPr lang="en-US" sz="2000" b="1" i="1" dirty="0" err="1"/>
              <a:t>ofstream</a:t>
            </a:r>
            <a:r>
              <a:rPr lang="en-US" sz="2000" i="1" dirty="0"/>
              <a:t> with a name string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 smtClean="0"/>
              <a:t>    </a:t>
            </a:r>
            <a:r>
              <a:rPr lang="en-US" sz="2000" b="1" dirty="0" smtClean="0"/>
              <a:t>//</a:t>
            </a:r>
            <a:r>
              <a:rPr lang="en-US" sz="2000" dirty="0" smtClean="0"/>
              <a:t> </a:t>
            </a:r>
            <a:r>
              <a:rPr lang="en-US" sz="2000" i="1" dirty="0"/>
              <a:t>opens the file with that name for writing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if (!</a:t>
            </a:r>
            <a:r>
              <a:rPr lang="en-US" sz="2000" b="1" dirty="0" err="1"/>
              <a:t>ofs</a:t>
            </a:r>
            <a:r>
              <a:rPr lang="en-US" sz="2000" b="1" dirty="0"/>
              <a:t>) error("can’t open output file ", name);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// </a:t>
            </a:r>
            <a:r>
              <a:rPr lang="en-US" sz="2000" dirty="0" smtClean="0"/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/>
              <a:t>}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AE2DE-1011-4864-BD07-CFE2CC49F68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Remember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Sometimes students want to read </a:t>
            </a:r>
            <a:r>
              <a:rPr lang="en-US" dirty="0">
                <a:solidFill>
                  <a:srgbClr val="FF0000"/>
                </a:solidFill>
              </a:rPr>
              <a:t>to</a:t>
            </a:r>
            <a:r>
              <a:rPr lang="en-US" dirty="0"/>
              <a:t> a file or write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a file – this causes errors</a:t>
            </a:r>
          </a:p>
          <a:p>
            <a:pPr eaLnBrk="1" hangingPunct="1">
              <a:defRPr/>
            </a:pPr>
            <a:r>
              <a:rPr lang="en-US" dirty="0"/>
              <a:t>We read in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an input stream (</a:t>
            </a:r>
            <a:r>
              <a:rPr lang="en-US" dirty="0" err="1"/>
              <a:t>ist</a:t>
            </a:r>
            <a:r>
              <a:rPr lang="en-US" dirty="0"/>
              <a:t> &gt;&gt;)</a:t>
            </a:r>
          </a:p>
          <a:p>
            <a:pPr eaLnBrk="1" hangingPunct="1">
              <a:defRPr/>
            </a:pPr>
            <a:r>
              <a:rPr lang="en-US" dirty="0"/>
              <a:t>We write out </a:t>
            </a:r>
            <a:r>
              <a:rPr lang="en-US" dirty="0">
                <a:solidFill>
                  <a:srgbClr val="FF0000"/>
                </a:solidFill>
              </a:rPr>
              <a:t>to</a:t>
            </a:r>
            <a:r>
              <a:rPr lang="en-US" dirty="0"/>
              <a:t> an output stream (</a:t>
            </a:r>
            <a:r>
              <a:rPr lang="en-US" dirty="0" err="1"/>
              <a:t>ost</a:t>
            </a:r>
            <a:r>
              <a:rPr lang="en-US" dirty="0"/>
              <a:t> &lt;&lt;)</a:t>
            </a:r>
          </a:p>
          <a:p>
            <a:pPr eaLnBrk="1" hangingPunct="1">
              <a:defRPr/>
            </a:pPr>
            <a:r>
              <a:rPr lang="en-US" dirty="0"/>
              <a:t>It’s like a piece of paper:</a:t>
            </a:r>
          </a:p>
          <a:p>
            <a:pPr lvl="1" eaLnBrk="1" hangingPunct="1">
              <a:defRPr/>
            </a:pPr>
            <a:r>
              <a:rPr lang="en-US" dirty="0"/>
              <a:t>Reading is getting information from the paper</a:t>
            </a:r>
          </a:p>
          <a:p>
            <a:pPr lvl="1" eaLnBrk="1" hangingPunct="1">
              <a:defRPr/>
            </a:pPr>
            <a:r>
              <a:rPr lang="en-US" dirty="0"/>
              <a:t>Writing is putting information on the paper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556E8-E18E-459E-82CA-CEA43818A57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Reading from a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153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Suppose a file contains a sequence of pairs representing hours and temperature readings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0 60.7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1 60.6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2 60.3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3 59.22</a:t>
            </a: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hours are numbered </a:t>
            </a:r>
            <a:r>
              <a:rPr lang="en-US" sz="2000" b="1" dirty="0"/>
              <a:t>0..23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No further format is assumed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Maybe we can do better than that (but not just now)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Termination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Reaching the end of file terminates the read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Anything unexpected in the file terminates the read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i="1" dirty="0"/>
              <a:t>E.g.</a:t>
            </a:r>
            <a:r>
              <a:rPr lang="en-US" sz="2000" dirty="0"/>
              <a:t>, </a:t>
            </a:r>
            <a:r>
              <a:rPr lang="en-US" sz="2000" b="1" dirty="0"/>
              <a:t>q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2FF5E-AE3B-4645-B0FA-379957BC020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Reading a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610600" cy="4953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struct</a:t>
            </a:r>
            <a:r>
              <a:rPr lang="en-US" sz="2000" b="1" dirty="0"/>
              <a:t> Reading {	// </a:t>
            </a:r>
            <a:r>
              <a:rPr lang="en-US" sz="2000" i="1" dirty="0"/>
              <a:t>a temperature reading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hour;	// </a:t>
            </a:r>
            <a:r>
              <a:rPr lang="en-US" sz="2000" i="1" dirty="0"/>
              <a:t>hour after midnight [0:23]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double temperature</a:t>
            </a:r>
            <a:r>
              <a:rPr lang="en-US" sz="2000" b="1" dirty="0" smtClean="0"/>
              <a:t>;</a:t>
            </a:r>
            <a:endParaRPr lang="en-US" sz="1600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Reading(</a:t>
            </a:r>
            <a:r>
              <a:rPr lang="en-US" sz="2000" b="1" dirty="0" err="1"/>
              <a:t>int</a:t>
            </a:r>
            <a:r>
              <a:rPr lang="en-US" sz="2000" b="1" dirty="0"/>
              <a:t> h, double t) :hour(h), temperature(t) { }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};</a:t>
            </a:r>
          </a:p>
          <a:p>
            <a:pPr eaLnBrk="1" hangingPunct="1">
              <a:buFontTx/>
              <a:buNone/>
              <a:defRPr/>
            </a:pPr>
            <a:endParaRPr lang="en-US" sz="1000" b="1" dirty="0" smtClean="0"/>
          </a:p>
          <a:p>
            <a:pPr eaLnBrk="1" hangingPunct="1">
              <a:buFontTx/>
              <a:buNone/>
              <a:defRPr/>
            </a:pPr>
            <a:endParaRPr lang="en-US" sz="10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vector&lt;Reading&gt; temps;	// </a:t>
            </a:r>
            <a:r>
              <a:rPr lang="en-US" sz="2000" i="1" dirty="0"/>
              <a:t>create a vector to store the </a:t>
            </a:r>
            <a:r>
              <a:rPr lang="en-US" sz="2000" i="1" dirty="0" smtClean="0"/>
              <a:t>readings</a:t>
            </a:r>
          </a:p>
          <a:p>
            <a:pPr eaLnBrk="1" hangingPunct="1">
              <a:buFontTx/>
              <a:buNone/>
              <a:defRPr/>
            </a:pPr>
            <a:endParaRPr lang="en-US" sz="1000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hour;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double temperature;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while (</a:t>
            </a:r>
            <a:r>
              <a:rPr lang="en-US" sz="2000" b="1" dirty="0" err="1"/>
              <a:t>ist</a:t>
            </a:r>
            <a:r>
              <a:rPr lang="en-US" sz="2000" b="1" dirty="0"/>
              <a:t> &gt;&gt; hour &gt;&gt; temperature) {				// </a:t>
            </a:r>
            <a:r>
              <a:rPr lang="en-US" sz="2000" i="1" dirty="0"/>
              <a:t>read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if (hour &lt; 0 || 23 &lt;hour) error("hour out of range");	// </a:t>
            </a:r>
            <a:r>
              <a:rPr lang="en-US" sz="2000" i="1" dirty="0"/>
              <a:t>check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temps.push_back</a:t>
            </a:r>
            <a:r>
              <a:rPr lang="en-US" sz="2000" b="1" dirty="0"/>
              <a:t>( Reading(</a:t>
            </a:r>
            <a:r>
              <a:rPr lang="en-US" sz="2000" b="1" dirty="0" err="1"/>
              <a:t>hour,temperature</a:t>
            </a:r>
            <a:r>
              <a:rPr lang="en-US" sz="2000" b="1" dirty="0"/>
              <a:t>) );		//</a:t>
            </a:r>
            <a:r>
              <a:rPr lang="en-US" sz="2000" b="1" i="1" dirty="0"/>
              <a:t> </a:t>
            </a:r>
            <a:r>
              <a:rPr lang="en-US" sz="2000" i="1" dirty="0"/>
              <a:t>store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7B272-FA41-4219-9830-24C1CCA2E20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I/O error handling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Sources of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Human mistakes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Files that fail to meet specifications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Specifications that fail to match reality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Programmer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Etc.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iostream</a:t>
            </a:r>
            <a:r>
              <a:rPr lang="en-US" sz="2400" dirty="0"/>
              <a:t> reduces all errors to one of four states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	</a:t>
            </a:r>
            <a:r>
              <a:rPr lang="en-US" sz="2000" b="1" dirty="0"/>
              <a:t>good()	// </a:t>
            </a:r>
            <a:r>
              <a:rPr lang="en-US" sz="2000" i="1" dirty="0"/>
              <a:t>the operation succeeded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eof</a:t>
            </a:r>
            <a:r>
              <a:rPr lang="en-US" sz="2000" b="1" dirty="0"/>
              <a:t>()	// </a:t>
            </a:r>
            <a:r>
              <a:rPr lang="en-US" sz="2000" i="1" dirty="0"/>
              <a:t>we hit the end of input (“end of file”)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	fail()	// </a:t>
            </a:r>
            <a:r>
              <a:rPr lang="en-US" sz="2000" i="1" dirty="0"/>
              <a:t>something unexpected happened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	bad()	// </a:t>
            </a:r>
            <a:r>
              <a:rPr lang="en-US" sz="2000" i="1" dirty="0"/>
              <a:t>something unexpected and serious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B7895-AF98-46CD-BB7C-DE4F0AF04F6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Sample integer read “failure”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Ended by “terminator character”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 *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State is </a:t>
            </a:r>
            <a:r>
              <a:rPr lang="en-US" sz="2000" b="1"/>
              <a:t>fail()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Ended by format error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1 2 3 4 5.6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State is </a:t>
            </a:r>
            <a:r>
              <a:rPr lang="en-US" sz="2000" b="1"/>
              <a:t>fail()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Ended by “end of file”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 end of file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 Control-Z (Windows)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 Control-D (Unix)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State is </a:t>
            </a:r>
            <a:r>
              <a:rPr lang="en-US" sz="2000" b="1"/>
              <a:t>eof()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Something really bad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Disk format error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State is </a:t>
            </a:r>
            <a:r>
              <a:rPr lang="en-US" sz="2000" b="1"/>
              <a:t>bad()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6E356-0FBC-48A3-89F0-18670DAFC33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I/O error handling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fill_vector</a:t>
            </a:r>
            <a:r>
              <a:rPr lang="en-US" sz="2000" b="1" dirty="0"/>
              <a:t>(</a:t>
            </a:r>
            <a:r>
              <a:rPr lang="en-US" sz="2000" b="1" dirty="0" err="1"/>
              <a:t>istream</a:t>
            </a:r>
            <a:r>
              <a:rPr lang="en-US" sz="2000" b="1" dirty="0"/>
              <a:t>&amp; </a:t>
            </a:r>
            <a:r>
              <a:rPr lang="en-US" sz="2000" b="1" dirty="0" err="1"/>
              <a:t>ist</a:t>
            </a:r>
            <a:r>
              <a:rPr lang="en-US" sz="2000" b="1" dirty="0"/>
              <a:t>, vector&lt;</a:t>
            </a:r>
            <a:r>
              <a:rPr lang="en-US" sz="2000" b="1" dirty="0" err="1"/>
              <a:t>int</a:t>
            </a:r>
            <a:r>
              <a:rPr lang="en-US" sz="2000" b="1" dirty="0"/>
              <a:t>&gt;&amp; v, char terminator)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 		// </a:t>
            </a:r>
            <a:r>
              <a:rPr lang="en-US" sz="2000" i="1" dirty="0"/>
              <a:t>read integers from</a:t>
            </a:r>
            <a:r>
              <a:rPr lang="en-US" sz="2000" b="1" i="1" dirty="0"/>
              <a:t> </a:t>
            </a:r>
            <a:r>
              <a:rPr lang="en-US" sz="2000" b="1" i="1" dirty="0" err="1"/>
              <a:t>ist</a:t>
            </a:r>
            <a:r>
              <a:rPr lang="en-US" sz="2000" i="1" dirty="0"/>
              <a:t> into</a:t>
            </a:r>
            <a:r>
              <a:rPr lang="en-US" sz="2000" b="1" i="1" dirty="0"/>
              <a:t> v </a:t>
            </a:r>
            <a:r>
              <a:rPr lang="en-US" sz="2000" i="1" dirty="0"/>
              <a:t>until we reach</a:t>
            </a:r>
            <a:r>
              <a:rPr lang="en-US" sz="2000" b="1" i="1" dirty="0"/>
              <a:t> </a:t>
            </a:r>
            <a:r>
              <a:rPr lang="en-US" sz="2000" b="1" i="1" dirty="0" err="1"/>
              <a:t>eof</a:t>
            </a:r>
            <a:r>
              <a:rPr lang="en-US" sz="2000" b="1" i="1" dirty="0"/>
              <a:t>() </a:t>
            </a:r>
            <a:r>
              <a:rPr lang="en-US" sz="2000" i="1" dirty="0"/>
              <a:t>or</a:t>
            </a:r>
            <a:r>
              <a:rPr lang="en-US" sz="2000" b="1" i="1" dirty="0"/>
              <a:t> 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while (</a:t>
            </a:r>
            <a:r>
              <a:rPr lang="en-US" sz="2000" b="1" dirty="0" err="1"/>
              <a:t>ist</a:t>
            </a:r>
            <a:r>
              <a:rPr lang="en-US" sz="2000" b="1" dirty="0"/>
              <a:t> &gt;&gt; </a:t>
            </a:r>
            <a:r>
              <a:rPr lang="en-US" sz="2000" b="1" dirty="0" err="1"/>
              <a:t>i</a:t>
            </a:r>
            <a:r>
              <a:rPr lang="en-US" sz="2000" b="1" dirty="0"/>
              <a:t>) </a:t>
            </a:r>
            <a:r>
              <a:rPr lang="en-US" sz="2000" b="1" dirty="0" err="1"/>
              <a:t>v.push_back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);      // </a:t>
            </a:r>
            <a:r>
              <a:rPr lang="en-US" sz="2000" i="1" dirty="0"/>
              <a:t>read and store in </a:t>
            </a:r>
            <a:r>
              <a:rPr lang="en-US" sz="2000" b="1" i="1" dirty="0"/>
              <a:t>v</a:t>
            </a:r>
            <a:r>
              <a:rPr lang="en-US" sz="2000" i="1" dirty="0"/>
              <a:t> until “some failure”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	</a:t>
            </a:r>
            <a:r>
              <a:rPr lang="en-US" sz="2000" b="1" dirty="0"/>
              <a:t>if (ist.eof()) return;		     // </a:t>
            </a:r>
            <a:r>
              <a:rPr lang="en-US" sz="2000" i="1" dirty="0"/>
              <a:t>fine:</a:t>
            </a:r>
            <a:r>
              <a:rPr lang="en-US" sz="2000" b="1" i="1" dirty="0"/>
              <a:t> </a:t>
            </a:r>
            <a:r>
              <a:rPr lang="en-US" sz="2000" i="1" dirty="0"/>
              <a:t>we found the end of file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</a:t>
            </a:r>
            <a:r>
              <a:rPr lang="en-US" sz="2000" b="1" dirty="0" err="1"/>
              <a:t>ist.bad</a:t>
            </a:r>
            <a:r>
              <a:rPr lang="en-US" sz="2000" b="1" dirty="0"/>
              <a:t>()) error("</a:t>
            </a:r>
            <a:r>
              <a:rPr lang="en-US" sz="2000" b="1" dirty="0" err="1"/>
              <a:t>ist</a:t>
            </a:r>
            <a:r>
              <a:rPr lang="en-US" sz="2000" b="1" dirty="0"/>
              <a:t> is bad");   // </a:t>
            </a:r>
            <a:r>
              <a:rPr lang="en-US" sz="2000" i="1" dirty="0"/>
              <a:t>stream corrupted; let’s</a:t>
            </a:r>
            <a:r>
              <a:rPr lang="en-US" sz="2000" b="1" i="1" dirty="0"/>
              <a:t> </a:t>
            </a:r>
            <a:r>
              <a:rPr lang="en-US" sz="2000" i="1" dirty="0"/>
              <a:t>get out of here!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</a:t>
            </a:r>
            <a:r>
              <a:rPr lang="en-US" sz="2000" b="1" dirty="0" err="1"/>
              <a:t>ist.fail</a:t>
            </a:r>
            <a:r>
              <a:rPr lang="en-US" sz="2000" b="1" dirty="0"/>
              <a:t>()) </a:t>
            </a:r>
            <a:r>
              <a:rPr lang="en-US" sz="2000" b="1" dirty="0" smtClean="0"/>
              <a:t>{       // </a:t>
            </a:r>
            <a:r>
              <a:rPr lang="en-US" sz="2000" i="1" dirty="0"/>
              <a:t>clean up the mess as best we can and report the problem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ist.clear</a:t>
            </a:r>
            <a:r>
              <a:rPr lang="en-US" sz="2000" b="1" dirty="0"/>
              <a:t>();         // </a:t>
            </a:r>
            <a:r>
              <a:rPr lang="en-US" sz="2000" i="1" dirty="0"/>
              <a:t>clear stream state, </a:t>
            </a:r>
            <a:r>
              <a:rPr lang="en-US" sz="2000" b="1" i="1" dirty="0"/>
              <a:t> </a:t>
            </a:r>
            <a:r>
              <a:rPr lang="en-US" sz="2000" i="1" dirty="0"/>
              <a:t>so that we can look for terminator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/>
              <a:t>		</a:t>
            </a:r>
            <a:r>
              <a:rPr lang="en-US" sz="2000" b="1" dirty="0"/>
              <a:t>char c;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ist</a:t>
            </a:r>
            <a:r>
              <a:rPr lang="en-US" sz="2000" b="1" dirty="0"/>
              <a:t>&gt;&gt;c;	          // </a:t>
            </a:r>
            <a:r>
              <a:rPr lang="en-US" sz="2000" i="1" dirty="0"/>
              <a:t>read a character, hopefully </a:t>
            </a:r>
            <a:r>
              <a:rPr lang="en-US" sz="2000" b="1" i="1" dirty="0"/>
              <a:t>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if (c != terminator)</a:t>
            </a:r>
            <a:r>
              <a:rPr lang="en-US" sz="2000" dirty="0"/>
              <a:t> {			</a:t>
            </a:r>
            <a:r>
              <a:rPr lang="en-US" sz="2000" b="1" dirty="0"/>
              <a:t>// </a:t>
            </a:r>
            <a:r>
              <a:rPr lang="en-US" sz="2000" i="1" dirty="0"/>
              <a:t>unexpected character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			</a:t>
            </a:r>
            <a:r>
              <a:rPr lang="en-US" sz="2000" b="1" dirty="0" err="1"/>
              <a:t>ist.unget</a:t>
            </a:r>
            <a:r>
              <a:rPr lang="en-US" sz="2000" b="1" dirty="0"/>
              <a:t>();</a:t>
            </a:r>
            <a:r>
              <a:rPr lang="en-US" sz="2000" dirty="0"/>
              <a:t>			// </a:t>
            </a:r>
            <a:r>
              <a:rPr lang="en-US" sz="2000" i="1" dirty="0"/>
              <a:t>put that character back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			</a:t>
            </a:r>
            <a:r>
              <a:rPr lang="en-US" sz="2000" b="1" dirty="0" err="1"/>
              <a:t>ist.clear</a:t>
            </a:r>
            <a:r>
              <a:rPr lang="en-US" sz="2000" b="1" dirty="0"/>
              <a:t>(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failbit</a:t>
            </a:r>
            <a:r>
              <a:rPr lang="en-US" sz="2000" b="1" dirty="0"/>
              <a:t>);	// </a:t>
            </a:r>
            <a:r>
              <a:rPr lang="en-US" sz="2000" i="1" dirty="0"/>
              <a:t>set the state back to 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}</a:t>
            </a:r>
            <a:r>
              <a:rPr lang="en-US" sz="2000" dirty="0"/>
              <a:t> 	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E388D-A5A1-4C60-A062-F9EA4CFBBC9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Abstract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We get data from files, sensors, web connections, etc., which we want to analyze, print, graph, etc.  Sometimes, we want to produce such data. In this lecture, we look at C++’s basic mechanisms for reading and writing streams of data. We also discuss an interesting – apparently trivial – problem: how to read an integer.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81B81-60B9-4EF6-99D4-0B8D6883439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Stroustrup/Programming -- Oct'10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Throw an exception for bad()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How to</a:t>
            </a:r>
            <a:r>
              <a:rPr lang="en-US" sz="2000" b="1" i="1" dirty="0"/>
              <a:t> </a:t>
            </a:r>
            <a:r>
              <a:rPr lang="en-US" sz="2000" i="1" dirty="0"/>
              <a:t>make</a:t>
            </a:r>
            <a:r>
              <a:rPr lang="en-US" sz="2000" b="1" i="1" dirty="0"/>
              <a:t> </a:t>
            </a:r>
            <a:r>
              <a:rPr lang="en-US" sz="2000" b="1" i="1" dirty="0" err="1"/>
              <a:t>ist</a:t>
            </a:r>
            <a:r>
              <a:rPr lang="en-US" sz="2000" b="1" i="1" dirty="0"/>
              <a:t> </a:t>
            </a:r>
            <a:r>
              <a:rPr lang="en-US" sz="2000" i="1" dirty="0"/>
              <a:t>throw if it goes </a:t>
            </a:r>
            <a:r>
              <a:rPr lang="en-US" sz="2000" b="1" i="1" dirty="0"/>
              <a:t>bad</a:t>
            </a:r>
            <a:r>
              <a:rPr lang="en-US" sz="2000" i="1" dirty="0"/>
              <a:t>:</a:t>
            </a:r>
            <a:endParaRPr lang="en-US" sz="2000" b="1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 err="1"/>
              <a:t>ist.exceptions</a:t>
            </a:r>
            <a:r>
              <a:rPr lang="en-US" sz="2000" b="1" dirty="0"/>
              <a:t>(</a:t>
            </a:r>
            <a:r>
              <a:rPr lang="en-US" sz="2000" b="1" dirty="0" err="1"/>
              <a:t>ist.exceptions</a:t>
            </a:r>
            <a:r>
              <a:rPr lang="en-US" sz="2000" b="1" dirty="0"/>
              <a:t>()|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badbit</a:t>
            </a:r>
            <a:r>
              <a:rPr lang="en-US" sz="2000" b="1" dirty="0"/>
              <a:t>);</a:t>
            </a:r>
          </a:p>
          <a:p>
            <a:pPr eaLnBrk="1" hangingPunct="1">
              <a:buFontTx/>
              <a:buNone/>
              <a:defRPr/>
            </a:pPr>
            <a:endParaRPr lang="en-US" sz="20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can be read as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// </a:t>
            </a:r>
            <a:r>
              <a:rPr lang="en-US" sz="2000" b="1" dirty="0" smtClean="0"/>
              <a:t>	</a:t>
            </a:r>
            <a:r>
              <a:rPr lang="en-US" sz="2000" i="1" dirty="0" smtClean="0"/>
              <a:t>“</a:t>
            </a:r>
            <a:r>
              <a:rPr lang="en-US" sz="2000" i="1" dirty="0"/>
              <a:t>set </a:t>
            </a:r>
            <a:r>
              <a:rPr lang="en-US" sz="2000" b="1" i="1" dirty="0" err="1"/>
              <a:t>ist</a:t>
            </a:r>
            <a:r>
              <a:rPr lang="en-US" sz="2000" i="1" dirty="0" err="1"/>
              <a:t>’s</a:t>
            </a:r>
            <a:r>
              <a:rPr lang="en-US" sz="2000" i="1" dirty="0"/>
              <a:t> exception mask to whatever it was plus </a:t>
            </a:r>
            <a:r>
              <a:rPr lang="en-US" sz="2000" i="1" dirty="0" err="1"/>
              <a:t>badbit</a:t>
            </a:r>
            <a:r>
              <a:rPr lang="en-US" sz="2000" i="1" dirty="0"/>
              <a:t>”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/>
              <a:t>// </a:t>
            </a:r>
            <a:r>
              <a:rPr lang="en-US" sz="2000" dirty="0" smtClean="0"/>
              <a:t>	</a:t>
            </a:r>
            <a:r>
              <a:rPr lang="en-US" sz="2000" i="1" dirty="0" smtClean="0"/>
              <a:t>or </a:t>
            </a:r>
            <a:r>
              <a:rPr lang="en-US" sz="2000" i="1" dirty="0"/>
              <a:t>as “throw an exception if the stream goes bad”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Given that, we can simplify our input loops by no longer checking for </a:t>
            </a:r>
            <a:r>
              <a:rPr lang="en-US" sz="2000" b="1" dirty="0"/>
              <a:t>bad</a:t>
            </a: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1D03B-292A-4A4E-8B75-756566A058C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Simplified input loop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772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fill_vector</a:t>
            </a:r>
            <a:r>
              <a:rPr lang="en-US" sz="2000" b="1" dirty="0"/>
              <a:t>(</a:t>
            </a:r>
            <a:r>
              <a:rPr lang="en-US" sz="2000" b="1" dirty="0" err="1"/>
              <a:t>istream</a:t>
            </a:r>
            <a:r>
              <a:rPr lang="en-US" sz="2000" b="1" dirty="0"/>
              <a:t>&amp; </a:t>
            </a:r>
            <a:r>
              <a:rPr lang="en-US" sz="2000" b="1" dirty="0" err="1"/>
              <a:t>ist</a:t>
            </a:r>
            <a:r>
              <a:rPr lang="en-US" sz="2000" b="1" dirty="0"/>
              <a:t>, vector&lt;</a:t>
            </a:r>
            <a:r>
              <a:rPr lang="en-US" sz="2000" b="1" dirty="0" err="1"/>
              <a:t>int</a:t>
            </a:r>
            <a:r>
              <a:rPr lang="en-US" sz="2000" b="1" dirty="0"/>
              <a:t>&gt;&amp; v, char terminator)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 		// </a:t>
            </a:r>
            <a:r>
              <a:rPr lang="en-US" sz="2000" i="1" dirty="0"/>
              <a:t>read integers from</a:t>
            </a:r>
            <a:r>
              <a:rPr lang="en-US" sz="2000" b="1" i="1" dirty="0"/>
              <a:t> </a:t>
            </a:r>
            <a:r>
              <a:rPr lang="en-US" sz="2000" b="1" i="1" dirty="0" err="1"/>
              <a:t>ist</a:t>
            </a:r>
            <a:r>
              <a:rPr lang="en-US" sz="2000" i="1" dirty="0"/>
              <a:t> into</a:t>
            </a:r>
            <a:r>
              <a:rPr lang="en-US" sz="2000" b="1" i="1" dirty="0"/>
              <a:t> v </a:t>
            </a:r>
            <a:r>
              <a:rPr lang="en-US" sz="2000" i="1" dirty="0"/>
              <a:t>until we reach</a:t>
            </a:r>
            <a:r>
              <a:rPr lang="en-US" sz="2000" b="1" i="1" dirty="0"/>
              <a:t> </a:t>
            </a:r>
            <a:r>
              <a:rPr lang="en-US" sz="2000" b="1" i="1" dirty="0" err="1"/>
              <a:t>eof</a:t>
            </a:r>
            <a:r>
              <a:rPr lang="en-US" sz="2000" b="1" i="1" dirty="0"/>
              <a:t>() </a:t>
            </a:r>
            <a:r>
              <a:rPr lang="en-US" sz="2000" i="1" dirty="0"/>
              <a:t>or</a:t>
            </a:r>
            <a:r>
              <a:rPr lang="en-US" sz="2000" b="1" i="1" dirty="0"/>
              <a:t> 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while (</a:t>
            </a:r>
            <a:r>
              <a:rPr lang="en-US" sz="2000" b="1" dirty="0" err="1"/>
              <a:t>ist</a:t>
            </a:r>
            <a:r>
              <a:rPr lang="en-US" sz="2000" b="1" dirty="0"/>
              <a:t> &gt;&gt; </a:t>
            </a:r>
            <a:r>
              <a:rPr lang="en-US" sz="2000" b="1" dirty="0" err="1"/>
              <a:t>i</a:t>
            </a:r>
            <a:r>
              <a:rPr lang="en-US" sz="2000" b="1" dirty="0"/>
              <a:t>) </a:t>
            </a:r>
            <a:r>
              <a:rPr lang="en-US" sz="2000" b="1" dirty="0" err="1"/>
              <a:t>v.push_back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);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	</a:t>
            </a:r>
            <a:r>
              <a:rPr lang="en-US" sz="2000" b="1" dirty="0"/>
              <a:t>if (ist.eof()) return;	// </a:t>
            </a:r>
            <a:r>
              <a:rPr lang="en-US" sz="2000" i="1" dirty="0"/>
              <a:t>fine:</a:t>
            </a:r>
            <a:r>
              <a:rPr lang="en-US" sz="2000" b="1" i="1" dirty="0"/>
              <a:t> </a:t>
            </a:r>
            <a:r>
              <a:rPr lang="en-US" sz="2000" i="1" dirty="0"/>
              <a:t>we found the end of file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// </a:t>
            </a:r>
            <a:r>
              <a:rPr lang="en-US" sz="2000" i="1" dirty="0"/>
              <a:t>not </a:t>
            </a:r>
            <a:r>
              <a:rPr lang="en-US" sz="2000" b="1" i="1" dirty="0"/>
              <a:t>good()</a:t>
            </a:r>
            <a:r>
              <a:rPr lang="en-US" sz="2000" i="1" dirty="0"/>
              <a:t> and not </a:t>
            </a:r>
            <a:r>
              <a:rPr lang="en-US" sz="2000" b="1" i="1" dirty="0"/>
              <a:t>bad()</a:t>
            </a:r>
            <a:r>
              <a:rPr lang="en-US" sz="2000" i="1" dirty="0"/>
              <a:t> and not </a:t>
            </a:r>
            <a:r>
              <a:rPr lang="en-US" sz="2000" b="1" i="1" dirty="0" err="1"/>
              <a:t>eof</a:t>
            </a:r>
            <a:r>
              <a:rPr lang="en-US" sz="2000" b="1" i="1" dirty="0"/>
              <a:t>()</a:t>
            </a:r>
            <a:r>
              <a:rPr lang="en-US" sz="2000" i="1" dirty="0"/>
              <a:t>, </a:t>
            </a:r>
            <a:r>
              <a:rPr lang="en-US" sz="2000" b="1" i="1" dirty="0" err="1"/>
              <a:t>ist</a:t>
            </a:r>
            <a:r>
              <a:rPr lang="en-US" sz="2000" i="1" dirty="0"/>
              <a:t> must be </a:t>
            </a:r>
            <a:r>
              <a:rPr lang="en-US" sz="2000" b="1" i="1" dirty="0"/>
              <a:t>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ist.clear</a:t>
            </a:r>
            <a:r>
              <a:rPr lang="en-US" sz="2000" b="1" dirty="0"/>
              <a:t>();		// </a:t>
            </a:r>
            <a:r>
              <a:rPr lang="en-US" sz="2000" i="1" dirty="0"/>
              <a:t>clear stream state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char c;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ist</a:t>
            </a:r>
            <a:r>
              <a:rPr lang="en-US" sz="2000" b="1" dirty="0"/>
              <a:t>&gt;&gt;c;		// </a:t>
            </a:r>
            <a:r>
              <a:rPr lang="en-US" sz="2000" i="1" dirty="0"/>
              <a:t>read a character, hopefully </a:t>
            </a:r>
            <a:r>
              <a:rPr lang="en-US" sz="2000" b="1" i="1" dirty="0"/>
              <a:t>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(c != terminator) {	// </a:t>
            </a:r>
            <a:r>
              <a:rPr lang="en-US" sz="2000" i="1" dirty="0"/>
              <a:t>ouch: not the terminator, so we must fail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		</a:t>
            </a:r>
            <a:r>
              <a:rPr lang="en-US" sz="2000" b="1" dirty="0" err="1"/>
              <a:t>ist.unget</a:t>
            </a:r>
            <a:r>
              <a:rPr lang="en-US" sz="2000" b="1" dirty="0"/>
              <a:t>();	// </a:t>
            </a:r>
            <a:r>
              <a:rPr lang="en-US" sz="2000" i="1" dirty="0"/>
              <a:t>maybe my caller can use that character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ist.clear</a:t>
            </a:r>
            <a:r>
              <a:rPr lang="en-US" sz="2000" b="1" dirty="0"/>
              <a:t>(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failbit</a:t>
            </a:r>
            <a:r>
              <a:rPr lang="en-US" sz="2000" b="1" dirty="0"/>
              <a:t>);	// </a:t>
            </a:r>
            <a:r>
              <a:rPr lang="en-US" sz="2000" i="1" dirty="0"/>
              <a:t>set the state back to 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070C4-2EB2-4759-B4A8-81F1F261CDF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Reading a single value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/>
              <a:t>// </a:t>
            </a:r>
            <a:r>
              <a:rPr lang="en-US" sz="2000" i="1" dirty="0" smtClean="0"/>
              <a:t>first simple and flawed attempt: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endParaRPr lang="en-US" sz="2000" i="1" dirty="0"/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"Please enter an integer in the range 1 to 10 (inclusive):\n";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n = 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while (</a:t>
            </a:r>
            <a:r>
              <a:rPr lang="en-US" sz="2000" b="1" dirty="0" err="1"/>
              <a:t>cin</a:t>
            </a:r>
            <a:r>
              <a:rPr lang="en-US" sz="2000" b="1" dirty="0"/>
              <a:t>&gt;&gt;n) {			// </a:t>
            </a:r>
            <a:r>
              <a:rPr lang="en-US" sz="2000" i="1" dirty="0"/>
              <a:t>read</a:t>
            </a:r>
            <a:endParaRPr lang="en-US" sz="2000" b="1" i="1" dirty="0"/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  (1&lt;=n &amp;&amp; n&lt;=10) break;	//</a:t>
            </a:r>
            <a:r>
              <a:rPr lang="en-US" sz="2000" dirty="0"/>
              <a:t> </a:t>
            </a:r>
            <a:r>
              <a:rPr lang="en-US" sz="2000" i="1" dirty="0"/>
              <a:t>check range</a:t>
            </a:r>
            <a:endParaRPr lang="en-US" sz="2000" b="1" i="1" dirty="0"/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"Sorry, "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  &lt;&lt; 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  &lt;&lt; " is not in the [1:10] range; please try again\n";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400" dirty="0"/>
              <a:t>Three kinds of problems are possible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dirty="0"/>
              <a:t>the user types an out-of-range value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dirty="0"/>
              <a:t>getting no value (end of file)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dirty="0"/>
              <a:t>the user types something of the wrong type (here, not an integer)</a:t>
            </a:r>
            <a:endParaRPr lang="en-US" sz="1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C504C-10D4-494D-93DF-2CA5A089AF0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Reading a single value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What do we want to do in those three cases? </a:t>
            </a:r>
          </a:p>
          <a:p>
            <a:pPr lvl="1" eaLnBrk="1" hangingPunct="1">
              <a:defRPr/>
            </a:pPr>
            <a:r>
              <a:rPr lang="en-US" sz="2400"/>
              <a:t>handle the problem in the code doing the read?</a:t>
            </a:r>
          </a:p>
          <a:p>
            <a:pPr lvl="1" eaLnBrk="1" hangingPunct="1">
              <a:defRPr/>
            </a:pPr>
            <a:r>
              <a:rPr lang="en-US" sz="2400"/>
              <a:t>throw an exception to let someone else handle the problem (potentially terminating the program)?</a:t>
            </a:r>
          </a:p>
          <a:p>
            <a:pPr lvl="1" eaLnBrk="1" hangingPunct="1">
              <a:defRPr/>
            </a:pPr>
            <a:r>
              <a:rPr lang="en-US" sz="2400"/>
              <a:t>ignore the problem?</a:t>
            </a:r>
          </a:p>
          <a:p>
            <a:pPr lvl="1" eaLnBrk="1" hangingPunct="1">
              <a:defRPr/>
            </a:pPr>
            <a:endParaRPr lang="en-US" sz="2400"/>
          </a:p>
          <a:p>
            <a:pPr lvl="1" eaLnBrk="1" hangingPunct="1">
              <a:defRPr/>
            </a:pPr>
            <a:r>
              <a:rPr lang="en-US" sz="2400"/>
              <a:t>Reading a single value</a:t>
            </a:r>
          </a:p>
          <a:p>
            <a:pPr lvl="2" eaLnBrk="1" hangingPunct="1">
              <a:defRPr/>
            </a:pPr>
            <a:r>
              <a:rPr lang="en-US" sz="2000"/>
              <a:t>Is something we often do many times</a:t>
            </a:r>
          </a:p>
          <a:p>
            <a:pPr lvl="2" eaLnBrk="1" hangingPunct="1">
              <a:defRPr/>
            </a:pPr>
            <a:r>
              <a:rPr lang="en-US" sz="2000"/>
              <a:t>We want a solution that’s very simple to use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63573-C333-4C62-AE61-222D1FCBF99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Handle everything: </a:t>
            </a:r>
            <a:r>
              <a:rPr lang="en-US" dirty="0">
                <a:solidFill>
                  <a:srgbClr val="FF0000"/>
                </a:solidFill>
              </a:rPr>
              <a:t>What a mess!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 err="1"/>
              <a:t>cout</a:t>
            </a:r>
            <a:r>
              <a:rPr lang="en-US" sz="1600" b="1" dirty="0"/>
              <a:t> &lt;&lt; "Please enter an integer in the range 1 to 10 (inclusive):\n";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/>
              <a:t>int n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/>
              <a:t>while (n==0) {	</a:t>
            </a:r>
            <a:r>
              <a:rPr lang="pt-BR" sz="1600" b="1" dirty="0" smtClean="0"/>
              <a:t>// </a:t>
            </a:r>
            <a:r>
              <a:rPr lang="pt-BR" sz="1600" i="1" dirty="0" smtClean="0"/>
              <a:t>Spot </a:t>
            </a:r>
            <a:r>
              <a:rPr lang="pt-BR" sz="1600" i="1" dirty="0"/>
              <a:t>the </a:t>
            </a:r>
            <a:r>
              <a:rPr lang="pt-BR" sz="1600" i="1" dirty="0" smtClean="0"/>
              <a:t>bug!</a:t>
            </a:r>
            <a:endParaRPr lang="pt-BR" sz="1600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/>
              <a:t>	</a:t>
            </a:r>
            <a:r>
              <a:rPr lang="pt-BR" sz="1600" b="1" dirty="0"/>
              <a:t>cin &gt;&gt; 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/>
              <a:t>	</a:t>
            </a:r>
            <a:r>
              <a:rPr lang="en-US" sz="1600" b="1" dirty="0"/>
              <a:t>if (</a:t>
            </a:r>
            <a:r>
              <a:rPr lang="en-US" sz="1600" b="1" dirty="0" err="1"/>
              <a:t>cin</a:t>
            </a:r>
            <a:r>
              <a:rPr lang="en-US" sz="1600" b="1" dirty="0"/>
              <a:t>) {	// </a:t>
            </a:r>
            <a:r>
              <a:rPr lang="en-US" sz="1600" i="1" dirty="0"/>
              <a:t>we got an integer; now check it:</a:t>
            </a:r>
            <a:endParaRPr lang="en-US" sz="16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	if (1&lt;=n &amp;&amp; n&lt;=10) break;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	</a:t>
            </a:r>
            <a:r>
              <a:rPr lang="en-US" sz="1600" b="1" dirty="0" err="1"/>
              <a:t>cout</a:t>
            </a:r>
            <a:r>
              <a:rPr lang="en-US" sz="1600" b="1" dirty="0"/>
              <a:t> &lt;&lt; "Sorry, " &lt;&lt; n &lt;&lt; " is not in the [1:10] range; please try again\n";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else if (</a:t>
            </a:r>
            <a:r>
              <a:rPr lang="en-US" sz="1600" b="1" dirty="0" err="1"/>
              <a:t>cin.fail</a:t>
            </a:r>
            <a:r>
              <a:rPr lang="en-US" sz="1600" b="1" dirty="0"/>
              <a:t>()) {	// </a:t>
            </a:r>
            <a:r>
              <a:rPr lang="en-US" sz="1600" i="1" dirty="0"/>
              <a:t>we found something that wasn’t an integer</a:t>
            </a:r>
            <a:endParaRPr lang="en-US" sz="16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	</a:t>
            </a:r>
            <a:r>
              <a:rPr lang="en-US" sz="1600" b="1" dirty="0" err="1"/>
              <a:t>cin.clear</a:t>
            </a:r>
            <a:r>
              <a:rPr lang="en-US" sz="1600" b="1" dirty="0"/>
              <a:t>();	// </a:t>
            </a:r>
            <a:r>
              <a:rPr lang="en-US" sz="1600" i="1" dirty="0"/>
              <a:t>we’d like to look at the characters</a:t>
            </a:r>
            <a:endParaRPr lang="en-US" sz="16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	</a:t>
            </a:r>
            <a:r>
              <a:rPr lang="en-US" sz="1600" b="1" dirty="0" err="1"/>
              <a:t>cout</a:t>
            </a:r>
            <a:r>
              <a:rPr lang="en-US" sz="1600" b="1" dirty="0"/>
              <a:t> &lt;&lt; "Sorry, that was not a number; please try again\n";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	char </a:t>
            </a:r>
            <a:r>
              <a:rPr lang="en-US" sz="1600" b="1" dirty="0" err="1"/>
              <a:t>ch</a:t>
            </a:r>
            <a:r>
              <a:rPr lang="en-US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	while (</a:t>
            </a:r>
            <a:r>
              <a:rPr lang="en-US" sz="1600" b="1" dirty="0" err="1"/>
              <a:t>cin</a:t>
            </a:r>
            <a:r>
              <a:rPr lang="en-US" sz="1600" b="1" dirty="0"/>
              <a:t>&gt;&gt;</a:t>
            </a:r>
            <a:r>
              <a:rPr lang="en-US" sz="1600" b="1" dirty="0" err="1"/>
              <a:t>ch</a:t>
            </a:r>
            <a:r>
              <a:rPr lang="en-US" sz="1600" b="1" dirty="0"/>
              <a:t> &amp;&amp; !</a:t>
            </a:r>
            <a:r>
              <a:rPr lang="en-US" sz="1600" b="1" dirty="0" err="1"/>
              <a:t>isdigit</a:t>
            </a:r>
            <a:r>
              <a:rPr lang="en-US" sz="1600" b="1" dirty="0"/>
              <a:t>(</a:t>
            </a:r>
            <a:r>
              <a:rPr lang="en-US" sz="1600" b="1" dirty="0" err="1"/>
              <a:t>ch</a:t>
            </a:r>
            <a:r>
              <a:rPr lang="en-US" sz="1600" b="1" dirty="0"/>
              <a:t>)) ;	// </a:t>
            </a:r>
            <a:r>
              <a:rPr lang="en-US" sz="1600" i="1" dirty="0"/>
              <a:t>throw away non-digits</a:t>
            </a:r>
            <a:endParaRPr lang="en-US" sz="16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	if (!</a:t>
            </a:r>
            <a:r>
              <a:rPr lang="en-US" sz="1600" b="1" dirty="0" err="1"/>
              <a:t>cin</a:t>
            </a:r>
            <a:r>
              <a:rPr lang="en-US" sz="1600" b="1" dirty="0"/>
              <a:t>) error("no input"); 	// </a:t>
            </a:r>
            <a:r>
              <a:rPr lang="en-US" sz="1600" i="1" dirty="0"/>
              <a:t>we didn’t find a digit: give up</a:t>
            </a:r>
            <a:endParaRPr lang="en-US" sz="16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	</a:t>
            </a:r>
            <a:r>
              <a:rPr lang="en-US" sz="1600" b="1" dirty="0" err="1"/>
              <a:t>cin.unget</a:t>
            </a:r>
            <a:r>
              <a:rPr lang="en-US" sz="1600" b="1" dirty="0"/>
              <a:t>();	</a:t>
            </a:r>
            <a:r>
              <a:rPr lang="en-US" sz="1600" dirty="0"/>
              <a:t>// </a:t>
            </a:r>
            <a:r>
              <a:rPr lang="en-US" sz="1600" i="1" dirty="0"/>
              <a:t>put the digit back, so that we can read the number</a:t>
            </a:r>
            <a:endParaRPr lang="en-US" sz="16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		error("no input");	// </a:t>
            </a:r>
            <a:r>
              <a:rPr lang="en-US" sz="1600" i="1" dirty="0" err="1"/>
              <a:t>eof</a:t>
            </a:r>
            <a:r>
              <a:rPr lang="en-US" sz="1600" i="1" dirty="0"/>
              <a:t> or bad: give up</a:t>
            </a:r>
            <a:endParaRPr lang="en-US" sz="16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/>
              <a:t>//</a:t>
            </a:r>
            <a:r>
              <a:rPr lang="en-US" sz="1600" b="1" dirty="0"/>
              <a:t> </a:t>
            </a:r>
            <a:r>
              <a:rPr lang="en-US" sz="1600" i="1" dirty="0"/>
              <a:t>if we get here n is in [1:10]</a:t>
            </a:r>
            <a:endParaRPr lang="en-US" sz="1600" b="1" i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398C9-2AEA-448D-BD0C-DFCFDE4AC16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The </a:t>
            </a:r>
            <a:r>
              <a:rPr lang="en-US" sz="4000" dirty="0" smtClean="0"/>
              <a:t>mess: </a:t>
            </a:r>
            <a:r>
              <a:rPr lang="en-US" sz="3600" dirty="0" smtClean="0"/>
              <a:t>trying </a:t>
            </a:r>
            <a:r>
              <a:rPr lang="en-US" sz="3600" dirty="0"/>
              <a:t>to do everything at once</a:t>
            </a:r>
            <a:endParaRPr lang="en-US" sz="40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Problem: We have all mixed together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reading values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prompting the user for input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writing error messages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skipping past “bad” input characters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testing the input against a range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Solution: Split it up into logically separate parts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929CC-43D7-433C-A074-9B806055C83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</a:t>
            </a:r>
            <a:r>
              <a:rPr lang="en-US" dirty="0" smtClean="0"/>
              <a:t>do </a:t>
            </a:r>
            <a:r>
              <a:rPr lang="en-US" dirty="0"/>
              <a:t>we want?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What logical parts do we what?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b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get_int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low,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high);   // </a:t>
            </a:r>
            <a:r>
              <a:rPr lang="en-US" sz="2000" i="1" dirty="0" smtClean="0"/>
              <a:t>read an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in [</a:t>
            </a:r>
            <a:r>
              <a:rPr lang="en-US" sz="2000" b="1" i="1" dirty="0" smtClean="0"/>
              <a:t>low</a:t>
            </a:r>
            <a:r>
              <a:rPr lang="en-US" sz="2000" i="1" dirty="0" smtClean="0"/>
              <a:t>..</a:t>
            </a:r>
            <a:r>
              <a:rPr lang="en-US" sz="2000" b="1" i="1" dirty="0" smtClean="0"/>
              <a:t>high</a:t>
            </a:r>
            <a:r>
              <a:rPr lang="en-US" sz="2000" i="1" dirty="0" smtClean="0"/>
              <a:t>] from </a:t>
            </a:r>
            <a:r>
              <a:rPr lang="en-US" sz="2000" b="1" i="1" dirty="0" err="1" smtClean="0"/>
              <a:t>cin</a:t>
            </a:r>
            <a:endParaRPr lang="en-US" sz="2000" b="1" i="1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b="1" i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get_int</a:t>
            </a:r>
            <a:r>
              <a:rPr lang="en-US" sz="2000" b="1" dirty="0" smtClean="0"/>
              <a:t>();		// </a:t>
            </a:r>
            <a:r>
              <a:rPr lang="en-US" sz="2000" i="1" dirty="0" smtClean="0"/>
              <a:t>read an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from </a:t>
            </a:r>
            <a:r>
              <a:rPr lang="en-US" sz="2000" b="1" i="1" dirty="0" err="1" smtClean="0"/>
              <a:t>cin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	</a:t>
            </a:r>
            <a:r>
              <a:rPr lang="en-US" sz="2000" b="1" dirty="0" smtClean="0"/>
              <a:t>//</a:t>
            </a:r>
            <a:r>
              <a:rPr lang="en-US" sz="2000" i="1" dirty="0" smtClean="0"/>
              <a:t> so that we can check the range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b="1" i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void </a:t>
            </a:r>
            <a:r>
              <a:rPr lang="en-US" sz="2000" b="1" dirty="0" err="1"/>
              <a:t>skip_to_int</a:t>
            </a:r>
            <a:r>
              <a:rPr lang="en-US" sz="2000" b="1" dirty="0"/>
              <a:t>()</a:t>
            </a:r>
            <a:r>
              <a:rPr lang="en-US" sz="2000" dirty="0"/>
              <a:t>;	</a:t>
            </a:r>
            <a:r>
              <a:rPr lang="en-US" sz="2000" dirty="0" smtClean="0"/>
              <a:t>	</a:t>
            </a:r>
            <a:r>
              <a:rPr lang="en-US" sz="2000" b="1" dirty="0" smtClean="0"/>
              <a:t>//</a:t>
            </a:r>
            <a:r>
              <a:rPr lang="en-US" sz="2000" dirty="0" smtClean="0"/>
              <a:t> </a:t>
            </a:r>
            <a:r>
              <a:rPr lang="en-US" sz="2000" i="1" dirty="0"/>
              <a:t>we found some “garbage” character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	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so skip until we find an </a:t>
            </a:r>
            <a:r>
              <a:rPr lang="en-US" sz="2000" i="1" dirty="0" err="1" smtClean="0"/>
              <a:t>int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Separate functions that do the logically separate actions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73B42-5F82-4362-A974-9C8CAC0CC05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Skip “garbage”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void </a:t>
            </a:r>
            <a:r>
              <a:rPr lang="en-US" sz="1800" b="1" dirty="0" err="1"/>
              <a:t>skip_to_int</a:t>
            </a:r>
            <a:r>
              <a:rPr lang="en-US" sz="1800" b="1" dirty="0"/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if (</a:t>
            </a:r>
            <a:r>
              <a:rPr lang="en-US" sz="1800" b="1" dirty="0" err="1"/>
              <a:t>cin.fail</a:t>
            </a:r>
            <a:r>
              <a:rPr lang="en-US" sz="1800" b="1" dirty="0"/>
              <a:t>()) {		// </a:t>
            </a:r>
            <a:r>
              <a:rPr lang="en-US" sz="1800" i="1" dirty="0"/>
              <a:t>we found something that wasn’t an integer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cin.clear</a:t>
            </a:r>
            <a:r>
              <a:rPr lang="en-US" sz="1800" b="1" dirty="0"/>
              <a:t>();	// </a:t>
            </a:r>
            <a:r>
              <a:rPr lang="en-US" sz="1800" i="1" dirty="0"/>
              <a:t>we’d like to look at the characters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char </a:t>
            </a:r>
            <a:r>
              <a:rPr lang="en-US" sz="1800" b="1" dirty="0" err="1"/>
              <a:t>ch</a:t>
            </a:r>
            <a:r>
              <a:rPr lang="en-US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while (</a:t>
            </a:r>
            <a:r>
              <a:rPr lang="en-US" sz="1800" b="1" dirty="0" err="1"/>
              <a:t>cin</a:t>
            </a:r>
            <a:r>
              <a:rPr lang="en-US" sz="1800" b="1" dirty="0"/>
              <a:t>&gt;&gt;</a:t>
            </a:r>
            <a:r>
              <a:rPr lang="en-US" sz="1800" b="1" dirty="0" err="1"/>
              <a:t>ch</a:t>
            </a:r>
            <a:r>
              <a:rPr lang="en-US" sz="1800" b="1" dirty="0"/>
              <a:t>) {	// </a:t>
            </a:r>
            <a:r>
              <a:rPr lang="en-US" sz="1800" i="1" dirty="0"/>
              <a:t>throw away non-digits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	if (</a:t>
            </a:r>
            <a:r>
              <a:rPr lang="en-US" sz="1800" b="1" dirty="0" err="1"/>
              <a:t>isdigit</a:t>
            </a:r>
            <a:r>
              <a:rPr lang="en-US" sz="1800" b="1" dirty="0"/>
              <a:t>(</a:t>
            </a:r>
            <a:r>
              <a:rPr lang="en-US" sz="1800" b="1" dirty="0" err="1"/>
              <a:t>ch</a:t>
            </a:r>
            <a:r>
              <a:rPr lang="en-US" sz="1800" b="1" dirty="0"/>
              <a:t>))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		</a:t>
            </a:r>
            <a:r>
              <a:rPr lang="en-US" sz="1800" b="1" dirty="0" err="1"/>
              <a:t>cin.unget</a:t>
            </a:r>
            <a:r>
              <a:rPr lang="en-US" sz="1800" b="1" dirty="0"/>
              <a:t>();	// </a:t>
            </a:r>
            <a:r>
              <a:rPr lang="en-US" sz="1800" i="1" dirty="0"/>
              <a:t>put the digit back,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				// </a:t>
            </a:r>
            <a:r>
              <a:rPr lang="en-US" sz="1800" i="1" dirty="0"/>
              <a:t>so that we can read the number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		return;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error("no input");	// </a:t>
            </a:r>
            <a:r>
              <a:rPr lang="en-US" sz="1800" i="1" dirty="0" err="1"/>
              <a:t>eof</a:t>
            </a:r>
            <a:r>
              <a:rPr lang="en-US" sz="1800" i="1" dirty="0"/>
              <a:t> or bad: give up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1B793-C1B9-43E5-A3C8-27E635161B6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Get (any) integer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int get_int()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int n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while (true)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	if (cin &gt;&gt; n) return n; 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	cout &lt;&lt; "Sorry, that was not a number; please try again\n";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	skip_to_int();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448BD-A049-49D0-9156-7BD3D6831A5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Get integer in range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int get_int(int low, int high)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cout &lt;&lt; "Please enter an integer in the range 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&lt;&lt; low &lt;&lt; " to " &lt;&lt; high &lt;&lt; " (inclusive):\n";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while (true)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int n = get_int();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if (low&lt;=n &amp;&amp; n&lt;=high) return 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cout &lt;&lt; "Sorry, 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	&lt;&lt; n &lt;&lt; " is not in the [" &lt;&lt; low &lt;&lt; ':' &lt;&lt; high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	&lt;&lt; "] range; please try again\n";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4F0C0-18FA-4F0C-BDC1-62B22CA0E48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Fundamental I/O concepts</a:t>
            </a:r>
          </a:p>
          <a:p>
            <a:pPr eaLnBrk="1" hangingPunct="1">
              <a:defRPr/>
            </a:pPr>
            <a:r>
              <a:rPr lang="en-US"/>
              <a:t>Files</a:t>
            </a:r>
          </a:p>
          <a:p>
            <a:pPr lvl="1" eaLnBrk="1" hangingPunct="1">
              <a:defRPr/>
            </a:pPr>
            <a:r>
              <a:rPr lang="en-US"/>
              <a:t>Opening</a:t>
            </a:r>
          </a:p>
          <a:p>
            <a:pPr lvl="1" eaLnBrk="1" hangingPunct="1">
              <a:defRPr/>
            </a:pPr>
            <a:r>
              <a:rPr lang="en-US"/>
              <a:t>Reading and writing streams </a:t>
            </a:r>
          </a:p>
          <a:p>
            <a:pPr eaLnBrk="1" hangingPunct="1">
              <a:defRPr/>
            </a:pPr>
            <a:r>
              <a:rPr lang="en-US"/>
              <a:t>I/O errors</a:t>
            </a:r>
          </a:p>
          <a:p>
            <a:pPr eaLnBrk="1" hangingPunct="1">
              <a:defRPr/>
            </a:pPr>
            <a:r>
              <a:rPr lang="en-US"/>
              <a:t>Reading a single integer</a:t>
            </a:r>
          </a:p>
          <a:p>
            <a:pPr lvl="1" eaLnBrk="1" hangingPunct="1"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2291F-E2AD-46D6-BB8D-0FD8AE89CCE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/>
              <a:t>int n = get_int(1,10);</a:t>
            </a:r>
          </a:p>
          <a:p>
            <a:pPr eaLnBrk="1" hangingPunct="1">
              <a:buFontTx/>
              <a:buNone/>
              <a:defRPr/>
            </a:pPr>
            <a:r>
              <a:rPr lang="en-US" sz="2000" b="1"/>
              <a:t>cout &lt;&lt; "n: " &lt;&lt; n &lt;&lt; endl;</a:t>
            </a:r>
          </a:p>
          <a:p>
            <a:pPr eaLnBrk="1" hangingPunct="1">
              <a:buFontTx/>
              <a:buNone/>
              <a:defRPr/>
            </a:pPr>
            <a:endParaRPr lang="en-US" sz="2000" b="1"/>
          </a:p>
          <a:p>
            <a:pPr eaLnBrk="1" hangingPunct="1">
              <a:buFontTx/>
              <a:buNone/>
              <a:defRPr/>
            </a:pPr>
            <a:r>
              <a:rPr lang="en-US" sz="2000" b="1"/>
              <a:t>int m = get_int(2,300);</a:t>
            </a:r>
          </a:p>
          <a:p>
            <a:pPr eaLnBrk="1" hangingPunct="1">
              <a:buFontTx/>
              <a:buNone/>
              <a:defRPr/>
            </a:pPr>
            <a:r>
              <a:rPr lang="en-US" sz="2000" b="1"/>
              <a:t>cout &lt;&lt; "m: " &lt;&lt; m &lt;&lt; endl;</a:t>
            </a:r>
          </a:p>
          <a:p>
            <a:pPr eaLnBrk="1" hangingPunct="1">
              <a:defRPr/>
            </a:pPr>
            <a:endParaRPr lang="en-US" sz="2000" b="1"/>
          </a:p>
          <a:p>
            <a:pPr eaLnBrk="1" hangingPunct="1">
              <a:defRPr/>
            </a:pPr>
            <a:r>
              <a:rPr lang="en-US"/>
              <a:t>Problem:</a:t>
            </a:r>
          </a:p>
          <a:p>
            <a:pPr lvl="1" eaLnBrk="1" hangingPunct="1">
              <a:defRPr/>
            </a:pPr>
            <a:r>
              <a:rPr lang="en-US"/>
              <a:t>The “dialog” is built into the read operations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9F0DB-40FA-4226-B790-C01D8EBF1CB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do we </a:t>
            </a:r>
            <a:r>
              <a:rPr lang="en-US" b="1"/>
              <a:t>really</a:t>
            </a:r>
            <a:r>
              <a:rPr lang="en-US"/>
              <a:t> want?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1534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// </a:t>
            </a:r>
            <a:r>
              <a:rPr lang="en-US" sz="1800" i="1" dirty="0"/>
              <a:t>parameterize by integer range and “dialog”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strength = </a:t>
            </a:r>
            <a:r>
              <a:rPr lang="en-US" sz="2000" b="1" dirty="0" err="1"/>
              <a:t>get_int</a:t>
            </a:r>
            <a:r>
              <a:rPr lang="en-US" sz="2000" b="1" dirty="0"/>
              <a:t>(1, 10,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"enter strength",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"Not in range, try again");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"strength: " &lt;&lt; strength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altitude = </a:t>
            </a:r>
            <a:r>
              <a:rPr lang="en-US" sz="2000" b="1" dirty="0" err="1"/>
              <a:t>get_int</a:t>
            </a:r>
            <a:r>
              <a:rPr lang="en-US" sz="2000" b="1" dirty="0"/>
              <a:t>(0, 50000,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"please enter altitude in feet",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"Not in range, please try again");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"altitude: " &lt;&lt; altitude  &lt;&lt; "ft. above sea level\n";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That’s often the really important question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Ask it repeatedly during software development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As you learn more about a problem and its solution, your answers improve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5D80-459F-4C89-B6CA-67801C881AA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Parameterize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53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int get_int(int low, int high, const string&amp; greeting, const string&amp; sorry)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cout &lt;&lt; greeting &lt;&lt; ": [" &lt;&lt; low &lt;&lt; ':' &lt;&lt; high &lt;&lt; "]\n";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while (true)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int n = get_int();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if (low&lt;=n &amp;&amp; n&lt;=high) return 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cout &lt;&lt; sorry  &lt;&lt; ": [" &lt;&lt; low &lt;&lt; ':' &lt;&lt; high &lt;&lt; "]\n";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Incomplete parameterization: </a:t>
            </a:r>
            <a:r>
              <a:rPr lang="en-US" sz="2400" b="1"/>
              <a:t>get_int()</a:t>
            </a:r>
            <a:r>
              <a:rPr lang="en-US" sz="2400"/>
              <a:t> still “blabbers”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“utility functions” should not produce their own error messages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Serious library functions do not produce error messages at all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/>
              <a:t>They throw exceptions (possibly containing an error message)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C7362-24F9-44E2-9114-285C0BBF83E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User-defined output: operator&lt;&lt;()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Usually trivial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err="1"/>
              <a:t>ostream</a:t>
            </a:r>
            <a:r>
              <a:rPr lang="en-US" sz="2000" b="1" dirty="0"/>
              <a:t>&amp; </a:t>
            </a:r>
            <a:r>
              <a:rPr lang="en-US" sz="2000" b="1" dirty="0" smtClean="0"/>
              <a:t>operator</a:t>
            </a:r>
            <a:r>
              <a:rPr lang="en-US" sz="2000" b="1" dirty="0"/>
              <a:t>&lt;&lt;(</a:t>
            </a:r>
            <a:r>
              <a:rPr lang="en-US" sz="2000" b="1" dirty="0" err="1"/>
              <a:t>ostream</a:t>
            </a:r>
            <a:r>
              <a:rPr lang="en-US" sz="2000" b="1" dirty="0"/>
              <a:t>&amp; </a:t>
            </a:r>
            <a:r>
              <a:rPr lang="en-US" sz="2000" b="1" dirty="0" err="1"/>
              <a:t>os</a:t>
            </a:r>
            <a:r>
              <a:rPr lang="en-US" sz="2000" b="1" dirty="0"/>
              <a:t>, const Date&amp; d)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	return </a:t>
            </a:r>
            <a:r>
              <a:rPr lang="en-US" sz="2000" b="1" dirty="0" err="1"/>
              <a:t>os</a:t>
            </a:r>
            <a:r>
              <a:rPr lang="en-US" sz="2000" b="1" dirty="0"/>
              <a:t> &lt;&lt; '(' &lt;&lt; </a:t>
            </a:r>
            <a:r>
              <a:rPr lang="en-US" sz="2000" b="1" dirty="0" err="1"/>
              <a:t>d.year</a:t>
            </a:r>
            <a:r>
              <a:rPr lang="en-US" sz="2000" b="1" dirty="0"/>
              <a:t>()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			&lt;&lt; ',' &lt;&lt; </a:t>
            </a:r>
            <a:r>
              <a:rPr lang="en-US" sz="2000" b="1" dirty="0" err="1"/>
              <a:t>d.month</a:t>
            </a:r>
            <a:r>
              <a:rPr lang="en-US" sz="2000" b="1" dirty="0"/>
              <a:t>()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			&lt;&lt; ',' &lt;&lt; </a:t>
            </a:r>
            <a:r>
              <a:rPr lang="en-US" sz="2000" b="1" dirty="0" err="1"/>
              <a:t>d.day</a:t>
            </a:r>
            <a:r>
              <a:rPr lang="en-US" sz="2000" b="1" dirty="0"/>
              <a:t>() &lt;&lt; ')';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}</a:t>
            </a:r>
          </a:p>
          <a:p>
            <a:pPr lvl="1" eaLnBrk="1" hangingPunct="1">
              <a:buFontTx/>
              <a:buNone/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sz="2400" dirty="0"/>
              <a:t>We often use several different ways of outputting a value</a:t>
            </a:r>
          </a:p>
          <a:p>
            <a:pPr lvl="1" eaLnBrk="1" hangingPunct="1">
              <a:defRPr/>
            </a:pPr>
            <a:r>
              <a:rPr lang="en-US" sz="2000" dirty="0"/>
              <a:t>Tastes for output layout and detail vary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AA82-5A22-4ABC-84EF-E58E2BA774B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Use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do_some_printing</a:t>
            </a:r>
            <a:r>
              <a:rPr lang="en-US" sz="2000" b="1" dirty="0"/>
              <a:t>(Date d1, Date d2)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d1;</a:t>
            </a:r>
            <a:r>
              <a:rPr lang="en-US" sz="2000" dirty="0"/>
              <a:t>	         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means </a:t>
            </a:r>
            <a:r>
              <a:rPr lang="en-US" sz="2000" b="1" i="1" dirty="0" smtClean="0"/>
              <a:t>operator</a:t>
            </a:r>
            <a:r>
              <a:rPr lang="en-US" sz="2000" b="1" i="1" dirty="0"/>
              <a:t>&lt;&lt;(cout,d1) </a:t>
            </a:r>
            <a:r>
              <a:rPr lang="en-US" sz="2000" b="1" i="1" dirty="0" smtClean="0"/>
              <a:t>;</a:t>
            </a:r>
          </a:p>
          <a:p>
            <a:pPr eaLnBrk="1" hangingPunct="1">
              <a:buFontTx/>
              <a:buNone/>
              <a:defRPr/>
            </a:pPr>
            <a:endParaRPr lang="en-US" sz="2000" b="1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d1 &lt;&lt; d2</a:t>
            </a:r>
            <a:r>
              <a:rPr lang="en-US" sz="2000" b="1" dirty="0" smtClean="0"/>
              <a:t>;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	</a:t>
            </a:r>
            <a:r>
              <a:rPr lang="en-US" sz="2000" b="1" dirty="0" smtClean="0"/>
              <a:t>//</a:t>
            </a:r>
            <a:r>
              <a:rPr lang="en-US" sz="2000" dirty="0" smtClean="0"/>
              <a:t> </a:t>
            </a:r>
            <a:r>
              <a:rPr lang="en-US" sz="2000" i="1" dirty="0"/>
              <a:t>means </a:t>
            </a:r>
            <a:r>
              <a:rPr lang="en-US" sz="2000" b="1" i="1" dirty="0"/>
              <a:t>(</a:t>
            </a:r>
            <a:r>
              <a:rPr lang="en-US" sz="2000" b="1" i="1" dirty="0" err="1"/>
              <a:t>cout</a:t>
            </a:r>
            <a:r>
              <a:rPr lang="en-US" sz="2000" b="1" i="1" dirty="0"/>
              <a:t> &lt;&lt; d1)  &lt;&lt;  d2;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     </a:t>
            </a:r>
            <a:r>
              <a:rPr lang="en-US" sz="2000" b="1" dirty="0" smtClean="0"/>
              <a:t>			//</a:t>
            </a:r>
            <a:r>
              <a:rPr lang="en-US" sz="2000" dirty="0" smtClean="0"/>
              <a:t> </a:t>
            </a:r>
            <a:r>
              <a:rPr lang="en-US" sz="2000" i="1" dirty="0"/>
              <a:t>means </a:t>
            </a:r>
            <a:r>
              <a:rPr lang="en-US" sz="2000" b="1" i="1" dirty="0" smtClean="0"/>
              <a:t>(operator</a:t>
            </a:r>
            <a:r>
              <a:rPr lang="en-US" sz="2000" b="1" i="1" dirty="0"/>
              <a:t>&lt;&lt;(cout,d1)) &lt;&lt;  d2;</a:t>
            </a:r>
            <a:endParaRPr lang="en-US" sz="2000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		// </a:t>
            </a:r>
            <a:r>
              <a:rPr lang="en-US" sz="2000" i="1" dirty="0"/>
              <a:t>means</a:t>
            </a:r>
            <a:r>
              <a:rPr lang="en-US" sz="2000" b="1" i="1" dirty="0"/>
              <a:t> </a:t>
            </a:r>
            <a:r>
              <a:rPr lang="en-US" sz="2000" b="1" i="1" dirty="0" smtClean="0"/>
              <a:t>operator&lt;&lt;((operator</a:t>
            </a:r>
            <a:r>
              <a:rPr lang="en-US" sz="2000" b="1" i="1" dirty="0"/>
              <a:t>&lt;&lt;(cout,d1)), d2) 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E1DD5-0470-4DD7-A3BD-BFCCC9D20E72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User-defined input: operator&gt;&gt;()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istream</a:t>
            </a:r>
            <a:r>
              <a:rPr lang="en-US" sz="2000" b="1" dirty="0"/>
              <a:t>&amp; </a:t>
            </a:r>
            <a:r>
              <a:rPr lang="en-US" sz="2000" b="1" dirty="0" smtClean="0"/>
              <a:t>operator</a:t>
            </a:r>
            <a:r>
              <a:rPr lang="en-US" sz="2000" b="1" dirty="0"/>
              <a:t>&gt;&gt;(</a:t>
            </a:r>
            <a:r>
              <a:rPr lang="en-US" sz="2000" b="1" dirty="0" err="1"/>
              <a:t>istream</a:t>
            </a:r>
            <a:r>
              <a:rPr lang="en-US" sz="2000" b="1" dirty="0"/>
              <a:t>&amp; is, Date&amp; </a:t>
            </a:r>
            <a:r>
              <a:rPr lang="en-US" sz="2000" b="1" dirty="0" err="1"/>
              <a:t>dd</a:t>
            </a:r>
            <a:r>
              <a:rPr lang="en-US" sz="20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// </a:t>
            </a:r>
            <a:r>
              <a:rPr lang="en-US" sz="2000" i="1" dirty="0"/>
              <a:t>Read date in format: ( year , month , day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y, </a:t>
            </a:r>
            <a:r>
              <a:rPr lang="en-US" sz="2000" b="1" dirty="0" smtClean="0"/>
              <a:t>d, m</a:t>
            </a:r>
            <a:r>
              <a:rPr 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char ch1, ch2, ch3, ch4;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is &gt;&gt; ch1 &gt;&gt; y &gt;&gt; ch2 &gt;&gt; m &gt;&gt; ch3 &gt;&gt; d &gt;&gt; ch4;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(!is) return is;	// </a:t>
            </a:r>
            <a:r>
              <a:rPr lang="en-US" sz="2000" i="1" dirty="0"/>
              <a:t>we didn’t get our values, so just leave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(ch1!='(' || ch2!=',' || ch3!=',' || ch4!=')') {	// </a:t>
            </a:r>
            <a:r>
              <a:rPr lang="en-US" sz="2000" i="1" dirty="0"/>
              <a:t>oops: format error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is.clear</a:t>
            </a:r>
            <a:r>
              <a:rPr lang="en-US" sz="2000" b="1" dirty="0"/>
              <a:t>(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failbit</a:t>
            </a:r>
            <a:r>
              <a:rPr lang="en-US" sz="2000" b="1" dirty="0"/>
              <a:t>);	   // </a:t>
            </a:r>
            <a:r>
              <a:rPr lang="en-US" sz="2000" i="1" dirty="0"/>
              <a:t>something wrong: set state to 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return is;		   // </a:t>
            </a:r>
            <a:r>
              <a:rPr lang="en-US" sz="2000" i="1" dirty="0"/>
              <a:t>and leave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dd</a:t>
            </a:r>
            <a:r>
              <a:rPr lang="en-US" sz="2000" b="1" dirty="0"/>
              <a:t> = Date(</a:t>
            </a:r>
            <a:r>
              <a:rPr lang="en-US" sz="2000" b="1" dirty="0" err="1"/>
              <a:t>y,Month</a:t>
            </a:r>
            <a:r>
              <a:rPr lang="en-US" sz="2000" b="1" dirty="0"/>
              <a:t>(m),d);	// </a:t>
            </a:r>
            <a:r>
              <a:rPr lang="en-US" sz="2000" i="1" dirty="0"/>
              <a:t>update </a:t>
            </a:r>
            <a:r>
              <a:rPr lang="en-US" sz="2000" i="1" dirty="0" err="1"/>
              <a:t>dd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return is;			// </a:t>
            </a:r>
            <a:r>
              <a:rPr lang="en-US" sz="2000" i="1" dirty="0"/>
              <a:t>and leave with </a:t>
            </a:r>
            <a:r>
              <a:rPr lang="en-US" sz="2000" b="1" i="1" dirty="0"/>
              <a:t>is</a:t>
            </a:r>
            <a:r>
              <a:rPr lang="en-US" sz="2000" i="1" dirty="0"/>
              <a:t> in the good() state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E67B4-9E97-4DFE-AE8D-7C50D3C59D5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Next Lecture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7244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en-US" b="1"/>
          </a:p>
          <a:p>
            <a:pPr algn="ctr" eaLnBrk="1" hangingPunct="1">
              <a:buFontTx/>
              <a:buNone/>
              <a:defRPr/>
            </a:pPr>
            <a:endParaRPr lang="en-US" b="1"/>
          </a:p>
          <a:p>
            <a:pPr algn="ctr" eaLnBrk="1" hangingPunct="1">
              <a:buFontTx/>
              <a:buNone/>
              <a:defRPr/>
            </a:pPr>
            <a:endParaRPr lang="en-US" b="1"/>
          </a:p>
          <a:p>
            <a:pPr algn="ctr" eaLnBrk="1" hangingPunct="1">
              <a:buFontTx/>
              <a:buNone/>
              <a:defRPr/>
            </a:pPr>
            <a:r>
              <a:rPr lang="en-US" b="1"/>
              <a:t>Customizing input and output (chapter 11)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F5AA1-B976-427A-AA37-93BE75432FE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Input and Output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3A743-A115-4B83-962A-1DD9DB43B079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81000" y="1295400"/>
            <a:ext cx="8001000" cy="4356100"/>
            <a:chOff x="2014" y="9392"/>
            <a:chExt cx="7714" cy="4320"/>
          </a:xfrm>
        </p:grpSpPr>
        <p:sp>
          <p:nvSpPr>
            <p:cNvPr id="5126" name="AutoShape 6"/>
            <p:cNvSpPr>
              <a:spLocks noChangeAspect="1" noChangeArrowheads="1"/>
            </p:cNvSpPr>
            <p:nvPr/>
          </p:nvSpPr>
          <p:spPr bwMode="auto">
            <a:xfrm>
              <a:off x="2528" y="9392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2675" y="10072"/>
              <a:ext cx="1500" cy="6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/>
                <a:t>input device</a:t>
              </a:r>
              <a:endParaRPr lang="en-US" sz="3600"/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5228" y="10008"/>
              <a:ext cx="1650" cy="6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/>
                <a:t>device driver</a:t>
              </a:r>
              <a:endParaRPr lang="en-US" sz="3600"/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7778" y="10008"/>
              <a:ext cx="1500" cy="6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/>
                <a:t>input library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928" y="11243"/>
              <a:ext cx="2100" cy="77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2000"/>
                <a:t>our program</a:t>
              </a:r>
              <a:endParaRPr lang="en-US" sz="4000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2828" y="12941"/>
              <a:ext cx="1537" cy="4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/>
                <a:t>output library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5378" y="12941"/>
              <a:ext cx="1650" cy="4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/>
                <a:t>device driver</a:t>
              </a: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8112" y="12944"/>
              <a:ext cx="1543" cy="4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/>
                <a:t>output device</a:t>
              </a:r>
            </a:p>
          </p:txBody>
        </p:sp>
        <p:cxnSp>
          <p:nvCxnSpPr>
            <p:cNvPr id="5134" name="AutoShape 14"/>
            <p:cNvCxnSpPr>
              <a:cxnSpLocks noChangeShapeType="1"/>
              <a:stCxn id="5127" idx="3"/>
              <a:endCxn id="5128" idx="1"/>
            </p:cNvCxnSpPr>
            <p:nvPr/>
          </p:nvCxnSpPr>
          <p:spPr bwMode="auto">
            <a:xfrm flipV="1">
              <a:off x="4175" y="10317"/>
              <a:ext cx="1053" cy="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135" name="AutoShape 15"/>
            <p:cNvCxnSpPr>
              <a:cxnSpLocks noChangeShapeType="1"/>
              <a:stCxn id="5128" idx="3"/>
              <a:endCxn id="5129" idx="1"/>
            </p:cNvCxnSpPr>
            <p:nvPr/>
          </p:nvCxnSpPr>
          <p:spPr bwMode="auto">
            <a:xfrm>
              <a:off x="6878" y="10317"/>
              <a:ext cx="9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136" name="AutoShape 16"/>
            <p:cNvCxnSpPr>
              <a:cxnSpLocks noChangeShapeType="1"/>
              <a:stCxn id="5129" idx="2"/>
              <a:endCxn id="41994" idx="1"/>
            </p:cNvCxnSpPr>
            <p:nvPr/>
          </p:nvCxnSpPr>
          <p:spPr bwMode="auto">
            <a:xfrm rot="5400000">
              <a:off x="6226" y="9328"/>
              <a:ext cx="1003" cy="3600"/>
            </a:xfrm>
            <a:prstGeom prst="curvedConnector4">
              <a:avLst>
                <a:gd name="adj1" fmla="val 30685"/>
                <a:gd name="adj2" fmla="val 108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137" name="AutoShape 17"/>
            <p:cNvCxnSpPr>
              <a:cxnSpLocks noChangeShapeType="1"/>
              <a:stCxn id="41994" idx="3"/>
              <a:endCxn id="5131" idx="1"/>
            </p:cNvCxnSpPr>
            <p:nvPr/>
          </p:nvCxnSpPr>
          <p:spPr bwMode="auto">
            <a:xfrm flipH="1">
              <a:off x="2828" y="11629"/>
              <a:ext cx="4200" cy="1544"/>
            </a:xfrm>
            <a:prstGeom prst="curvedConnector5">
              <a:avLst>
                <a:gd name="adj1" fmla="val -5250"/>
                <a:gd name="adj2" fmla="val 54986"/>
                <a:gd name="adj3" fmla="val 10525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138" name="AutoShape 18"/>
            <p:cNvCxnSpPr>
              <a:cxnSpLocks noChangeShapeType="1"/>
              <a:stCxn id="5131" idx="3"/>
              <a:endCxn id="5132" idx="1"/>
            </p:cNvCxnSpPr>
            <p:nvPr/>
          </p:nvCxnSpPr>
          <p:spPr bwMode="auto">
            <a:xfrm>
              <a:off x="4365" y="13173"/>
              <a:ext cx="101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139" name="AutoShape 19"/>
            <p:cNvCxnSpPr>
              <a:cxnSpLocks noChangeShapeType="1"/>
              <a:stCxn id="5132" idx="3"/>
              <a:endCxn id="5133" idx="1"/>
            </p:cNvCxnSpPr>
            <p:nvPr/>
          </p:nvCxnSpPr>
          <p:spPr bwMode="auto">
            <a:xfrm>
              <a:off x="7028" y="13173"/>
              <a:ext cx="1084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2014" y="9543"/>
              <a:ext cx="1800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/>
                <a:t>data source:</a:t>
              </a:r>
              <a:endParaRPr lang="en-US" sz="3600"/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7597" y="12339"/>
              <a:ext cx="1800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/>
                <a:t>data destination:</a:t>
              </a:r>
              <a:endParaRPr lang="en-US" sz="3600"/>
            </a:p>
          </p:txBody>
        </p:sp>
      </p:grp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stream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19600"/>
            <a:ext cx="77724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An </a:t>
            </a:r>
            <a:r>
              <a:rPr lang="en-US" sz="2400" b="1"/>
              <a:t>ostream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turns values of various types into character sequences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sends those characters somewhere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i="1"/>
              <a:t>E.g.</a:t>
            </a:r>
            <a:r>
              <a:rPr lang="en-US" sz="1800"/>
              <a:t>, console, file, main memory, another computer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8E4E2-B37F-4CC3-888D-B67EFC43C47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914400" y="91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57200" y="20574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(1,234)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066800" y="3505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123</a:t>
            </a:r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3505200" y="1905000"/>
            <a:ext cx="2286000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ostream</a:t>
            </a:r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4724400" y="3581400"/>
            <a:ext cx="2514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buffer</a:t>
            </a:r>
          </a:p>
        </p:txBody>
      </p:sp>
      <p:cxnSp>
        <p:nvCxnSpPr>
          <p:cNvPr id="6154" name="AutoShape 9"/>
          <p:cNvCxnSpPr>
            <a:cxnSpLocks noChangeShapeType="1"/>
            <a:stCxn id="6149" idx="3"/>
            <a:endCxn id="6152" idx="1"/>
          </p:cNvCxnSpPr>
          <p:nvPr/>
        </p:nvCxnSpPr>
        <p:spPr bwMode="auto">
          <a:xfrm>
            <a:off x="1371600" y="1143000"/>
            <a:ext cx="2133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5" name="AutoShape 10"/>
          <p:cNvCxnSpPr>
            <a:cxnSpLocks noChangeShapeType="1"/>
            <a:stCxn id="6150" idx="3"/>
            <a:endCxn id="6152" idx="1"/>
          </p:cNvCxnSpPr>
          <p:nvPr/>
        </p:nvCxnSpPr>
        <p:spPr bwMode="auto">
          <a:xfrm>
            <a:off x="2057400" y="24765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6" name="AutoShape 11"/>
          <p:cNvCxnSpPr>
            <a:cxnSpLocks noChangeShapeType="1"/>
            <a:stCxn id="6151" idx="3"/>
            <a:endCxn id="6152" idx="1"/>
          </p:cNvCxnSpPr>
          <p:nvPr/>
        </p:nvCxnSpPr>
        <p:spPr bwMode="auto">
          <a:xfrm flipV="1">
            <a:off x="2209800" y="2476500"/>
            <a:ext cx="12954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6781800" y="1752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“somewhere”</a:t>
            </a:r>
          </a:p>
        </p:txBody>
      </p:sp>
      <p:cxnSp>
        <p:nvCxnSpPr>
          <p:cNvPr id="6158" name="AutoShape 13"/>
          <p:cNvCxnSpPr>
            <a:cxnSpLocks noChangeShapeType="1"/>
            <a:stCxn id="6152" idx="2"/>
          </p:cNvCxnSpPr>
          <p:nvPr/>
        </p:nvCxnSpPr>
        <p:spPr bwMode="auto">
          <a:xfrm>
            <a:off x="4648200" y="3048000"/>
            <a:ext cx="762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9" name="AutoShape 14"/>
          <p:cNvCxnSpPr>
            <a:cxnSpLocks noChangeShapeType="1"/>
          </p:cNvCxnSpPr>
          <p:nvPr/>
        </p:nvCxnSpPr>
        <p:spPr bwMode="auto">
          <a:xfrm flipV="1">
            <a:off x="6477000" y="2286000"/>
            <a:ext cx="9906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stream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19600"/>
            <a:ext cx="77724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An </a:t>
            </a:r>
            <a:r>
              <a:rPr lang="en-US" sz="2400" b="1"/>
              <a:t>istream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turns character sequences into values of various types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gets those characters from somewhere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i="1"/>
              <a:t>E.g.</a:t>
            </a:r>
            <a:r>
              <a:rPr lang="en-US" sz="1800"/>
              <a:t>, console, file, main memory, another computer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C5458-722A-49F2-B799-B2EF4528D31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914400" y="91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57200" y="20574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(1,234)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1066800" y="3505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123</a:t>
            </a:r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3505200" y="1905000"/>
            <a:ext cx="2286000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istream</a:t>
            </a:r>
          </a:p>
        </p:txBody>
      </p:sp>
      <p:sp>
        <p:nvSpPr>
          <p:cNvPr id="7177" name="AutoShape 8"/>
          <p:cNvSpPr>
            <a:spLocks noChangeArrowheads="1"/>
          </p:cNvSpPr>
          <p:nvPr/>
        </p:nvSpPr>
        <p:spPr bwMode="auto">
          <a:xfrm>
            <a:off x="5029200" y="3581400"/>
            <a:ext cx="2514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buffer</a:t>
            </a:r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6781800" y="1752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“somewhere”</a:t>
            </a:r>
          </a:p>
        </p:txBody>
      </p:sp>
      <p:cxnSp>
        <p:nvCxnSpPr>
          <p:cNvPr id="7179" name="AutoShape 15"/>
          <p:cNvCxnSpPr>
            <a:cxnSpLocks noChangeShapeType="1"/>
            <a:stCxn id="7178" idx="2"/>
          </p:cNvCxnSpPr>
          <p:nvPr/>
        </p:nvCxnSpPr>
        <p:spPr bwMode="auto">
          <a:xfrm flipH="1">
            <a:off x="6553200" y="2209800"/>
            <a:ext cx="12192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80" name="AutoShape 16"/>
          <p:cNvCxnSpPr>
            <a:cxnSpLocks noChangeShapeType="1"/>
            <a:endCxn id="7176" idx="2"/>
          </p:cNvCxnSpPr>
          <p:nvPr/>
        </p:nvCxnSpPr>
        <p:spPr bwMode="auto">
          <a:xfrm flipH="1" flipV="1">
            <a:off x="4648200" y="3048000"/>
            <a:ext cx="1219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81" name="AutoShape 17"/>
          <p:cNvCxnSpPr>
            <a:cxnSpLocks noChangeShapeType="1"/>
            <a:stCxn id="7176" idx="1"/>
            <a:endCxn id="7173" idx="3"/>
          </p:cNvCxnSpPr>
          <p:nvPr/>
        </p:nvCxnSpPr>
        <p:spPr bwMode="auto">
          <a:xfrm flipH="1" flipV="1">
            <a:off x="1371600" y="1143000"/>
            <a:ext cx="2133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82" name="AutoShape 18"/>
          <p:cNvCxnSpPr>
            <a:cxnSpLocks noChangeShapeType="1"/>
            <a:stCxn id="7176" idx="1"/>
            <a:endCxn id="7174" idx="3"/>
          </p:cNvCxnSpPr>
          <p:nvPr/>
        </p:nvCxnSpPr>
        <p:spPr bwMode="auto">
          <a:xfrm flipH="1">
            <a:off x="2057400" y="24765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83" name="AutoShape 19"/>
          <p:cNvCxnSpPr>
            <a:cxnSpLocks noChangeShapeType="1"/>
            <a:stCxn id="7176" idx="1"/>
            <a:endCxn id="7175" idx="3"/>
          </p:cNvCxnSpPr>
          <p:nvPr/>
        </p:nvCxnSpPr>
        <p:spPr bwMode="auto">
          <a:xfrm flipH="1">
            <a:off x="2209800" y="2476500"/>
            <a:ext cx="12954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stream model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Reading and writing</a:t>
            </a:r>
          </a:p>
          <a:p>
            <a:pPr lvl="1" eaLnBrk="1" hangingPunct="1">
              <a:defRPr/>
            </a:pPr>
            <a:r>
              <a:rPr lang="en-US" sz="2400"/>
              <a:t>Of typed entities</a:t>
            </a:r>
          </a:p>
          <a:p>
            <a:pPr lvl="2" eaLnBrk="1" hangingPunct="1">
              <a:defRPr/>
            </a:pPr>
            <a:r>
              <a:rPr lang="en-US" sz="2000"/>
              <a:t>&lt;&lt; (output) and &gt;&gt; (input) plus other operations</a:t>
            </a:r>
          </a:p>
          <a:p>
            <a:pPr lvl="2" eaLnBrk="1" hangingPunct="1">
              <a:defRPr/>
            </a:pPr>
            <a:r>
              <a:rPr lang="en-US" sz="2000"/>
              <a:t>Type safe</a:t>
            </a:r>
          </a:p>
          <a:p>
            <a:pPr lvl="2" eaLnBrk="1" hangingPunct="1">
              <a:defRPr/>
            </a:pPr>
            <a:r>
              <a:rPr lang="en-US" sz="2000"/>
              <a:t>Formatted</a:t>
            </a:r>
          </a:p>
          <a:p>
            <a:pPr lvl="1" eaLnBrk="1" hangingPunct="1">
              <a:defRPr/>
            </a:pPr>
            <a:r>
              <a:rPr lang="en-US" sz="2400"/>
              <a:t>Typically stored (entered, printed, etc.) as text</a:t>
            </a:r>
          </a:p>
          <a:p>
            <a:pPr lvl="2" eaLnBrk="1" hangingPunct="1">
              <a:defRPr/>
            </a:pPr>
            <a:r>
              <a:rPr lang="en-US" sz="2000"/>
              <a:t>But not necessarily (see binary streams in chapter 11)</a:t>
            </a:r>
          </a:p>
          <a:p>
            <a:pPr lvl="1" eaLnBrk="1" hangingPunct="1">
              <a:defRPr/>
            </a:pPr>
            <a:r>
              <a:rPr lang="en-US" sz="2400"/>
              <a:t>Extensible</a:t>
            </a:r>
          </a:p>
          <a:p>
            <a:pPr lvl="2" eaLnBrk="1" hangingPunct="1">
              <a:defRPr/>
            </a:pPr>
            <a:r>
              <a:rPr lang="en-US" sz="2000"/>
              <a:t>You can define your own I/O operations for your own types</a:t>
            </a:r>
          </a:p>
          <a:p>
            <a:pPr lvl="1" eaLnBrk="1" hangingPunct="1">
              <a:defRPr/>
            </a:pPr>
            <a:r>
              <a:rPr lang="en-US" sz="2400"/>
              <a:t>A stream can be attached to any I/O or storage device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207B1-C7C1-4F7F-9C2C-AD90AB2691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turn our computers on and off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 contents of our main memory is transient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like to keep our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So we keep what we want to preserve on disks and similar permanent storage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A file is a sequence of bytes stored in permanent storage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A file has a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 data on a file has a format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can read/write a file if we know its name and format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407C6-9942-49A8-9D1E-E4EEC49DD34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file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048000"/>
            <a:ext cx="7772400" cy="2667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At the fundamental level, a file is a sequence of bytes numbered from 0 upwards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Other notions can be supplied by programs that interpret a “file format”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For example, the 6 bytes "123.45" might be interpreted as the floating-point number 123.45 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Or, it might be interpreted as a string “123.45”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Or, it might be interpreted as the number 12 and the number 3.45</a:t>
            </a:r>
            <a:endParaRPr lang="en-US" sz="200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71B9A-E4B2-4097-AB07-F7C50BEFE71B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524000" y="838200"/>
            <a:ext cx="6781800" cy="1654175"/>
            <a:chOff x="2643" y="4799"/>
            <a:chExt cx="5100" cy="1280"/>
          </a:xfrm>
        </p:grpSpPr>
        <p:sp>
          <p:nvSpPr>
            <p:cNvPr id="10247" name="AutoShape 5"/>
            <p:cNvSpPr>
              <a:spLocks noChangeAspect="1" noChangeArrowheads="1"/>
            </p:cNvSpPr>
            <p:nvPr/>
          </p:nvSpPr>
          <p:spPr bwMode="auto">
            <a:xfrm>
              <a:off x="2643" y="4799"/>
              <a:ext cx="5100" cy="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28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34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Rectangle 8"/>
            <p:cNvSpPr>
              <a:spLocks noChangeArrowheads="1"/>
            </p:cNvSpPr>
            <p:nvPr/>
          </p:nvSpPr>
          <p:spPr bwMode="auto">
            <a:xfrm>
              <a:off x="3728" y="5768"/>
              <a:ext cx="24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31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6128" y="5768"/>
              <a:ext cx="300" cy="31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Rectangle 11"/>
            <p:cNvSpPr>
              <a:spLocks noChangeArrowheads="1"/>
            </p:cNvSpPr>
            <p:nvPr/>
          </p:nvSpPr>
          <p:spPr bwMode="auto">
            <a:xfrm>
              <a:off x="67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Rectangle 12"/>
            <p:cNvSpPr>
              <a:spLocks noChangeArrowheads="1"/>
            </p:cNvSpPr>
            <p:nvPr/>
          </p:nvSpPr>
          <p:spPr bwMode="auto">
            <a:xfrm>
              <a:off x="70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Rectangle 13"/>
            <p:cNvSpPr>
              <a:spLocks noChangeArrowheads="1"/>
            </p:cNvSpPr>
            <p:nvPr/>
          </p:nvSpPr>
          <p:spPr bwMode="auto">
            <a:xfrm>
              <a:off x="64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2828" y="5425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/>
                <a:t>0:</a:t>
              </a:r>
              <a:endParaRPr lang="en-US"/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3128" y="5425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/>
                <a:t>1:</a:t>
              </a:r>
              <a:endParaRPr lang="en-US"/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3428" y="5425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/>
                <a:t>2:</a:t>
              </a:r>
              <a:endParaRPr lang="en-US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 -- Oct'10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1435</Words>
  <Application>Microsoft Office PowerPoint</Application>
  <PresentationFormat>On-screen Show (4:3)</PresentationFormat>
  <Paragraphs>525</Paragraphs>
  <Slides>36</Slides>
  <Notes>36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Chapter 10 Input/Output Streams</vt:lpstr>
      <vt:lpstr>Abstract</vt:lpstr>
      <vt:lpstr>Overview</vt:lpstr>
      <vt:lpstr>Input and Output</vt:lpstr>
      <vt:lpstr>The stream model</vt:lpstr>
      <vt:lpstr>The stream model</vt:lpstr>
      <vt:lpstr>The stream model</vt:lpstr>
      <vt:lpstr>Files</vt:lpstr>
      <vt:lpstr>A file</vt:lpstr>
      <vt:lpstr>Files</vt:lpstr>
      <vt:lpstr>Files</vt:lpstr>
      <vt:lpstr>Opening a file for reading</vt:lpstr>
      <vt:lpstr>Opening a file for writing</vt:lpstr>
      <vt:lpstr>Remember</vt:lpstr>
      <vt:lpstr>Reading from a file</vt:lpstr>
      <vt:lpstr>Reading a file</vt:lpstr>
      <vt:lpstr>I/O error handling </vt:lpstr>
      <vt:lpstr>Sample integer read “failure”</vt:lpstr>
      <vt:lpstr>I/O error handling</vt:lpstr>
      <vt:lpstr>Throw an exception for bad()</vt:lpstr>
      <vt:lpstr>Simplified input loop</vt:lpstr>
      <vt:lpstr>Reading a single value</vt:lpstr>
      <vt:lpstr>Reading a single value</vt:lpstr>
      <vt:lpstr>Handle everything: What a mess!</vt:lpstr>
      <vt:lpstr>The mess: trying to do everything at once</vt:lpstr>
      <vt:lpstr>What do we want?</vt:lpstr>
      <vt:lpstr>Skip “garbage”</vt:lpstr>
      <vt:lpstr>Get (any) integer</vt:lpstr>
      <vt:lpstr>Get integer in range</vt:lpstr>
      <vt:lpstr>Use</vt:lpstr>
      <vt:lpstr>What do we really want?</vt:lpstr>
      <vt:lpstr>Parameterize</vt:lpstr>
      <vt:lpstr>User-defined output: operator&lt;&lt;()</vt:lpstr>
      <vt:lpstr>Use</vt:lpstr>
      <vt:lpstr>User-defined input: operator&gt;&gt;()</vt:lpstr>
      <vt:lpstr>Next Lecture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Input/Output Streams</dc:title>
  <dc:creator>keyser</dc:creator>
  <cp:lastModifiedBy>keyser</cp:lastModifiedBy>
  <cp:revision>3</cp:revision>
  <dcterms:created xsi:type="dcterms:W3CDTF">2014-02-11T16:32:53Z</dcterms:created>
  <dcterms:modified xsi:type="dcterms:W3CDTF">2014-02-11T16:59:46Z</dcterms:modified>
</cp:coreProperties>
</file>