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2ED7-1893-4928-8FDD-27DF4C94698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EB8A-5FB2-4FBD-A16D-A24AF9EA8E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C8AA1-0B92-48A5-957B-4023F507AFB5}" type="slidenum">
              <a:rPr lang="en-US" altLang="en-US" smtClean="0">
                <a:latin typeface="Arial" charset="0"/>
                <a:cs typeface="Arial" charset="0"/>
              </a:rPr>
              <a:pPr/>
              <a:t>1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3461-83D7-4676-8037-8C67E7820AFA}" type="slidenum">
              <a:rPr lang="en-US" altLang="en-US" smtClean="0">
                <a:latin typeface="Arial" charset="0"/>
                <a:cs typeface="Arial" charset="0"/>
              </a:rPr>
              <a:pPr/>
              <a:t>10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857AD-4414-4AA0-8FAC-3A0EB5965854}" type="slidenum">
              <a:rPr lang="en-US" altLang="en-US" smtClean="0">
                <a:latin typeface="Arial" charset="0"/>
                <a:cs typeface="Arial" charset="0"/>
              </a:rPr>
              <a:pPr/>
              <a:t>11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F1398-764D-4FD6-8DF8-1104562DFAE1}" type="slidenum">
              <a:rPr lang="en-US" altLang="en-US" smtClean="0">
                <a:latin typeface="Arial" charset="0"/>
                <a:cs typeface="Arial" charset="0"/>
              </a:rPr>
              <a:pPr/>
              <a:t>12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6D782-D8F9-4E8B-ABB6-01ECBCA4881E}" type="slidenum">
              <a:rPr lang="en-US" altLang="en-US" smtClean="0">
                <a:latin typeface="Arial" charset="0"/>
                <a:cs typeface="Arial" charset="0"/>
              </a:rPr>
              <a:pPr/>
              <a:t>13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F4AEF-1820-4F12-8674-DEA4039C287B}" type="slidenum">
              <a:rPr lang="en-US" altLang="en-US" smtClean="0">
                <a:latin typeface="Arial" charset="0"/>
                <a:cs typeface="Arial" charset="0"/>
              </a:rPr>
              <a:pPr/>
              <a:t>14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5409B-F9DD-4DBD-A73E-066AB4351142}" type="slidenum">
              <a:rPr lang="en-US" altLang="en-US" smtClean="0">
                <a:latin typeface="Arial" charset="0"/>
                <a:cs typeface="Arial" charset="0"/>
              </a:rPr>
              <a:pPr/>
              <a:t>15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00321-E04A-4E29-8C3E-0E6E96459538}" type="slidenum">
              <a:rPr lang="en-US" altLang="en-US" smtClean="0">
                <a:latin typeface="Arial" charset="0"/>
                <a:cs typeface="Arial" charset="0"/>
              </a:rPr>
              <a:pPr/>
              <a:t>16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3DEBD-F4C3-455D-BE46-334E48943C17}" type="slidenum">
              <a:rPr lang="en-US" altLang="en-US" smtClean="0">
                <a:latin typeface="Arial" charset="0"/>
                <a:cs typeface="Arial" charset="0"/>
              </a:rPr>
              <a:pPr/>
              <a:t>17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A8FC5-A773-4E24-863B-C879F2990482}" type="slidenum">
              <a:rPr lang="en-US" altLang="en-US" smtClean="0">
                <a:latin typeface="Arial" charset="0"/>
                <a:cs typeface="Arial" charset="0"/>
              </a:rPr>
              <a:pPr/>
              <a:t>18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9C73B-2F67-40BE-BFE8-BAF7BC4416B9}" type="slidenum">
              <a:rPr lang="en-US" altLang="en-US" smtClean="0">
                <a:latin typeface="Arial" charset="0"/>
                <a:cs typeface="Arial" charset="0"/>
              </a:rPr>
              <a:pPr/>
              <a:t>19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CA725-DE6A-4839-A5AA-37300EB329EE}" type="slidenum">
              <a:rPr lang="en-US" altLang="en-US" smtClean="0">
                <a:latin typeface="Arial" charset="0"/>
                <a:cs typeface="Arial" charset="0"/>
              </a:rPr>
              <a:pPr/>
              <a:t>2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B078-4BE7-450C-B31A-2A887E8C3CA3}" type="slidenum">
              <a:rPr lang="en-US" altLang="en-US" smtClean="0">
                <a:latin typeface="Arial" charset="0"/>
                <a:cs typeface="Arial" charset="0"/>
              </a:rPr>
              <a:pPr/>
              <a:t>20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21439-E501-4465-B962-CD8AC0341926}" type="slidenum">
              <a:rPr lang="en-US" altLang="en-US" smtClean="0">
                <a:latin typeface="Arial" charset="0"/>
                <a:cs typeface="Arial" charset="0"/>
              </a:rPr>
              <a:pPr/>
              <a:t>21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ECF1F-0013-4559-847F-6A973236B4D7}" type="slidenum">
              <a:rPr lang="en-US" altLang="en-US" smtClean="0">
                <a:latin typeface="Arial" charset="0"/>
                <a:cs typeface="Arial" charset="0"/>
              </a:rPr>
              <a:pPr/>
              <a:t>22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D6BDD-C836-4696-91CD-F283073F65EE}" type="slidenum">
              <a:rPr lang="en-US" altLang="en-US" smtClean="0">
                <a:latin typeface="Arial" charset="0"/>
                <a:cs typeface="Arial" charset="0"/>
              </a:rPr>
              <a:pPr/>
              <a:t>23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BD71A-593B-476C-948E-1E0D846A7EBA}" type="slidenum">
              <a:rPr lang="en-US" altLang="en-US" smtClean="0">
                <a:latin typeface="Arial" charset="0"/>
                <a:cs typeface="Arial" charset="0"/>
              </a:rPr>
              <a:pPr/>
              <a:t>24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5D12E-20E9-4663-BB6B-5F46519ADA5E}" type="slidenum">
              <a:rPr lang="en-US" altLang="en-US" smtClean="0">
                <a:latin typeface="Arial" charset="0"/>
                <a:cs typeface="Arial" charset="0"/>
              </a:rPr>
              <a:pPr/>
              <a:t>25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E7EC-6658-4DBF-BA2E-EE8A9E20272A}" type="slidenum">
              <a:rPr lang="en-US" altLang="en-US" smtClean="0">
                <a:latin typeface="Arial" charset="0"/>
                <a:cs typeface="Arial" charset="0"/>
              </a:rPr>
              <a:pPr/>
              <a:t>26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8D8A2-FAD1-4AFF-83AC-7CFC3D3D27C4}" type="slidenum">
              <a:rPr lang="en-US" altLang="en-US" smtClean="0">
                <a:latin typeface="Arial" charset="0"/>
                <a:cs typeface="Arial" charset="0"/>
              </a:rPr>
              <a:pPr/>
              <a:t>29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B1082-FE36-4B6C-83F3-08047C0F8F1A}" type="slidenum">
              <a:rPr lang="en-US" altLang="en-US" smtClean="0">
                <a:latin typeface="Arial" charset="0"/>
                <a:cs typeface="Arial" charset="0"/>
              </a:rPr>
              <a:pPr/>
              <a:t>3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28D1-E192-4C62-A0BB-CBF2FD1E1DCA}" type="slidenum">
              <a:rPr lang="en-US" altLang="en-US" smtClean="0">
                <a:latin typeface="Arial" charset="0"/>
                <a:cs typeface="Arial" charset="0"/>
              </a:rPr>
              <a:pPr/>
              <a:t>4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B8564-8E78-4C68-8B49-5B4E8B79BA0A}" type="slidenum">
              <a:rPr lang="en-US" altLang="en-US" smtClean="0">
                <a:latin typeface="Arial" charset="0"/>
                <a:cs typeface="Arial" charset="0"/>
              </a:rPr>
              <a:pPr/>
              <a:t>5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F6E26-A2D0-48A1-A9C3-48E9663FFE59}" type="slidenum">
              <a:rPr lang="en-US" altLang="en-US" smtClean="0">
                <a:latin typeface="Arial" charset="0"/>
                <a:cs typeface="Arial" charset="0"/>
              </a:rPr>
              <a:pPr/>
              <a:t>6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62C1-A93D-4E3D-B8E7-59F2A01558A5}" type="slidenum">
              <a:rPr lang="en-US" altLang="en-US" smtClean="0">
                <a:latin typeface="Arial" charset="0"/>
                <a:cs typeface="Arial" charset="0"/>
              </a:rPr>
              <a:pPr/>
              <a:t>7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0E9D3-471D-406E-AD7C-8724EBE32B8E}" type="slidenum">
              <a:rPr lang="en-US" altLang="en-US" smtClean="0">
                <a:latin typeface="Arial" charset="0"/>
                <a:cs typeface="Arial" charset="0"/>
              </a:rPr>
              <a:pPr/>
              <a:t>8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96ED9-1242-4AAC-97DD-1F9B961DDBFB}" type="slidenum">
              <a:rPr lang="en-US" altLang="en-US" smtClean="0">
                <a:latin typeface="Arial" charset="0"/>
                <a:cs typeface="Arial" charset="0"/>
              </a:rPr>
              <a:pPr/>
              <a:t>9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765B-A830-41D3-BAE7-388A8F5990A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972-52CB-497A-85DA-02C32652B19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Chapter 11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Customizing I/O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Bjarne Stroustrup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Precision Manipulator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Precision (the default is 6)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general – precision is the number of digits                                                                    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400" smtClean="0">
                <a:ea typeface="Times New Roman" pitchFamily="18" charset="0"/>
              </a:rPr>
              <a:t>Note: the </a:t>
            </a:r>
            <a:r>
              <a:rPr lang="en-US" altLang="en-US" sz="1400" b="1" smtClean="0">
                <a:ea typeface="Times New Roman" pitchFamily="18" charset="0"/>
              </a:rPr>
              <a:t>general </a:t>
            </a:r>
            <a:r>
              <a:rPr lang="en-US" altLang="en-US" sz="1400" smtClean="0">
                <a:ea typeface="Times New Roman" pitchFamily="18" charset="0"/>
              </a:rPr>
              <a:t>manipulator is not standard, just in std_lib_facilities_3.h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scientific</a:t>
            </a:r>
            <a:r>
              <a:rPr lang="en-US" altLang="en-US" sz="1800" smtClean="0">
                <a:ea typeface="Times New Roman" pitchFamily="18" charset="0"/>
              </a:rPr>
              <a:t> – precision is the number of digits after the . (dot)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smtClean="0">
                <a:ea typeface="Times New Roman" pitchFamily="18" charset="0"/>
              </a:rPr>
              <a:t>fixed</a:t>
            </a:r>
            <a:r>
              <a:rPr lang="en-US" altLang="en-US" sz="1800" smtClean="0">
                <a:ea typeface="Times New Roman" pitchFamily="18" charset="0"/>
              </a:rPr>
              <a:t> – precision is the number of digits after the . (dot)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// </a:t>
            </a:r>
            <a:r>
              <a:rPr lang="en-US" altLang="en-US" sz="1800" i="1" smtClean="0">
                <a:ea typeface="Times New Roman" pitchFamily="18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cout 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cout &lt;&lt; general &lt;&lt; setprecision(5)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		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cout &lt;&lt; general &lt;&lt; setprecision(8)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		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// </a:t>
            </a:r>
            <a:r>
              <a:rPr lang="en-US" altLang="en-US" sz="1800" i="1" smtClean="0">
                <a:ea typeface="Times New Roman" pitchFamily="18" charset="0"/>
              </a:rPr>
              <a:t>results (note the rounding):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smtClean="0">
                <a:ea typeface="Times New Roman" pitchFamily="18" charset="0"/>
              </a:rPr>
              <a:t>	</a:t>
            </a:r>
            <a:r>
              <a:rPr lang="en-US" altLang="en-US" sz="1800" b="1" smtClean="0">
                <a:ea typeface="Times New Roman" pitchFamily="18" charset="0"/>
              </a:rPr>
              <a:t>1234.57	1234.567890	1.234568e+03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1234.6	1234.56789	1.23457e+03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Times New Roman" pitchFamily="18" charset="0"/>
              </a:rPr>
              <a:t>	1234.5679		1234.56789000	1.23456789e+03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900" smtClean="0">
                <a:ea typeface="Times New Roman" pitchFamily="18" charset="0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1E39B45-3A58-4880-9AEA-622451D2962C}" type="slidenum">
              <a:rPr lang="en-US" altLang="en-US" sz="1400" smtClean="0"/>
              <a:pPr eaLnBrk="1" hangingPunct="1">
                <a:defRPr/>
              </a:pPr>
              <a:t>10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Output field width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 width is the number of characters to be used for the next output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Beware: width applies to next output only (it doesn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t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stick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like precision, base, and floating-point format)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Beware: output is never truncated to fit into field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 smtClean="0">
                <a:ea typeface="Times New Roman" pitchFamily="18" charset="0"/>
              </a:rPr>
              <a:t>(better a bad format than a bad value)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00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example: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cout &lt;&lt; 123456 &lt;&lt;'|'&lt;&lt; setw(4) &lt;&lt; 123456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&lt;&lt; setw(8) &lt;&lt; 123456 &lt;&lt; '|' &lt;&lt; 123456 &lt;&lt; "|\n";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cout &lt;&lt; 1234.56 &lt;&lt;'|'&lt;&lt; setw(4) &lt;&lt; 1234.56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&lt;&lt; setw(8) &lt;&lt; 1234.56 &lt;&lt; '|' &lt;&lt; 1234.56 &lt;&lt; "|\n";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cout &lt;&lt; "asdfgh" &lt;&lt;'|'&lt;&lt; setw(4) &lt;&lt; "asdfgh"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&lt;&lt; setw(8) &lt;&lt; "asdfgh" &lt;&lt; '|' &lt;&lt; "asdfgh" &lt;&lt; "|\n";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// </a:t>
            </a:r>
            <a:r>
              <a:rPr lang="en-US" altLang="en-US" sz="1800" i="1" smtClean="0">
                <a:ea typeface="ＭＳ Ｐゴシック" pitchFamily="34" charset="-128"/>
              </a:rPr>
              <a:t>results: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123456|123456|  123456|123456|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1234.56|1234.56| 1234.56|1234.56|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asdfgh|asdfgh|  asdfgh|asdfgh|</a:t>
            </a:r>
            <a:endParaRPr lang="en-US" altLang="en-US" b="1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99A9EE5-564C-47E6-B440-654527D91021}" type="slidenum">
              <a:rPr lang="en-US" altLang="en-US" sz="1400" smtClean="0"/>
              <a:pPr eaLnBrk="1" hangingPunct="1">
                <a:defRPr/>
              </a:pPr>
              <a:t>11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Observation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This kind of detail is what you need textbooks, manuals, references, online support, etc. for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You </a:t>
            </a:r>
            <a:r>
              <a:rPr lang="en-US" altLang="en-US" sz="2400" b="1" smtClean="0">
                <a:ea typeface="Times New Roman" pitchFamily="18" charset="0"/>
              </a:rPr>
              <a:t>always</a:t>
            </a:r>
            <a:r>
              <a:rPr lang="en-US" altLang="en-US" sz="2400" smtClean="0">
                <a:ea typeface="Times New Roman" pitchFamily="18" charset="0"/>
              </a:rPr>
              <a:t> forget some of the details when you need them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037B0B7-F615-4A71-B3FB-4E0A72C2B20C}" type="slidenum">
              <a:rPr lang="en-US" altLang="en-US" sz="1400" smtClean="0"/>
              <a:pPr eaLnBrk="1" hangingPunct="1">
                <a:defRPr/>
              </a:pPr>
              <a:t>12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 file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810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At the fundamental level, a file is a sequence of bytes numbered from 0 upwards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Other notions can be supplied by programs that interpret a </a:t>
            </a:r>
            <a:r>
              <a:rPr lang="ja-JP" altLang="en-US" sz="2800" dirty="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file format</a:t>
            </a:r>
            <a:r>
              <a:rPr lang="ja-JP" altLang="en-US" sz="2800" dirty="0" smtClean="0">
                <a:ea typeface="ＭＳ Ｐゴシック" pitchFamily="34" charset="-128"/>
              </a:rPr>
              <a:t>”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For example, the 6 bytes "123.45" might be interpreted as the floating-point number 123.45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6C9A89E-3936-4541-9DA0-4CF1F000B8CF}" type="slidenum">
              <a:rPr lang="en-US" altLang="en-US" sz="1400" smtClean="0"/>
              <a:pPr eaLnBrk="1" hangingPunct="1">
                <a:defRPr/>
              </a:pPr>
              <a:t>13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219200" y="1752600"/>
            <a:ext cx="6781800" cy="1397000"/>
            <a:chOff x="2528" y="5271"/>
            <a:chExt cx="5100" cy="1081"/>
          </a:xfrm>
        </p:grpSpPr>
        <p:sp>
          <p:nvSpPr>
            <p:cNvPr id="14343" name="AutoShape 5"/>
            <p:cNvSpPr>
              <a:spLocks noChangeAspect="1" noChangeArrowheads="1"/>
            </p:cNvSpPr>
            <p:nvPr/>
          </p:nvSpPr>
          <p:spPr bwMode="auto">
            <a:xfrm>
              <a:off x="2528" y="5271"/>
              <a:ext cx="5100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28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3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6" name="Rectangle 8"/>
            <p:cNvSpPr>
              <a:spLocks noChangeArrowheads="1"/>
            </p:cNvSpPr>
            <p:nvPr/>
          </p:nvSpPr>
          <p:spPr bwMode="auto">
            <a:xfrm>
              <a:off x="3728" y="5768"/>
              <a:ext cx="24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7" name="Rectangle 9"/>
            <p:cNvSpPr>
              <a:spLocks noChangeArrowheads="1"/>
            </p:cNvSpPr>
            <p:nvPr/>
          </p:nvSpPr>
          <p:spPr bwMode="auto">
            <a:xfrm>
              <a:off x="31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6128" y="5768"/>
              <a:ext cx="300" cy="31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67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70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6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28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>
                  <a:latin typeface="Times New Roman" pitchFamily="18" charset="0"/>
                  <a:cs typeface="Times New Roman" pitchFamily="18" charset="0"/>
                </a:rPr>
                <a:t>0: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31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>
                  <a:latin typeface="Times New Roman" pitchFamily="18" charset="0"/>
                  <a:cs typeface="Times New Roman" pitchFamily="18" charset="0"/>
                </a:rPr>
                <a:t>1: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3428" y="5425"/>
              <a:ext cx="45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000">
                  <a:latin typeface="Times New Roman" pitchFamily="18" charset="0"/>
                  <a:cs typeface="Times New Roman" pitchFamily="18" charset="0"/>
                </a:rPr>
                <a:t>2: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File open modes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By default, an </a:t>
            </a:r>
            <a:r>
              <a:rPr lang="en-US" altLang="en-US" sz="2400" b="1" smtClean="0">
                <a:ea typeface="ＭＳ Ｐゴシック" pitchFamily="34" charset="-128"/>
              </a:rPr>
              <a:t>ifstream</a:t>
            </a:r>
            <a:r>
              <a:rPr lang="en-US" altLang="en-US" sz="2400" smtClean="0">
                <a:ea typeface="ＭＳ Ｐゴシック" pitchFamily="34" charset="-128"/>
              </a:rPr>
              <a:t> opens its file for reading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By default, an </a:t>
            </a:r>
            <a:r>
              <a:rPr lang="en-US" altLang="en-US" sz="2400" b="1" smtClean="0">
                <a:ea typeface="ＭＳ Ｐゴシック" pitchFamily="34" charset="-128"/>
              </a:rPr>
              <a:t>ofstream</a:t>
            </a:r>
            <a:r>
              <a:rPr lang="en-US" altLang="en-US" sz="2400" smtClean="0">
                <a:ea typeface="ＭＳ Ｐゴシック" pitchFamily="34" charset="-128"/>
              </a:rPr>
              <a:t> opens its file for writing.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Alternatives:</a:t>
            </a:r>
            <a:endParaRPr lang="en-US" altLang="en-US" sz="2400" b="1" smtClean="0">
              <a:ea typeface="ＭＳ Ｐゴシック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ios_base::app	  // </a:t>
            </a:r>
            <a:r>
              <a:rPr lang="en-US" altLang="en-US" sz="2000" i="1" smtClean="0">
                <a:ea typeface="Times New Roman" pitchFamily="18" charset="0"/>
              </a:rPr>
              <a:t>append (i.e., output adds to the end of the file)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ios_base::ate	  //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at end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(open and seek to end)</a:t>
            </a:r>
            <a:endParaRPr lang="en-US" altLang="ja-JP" sz="2000" b="1" i="1" smtClean="0">
              <a:ea typeface="ＭＳ Ｐゴシック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ios_base::binary  // </a:t>
            </a:r>
            <a:r>
              <a:rPr lang="en-US" altLang="en-US" sz="2000" i="1" smtClean="0">
                <a:ea typeface="Times New Roman" pitchFamily="18" charset="0"/>
              </a:rPr>
              <a:t>binary mode – beware of system specific behavior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ios_base::in	  // </a:t>
            </a:r>
            <a:r>
              <a:rPr lang="en-US" altLang="en-US" sz="2000" i="1" smtClean="0">
                <a:ea typeface="Times New Roman" pitchFamily="18" charset="0"/>
              </a:rPr>
              <a:t>for reading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ios_base::out	  // </a:t>
            </a:r>
            <a:r>
              <a:rPr lang="en-US" altLang="en-US" sz="2000" i="1" smtClean="0">
                <a:ea typeface="Times New Roman" pitchFamily="18" charset="0"/>
              </a:rPr>
              <a:t>for writing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ios_base::trunc	  // </a:t>
            </a:r>
            <a:r>
              <a:rPr lang="en-US" altLang="en-US" sz="2000" i="1" smtClean="0">
                <a:ea typeface="Times New Roman" pitchFamily="18" charset="0"/>
              </a:rPr>
              <a:t>truncate file to 0-length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 file mode is optionally specified after the name of the file: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ofstream of1(name1);	// </a:t>
            </a:r>
            <a:r>
              <a:rPr lang="en-US" altLang="en-US" sz="2000" i="1" smtClean="0">
                <a:ea typeface="Times New Roman" pitchFamily="18" charset="0"/>
              </a:rPr>
              <a:t>defaults to ios_base::out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ifstream if1(name2);	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defaults to ios_base::in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ofstream ofs(name, ios_base::app);    // </a:t>
            </a:r>
            <a:r>
              <a:rPr lang="en-US" altLang="en-US" sz="2000" i="1" smtClean="0">
                <a:ea typeface="Times New Roman" pitchFamily="18" charset="0"/>
              </a:rPr>
              <a:t>append rather than overwrite</a:t>
            </a:r>
            <a:endParaRPr lang="en-US" altLang="en-US" sz="2000" b="1" i="1" smtClean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fstream fs("myfile", ios_base::in|ios_base::out);    // </a:t>
            </a:r>
            <a:r>
              <a:rPr lang="en-US" altLang="en-US" sz="2000" i="1" smtClean="0">
                <a:ea typeface="Times New Roman" pitchFamily="18" charset="0"/>
              </a:rPr>
              <a:t>both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in and out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B729FAF-E94F-4D4F-A9D1-C3F2C33A84D4}" type="slidenum">
              <a:rPr lang="en-US" altLang="en-US" sz="1400" smtClean="0"/>
              <a:pPr eaLnBrk="1" hangingPunct="1"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 vs. binary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410200" y="3048000"/>
            <a:ext cx="3276600" cy="3078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In binary files, we use sizes to delimit values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In text files, we use separation/termination characters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038B74-C21F-48ED-9406-8F00AF0CD194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82625" y="1143000"/>
            <a:ext cx="3965575" cy="3425825"/>
            <a:chOff x="4328" y="5359"/>
            <a:chExt cx="4500" cy="2932"/>
          </a:xfrm>
        </p:grpSpPr>
        <p:sp>
          <p:nvSpPr>
            <p:cNvPr id="16414" name="Text Box 6"/>
            <p:cNvSpPr txBox="1">
              <a:spLocks noChangeArrowheads="1"/>
            </p:cNvSpPr>
            <p:nvPr/>
          </p:nvSpPr>
          <p:spPr bwMode="auto">
            <a:xfrm>
              <a:off x="64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5" name="Text Box 7"/>
            <p:cNvSpPr txBox="1">
              <a:spLocks noChangeArrowheads="1"/>
            </p:cNvSpPr>
            <p:nvPr/>
          </p:nvSpPr>
          <p:spPr bwMode="auto">
            <a:xfrm>
              <a:off x="67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2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6" name="Text Box 8"/>
            <p:cNvSpPr txBox="1">
              <a:spLocks noChangeArrowheads="1"/>
            </p:cNvSpPr>
            <p:nvPr/>
          </p:nvSpPr>
          <p:spPr bwMode="auto">
            <a:xfrm>
              <a:off x="70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3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7" name="Text Box 9"/>
            <p:cNvSpPr txBox="1">
              <a:spLocks noChangeArrowheads="1"/>
            </p:cNvSpPr>
            <p:nvPr/>
          </p:nvSpPr>
          <p:spPr bwMode="auto">
            <a:xfrm>
              <a:off x="73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8" name="Text Box 10"/>
            <p:cNvSpPr txBox="1">
              <a:spLocks noChangeArrowheads="1"/>
            </p:cNvSpPr>
            <p:nvPr/>
          </p:nvSpPr>
          <p:spPr bwMode="auto">
            <a:xfrm>
              <a:off x="76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9" name="Text Box 11"/>
            <p:cNvSpPr txBox="1">
              <a:spLocks noChangeArrowheads="1"/>
            </p:cNvSpPr>
            <p:nvPr/>
          </p:nvSpPr>
          <p:spPr bwMode="auto">
            <a:xfrm>
              <a:off x="79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0" name="Text Box 12"/>
            <p:cNvSpPr txBox="1">
              <a:spLocks noChangeArrowheads="1"/>
            </p:cNvSpPr>
            <p:nvPr/>
          </p:nvSpPr>
          <p:spPr bwMode="auto">
            <a:xfrm>
              <a:off x="82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1" name="Text Box 13"/>
            <p:cNvSpPr txBox="1">
              <a:spLocks noChangeArrowheads="1"/>
            </p:cNvSpPr>
            <p:nvPr/>
          </p:nvSpPr>
          <p:spPr bwMode="auto">
            <a:xfrm>
              <a:off x="85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2" name="Text Box 14"/>
            <p:cNvSpPr txBox="1">
              <a:spLocks noChangeArrowheads="1"/>
            </p:cNvSpPr>
            <p:nvPr/>
          </p:nvSpPr>
          <p:spPr bwMode="auto">
            <a:xfrm>
              <a:off x="64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3" name="Text Box 15"/>
            <p:cNvSpPr txBox="1">
              <a:spLocks noChangeArrowheads="1"/>
            </p:cNvSpPr>
            <p:nvPr/>
          </p:nvSpPr>
          <p:spPr bwMode="auto">
            <a:xfrm>
              <a:off x="67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2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4" name="Text Box 16"/>
            <p:cNvSpPr txBox="1">
              <a:spLocks noChangeArrowheads="1"/>
            </p:cNvSpPr>
            <p:nvPr/>
          </p:nvSpPr>
          <p:spPr bwMode="auto">
            <a:xfrm>
              <a:off x="70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3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5" name="Text Box 17"/>
            <p:cNvSpPr txBox="1">
              <a:spLocks noChangeArrowheads="1"/>
            </p:cNvSpPr>
            <p:nvPr/>
          </p:nvSpPr>
          <p:spPr bwMode="auto">
            <a:xfrm>
              <a:off x="73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4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6" name="Text Box 18"/>
            <p:cNvSpPr txBox="1">
              <a:spLocks noChangeArrowheads="1"/>
            </p:cNvSpPr>
            <p:nvPr/>
          </p:nvSpPr>
          <p:spPr bwMode="auto">
            <a:xfrm>
              <a:off x="76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5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7" name="Text Box 19"/>
            <p:cNvSpPr txBox="1">
              <a:spLocks noChangeArrowheads="1"/>
            </p:cNvSpPr>
            <p:nvPr/>
          </p:nvSpPr>
          <p:spPr bwMode="auto">
            <a:xfrm>
              <a:off x="79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8" name="Text Box 20"/>
            <p:cNvSpPr txBox="1">
              <a:spLocks noChangeArrowheads="1"/>
            </p:cNvSpPr>
            <p:nvPr/>
          </p:nvSpPr>
          <p:spPr bwMode="auto">
            <a:xfrm>
              <a:off x="82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29" name="Text Box 21"/>
            <p:cNvSpPr txBox="1">
              <a:spLocks noChangeArrowheads="1"/>
            </p:cNvSpPr>
            <p:nvPr/>
          </p:nvSpPr>
          <p:spPr bwMode="auto">
            <a:xfrm>
              <a:off x="8528" y="6285"/>
              <a:ext cx="30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0" name="Text Box 22"/>
            <p:cNvSpPr txBox="1">
              <a:spLocks noChangeArrowheads="1"/>
            </p:cNvSpPr>
            <p:nvPr/>
          </p:nvSpPr>
          <p:spPr bwMode="auto">
            <a:xfrm>
              <a:off x="6428" y="7057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00000000</a:t>
              </a:r>
            </a:p>
            <a:p>
              <a:r>
                <a:rPr lang="en-US" altLang="en-US" sz="1200">
                  <a:cs typeface="Times New Roman" pitchFamily="18" charset="0"/>
                </a:rPr>
                <a:t>01111011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1" name="Text Box 23"/>
            <p:cNvSpPr txBox="1">
              <a:spLocks noChangeArrowheads="1"/>
            </p:cNvSpPr>
            <p:nvPr/>
          </p:nvSpPr>
          <p:spPr bwMode="auto">
            <a:xfrm>
              <a:off x="7628" y="7057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2" name="Text Box 24"/>
            <p:cNvSpPr txBox="1">
              <a:spLocks noChangeArrowheads="1"/>
            </p:cNvSpPr>
            <p:nvPr/>
          </p:nvSpPr>
          <p:spPr bwMode="auto">
            <a:xfrm>
              <a:off x="6428" y="7828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00110000</a:t>
              </a:r>
            </a:p>
            <a:p>
              <a:r>
                <a:rPr lang="en-US" altLang="en-US" sz="1200">
                  <a:cs typeface="Times New Roman" pitchFamily="18" charset="0"/>
                </a:rPr>
                <a:t>00111001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3" name="Text Box 25"/>
            <p:cNvSpPr txBox="1">
              <a:spLocks noChangeArrowheads="1"/>
            </p:cNvSpPr>
            <p:nvPr/>
          </p:nvSpPr>
          <p:spPr bwMode="auto">
            <a:xfrm>
              <a:off x="7628" y="7828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4" name="Text Box 26"/>
            <p:cNvSpPr txBox="1">
              <a:spLocks noChangeArrowheads="1"/>
            </p:cNvSpPr>
            <p:nvPr/>
          </p:nvSpPr>
          <p:spPr bwMode="auto">
            <a:xfrm>
              <a:off x="4328" y="5360"/>
              <a:ext cx="195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 as characters</a:t>
              </a:r>
              <a:r>
                <a:rPr lang="en-US" altLang="en-US" sz="1200">
                  <a:cs typeface="Times New Roman" pitchFamily="18" charset="0"/>
                </a:rPr>
                <a:t>: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35" name="Text Box 27"/>
            <p:cNvSpPr txBox="1">
              <a:spLocks noChangeArrowheads="1"/>
            </p:cNvSpPr>
            <p:nvPr/>
          </p:nvSpPr>
          <p:spPr bwMode="auto">
            <a:xfrm>
              <a:off x="4328" y="6285"/>
              <a:ext cx="195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12345 as characters:</a:t>
              </a:r>
            </a:p>
          </p:txBody>
        </p:sp>
        <p:sp>
          <p:nvSpPr>
            <p:cNvPr id="16436" name="Text Box 28"/>
            <p:cNvSpPr txBox="1">
              <a:spLocks noChangeArrowheads="1"/>
            </p:cNvSpPr>
            <p:nvPr/>
          </p:nvSpPr>
          <p:spPr bwMode="auto">
            <a:xfrm>
              <a:off x="4328" y="7828"/>
              <a:ext cx="195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12345 as binary:</a:t>
              </a:r>
            </a:p>
          </p:txBody>
        </p:sp>
        <p:sp>
          <p:nvSpPr>
            <p:cNvPr id="16437" name="Text Box 29"/>
            <p:cNvSpPr txBox="1">
              <a:spLocks noChangeArrowheads="1"/>
            </p:cNvSpPr>
            <p:nvPr/>
          </p:nvSpPr>
          <p:spPr bwMode="auto">
            <a:xfrm>
              <a:off x="4328" y="7057"/>
              <a:ext cx="195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 as </a:t>
              </a:r>
              <a:r>
                <a:rPr lang="en-US" altLang="en-US">
                  <a:latin typeface="Times New Roman" pitchFamily="18" charset="0"/>
                  <a:cs typeface="Times New Roman" pitchFamily="18" charset="0"/>
                </a:rPr>
                <a:t>binary</a:t>
              </a: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685800" y="4495800"/>
            <a:ext cx="4686300" cy="2217738"/>
            <a:chOff x="4028" y="5051"/>
            <a:chExt cx="5700" cy="2006"/>
          </a:xfrm>
        </p:grpSpPr>
        <p:sp>
          <p:nvSpPr>
            <p:cNvPr id="16395" name="AutoShape 31"/>
            <p:cNvSpPr>
              <a:spLocks noChangeAspect="1" noChangeArrowheads="1"/>
            </p:cNvSpPr>
            <p:nvPr/>
          </p:nvSpPr>
          <p:spPr bwMode="auto">
            <a:xfrm>
              <a:off x="4028" y="5051"/>
              <a:ext cx="5700" cy="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396" name="Text Box 32"/>
            <p:cNvSpPr txBox="1">
              <a:spLocks noChangeArrowheads="1"/>
            </p:cNvSpPr>
            <p:nvPr/>
          </p:nvSpPr>
          <p:spPr bwMode="auto">
            <a:xfrm>
              <a:off x="64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397" name="Text Box 33"/>
            <p:cNvSpPr txBox="1">
              <a:spLocks noChangeArrowheads="1"/>
            </p:cNvSpPr>
            <p:nvPr/>
          </p:nvSpPr>
          <p:spPr bwMode="auto">
            <a:xfrm>
              <a:off x="67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2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398" name="Text Box 34"/>
            <p:cNvSpPr txBox="1">
              <a:spLocks noChangeArrowheads="1"/>
            </p:cNvSpPr>
            <p:nvPr/>
          </p:nvSpPr>
          <p:spPr bwMode="auto">
            <a:xfrm>
              <a:off x="70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3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399" name="Text Box 35"/>
            <p:cNvSpPr txBox="1">
              <a:spLocks noChangeArrowheads="1"/>
            </p:cNvSpPr>
            <p:nvPr/>
          </p:nvSpPr>
          <p:spPr bwMode="auto">
            <a:xfrm>
              <a:off x="73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4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0" name="Text Box 36"/>
            <p:cNvSpPr txBox="1">
              <a:spLocks noChangeArrowheads="1"/>
            </p:cNvSpPr>
            <p:nvPr/>
          </p:nvSpPr>
          <p:spPr bwMode="auto">
            <a:xfrm>
              <a:off x="76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5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1" name="Text Box 37"/>
            <p:cNvSpPr txBox="1">
              <a:spLocks noChangeArrowheads="1"/>
            </p:cNvSpPr>
            <p:nvPr/>
          </p:nvSpPr>
          <p:spPr bwMode="auto">
            <a:xfrm>
              <a:off x="79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6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82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 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85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?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4" name="Text Box 40"/>
            <p:cNvSpPr txBox="1">
              <a:spLocks noChangeArrowheads="1"/>
            </p:cNvSpPr>
            <p:nvPr/>
          </p:nvSpPr>
          <p:spPr bwMode="auto">
            <a:xfrm>
              <a:off x="64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1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5" name="Text Box 41"/>
            <p:cNvSpPr txBox="1">
              <a:spLocks noChangeArrowheads="1"/>
            </p:cNvSpPr>
            <p:nvPr/>
          </p:nvSpPr>
          <p:spPr bwMode="auto">
            <a:xfrm>
              <a:off x="67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2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6" name="Text Box 42"/>
            <p:cNvSpPr txBox="1">
              <a:spLocks noChangeArrowheads="1"/>
            </p:cNvSpPr>
            <p:nvPr/>
          </p:nvSpPr>
          <p:spPr bwMode="auto">
            <a:xfrm>
              <a:off x="70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3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7" name="Text Box 43"/>
            <p:cNvSpPr txBox="1">
              <a:spLocks noChangeArrowheads="1"/>
            </p:cNvSpPr>
            <p:nvPr/>
          </p:nvSpPr>
          <p:spPr bwMode="auto">
            <a:xfrm>
              <a:off x="73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 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8" name="Text Box 44"/>
            <p:cNvSpPr txBox="1">
              <a:spLocks noChangeArrowheads="1"/>
            </p:cNvSpPr>
            <p:nvPr/>
          </p:nvSpPr>
          <p:spPr bwMode="auto">
            <a:xfrm>
              <a:off x="76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4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09" name="Text Box 45"/>
            <p:cNvSpPr txBox="1">
              <a:spLocks noChangeArrowheads="1"/>
            </p:cNvSpPr>
            <p:nvPr/>
          </p:nvSpPr>
          <p:spPr bwMode="auto">
            <a:xfrm>
              <a:off x="79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5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0" name="Text Box 46"/>
            <p:cNvSpPr txBox="1">
              <a:spLocks noChangeArrowheads="1"/>
            </p:cNvSpPr>
            <p:nvPr/>
          </p:nvSpPr>
          <p:spPr bwMode="auto">
            <a:xfrm>
              <a:off x="82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6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1" name="Text Box 47"/>
            <p:cNvSpPr txBox="1">
              <a:spLocks noChangeArrowheads="1"/>
            </p:cNvSpPr>
            <p:nvPr/>
          </p:nvSpPr>
          <p:spPr bwMode="auto">
            <a:xfrm>
              <a:off x="8528" y="6285"/>
              <a:ext cx="30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cs typeface="Times New Roman" pitchFamily="18" charset="0"/>
                </a:rPr>
                <a:t> 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6412" name="Text Box 48"/>
            <p:cNvSpPr txBox="1">
              <a:spLocks noChangeArrowheads="1"/>
            </p:cNvSpPr>
            <p:nvPr/>
          </p:nvSpPr>
          <p:spPr bwMode="auto">
            <a:xfrm>
              <a:off x="4178" y="5360"/>
              <a:ext cx="210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123456 as characters:</a:t>
              </a:r>
            </a:p>
          </p:txBody>
        </p:sp>
        <p:sp>
          <p:nvSpPr>
            <p:cNvPr id="16413" name="Text Box 49"/>
            <p:cNvSpPr txBox="1">
              <a:spLocks noChangeArrowheads="1"/>
            </p:cNvSpPr>
            <p:nvPr/>
          </p:nvSpPr>
          <p:spPr bwMode="auto">
            <a:xfrm>
              <a:off x="4178" y="6285"/>
              <a:ext cx="210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123 456 as characters:</a:t>
              </a:r>
            </a:p>
          </p:txBody>
        </p:sp>
      </p:grpSp>
      <p:sp>
        <p:nvSpPr>
          <p:cNvPr id="16391" name="Line 50"/>
          <p:cNvSpPr>
            <a:spLocks noChangeShapeType="1"/>
          </p:cNvSpPr>
          <p:nvPr/>
        </p:nvSpPr>
        <p:spPr bwMode="auto">
          <a:xfrm flipH="1">
            <a:off x="3657600" y="3581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51"/>
          <p:cNvSpPr>
            <a:spLocks noChangeShapeType="1"/>
          </p:cNvSpPr>
          <p:nvPr/>
        </p:nvSpPr>
        <p:spPr bwMode="auto">
          <a:xfrm flipH="1">
            <a:off x="3505200" y="51054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52"/>
          <p:cNvSpPr>
            <a:spLocks noChangeShapeType="1"/>
          </p:cNvSpPr>
          <p:nvPr/>
        </p:nvSpPr>
        <p:spPr bwMode="auto">
          <a:xfrm flipH="1">
            <a:off x="4495800" y="5181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 vs. binary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Use text when you can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You can read it (without a fancy program)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You can debug your programs more easily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Text is portable across different systems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Most information can be represented reasonably as text</a:t>
            </a: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Use binary when you must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E.g. image files, sound files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604F6D9-4375-4A36-9505-BE5A26FE9D19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Binary files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915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int main()	// </a:t>
            </a:r>
            <a:r>
              <a:rPr lang="en-US" altLang="en-US" sz="2000" i="1" dirty="0" smtClean="0">
                <a:ea typeface="ＭＳ Ｐゴシック" pitchFamily="34" charset="-128"/>
              </a:rPr>
              <a:t>use binary input and output</a:t>
            </a: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cout</a:t>
            </a:r>
            <a:r>
              <a:rPr lang="en-US" altLang="en-US" sz="2000" b="1" dirty="0" smtClean="0">
                <a:ea typeface="ＭＳ Ｐゴシック" pitchFamily="34" charset="-128"/>
              </a:rPr>
              <a:t> &lt;&lt; "Please enter input file name\n";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string name;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cin</a:t>
            </a:r>
            <a:r>
              <a:rPr lang="en-US" altLang="en-US" sz="2000" b="1" dirty="0" smtClean="0">
                <a:ea typeface="ＭＳ Ｐゴシック" pitchFamily="34" charset="-128"/>
              </a:rPr>
              <a:t> &gt;&gt; name;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ifstream</a:t>
            </a:r>
            <a:r>
              <a:rPr lang="en-US" altLang="en-US" sz="2000" b="1" dirty="0" smtClean="0">
                <a:ea typeface="ＭＳ Ｐゴシック" pitchFamily="34" charset="-128"/>
              </a:rPr>
              <a:t> ifs(</a:t>
            </a:r>
            <a:r>
              <a:rPr lang="en-US" altLang="en-US" sz="2000" b="1" dirty="0" err="1" smtClean="0">
                <a:ea typeface="ＭＳ Ｐゴシック" pitchFamily="34" charset="-128"/>
              </a:rPr>
              <a:t>name.c_str</a:t>
            </a:r>
            <a:r>
              <a:rPr lang="en-US" altLang="en-US" sz="2000" b="1" dirty="0" smtClean="0">
                <a:ea typeface="ＭＳ Ｐゴシック" pitchFamily="34" charset="-128"/>
              </a:rPr>
              <a:t>(),</a:t>
            </a:r>
            <a:r>
              <a:rPr lang="en-US" altLang="en-US" sz="2000" b="1" dirty="0" err="1" smtClean="0">
                <a:ea typeface="ＭＳ Ｐゴシック" pitchFamily="34" charset="-128"/>
              </a:rPr>
              <a:t>ios_base</a:t>
            </a:r>
            <a:r>
              <a:rPr lang="en-US" altLang="en-US" sz="2000" b="1" dirty="0" smtClean="0">
                <a:ea typeface="ＭＳ Ｐゴシック" pitchFamily="34" charset="-128"/>
              </a:rPr>
              <a:t>::binary);	// </a:t>
            </a:r>
            <a:r>
              <a:rPr lang="en-US" altLang="en-US" sz="2000" i="1" dirty="0" smtClean="0">
                <a:ea typeface="ＭＳ Ｐゴシック" pitchFamily="34" charset="-128"/>
              </a:rPr>
              <a:t>note: binary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i="1" dirty="0" smtClean="0">
                <a:ea typeface="ＭＳ Ｐゴシック" pitchFamily="34" charset="-128"/>
              </a:rPr>
              <a:t>							</a:t>
            </a:r>
            <a:r>
              <a:rPr lang="en-US" altLang="en-US" sz="2000" b="1" dirty="0" smtClean="0">
                <a:ea typeface="ＭＳ Ｐゴシック" pitchFamily="34" charset="-128"/>
              </a:rPr>
              <a:t>//</a:t>
            </a:r>
            <a:r>
              <a:rPr lang="en-US" altLang="en-US" sz="2000" i="1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c_str</a:t>
            </a:r>
            <a:r>
              <a:rPr lang="en-US" altLang="en-US" sz="2000" i="1" dirty="0" smtClean="0">
                <a:ea typeface="ＭＳ Ｐゴシック" pitchFamily="34" charset="-128"/>
              </a:rPr>
              <a:t>() not needed in C++11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if (!ifs) error("can't open input file ", name);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cout</a:t>
            </a:r>
            <a:r>
              <a:rPr lang="en-US" altLang="en-US" sz="2000" b="1" dirty="0" smtClean="0">
                <a:ea typeface="ＭＳ Ｐゴシック" pitchFamily="34" charset="-128"/>
              </a:rPr>
              <a:t> &lt;&lt; "Please enter output file name\n";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cin</a:t>
            </a:r>
            <a:r>
              <a:rPr lang="en-US" altLang="en-US" sz="2000" b="1" dirty="0" smtClean="0">
                <a:ea typeface="ＭＳ Ｐゴシック" pitchFamily="34" charset="-128"/>
              </a:rPr>
              <a:t> &gt;&gt; name;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</a:t>
            </a:r>
            <a:r>
              <a:rPr lang="en-US" altLang="en-US" sz="2000" b="1" dirty="0" err="1" smtClean="0">
                <a:ea typeface="ＭＳ Ｐゴシック" pitchFamily="34" charset="-128"/>
              </a:rPr>
              <a:t>ofstream</a:t>
            </a:r>
            <a:r>
              <a:rPr lang="en-US" altLang="en-US" sz="2000" b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err="1" smtClean="0">
                <a:ea typeface="ＭＳ Ｐゴシック" pitchFamily="34" charset="-128"/>
              </a:rPr>
              <a:t>ofs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name.c_str</a:t>
            </a:r>
            <a:r>
              <a:rPr lang="en-US" altLang="en-US" sz="2000" b="1" dirty="0" smtClean="0">
                <a:ea typeface="ＭＳ Ｐゴシック" pitchFamily="34" charset="-128"/>
              </a:rPr>
              <a:t>(),</a:t>
            </a:r>
            <a:r>
              <a:rPr lang="en-US" altLang="en-US" sz="2000" b="1" dirty="0" err="1" smtClean="0">
                <a:ea typeface="ＭＳ Ｐゴシック" pitchFamily="34" charset="-128"/>
              </a:rPr>
              <a:t>ios_base</a:t>
            </a:r>
            <a:r>
              <a:rPr lang="en-US" altLang="en-US" sz="2000" b="1" dirty="0" smtClean="0">
                <a:ea typeface="ＭＳ Ｐゴシック" pitchFamily="34" charset="-128"/>
              </a:rPr>
              <a:t>::binary);	// </a:t>
            </a:r>
            <a:r>
              <a:rPr lang="en-US" altLang="en-US" sz="2000" i="1" dirty="0" smtClean="0">
                <a:ea typeface="ＭＳ Ｐゴシック" pitchFamily="34" charset="-128"/>
              </a:rPr>
              <a:t>note: binary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i="1" dirty="0" smtClean="0">
                <a:ea typeface="ＭＳ Ｐゴシック" pitchFamily="34" charset="-128"/>
              </a:rPr>
              <a:t>							</a:t>
            </a:r>
            <a:r>
              <a:rPr lang="en-US" altLang="en-US" sz="2000" b="1" dirty="0" smtClean="0">
                <a:ea typeface="ＭＳ Ｐゴシック" pitchFamily="34" charset="-128"/>
              </a:rPr>
              <a:t>//</a:t>
            </a:r>
            <a:r>
              <a:rPr lang="en-US" altLang="en-US" sz="2000" i="1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c_str</a:t>
            </a:r>
            <a:r>
              <a:rPr lang="en-US" altLang="en-US" sz="2000" i="1" dirty="0" smtClean="0">
                <a:ea typeface="ＭＳ Ｐゴシック" pitchFamily="34" charset="-128"/>
              </a:rPr>
              <a:t>() not needed in C++11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if (!</a:t>
            </a:r>
            <a:r>
              <a:rPr lang="en-US" altLang="en-US" sz="2000" b="1" dirty="0" err="1" smtClean="0">
                <a:ea typeface="ＭＳ Ｐゴシック" pitchFamily="34" charset="-128"/>
              </a:rPr>
              <a:t>ofs</a:t>
            </a:r>
            <a:r>
              <a:rPr lang="en-US" altLang="en-US" sz="2000" b="1" dirty="0" smtClean="0">
                <a:ea typeface="ＭＳ Ｐゴシック" pitchFamily="34" charset="-128"/>
              </a:rPr>
              <a:t>) error("can't open output file ",name); 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//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ja-JP" altLang="en-US" sz="2000" i="1" dirty="0" smtClean="0">
                <a:ea typeface="ＭＳ Ｐゴシック" pitchFamily="34" charset="-128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binary</a:t>
            </a:r>
            <a:r>
              <a:rPr lang="ja-JP" altLang="en-US" sz="2000" i="1" dirty="0" smtClean="0">
                <a:ea typeface="ＭＳ Ｐゴシック" pitchFamily="34" charset="-128"/>
              </a:rPr>
              <a:t>”</a:t>
            </a:r>
            <a:r>
              <a:rPr lang="en-US" altLang="ja-JP" sz="2000" i="1" dirty="0" smtClean="0">
                <a:ea typeface="ＭＳ Ｐゴシック" pitchFamily="34" charset="-128"/>
              </a:rPr>
              <a:t> tells the stream not to try anything clever with the bytes</a:t>
            </a:r>
            <a:endParaRPr lang="en-US" altLang="ja-JP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D8A286F-86D1-4081-87C2-494AD258E38A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Binary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vector&lt;int&gt; v;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read from binary file: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int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while (</a:t>
            </a:r>
            <a:r>
              <a:rPr lang="en-US" altLang="en-US" sz="2000" b="1" dirty="0" err="1" smtClean="0">
                <a:ea typeface="ＭＳ Ｐゴシック" pitchFamily="34" charset="-128"/>
              </a:rPr>
              <a:t>ifs.read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as_bytes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),sizeof(int)))		// </a:t>
            </a:r>
            <a:r>
              <a:rPr lang="en-US" altLang="en-US" sz="2000" i="1" dirty="0" smtClean="0">
                <a:ea typeface="ＭＳ Ｐゴシック" pitchFamily="34" charset="-128"/>
              </a:rPr>
              <a:t>note: reading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	</a:t>
            </a:r>
            <a:r>
              <a:rPr lang="en-US" altLang="en-US" sz="2000" b="1" dirty="0" err="1" smtClean="0">
                <a:ea typeface="ＭＳ Ｐゴシック" pitchFamily="34" charset="-128"/>
              </a:rPr>
              <a:t>v.push_back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);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… do something with v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write to binary file: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for(int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=0;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v.size</a:t>
            </a:r>
            <a:r>
              <a:rPr lang="en-US" altLang="en-US" sz="2000" b="1" dirty="0" smtClean="0">
                <a:ea typeface="ＭＳ Ｐゴシック" pitchFamily="34" charset="-128"/>
              </a:rPr>
              <a:t>(); ++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</a:t>
            </a:r>
            <a:r>
              <a:rPr lang="en-US" altLang="en-US" sz="2000" b="1" dirty="0" err="1" smtClean="0">
                <a:ea typeface="ＭＳ Ｐゴシック" pitchFamily="34" charset="-128"/>
              </a:rPr>
              <a:t>ofs.write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as_bytes</a:t>
            </a:r>
            <a:r>
              <a:rPr lang="en-US" altLang="en-US" sz="2000" b="1" dirty="0" smtClean="0">
                <a:ea typeface="ＭＳ Ｐゴシック" pitchFamily="34" charset="-128"/>
              </a:rPr>
              <a:t>(v[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]),sizeof(int));	// </a:t>
            </a:r>
            <a:r>
              <a:rPr lang="en-US" altLang="en-US" sz="2000" i="1" dirty="0" smtClean="0">
                <a:ea typeface="ＭＳ Ｐゴシック" pitchFamily="34" charset="-128"/>
              </a:rPr>
              <a:t>note: writing bytes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For now, treat </a:t>
            </a:r>
            <a:r>
              <a:rPr lang="en-US" altLang="en-US" sz="2000" b="1" i="1" dirty="0" err="1" smtClean="0">
                <a:ea typeface="ＭＳ Ｐゴシック" pitchFamily="34" charset="-128"/>
              </a:rPr>
              <a:t>as_bytes</a:t>
            </a:r>
            <a:r>
              <a:rPr lang="en-US" altLang="en-US" sz="2000" b="1" i="1" dirty="0" smtClean="0">
                <a:ea typeface="ＭＳ Ｐゴシック" pitchFamily="34" charset="-128"/>
              </a:rPr>
              <a:t>()</a:t>
            </a:r>
            <a:r>
              <a:rPr lang="en-US" altLang="en-US" sz="2000" i="1" dirty="0" smtClean="0">
                <a:ea typeface="ＭＳ Ｐゴシック" pitchFamily="34" charset="-128"/>
              </a:rPr>
              <a:t> as a primitive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// </a:t>
            </a:r>
            <a:r>
              <a:rPr lang="en-US" altLang="en-US" sz="2000" i="1" dirty="0" smtClean="0">
                <a:ea typeface="ＭＳ Ｐゴシック" pitchFamily="34" charset="-128"/>
              </a:rPr>
              <a:t>Warning!  Beware transferring between different systems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4A28EE4-FBD6-4555-B213-E1E044DDCD64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Positioning in a filestream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581400"/>
            <a:ext cx="8458200" cy="327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fstream</a:t>
            </a:r>
            <a:r>
              <a:rPr lang="en-US" altLang="en-US" sz="1800" b="1" dirty="0" smtClean="0">
                <a:ea typeface="ＭＳ Ｐゴシック" pitchFamily="34" charset="-128"/>
              </a:rPr>
              <a:t> </a:t>
            </a:r>
            <a:r>
              <a:rPr lang="en-US" altLang="en-US" sz="1800" b="1" dirty="0" err="1" smtClean="0">
                <a:ea typeface="ＭＳ Ｐゴシック" pitchFamily="34" charset="-128"/>
              </a:rPr>
              <a:t>fs</a:t>
            </a:r>
            <a:r>
              <a:rPr lang="en-US" altLang="en-US" sz="1800" b="1" dirty="0" smtClean="0">
                <a:ea typeface="ＭＳ Ｐゴシック" pitchFamily="34" charset="-128"/>
              </a:rPr>
              <a:t>(</a:t>
            </a:r>
            <a:r>
              <a:rPr lang="en-US" altLang="en-US" sz="1800" b="1" dirty="0" err="1" smtClean="0">
                <a:ea typeface="ＭＳ Ｐゴシック" pitchFamily="34" charset="-128"/>
              </a:rPr>
              <a:t>name.c_str</a:t>
            </a:r>
            <a:r>
              <a:rPr lang="en-US" altLang="en-US" sz="1800" b="1" dirty="0" smtClean="0">
                <a:ea typeface="ＭＳ Ｐゴシック" pitchFamily="34" charset="-128"/>
              </a:rPr>
              <a:t>());		// </a:t>
            </a:r>
            <a:r>
              <a:rPr lang="en-US" altLang="en-US" sz="1800" i="1" dirty="0" smtClean="0">
                <a:ea typeface="ＭＳ Ｐゴシック" pitchFamily="34" charset="-128"/>
              </a:rPr>
              <a:t>open for input and output</a:t>
            </a:r>
            <a:endParaRPr lang="en-US" altLang="en-US" sz="18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					// </a:t>
            </a:r>
            <a:r>
              <a:rPr lang="en-US" altLang="en-US" sz="1800" i="1" dirty="0" err="1" smtClean="0">
                <a:ea typeface="ＭＳ Ｐゴシック" pitchFamily="34" charset="-128"/>
              </a:rPr>
              <a:t>c_str</a:t>
            </a:r>
            <a:r>
              <a:rPr lang="en-US" altLang="en-US" sz="1800" i="1" dirty="0" smtClean="0">
                <a:ea typeface="ＭＳ Ｐゴシック" pitchFamily="34" charset="-128"/>
              </a:rPr>
              <a:t>() not needed in C++11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 smtClean="0">
                <a:ea typeface="ＭＳ Ｐゴシック" pitchFamily="34" charset="-128"/>
              </a:rPr>
              <a:t>…</a:t>
            </a:r>
            <a:endParaRPr lang="en-US" altLang="en-US" sz="9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fs.seekg</a:t>
            </a:r>
            <a:r>
              <a:rPr lang="en-US" altLang="en-US" sz="1800" b="1" dirty="0" smtClean="0">
                <a:ea typeface="ＭＳ Ｐゴシック" pitchFamily="34" charset="-128"/>
              </a:rPr>
              <a:t>(5);	// </a:t>
            </a:r>
            <a:r>
              <a:rPr lang="en-US" altLang="en-US" sz="1800" i="1" dirty="0" smtClean="0">
                <a:ea typeface="ＭＳ Ｐゴシック" pitchFamily="34" charset="-128"/>
              </a:rPr>
              <a:t>move reading position (</a:t>
            </a:r>
            <a:r>
              <a:rPr lang="ja-JP" altLang="en-US" sz="1800" i="1" dirty="0" smtClean="0">
                <a:ea typeface="ＭＳ Ｐゴシック" pitchFamily="34" charset="-128"/>
              </a:rPr>
              <a:t>‘</a:t>
            </a:r>
            <a:r>
              <a:rPr lang="en-US" altLang="ja-JP" sz="1800" i="1" dirty="0" smtClean="0">
                <a:ea typeface="ＭＳ Ｐゴシック" pitchFamily="34" charset="-128"/>
              </a:rPr>
              <a:t>g</a:t>
            </a:r>
            <a:r>
              <a:rPr lang="ja-JP" altLang="en-US" sz="1800" i="1" dirty="0" smtClean="0">
                <a:ea typeface="ＭＳ Ｐゴシック" pitchFamily="34" charset="-128"/>
              </a:rPr>
              <a:t>’</a:t>
            </a:r>
            <a:r>
              <a:rPr lang="en-US" altLang="ja-JP" sz="1800" i="1" dirty="0" smtClean="0">
                <a:ea typeface="ＭＳ Ｐゴシック" pitchFamily="34" charset="-128"/>
              </a:rPr>
              <a:t> for </a:t>
            </a:r>
            <a:r>
              <a:rPr lang="ja-JP" altLang="en-US" sz="1800" i="1" dirty="0" smtClean="0">
                <a:ea typeface="ＭＳ Ｐゴシック" pitchFamily="34" charset="-128"/>
              </a:rPr>
              <a:t>‘</a:t>
            </a:r>
            <a:r>
              <a:rPr lang="en-US" altLang="ja-JP" sz="1800" i="1" dirty="0" smtClean="0">
                <a:ea typeface="ＭＳ Ｐゴシック" pitchFamily="34" charset="-128"/>
              </a:rPr>
              <a:t>get</a:t>
            </a:r>
            <a:r>
              <a:rPr lang="ja-JP" altLang="en-US" sz="1800" i="1" dirty="0" smtClean="0">
                <a:ea typeface="ＭＳ Ｐゴシック" pitchFamily="34" charset="-128"/>
              </a:rPr>
              <a:t>’</a:t>
            </a:r>
            <a:r>
              <a:rPr lang="en-US" altLang="ja-JP" sz="1800" i="1" dirty="0" smtClean="0">
                <a:ea typeface="ＭＳ Ｐゴシック" pitchFamily="34" charset="-128"/>
              </a:rPr>
              <a:t>) to 5 (the 6</a:t>
            </a:r>
            <a:r>
              <a:rPr lang="en-US" altLang="ja-JP" sz="1800" i="1" baseline="30000" dirty="0" smtClean="0">
                <a:ea typeface="ＭＳ Ｐゴシック" pitchFamily="34" charset="-128"/>
              </a:rPr>
              <a:t>th</a:t>
            </a:r>
            <a:r>
              <a:rPr lang="en-US" altLang="ja-JP" sz="1800" i="1" dirty="0" smtClean="0">
                <a:ea typeface="ＭＳ Ｐゴシック" pitchFamily="34" charset="-128"/>
              </a:rPr>
              <a:t> character)</a:t>
            </a:r>
            <a:endParaRPr lang="en-US" altLang="ja-JP" sz="18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ea typeface="ＭＳ Ｐゴシック" pitchFamily="34" charset="-128"/>
              </a:rPr>
              <a:t>char </a:t>
            </a:r>
            <a:r>
              <a:rPr lang="en-US" altLang="en-US" sz="1800" b="1" dirty="0" err="1" smtClean="0">
                <a:ea typeface="ＭＳ Ｐゴシック" pitchFamily="34" charset="-128"/>
              </a:rPr>
              <a:t>ch</a:t>
            </a:r>
            <a:r>
              <a:rPr lang="en-US" altLang="en-US" sz="1800" b="1" dirty="0" smtClean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fs</a:t>
            </a:r>
            <a:r>
              <a:rPr lang="en-US" altLang="en-US" sz="1800" b="1" dirty="0" smtClean="0">
                <a:ea typeface="ＭＳ Ｐゴシック" pitchFamily="34" charset="-128"/>
              </a:rPr>
              <a:t>&gt;&gt;</a:t>
            </a:r>
            <a:r>
              <a:rPr lang="en-US" altLang="en-US" sz="1800" b="1" dirty="0" err="1" smtClean="0">
                <a:ea typeface="ＭＳ Ｐゴシック" pitchFamily="34" charset="-128"/>
              </a:rPr>
              <a:t>ch</a:t>
            </a:r>
            <a:r>
              <a:rPr lang="en-US" altLang="en-US" sz="1800" b="1" dirty="0" smtClean="0">
                <a:ea typeface="ＭＳ Ｐゴシック" pitchFamily="34" charset="-128"/>
              </a:rPr>
              <a:t>;		// </a:t>
            </a:r>
            <a:r>
              <a:rPr lang="en-US" altLang="en-US" sz="1800" i="1" dirty="0" smtClean="0">
                <a:ea typeface="ＭＳ Ｐゴシック" pitchFamily="34" charset="-128"/>
              </a:rPr>
              <a:t>read the </a:t>
            </a:r>
            <a:r>
              <a:rPr lang="en-US" altLang="en-US" sz="1800" b="1" dirty="0" smtClean="0">
                <a:ea typeface="ＭＳ Ｐゴシック" pitchFamily="34" charset="-128"/>
              </a:rPr>
              <a:t>x</a:t>
            </a:r>
            <a:r>
              <a:rPr lang="en-US" altLang="en-US" sz="1800" i="1" dirty="0" smtClean="0">
                <a:ea typeface="ＭＳ Ｐゴシック" pitchFamily="34" charset="-128"/>
              </a:rPr>
              <a:t> and increment the reading position to 6</a:t>
            </a:r>
            <a:endParaRPr lang="en-US" altLang="en-US" sz="18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cout</a:t>
            </a:r>
            <a:r>
              <a:rPr lang="en-US" altLang="en-US" sz="1800" b="1" dirty="0" smtClean="0">
                <a:ea typeface="ＭＳ Ｐゴシック" pitchFamily="34" charset="-128"/>
              </a:rPr>
              <a:t> &lt;&lt; "sixth character is " &lt;&lt; </a:t>
            </a:r>
            <a:r>
              <a:rPr lang="en-US" altLang="en-US" sz="1800" b="1" dirty="0" err="1" smtClean="0">
                <a:ea typeface="ＭＳ Ｐゴシック" pitchFamily="34" charset="-128"/>
              </a:rPr>
              <a:t>ch</a:t>
            </a:r>
            <a:r>
              <a:rPr lang="en-US" altLang="en-US" sz="1800" b="1" dirty="0" smtClean="0">
                <a:ea typeface="ＭＳ Ｐゴシック" pitchFamily="34" charset="-128"/>
              </a:rPr>
              <a:t> &lt;&lt; '(' &lt;&lt; int(</a:t>
            </a:r>
            <a:r>
              <a:rPr lang="en-US" altLang="en-US" sz="1800" b="1" dirty="0" err="1" smtClean="0">
                <a:ea typeface="ＭＳ Ｐゴシック" pitchFamily="34" charset="-128"/>
              </a:rPr>
              <a:t>ch</a:t>
            </a:r>
            <a:r>
              <a:rPr lang="en-US" altLang="en-US" sz="1800" b="1" dirty="0" smtClean="0">
                <a:ea typeface="ＭＳ Ｐゴシック" pitchFamily="34" charset="-128"/>
              </a:rPr>
              <a:t>) &lt;&lt; ")\n";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fs.seekp</a:t>
            </a:r>
            <a:r>
              <a:rPr lang="en-US" altLang="en-US" sz="1800" b="1" dirty="0" smtClean="0">
                <a:ea typeface="ＭＳ Ｐゴシック" pitchFamily="34" charset="-128"/>
              </a:rPr>
              <a:t>(1);	// </a:t>
            </a:r>
            <a:r>
              <a:rPr lang="en-US" altLang="en-US" sz="1800" i="1" dirty="0" smtClean="0">
                <a:ea typeface="ＭＳ Ｐゴシック" pitchFamily="34" charset="-128"/>
              </a:rPr>
              <a:t>move writing position (</a:t>
            </a:r>
            <a:r>
              <a:rPr lang="ja-JP" altLang="en-US" sz="1800" i="1" dirty="0" smtClean="0">
                <a:ea typeface="ＭＳ Ｐゴシック" pitchFamily="34" charset="-128"/>
              </a:rPr>
              <a:t>‘</a:t>
            </a:r>
            <a:r>
              <a:rPr lang="en-US" altLang="ja-JP" sz="1800" i="1" dirty="0" smtClean="0">
                <a:ea typeface="ＭＳ Ｐゴシック" pitchFamily="34" charset="-128"/>
              </a:rPr>
              <a:t>p</a:t>
            </a:r>
            <a:r>
              <a:rPr lang="ja-JP" altLang="en-US" sz="1800" i="1" dirty="0" smtClean="0">
                <a:ea typeface="ＭＳ Ｐゴシック" pitchFamily="34" charset="-128"/>
              </a:rPr>
              <a:t>’</a:t>
            </a:r>
            <a:r>
              <a:rPr lang="en-US" altLang="ja-JP" sz="1800" i="1" dirty="0" smtClean="0">
                <a:ea typeface="ＭＳ Ｐゴシック" pitchFamily="34" charset="-128"/>
              </a:rPr>
              <a:t> for </a:t>
            </a:r>
            <a:r>
              <a:rPr lang="ja-JP" altLang="en-US" sz="1800" i="1" dirty="0" smtClean="0">
                <a:ea typeface="ＭＳ Ｐゴシック" pitchFamily="34" charset="-128"/>
              </a:rPr>
              <a:t>‘</a:t>
            </a:r>
            <a:r>
              <a:rPr lang="en-US" altLang="ja-JP" sz="1800" i="1" dirty="0" smtClean="0">
                <a:ea typeface="ＭＳ Ｐゴシック" pitchFamily="34" charset="-128"/>
              </a:rPr>
              <a:t>put</a:t>
            </a:r>
            <a:r>
              <a:rPr lang="ja-JP" altLang="en-US" sz="1800" i="1" dirty="0" smtClean="0">
                <a:ea typeface="ＭＳ Ｐゴシック" pitchFamily="34" charset="-128"/>
              </a:rPr>
              <a:t>’</a:t>
            </a:r>
            <a:r>
              <a:rPr lang="en-US" altLang="ja-JP" sz="1800" i="1" dirty="0" smtClean="0">
                <a:ea typeface="ＭＳ Ｐゴシック" pitchFamily="34" charset="-128"/>
              </a:rPr>
              <a:t>) to 1 (the 2</a:t>
            </a:r>
            <a:r>
              <a:rPr lang="en-US" altLang="ja-JP" sz="1800" i="1" baseline="30000" dirty="0" smtClean="0">
                <a:ea typeface="ＭＳ Ｐゴシック" pitchFamily="34" charset="-128"/>
              </a:rPr>
              <a:t>nd</a:t>
            </a:r>
            <a:r>
              <a:rPr lang="en-US" altLang="ja-JP" sz="1800" i="1" dirty="0" smtClean="0">
                <a:ea typeface="ＭＳ Ｐゴシック" pitchFamily="34" charset="-128"/>
              </a:rPr>
              <a:t> character)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 smtClean="0">
                <a:ea typeface="ＭＳ Ｐゴシック" pitchFamily="34" charset="-128"/>
              </a:rPr>
              <a:t>fs</a:t>
            </a:r>
            <a:r>
              <a:rPr lang="en-US" altLang="en-US" sz="1800" b="1" dirty="0" smtClean="0">
                <a:ea typeface="ＭＳ Ｐゴシック" pitchFamily="34" charset="-128"/>
              </a:rPr>
              <a:t>&lt;&lt;'y';		// </a:t>
            </a:r>
            <a:r>
              <a:rPr lang="en-US" altLang="en-US" sz="1800" i="1" dirty="0" smtClean="0">
                <a:ea typeface="ＭＳ Ｐゴシック" pitchFamily="34" charset="-128"/>
              </a:rPr>
              <a:t>write and increment writing position to 2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33BEC58-C13B-4BA2-BFE4-087B65B8FE43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 smtClean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81200" y="1143000"/>
            <a:ext cx="4381500" cy="2514600"/>
            <a:chOff x="2527" y="1158"/>
            <a:chExt cx="6880" cy="2787"/>
          </a:xfrm>
        </p:grpSpPr>
        <p:sp>
          <p:nvSpPr>
            <p:cNvPr id="20493" name="AutoShape 6"/>
            <p:cNvSpPr>
              <a:spLocks noChangeAspect="1" noChangeArrowheads="1"/>
            </p:cNvSpPr>
            <p:nvPr/>
          </p:nvSpPr>
          <p:spPr bwMode="auto">
            <a:xfrm>
              <a:off x="2527" y="1158"/>
              <a:ext cx="6880" cy="2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4" name="Rectangle 7"/>
            <p:cNvSpPr>
              <a:spLocks noChangeArrowheads="1"/>
            </p:cNvSpPr>
            <p:nvPr/>
          </p:nvSpPr>
          <p:spPr bwMode="auto">
            <a:xfrm>
              <a:off x="41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8327" y="3128"/>
              <a:ext cx="656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/>
            <a:p>
              <a:pPr algn="ctr"/>
              <a:r>
                <a:rPr lang="en-US" altLang="en-US" sz="1700">
                  <a:solidFill>
                    <a:srgbClr val="000000"/>
                  </a:solidFill>
                  <a:cs typeface="Times New Roman" pitchFamily="18" charset="0"/>
                </a:rPr>
                <a:t>…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6" name="Rectangle 9"/>
            <p:cNvSpPr>
              <a:spLocks noChangeArrowheads="1"/>
            </p:cNvSpPr>
            <p:nvPr/>
          </p:nvSpPr>
          <p:spPr bwMode="auto">
            <a:xfrm>
              <a:off x="77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7" name="Rectangle 10"/>
            <p:cNvSpPr>
              <a:spLocks noChangeArrowheads="1"/>
            </p:cNvSpPr>
            <p:nvPr/>
          </p:nvSpPr>
          <p:spPr bwMode="auto">
            <a:xfrm>
              <a:off x="71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8" name="Rectangle 11"/>
            <p:cNvSpPr>
              <a:spLocks noChangeArrowheads="1"/>
            </p:cNvSpPr>
            <p:nvPr/>
          </p:nvSpPr>
          <p:spPr bwMode="auto">
            <a:xfrm>
              <a:off x="65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499" name="Rectangle 12"/>
            <p:cNvSpPr>
              <a:spLocks noChangeArrowheads="1"/>
            </p:cNvSpPr>
            <p:nvPr/>
          </p:nvSpPr>
          <p:spPr bwMode="auto">
            <a:xfrm>
              <a:off x="59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500" name="Rectangle 13"/>
            <p:cNvSpPr>
              <a:spLocks noChangeArrowheads="1"/>
            </p:cNvSpPr>
            <p:nvPr/>
          </p:nvSpPr>
          <p:spPr bwMode="auto">
            <a:xfrm>
              <a:off x="53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501" name="Rectangle 14"/>
            <p:cNvSpPr>
              <a:spLocks noChangeArrowheads="1"/>
            </p:cNvSpPr>
            <p:nvPr/>
          </p:nvSpPr>
          <p:spPr bwMode="auto">
            <a:xfrm>
              <a:off x="47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en-US">
                  <a:cs typeface="Times New Roman" pitchFamily="18" charset="0"/>
                </a:rPr>
                <a:t>y</a:t>
              </a:r>
            </a:p>
          </p:txBody>
        </p:sp>
        <p:sp>
          <p:nvSpPr>
            <p:cNvPr id="20502" name="Text Box 15"/>
            <p:cNvSpPr txBox="1">
              <a:spLocks noChangeArrowheads="1"/>
            </p:cNvSpPr>
            <p:nvPr/>
          </p:nvSpPr>
          <p:spPr bwMode="auto">
            <a:xfrm>
              <a:off x="2727" y="3128"/>
              <a:ext cx="1300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5370" tIns="32684" rIns="65370" bIns="32684"/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file:</a:t>
              </a:r>
              <a:endParaRPr lang="en-US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auto">
            <a:xfrm>
              <a:off x="4327" y="1380"/>
              <a:ext cx="456" cy="51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/>
            <a:p>
              <a:pPr algn="ctr"/>
              <a:r>
                <a:rPr lang="en-US" altLang="en-US" sz="1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auto">
            <a:xfrm>
              <a:off x="8127" y="1380"/>
              <a:ext cx="502" cy="53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/>
            <a:p>
              <a:pPr algn="ctr"/>
              <a:r>
                <a:rPr lang="en-US" altLang="en-US" sz="14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505" name="Text Box 18"/>
            <p:cNvSpPr txBox="1">
              <a:spLocks noChangeArrowheads="1"/>
            </p:cNvSpPr>
            <p:nvPr/>
          </p:nvSpPr>
          <p:spPr bwMode="auto">
            <a:xfrm>
              <a:off x="2527" y="1372"/>
              <a:ext cx="20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5370" tIns="32684" rIns="65370" bIns="32684"/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Put position:</a:t>
              </a:r>
              <a:endParaRPr lang="en-US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6" name="Text Box 19"/>
            <p:cNvSpPr txBox="1">
              <a:spLocks noChangeArrowheads="1"/>
            </p:cNvSpPr>
            <p:nvPr/>
          </p:nvSpPr>
          <p:spPr bwMode="auto">
            <a:xfrm>
              <a:off x="6427" y="1380"/>
              <a:ext cx="19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5370" tIns="32684" rIns="65370" bIns="32684"/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Get position:</a:t>
              </a:r>
              <a:endParaRPr lang="en-US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07" name="AutoShape 20"/>
            <p:cNvCxnSpPr>
              <a:cxnSpLocks noChangeShapeType="1"/>
              <a:stCxn id="20503" idx="2"/>
              <a:endCxn id="20500" idx="0"/>
            </p:cNvCxnSpPr>
            <p:nvPr/>
          </p:nvCxnSpPr>
          <p:spPr bwMode="auto">
            <a:xfrm>
              <a:off x="4555" y="1894"/>
              <a:ext cx="107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08" name="AutoShape 21"/>
            <p:cNvCxnSpPr>
              <a:cxnSpLocks noChangeShapeType="1"/>
              <a:stCxn id="20504" idx="2"/>
              <a:endCxn id="20496" idx="0"/>
            </p:cNvCxnSpPr>
            <p:nvPr/>
          </p:nvCxnSpPr>
          <p:spPr bwMode="auto">
            <a:xfrm rot="5400000">
              <a:off x="7598" y="2347"/>
              <a:ext cx="1210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09" name="Text Box 22"/>
            <p:cNvSpPr txBox="1">
              <a:spLocks noChangeArrowheads="1"/>
            </p:cNvSpPr>
            <p:nvPr/>
          </p:nvSpPr>
          <p:spPr bwMode="auto">
            <a:xfrm>
              <a:off x="4027" y="2614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5370" tIns="32684" rIns="65370" bIns="32684"/>
            <a:lstStyle/>
            <a:p>
              <a:r>
                <a:rPr lang="en-US" altLang="en-US" sz="1200">
                  <a:solidFill>
                    <a:srgbClr val="000000"/>
                  </a:solidFill>
                  <a:cs typeface="Times New Roman" pitchFamily="18" charset="0"/>
                </a:rPr>
                <a:t>0: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20510" name="Text Box 23"/>
            <p:cNvSpPr txBox="1">
              <a:spLocks noChangeArrowheads="1"/>
            </p:cNvSpPr>
            <p:nvPr/>
          </p:nvSpPr>
          <p:spPr bwMode="auto">
            <a:xfrm>
              <a:off x="4727" y="2614"/>
              <a:ext cx="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5370" tIns="32684" rIns="65370" bIns="32684"/>
            <a:lstStyle/>
            <a:p>
              <a:r>
                <a:rPr lang="en-US" altLang="en-US" sz="1200">
                  <a:solidFill>
                    <a:srgbClr val="000000"/>
                  </a:solidFill>
                  <a:cs typeface="Times New Roman" pitchFamily="18" charset="0"/>
                </a:rPr>
                <a:t>1:</a:t>
              </a:r>
              <a:endParaRPr lang="en-US" altLang="en-US">
                <a:cs typeface="Times New Roman" pitchFamily="18" charset="0"/>
              </a:endParaRPr>
            </a:p>
          </p:txBody>
        </p: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20487" name="Text Box 22"/>
          <p:cNvSpPr txBox="1">
            <a:spLocks noChangeArrowheads="1"/>
          </p:cNvSpPr>
          <p:nvPr/>
        </p:nvSpPr>
        <p:spPr bwMode="auto">
          <a:xfrm>
            <a:off x="3810000" y="2438400"/>
            <a:ext cx="3825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70" tIns="32684" rIns="65370" bIns="32684"/>
          <a:lstStyle/>
          <a:p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2: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4953000" y="2438400"/>
            <a:ext cx="3825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70" tIns="32684" rIns="65370" bIns="32684"/>
          <a:lstStyle/>
          <a:p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5: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89" name="Text Box 22"/>
          <p:cNvSpPr txBox="1">
            <a:spLocks noChangeArrowheads="1"/>
          </p:cNvSpPr>
          <p:nvPr/>
        </p:nvSpPr>
        <p:spPr bwMode="auto">
          <a:xfrm>
            <a:off x="5334000" y="2438400"/>
            <a:ext cx="3825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70" tIns="32684" rIns="65370" bIns="32684"/>
          <a:lstStyle/>
          <a:p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6: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90" name="Text Box 22"/>
          <p:cNvSpPr txBox="1">
            <a:spLocks noChangeArrowheads="1"/>
          </p:cNvSpPr>
          <p:nvPr/>
        </p:nvSpPr>
        <p:spPr bwMode="auto">
          <a:xfrm>
            <a:off x="4191000" y="2438400"/>
            <a:ext cx="3825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70" tIns="32684" rIns="65370" bIns="32684"/>
          <a:lstStyle/>
          <a:p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3: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91" name="Text Box 22"/>
          <p:cNvSpPr txBox="1">
            <a:spLocks noChangeArrowheads="1"/>
          </p:cNvSpPr>
          <p:nvPr/>
        </p:nvSpPr>
        <p:spPr bwMode="auto">
          <a:xfrm>
            <a:off x="4572000" y="2438400"/>
            <a:ext cx="3825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70" tIns="32684" rIns="65370" bIns="32684"/>
          <a:lstStyle/>
          <a:p>
            <a:r>
              <a:rPr lang="en-US" altLang="en-US" sz="1200">
                <a:solidFill>
                  <a:srgbClr val="000000"/>
                </a:solidFill>
                <a:cs typeface="Times New Roman" pitchFamily="18" charset="0"/>
              </a:rPr>
              <a:t>4: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92" name="TextBox 2"/>
          <p:cNvSpPr txBox="1">
            <a:spLocks noChangeArrowheads="1"/>
          </p:cNvSpPr>
          <p:nvPr/>
        </p:nvSpPr>
        <p:spPr bwMode="auto">
          <a:xfrm>
            <a:off x="4953000" y="2971800"/>
            <a:ext cx="15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x</a:t>
            </a:r>
          </a:p>
          <a:p>
            <a:endParaRPr lang="en-US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Input and output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Numeric output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Integer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Floating point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File modes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Binary I/O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Positioning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String streams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Line-oriented input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Character input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Character classification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E45830-CCF1-4CD5-B8AC-D46639B0E5E6}" type="slidenum">
              <a:rPr lang="en-US" altLang="en-US" sz="1400" smtClean="0"/>
              <a:pPr eaLnBrk="1" hangingPunct="1"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Positioning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Whenever you can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Use simple streaming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Streams/streaming is a very powerful metaphor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Write most of your code in terms of 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plain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</a:t>
            </a:r>
            <a:r>
              <a:rPr lang="en-US" altLang="ja-JP" sz="2000" b="1" smtClean="0">
                <a:ea typeface="ＭＳ Ｐゴシック" pitchFamily="34" charset="-128"/>
              </a:rPr>
              <a:t>istream</a:t>
            </a:r>
            <a:r>
              <a:rPr lang="en-US" altLang="ja-JP" sz="2000" smtClean="0">
                <a:ea typeface="ＭＳ Ｐゴシック" pitchFamily="34" charset="-128"/>
              </a:rPr>
              <a:t> and </a:t>
            </a:r>
            <a:r>
              <a:rPr lang="en-US" altLang="ja-JP" sz="2000" b="1" smtClean="0">
                <a:ea typeface="ＭＳ Ｐゴシック" pitchFamily="34" charset="-128"/>
              </a:rPr>
              <a:t>ostream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Positioning is far more error-prone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Handling of the end of file position is system dependent and basically unchecked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7829E46-327B-46E4-823F-4BB4FFCE2675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String streams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A </a:t>
            </a:r>
            <a:r>
              <a:rPr lang="en-US" altLang="en-US" sz="2400" b="1" smtClean="0">
                <a:ea typeface="ＭＳ Ｐゴシック" pitchFamily="34" charset="-128"/>
              </a:rPr>
              <a:t>stringstream</a:t>
            </a:r>
            <a:r>
              <a:rPr lang="en-US" altLang="en-US" sz="2400" smtClean="0">
                <a:ea typeface="ＭＳ Ｐゴシック" pitchFamily="34" charset="-128"/>
              </a:rPr>
              <a:t> reads/writes from/to a </a:t>
            </a:r>
            <a:r>
              <a:rPr lang="en-US" altLang="en-US" sz="2400" b="1" smtClean="0">
                <a:ea typeface="ＭＳ Ｐゴシック" pitchFamily="34" charset="-128"/>
              </a:rPr>
              <a:t>string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rather than a file or a keyboard/screen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2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2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str_to_double(string 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// </a:t>
            </a:r>
            <a:r>
              <a:rPr lang="en-US" altLang="en-US" sz="2000" i="1" smtClean="0">
                <a:ea typeface="ＭＳ Ｐゴシック" pitchFamily="34" charset="-128"/>
              </a:rPr>
              <a:t>if possible,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convert characters in s to floating-point value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istringstream is(s);	// </a:t>
            </a:r>
            <a:r>
              <a:rPr lang="en-US" altLang="en-US" sz="2000" i="1" smtClean="0">
                <a:ea typeface="ＭＳ Ｐゴシック" pitchFamily="34" charset="-128"/>
              </a:rPr>
              <a:t>make a stream so that we can read from s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double 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is &gt;&gt; 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if (!is) error("double format error");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d1 = str_to_double("12.4");		// </a:t>
            </a:r>
            <a:r>
              <a:rPr lang="en-US" altLang="en-US" sz="2000" i="1" smtClean="0">
                <a:ea typeface="ＭＳ Ｐゴシック" pitchFamily="34" charset="-128"/>
              </a:rPr>
              <a:t>testing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d2 = str_to_double("1.34e-3");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d3 = str_to_double("twelve point three");	// </a:t>
            </a:r>
            <a:r>
              <a:rPr lang="en-US" altLang="en-US" sz="2000" i="1" smtClean="0">
                <a:ea typeface="ＭＳ Ｐゴシック" pitchFamily="34" charset="-128"/>
              </a:rPr>
              <a:t>will call error()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E7DFE48-2D79-49D3-8346-0CA4D5A92761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String streams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See textbook for ostringstream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String streams are very useful for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formatting into a fixed-sized space (think GUI)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for extracting typed objects out of a string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5D753EE-F24C-4C0A-951A-83A639A61F4E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Type vs. 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ＭＳ Ｐゴシック" pitchFamily="34" charset="-128"/>
              </a:rPr>
              <a:t>Read a string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string name;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cin &gt;&gt; name;		// </a:t>
            </a:r>
            <a:r>
              <a:rPr lang="en-US" altLang="en-US" sz="2000" i="1" smtClean="0">
                <a:ea typeface="Times New Roman" pitchFamily="18" charset="0"/>
              </a:rPr>
              <a:t>input:</a:t>
            </a:r>
            <a:r>
              <a:rPr lang="en-US" altLang="en-US" sz="2000" b="1" i="1" smtClean="0">
                <a:ea typeface="Times New Roman" pitchFamily="18" charset="0"/>
              </a:rPr>
              <a:t> Dennis Ritchie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cout &lt;&lt; name &lt;&lt; '\n';	// </a:t>
            </a:r>
            <a:r>
              <a:rPr lang="en-US" altLang="en-US" sz="2000" i="1" smtClean="0">
                <a:ea typeface="Times New Roman" pitchFamily="18" charset="0"/>
              </a:rPr>
              <a:t>output:</a:t>
            </a:r>
            <a:r>
              <a:rPr lang="en-US" altLang="en-US" sz="2000" b="1" i="1" smtClean="0">
                <a:ea typeface="Times New Roman" pitchFamily="18" charset="0"/>
              </a:rPr>
              <a:t> Dennis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>
                <a:ea typeface="ＭＳ Ｐゴシック" pitchFamily="34" charset="-128"/>
              </a:rPr>
              <a:t>Read a line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string name;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getline(cin,name);	// </a:t>
            </a:r>
            <a:r>
              <a:rPr lang="en-US" altLang="en-US" sz="2000" i="1" smtClean="0">
                <a:ea typeface="Times New Roman" pitchFamily="18" charset="0"/>
              </a:rPr>
              <a:t>input:</a:t>
            </a:r>
            <a:r>
              <a:rPr lang="en-US" altLang="en-US" sz="2000" b="1" i="1" smtClean="0">
                <a:ea typeface="Times New Roman" pitchFamily="18" charset="0"/>
              </a:rPr>
              <a:t> Dennis Ritchie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cout &lt;&lt; name &lt;&lt; '\n';	// </a:t>
            </a:r>
            <a:r>
              <a:rPr lang="en-US" altLang="en-US" sz="2000" i="1" smtClean="0">
                <a:ea typeface="Times New Roman" pitchFamily="18" charset="0"/>
              </a:rPr>
              <a:t>output:</a:t>
            </a:r>
            <a:r>
              <a:rPr lang="en-US" altLang="en-US" sz="2000" b="1" i="1" smtClean="0">
                <a:ea typeface="Times New Roman" pitchFamily="18" charset="0"/>
              </a:rPr>
              <a:t> Dennis Ritchie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now what?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maybe: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istringstream ss(name);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ss&gt;&gt;first_name;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ss&gt;&gt;second_name;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5A7973F-AAB4-4638-B5CD-56D02C7FF744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Characters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You can also read individual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char ch;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while (cin&gt;&gt;ch) {	// </a:t>
            </a:r>
            <a:r>
              <a:rPr lang="en-US" altLang="en-US" sz="2000" i="1" smtClean="0">
                <a:ea typeface="Times New Roman" pitchFamily="18" charset="0"/>
              </a:rPr>
              <a:t>read into ch, skipping whitespace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if (isalpha(ch))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do something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while (cin.get(ch)) {	// </a:t>
            </a:r>
            <a:r>
              <a:rPr lang="en-US" altLang="en-US" sz="2000" i="1" smtClean="0">
                <a:ea typeface="Times New Roman" pitchFamily="18" charset="0"/>
              </a:rPr>
              <a:t>read into ch, don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t skip whitespace characters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 	if (isspace(ch))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// </a:t>
            </a:r>
            <a:r>
              <a:rPr lang="en-US" altLang="en-US" sz="2000" i="1" smtClean="0">
                <a:ea typeface="Times New Roman" pitchFamily="18" charset="0"/>
              </a:rPr>
              <a:t>do something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else if (isalpha(ch))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// </a:t>
            </a:r>
            <a:r>
              <a:rPr lang="en-US" altLang="en-US" sz="2000" i="1" smtClean="0">
                <a:ea typeface="Times New Roman" pitchFamily="18" charset="0"/>
              </a:rPr>
              <a:t>do something else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  <a:endParaRPr lang="en-US" altLang="en-US" sz="1800" b="1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273F3A8-1826-4864-8180-A349325B99EA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Character classification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If you use character input, you often need one or more of these (from header </a:t>
            </a:r>
            <a:r>
              <a:rPr lang="en-US" altLang="en-US" sz="2400" b="1" dirty="0" smtClean="0">
                <a:ea typeface="ＭＳ Ｐゴシック" pitchFamily="34" charset="-128"/>
              </a:rPr>
              <a:t>&lt;</a:t>
            </a:r>
            <a:r>
              <a:rPr lang="en-US" altLang="en-US" sz="2400" b="1" dirty="0" err="1" smtClean="0">
                <a:ea typeface="ＭＳ Ｐゴシック" pitchFamily="34" charset="-128"/>
              </a:rPr>
              <a:t>cctype</a:t>
            </a:r>
            <a:r>
              <a:rPr lang="en-US" altLang="en-US" sz="2400" b="1" dirty="0" smtClean="0">
                <a:ea typeface="ＭＳ Ｐゴシック" pitchFamily="34" charset="-128"/>
              </a:rPr>
              <a:t>&gt;</a:t>
            </a:r>
            <a:r>
              <a:rPr lang="en-US" altLang="en-US" sz="2800" dirty="0" smtClean="0">
                <a:ea typeface="ＭＳ Ｐゴシック" pitchFamily="34" charset="-128"/>
              </a:rPr>
              <a:t> ):</a:t>
            </a:r>
          </a:p>
          <a:p>
            <a:pPr lvl="1" eaLnBrk="1" hangingPunct="1"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isspace</a:t>
            </a:r>
            <a:r>
              <a:rPr lang="en-US" altLang="en-US" sz="2000" b="1" dirty="0" smtClean="0">
                <a:ea typeface="Times New Roman" pitchFamily="18" charset="0"/>
              </a:rPr>
              <a:t>(c)		//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whitespace? (' ', '\t', '\n', etc.)</a:t>
            </a: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isalpha</a:t>
            </a:r>
            <a:r>
              <a:rPr lang="en-US" altLang="en-US" sz="2000" b="1" dirty="0" smtClean="0">
                <a:ea typeface="Times New Roman" pitchFamily="18" charset="0"/>
              </a:rPr>
              <a:t>(c)		//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a letter? ('</a:t>
            </a:r>
            <a:r>
              <a:rPr lang="en-US" altLang="en-US" sz="2000" i="1" dirty="0" err="1" smtClean="0">
                <a:ea typeface="Times New Roman" pitchFamily="18" charset="0"/>
              </a:rPr>
              <a:t>a'..'z</a:t>
            </a:r>
            <a:r>
              <a:rPr lang="en-US" altLang="en-US" sz="2000" i="1" dirty="0" smtClean="0">
                <a:ea typeface="Times New Roman" pitchFamily="18" charset="0"/>
              </a:rPr>
              <a:t>', 'A'..'Z') note: not '_'</a:t>
            </a: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isdigit</a:t>
            </a:r>
            <a:r>
              <a:rPr lang="en-US" altLang="en-US" sz="2000" b="1" dirty="0" smtClean="0">
                <a:ea typeface="Times New Roman" pitchFamily="18" charset="0"/>
              </a:rPr>
              <a:t>(c)		//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a decimal digit? ('0'..'9')</a:t>
            </a: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isupper</a:t>
            </a:r>
            <a:r>
              <a:rPr lang="en-US" altLang="en-US" sz="2000" b="1" dirty="0" smtClean="0">
                <a:ea typeface="Times New Roman" pitchFamily="18" charset="0"/>
              </a:rPr>
              <a:t>(c)	</a:t>
            </a:r>
            <a:r>
              <a:rPr lang="en-US" altLang="en-US" sz="2000" b="1" dirty="0" smtClean="0">
                <a:ea typeface="Times New Roman" pitchFamily="18" charset="0"/>
              </a:rPr>
              <a:t>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an upper case letter?</a:t>
            </a: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islower</a:t>
            </a:r>
            <a:r>
              <a:rPr lang="en-US" altLang="en-US" sz="2000" b="1" dirty="0" smtClean="0">
                <a:ea typeface="Times New Roman" pitchFamily="18" charset="0"/>
              </a:rPr>
              <a:t>(c)		//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a lower case letter?</a:t>
            </a:r>
          </a:p>
          <a:p>
            <a:pPr lvl="1" eaLnBrk="1" hangingPunct="1"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isalnum</a:t>
            </a:r>
            <a:r>
              <a:rPr lang="en-US" altLang="en-US" sz="2000" b="1" dirty="0" smtClean="0">
                <a:ea typeface="Times New Roman" pitchFamily="18" charset="0"/>
              </a:rPr>
              <a:t>(c)	// </a:t>
            </a:r>
            <a:r>
              <a:rPr lang="en-US" altLang="en-US" sz="2000" i="1" dirty="0" smtClean="0">
                <a:ea typeface="Times New Roman" pitchFamily="18" charset="0"/>
              </a:rPr>
              <a:t>is </a:t>
            </a:r>
            <a:r>
              <a:rPr lang="en-US" altLang="en-US" sz="2000" b="1" i="1" dirty="0" smtClean="0">
                <a:ea typeface="Times New Roman" pitchFamily="18" charset="0"/>
              </a:rPr>
              <a:t>c </a:t>
            </a:r>
            <a:r>
              <a:rPr lang="en-US" altLang="en-US" sz="2000" i="1" dirty="0" smtClean="0">
                <a:ea typeface="Times New Roman" pitchFamily="18" charset="0"/>
              </a:rPr>
              <a:t>a letter or a decimal digit?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     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D2F7AF7-87BE-48D4-BF66-E15A8456F300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Line-oriented input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Prefer </a:t>
            </a:r>
            <a:r>
              <a:rPr lang="en-US" altLang="en-US" sz="2400" b="1" dirty="0" smtClean="0">
                <a:ea typeface="ＭＳ Ｐゴシック" pitchFamily="34" charset="-128"/>
              </a:rPr>
              <a:t>&gt;&gt;</a:t>
            </a:r>
            <a:r>
              <a:rPr lang="en-US" altLang="en-US" sz="2400" dirty="0" smtClean="0">
                <a:ea typeface="ＭＳ Ｐゴシック" pitchFamily="34" charset="-128"/>
              </a:rPr>
              <a:t> to </a:t>
            </a:r>
            <a:r>
              <a:rPr lang="en-US" altLang="en-US" sz="2400" b="1" dirty="0" err="1" smtClean="0">
                <a:ea typeface="ＭＳ Ｐゴシック" pitchFamily="34" charset="-128"/>
              </a:rPr>
              <a:t>getline</a:t>
            </a:r>
            <a:r>
              <a:rPr lang="en-US" altLang="en-US" sz="2400" b="1" dirty="0" smtClean="0">
                <a:ea typeface="ＭＳ Ｐゴシック" pitchFamily="34" charset="-128"/>
              </a:rPr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i.e. avoid line-oriented input when you can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People often use </a:t>
            </a:r>
            <a:r>
              <a:rPr lang="en-US" altLang="en-US" sz="2400" b="1" dirty="0" err="1" smtClean="0">
                <a:ea typeface="ＭＳ Ｐゴシック" pitchFamily="34" charset="-128"/>
              </a:rPr>
              <a:t>getline</a:t>
            </a:r>
            <a:r>
              <a:rPr lang="en-US" altLang="en-US" sz="2400" b="1" dirty="0" smtClean="0">
                <a:ea typeface="ＭＳ Ｐゴシック" pitchFamily="34" charset="-128"/>
              </a:rPr>
              <a:t>()</a:t>
            </a:r>
            <a:r>
              <a:rPr lang="en-US" altLang="en-US" sz="2400" dirty="0" smtClean="0">
                <a:ea typeface="ＭＳ Ｐゴシック" pitchFamily="34" charset="-128"/>
              </a:rPr>
              <a:t> because they see no alternative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But it easily gets messy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When trying to use </a:t>
            </a:r>
            <a:r>
              <a:rPr lang="en-US" altLang="en-US" sz="2000" b="1" dirty="0" err="1" smtClean="0">
                <a:ea typeface="ＭＳ Ｐゴシック" pitchFamily="34" charset="-128"/>
              </a:rPr>
              <a:t>getline</a:t>
            </a:r>
            <a:r>
              <a:rPr lang="en-US" altLang="en-US" sz="2000" b="1" dirty="0" smtClean="0">
                <a:ea typeface="ＭＳ Ｐゴシック" pitchFamily="34" charset="-128"/>
              </a:rPr>
              <a:t>()</a:t>
            </a:r>
            <a:r>
              <a:rPr lang="en-US" altLang="en-US" sz="2000" dirty="0" smtClean="0">
                <a:ea typeface="ＭＳ Ｐゴシック" pitchFamily="34" charset="-128"/>
              </a:rPr>
              <a:t>, you often end up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using </a:t>
            </a:r>
            <a:r>
              <a:rPr lang="en-US" altLang="en-US" sz="1800" b="1" dirty="0" smtClean="0">
                <a:ea typeface="Times New Roman" pitchFamily="18" charset="0"/>
              </a:rPr>
              <a:t>&gt;&gt;</a:t>
            </a:r>
            <a:r>
              <a:rPr lang="en-US" altLang="en-US" sz="1800" dirty="0" smtClean="0">
                <a:ea typeface="Times New Roman" pitchFamily="18" charset="0"/>
              </a:rPr>
              <a:t> to parse the line from a </a:t>
            </a:r>
            <a:r>
              <a:rPr lang="en-US" altLang="en-US" sz="1800" b="1" dirty="0" smtClean="0">
                <a:ea typeface="Times New Roman" pitchFamily="18" charset="0"/>
              </a:rPr>
              <a:t>stringstream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using </a:t>
            </a:r>
            <a:r>
              <a:rPr lang="en-US" altLang="en-US" sz="1800" b="1" dirty="0" smtClean="0">
                <a:ea typeface="Times New Roman" pitchFamily="18" charset="0"/>
              </a:rPr>
              <a:t>get()</a:t>
            </a:r>
            <a:r>
              <a:rPr lang="en-US" altLang="en-US" sz="1800" dirty="0" smtClean="0">
                <a:ea typeface="Times New Roman" pitchFamily="18" charset="0"/>
              </a:rPr>
              <a:t> to read individual characters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941C295-311C-4F82-9B4E-E1EE643FD816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What?</a:t>
            </a:r>
          </a:p>
          <a:p>
            <a:pPr>
              <a:defRPr/>
            </a:pPr>
            <a:r>
              <a:rPr lang="en-US" dirty="0" smtClean="0"/>
              <a:t>Who?</a:t>
            </a:r>
          </a:p>
          <a:p>
            <a:pPr>
              <a:defRPr/>
            </a:pPr>
            <a:r>
              <a:rPr lang="en-US" dirty="0" smtClean="0"/>
              <a:t>How?</a:t>
            </a:r>
          </a:p>
          <a:p>
            <a:pPr>
              <a:defRPr/>
            </a:pPr>
            <a:r>
              <a:rPr lang="en-US" dirty="0" smtClean="0"/>
              <a:t>C++11</a:t>
            </a:r>
          </a:p>
          <a:p>
            <a:pPr lvl="1">
              <a:defRPr/>
            </a:pPr>
            <a:r>
              <a:rPr lang="en-US" dirty="0" smtClean="0"/>
              <a:t>-</a:t>
            </a:r>
            <a:r>
              <a:rPr lang="en-US" dirty="0" err="1" smtClean="0"/>
              <a:t>std</a:t>
            </a:r>
            <a:r>
              <a:rPr lang="en-US" dirty="0" smtClean="0"/>
              <a:t>=</a:t>
            </a:r>
            <a:r>
              <a:rPr lang="en-US" dirty="0" err="1" smtClean="0"/>
              <a:t>c++</a:t>
            </a:r>
            <a:r>
              <a:rPr lang="en-US" dirty="0" smtClean="0"/>
              <a:t>11 for GCC and Clang</a:t>
            </a:r>
          </a:p>
          <a:p>
            <a:pPr>
              <a:defRPr/>
            </a:pPr>
            <a:r>
              <a:rPr lang="en-US" dirty="0" smtClean="0"/>
              <a:t>C++14</a:t>
            </a:r>
          </a:p>
          <a:p>
            <a:pPr lvl="1">
              <a:defRPr/>
            </a:pPr>
            <a:r>
              <a:rPr lang="en-US" dirty="0" smtClean="0"/>
              <a:t>It’s almost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DDC53-0B9D-47AB-BEB1-3B502BF0D226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C++14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Binary literals</a:t>
            </a:r>
          </a:p>
          <a:p>
            <a:pPr lvl="1">
              <a:defRPr/>
            </a:pPr>
            <a:r>
              <a:rPr lang="en-US" sz="2000" b="1" dirty="0" smtClean="0"/>
              <a:t>0b1010100100000011</a:t>
            </a:r>
          </a:p>
          <a:p>
            <a:pPr>
              <a:defRPr/>
            </a:pPr>
            <a:r>
              <a:rPr lang="en-US" sz="2400" dirty="0" smtClean="0"/>
              <a:t>Digit separators</a:t>
            </a:r>
          </a:p>
          <a:p>
            <a:pPr lvl="1">
              <a:defRPr/>
            </a:pPr>
            <a:r>
              <a:rPr lang="en-US" sz="2000" b="1" dirty="0" smtClean="0"/>
              <a:t>0b1010'1001'0000'0011</a:t>
            </a:r>
          </a:p>
          <a:p>
            <a:pPr lvl="1">
              <a:defRPr/>
            </a:pPr>
            <a:r>
              <a:rPr lang="en-US" sz="2000" dirty="0" smtClean="0"/>
              <a:t>Also for decimal, octal, and hexadecimal</a:t>
            </a:r>
          </a:p>
          <a:p>
            <a:pPr>
              <a:defRPr/>
            </a:pPr>
            <a:r>
              <a:rPr lang="en-US" sz="2400" dirty="0" smtClean="0"/>
              <a:t>User-Defined Literals (UDLs) in the standard library</a:t>
            </a:r>
          </a:p>
          <a:p>
            <a:pPr lvl="1">
              <a:defRPr/>
            </a:pPr>
            <a:r>
              <a:rPr lang="en-US" sz="2000" dirty="0" smtClean="0"/>
              <a:t>Time: </a:t>
            </a:r>
            <a:r>
              <a:rPr lang="en-US" sz="2000" b="1" dirty="0" smtClean="0"/>
              <a:t>2h+10m+12s+123ms+3456ns</a:t>
            </a:r>
          </a:p>
          <a:p>
            <a:pPr lvl="1">
              <a:defRPr/>
            </a:pPr>
            <a:r>
              <a:rPr lang="en-US" sz="2000" dirty="0" smtClean="0"/>
              <a:t>Complex: </a:t>
            </a:r>
            <a:r>
              <a:rPr lang="en-US" sz="2000" b="1" dirty="0" smtClean="0"/>
              <a:t>2+4i</a:t>
            </a:r>
          </a:p>
          <a:p>
            <a:pPr>
              <a:defRPr/>
            </a:pPr>
            <a:r>
              <a:rPr lang="en-US" sz="2400" dirty="0" smtClean="0"/>
              <a:t>Manipulators</a:t>
            </a:r>
          </a:p>
          <a:p>
            <a:pPr lvl="1">
              <a:defRPr/>
            </a:pPr>
            <a:r>
              <a:rPr lang="en-US" sz="1800" b="1" dirty="0" err="1" smtClean="0"/>
              <a:t>cout</a:t>
            </a:r>
            <a:r>
              <a:rPr lang="en-US" sz="1800" b="1" dirty="0" smtClean="0"/>
              <a:t> &lt;&lt; </a:t>
            </a:r>
            <a:r>
              <a:rPr lang="en-US" sz="1800" b="1" dirty="0" err="1" smtClean="0"/>
              <a:t>defaultfloat</a:t>
            </a:r>
            <a:r>
              <a:rPr lang="en-US" sz="1800" b="1" dirty="0" smtClean="0"/>
              <a:t> &lt;&lt; 123.456e-12;	// </a:t>
            </a:r>
            <a:r>
              <a:rPr lang="en-US" sz="1800" i="1" dirty="0" smtClean="0"/>
              <a:t>what the book calls “general”</a:t>
            </a:r>
            <a:endParaRPr lang="en-US" sz="2400" i="1" dirty="0" smtClean="0"/>
          </a:p>
          <a:p>
            <a:pPr lvl="1">
              <a:defRPr/>
            </a:pPr>
            <a:r>
              <a:rPr lang="en-US" sz="1800" b="1" dirty="0" err="1" smtClean="0"/>
              <a:t>cout</a:t>
            </a:r>
            <a:r>
              <a:rPr lang="en-US" sz="1800" b="1" dirty="0" smtClean="0"/>
              <a:t> &lt;&lt; </a:t>
            </a:r>
            <a:r>
              <a:rPr lang="en-US" sz="1800" b="1" dirty="0" err="1" smtClean="0"/>
              <a:t>hexfloat</a:t>
            </a:r>
            <a:r>
              <a:rPr lang="en-US" sz="1800" b="1" dirty="0" smtClean="0"/>
              <a:t> &lt;&lt; </a:t>
            </a:r>
            <a:r>
              <a:rPr lang="en-US" sz="1800" b="1" smtClean="0"/>
              <a:t>123.456e-12;</a:t>
            </a:r>
            <a:endParaRPr lang="en-US" sz="1800" b="1" dirty="0" smtClean="0"/>
          </a:p>
          <a:p>
            <a:pPr lvl="2"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1AD02-B2A1-4FF4-B8D5-DD3826EE312B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Graphical output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Creating a window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Drawing graphs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5B604F4-6E18-4D13-B763-D198D370F2B2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Kinds of I/O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Individual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See Chapters 4, 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Streams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See Chapters 10-11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Graphics and GUI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See Chapters 12-16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Text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Type driven, formatted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Line oriented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Individual characters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Numeric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Integer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Floating point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User-defined types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C807CA6-6066-487E-BA95-3167066A6513}" type="slidenum">
              <a:rPr lang="en-US" altLang="en-US" sz="1400" smtClean="0"/>
              <a:pPr eaLnBrk="1" hangingPunct="1"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Observation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As programmers we prefer regularity and simplicity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But, our job is to meet people</a:t>
            </a:r>
            <a:r>
              <a:rPr lang="en-US" altLang="ja-JP" sz="2400" dirty="0" smtClean="0">
                <a:ea typeface="ＭＳ Ｐゴシック" pitchFamily="34" charset="-128"/>
              </a:rPr>
              <a:t>’s expectations</a:t>
            </a:r>
          </a:p>
          <a:p>
            <a:pPr eaLnBrk="1" hangingPunct="1"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People are very fussy/particular/picky about the way their output looks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They often have good reasons to be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Convention/tradition rules</a:t>
            </a:r>
          </a:p>
          <a:p>
            <a:pPr lvl="2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What does 110 mean?</a:t>
            </a:r>
          </a:p>
          <a:p>
            <a:pPr lvl="2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What does 123,456 mean?</a:t>
            </a:r>
          </a:p>
          <a:p>
            <a:pPr lvl="2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What does (123) mean?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ea typeface="Times New Roman" pitchFamily="18" charset="0"/>
              </a:rPr>
              <a:t>The world (of output formats) is weirder than you could possibly imagine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504C7CD-D310-4E98-903E-04510149C27B}" type="slidenum">
              <a:rPr lang="en-US" altLang="en-US" sz="1400" smtClean="0"/>
              <a:pPr eaLnBrk="1" hangingPunct="1">
                <a:defRPr/>
              </a:pPr>
              <a:t>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Output formats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Integer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</a:t>
            </a:r>
            <a:r>
              <a:rPr lang="en-US" altLang="en-US" sz="2000" dirty="0" smtClean="0">
                <a:ea typeface="Times New Roman" pitchFamily="18" charset="0"/>
              </a:rPr>
              <a:t>		(decimal)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2322</a:t>
            </a:r>
            <a:r>
              <a:rPr lang="en-US" altLang="en-US" sz="2000" dirty="0" smtClean="0">
                <a:ea typeface="Times New Roman" pitchFamily="18" charset="0"/>
              </a:rPr>
              <a:t>		(octal)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4d2</a:t>
            </a:r>
            <a:r>
              <a:rPr lang="en-US" altLang="en-US" sz="2000" dirty="0" smtClean="0">
                <a:ea typeface="Times New Roman" pitchFamily="18" charset="0"/>
              </a:rPr>
              <a:t>		(hexadecimal)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Floating point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1234.57</a:t>
            </a:r>
            <a:r>
              <a:rPr lang="en-US" altLang="en-US" sz="2000" dirty="0" smtClean="0">
                <a:ea typeface="Times New Roman" pitchFamily="18" charset="0"/>
              </a:rPr>
              <a:t>		(general)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1.2345678e+03</a:t>
            </a:r>
            <a:r>
              <a:rPr lang="en-US" altLang="en-US" sz="2000" dirty="0" smtClean="0">
                <a:ea typeface="Times New Roman" pitchFamily="18" charset="0"/>
              </a:rPr>
              <a:t>	(scientific)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1234.567890</a:t>
            </a:r>
            <a:r>
              <a:rPr lang="en-US" altLang="en-US" sz="2000" dirty="0" smtClean="0">
                <a:ea typeface="Times New Roman" pitchFamily="18" charset="0"/>
              </a:rPr>
              <a:t>	(fixed)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Precision (for floating-point values)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1234.57</a:t>
            </a:r>
            <a:r>
              <a:rPr lang="en-US" altLang="en-US" sz="2000" dirty="0" smtClean="0">
                <a:ea typeface="Times New Roman" pitchFamily="18" charset="0"/>
              </a:rPr>
              <a:t>		(precision 6)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1234.6</a:t>
            </a:r>
            <a:r>
              <a:rPr lang="en-US" altLang="en-US" sz="2000" dirty="0" smtClean="0">
                <a:ea typeface="Times New Roman" pitchFamily="18" charset="0"/>
              </a:rPr>
              <a:t>		(precision 5)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Fields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|12|</a:t>
            </a:r>
            <a:r>
              <a:rPr lang="en-US" altLang="en-US" sz="2000" dirty="0" smtClean="0">
                <a:ea typeface="Times New Roman" pitchFamily="18" charset="0"/>
              </a:rPr>
              <a:t>		(default for </a:t>
            </a:r>
            <a:r>
              <a:rPr lang="en-US" altLang="en-US" sz="2000" b="1" dirty="0" smtClean="0">
                <a:ea typeface="Times New Roman" pitchFamily="18" charset="0"/>
              </a:rPr>
              <a:t>|</a:t>
            </a:r>
            <a:r>
              <a:rPr lang="en-US" altLang="en-US" sz="2000" dirty="0" smtClean="0">
                <a:ea typeface="Times New Roman" pitchFamily="18" charset="0"/>
              </a:rPr>
              <a:t> followed by </a:t>
            </a:r>
            <a:r>
              <a:rPr lang="en-US" altLang="en-US" sz="2000" b="1" dirty="0" smtClean="0">
                <a:ea typeface="Times New Roman" pitchFamily="18" charset="0"/>
              </a:rPr>
              <a:t>12</a:t>
            </a:r>
            <a:r>
              <a:rPr lang="en-US" altLang="en-US" sz="2000" dirty="0" smtClean="0">
                <a:ea typeface="Times New Roman" pitchFamily="18" charset="0"/>
              </a:rPr>
              <a:t> followed by </a:t>
            </a:r>
            <a:r>
              <a:rPr lang="en-US" altLang="en-US" sz="2000" b="1" dirty="0" smtClean="0">
                <a:ea typeface="Times New Roman" pitchFamily="18" charset="0"/>
              </a:rPr>
              <a:t>|</a:t>
            </a:r>
            <a:r>
              <a:rPr lang="en-US" altLang="en-US" sz="2000" dirty="0" smtClean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   12|</a:t>
            </a:r>
            <a:r>
              <a:rPr lang="en-US" altLang="en-US" sz="2000" dirty="0" smtClean="0">
                <a:ea typeface="Times New Roman" pitchFamily="18" charset="0"/>
              </a:rPr>
              <a:t>		(</a:t>
            </a:r>
            <a:r>
              <a:rPr lang="en-US" altLang="en-US" sz="2000" b="1" dirty="0" smtClean="0">
                <a:ea typeface="Times New Roman" pitchFamily="18" charset="0"/>
              </a:rPr>
              <a:t>12</a:t>
            </a:r>
            <a:r>
              <a:rPr lang="en-US" altLang="en-US" sz="2000" dirty="0" smtClean="0">
                <a:ea typeface="Times New Roman" pitchFamily="18" charset="0"/>
              </a:rPr>
              <a:t> in a field of 4 characters)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C2FFEAD-6F2B-4F39-9D29-B024AD4AA203}" type="slidenum">
              <a:rPr lang="en-US" altLang="en-US" sz="1400" smtClean="0"/>
              <a:pPr eaLnBrk="1" hangingPunct="1">
                <a:defRPr/>
              </a:pPr>
              <a:t>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Numerical Base Output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You can change </a:t>
            </a:r>
            <a:r>
              <a:rPr lang="en-US" altLang="ja-JP" sz="2000" dirty="0" smtClean="0">
                <a:ea typeface="ＭＳ Ｐゴシック" pitchFamily="34" charset="-128"/>
              </a:rPr>
              <a:t>“base”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</a:t>
            </a:r>
            <a:r>
              <a:rPr lang="pt-BR" altLang="en-US" sz="2000" b="1" dirty="0" smtClean="0">
                <a:ea typeface="Times New Roman" pitchFamily="18" charset="0"/>
              </a:rPr>
              <a:t>cout &lt;&lt; dec &lt;&lt; 1234 &lt;&lt; "\t(decimal)\n"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en-US" sz="2000" b="1" dirty="0" smtClean="0">
                <a:ea typeface="Times New Roman" pitchFamily="18" charset="0"/>
              </a:rPr>
              <a:t>			&lt;&lt; hex &lt;&lt; 1234 &lt;&lt; "\t(hexadecimal)\n"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en-US" sz="2000" b="1" dirty="0" smtClean="0">
                <a:ea typeface="Times New Roman" pitchFamily="18" charset="0"/>
              </a:rPr>
              <a:t>			</a:t>
            </a:r>
            <a:r>
              <a:rPr lang="en-US" altLang="en-US" sz="2000" b="1" dirty="0" smtClean="0">
                <a:ea typeface="Times New Roman" pitchFamily="18" charset="0"/>
              </a:rPr>
              <a:t>&lt;&lt; </a:t>
            </a:r>
            <a:r>
              <a:rPr lang="en-US" altLang="en-US" sz="2000" b="1" dirty="0" err="1" smtClean="0">
                <a:ea typeface="Times New Roman" pitchFamily="18" charset="0"/>
              </a:rPr>
              <a:t>oct</a:t>
            </a:r>
            <a:r>
              <a:rPr lang="en-US" altLang="en-US" sz="2000" b="1" dirty="0" smtClean="0">
                <a:ea typeface="Times New Roman" pitchFamily="18" charset="0"/>
              </a:rPr>
              <a:t> &lt;&lt; 1234 &lt;&lt; "\t(octal)\n";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The '\t' character is </a:t>
            </a:r>
            <a:r>
              <a:rPr lang="en-US" altLang="ja-JP" sz="2000" i="1" dirty="0" smtClean="0">
                <a:ea typeface="ＭＳ Ｐゴシック" pitchFamily="34" charset="-128"/>
              </a:rPr>
              <a:t>“tab” (short for “tabulation character”)</a:t>
            </a:r>
            <a:r>
              <a:rPr lang="en-US" altLang="ja-JP" sz="2400" i="1" dirty="0" smtClean="0"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results: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1234	(decimal)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4d2	(hexadecimal) 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2322	(octal)</a:t>
            </a:r>
            <a:endParaRPr lang="en-US" altLang="en-US" sz="16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6D3E952-DC72-46D1-ADE4-FF2ADF029A89}" type="slidenum">
              <a:rPr lang="en-US" altLang="en-US" sz="1400" smtClean="0"/>
              <a:pPr eaLnBrk="1" hangingPunct="1"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“Sticky” Manipulators 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You can change </a:t>
            </a:r>
            <a:r>
              <a:rPr lang="en-US" altLang="ja-JP" sz="2000" dirty="0" smtClean="0">
                <a:ea typeface="ＭＳ Ｐゴシック" pitchFamily="34" charset="-128"/>
              </a:rPr>
              <a:t>“base”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cout</a:t>
            </a:r>
            <a:r>
              <a:rPr lang="en-US" altLang="en-US" sz="2000" b="1" dirty="0" smtClean="0">
                <a:ea typeface="Times New Roman" pitchFamily="18" charset="0"/>
              </a:rPr>
              <a:t> &lt;&lt; 1234 &lt;&lt; '\t'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&lt;&lt; </a:t>
            </a:r>
            <a:r>
              <a:rPr lang="en-US" altLang="en-US" sz="2000" b="1" dirty="0" err="1" smtClean="0">
                <a:ea typeface="Times New Roman" pitchFamily="18" charset="0"/>
              </a:rPr>
              <a:t>oct</a:t>
            </a:r>
            <a:r>
              <a:rPr lang="en-US" altLang="en-US" sz="2000" b="1" dirty="0" smtClean="0">
                <a:ea typeface="Times New Roman" pitchFamily="18" charset="0"/>
              </a:rPr>
              <a:t> &lt;&lt; 1234 &lt;&lt; '\n';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cout</a:t>
            </a:r>
            <a:r>
              <a:rPr lang="en-US" altLang="en-US" sz="2000" b="1" dirty="0" smtClean="0">
                <a:ea typeface="Times New Roman" pitchFamily="18" charset="0"/>
              </a:rPr>
              <a:t> &lt;&lt; 1234 &lt;&lt; '\n';	// </a:t>
            </a:r>
            <a:r>
              <a:rPr lang="en-US" altLang="en-US" sz="2000" i="1" dirty="0" smtClean="0">
                <a:ea typeface="Times New Roman" pitchFamily="18" charset="0"/>
              </a:rPr>
              <a:t>the octal base is still in effect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1234	4d2	2322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2322		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18C9155-0AF7-4FCC-AF1C-7BA6CF938437}" type="slidenum">
              <a:rPr lang="en-US" altLang="en-US" sz="1400" smtClean="0"/>
              <a:pPr eaLnBrk="1" hangingPunct="1"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Other Manipulators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You can change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base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b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cout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&lt;&lt; oct &lt;&lt; 1234 &lt;&lt; endl;		// </a:t>
            </a:r>
            <a:r>
              <a:rPr lang="en-US" altLang="en-US" sz="2000" b="1" i="1" smtClean="0">
                <a:ea typeface="Times New Roman" pitchFamily="18" charset="0"/>
              </a:rPr>
              <a:t>'\n'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cout &lt;&lt; showbase &lt;&lt; dec;	// </a:t>
            </a:r>
            <a:r>
              <a:rPr lang="en-US" altLang="en-US" sz="2000" smtClean="0">
                <a:ea typeface="Times New Roman" pitchFamily="18" charset="0"/>
              </a:rPr>
              <a:t>show bases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cout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		&lt;&lt; oct &lt;&lt; 1234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</a:t>
            </a:r>
            <a:r>
              <a:rPr lang="en-US" altLang="en-US" sz="2000" i="1" smtClean="0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1234	4d2	2322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1234	0x4d2	02322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143725D-F46B-442C-B948-6A3379E2D611}" type="slidenum">
              <a:rPr lang="en-US" altLang="en-US" sz="1400" smtClean="0"/>
              <a:pPr eaLnBrk="1" hangingPunct="1">
                <a:defRPr/>
              </a:pPr>
              <a:t>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Floating-point Manipulators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You can change floating-point output 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general – </a:t>
            </a:r>
            <a:r>
              <a:rPr lang="en-US" altLang="en-US" sz="1800" b="1" dirty="0" err="1" smtClean="0">
                <a:ea typeface="Times New Roman" pitchFamily="18" charset="0"/>
              </a:rPr>
              <a:t>iostream</a:t>
            </a:r>
            <a:r>
              <a:rPr lang="en-US" altLang="en-US" sz="1800" dirty="0" smtClean="0">
                <a:ea typeface="Times New Roman" pitchFamily="18" charset="0"/>
              </a:rPr>
              <a:t> chooses best format using </a:t>
            </a:r>
            <a:r>
              <a:rPr lang="en-US" altLang="en-US" sz="1800" b="1" dirty="0" smtClean="0">
                <a:ea typeface="Times New Roman" pitchFamily="18" charset="0"/>
              </a:rPr>
              <a:t>n</a:t>
            </a:r>
            <a:r>
              <a:rPr lang="en-US" altLang="en-US" sz="1800" dirty="0" smtClean="0">
                <a:ea typeface="Times New Roman" pitchFamily="18" charset="0"/>
              </a:rPr>
              <a:t> digits (this is the default)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scientific</a:t>
            </a:r>
            <a:r>
              <a:rPr lang="en-US" altLang="en-US" sz="2000" dirty="0" smtClean="0">
                <a:ea typeface="Times New Roman" pitchFamily="18" charset="0"/>
              </a:rPr>
              <a:t> – </a:t>
            </a:r>
            <a:r>
              <a:rPr lang="en-US" altLang="en-US" sz="1800" dirty="0" smtClean="0">
                <a:ea typeface="Times New Roman" pitchFamily="18" charset="0"/>
              </a:rPr>
              <a:t>one digit before the decimal point plus exponent; </a:t>
            </a:r>
            <a:r>
              <a:rPr lang="en-US" altLang="en-US" sz="1800" b="1" dirty="0" smtClean="0">
                <a:ea typeface="Times New Roman" pitchFamily="18" charset="0"/>
              </a:rPr>
              <a:t>n</a:t>
            </a:r>
            <a:r>
              <a:rPr lang="en-US" altLang="en-US" sz="1800" dirty="0" smtClean="0">
                <a:ea typeface="Times New Roman" pitchFamily="18" charset="0"/>
              </a:rPr>
              <a:t> digits after</a:t>
            </a:r>
            <a:r>
              <a:rPr lang="en-US" altLang="en-US" sz="1800" b="1" dirty="0" smtClean="0">
                <a:ea typeface="Times New Roman" pitchFamily="18" charset="0"/>
              </a:rPr>
              <a:t> .</a:t>
            </a:r>
            <a:endParaRPr lang="en-US" altLang="en-US" sz="18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fixed</a:t>
            </a:r>
            <a:r>
              <a:rPr lang="en-US" altLang="en-US" sz="2000" dirty="0" smtClean="0">
                <a:ea typeface="Times New Roman" pitchFamily="18" charset="0"/>
              </a:rPr>
              <a:t> – </a:t>
            </a:r>
            <a:r>
              <a:rPr lang="en-US" altLang="en-US" sz="1800" dirty="0" smtClean="0">
                <a:ea typeface="Times New Roman" pitchFamily="18" charset="0"/>
              </a:rPr>
              <a:t>no exponent; </a:t>
            </a:r>
            <a:r>
              <a:rPr lang="en-US" altLang="en-US" sz="1800" b="1" dirty="0" smtClean="0">
                <a:ea typeface="Times New Roman" pitchFamily="18" charset="0"/>
              </a:rPr>
              <a:t>n</a:t>
            </a:r>
            <a:r>
              <a:rPr lang="en-US" altLang="en-US" sz="1800" dirty="0" smtClean="0">
                <a:ea typeface="Times New Roman" pitchFamily="18" charset="0"/>
              </a:rPr>
              <a:t> digits after the decimal point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cout</a:t>
            </a:r>
            <a:r>
              <a:rPr lang="en-US" altLang="en-US" sz="2000" b="1" dirty="0" smtClean="0">
                <a:ea typeface="Times New Roman" pitchFamily="18" charset="0"/>
              </a:rPr>
              <a:t> &lt;&lt; 1234.56789 &lt;&lt; "\t\t(general)\n"	//  </a:t>
            </a:r>
            <a:r>
              <a:rPr lang="en-US" altLang="en-US" sz="2000" i="1" dirty="0" smtClean="0">
                <a:ea typeface="Times New Roman" pitchFamily="18" charset="0"/>
              </a:rPr>
              <a:t>\t\t  to line up columns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 &lt;&lt; fixed &lt;&lt; 1234.56789 &lt;&lt; "\t(fixed)\n"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 &lt;&lt; scientific &lt;&lt; 1234.56789 &lt;&lt; "\t(scientific)\n";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1234.57		(general) 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1234.567890		(fixed)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1.234568e+03	(scientific)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1F6E1E3-6BA8-41BB-9E26-246D3E1AF419}" type="slidenum">
              <a:rPr lang="en-US" altLang="en-US" sz="1400" smtClean="0"/>
              <a:pPr eaLnBrk="1" hangingPunct="1">
                <a:defRPr/>
              </a:pPr>
              <a:t>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1182</Words>
  <Application>Microsoft Office PowerPoint</Application>
  <PresentationFormat>On-screen Show (4:3)</PresentationFormat>
  <Paragraphs>487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Chapter 11 Customizing I/O</vt:lpstr>
      <vt:lpstr>Overview</vt:lpstr>
      <vt:lpstr>Kinds of I/O</vt:lpstr>
      <vt:lpstr>Observation</vt:lpstr>
      <vt:lpstr>Output formats</vt:lpstr>
      <vt:lpstr>Numerical Base Output</vt:lpstr>
      <vt:lpstr>“Sticky” Manipulators </vt:lpstr>
      <vt:lpstr>Other Manipulators</vt:lpstr>
      <vt:lpstr>Floating-point Manipulators</vt:lpstr>
      <vt:lpstr>Precision Manipulator</vt:lpstr>
      <vt:lpstr>Output field width</vt:lpstr>
      <vt:lpstr>Observation</vt:lpstr>
      <vt:lpstr>A file</vt:lpstr>
      <vt:lpstr>File open modes</vt:lpstr>
      <vt:lpstr>Text vs. binary files</vt:lpstr>
      <vt:lpstr>Text vs. binary</vt:lpstr>
      <vt:lpstr>Binary files</vt:lpstr>
      <vt:lpstr>Binary files</vt:lpstr>
      <vt:lpstr>Positioning in a filestream</vt:lpstr>
      <vt:lpstr>Positioning</vt:lpstr>
      <vt:lpstr>String streams</vt:lpstr>
      <vt:lpstr>String streams</vt:lpstr>
      <vt:lpstr>Type vs. line</vt:lpstr>
      <vt:lpstr>Characters</vt:lpstr>
      <vt:lpstr>Character classification functions</vt:lpstr>
      <vt:lpstr>Line-oriented input</vt:lpstr>
      <vt:lpstr>Standardization</vt:lpstr>
      <vt:lpstr>C++14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Customizing I/O</dc:title>
  <dc:creator>keyser</dc:creator>
  <cp:lastModifiedBy>keyser</cp:lastModifiedBy>
  <cp:revision>5</cp:revision>
  <dcterms:created xsi:type="dcterms:W3CDTF">2014-02-13T16:27:22Z</dcterms:created>
  <dcterms:modified xsi:type="dcterms:W3CDTF">2014-02-13T17:06:28Z</dcterms:modified>
</cp:coreProperties>
</file>