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8CB4-B953-40F2-8B3F-41C979AFC46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B047-2F4E-4992-885F-4478E78757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Chapters 12 and 13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dirty="0" smtClean="0">
                <a:ea typeface="ＭＳ Ｐゴシック" pitchFamily="34" charset="-128"/>
              </a:rPr>
              <a:t>Display Model and Graphics Classes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Modifications of Slides by</a:t>
            </a:r>
          </a:p>
          <a:p>
            <a:pPr eaLnBrk="1" hangingPunct="1">
              <a:defRPr/>
            </a:pPr>
            <a:r>
              <a:rPr lang="en-US" altLang="en-US" dirty="0" err="1" smtClean="0">
                <a:ea typeface="ＭＳ Ｐゴシック" pitchFamily="34" charset="-128"/>
              </a:rPr>
              <a:t>Bjarne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Stroustrup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Interface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Current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Color, </a:t>
            </a:r>
            <a:r>
              <a:rPr lang="en-US" altLang="en-US" sz="2400" dirty="0" err="1" smtClean="0">
                <a:ea typeface="Times New Roman" pitchFamily="18" charset="0"/>
              </a:rPr>
              <a:t>Line_style</a:t>
            </a:r>
            <a:r>
              <a:rPr lang="en-US" altLang="en-US" sz="2400" dirty="0" smtClean="0">
                <a:ea typeface="Times New Roman" pitchFamily="18" charset="0"/>
              </a:rPr>
              <a:t>, Font, Point,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Window, </a:t>
            </a:r>
            <a:r>
              <a:rPr lang="en-US" altLang="en-US" sz="2400" dirty="0" err="1" smtClean="0">
                <a:ea typeface="Times New Roman" pitchFamily="18" charset="0"/>
              </a:rPr>
              <a:t>Simple_window</a:t>
            </a:r>
            <a:endParaRPr lang="en-US" altLang="en-US" sz="24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Shape, Text, Polygon, Line, Lines, Rectangle,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Axis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Easy to add </a:t>
            </a:r>
            <a:r>
              <a:rPr lang="en-US" altLang="en-US" sz="2000" dirty="0" smtClean="0">
                <a:ea typeface="ＭＳ Ｐゴシック" pitchFamily="34" charset="-128"/>
              </a:rPr>
              <a:t>(for some definition of </a:t>
            </a:r>
            <a:r>
              <a:rPr lang="en-US" altLang="ja-JP" sz="2000" dirty="0" smtClean="0">
                <a:ea typeface="ＭＳ Ｐゴシック" pitchFamily="34" charset="-128"/>
              </a:rPr>
              <a:t>“easy”)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Grid, </a:t>
            </a:r>
            <a:r>
              <a:rPr lang="en-US" altLang="en-US" sz="2400" dirty="0" err="1" smtClean="0">
                <a:ea typeface="Times New Roman" pitchFamily="18" charset="0"/>
              </a:rPr>
              <a:t>Block_chart</a:t>
            </a:r>
            <a:r>
              <a:rPr lang="en-US" altLang="en-US" sz="2400" dirty="0" smtClean="0">
                <a:ea typeface="Times New Roman" pitchFamily="18" charset="0"/>
              </a:rPr>
              <a:t>, </a:t>
            </a:r>
            <a:r>
              <a:rPr lang="en-US" altLang="en-US" sz="2400" dirty="0" err="1" smtClean="0">
                <a:ea typeface="Times New Roman" pitchFamily="18" charset="0"/>
              </a:rPr>
              <a:t>Pie_chart</a:t>
            </a:r>
            <a:r>
              <a:rPr lang="en-US" altLang="en-US" sz="2400" dirty="0" smtClean="0">
                <a:ea typeface="Times New Roman" pitchFamily="18" charset="0"/>
              </a:rPr>
              <a:t>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Later, GUI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Button, </a:t>
            </a:r>
            <a:r>
              <a:rPr lang="en-US" altLang="en-US" sz="2400" dirty="0" err="1" smtClean="0">
                <a:ea typeface="Times New Roman" pitchFamily="18" charset="0"/>
              </a:rPr>
              <a:t>In_box</a:t>
            </a:r>
            <a:r>
              <a:rPr lang="en-US" altLang="en-US" sz="2400" dirty="0" smtClean="0">
                <a:ea typeface="Times New Roman" pitchFamily="18" charset="0"/>
              </a:rPr>
              <a:t>, </a:t>
            </a:r>
            <a:r>
              <a:rPr lang="en-US" altLang="en-US" sz="2400" dirty="0" err="1" smtClean="0">
                <a:ea typeface="Times New Roman" pitchFamily="18" charset="0"/>
              </a:rPr>
              <a:t>Out_box</a:t>
            </a:r>
            <a:r>
              <a:rPr lang="en-US" altLang="en-US" sz="2400" dirty="0" smtClean="0">
                <a:ea typeface="Times New Roman" pitchFamily="18" charset="0"/>
              </a:rPr>
              <a:t>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964AE8E-D331-4D7C-A07B-5E563EA4F459}" type="slidenum">
              <a:rPr lang="en-US" altLang="en-US" sz="1400" smtClean="0"/>
              <a:pPr eaLnBrk="1" hangingPunct="1">
                <a:defRPr/>
              </a:pPr>
              <a:t>10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Coordinates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724400"/>
            <a:ext cx="8915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Oddly, y-coordinates </a:t>
            </a:r>
            <a:r>
              <a:rPr lang="en-US" altLang="ja-JP" sz="2400" dirty="0" smtClean="0">
                <a:ea typeface="ＭＳ Ｐゴシック" pitchFamily="34" charset="-128"/>
              </a:rPr>
              <a:t>“grow downwards”  // </a:t>
            </a:r>
            <a:r>
              <a:rPr lang="en-US" altLang="ja-JP" sz="2400" i="1" dirty="0" smtClean="0">
                <a:ea typeface="ＭＳ Ｐゴシック" pitchFamily="34" charset="-128"/>
              </a:rPr>
              <a:t>right, down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Coordinates identify pixels in the window on the screen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You can resize a window (changing </a:t>
            </a:r>
            <a:r>
              <a:rPr lang="en-US" altLang="en-US" sz="2400" b="1" dirty="0" err="1" smtClean="0">
                <a:ea typeface="ＭＳ Ｐゴシック" pitchFamily="34" charset="-128"/>
              </a:rPr>
              <a:t>x_max</a:t>
            </a:r>
            <a:r>
              <a:rPr lang="en-US" altLang="en-US" sz="2400" b="1" dirty="0" smtClean="0">
                <a:ea typeface="ＭＳ Ｐゴシック" pitchFamily="34" charset="-128"/>
              </a:rPr>
              <a:t>()</a:t>
            </a:r>
            <a:r>
              <a:rPr lang="en-US" altLang="en-US" sz="2400" dirty="0" smtClean="0">
                <a:ea typeface="ＭＳ Ｐゴシック" pitchFamily="34" charset="-128"/>
              </a:rPr>
              <a:t> and </a:t>
            </a:r>
            <a:r>
              <a:rPr lang="en-US" altLang="en-US" sz="2400" dirty="0" err="1" smtClean="0">
                <a:ea typeface="ＭＳ Ｐゴシック" pitchFamily="34" charset="-128"/>
              </a:rPr>
              <a:t>y</a:t>
            </a:r>
            <a:r>
              <a:rPr lang="en-US" altLang="en-US" sz="2400" b="1" dirty="0" err="1" smtClean="0">
                <a:ea typeface="ＭＳ Ｐゴシック" pitchFamily="34" charset="-128"/>
              </a:rPr>
              <a:t>_max</a:t>
            </a:r>
            <a:r>
              <a:rPr lang="en-US" altLang="en-US" sz="2400" b="1" dirty="0" smtClean="0">
                <a:ea typeface="ＭＳ Ｐゴシック" pitchFamily="34" charset="-128"/>
              </a:rPr>
              <a:t>())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B7AC2FC-3C12-4435-A4F3-B86B82BF3134}" type="slidenum">
              <a:rPr lang="en-US" altLang="en-US" sz="1400" smtClean="0"/>
              <a:pPr eaLnBrk="1" hangingPunct="1">
                <a:defRPr/>
              </a:pPr>
              <a:t>11</a:t>
            </a:fld>
            <a:endParaRPr lang="en-US" altLang="en-US" sz="1400" smtClean="0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371600" y="1066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371600" y="1066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143000" y="60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0,0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295400" y="4114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0,99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553200" y="609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199,0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743200" y="2514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50,50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6553200" y="4038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199,99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Getting access to the graphics system (don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t forget to install):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#include "Simple_window.h" 	// </a:t>
            </a:r>
            <a:r>
              <a:rPr lang="en-US" altLang="en-US" sz="2000" i="1" smtClean="0">
                <a:ea typeface="ＭＳ Ｐゴシック" pitchFamily="34" charset="-128"/>
              </a:rPr>
              <a:t>stuff to deal with your system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s windows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#include "Graph.h" 		// </a:t>
            </a:r>
            <a:r>
              <a:rPr lang="en-US" altLang="en-US" sz="2000" i="1" smtClean="0">
                <a:ea typeface="ＭＳ Ｐゴシック" pitchFamily="34" charset="-128"/>
              </a:rPr>
              <a:t>graphical shapes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using namespace Graph_lib;	// </a:t>
            </a:r>
            <a:r>
              <a:rPr lang="en-US" altLang="en-US" sz="2000" i="1" smtClean="0">
                <a:ea typeface="ＭＳ Ｐゴシック" pitchFamily="34" charset="-128"/>
              </a:rPr>
              <a:t>make names available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in main():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Simple_window win(Point(100,100),600,400,"Canvas");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// </a:t>
            </a:r>
            <a:r>
              <a:rPr lang="en-US" altLang="en-US" sz="2000" i="1" smtClean="0">
                <a:ea typeface="ＭＳ Ｐゴシック" pitchFamily="34" charset="-128"/>
              </a:rPr>
              <a:t>screen coordinate (100,100) is top left corner of 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// </a:t>
            </a:r>
            <a:r>
              <a:rPr lang="en-US" altLang="en-US" sz="2000" i="1" smtClean="0">
                <a:ea typeface="ＭＳ Ｐゴシック" pitchFamily="34" charset="-128"/>
              </a:rPr>
              <a:t>window size(600 pixels wide by 400 pixels high)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// </a:t>
            </a:r>
            <a:r>
              <a:rPr lang="en-US" altLang="en-US" sz="2000" i="1" smtClean="0">
                <a:ea typeface="ＭＳ Ｐゴシック" pitchFamily="34" charset="-128"/>
              </a:rPr>
              <a:t>title: Canvas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	// </a:t>
            </a:r>
            <a:r>
              <a:rPr lang="en-US" altLang="en-US" sz="2000" i="1" smtClean="0">
                <a:ea typeface="ＭＳ Ｐゴシック" pitchFamily="34" charset="-128"/>
              </a:rPr>
              <a:t>Display!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FC67483-03D7-444B-A1E1-058724B340B4}" type="slidenum">
              <a:rPr lang="en-US" altLang="en-US" sz="1400" smtClean="0"/>
              <a:pPr eaLnBrk="1" hangingPunct="1">
                <a:defRPr/>
              </a:pPr>
              <a:t>12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blank canvas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E0241EA-20AA-4CA6-943A-B765F0A87E7A}" type="slidenum">
              <a:rPr lang="en-US" altLang="en-US" sz="1400" smtClean="0"/>
              <a:pPr eaLnBrk="1" hangingPunct="1">
                <a:defRPr/>
              </a:pPr>
              <a:t>13</a:t>
            </a:fld>
            <a:endParaRPr lang="en-US" altLang="en-US" sz="1400" smtClean="0"/>
          </a:p>
        </p:txBody>
      </p:sp>
      <p:pic>
        <p:nvPicPr>
          <p:cNvPr id="18436" name="Picture 5" descr="C:\Documents and Settings\bs\Desktop\112 book\Screen captures\Capture 12\12-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066800"/>
            <a:ext cx="7138987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458200" cy="43434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Axis xa(Axis::x, Point(20,300), 280, 10, "x axis");	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  // </a:t>
            </a:r>
            <a:r>
              <a:rPr lang="en-US" altLang="en-US" sz="2000" i="1" smtClean="0">
                <a:ea typeface="Times New Roman" pitchFamily="18" charset="0"/>
              </a:rPr>
              <a:t>make an Axis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i="1" smtClean="0">
                <a:ea typeface="Times New Roman" pitchFamily="18" charset="0"/>
              </a:rPr>
              <a:t>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an axis is a kind of Shape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Axis::x means horizontal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starting at (20,300)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280 pixels long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  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10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notches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(“tick marks”)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  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text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x axis</a:t>
            </a:r>
            <a:r>
              <a:rPr lang="en-US" altLang="en-US" sz="2000" i="1" smtClean="0">
                <a:ea typeface="Times New Roman" pitchFamily="18" charset="0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win.set_label("Canvas #2");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win.attach(xa);	// </a:t>
            </a:r>
            <a:r>
              <a:rPr lang="en-US" altLang="en-US" sz="2000" i="1" smtClean="0">
                <a:ea typeface="Times New Roman" pitchFamily="18" charset="0"/>
              </a:rPr>
              <a:t>attach axis xa to the window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053A5F6-E597-4A77-89E1-0E1BA008496A}" type="slidenum">
              <a:rPr lang="en-US" altLang="en-US" sz="1400" smtClean="0"/>
              <a:pPr eaLnBrk="1" hangingPunct="1">
                <a:defRPr/>
              </a:pPr>
              <a:t>14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an X-axis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3AA841-7B7F-4881-BB59-85BFC15EBE29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 smtClean="0"/>
          </a:p>
        </p:txBody>
      </p:sp>
      <p:pic>
        <p:nvPicPr>
          <p:cNvPr id="20484" name="Picture 5" descr="C:\Documents and Settings\bs\Desktop\112 book\Screen captures\Capture 12\12-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5848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3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win.set_label("Canvas #3");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Axis ya(Axis::y, Point(20,300), 280, 10, "y axis");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ya.set_color(Color::cyan);		// </a:t>
            </a:r>
            <a:r>
              <a:rPr lang="en-US" altLang="en-US" sz="2000" i="1" smtClean="0">
                <a:ea typeface="Times New Roman" pitchFamily="18" charset="0"/>
              </a:rPr>
              <a:t>choose a color for the axis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ya.label.set_color(Color::dark_red);	// </a:t>
            </a:r>
            <a:r>
              <a:rPr lang="en-US" altLang="en-US" sz="2000" i="1" smtClean="0">
                <a:ea typeface="Times New Roman" pitchFamily="18" charset="0"/>
              </a:rPr>
              <a:t>choose a color for the text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win.attach(ya);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win.wait_for_button();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13ABE78-04F4-473B-9E7E-D4A34BC16E91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 Y-axis (colored)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6506D4D-A35B-42E5-9547-0973DB977663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 smtClean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85800" y="60960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Yes, it</a:t>
            </a:r>
            <a:r>
              <a:rPr lang="ja-JP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latin typeface="Times New Roman" pitchFamily="18" charset="0"/>
                <a:cs typeface="Times New Roman" pitchFamily="18" charset="0"/>
              </a:rPr>
              <a:t>s ugly, but this is a programming course, not a graphics design course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3" name="Picture 6" descr="C:\Documents and Settings\bs\Desktop\112 book\Screen captures\Capture 12\12-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5848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820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win.set_label("Canvas #4"); 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Function sine(sin,0,100,Point(20,150),1000,50,50); 	// </a:t>
            </a:r>
            <a:r>
              <a:rPr lang="en-US" altLang="en-US" sz="2000" i="1" smtClean="0">
                <a:ea typeface="ＭＳ Ｐゴシック" pitchFamily="34" charset="-128"/>
              </a:rPr>
              <a:t>sine curve</a:t>
            </a:r>
            <a:r>
              <a:rPr lang="en-US" altLang="en-US" sz="2000" smtClean="0">
                <a:ea typeface="ＭＳ Ｐゴシック" pitchFamily="34" charset="-128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plot sin() in the range [0:100)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with (0,0) at (20,150)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using 1000 points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scale x values *50, scale y values *50</a:t>
            </a:r>
          </a:p>
          <a:p>
            <a:pPr eaLnBrk="1" hangingPunct="1"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win.attach(sine);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E06B503-FBD4-4604-92C8-A6847DB5DB51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 sine curve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83315A2-75B8-4F9A-B4C0-7E173FB09A9C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 smtClean="0"/>
          </a:p>
        </p:txBody>
      </p:sp>
      <p:pic>
        <p:nvPicPr>
          <p:cNvPr id="24580" name="Picture 5" descr="C:\Documents and Settings\bs\Desktop\112 book\Screen captures\Capture 12\12-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25780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Goal of this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Graphics library allows us to explore some core object-oriented concepts.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Interesting language features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What you see is what you get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Direct relation between concepts, code, output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Graphics can be both fun and useful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Lets you make more interesting output, potentially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itchFamily="34" charset="-128"/>
              </a:rPr>
              <a:t>Warning: this is not a “real” graphics course!</a:t>
            </a:r>
          </a:p>
          <a:p>
            <a:pPr lvl="1"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DE17C39-7A83-427B-9C62-E6A80DCC756C}" type="slidenum">
              <a:rPr lang="en-US" altLang="en-US" sz="1400" smtClean="0"/>
              <a:pPr eaLnBrk="1" hangingPunct="1">
                <a:defRPr/>
              </a:pPr>
              <a:t>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5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839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win.set_label("Canvas #5");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sine.set_color(Color::blue);	// </a:t>
            </a:r>
            <a:r>
              <a:rPr lang="en-US" altLang="en-US" sz="2000" i="1" smtClean="0">
                <a:ea typeface="ＭＳ Ｐゴシック" pitchFamily="34" charset="-128"/>
              </a:rPr>
              <a:t>I changed my mind about sine</a:t>
            </a:r>
            <a:r>
              <a:rPr lang="ja-JP" altLang="en-US" sz="2000" i="1" smtClean="0">
                <a:ea typeface="ＭＳ Ｐゴシック" pitchFamily="34" charset="-128"/>
              </a:rPr>
              <a:t>’</a:t>
            </a:r>
            <a:r>
              <a:rPr lang="en-US" altLang="ja-JP" sz="2000" i="1" smtClean="0">
                <a:ea typeface="ＭＳ Ｐゴシック" pitchFamily="34" charset="-128"/>
              </a:rPr>
              <a:t>s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Polygon poly;			// </a:t>
            </a:r>
            <a:r>
              <a:rPr lang="en-US" altLang="en-US" sz="2000" i="1" smtClean="0">
                <a:ea typeface="ＭＳ Ｐゴシック" pitchFamily="34" charset="-128"/>
              </a:rPr>
              <a:t>make a polygon (a kind of Shape)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poly.add(Point(300,200));	// </a:t>
            </a:r>
            <a:r>
              <a:rPr lang="en-US" altLang="en-US" sz="2000" i="1" smtClean="0">
                <a:ea typeface="ＭＳ Ｐゴシック" pitchFamily="34" charset="-128"/>
              </a:rPr>
              <a:t>three points make a triangle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poly.add(Point(350,100));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poly.add(Point(400,200));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poly.set_color(Color::red);	// </a:t>
            </a:r>
            <a:r>
              <a:rPr lang="en-US" altLang="en-US" sz="2000" i="1" smtClean="0">
                <a:ea typeface="ＭＳ Ｐゴシック" pitchFamily="34" charset="-128"/>
              </a:rPr>
              <a:t>change the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poly.set_style(Line_style::dash);	// </a:t>
            </a:r>
            <a:r>
              <a:rPr lang="en-US" altLang="en-US" sz="2000" i="1" smtClean="0">
                <a:ea typeface="ＭＳ Ｐゴシック" pitchFamily="34" charset="-128"/>
              </a:rPr>
              <a:t>change the line style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win.attach(poly);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8B8474F-B800-47DA-9B06-74F55ED2D141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a typeface="+mj-ea"/>
              </a:rPr>
              <a:t>Add a triangle </a:t>
            </a:r>
            <a:r>
              <a:rPr lang="en-US" sz="2800" dirty="0" smtClean="0">
                <a:ea typeface="+mj-ea"/>
              </a:rPr>
              <a:t>(</a:t>
            </a:r>
            <a:r>
              <a:rPr lang="en-US" sz="2800" dirty="0">
                <a:ea typeface="+mj-ea"/>
              </a:rPr>
              <a:t>and color the curve)</a:t>
            </a:r>
            <a:endParaRPr lang="en-US" sz="4000" dirty="0">
              <a:ea typeface="+mj-ea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18494E7-0D8A-417E-B281-1923BF97848E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 smtClean="0"/>
          </a:p>
        </p:txBody>
      </p:sp>
      <p:pic>
        <p:nvPicPr>
          <p:cNvPr id="26628" name="Picture 5" descr="C:\Documents and Settings\bs\Desktop\112 book\Screen captures\Capture 12\12-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1600200"/>
            <a:ext cx="61483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6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win.set_label("Canvas #6");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Rectangle r(Point(200,200), 100, 50);	</a:t>
            </a:r>
            <a:r>
              <a:rPr lang="en-US" altLang="en-US" sz="2000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top left point, width, height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smtClean="0">
                <a:ea typeface="ＭＳ Ｐゴシック" pitchFamily="34" charset="-128"/>
              </a:rPr>
              <a:t>	</a:t>
            </a:r>
            <a:r>
              <a:rPr lang="en-US" altLang="en-US" sz="2000" b="1" smtClean="0">
                <a:ea typeface="ＭＳ Ｐゴシック" pitchFamily="34" charset="-128"/>
              </a:rPr>
              <a:t>win.attach(r);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835DE05-CF88-49F1-BED8-EFAF7B2D9207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 rectangle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746BBAD-5C82-44A1-817F-16CDCA7BD878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 smtClean="0"/>
          </a:p>
        </p:txBody>
      </p:sp>
      <p:pic>
        <p:nvPicPr>
          <p:cNvPr id="28676" name="Picture 5" descr="C:\Documents and Settings\bs\Desktop\112 book\Screen captures\Capture 12\12-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83565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 shape that looks like a rectangle</a:t>
            </a:r>
          </a:p>
          <a:p>
            <a:pPr eaLnBrk="1" hangingPunct="1"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Closed_polyline poly_rect;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poly_rect.add(Point(100,50));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poly_rect.add(Point(200,50));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poly_rect.add(Point(200,100));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poly_rect.add(Point(100,100));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win.set_label("Canvas #6.1");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57796BC-CC08-4528-A583-1DCA4101B3FB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1371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 shape that looks like a rectangle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71FB00B-EC40-47C4-8962-78AE3637DB1F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 smtClean="0"/>
          </a:p>
        </p:txBody>
      </p:sp>
      <p:pic>
        <p:nvPicPr>
          <p:cNvPr id="30724" name="Picture 2" descr="C:\Documents and Settings\bs\Desktop\112 book\Screen captures\Capture 12\12-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3340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676400" y="5943600"/>
            <a:ext cx="396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But is it a rectangle?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We can add a point</a:t>
            </a:r>
          </a:p>
          <a:p>
            <a:pPr eaLnBrk="1" hangingPunct="1"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poly_rect.add(Point(50,75);	// </a:t>
            </a:r>
            <a:r>
              <a:rPr lang="en-US" altLang="en-US" sz="2000" i="1" smtClean="0">
                <a:ea typeface="Times New Roman" pitchFamily="18" charset="0"/>
              </a:rPr>
              <a:t>now</a:t>
            </a:r>
            <a:r>
              <a:rPr lang="en-US" altLang="en-US" sz="2000" b="1" i="1" smtClean="0">
                <a:ea typeface="Times New Roman" pitchFamily="18" charset="0"/>
              </a:rPr>
              <a:t> poly_rect </a:t>
            </a:r>
            <a:r>
              <a:rPr lang="en-US" altLang="en-US" sz="2000" i="1" smtClean="0">
                <a:ea typeface="Times New Roman" pitchFamily="18" charset="0"/>
              </a:rPr>
              <a:t>has 5 points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i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win.set_label("Canvas #6.2");</a:t>
            </a:r>
            <a:endParaRPr lang="en-US" altLang="en-US" sz="2000" i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i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i="1" smtClean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looking like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is not the same as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is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453964E-45CC-4EB5-BD3E-DED18C7EEF1E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Obviously a polygon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3CCE56B-D1AE-4377-819A-1EA513038262}" type="slidenum">
              <a:rPr lang="en-US" altLang="en-US" sz="1400" smtClean="0"/>
              <a:pPr eaLnBrk="1" hangingPunct="1">
                <a:defRPr/>
              </a:pPr>
              <a:t>27</a:t>
            </a:fld>
            <a:endParaRPr lang="en-US" altLang="en-US" sz="1400" smtClean="0"/>
          </a:p>
        </p:txBody>
      </p:sp>
      <p:pic>
        <p:nvPicPr>
          <p:cNvPr id="32772" name="Picture 2" descr="C:\Documents and Settings\bs\Desktop\112 book\Screen captures\Capture 12\12-1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188" y="1905000"/>
            <a:ext cx="6069012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r.set_fill_color(Color::yellow);	// </a:t>
            </a:r>
            <a:r>
              <a:rPr lang="en-US" altLang="en-US" sz="2000" i="1" smtClean="0">
                <a:ea typeface="Times New Roman" pitchFamily="18" charset="0"/>
              </a:rPr>
              <a:t>color the inside of the rectangle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poly.set_style(Line_style(Line_style::dash,4));	  // </a:t>
            </a:r>
            <a:r>
              <a:rPr lang="en-US" altLang="en-US" sz="2000" i="1" smtClean="0">
                <a:ea typeface="Times New Roman" pitchFamily="18" charset="0"/>
              </a:rPr>
              <a:t>make the triangle fat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poly_rect.set_fill_color(Color::green);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poly_rect.set_style(Line_style(Line_style::dash,2));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win.set_label("Canvas #7");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86FE16D-E5BF-434C-8A97-71F66E56C82F}" type="slidenum">
              <a:rPr lang="en-US" altLang="en-US" sz="1400" smtClean="0"/>
              <a:pPr eaLnBrk="1" hangingPunct="1">
                <a:defRPr/>
              </a:pPr>
              <a:t>28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fill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64430A6-92D5-44BB-B03B-A0D30A519BBF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 smtClean="0"/>
          </a:p>
        </p:txBody>
      </p:sp>
      <p:pic>
        <p:nvPicPr>
          <p:cNvPr id="34820" name="Picture 2" descr="C:\Documents and Settings\bs\Desktop\112 book\Screen captures\Capture 12\12-1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98638"/>
            <a:ext cx="5519738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038600"/>
            <a:ext cx="77724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Objects (such as graphs) are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attached to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a window.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The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display engine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 invokes  display commands</a:t>
            </a:r>
            <a:br>
              <a:rPr lang="en-US" altLang="ja-JP" sz="2000" dirty="0" smtClean="0">
                <a:ea typeface="ＭＳ Ｐゴシック" pitchFamily="34" charset="-128"/>
              </a:rPr>
            </a:br>
            <a:r>
              <a:rPr lang="en-US" altLang="ja-JP" sz="2000" dirty="0" smtClean="0">
                <a:ea typeface="ＭＳ Ｐゴシック" pitchFamily="34" charset="-128"/>
              </a:rPr>
              <a:t>(such as </a:t>
            </a:r>
            <a:r>
              <a:rPr lang="ja-JP" altLang="en-US" sz="2000" dirty="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draw line from x to y</a:t>
            </a:r>
            <a:r>
              <a:rPr lang="ja-JP" altLang="en-US" sz="2000" dirty="0" smtClean="0"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ea typeface="ＭＳ Ｐゴシック" pitchFamily="34" charset="-128"/>
              </a:rPr>
              <a:t>) for the objects in a window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Objects such as Square contain vectors of lines, text, etc. for the window to draw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E0E3CC0-4118-42B9-A850-9738D9D93E90}" type="slidenum">
              <a:rPr lang="en-US" altLang="en-US" sz="1400" smtClean="0"/>
              <a:pPr eaLnBrk="1" hangingPunct="1">
                <a:defRPr/>
              </a:pPr>
              <a:t>3</a:t>
            </a:fld>
            <a:endParaRPr lang="en-US" altLang="en-US" sz="1400" smtClean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09600" y="609600"/>
            <a:ext cx="152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Shape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838200" y="28194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Square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3657600" y="2209800"/>
            <a:ext cx="1752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010400" y="1143000"/>
            <a:ext cx="1752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8201" name="AutoShape 9"/>
          <p:cNvCxnSpPr>
            <a:cxnSpLocks noChangeShapeType="1"/>
            <a:stCxn id="8197" idx="3"/>
            <a:endCxn id="8199" idx="1"/>
          </p:cNvCxnSpPr>
          <p:nvPr/>
        </p:nvCxnSpPr>
        <p:spPr bwMode="auto">
          <a:xfrm>
            <a:off x="2133600" y="1181100"/>
            <a:ext cx="1524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2" name="AutoShape 10"/>
          <p:cNvCxnSpPr>
            <a:cxnSpLocks noChangeShapeType="1"/>
            <a:stCxn id="8198" idx="3"/>
            <a:endCxn id="8199" idx="1"/>
          </p:cNvCxnSpPr>
          <p:nvPr/>
        </p:nvCxnSpPr>
        <p:spPr bwMode="auto">
          <a:xfrm flipV="1">
            <a:off x="2362200" y="2552700"/>
            <a:ext cx="1295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3" name="AutoShape 13"/>
          <p:cNvCxnSpPr>
            <a:cxnSpLocks noChangeShapeType="1"/>
            <a:stCxn id="8200" idx="1"/>
            <a:endCxn id="8199" idx="3"/>
          </p:cNvCxnSpPr>
          <p:nvPr/>
        </p:nvCxnSpPr>
        <p:spPr bwMode="auto">
          <a:xfrm flipH="1">
            <a:off x="5410200" y="2057400"/>
            <a:ext cx="16002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590800" y="13716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667000" y="28956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5791200" y="19050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draw()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8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ea typeface="+mn-ea"/>
              </a:rPr>
              <a:t>Text t(Point(100,100),"Hello, graphical world!"); 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add text</a:t>
            </a:r>
          </a:p>
          <a:p>
            <a:pPr eaLnBrk="1" hangingPunct="1">
              <a:buFontTx/>
              <a:buNone/>
              <a:defRPr/>
            </a:pPr>
            <a:r>
              <a:rPr lang="en-US" sz="2000" i="1" dirty="0">
                <a:ea typeface="+mn-ea"/>
              </a:rPr>
              <a:t>	</a:t>
            </a:r>
            <a:r>
              <a:rPr lang="en-US" sz="2000" i="1" dirty="0" smtClean="0">
                <a:ea typeface="+mn-ea"/>
              </a:rPr>
              <a:t>		     // point is lower left corner on the baseline</a:t>
            </a:r>
            <a:endParaRPr lang="en-US" sz="2000" i="1" dirty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ea typeface="+mn-ea"/>
              </a:rPr>
              <a:t>win.set_label</a:t>
            </a:r>
            <a:r>
              <a:rPr lang="en-US" sz="2000" b="1" dirty="0">
                <a:ea typeface="+mn-ea"/>
              </a:rPr>
              <a:t>("Canvas </a:t>
            </a:r>
            <a:r>
              <a:rPr lang="en-US" sz="2000" b="1" dirty="0" smtClean="0">
                <a:ea typeface="+mn-ea"/>
              </a:rPr>
              <a:t>#8");</a:t>
            </a:r>
            <a:endParaRPr lang="en-US" sz="2000" b="1" dirty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4CCEC62-154D-4528-A266-FDC0968E805A}" type="slidenum">
              <a:rPr lang="en-US" altLang="en-US" sz="1400" smtClean="0"/>
              <a:pPr eaLnBrk="1" hangingPunct="1">
                <a:defRPr/>
              </a:pPr>
              <a:t>30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cxnSp>
        <p:nvCxnSpPr>
          <p:cNvPr id="35846" name="Straight Arrow Connector 2"/>
          <p:cNvCxnSpPr>
            <a:cxnSpLocks noChangeShapeType="1"/>
          </p:cNvCxnSpPr>
          <p:nvPr/>
        </p:nvCxnSpPr>
        <p:spPr bwMode="auto">
          <a:xfrm flipV="1">
            <a:off x="3200400" y="2667000"/>
            <a:ext cx="76200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68F3829-8A62-44D3-8C84-FC99F20F3F55}" type="slidenum">
              <a:rPr lang="en-US" altLang="en-US" sz="1400" smtClean="0"/>
              <a:pPr eaLnBrk="1" hangingPunct="1">
                <a:defRPr/>
              </a:pPr>
              <a:t>31</a:t>
            </a:fld>
            <a:endParaRPr lang="en-US" altLang="en-US" sz="1400" smtClean="0"/>
          </a:p>
        </p:txBody>
      </p:sp>
      <p:pic>
        <p:nvPicPr>
          <p:cNvPr id="36868" name="Picture 2" descr="C:\Documents and Settings\bs\Desktop\112 book\Screen captures\Capture 12\12-1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1828800"/>
            <a:ext cx="60134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9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000" b="1" dirty="0">
              <a:latin typeface="Times New Roman" charset="0"/>
              <a:cs typeface="Times New Roman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Times New Roman" charset="0"/>
                <a:cs typeface="Times New Roman" charset="0"/>
              </a:rPr>
              <a:t>Modify text font and size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latin typeface="Times New Roman" charset="0"/>
              <a:cs typeface="Times New Roman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err="1">
                <a:latin typeface="Times New Roman" charset="0"/>
                <a:cs typeface="Times New Roman" charset="0"/>
              </a:rPr>
              <a:t>t.set_font</a:t>
            </a:r>
            <a:r>
              <a:rPr lang="en-US" sz="2000" b="1" dirty="0">
                <a:latin typeface="Times New Roman" charset="0"/>
                <a:cs typeface="Times New Roman" charset="0"/>
              </a:rPr>
              <a:t>(Font::</a:t>
            </a:r>
            <a:r>
              <a:rPr lang="en-US" sz="2000" b="1" dirty="0" err="1">
                <a:latin typeface="Times New Roman" charset="0"/>
                <a:cs typeface="Times New Roman" charset="0"/>
              </a:rPr>
              <a:t>times_bold</a:t>
            </a:r>
            <a:r>
              <a:rPr lang="en-US" sz="2000" b="1" dirty="0">
                <a:latin typeface="Times New Roman" charset="0"/>
                <a:cs typeface="Times New Roman" charset="0"/>
              </a:rPr>
              <a:t>);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err="1">
                <a:latin typeface="Times New Roman" charset="0"/>
                <a:cs typeface="Times New Roman" charset="0"/>
              </a:rPr>
              <a:t>t.set_font_size</a:t>
            </a:r>
            <a:r>
              <a:rPr lang="en-US" sz="2000" b="1" dirty="0">
                <a:latin typeface="Times New Roman" charset="0"/>
                <a:cs typeface="Times New Roman" charset="0"/>
              </a:rPr>
              <a:t>(20)</a:t>
            </a:r>
            <a:r>
              <a:rPr lang="en-US" sz="2000" b="1" dirty="0" smtClean="0">
                <a:latin typeface="Times New Roman" charset="0"/>
                <a:cs typeface="Times New Roman" charset="0"/>
              </a:rPr>
              <a:t>;  //</a:t>
            </a:r>
            <a:r>
              <a:rPr lang="en-US" sz="2000" b="1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sz="2000" i="1" dirty="0" smtClean="0">
                <a:latin typeface="Times New Roman" charset="0"/>
                <a:cs typeface="Times New Roman" charset="0"/>
              </a:rPr>
              <a:t>height in pixels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F9C8E03-8C0E-43A6-865E-13504D7F7183}" type="slidenum">
              <a:rPr lang="en-US" altLang="en-US" sz="1400" smtClean="0"/>
              <a:pPr eaLnBrk="1" hangingPunct="1">
                <a:defRPr/>
              </a:pPr>
              <a:t>32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 font and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7DA211C-EFFE-411B-AC7B-3A9E1CD8B15D}" type="slidenum">
              <a:rPr lang="en-US" altLang="en-US" sz="1400" smtClean="0"/>
              <a:pPr eaLnBrk="1" hangingPunct="1">
                <a:defRPr/>
              </a:pPr>
              <a:t>33</a:t>
            </a:fld>
            <a:endParaRPr lang="en-US" altLang="en-US" sz="1400" smtClean="0"/>
          </a:p>
        </p:txBody>
      </p:sp>
      <p:pic>
        <p:nvPicPr>
          <p:cNvPr id="38916" name="Picture 3" descr="C:\Documents and Settings\bs\Desktop\112 book\Screen captures\Capture 12\12-1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663" y="1981200"/>
            <a:ext cx="59070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an image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Image ii(Point(100,50),"image.jpg");	// </a:t>
            </a:r>
            <a:r>
              <a:rPr lang="en-US" altLang="en-US" sz="2000" i="1" smtClean="0">
                <a:ea typeface="ＭＳ Ｐゴシック" pitchFamily="34" charset="-128"/>
              </a:rPr>
              <a:t>open an image file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win.attach(ii);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win.set_label("Canvas #10");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F6A8765-58E6-475E-9DA9-93C39242A826}" type="slidenum">
              <a:rPr lang="en-US" altLang="en-US" sz="1400" smtClean="0"/>
              <a:pPr eaLnBrk="1" hangingPunct="1">
                <a:defRPr/>
              </a:pPr>
              <a:t>34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an image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D914471-2E9D-401F-B868-4CA6DE3E02D9}" type="slidenum">
              <a:rPr lang="en-US" altLang="en-US" sz="1400" smtClean="0"/>
              <a:pPr eaLnBrk="1" hangingPunct="1">
                <a:defRPr/>
              </a:pPr>
              <a:t>35</a:t>
            </a:fld>
            <a:endParaRPr lang="en-US" altLang="en-US" sz="1400" smtClean="0"/>
          </a:p>
        </p:txBody>
      </p:sp>
      <p:pic>
        <p:nvPicPr>
          <p:cNvPr id="40965" name="Picture 6" descr="C:\Documents and Settings\bs\Desktop\112 book\Screen captures\Capture 12\12-1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612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Oops!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image obscures the other shapes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Move it a bit out of the way</a:t>
            </a:r>
          </a:p>
          <a:p>
            <a:pPr eaLnBrk="1" hangingPunct="1">
              <a:defRPr/>
            </a:pPr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ii.move(100,200);	// </a:t>
            </a:r>
            <a:r>
              <a:rPr lang="en-US" altLang="en-US" sz="2000" i="1" smtClean="0">
                <a:ea typeface="ＭＳ Ｐゴシック" pitchFamily="34" charset="-128"/>
              </a:rPr>
              <a:t>move 100 pixels to the right (-100 moves left)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	// </a:t>
            </a:r>
            <a:r>
              <a:rPr lang="en-US" altLang="en-US" sz="2000" i="1" smtClean="0">
                <a:ea typeface="ＭＳ Ｐゴシック" pitchFamily="34" charset="-128"/>
              </a:rPr>
              <a:t>move 200 pixels down (-200 moves up)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win.set_label("Canvas #11");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21E2BF3-2BCC-46C9-8A55-634BAC9117FF}" type="slidenum">
              <a:rPr lang="en-US" altLang="en-US" sz="1400" smtClean="0"/>
              <a:pPr eaLnBrk="1" hangingPunct="1">
                <a:defRPr/>
              </a:pPr>
              <a:t>36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Move the image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867400"/>
            <a:ext cx="8229600" cy="79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508E3EE-3010-40EF-A02F-F172D70A93BD}" type="slidenum">
              <a:rPr lang="en-US" altLang="en-US" sz="1400" smtClean="0"/>
              <a:pPr eaLnBrk="1" hangingPunct="1">
                <a:defRPr/>
              </a:pPr>
              <a:t>37</a:t>
            </a:fld>
            <a:endParaRPr lang="en-US" altLang="en-US" sz="1400" smtClean="0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533400" y="58674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Note how the parts of a shape that don</a:t>
            </a:r>
            <a:r>
              <a:rPr lang="ja-JP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fit in the window are </a:t>
            </a:r>
            <a:r>
              <a:rPr lang="ja-JP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clipped</a:t>
            </a:r>
            <a:r>
              <a:rPr lang="ja-JP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away</a:t>
            </a:r>
            <a:endParaRPr lang="en-US" altLang="en-US" sz="200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4" name="Picture 7" descr="C:\Documents and Settings\bs\Desktop\112 book\Screen captures\Capture 12\12-1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600200"/>
            <a:ext cx="5800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Code 12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4582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Circle c(Point(100,200),50);	// </a:t>
            </a:r>
            <a:r>
              <a:rPr lang="en-US" altLang="en-US" sz="2000" i="1" smtClean="0">
                <a:ea typeface="ＭＳ Ｐゴシック" pitchFamily="34" charset="-128"/>
              </a:rPr>
              <a:t>center, radius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Ellipse e(Point(100,200), 75,25); 	// </a:t>
            </a:r>
            <a:r>
              <a:rPr lang="en-US" altLang="en-US" sz="2000" i="1" smtClean="0">
                <a:ea typeface="ＭＳ Ｐゴシック" pitchFamily="34" charset="-128"/>
              </a:rPr>
              <a:t>center, horizontal radius, vertical radius</a:t>
            </a:r>
            <a:r>
              <a:rPr lang="en-US" altLang="en-US" sz="2000" b="1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e.set_color(Color::dark_red);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Mark m(Point(100,200),'x');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ostringstream oss;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oss &lt;&lt; "screen size: " &lt;&lt; x_max() &lt;&lt; "*" &lt;&lt; y_max()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&lt;&lt; "; window size: " &lt;&lt; win.x_max() &lt;&lt; "*" &lt;&lt; win.y_max();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Text sizes(Point(100,20),oss.str());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Image cal(Point(225,225), "snow_cpp.gif");	// </a:t>
            </a:r>
            <a:r>
              <a:rPr lang="en-US" altLang="en-US" sz="2000" i="1" smtClean="0">
                <a:ea typeface="ＭＳ Ｐゴシック" pitchFamily="34" charset="-128"/>
              </a:rPr>
              <a:t>320*240 pixel gif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cal.set_mask(Point(40,40),200,150);		// </a:t>
            </a:r>
            <a:r>
              <a:rPr lang="en-US" altLang="en-US" sz="2000" i="1" smtClean="0">
                <a:ea typeface="ＭＳ Ｐゴシック" pitchFamily="34" charset="-128"/>
              </a:rPr>
              <a:t>display center of image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win.set_label("Canvas #12");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6340C45-1A4C-46D6-89FB-22C2317ABCA6}" type="slidenum">
              <a:rPr lang="en-US" altLang="en-US" sz="1400" smtClean="0"/>
              <a:pPr eaLnBrk="1" hangingPunct="1">
                <a:defRPr/>
              </a:pPr>
              <a:t>38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shapes, more text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90208C3-9D17-40D7-BA33-7BB7C31D9B95}" type="slidenum">
              <a:rPr lang="en-US" altLang="en-US" sz="1400" smtClean="0"/>
              <a:pPr eaLnBrk="1" hangingPunct="1">
                <a:defRPr/>
              </a:pPr>
              <a:t>39</a:t>
            </a:fld>
            <a:endParaRPr lang="en-US" altLang="en-US" sz="1400" smtClean="0"/>
          </a:p>
        </p:txBody>
      </p:sp>
      <p:pic>
        <p:nvPicPr>
          <p:cNvPr id="45060" name="Picture 5" descr="C:\Documents and Settings\bs\Desktop\112 book\Screen captures\Capture 12\12-1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7659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610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An example illustrating the display model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using namespace Graph_lib;	// </a:t>
            </a:r>
            <a:r>
              <a:rPr lang="en-US" altLang="en-US" sz="2000" i="1" smtClean="0">
                <a:ea typeface="Times New Roman" pitchFamily="18" charset="0"/>
              </a:rPr>
              <a:t>use our graphics interface library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Point tl(100,200);			// </a:t>
            </a:r>
            <a:r>
              <a:rPr lang="en-US" altLang="en-US" sz="2000" i="1" smtClean="0">
                <a:ea typeface="Times New Roman" pitchFamily="18" charset="0"/>
              </a:rPr>
              <a:t>a point (obviously)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Simple_window win(tl,600,400,"Canvas"); 	// </a:t>
            </a:r>
            <a:r>
              <a:rPr lang="en-US" altLang="en-US" sz="2000" i="1" smtClean="0">
                <a:ea typeface="Times New Roman" pitchFamily="18" charset="0"/>
              </a:rPr>
              <a:t>make a simple window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Polygon poly;		// </a:t>
            </a:r>
            <a:r>
              <a:rPr lang="en-US" altLang="en-US" sz="2000" i="1" smtClean="0">
                <a:ea typeface="Times New Roman" pitchFamily="18" charset="0"/>
              </a:rPr>
              <a:t>make a shape (a polygon, obviously)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poly.add(Point(300,200));	// </a:t>
            </a:r>
            <a:r>
              <a:rPr lang="en-US" altLang="en-US" sz="2000" i="1" smtClean="0">
                <a:ea typeface="Times New Roman" pitchFamily="18" charset="0"/>
              </a:rPr>
              <a:t>add three points to the polygon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poly.add(Point(350,100));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poly.add(Point(400,200));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poly.set_color(Color::red);	    // </a:t>
            </a:r>
            <a:r>
              <a:rPr lang="en-US" altLang="en-US" sz="2000" i="1" smtClean="0">
                <a:ea typeface="Times New Roman" pitchFamily="18" charset="0"/>
              </a:rPr>
              <a:t>make the polygon red (obviously)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win.attach(poly);		// </a:t>
            </a:r>
            <a:r>
              <a:rPr lang="en-US" altLang="en-US" sz="2000" i="1" smtClean="0">
                <a:ea typeface="Times New Roman" pitchFamily="18" charset="0"/>
              </a:rPr>
              <a:t>connect poly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to the window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win.wait_for_button();	// </a:t>
            </a:r>
            <a:r>
              <a:rPr lang="en-US" altLang="en-US" sz="2000" i="1" smtClean="0">
                <a:ea typeface="Times New Roman" pitchFamily="18" charset="0"/>
              </a:rPr>
              <a:t>give control to the display engine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919C9D4-7399-4333-8504-88224650A8E7}" type="slidenum">
              <a:rPr lang="en-US" altLang="en-US" sz="1400" smtClean="0"/>
              <a:pPr eaLnBrk="1" hangingPunct="1">
                <a:defRPr/>
              </a:pPr>
              <a:t>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Boiler plate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#include "Graph.h"		// </a:t>
            </a:r>
            <a:r>
              <a:rPr lang="en-US" altLang="en-US" sz="2000" i="1" smtClean="0">
                <a:ea typeface="ＭＳ Ｐゴシック" pitchFamily="34" charset="-128"/>
              </a:rPr>
              <a:t>header for graphs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#include </a:t>
            </a:r>
            <a:r>
              <a:rPr lang="ja-JP" altLang="en-US" sz="2000" b="1" smtClean="0">
                <a:ea typeface="ＭＳ Ｐゴシック" pitchFamily="34" charset="-128"/>
              </a:rPr>
              <a:t>“</a:t>
            </a:r>
            <a:r>
              <a:rPr lang="en-US" altLang="ja-JP" sz="2000" b="1" smtClean="0">
                <a:ea typeface="ＭＳ Ｐゴシック" pitchFamily="34" charset="-128"/>
              </a:rPr>
              <a:t>Simple_window.h"	// </a:t>
            </a:r>
            <a:r>
              <a:rPr lang="en-US" altLang="ja-JP" sz="2000" i="1" smtClean="0">
                <a:ea typeface="ＭＳ Ｐゴシック" pitchFamily="34" charset="-128"/>
              </a:rPr>
              <a:t>header containing window interface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int main 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the  main part of your code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catch(exception&amp; 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cerr &lt;&lt; "exception: " &lt;&lt; e.what() &lt;&lt; '\n';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catch (...)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cerr &lt;&lt; "Some exception\n";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2;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E3BE8E9-D614-446E-8DA1-296664BBFFF4}" type="slidenum">
              <a:rPr lang="en-US" altLang="en-US" sz="1400" smtClean="0"/>
              <a:pPr eaLnBrk="1" hangingPunct="1">
                <a:defRPr/>
              </a:pPr>
              <a:t>40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Primitives and algorithms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077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The demo shows the use of library primitives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Just the primitives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Just the use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Typically </a:t>
            </a:r>
            <a:r>
              <a:rPr lang="en-US" altLang="en-US" sz="2400" dirty="0" smtClean="0">
                <a:ea typeface="ＭＳ Ｐゴシック" pitchFamily="34" charset="-128"/>
              </a:rPr>
              <a:t>what we display is the result 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an algorithm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reading </a:t>
            </a:r>
            <a:r>
              <a:rPr lang="en-US" altLang="en-US" sz="2000" dirty="0" smtClean="0">
                <a:ea typeface="Times New Roman" pitchFamily="18" charset="0"/>
              </a:rPr>
              <a:t>data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Now we will look a bit more at how some of this is implemented.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1CE7D04-DE44-4487-88B9-2FAB17C26150}" type="slidenum">
              <a:rPr lang="en-US" altLang="en-US" sz="1400" smtClean="0"/>
              <a:pPr eaLnBrk="1" hangingPunct="1">
                <a:defRPr/>
              </a:pPr>
              <a:t>41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7724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Objects (such as graphs) are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attached to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(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placed in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) a window.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The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display engine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invokes  display commands (such as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draw line from x to y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) for the objects in a window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Objects such as Rectangle add vectors of lines to the window to draw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D7014D8-2DAF-4C00-917C-908F6E3B2A67}" type="slidenum">
              <a:rPr lang="en-US" altLang="en-US" sz="1400" smtClean="0"/>
              <a:pPr eaLnBrk="1" hangingPunct="1">
                <a:defRPr/>
              </a:pPr>
              <a:t>42</a:t>
            </a:fld>
            <a:endParaRPr lang="en-US" altLang="en-US" sz="140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52400" y="14478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Open_polyline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38200" y="3657600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Rectangle</a:t>
            </a: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3657600" y="3048000"/>
            <a:ext cx="1752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40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ja-JP" altLang="en-US" sz="240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7010400" y="1981200"/>
            <a:ext cx="1752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129" name="AutoShape 8"/>
          <p:cNvCxnSpPr>
            <a:cxnSpLocks noChangeShapeType="1"/>
            <a:stCxn id="5125" idx="3"/>
            <a:endCxn id="5127" idx="1"/>
          </p:cNvCxnSpPr>
          <p:nvPr/>
        </p:nvCxnSpPr>
        <p:spPr bwMode="auto">
          <a:xfrm>
            <a:off x="2133600" y="2019300"/>
            <a:ext cx="1524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30" name="AutoShape 9"/>
          <p:cNvCxnSpPr>
            <a:cxnSpLocks noChangeShapeType="1"/>
            <a:stCxn id="5126" idx="3"/>
            <a:endCxn id="5127" idx="1"/>
          </p:cNvCxnSpPr>
          <p:nvPr/>
        </p:nvCxnSpPr>
        <p:spPr bwMode="auto">
          <a:xfrm flipV="1">
            <a:off x="2362200" y="3390900"/>
            <a:ext cx="1295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31" name="AutoShape 10"/>
          <p:cNvCxnSpPr>
            <a:cxnSpLocks noChangeShapeType="1"/>
            <a:stCxn id="5128" idx="1"/>
            <a:endCxn id="5127" idx="3"/>
          </p:cNvCxnSpPr>
          <p:nvPr/>
        </p:nvCxnSpPr>
        <p:spPr bwMode="auto">
          <a:xfrm flipH="1">
            <a:off x="5410200" y="2895600"/>
            <a:ext cx="1600200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2133600" y="26670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2286000" y="32766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attach()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5791200" y="27432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draw()</a:t>
            </a:r>
          </a:p>
        </p:txBody>
      </p:sp>
      <p:cxnSp>
        <p:nvCxnSpPr>
          <p:cNvPr id="5135" name="AutoShape 14"/>
          <p:cNvCxnSpPr>
            <a:cxnSpLocks noChangeShapeType="1"/>
            <a:stCxn id="5127" idx="0"/>
            <a:endCxn id="5125" idx="3"/>
          </p:cNvCxnSpPr>
          <p:nvPr/>
        </p:nvCxnSpPr>
        <p:spPr bwMode="auto">
          <a:xfrm rot="5400000" flipH="1">
            <a:off x="2819400" y="1333500"/>
            <a:ext cx="1028700" cy="2400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36" name="AutoShape 15"/>
          <p:cNvCxnSpPr>
            <a:cxnSpLocks noChangeShapeType="1"/>
            <a:stCxn id="5127" idx="2"/>
            <a:endCxn id="5126" idx="3"/>
          </p:cNvCxnSpPr>
          <p:nvPr/>
        </p:nvCxnSpPr>
        <p:spPr bwMode="auto">
          <a:xfrm rot="5400000">
            <a:off x="3238500" y="2857500"/>
            <a:ext cx="419100" cy="2171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3505200" y="39624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draw()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3200400" y="19050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draw()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9" name="Rectangle 39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Code organization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BE2478E-EF86-48DA-9D94-8C014F66DA5B}" type="slidenum">
              <a:rPr lang="en-US" altLang="en-US" sz="1400" smtClean="0"/>
              <a:pPr eaLnBrk="1" hangingPunct="1">
                <a:defRPr/>
              </a:pPr>
              <a:t>43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143000" y="914400"/>
            <a:ext cx="6400800" cy="5770563"/>
            <a:chOff x="2312" y="4872"/>
            <a:chExt cx="12168" cy="11279"/>
          </a:xfrm>
        </p:grpSpPr>
        <p:sp>
          <p:nvSpPr>
            <p:cNvPr id="6152" name="AutoShape 5"/>
            <p:cNvSpPr>
              <a:spLocks noChangeAspect="1" noChangeArrowheads="1"/>
            </p:cNvSpPr>
            <p:nvPr/>
          </p:nvSpPr>
          <p:spPr bwMode="auto">
            <a:xfrm>
              <a:off x="2312" y="4872"/>
              <a:ext cx="12168" cy="11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545" y="10152"/>
              <a:ext cx="3384" cy="13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8522" tIns="29261" rIns="58522" bIns="29261" anchor="ctr"/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// </a:t>
              </a:r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Graphing interface:</a:t>
              </a:r>
              <a:endParaRPr lang="en-US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struct Shape { … };</a:t>
              </a: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6746" y="10152"/>
              <a:ext cx="3247" cy="13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8522" tIns="29261" rIns="58522" bIns="29261" anchor="ctr"/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// </a:t>
              </a:r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window interface:</a:t>
              </a:r>
              <a:endParaRPr lang="en-US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class Window {…};</a:t>
              </a: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6046" y="5112"/>
              <a:ext cx="2900" cy="123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6246" y="5523"/>
              <a:ext cx="2900" cy="123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6512" y="5832"/>
              <a:ext cx="3034" cy="1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8522" tIns="29261" rIns="58522" bIns="29261" anchor="ctr"/>
            <a:lstStyle/>
            <a:p>
              <a:pPr algn="ctr"/>
              <a:r>
                <a:rPr lang="en-US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FLTK headers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58" name="AutoShape 11"/>
            <p:cNvCxnSpPr>
              <a:cxnSpLocks noChangeShapeType="1"/>
              <a:stCxn id="6173" idx="0"/>
              <a:endCxn id="6153" idx="2"/>
            </p:cNvCxnSpPr>
            <p:nvPr/>
          </p:nvCxnSpPr>
          <p:spPr bwMode="auto">
            <a:xfrm rot="16200000" flipV="1">
              <a:off x="4754" y="10972"/>
              <a:ext cx="2617" cy="36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59" name="AutoShape 12"/>
            <p:cNvCxnSpPr>
              <a:cxnSpLocks noChangeShapeType="1"/>
              <a:stCxn id="6173" idx="0"/>
              <a:endCxn id="6154" idx="2"/>
            </p:cNvCxnSpPr>
            <p:nvPr/>
          </p:nvCxnSpPr>
          <p:spPr bwMode="auto">
            <a:xfrm rot="5400000" flipH="1" flipV="1">
              <a:off x="6820" y="12557"/>
              <a:ext cx="2617" cy="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60" name="AutoShape 13"/>
            <p:cNvCxnSpPr>
              <a:cxnSpLocks noChangeShapeType="1"/>
              <a:stCxn id="6153" idx="0"/>
              <a:endCxn id="6157" idx="2"/>
            </p:cNvCxnSpPr>
            <p:nvPr/>
          </p:nvCxnSpPr>
          <p:spPr bwMode="auto">
            <a:xfrm flipV="1">
              <a:off x="4237" y="7032"/>
              <a:ext cx="3792" cy="3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61" name="AutoShape 14"/>
            <p:cNvCxnSpPr>
              <a:cxnSpLocks noChangeShapeType="1"/>
              <a:stCxn id="6154" idx="0"/>
              <a:endCxn id="6157" idx="2"/>
            </p:cNvCxnSpPr>
            <p:nvPr/>
          </p:nvCxnSpPr>
          <p:spPr bwMode="auto">
            <a:xfrm flipH="1" flipV="1">
              <a:off x="8029" y="7032"/>
              <a:ext cx="341" cy="3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2778" y="12586"/>
              <a:ext cx="2567" cy="92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8522" tIns="29261" rIns="58522" bIns="29261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Graph code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63" name="AutoShape 16"/>
            <p:cNvCxnSpPr>
              <a:cxnSpLocks noChangeShapeType="1"/>
              <a:stCxn id="6162" idx="0"/>
              <a:endCxn id="6153" idx="2"/>
            </p:cNvCxnSpPr>
            <p:nvPr/>
          </p:nvCxnSpPr>
          <p:spPr bwMode="auto">
            <a:xfrm flipV="1">
              <a:off x="4062" y="11489"/>
              <a:ext cx="175" cy="10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64" name="Rectangle 17"/>
            <p:cNvSpPr>
              <a:spLocks noChangeArrowheads="1"/>
            </p:cNvSpPr>
            <p:nvPr/>
          </p:nvSpPr>
          <p:spPr bwMode="auto">
            <a:xfrm>
              <a:off x="9546" y="12791"/>
              <a:ext cx="2600" cy="102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8522" tIns="29261" rIns="58522" bIns="29261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Window code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65" name="AutoShape 18"/>
            <p:cNvCxnSpPr>
              <a:cxnSpLocks noChangeShapeType="1"/>
              <a:stCxn id="6164" idx="0"/>
              <a:endCxn id="6154" idx="2"/>
            </p:cNvCxnSpPr>
            <p:nvPr/>
          </p:nvCxnSpPr>
          <p:spPr bwMode="auto">
            <a:xfrm flipH="1" flipV="1">
              <a:off x="8370" y="11489"/>
              <a:ext cx="2476" cy="1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66" name="Rectangle 19"/>
            <p:cNvSpPr>
              <a:spLocks noChangeArrowheads="1"/>
            </p:cNvSpPr>
            <p:nvPr/>
          </p:nvSpPr>
          <p:spPr bwMode="auto">
            <a:xfrm>
              <a:off x="11413" y="6792"/>
              <a:ext cx="2199" cy="13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67" name="Rectangle 20"/>
            <p:cNvSpPr>
              <a:spLocks noChangeArrowheads="1"/>
            </p:cNvSpPr>
            <p:nvPr/>
          </p:nvSpPr>
          <p:spPr bwMode="auto">
            <a:xfrm>
              <a:off x="11712" y="7100"/>
              <a:ext cx="2100" cy="144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6168" name="Rectangle 21"/>
            <p:cNvSpPr>
              <a:spLocks noChangeArrowheads="1"/>
            </p:cNvSpPr>
            <p:nvPr/>
          </p:nvSpPr>
          <p:spPr bwMode="auto">
            <a:xfrm>
              <a:off x="12113" y="7512"/>
              <a:ext cx="2122" cy="133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8522" tIns="29261" rIns="58522" bIns="29261" anchor="ctr"/>
            <a:lstStyle/>
            <a:p>
              <a:pPr algn="ctr"/>
              <a:r>
                <a:rPr lang="en-US" altLang="en-US" sz="15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FLTK code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69" name="AutoShape 22"/>
            <p:cNvCxnSpPr>
              <a:cxnSpLocks noChangeShapeType="1"/>
              <a:stCxn id="6166" idx="1"/>
              <a:endCxn id="6157" idx="3"/>
            </p:cNvCxnSpPr>
            <p:nvPr/>
          </p:nvCxnSpPr>
          <p:spPr bwMode="auto">
            <a:xfrm flipH="1" flipV="1">
              <a:off x="9546" y="6432"/>
              <a:ext cx="1867" cy="10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70" name="Text Box 23"/>
            <p:cNvSpPr txBox="1">
              <a:spLocks noChangeArrowheads="1"/>
            </p:cNvSpPr>
            <p:nvPr/>
          </p:nvSpPr>
          <p:spPr bwMode="auto">
            <a:xfrm>
              <a:off x="4775" y="13659"/>
              <a:ext cx="239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522" tIns="29261" rIns="58522" bIns="29261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chapter12.cpp: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1" name="Text Box 24"/>
            <p:cNvSpPr txBox="1">
              <a:spLocks noChangeArrowheads="1"/>
            </p:cNvSpPr>
            <p:nvPr/>
          </p:nvSpPr>
          <p:spPr bwMode="auto">
            <a:xfrm>
              <a:off x="6280" y="9672"/>
              <a:ext cx="1866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522" tIns="29261" rIns="58522" bIns="29261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Window.h: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2" name="Text Box 25"/>
            <p:cNvSpPr txBox="1">
              <a:spLocks noChangeArrowheads="1"/>
            </p:cNvSpPr>
            <p:nvPr/>
          </p:nvSpPr>
          <p:spPr bwMode="auto">
            <a:xfrm>
              <a:off x="8212" y="12275"/>
              <a:ext cx="2067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522" tIns="29261" rIns="58522" bIns="29261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Window.cpp: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3" name="Rectangle 26"/>
            <p:cNvSpPr>
              <a:spLocks noChangeArrowheads="1"/>
            </p:cNvSpPr>
            <p:nvPr/>
          </p:nvSpPr>
          <p:spPr bwMode="auto">
            <a:xfrm>
              <a:off x="5789" y="14106"/>
              <a:ext cx="4200" cy="168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#include "Graph.h"</a:t>
              </a: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#include "Window.h"</a:t>
              </a: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int main() { … }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4" name="Text Box 27"/>
            <p:cNvSpPr txBox="1">
              <a:spLocks noChangeArrowheads="1"/>
            </p:cNvSpPr>
            <p:nvPr/>
          </p:nvSpPr>
          <p:spPr bwMode="auto">
            <a:xfrm>
              <a:off x="2312" y="12071"/>
              <a:ext cx="2333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Graph.cpp: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5" name="Text Box 28"/>
            <p:cNvSpPr txBox="1">
              <a:spLocks noChangeArrowheads="1"/>
            </p:cNvSpPr>
            <p:nvPr/>
          </p:nvSpPr>
          <p:spPr bwMode="auto">
            <a:xfrm>
              <a:off x="2312" y="9672"/>
              <a:ext cx="1868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Graph.h: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6" name="Rectangle 29"/>
            <p:cNvSpPr>
              <a:spLocks noChangeArrowheads="1"/>
            </p:cNvSpPr>
            <p:nvPr/>
          </p:nvSpPr>
          <p:spPr bwMode="auto">
            <a:xfrm>
              <a:off x="2779" y="7272"/>
              <a:ext cx="3125" cy="7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8522" tIns="29261" rIns="58522" bIns="29261" anchor="ctr"/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struct Point { … };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7" name="Rectangle 30"/>
            <p:cNvSpPr>
              <a:spLocks noChangeArrowheads="1"/>
            </p:cNvSpPr>
            <p:nvPr/>
          </p:nvSpPr>
          <p:spPr bwMode="auto">
            <a:xfrm>
              <a:off x="10712" y="10152"/>
              <a:ext cx="3389" cy="133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8522" tIns="29261" rIns="58522" bIns="29261" anchor="ctr"/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// </a:t>
              </a:r>
              <a:r>
                <a:rPr lang="en-US" altLang="en-US" sz="1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GUI interface:</a:t>
              </a:r>
              <a:endParaRPr lang="en-US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struct In_box { … };</a:t>
              </a:r>
            </a:p>
            <a:p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78" name="AutoShape 31"/>
            <p:cNvCxnSpPr>
              <a:cxnSpLocks noChangeShapeType="1"/>
              <a:stCxn id="6153" idx="0"/>
              <a:endCxn id="6176" idx="2"/>
            </p:cNvCxnSpPr>
            <p:nvPr/>
          </p:nvCxnSpPr>
          <p:spPr bwMode="auto">
            <a:xfrm flipV="1">
              <a:off x="4237" y="7992"/>
              <a:ext cx="105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79" name="AutoShape 32"/>
            <p:cNvCxnSpPr>
              <a:cxnSpLocks noChangeShapeType="1"/>
              <a:stCxn id="6154" idx="0"/>
              <a:endCxn id="6176" idx="2"/>
            </p:cNvCxnSpPr>
            <p:nvPr/>
          </p:nvCxnSpPr>
          <p:spPr bwMode="auto">
            <a:xfrm flipH="1" flipV="1">
              <a:off x="4342" y="7992"/>
              <a:ext cx="4028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80" name="AutoShape 33"/>
            <p:cNvCxnSpPr>
              <a:cxnSpLocks noChangeShapeType="1"/>
              <a:stCxn id="6177" idx="0"/>
              <a:endCxn id="6157" idx="2"/>
            </p:cNvCxnSpPr>
            <p:nvPr/>
          </p:nvCxnSpPr>
          <p:spPr bwMode="auto">
            <a:xfrm flipH="1" flipV="1">
              <a:off x="8029" y="7032"/>
              <a:ext cx="4378" cy="3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81" name="AutoShape 34"/>
            <p:cNvCxnSpPr>
              <a:cxnSpLocks noChangeShapeType="1"/>
              <a:stCxn id="6177" idx="0"/>
              <a:endCxn id="6176" idx="2"/>
            </p:cNvCxnSpPr>
            <p:nvPr/>
          </p:nvCxnSpPr>
          <p:spPr bwMode="auto">
            <a:xfrm flipH="1" flipV="1">
              <a:off x="4342" y="7992"/>
              <a:ext cx="8065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182" name="AutoShape 35"/>
            <p:cNvCxnSpPr>
              <a:cxnSpLocks noChangeShapeType="1"/>
              <a:stCxn id="6164" idx="0"/>
              <a:endCxn id="6177" idx="2"/>
            </p:cNvCxnSpPr>
            <p:nvPr/>
          </p:nvCxnSpPr>
          <p:spPr bwMode="auto">
            <a:xfrm flipV="1">
              <a:off x="10846" y="11489"/>
              <a:ext cx="1561" cy="1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183" name="Rectangle 36"/>
            <p:cNvSpPr>
              <a:spLocks noChangeArrowheads="1"/>
            </p:cNvSpPr>
            <p:nvPr/>
          </p:nvSpPr>
          <p:spPr bwMode="auto">
            <a:xfrm>
              <a:off x="11879" y="14711"/>
              <a:ext cx="2601" cy="102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8522" tIns="29261" rIns="58522" bIns="29261" anchor="ctr"/>
            <a:lstStyle/>
            <a:p>
              <a:pPr algn="ctr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GUI code</a:t>
              </a:r>
              <a:endParaRPr lang="en-US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4" name="Text Box 37"/>
            <p:cNvSpPr txBox="1">
              <a:spLocks noChangeArrowheads="1"/>
            </p:cNvSpPr>
            <p:nvPr/>
          </p:nvSpPr>
          <p:spPr bwMode="auto">
            <a:xfrm>
              <a:off x="10946" y="14196"/>
              <a:ext cx="1633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522" tIns="29261" rIns="58522" bIns="29261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GUI.cpp:</a:t>
              </a:r>
              <a:endParaRPr lang="en-US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85" name="AutoShape 38"/>
            <p:cNvCxnSpPr>
              <a:cxnSpLocks noChangeShapeType="1"/>
              <a:stCxn id="6183" idx="0"/>
              <a:endCxn id="6177" idx="2"/>
            </p:cNvCxnSpPr>
            <p:nvPr/>
          </p:nvCxnSpPr>
          <p:spPr bwMode="auto">
            <a:xfrm flipH="1" flipV="1">
              <a:off x="12407" y="11489"/>
              <a:ext cx="773" cy="3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6149" name="Text Box 40"/>
          <p:cNvSpPr txBox="1">
            <a:spLocks noChangeArrowheads="1"/>
          </p:cNvSpPr>
          <p:nvPr/>
        </p:nvSpPr>
        <p:spPr bwMode="auto">
          <a:xfrm>
            <a:off x="6477000" y="3352800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b="1" dirty="0" err="1">
                <a:solidFill>
                  <a:schemeClr val="accent4">
                    <a:lumMod val="10000"/>
                  </a:schemeClr>
                </a:solidFill>
                <a:latin typeface="Times New Roman" charset="0"/>
                <a:ea typeface="+mn-ea"/>
                <a:cs typeface="Arial" charset="0"/>
              </a:rPr>
              <a:t>GUI.h</a:t>
            </a:r>
            <a:r>
              <a:rPr lang="en-US" sz="1300" b="1" dirty="0">
                <a:solidFill>
                  <a:schemeClr val="accent4">
                    <a:lumMod val="10000"/>
                  </a:schemeClr>
                </a:solidFill>
                <a:latin typeface="Times New Roman" charset="0"/>
                <a:ea typeface="+mn-ea"/>
                <a:cs typeface="Arial" charset="0"/>
              </a:rPr>
              <a:t>:</a:t>
            </a:r>
          </a:p>
        </p:txBody>
      </p:sp>
      <p:sp>
        <p:nvSpPr>
          <p:cNvPr id="6150" name="Text Box 41"/>
          <p:cNvSpPr txBox="1">
            <a:spLocks noChangeArrowheads="1"/>
          </p:cNvSpPr>
          <p:nvPr/>
        </p:nvSpPr>
        <p:spPr bwMode="auto">
          <a:xfrm>
            <a:off x="1295400" y="1828800"/>
            <a:ext cx="8382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b="1" dirty="0" err="1">
                <a:solidFill>
                  <a:schemeClr val="accent4">
                    <a:lumMod val="10000"/>
                  </a:schemeClr>
                </a:solidFill>
                <a:latin typeface="Times New Roman" charset="0"/>
                <a:ea typeface="+mn-ea"/>
                <a:cs typeface="Arial" charset="0"/>
              </a:rPr>
              <a:t>Point.h</a:t>
            </a:r>
            <a:r>
              <a:rPr lang="en-US" sz="1300" b="1" dirty="0">
                <a:solidFill>
                  <a:schemeClr val="accent4">
                    <a:lumMod val="10000"/>
                  </a:schemeClr>
                </a:solidFill>
                <a:latin typeface="Times New Roman" charset="0"/>
                <a:ea typeface="+mn-ea"/>
                <a:cs typeface="Arial" charset="0"/>
              </a:rPr>
              <a:t>: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Source 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Header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File that contains interface information (declarations)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#include</a:t>
            </a:r>
            <a:r>
              <a:rPr lang="en-US" altLang="en-US" sz="2000" dirty="0" smtClean="0">
                <a:ea typeface="Times New Roman" pitchFamily="18" charset="0"/>
              </a:rPr>
              <a:t> in user and implementer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.</a:t>
            </a:r>
            <a:r>
              <a:rPr lang="en-US" altLang="en-US" sz="2400" dirty="0" err="1" smtClean="0">
                <a:ea typeface="ＭＳ Ｐゴシック" pitchFamily="34" charset="-128"/>
              </a:rPr>
              <a:t>cpp</a:t>
            </a:r>
            <a:r>
              <a:rPr lang="en-US" altLang="en-US" sz="2400" dirty="0" smtClean="0">
                <a:ea typeface="ＭＳ Ｐゴシック" pitchFamily="34" charset="-128"/>
              </a:rPr>
              <a:t> (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code file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/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implementation file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File that contains code implementing interfaces defined in headers and/or uses such interfaces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#include</a:t>
            </a:r>
            <a:r>
              <a:rPr lang="en-US" altLang="en-US" sz="2000" dirty="0" smtClean="0">
                <a:ea typeface="Times New Roman" pitchFamily="18" charset="0"/>
              </a:rPr>
              <a:t>s headers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Read the </a:t>
            </a:r>
            <a:r>
              <a:rPr lang="en-US" altLang="en-US" sz="2000" b="1" dirty="0" err="1" smtClean="0">
                <a:ea typeface="ＭＳ Ｐゴシック" pitchFamily="34" charset="-128"/>
              </a:rPr>
              <a:t>Graph.h</a:t>
            </a:r>
            <a:r>
              <a:rPr lang="en-US" altLang="en-US" sz="2400" dirty="0" smtClean="0">
                <a:ea typeface="ＭＳ Ｐゴシック" pitchFamily="34" charset="-128"/>
              </a:rPr>
              <a:t> header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And later the </a:t>
            </a:r>
            <a:r>
              <a:rPr lang="en-US" altLang="en-US" sz="2000" b="1" dirty="0" smtClean="0">
                <a:ea typeface="Times New Roman" pitchFamily="18" charset="0"/>
              </a:rPr>
              <a:t>Graph.cpp</a:t>
            </a:r>
            <a:r>
              <a:rPr lang="en-US" altLang="en-US" sz="2000" dirty="0" smtClean="0">
                <a:ea typeface="Times New Roman" pitchFamily="18" charset="0"/>
              </a:rPr>
              <a:t> implementation file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Don</a:t>
            </a:r>
            <a:r>
              <a:rPr lang="en-US" altLang="ja-JP" sz="2400" dirty="0" smtClean="0">
                <a:ea typeface="ＭＳ Ｐゴシック" pitchFamily="34" charset="-128"/>
              </a:rPr>
              <a:t>’t read the </a:t>
            </a:r>
            <a:r>
              <a:rPr lang="en-US" altLang="ja-JP" sz="2000" b="1" dirty="0" err="1" smtClean="0">
                <a:ea typeface="ＭＳ Ｐゴシック" pitchFamily="34" charset="-128"/>
              </a:rPr>
              <a:t>Window.h</a:t>
            </a:r>
            <a:r>
              <a:rPr lang="en-US" altLang="ja-JP" sz="2400" dirty="0" smtClean="0">
                <a:ea typeface="ＭＳ Ｐゴシック" pitchFamily="34" charset="-128"/>
              </a:rPr>
              <a:t> header or the </a:t>
            </a:r>
            <a:r>
              <a:rPr lang="en-US" altLang="ja-JP" sz="2000" b="1" dirty="0" smtClean="0">
                <a:ea typeface="ＭＳ Ｐゴシック" pitchFamily="34" charset="-128"/>
              </a:rPr>
              <a:t>Window.cpp</a:t>
            </a:r>
            <a:r>
              <a:rPr lang="en-US" altLang="ja-JP" sz="2400" dirty="0" smtClean="0">
                <a:ea typeface="ＭＳ Ｐゴシック" pitchFamily="34" charset="-128"/>
              </a:rPr>
              <a:t> implementation file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Naturally, some of you will take a peek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Beware: heavy use of yet unexplained C++ features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89AB7F7-DAC7-43AA-BB2A-A994AB69A696}" type="slidenum">
              <a:rPr lang="en-US" altLang="en-US" sz="1400" smtClean="0"/>
              <a:pPr eaLnBrk="1" hangingPunct="1">
                <a:defRPr/>
              </a:pPr>
              <a:t>44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Design note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The ideal of program design is to represent concepts directly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We take this ideal very seriously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For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Window</a:t>
            </a:r>
            <a:r>
              <a:rPr lang="en-US" altLang="en-US" sz="2000" dirty="0" smtClean="0">
                <a:ea typeface="Times New Roman" pitchFamily="18" charset="0"/>
              </a:rPr>
              <a:t> – a window as we see it on the screen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Will look different on different operating systems (not our business)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Line</a:t>
            </a:r>
            <a:r>
              <a:rPr lang="en-US" altLang="en-US" sz="2000" dirty="0" smtClean="0">
                <a:ea typeface="Times New Roman" pitchFamily="18" charset="0"/>
              </a:rPr>
              <a:t> – a line as you see it in a window on the screen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Point</a:t>
            </a:r>
            <a:r>
              <a:rPr lang="en-US" altLang="en-US" sz="2000" dirty="0" smtClean="0">
                <a:ea typeface="Times New Roman" pitchFamily="18" charset="0"/>
              </a:rPr>
              <a:t> – a coordinate 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Shape</a:t>
            </a:r>
            <a:r>
              <a:rPr lang="en-US" altLang="en-US" sz="2000" dirty="0" smtClean="0">
                <a:ea typeface="Times New Roman" pitchFamily="18" charset="0"/>
              </a:rPr>
              <a:t> – what</a:t>
            </a:r>
            <a:r>
              <a:rPr lang="en-US" altLang="ja-JP" sz="2000" dirty="0" smtClean="0">
                <a:ea typeface="ＭＳ Ｐゴシック" pitchFamily="34" charset="-128"/>
              </a:rPr>
              <a:t>’s common to shapes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(imperfectly explained for now; all details in Chapter 14)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Color</a:t>
            </a:r>
            <a:r>
              <a:rPr lang="en-US" altLang="en-US" sz="2000" dirty="0" smtClean="0">
                <a:ea typeface="Times New Roman" pitchFamily="18" charset="0"/>
              </a:rPr>
              <a:t> – as you see it on the screen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FF0D59A-22EC-4FC3-BFA3-4EA5D207F0A7}" type="slidenum">
              <a:rPr lang="en-US" altLang="en-US" sz="1400" smtClean="0"/>
              <a:pPr eaLnBrk="1" hangingPunct="1">
                <a:defRPr/>
              </a:pPr>
              <a:t>45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Point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namespace Graph_lib 	// </a:t>
            </a:r>
            <a:r>
              <a:rPr lang="en-US" altLang="en-US" sz="2000" i="1" smtClean="0">
                <a:ea typeface="ＭＳ Ｐゴシック" pitchFamily="34" charset="-128"/>
              </a:rPr>
              <a:t>our graphics interface is in Graph_lib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struct Point 	        	// </a:t>
            </a:r>
            <a:r>
              <a:rPr lang="en-US" altLang="en-US" sz="2000" i="1" smtClean="0">
                <a:ea typeface="ＭＳ Ｐゴシック" pitchFamily="34" charset="-128"/>
              </a:rPr>
              <a:t>a Point is simply a pair of ints (the coordinates)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{ 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int x, y;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Point(int xx, int yy) : x(xx), y(yy) { }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};			// </a:t>
            </a:r>
            <a:r>
              <a:rPr lang="en-US" altLang="en-US" sz="2000" i="1" smtClean="0">
                <a:ea typeface="ＭＳ Ｐゴシック" pitchFamily="34" charset="-128"/>
              </a:rPr>
              <a:t>Note the </a:t>
            </a:r>
            <a:r>
              <a:rPr lang="en-US" altLang="en-US" sz="2000" b="1" i="1" smtClean="0">
                <a:ea typeface="ＭＳ Ｐゴシック" pitchFamily="34" charset="-128"/>
              </a:rPr>
              <a:t>';'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3D0DD11-C920-4D29-B2E4-C91261C330E9}" type="slidenum">
              <a:rPr lang="en-US" altLang="en-US" sz="1400" smtClean="0"/>
              <a:pPr eaLnBrk="1" hangingPunct="1">
                <a:defRPr/>
              </a:pPr>
              <a:t>46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Shape </a:t>
            </a:r>
            <a:r>
              <a:rPr lang="en-US" sz="2000" b="1" dirty="0" smtClean="0"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//</a:t>
            </a:r>
            <a:r>
              <a:rPr lang="en-US" sz="2000" b="1" i="1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hold </a:t>
            </a:r>
            <a:r>
              <a:rPr lang="en-US" sz="2000" i="1" dirty="0">
                <a:ea typeface="+mn-ea"/>
              </a:rPr>
              <a:t>lines represented as pairs of </a:t>
            </a:r>
            <a:r>
              <a:rPr lang="en-US" sz="2000" i="1" dirty="0" smtClean="0">
                <a:ea typeface="+mn-ea"/>
              </a:rPr>
              <a:t>points</a:t>
            </a:r>
            <a:endParaRPr lang="en-US" sz="2000" b="1" i="1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i="1" dirty="0" smtClean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knows how to display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};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Line : Shape 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a </a:t>
            </a:r>
            <a:r>
              <a:rPr lang="en-US" sz="2000" b="1" i="1" dirty="0">
                <a:ea typeface="+mn-ea"/>
              </a:rPr>
              <a:t>Line </a:t>
            </a:r>
            <a:r>
              <a:rPr lang="en-US" sz="2000" i="1" dirty="0">
                <a:ea typeface="+mn-ea"/>
              </a:rPr>
              <a:t>is a</a:t>
            </a:r>
            <a:r>
              <a:rPr lang="en-US" sz="2000" b="1" i="1" dirty="0">
                <a:ea typeface="+mn-ea"/>
              </a:rPr>
              <a:t> Shape </a:t>
            </a:r>
            <a:r>
              <a:rPr lang="en-US" sz="2000" i="1" dirty="0">
                <a:ea typeface="+mn-ea"/>
              </a:rPr>
              <a:t>defined by just two</a:t>
            </a:r>
            <a:r>
              <a:rPr lang="en-US" sz="2000" b="1" i="1" dirty="0">
                <a:ea typeface="+mn-ea"/>
              </a:rPr>
              <a:t> Points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Line(Point p1, Point p2);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Line::Line(Point p1, Point p2)	// </a:t>
            </a:r>
            <a:r>
              <a:rPr lang="en-US" sz="2000" i="1" dirty="0" smtClean="0">
                <a:ea typeface="+mn-ea"/>
              </a:rPr>
              <a:t>construct a line from p1 to p2</a:t>
            </a:r>
            <a:endParaRPr lang="en-US" sz="2000" b="1" i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add(p1);	// </a:t>
            </a:r>
            <a:r>
              <a:rPr lang="en-US" sz="2000" i="1" dirty="0" smtClean="0">
                <a:ea typeface="+mn-ea"/>
              </a:rPr>
              <a:t>add p1 to this shape (add() is provided by Shape)</a:t>
            </a:r>
            <a:endParaRPr lang="en-US" sz="2000" b="1" i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add(p2);	// </a:t>
            </a:r>
            <a:r>
              <a:rPr lang="en-US" sz="2000" i="1" dirty="0" smtClean="0">
                <a:ea typeface="+mn-ea"/>
              </a:rPr>
              <a:t>add p2 to this shape</a:t>
            </a:r>
            <a:endParaRPr lang="en-US" sz="2000" b="1" i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sz="2000" b="1" dirty="0" smtClean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D4E9448-5838-4CC0-B14B-7F40C405E62C}" type="slidenum">
              <a:rPr lang="en-US" altLang="en-US" sz="1400" smtClean="0"/>
              <a:pPr eaLnBrk="1" hangingPunct="1">
                <a:defRPr/>
              </a:pPr>
              <a:t>47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draw two lines: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using namespace Graph_lib;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Simple_window win(Point(100,100),600,400,"Canvas");     // </a:t>
            </a:r>
            <a:r>
              <a:rPr lang="en-US" altLang="en-US" sz="2000" i="1" smtClean="0">
                <a:ea typeface="ＭＳ Ｐゴシック" pitchFamily="34" charset="-128"/>
              </a:rPr>
              <a:t>make a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 horizontal(Point(100,100),Point(200,100));     	// </a:t>
            </a:r>
            <a:r>
              <a:rPr lang="en-US" altLang="en-US" sz="2000" i="1" smtClean="0">
                <a:ea typeface="ＭＳ Ｐゴシック" pitchFamily="34" charset="-128"/>
              </a:rPr>
              <a:t>make a horizontal line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 vertical(Point(150,50),Point(150,150));	// </a:t>
            </a:r>
            <a:r>
              <a:rPr lang="en-US" altLang="en-US" sz="2000" i="1" smtClean="0">
                <a:ea typeface="ＭＳ Ｐゴシック" pitchFamily="34" charset="-128"/>
              </a:rPr>
              <a:t>make a vertical line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win.attach(horizontal);	// </a:t>
            </a:r>
            <a:r>
              <a:rPr lang="en-US" altLang="en-US" sz="2000" i="1" smtClean="0">
                <a:ea typeface="ＭＳ Ｐゴシック" pitchFamily="34" charset="-128"/>
              </a:rPr>
              <a:t>attach the lines to the 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win.attach(vertical);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	// </a:t>
            </a:r>
            <a:r>
              <a:rPr lang="en-US" altLang="en-US" sz="2000" i="1" smtClean="0">
                <a:ea typeface="ＭＳ Ｐゴシック" pitchFamily="34" charset="-128"/>
              </a:rPr>
              <a:t>Display!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DD6AFE6-898F-4EF0-92F3-B2B6F24FD0E6}" type="slidenum">
              <a:rPr lang="en-US" altLang="en-US" sz="1400" smtClean="0"/>
              <a:pPr eaLnBrk="1" hangingPunct="1">
                <a:defRPr/>
              </a:pPr>
              <a:t>48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 example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B494CED-29DC-419B-9B1D-43D4412B9F80}" type="slidenum">
              <a:rPr lang="en-US" altLang="en-US" sz="1400" smtClean="0"/>
              <a:pPr eaLnBrk="1" hangingPunct="1">
                <a:defRPr/>
              </a:pPr>
              <a:t>49</a:t>
            </a:fld>
            <a:endParaRPr lang="en-US" altLang="en-US" sz="1400" smtClean="0"/>
          </a:p>
        </p:txBody>
      </p:sp>
      <p:pic>
        <p:nvPicPr>
          <p:cNvPr id="12292" name="Picture 4" descr="C:\Documents and Settings\bs\Desktop\112 book\Screen captures\Capture 13 300dpi\13-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705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resulting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A2D7732-6006-43CE-BF57-CFAADD712F70}" type="slidenum">
              <a:rPr lang="en-US" altLang="en-US" sz="1400" smtClean="0"/>
              <a:pPr eaLnBrk="1" hangingPunct="1">
                <a:defRPr/>
              </a:pPr>
              <a:t>5</a:t>
            </a:fld>
            <a:endParaRPr lang="en-US" altLang="en-US" sz="1400" smtClean="0"/>
          </a:p>
        </p:txBody>
      </p:sp>
      <p:pic>
        <p:nvPicPr>
          <p:cNvPr id="10244" name="Picture 2" descr="C:\Documents and Settings\bs\Desktop\112 book\Screen captures\Capture 12\12-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705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Individual lines are independent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 smtClean="0">
                <a:ea typeface="+mn-ea"/>
              </a:rPr>
              <a:t>horizontal.set_color</a:t>
            </a:r>
            <a:r>
              <a:rPr lang="en-US" sz="2000" b="1" dirty="0" smtClean="0">
                <a:ea typeface="+mn-ea"/>
              </a:rPr>
              <a:t>(Color::red);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dirty="0" err="1" smtClean="0">
                <a:ea typeface="+mn-ea"/>
              </a:rPr>
              <a:t>vertical.set_color</a:t>
            </a:r>
            <a:r>
              <a:rPr lang="en-US" sz="2000" b="1" dirty="0" smtClean="0">
                <a:ea typeface="+mn-ea"/>
              </a:rPr>
              <a:t>(Color::green);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AECF9A-8F6E-4C09-8B8C-11718A87730F}" type="slidenum">
              <a:rPr lang="en-US" altLang="en-US" sz="1400" smtClean="0"/>
              <a:pPr eaLnBrk="1" hangingPunct="1">
                <a:defRPr/>
              </a:pPr>
              <a:t>50</a:t>
            </a:fld>
            <a:endParaRPr lang="en-US" altLang="en-US" sz="1400" smtClean="0"/>
          </a:p>
        </p:txBody>
      </p:sp>
      <p:pic>
        <p:nvPicPr>
          <p:cNvPr id="13317" name="Picture 2" descr="C:\Documents and Settings\bs\Desktop\112 book\Screen captures\Capture 13 300dpi\13-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6863" y="2743200"/>
            <a:ext cx="4832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struct Lines : Shape {	// </a:t>
            </a:r>
            <a:r>
              <a:rPr lang="en-US" altLang="en-US" sz="2000" i="1" smtClean="0">
                <a:ea typeface="ＭＳ Ｐゴシック" pitchFamily="34" charset="-128"/>
              </a:rPr>
              <a:t>a </a:t>
            </a:r>
            <a:r>
              <a:rPr lang="en-US" altLang="en-US" sz="2000" b="1" i="1" smtClean="0">
                <a:ea typeface="ＭＳ Ｐゴシック" pitchFamily="34" charset="-128"/>
              </a:rPr>
              <a:t>Lines </a:t>
            </a:r>
            <a:r>
              <a:rPr lang="en-US" altLang="en-US" sz="2000" i="1" smtClean="0">
                <a:ea typeface="ＭＳ Ｐゴシック" pitchFamily="34" charset="-128"/>
              </a:rPr>
              <a:t>object is a set of lines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smtClean="0">
                <a:ea typeface="ＭＳ Ｐゴシック" pitchFamily="34" charset="-128"/>
              </a:rPr>
              <a:t>	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We use Lines when we want to manipulate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all the lines as one shape, e.g. move them 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together with one move statement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void add(Point p1, Point p2);	// </a:t>
            </a:r>
            <a:r>
              <a:rPr lang="en-US" altLang="en-US" sz="2000" i="1" smtClean="0">
                <a:ea typeface="ＭＳ Ｐゴシック" pitchFamily="34" charset="-128"/>
              </a:rPr>
              <a:t>add line from p1 to p2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void draw_lines() const;	// </a:t>
            </a:r>
            <a:r>
              <a:rPr lang="en-US" altLang="en-US" sz="2000" i="1" smtClean="0">
                <a:ea typeface="ＭＳ Ｐゴシック" pitchFamily="34" charset="-128"/>
              </a:rPr>
              <a:t>to be called by</a:t>
            </a:r>
            <a:r>
              <a:rPr lang="en-US" altLang="en-US" sz="2000" b="1" i="1" smtClean="0">
                <a:ea typeface="ＭＳ Ｐゴシック" pitchFamily="34" charset="-128"/>
              </a:rPr>
              <a:t> Window </a:t>
            </a:r>
            <a:r>
              <a:rPr lang="en-US" altLang="en-US" sz="2000" i="1" smtClean="0">
                <a:ea typeface="ＭＳ Ｐゴシック" pitchFamily="34" charset="-128"/>
              </a:rPr>
              <a:t>to draw</a:t>
            </a:r>
            <a:r>
              <a:rPr lang="en-US" altLang="en-US" sz="2000" b="1" i="1" smtClean="0">
                <a:ea typeface="ＭＳ Ｐゴシック" pitchFamily="34" charset="-128"/>
              </a:rPr>
              <a:t> Lines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Terminology: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Lines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is derived from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Lines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inherits from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Lines “is a kind of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 Shape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Shape </a:t>
            </a:r>
            <a:r>
              <a:rPr lang="ja-JP" altLang="en-US" sz="1800" smtClean="0">
                <a:ea typeface="ＭＳ Ｐゴシック" pitchFamily="34" charset="-128"/>
              </a:rPr>
              <a:t>“</a:t>
            </a:r>
            <a:r>
              <a:rPr lang="en-US" altLang="ja-JP" sz="1800" smtClean="0">
                <a:ea typeface="ＭＳ Ｐゴシック" pitchFamily="34" charset="-128"/>
              </a:rPr>
              <a:t>is the base</a:t>
            </a:r>
            <a:r>
              <a:rPr lang="ja-JP" altLang="en-US" sz="1800" smtClean="0">
                <a:ea typeface="ＭＳ Ｐゴシック" pitchFamily="34" charset="-128"/>
              </a:rPr>
              <a:t>”</a:t>
            </a:r>
            <a:r>
              <a:rPr lang="en-US" altLang="ja-JP" sz="1800" smtClean="0">
                <a:ea typeface="ＭＳ Ｐゴシック" pitchFamily="34" charset="-128"/>
              </a:rPr>
              <a:t> of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This is the key to what is called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object-oriented programming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We</a:t>
            </a:r>
            <a:r>
              <a:rPr lang="ja-JP" altLang="en-US" sz="1800" smtClean="0">
                <a:ea typeface="ＭＳ Ｐゴシック" pitchFamily="34" charset="-128"/>
              </a:rPr>
              <a:t>’</a:t>
            </a:r>
            <a:r>
              <a:rPr lang="en-US" altLang="ja-JP" sz="1800" smtClean="0">
                <a:ea typeface="ＭＳ Ｐゴシック" pitchFamily="34" charset="-128"/>
              </a:rPr>
              <a:t>ll get back to this in Chapter 14</a:t>
            </a:r>
            <a:endParaRPr lang="en-US" altLang="en-US" sz="18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CEEA402-D458-4266-AA20-169C467EDF75}" type="slidenum">
              <a:rPr lang="en-US" altLang="en-US" sz="1400" smtClean="0"/>
              <a:pPr eaLnBrk="1" hangingPunct="1">
                <a:defRPr/>
              </a:pPr>
              <a:t>51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Lines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Lines x;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x.add(Point(100,100), Point(200,100));	// </a:t>
            </a:r>
            <a:r>
              <a:rPr lang="en-US" altLang="en-US" sz="2000" i="1" smtClean="0">
                <a:ea typeface="ＭＳ Ｐゴシック" pitchFamily="34" charset="-128"/>
              </a:rPr>
              <a:t>horizontal line</a:t>
            </a:r>
            <a:endParaRPr lang="en-US" altLang="en-US" sz="2000" b="1" i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x.add(Point(150,50), Point(150,150));	// </a:t>
            </a:r>
            <a:r>
              <a:rPr lang="en-US" altLang="en-US" sz="2000" i="1" smtClean="0">
                <a:ea typeface="ＭＳ Ｐゴシック" pitchFamily="34" charset="-128"/>
              </a:rPr>
              <a:t>vertical line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win.attach(x);		// </a:t>
            </a:r>
            <a:r>
              <a:rPr lang="en-US" altLang="en-US" sz="2000" i="1" smtClean="0">
                <a:ea typeface="ＭＳ Ｐゴシック" pitchFamily="34" charset="-128"/>
              </a:rPr>
              <a:t>attach Lines object </a:t>
            </a:r>
            <a:r>
              <a:rPr lang="en-US" altLang="en-US" sz="2000" b="1" smtClean="0">
                <a:ea typeface="ＭＳ Ｐゴシック" pitchFamily="34" charset="-128"/>
              </a:rPr>
              <a:t>x</a:t>
            </a:r>
            <a:r>
              <a:rPr lang="en-US" altLang="en-US" sz="2000" i="1" smtClean="0">
                <a:ea typeface="ＭＳ Ｐゴシック" pitchFamily="34" charset="-128"/>
              </a:rPr>
              <a:t> to Window </a:t>
            </a:r>
            <a:r>
              <a:rPr lang="en-US" altLang="en-US" sz="2000" b="1" smtClean="0">
                <a:ea typeface="ＭＳ Ｐゴシック" pitchFamily="34" charset="-128"/>
              </a:rPr>
              <a:t>win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win.wait_for_button();	// </a:t>
            </a:r>
            <a:r>
              <a:rPr lang="en-US" altLang="en-US" sz="2000" i="1" smtClean="0">
                <a:ea typeface="ＭＳ Ｐゴシック" pitchFamily="34" charset="-128"/>
              </a:rPr>
              <a:t>Draw!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A393AC0-60F7-426A-AC2E-E6690A67600C}" type="slidenum">
              <a:rPr lang="en-US" altLang="en-US" sz="1400" smtClean="0"/>
              <a:pPr eaLnBrk="1" hangingPunct="1">
                <a:defRPr/>
              </a:pPr>
              <a:t>52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Looks exactly like the two </a:t>
            </a:r>
            <a:r>
              <a:rPr lang="en-US" altLang="en-US" sz="2400" b="1" smtClean="0">
                <a:ea typeface="ＭＳ Ｐゴシック" pitchFamily="34" charset="-128"/>
              </a:rPr>
              <a:t>Line</a:t>
            </a:r>
            <a:r>
              <a:rPr lang="en-US" altLang="en-US" sz="2400" smtClean="0">
                <a:ea typeface="ＭＳ Ｐゴシック" pitchFamily="34" charset="-128"/>
              </a:rPr>
              <a:t>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1F34991-D38A-45AF-BAE3-5E08ADA41B15}" type="slidenum">
              <a:rPr lang="en-US" altLang="en-US" sz="1400" smtClean="0"/>
              <a:pPr eaLnBrk="1" hangingPunct="1">
                <a:defRPr/>
              </a:pPr>
              <a:t>53</a:t>
            </a:fld>
            <a:endParaRPr lang="en-US" altLang="en-US" sz="1400" smtClean="0"/>
          </a:p>
        </p:txBody>
      </p:sp>
      <p:pic>
        <p:nvPicPr>
          <p:cNvPr id="16389" name="Picture 2" descr="C:\Documents and Settings\bs\Desktop\112 book\Screen captures\Capture 13 300dpi\13-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4737100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Implementation: Lines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void Lines::add(Point p1, Point p2)	// </a:t>
            </a:r>
            <a:r>
              <a:rPr lang="en-US" altLang="en-US" sz="2000" i="1" dirty="0" smtClean="0">
                <a:ea typeface="ＭＳ Ｐゴシック" pitchFamily="34" charset="-128"/>
              </a:rPr>
              <a:t>use Shape</a:t>
            </a:r>
            <a:r>
              <a:rPr lang="ja-JP" altLang="en-US" sz="2000" i="1" dirty="0" smtClean="0">
                <a:ea typeface="ＭＳ Ｐゴシック" pitchFamily="34" charset="-128"/>
              </a:rPr>
              <a:t>’</a:t>
            </a:r>
            <a:r>
              <a:rPr lang="en-US" altLang="ja-JP" sz="2000" i="1" dirty="0" smtClean="0">
                <a:ea typeface="ＭＳ Ｐゴシック" pitchFamily="34" charset="-128"/>
              </a:rPr>
              <a:t>s add()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Shape::add(p1);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Shape::add(p2);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void Lines::</a:t>
            </a:r>
            <a:r>
              <a:rPr lang="en-US" altLang="en-US" sz="2000" b="1" dirty="0" err="1" smtClean="0">
                <a:ea typeface="ＭＳ Ｐゴシック" pitchFamily="34" charset="-128"/>
              </a:rPr>
              <a:t>draw_lines</a:t>
            </a:r>
            <a:r>
              <a:rPr lang="en-US" altLang="en-US" sz="2000" b="1" dirty="0" smtClean="0">
                <a:ea typeface="ＭＳ Ｐゴシック" pitchFamily="34" charset="-128"/>
              </a:rPr>
              <a:t>() const	// </a:t>
            </a:r>
            <a:r>
              <a:rPr lang="en-US" altLang="en-US" sz="2000" i="1" dirty="0" smtClean="0">
                <a:ea typeface="ＭＳ Ｐゴシック" pitchFamily="34" charset="-128"/>
              </a:rPr>
              <a:t>to somehow be called from Shape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for (int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=1;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&lt;</a:t>
            </a:r>
            <a:r>
              <a:rPr lang="en-US" altLang="en-US" sz="2000" b="1" dirty="0" err="1" smtClean="0">
                <a:ea typeface="ＭＳ Ｐゴシック" pitchFamily="34" charset="-128"/>
              </a:rPr>
              <a:t>number_of_points</a:t>
            </a:r>
            <a:r>
              <a:rPr lang="en-US" altLang="en-US" sz="2000" b="1" dirty="0" smtClean="0">
                <a:ea typeface="ＭＳ Ｐゴシック" pitchFamily="34" charset="-128"/>
              </a:rPr>
              <a:t>(); 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+=2)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</a:t>
            </a:r>
            <a:r>
              <a:rPr lang="en-US" altLang="en-US" sz="2000" b="1" dirty="0" err="1" smtClean="0">
                <a:ea typeface="ＭＳ Ｐゴシック" pitchFamily="34" charset="-128"/>
              </a:rPr>
              <a:t>fl_line</a:t>
            </a:r>
            <a:r>
              <a:rPr lang="en-US" altLang="en-US" sz="2000" b="1" dirty="0" smtClean="0">
                <a:ea typeface="ＭＳ Ｐゴシック" pitchFamily="34" charset="-128"/>
              </a:rPr>
              <a:t>(point(i-1).x, point(i-1).y, point(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).x, point(</a:t>
            </a:r>
            <a:r>
              <a:rPr lang="en-US" altLang="en-US" sz="2000" b="1" dirty="0" err="1" smtClean="0">
                <a:ea typeface="ＭＳ Ｐゴシック" pitchFamily="34" charset="-128"/>
              </a:rPr>
              <a:t>i</a:t>
            </a:r>
            <a:r>
              <a:rPr lang="en-US" altLang="en-US" sz="2000" b="1" dirty="0" smtClean="0">
                <a:ea typeface="ＭＳ Ｐゴシック" pitchFamily="34" charset="-128"/>
              </a:rPr>
              <a:t>).y);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Note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err="1" smtClean="0">
                <a:ea typeface="Times New Roman" pitchFamily="18" charset="0"/>
              </a:rPr>
              <a:t>fl_line</a:t>
            </a:r>
            <a:r>
              <a:rPr lang="en-US" altLang="en-US" sz="2000" dirty="0" smtClean="0">
                <a:ea typeface="Times New Roman" pitchFamily="18" charset="0"/>
              </a:rPr>
              <a:t> is a basic line drawing function from FLTK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FLTK is used in the </a:t>
            </a:r>
            <a:r>
              <a:rPr lang="en-US" altLang="en-US" sz="2000" i="1" dirty="0" smtClean="0">
                <a:ea typeface="Times New Roman" pitchFamily="18" charset="0"/>
              </a:rPr>
              <a:t>implementation</a:t>
            </a:r>
            <a:r>
              <a:rPr lang="en-US" altLang="en-US" sz="2000" dirty="0" smtClean="0">
                <a:ea typeface="Times New Roman" pitchFamily="18" charset="0"/>
              </a:rPr>
              <a:t>, not in the </a:t>
            </a:r>
            <a:r>
              <a:rPr lang="en-US" altLang="en-US" sz="2000" i="1" dirty="0" smtClean="0">
                <a:ea typeface="Times New Roman" pitchFamily="18" charset="0"/>
              </a:rPr>
              <a:t>interface</a:t>
            </a:r>
            <a:r>
              <a:rPr lang="en-US" altLang="en-US" sz="2000" dirty="0" smtClean="0">
                <a:ea typeface="Times New Roman" pitchFamily="18" charset="0"/>
              </a:rPr>
              <a:t> to our classes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We could replace FLTK with another graphics library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11A27C7-CD48-4ACD-AF18-393B81F26CF1}" type="slidenum">
              <a:rPr lang="en-US" altLang="en-US" sz="1400" smtClean="0"/>
              <a:pPr eaLnBrk="1" hangingPunct="1">
                <a:defRPr/>
              </a:pPr>
              <a:t>54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Draw Grid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2800" smtClean="0">
                <a:ea typeface="ＭＳ Ｐゴシック" pitchFamily="34" charset="-128"/>
              </a:rPr>
              <a:t>(Why bother with </a:t>
            </a:r>
            <a:r>
              <a:rPr lang="en-US" altLang="en-US" sz="2800" b="1" smtClean="0">
                <a:ea typeface="ＭＳ Ｐゴシック" pitchFamily="34" charset="-128"/>
              </a:rPr>
              <a:t>Lines </a:t>
            </a:r>
            <a:r>
              <a:rPr lang="en-US" altLang="en-US" sz="2800" smtClean="0">
                <a:ea typeface="ＭＳ Ｐゴシック" pitchFamily="34" charset="-128"/>
              </a:rPr>
              <a:t>when we have </a:t>
            </a:r>
            <a:r>
              <a:rPr lang="en-US" altLang="en-US" sz="2800" b="1" smtClean="0">
                <a:ea typeface="ＭＳ Ｐゴシック" pitchFamily="34" charset="-128"/>
              </a:rPr>
              <a:t>Line</a:t>
            </a:r>
            <a:r>
              <a:rPr lang="en-US" altLang="en-US" sz="2800" smtClean="0">
                <a:ea typeface="ＭＳ Ｐゴシック" pitchFamily="34" charset="-128"/>
              </a:rPr>
              <a:t>?)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A </a:t>
            </a:r>
            <a:r>
              <a:rPr lang="en-US" altLang="en-US" sz="2000" b="1" i="1" smtClean="0">
                <a:ea typeface="ＭＳ Ｐゴシック" pitchFamily="34" charset="-128"/>
              </a:rPr>
              <a:t>Lines </a:t>
            </a:r>
            <a:r>
              <a:rPr lang="en-US" altLang="en-US" sz="2000" i="1" smtClean="0">
                <a:ea typeface="ＭＳ Ｐゴシック" pitchFamily="34" charset="-128"/>
              </a:rPr>
              <a:t>object may hold many related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Here we construct a grid: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int x_size = win.x_max();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int y_size = win.y_max();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int x_grid = 80;		//</a:t>
            </a:r>
            <a:r>
              <a:rPr lang="en-US" altLang="en-US" sz="2000" i="1" smtClean="0">
                <a:ea typeface="ＭＳ Ｐゴシック" pitchFamily="34" charset="-128"/>
              </a:rPr>
              <a:t> make cells 80 pixels wide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int y_grid = 40;		//</a:t>
            </a:r>
            <a:r>
              <a:rPr lang="en-US" altLang="en-US" sz="2000" i="1" smtClean="0">
                <a:ea typeface="ＭＳ Ｐゴシック" pitchFamily="34" charset="-128"/>
              </a:rPr>
              <a:t> make cells 40 pixels high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Lines grid;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for (int x=x_grid; x&lt;x_size; x+=x_grid)	//</a:t>
            </a:r>
            <a:r>
              <a:rPr lang="en-US" altLang="en-US" sz="2000" i="1" smtClean="0">
                <a:ea typeface="ＭＳ Ｐゴシック" pitchFamily="34" charset="-128"/>
              </a:rPr>
              <a:t> veritcal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grid.add(Point(x,0),Point(x,y_size));	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for (int y = y_grid; y&lt;y_size; y+=y_grid)	// </a:t>
            </a:r>
            <a:r>
              <a:rPr lang="en-US" altLang="en-US" sz="2000" i="1" smtClean="0">
                <a:ea typeface="ＭＳ Ｐゴシック" pitchFamily="34" charset="-128"/>
              </a:rPr>
              <a:t>horizontal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grid.add(Point(0,y),Point(x_size,y));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win.attach(grid);  // </a:t>
            </a:r>
            <a:r>
              <a:rPr lang="en-US" altLang="en-US" sz="2000" i="1" smtClean="0">
                <a:ea typeface="ＭＳ Ｐゴシック" pitchFamily="34" charset="-128"/>
              </a:rPr>
              <a:t>attach our grid to our window (note grid is one object)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0547015-D4AB-4291-902A-D5D6C116CFA0}" type="slidenum">
              <a:rPr lang="en-US" altLang="en-US" sz="1400" smtClean="0"/>
              <a:pPr eaLnBrk="1" hangingPunct="1">
                <a:defRPr/>
              </a:pPr>
              <a:t>55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Grid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906DBB5-AAF8-47BA-9A4D-294C449E46C8}" type="slidenum">
              <a:rPr lang="en-US" altLang="en-US" sz="1400" smtClean="0"/>
              <a:pPr eaLnBrk="1" hangingPunct="1">
                <a:defRPr/>
              </a:pPr>
              <a:t>56</a:t>
            </a:fld>
            <a:endParaRPr lang="en-US" altLang="en-US" sz="1400" smtClean="0"/>
          </a:p>
        </p:txBody>
      </p:sp>
      <p:pic>
        <p:nvPicPr>
          <p:cNvPr id="19460" name="Picture 6" descr="C:\Documents and Settings\bs\Desktop\112 book\Screen captures\Capture 13 300dpi\13-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675" y="1905000"/>
            <a:ext cx="4832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685800" y="5410200"/>
            <a:ext cx="7696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Oops!  Last column is narrow, there's a grid line on top of the Next button, etc.—tweaking required (as usual)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Color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struct Color {	//</a:t>
            </a:r>
            <a:r>
              <a:rPr lang="en-US" altLang="en-US" sz="2000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Map FLTK colors and scope them;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i="1" smtClean="0">
                <a:ea typeface="ＭＳ Ｐゴシック" pitchFamily="34" charset="-128"/>
              </a:rPr>
              <a:t>			</a:t>
            </a: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deal with visibility/transparency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enum Color_type { red=FL_RED, blue=FL_BLUE, /* </a:t>
            </a:r>
            <a:r>
              <a:rPr lang="en-US" altLang="en-US" sz="2000" i="1" smtClean="0">
                <a:ea typeface="ＭＳ Ｐゴシック" pitchFamily="34" charset="-128"/>
              </a:rPr>
              <a:t>…</a:t>
            </a:r>
            <a:r>
              <a:rPr lang="en-US" altLang="en-US" sz="2000" b="1" smtClean="0">
                <a:ea typeface="ＭＳ Ｐゴシック" pitchFamily="34" charset="-128"/>
              </a:rPr>
              <a:t> */ 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enum Transparency { invisible=0, visible=255 };  //</a:t>
            </a:r>
            <a:r>
              <a:rPr lang="en-US" altLang="en-US" sz="2000" b="1" i="1" smtClean="0">
                <a:ea typeface="ＭＳ Ｐゴシック" pitchFamily="34" charset="-128"/>
              </a:rPr>
              <a:t> </a:t>
            </a:r>
            <a:r>
              <a:rPr lang="en-US" altLang="en-US" sz="2000" i="1" smtClean="0">
                <a:ea typeface="ＭＳ Ｐゴシック" pitchFamily="34" charset="-128"/>
              </a:rPr>
              <a:t>also called Alpha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Color(Color_type cc) :c(Fl_Color(cc)), v(visible)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Color(int cc) :c(Fl_Color(cc)), v(visible)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Color(Color_type cc, Transparency t) :c(Fl_Color(cc)), v(t)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int as_int() const { return c;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Transparency visibility() { return v;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void set_visibility(Transparency t) { v = t;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private: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Fl_Color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char v;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8076D4F-9EF3-4146-A76D-F85A65A15AFE}" type="slidenum">
              <a:rPr lang="en-US" altLang="en-US" sz="1400" smtClean="0"/>
              <a:pPr eaLnBrk="1" hangingPunct="1">
                <a:defRPr/>
              </a:pPr>
              <a:t>57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+mj-ea"/>
              </a:rPr>
              <a:t>Draw </a:t>
            </a:r>
            <a:r>
              <a:rPr lang="en-US" dirty="0" smtClean="0">
                <a:solidFill>
                  <a:schemeClr val="tx1"/>
                </a:solidFill>
                <a:ea typeface="+mj-ea"/>
              </a:rPr>
              <a:t>red </a:t>
            </a:r>
            <a:r>
              <a:rPr lang="en-US" dirty="0">
                <a:solidFill>
                  <a:schemeClr val="tx1"/>
                </a:solidFill>
                <a:ea typeface="+mj-ea"/>
              </a:rPr>
              <a:t>grid</a:t>
            </a:r>
            <a:endParaRPr lang="en-US" sz="32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grid.set_color(Color::red);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ED84C63-9F9F-4C88-9225-3B605AF770FC}" type="slidenum">
              <a:rPr lang="en-US" altLang="en-US" sz="1400" smtClean="0"/>
              <a:pPr eaLnBrk="1" hangingPunct="1">
                <a:defRPr/>
              </a:pPr>
              <a:t>58</a:t>
            </a:fld>
            <a:endParaRPr lang="en-US" altLang="en-US" sz="1400" smtClean="0"/>
          </a:p>
        </p:txBody>
      </p:sp>
      <p:pic>
        <p:nvPicPr>
          <p:cNvPr id="21509" name="Picture 4" descr="C:\Documents and Settings\bs\Desktop\112 book\Screen captures\Capture 13 300dpi\13-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48768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Line_style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struct Line_style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enum Line_style_type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solid=FL_SOLID,			// </a:t>
            </a:r>
            <a:r>
              <a:rPr lang="en-US" altLang="en-US" sz="1800" i="1" smtClean="0">
                <a:ea typeface="ＭＳ Ｐゴシック" pitchFamily="34" charset="-128"/>
              </a:rPr>
              <a:t>-------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dash=FL_DASH,			// </a:t>
            </a:r>
            <a:r>
              <a:rPr lang="en-US" altLang="en-US" sz="1800" i="1" smtClean="0">
                <a:ea typeface="ＭＳ Ｐゴシック" pitchFamily="34" charset="-128"/>
              </a:rPr>
              <a:t>- - - 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dot=FL_DOT,			// </a:t>
            </a:r>
            <a:r>
              <a:rPr lang="en-US" altLang="en-US" sz="1800" i="1" smtClean="0">
                <a:ea typeface="ＭＳ Ｐゴシック" pitchFamily="34" charset="-128"/>
              </a:rPr>
              <a:t>.......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dashdot=FL_DASHDOT,		// </a:t>
            </a:r>
            <a:r>
              <a:rPr lang="en-US" altLang="en-US" sz="1800" i="1" smtClean="0">
                <a:ea typeface="ＭＳ Ｐゴシック" pitchFamily="34" charset="-128"/>
              </a:rPr>
              <a:t>- . - 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dashdotdot=FL_DASHDOTDOT,	// </a:t>
            </a:r>
            <a:r>
              <a:rPr lang="en-US" altLang="en-US" sz="1800" i="1" smtClean="0">
                <a:ea typeface="ＭＳ Ｐゴシック" pitchFamily="34" charset="-128"/>
              </a:rPr>
              <a:t>-..-..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smtClean="0">
                <a:ea typeface="ＭＳ Ｐゴシック" pitchFamily="34" charset="-128"/>
              </a:rPr>
              <a:t>	</a:t>
            </a:r>
            <a:r>
              <a:rPr lang="en-US" altLang="en-US" sz="1800" b="1" smtClean="0">
                <a:ea typeface="ＭＳ Ｐゴシック" pitchFamily="34" charset="-128"/>
              </a:rPr>
              <a:t>Line_style(Line_style_type ss) :s(ss), w(0)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Line_style(Line_style_type lst, int ww) :s(lst), w(ww)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Line_style(int ss) :s(ss), w(0) {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int width() const { return w;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int style() const { return s;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int 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int w;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3506786-F141-452A-A719-52FBF9982464}" type="slidenum">
              <a:rPr lang="en-US" altLang="en-US" sz="1400" smtClean="0"/>
              <a:pPr eaLnBrk="1" hangingPunct="1">
                <a:defRPr/>
              </a:pPr>
              <a:t>59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Graphics/GUI libraries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You</a:t>
            </a:r>
            <a:r>
              <a:rPr lang="en-US" altLang="ja-JP" sz="2800" dirty="0" smtClean="0">
                <a:ea typeface="ＭＳ Ｐゴシック" pitchFamily="34" charset="-128"/>
              </a:rPr>
              <a:t>’ll be using a few interface classes we wrote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Interfacing to a popular GUI toolkit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GUI == Graphical User Interface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FLTK:  www.fltk.org	// </a:t>
            </a:r>
            <a:r>
              <a:rPr lang="en-US" altLang="en-US" sz="2000" i="1" dirty="0" smtClean="0">
                <a:ea typeface="Times New Roman" pitchFamily="18" charset="0"/>
              </a:rPr>
              <a:t>Fast Light Tool Kit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Installation, etc.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See </a:t>
            </a:r>
            <a:r>
              <a:rPr lang="en-US" altLang="en-US" sz="2000" dirty="0" smtClean="0">
                <a:ea typeface="Times New Roman" pitchFamily="18" charset="0"/>
              </a:rPr>
              <a:t>Appendix </a:t>
            </a:r>
            <a:r>
              <a:rPr lang="en-US" altLang="en-US" sz="2000" dirty="0" smtClean="0">
                <a:ea typeface="Times New Roman" pitchFamily="18" charset="0"/>
              </a:rPr>
              <a:t>D and ask instructor/friend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FLTK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GUI </a:t>
            </a:r>
            <a:r>
              <a:rPr lang="en-US" altLang="en-US" sz="1800" dirty="0" smtClean="0">
                <a:ea typeface="Times New Roman" pitchFamily="18" charset="0"/>
              </a:rPr>
              <a:t>and graphics </a:t>
            </a:r>
            <a:r>
              <a:rPr lang="en-US" altLang="en-US" sz="1800" dirty="0" smtClean="0">
                <a:ea typeface="Times New Roman" pitchFamily="18" charset="0"/>
              </a:rPr>
              <a:t>classes developed for this course</a:t>
            </a:r>
            <a:endParaRPr lang="en-US" altLang="en-US" sz="1800" dirty="0" smtClean="0">
              <a:ea typeface="Times New Roman" pitchFamily="18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Project settings</a:t>
            </a:r>
            <a:endParaRPr lang="en-US" altLang="en-US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This model is far simpler than common toolkit interfaces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The FLTK (very terse) documentation is 370 pages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Our interface library is &lt;20 classes and &lt;500 lines of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You can write a lot of code with these classes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And you can build more classes on them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140299C-C27B-4EF7-A106-D172A43DEA97}" type="slidenum">
              <a:rPr lang="en-US" altLang="en-US" sz="1400" smtClean="0"/>
              <a:pPr eaLnBrk="1" hangingPunct="1"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Example: colored fat dash grid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grid.set_style(Line_style(Line_style::dash,2));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470C49E-06A9-44A8-8C4B-D80D9C8B1421}" type="slidenum">
              <a:rPr lang="en-US" altLang="en-US" sz="1400" smtClean="0"/>
              <a:pPr eaLnBrk="1" hangingPunct="1">
                <a:defRPr/>
              </a:pPr>
              <a:t>60</a:t>
            </a:fld>
            <a:endParaRPr lang="en-US" altLang="en-US" sz="1400" smtClean="0"/>
          </a:p>
        </p:txBody>
      </p:sp>
      <p:pic>
        <p:nvPicPr>
          <p:cNvPr id="23557" name="Picture 8" descr="C:\Documents and Settings\bs\Desktop\112 book\Screen captures\Capture 13 300dpi\15-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485616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Polylines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820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Open_polyline</a:t>
            </a:r>
            <a:r>
              <a:rPr lang="en-US" sz="2000" b="1" dirty="0">
                <a:ea typeface="+mn-ea"/>
              </a:rPr>
              <a:t> : Shape {	// </a:t>
            </a:r>
            <a:r>
              <a:rPr lang="en-US" sz="2000" i="1" dirty="0">
                <a:ea typeface="+mn-ea"/>
              </a:rPr>
              <a:t>open sequence of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void add(Point p) { Shape::add(p);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struct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Closed_polyline</a:t>
            </a:r>
            <a:r>
              <a:rPr lang="en-US" sz="2000" b="1" dirty="0">
                <a:ea typeface="+mn-ea"/>
              </a:rPr>
              <a:t> : </a:t>
            </a:r>
            <a:r>
              <a:rPr lang="en-US" sz="2000" b="1" dirty="0" err="1" smtClean="0">
                <a:ea typeface="+mn-ea"/>
              </a:rPr>
              <a:t>Open_polyline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>
                <a:ea typeface="+mn-ea"/>
              </a:rPr>
              <a:t>{	// </a:t>
            </a:r>
            <a:r>
              <a:rPr lang="en-US" sz="2000" i="1" dirty="0">
                <a:ea typeface="+mn-ea"/>
              </a:rPr>
              <a:t>closed sequence of lines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void </a:t>
            </a:r>
            <a:r>
              <a:rPr lang="en-US" sz="2000" b="1" dirty="0" err="1">
                <a:ea typeface="+mn-ea"/>
              </a:rPr>
              <a:t>draw_lines</a:t>
            </a:r>
            <a:r>
              <a:rPr lang="en-US" sz="2000" b="1" dirty="0">
                <a:ea typeface="+mn-ea"/>
              </a:rPr>
              <a:t>()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</a:t>
            </a:r>
            <a:r>
              <a:rPr lang="en-US" sz="2000" b="1" dirty="0" err="1" smtClean="0">
                <a:ea typeface="+mn-ea"/>
              </a:rPr>
              <a:t>Open_polyline</a:t>
            </a:r>
            <a:r>
              <a:rPr lang="en-US" sz="2000" b="1" dirty="0" smtClean="0">
                <a:ea typeface="+mn-ea"/>
              </a:rPr>
              <a:t>::</a:t>
            </a:r>
            <a:r>
              <a:rPr lang="en-US" sz="2000" b="1" dirty="0" err="1">
                <a:ea typeface="+mn-ea"/>
              </a:rPr>
              <a:t>draw_lines</a:t>
            </a:r>
            <a:r>
              <a:rPr lang="en-US" sz="2000" b="1" dirty="0" smtClean="0">
                <a:ea typeface="+mn-ea"/>
              </a:rPr>
              <a:t>(); // </a:t>
            </a:r>
            <a:r>
              <a:rPr lang="en-US" sz="2000" i="1" dirty="0" smtClean="0">
                <a:ea typeface="+mn-ea"/>
              </a:rPr>
              <a:t>draw lines (except the closing one)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	// </a:t>
            </a:r>
            <a:r>
              <a:rPr lang="en-US" sz="2000" i="1" dirty="0" smtClean="0">
                <a:ea typeface="+mn-ea"/>
              </a:rPr>
              <a:t>draw the closing line:	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</a:t>
            </a:r>
            <a:r>
              <a:rPr lang="en-US" sz="2000" b="1" dirty="0" err="1">
                <a:ea typeface="+mn-ea"/>
              </a:rPr>
              <a:t>fl_line</a:t>
            </a:r>
            <a:r>
              <a:rPr lang="en-US" sz="2000" b="1" dirty="0" smtClean="0">
                <a:ea typeface="+mn-ea"/>
              </a:rPr>
              <a:t>(	point(</a:t>
            </a:r>
            <a:r>
              <a:rPr lang="en-US" sz="2000" b="1" dirty="0" err="1" smtClean="0">
                <a:ea typeface="+mn-ea"/>
              </a:rPr>
              <a:t>number_of_points</a:t>
            </a:r>
            <a:r>
              <a:rPr lang="en-US" sz="2000" b="1" dirty="0">
                <a:ea typeface="+mn-ea"/>
              </a:rPr>
              <a:t>()-1).x,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</a:t>
            </a:r>
            <a:r>
              <a:rPr lang="en-US" sz="2000" b="1" dirty="0" smtClean="0">
                <a:ea typeface="+mn-ea"/>
              </a:rPr>
              <a:t>	point(</a:t>
            </a:r>
            <a:r>
              <a:rPr lang="en-US" sz="2000" b="1" dirty="0" err="1" smtClean="0">
                <a:ea typeface="+mn-ea"/>
              </a:rPr>
              <a:t>number_of_points</a:t>
            </a:r>
            <a:r>
              <a:rPr lang="en-US" sz="2000" b="1" dirty="0" smtClean="0">
                <a:ea typeface="+mn-ea"/>
              </a:rPr>
              <a:t>()-1</a:t>
            </a:r>
            <a:r>
              <a:rPr lang="en-US" sz="2000" b="1" dirty="0">
                <a:ea typeface="+mn-ea"/>
              </a:rPr>
              <a:t>).y,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</a:t>
            </a:r>
            <a:r>
              <a:rPr lang="en-US" sz="2000" b="1" dirty="0" smtClean="0">
                <a:ea typeface="+mn-ea"/>
              </a:rPr>
              <a:t>	point(0</a:t>
            </a:r>
            <a:r>
              <a:rPr lang="en-US" sz="2000" b="1" dirty="0">
                <a:ea typeface="+mn-ea"/>
              </a:rPr>
              <a:t>).x</a:t>
            </a:r>
            <a:r>
              <a:rPr lang="en-US" sz="2000" b="1" dirty="0" smtClean="0">
                <a:ea typeface="+mn-ea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		point(0</a:t>
            </a:r>
            <a:r>
              <a:rPr lang="en-US" sz="2000" b="1" dirty="0">
                <a:ea typeface="+mn-ea"/>
              </a:rPr>
              <a:t>).y </a:t>
            </a:r>
            <a:endParaRPr lang="en-US" sz="2000" b="1" dirty="0" smtClean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	           );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}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void add(Point p) { Shape::add(p); </a:t>
            </a:r>
            <a:r>
              <a:rPr lang="en-US" sz="2000" b="1" dirty="0" smtClean="0">
                <a:ea typeface="+mn-ea"/>
              </a:rPr>
              <a:t>}	//</a:t>
            </a:r>
            <a:r>
              <a:rPr lang="en-US" sz="2000" b="1" i="1" dirty="0" smtClean="0">
                <a:ea typeface="+mn-ea"/>
              </a:rPr>
              <a:t> </a:t>
            </a:r>
            <a:r>
              <a:rPr lang="en-US" sz="2000" i="1" dirty="0" smtClean="0">
                <a:ea typeface="+mn-ea"/>
              </a:rPr>
              <a:t>not needed (why?)</a:t>
            </a: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};</a:t>
            </a:r>
            <a:endParaRPr lang="en-US" sz="1800" b="1" dirty="0">
              <a:ea typeface="+mn-e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A8C8EF4-4D60-4224-84A4-A5B27C84DA82}" type="slidenum">
              <a:rPr lang="en-US" altLang="en-US" sz="1400" smtClean="0"/>
              <a:pPr eaLnBrk="1" hangingPunct="1">
                <a:defRPr/>
              </a:pPr>
              <a:t>61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Open_polyline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Open_polyline opl;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opl.add(Point(100,100));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opl.add(Point(150,200));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opl.add(Point(250,250));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opl.add(Point(300,200));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b="1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3FF8533-19A6-4BC6-9589-D22E9E94B683}" type="slidenum">
              <a:rPr lang="en-US" altLang="en-US" sz="1400" smtClean="0"/>
              <a:pPr eaLnBrk="1" hangingPunct="1">
                <a:defRPr/>
              </a:pPr>
              <a:t>62</a:t>
            </a:fld>
            <a:endParaRPr lang="en-US" altLang="en-US" sz="1400" smtClean="0"/>
          </a:p>
        </p:txBody>
      </p:sp>
      <p:pic>
        <p:nvPicPr>
          <p:cNvPr id="25605" name="Picture 2" descr="C:\Documents and Settings\bs\Desktop\112 book\Screen captures\Capture 13 300dpi\13-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33600"/>
            <a:ext cx="4848225" cy="344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Closed_polyline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Closed_polyline cpl;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cpl.add(Point(100,100));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cpl.add(Point(150,200));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cpl.add(Point(250,250));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cpl.add(Point(300,200));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b="1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E03B4DE-DEA5-45EF-AE60-B2B07E26C2DC}" type="slidenum">
              <a:rPr lang="en-US" altLang="en-US" sz="1400" smtClean="0"/>
              <a:pPr eaLnBrk="1" hangingPunct="1">
                <a:defRPr/>
              </a:pPr>
              <a:t>63</a:t>
            </a:fld>
            <a:endParaRPr lang="en-US" altLang="en-US" sz="1400" smtClean="0"/>
          </a:p>
        </p:txBody>
      </p:sp>
      <p:pic>
        <p:nvPicPr>
          <p:cNvPr id="26629" name="Picture 4" descr="C:\Documents and Settings\bs\Desktop\112 book\Screen captures\Capture 13 300dpi\13-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057400"/>
            <a:ext cx="48006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Closed_polyline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30F9040-4B9E-492D-8AD4-5C9031B74207}" type="slidenum">
              <a:rPr lang="en-US" altLang="en-US" sz="1400" smtClean="0"/>
              <a:pPr eaLnBrk="1" hangingPunct="1">
                <a:defRPr/>
              </a:pPr>
              <a:t>64</a:t>
            </a:fld>
            <a:endParaRPr lang="en-US" altLang="en-US" sz="1400" smtClean="0"/>
          </a:p>
        </p:txBody>
      </p:sp>
      <p:pic>
        <p:nvPicPr>
          <p:cNvPr id="27652" name="Picture 8" descr="C:\Documents and Settings\bs\Desktop\112 book\Screen captures\Capture 13 300dpi\13-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24000"/>
            <a:ext cx="44958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6934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b="1" dirty="0" smtClean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cpl.add</a:t>
            </a:r>
            <a:r>
              <a:rPr lang="en-US" altLang="en-US" sz="2000" b="1" dirty="0" smtClean="0">
                <a:ea typeface="ＭＳ Ｐゴシック" pitchFamily="34" charset="-128"/>
              </a:rPr>
              <a:t>(Point(100,250));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A</a:t>
            </a:r>
            <a:r>
              <a:rPr lang="en-US" altLang="en-US" sz="2400" dirty="0" smtClean="0">
                <a:ea typeface="ＭＳ Ｐゴシック" pitchFamily="34" charset="-128"/>
              </a:rPr>
              <a:t> </a:t>
            </a:r>
            <a:r>
              <a:rPr lang="en-US" altLang="en-US" sz="2400" b="1" dirty="0" err="1" smtClean="0">
                <a:ea typeface="ＭＳ Ｐゴシック" pitchFamily="34" charset="-128"/>
              </a:rPr>
              <a:t>Closed_polyline</a:t>
            </a:r>
            <a:r>
              <a:rPr lang="en-US" altLang="en-US" sz="2400" dirty="0" smtClean="0">
                <a:ea typeface="ＭＳ Ｐゴシック" pitchFamily="34" charset="-128"/>
              </a:rPr>
              <a:t> is not a polygon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some </a:t>
            </a:r>
            <a:r>
              <a:rPr lang="en-US" altLang="en-US" sz="2000" dirty="0" err="1" smtClean="0">
                <a:ea typeface="Times New Roman" pitchFamily="18" charset="0"/>
              </a:rPr>
              <a:t>closed_polylines</a:t>
            </a:r>
            <a:r>
              <a:rPr lang="en-US" altLang="en-US" sz="2000" dirty="0" smtClean="0">
                <a:ea typeface="Times New Roman" pitchFamily="18" charset="0"/>
              </a:rPr>
              <a:t> look like polygons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A </a:t>
            </a:r>
            <a:r>
              <a:rPr lang="en-US" altLang="en-US" sz="2000" b="1" dirty="0" smtClean="0">
                <a:ea typeface="Times New Roman" pitchFamily="18" charset="0"/>
              </a:rPr>
              <a:t>Polygon</a:t>
            </a:r>
            <a:r>
              <a:rPr lang="en-US" altLang="en-US" sz="2000" dirty="0" smtClean="0">
                <a:ea typeface="Times New Roman" pitchFamily="18" charset="0"/>
              </a:rPr>
              <a:t> is a </a:t>
            </a:r>
            <a:r>
              <a:rPr lang="en-US" altLang="en-US" sz="2000" b="1" dirty="0" err="1" smtClean="0">
                <a:ea typeface="Times New Roman" pitchFamily="18" charset="0"/>
              </a:rPr>
              <a:t>Closed_polyline</a:t>
            </a:r>
            <a:r>
              <a:rPr lang="en-US" altLang="en-US" sz="2000" dirty="0" smtClean="0">
                <a:ea typeface="Times New Roman" pitchFamily="18" charset="0"/>
              </a:rPr>
              <a:t> where no lines cross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 dirty="0" smtClean="0">
                <a:ea typeface="Times New Roman" pitchFamily="18" charset="0"/>
              </a:rPr>
              <a:t>A </a:t>
            </a:r>
            <a:r>
              <a:rPr lang="en-US" altLang="en-US" sz="1600" b="1" dirty="0" smtClean="0">
                <a:ea typeface="Times New Roman" pitchFamily="18" charset="0"/>
              </a:rPr>
              <a:t>Polygon</a:t>
            </a:r>
            <a:r>
              <a:rPr lang="en-US" altLang="en-US" sz="1600" dirty="0" smtClean="0">
                <a:ea typeface="Times New Roman" pitchFamily="18" charset="0"/>
              </a:rPr>
              <a:t> has a stronger invariant than a </a:t>
            </a:r>
            <a:r>
              <a:rPr lang="en-US" altLang="en-US" sz="1600" b="1" dirty="0" err="1" smtClean="0">
                <a:ea typeface="Times New Roman" pitchFamily="18" charset="0"/>
              </a:rPr>
              <a:t>Closed_polyline</a:t>
            </a:r>
            <a:endParaRPr lang="en-US" altLang="en-US" sz="1600" b="1" dirty="0" smtClean="0">
              <a:ea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Text : Shape {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Text(Point x, const string&amp; s) 	// </a:t>
            </a:r>
            <a:r>
              <a:rPr lang="en-US" altLang="en-US" sz="2000" b="1" i="1" dirty="0" smtClean="0">
                <a:ea typeface="ＭＳ Ｐゴシック" pitchFamily="34" charset="-128"/>
              </a:rPr>
              <a:t>x</a:t>
            </a:r>
            <a:r>
              <a:rPr lang="en-US" altLang="en-US" sz="2000" i="1" dirty="0" smtClean="0">
                <a:ea typeface="ＭＳ Ｐゴシック" pitchFamily="34" charset="-128"/>
              </a:rPr>
              <a:t> is the bottom left of the first letter</a:t>
            </a:r>
            <a:endParaRPr lang="en-US" altLang="en-US" sz="2000" b="1" i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: lab(s),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  </a:t>
            </a:r>
            <a:r>
              <a:rPr lang="en-US" altLang="en-US" sz="2000" b="1" dirty="0" err="1" smtClean="0">
                <a:ea typeface="ＭＳ Ｐゴシック" pitchFamily="34" charset="-128"/>
              </a:rPr>
              <a:t>fnt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fl_font</a:t>
            </a:r>
            <a:r>
              <a:rPr lang="en-US" altLang="en-US" sz="2000" b="1" dirty="0" smtClean="0">
                <a:ea typeface="ＭＳ Ｐゴシック" pitchFamily="34" charset="-128"/>
              </a:rPr>
              <a:t>()),	// </a:t>
            </a:r>
            <a:r>
              <a:rPr lang="en-US" altLang="en-US" sz="2000" i="1" dirty="0" smtClean="0">
                <a:ea typeface="ＭＳ Ｐゴシック" pitchFamily="34" charset="-128"/>
              </a:rPr>
              <a:t>default character font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  </a:t>
            </a:r>
            <a:r>
              <a:rPr lang="en-US" altLang="en-US" sz="2000" b="1" dirty="0" err="1" smtClean="0">
                <a:ea typeface="ＭＳ Ｐゴシック" pitchFamily="34" charset="-128"/>
              </a:rPr>
              <a:t>fnt_sz</a:t>
            </a:r>
            <a:r>
              <a:rPr lang="en-US" altLang="en-US" sz="2000" b="1" dirty="0" smtClean="0">
                <a:ea typeface="ＭＳ Ｐゴシック" pitchFamily="34" charset="-128"/>
              </a:rPr>
              <a:t>(</a:t>
            </a:r>
            <a:r>
              <a:rPr lang="en-US" altLang="en-US" sz="2000" b="1" dirty="0" err="1" smtClean="0">
                <a:ea typeface="ＭＳ Ｐゴシック" pitchFamily="34" charset="-128"/>
              </a:rPr>
              <a:t>fl_size</a:t>
            </a:r>
            <a:r>
              <a:rPr lang="en-US" altLang="en-US" sz="2000" b="1" dirty="0" smtClean="0">
                <a:ea typeface="ＭＳ Ｐゴシック" pitchFamily="34" charset="-128"/>
              </a:rPr>
              <a:t>())	// </a:t>
            </a:r>
            <a:r>
              <a:rPr lang="en-US" altLang="en-US" sz="2000" i="1" dirty="0" smtClean="0">
                <a:ea typeface="ＭＳ Ｐゴシック" pitchFamily="34" charset="-128"/>
              </a:rPr>
              <a:t>default character size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{ add(x); }	// </a:t>
            </a:r>
            <a:r>
              <a:rPr lang="en-US" altLang="en-US" sz="2000" i="1" dirty="0" smtClean="0">
                <a:ea typeface="ＭＳ Ｐゴシック" pitchFamily="34" charset="-128"/>
              </a:rPr>
              <a:t>store x in the Shape part of the Text object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void </a:t>
            </a:r>
            <a:r>
              <a:rPr lang="en-US" altLang="en-US" sz="2000" b="1" dirty="0" err="1" smtClean="0">
                <a:ea typeface="ＭＳ Ｐゴシック" pitchFamily="34" charset="-128"/>
              </a:rPr>
              <a:t>draw_lines</a:t>
            </a:r>
            <a:r>
              <a:rPr lang="en-US" altLang="en-US" sz="2000" b="1" dirty="0" smtClean="0">
                <a:ea typeface="ＭＳ Ｐゴシック" pitchFamily="34" charset="-128"/>
              </a:rPr>
              <a:t>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… the usual </a:t>
            </a:r>
            <a:r>
              <a:rPr lang="ja-JP" altLang="en-US" sz="2000" i="1" dirty="0" smtClean="0">
                <a:ea typeface="ＭＳ Ｐゴシック" pitchFamily="34" charset="-128"/>
              </a:rPr>
              <a:t>“</a:t>
            </a:r>
            <a:r>
              <a:rPr lang="en-US" altLang="ja-JP" sz="2000" i="1" dirty="0" smtClean="0">
                <a:ea typeface="ＭＳ Ｐゴシック" pitchFamily="34" charset="-128"/>
              </a:rPr>
              <a:t>getter and setter</a:t>
            </a:r>
            <a:r>
              <a:rPr lang="ja-JP" altLang="en-US" sz="2000" i="1" dirty="0" smtClean="0">
                <a:ea typeface="ＭＳ Ｐゴシック" pitchFamily="34" charset="-128"/>
              </a:rPr>
              <a:t>”</a:t>
            </a:r>
            <a:r>
              <a:rPr lang="en-US" altLang="ja-JP" sz="2000" i="1" dirty="0" smtClean="0">
                <a:ea typeface="ＭＳ Ｐゴシック" pitchFamily="34" charset="-128"/>
              </a:rPr>
              <a:t> member functions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string lab;	// </a:t>
            </a:r>
            <a:r>
              <a:rPr lang="en-US" altLang="en-US" sz="2000" i="1" dirty="0" smtClean="0">
                <a:ea typeface="ＭＳ Ｐゴシック" pitchFamily="34" charset="-128"/>
              </a:rPr>
              <a:t>label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Font </a:t>
            </a:r>
            <a:r>
              <a:rPr lang="en-US" altLang="en-US" sz="2000" b="1" dirty="0" err="1" smtClean="0">
                <a:ea typeface="ＭＳ Ｐゴシック" pitchFamily="34" charset="-128"/>
              </a:rPr>
              <a:t>fnt</a:t>
            </a:r>
            <a:r>
              <a:rPr lang="en-US" altLang="en-US" sz="2000" b="1" dirty="0" smtClean="0">
                <a:ea typeface="ＭＳ Ｐゴシック" pitchFamily="34" charset="-128"/>
              </a:rPr>
              <a:t>;	// </a:t>
            </a:r>
            <a:r>
              <a:rPr lang="en-US" altLang="en-US" sz="2000" i="1" dirty="0" smtClean="0">
                <a:ea typeface="ＭＳ Ｐゴシック" pitchFamily="34" charset="-128"/>
              </a:rPr>
              <a:t>character font of label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	</a:t>
            </a:r>
            <a:r>
              <a:rPr lang="en-US" altLang="en-US" sz="2000" b="1" dirty="0" smtClean="0">
                <a:ea typeface="ＭＳ Ｐゴシック" pitchFamily="34" charset="-128"/>
              </a:rPr>
              <a:t>int </a:t>
            </a:r>
            <a:r>
              <a:rPr lang="en-US" altLang="en-US" sz="2000" b="1" dirty="0" err="1" smtClean="0">
                <a:ea typeface="ＭＳ Ｐゴシック" pitchFamily="34" charset="-128"/>
              </a:rPr>
              <a:t>fnt_sz</a:t>
            </a:r>
            <a:r>
              <a:rPr lang="en-US" altLang="en-US" sz="2000" b="1" dirty="0" smtClean="0">
                <a:ea typeface="ＭＳ Ｐゴシック" pitchFamily="34" charset="-128"/>
              </a:rPr>
              <a:t>;	// </a:t>
            </a:r>
            <a:r>
              <a:rPr lang="en-US" altLang="en-US" sz="2000" i="1" dirty="0" smtClean="0">
                <a:ea typeface="ＭＳ Ｐゴシック" pitchFamily="34" charset="-128"/>
              </a:rPr>
              <a:t>size of characters in pixels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2011CDE-EFC7-4BBA-8790-241E75CAAE4E}" type="slidenum">
              <a:rPr lang="en-US" altLang="en-US" sz="1400" smtClean="0"/>
              <a:pPr eaLnBrk="1" hangingPunct="1">
                <a:defRPr/>
              </a:pPr>
              <a:t>65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Text t(Point(200,200), "A closed polyline that isn</a:t>
            </a:r>
            <a:r>
              <a:rPr lang="ja-JP" altLang="en-US" sz="2000" b="1" smtClean="0">
                <a:ea typeface="ＭＳ Ｐゴシック" pitchFamily="34" charset="-128"/>
              </a:rPr>
              <a:t>’</a:t>
            </a:r>
            <a:r>
              <a:rPr lang="en-US" altLang="ja-JP" sz="2000" b="1" smtClean="0">
                <a:ea typeface="ＭＳ Ｐゴシック" pitchFamily="34" charset="-128"/>
              </a:rPr>
              <a:t>t a polygon");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t.set_color(Color::blue);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763A9E3-7393-423C-BC1C-BBE5331C8461}" type="slidenum">
              <a:rPr lang="en-US" altLang="en-US" sz="1400" smtClean="0"/>
              <a:pPr eaLnBrk="1" hangingPunct="1">
                <a:defRPr/>
              </a:pPr>
              <a:t>66</a:t>
            </a:fld>
            <a:endParaRPr lang="en-US" altLang="en-US" sz="1400" smtClean="0"/>
          </a:p>
        </p:txBody>
      </p:sp>
      <p:pic>
        <p:nvPicPr>
          <p:cNvPr id="29701" name="Picture 2" descr="C:\Documents and Settings\bs\Desktop\112 book\Screen captures\Capture 13 300dpi\13-1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14600"/>
            <a:ext cx="50482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Implementation: Text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void Text::draw_lines() const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fl_draw(lab.c_str(), point(0).x, point(0).y);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fl_draw() is a basic text drawing function from FLTK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BD75867-4BC6-4CA7-9F8A-3A80F7B4D9E4}" type="slidenum">
              <a:rPr lang="en-US" altLang="en-US" sz="1400" smtClean="0"/>
              <a:pPr eaLnBrk="1" hangingPunct="1">
                <a:defRPr/>
              </a:pPr>
              <a:t>67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Color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458200" cy="160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Let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s draw a color matrix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To see some of the colors we have to work with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To see how messy two-dimensional addressing can be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See Chapter 24 for real matrices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To see how to avoid inventing names for hundreds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C747DE2-6197-4982-965A-A348BEFA767C}" type="slidenum">
              <a:rPr lang="en-US" altLang="en-US" sz="1400" smtClean="0"/>
              <a:pPr eaLnBrk="1" hangingPunct="1">
                <a:defRPr/>
              </a:pPr>
              <a:t>68</a:t>
            </a:fld>
            <a:endParaRPr lang="en-US" altLang="en-US" sz="1400" smtClean="0"/>
          </a:p>
        </p:txBody>
      </p:sp>
      <p:pic>
        <p:nvPicPr>
          <p:cNvPr id="31749" name="Picture 2" descr="C:\Documents and Settings\bs\Desktop\112 book\Screen captures\Capture 13 300dpi\13-1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5150" y="1447800"/>
            <a:ext cx="46180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Color Matrix (16*16)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Simple_window win20(pt,600,400,"16*16 color matrix");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Vector_ref&lt;Rectangle&gt; vr;  // </a:t>
            </a:r>
            <a:r>
              <a:rPr lang="en-US" altLang="en-US" sz="2000" i="1" smtClean="0">
                <a:ea typeface="ＭＳ Ｐゴシック" pitchFamily="34" charset="-128"/>
              </a:rPr>
              <a:t>use like vector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		    // </a:t>
            </a:r>
            <a:r>
              <a:rPr lang="en-US" altLang="en-US" sz="2000" i="1" smtClean="0">
                <a:ea typeface="ＭＳ Ｐゴシック" pitchFamily="34" charset="-128"/>
              </a:rPr>
              <a:t>but imagine that it holds references to objects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en-US" sz="2000" b="1" smtClean="0">
                <a:ea typeface="ＭＳ Ｐゴシック" pitchFamily="34" charset="-128"/>
              </a:rPr>
              <a:t>for (int i = 0; i&lt;16; ++i) {		// </a:t>
            </a:r>
            <a:r>
              <a:rPr lang="nn-NO" altLang="en-US" sz="2000" i="1" smtClean="0">
                <a:ea typeface="ＭＳ Ｐゴシック" pitchFamily="34" charset="-128"/>
              </a:rPr>
              <a:t>i is the horizontal coordinate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for (int j = 0; j&lt;16; ++j) {	// </a:t>
            </a:r>
            <a:r>
              <a:rPr lang="en-US" altLang="en-US" sz="2000" i="1" smtClean="0">
                <a:ea typeface="ＭＳ Ｐゴシック" pitchFamily="34" charset="-128"/>
              </a:rPr>
              <a:t>j is the vertical coordinate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vr.push_back(new Rectangle(Point(i*20,j*20),20,20));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vr[vr.size()-1].set_fill_color(i*16+j);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win20.attach(vr[vr.size()-1]);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b="1" i="1" smtClean="0">
                <a:ea typeface="ＭＳ Ｐゴシック" pitchFamily="34" charset="-128"/>
              </a:rPr>
              <a:t>new </a:t>
            </a:r>
            <a:r>
              <a:rPr lang="en-US" altLang="en-US" sz="2000" i="1" smtClean="0">
                <a:ea typeface="ＭＳ Ｐゴシック" pitchFamily="34" charset="-128"/>
              </a:rPr>
              <a:t>makes an object that you can give to a </a:t>
            </a:r>
            <a:r>
              <a:rPr lang="en-US" altLang="en-US" sz="2000" b="1" i="1" smtClean="0">
                <a:ea typeface="ＭＳ Ｐゴシック" pitchFamily="34" charset="-128"/>
              </a:rPr>
              <a:t>Vector_ref </a:t>
            </a:r>
            <a:r>
              <a:rPr lang="en-US" altLang="en-US" sz="2000" i="1" smtClean="0">
                <a:ea typeface="ＭＳ Ｐゴシック" pitchFamily="34" charset="-128"/>
              </a:rPr>
              <a:t>to hold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</a:t>
            </a:r>
            <a:r>
              <a:rPr lang="en-US" altLang="en-US" sz="2000" i="1" smtClean="0">
                <a:ea typeface="ＭＳ Ｐゴシック" pitchFamily="34" charset="-128"/>
              </a:rPr>
              <a:t> </a:t>
            </a:r>
            <a:r>
              <a:rPr lang="en-US" altLang="en-US" sz="2000" b="1" i="1" smtClean="0">
                <a:ea typeface="ＭＳ Ｐゴシック" pitchFamily="34" charset="-128"/>
              </a:rPr>
              <a:t>Vector_ref</a:t>
            </a:r>
            <a:r>
              <a:rPr lang="en-US" altLang="en-US" sz="2000" i="1" smtClean="0">
                <a:ea typeface="ＭＳ Ｐゴシック" pitchFamily="34" charset="-128"/>
              </a:rPr>
              <a:t> is built using </a:t>
            </a:r>
            <a:r>
              <a:rPr lang="en-US" altLang="en-US" sz="2000" b="1" i="1" smtClean="0">
                <a:ea typeface="ＭＳ Ｐゴシック" pitchFamily="34" charset="-128"/>
              </a:rPr>
              <a:t>std::vector</a:t>
            </a:r>
            <a:r>
              <a:rPr lang="en-US" altLang="en-US" sz="2000" i="1" smtClean="0">
                <a:ea typeface="ＭＳ Ｐゴシック" pitchFamily="34" charset="-128"/>
              </a:rPr>
              <a:t>, but is not in the standard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1ED2F68-7A02-4CF7-9D01-EF7668374B05}" type="slidenum">
              <a:rPr lang="en-US" altLang="en-US" sz="1400" smtClean="0"/>
              <a:pPr eaLnBrk="1" hangingPunct="1">
                <a:defRPr/>
              </a:pPr>
              <a:t>69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Graphics/GUI libraries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code is portable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Windows, Unix, Mac,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This model extends to most common graphics and GUI uses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The general ideas can be used with any popular GUI toolkit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Once you understand the graphics classes you can easily learn any GUI/graphics library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smtClean="0">
                <a:ea typeface="Times New Roman" pitchFamily="18" charset="0"/>
              </a:rPr>
              <a:t>Well, relatively easily – these libraries are huge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04983A4-1F4D-436D-AA3F-BC25DBD24AAE}" type="slidenum">
              <a:rPr lang="en-US" altLang="en-US" sz="1400" smtClean="0"/>
              <a:pPr eaLnBrk="1" hangingPunct="1">
                <a:defRPr/>
              </a:pPr>
              <a:t>7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Color matrix (16*16)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More examples and graphics classes in the book (chapter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BCCB8CC-E344-4F41-9E04-98F8F98FC52B}" type="slidenum">
              <a:rPr lang="en-US" altLang="en-US" sz="1400" smtClean="0"/>
              <a:pPr eaLnBrk="1" hangingPunct="1">
                <a:defRPr/>
              </a:pPr>
              <a:t>70</a:t>
            </a:fld>
            <a:endParaRPr lang="en-US" altLang="en-US" sz="1400" smtClean="0"/>
          </a:p>
        </p:txBody>
      </p:sp>
      <p:pic>
        <p:nvPicPr>
          <p:cNvPr id="33797" name="Picture 2" descr="C:\Documents and Settings\bs\Desktop\112 book\Screen captures\Capture 13 300dpi\13-1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51546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What is class Shape?</a:t>
            </a:r>
          </a:p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Introduction to 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AC2C0EC-F028-458D-ACF4-CFEC51A16FE3}" type="slidenum">
              <a:rPr lang="en-US" altLang="en-US" sz="1400" smtClean="0"/>
              <a:pPr eaLnBrk="1" hangingPunct="1">
                <a:defRPr/>
              </a:pPr>
              <a:t>71</a:t>
            </a:fld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Graphics/GUI libraries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Often called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a layered architecture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4F9CAC0-EC87-45D2-AFBC-1DB5B6D70142}" type="slidenum">
              <a:rPr lang="en-US" altLang="en-US" sz="1400" smtClean="0"/>
              <a:pPr eaLnBrk="1" hangingPunct="1">
                <a:defRPr/>
              </a:pPr>
              <a:t>8</a:t>
            </a:fld>
            <a:endParaRPr lang="en-US" altLang="en-US" sz="14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1000" y="1219200"/>
            <a:ext cx="6438900" cy="4397375"/>
            <a:chOff x="2528" y="5483"/>
            <a:chExt cx="6150" cy="4319"/>
          </a:xfrm>
        </p:grpSpPr>
        <p:sp>
          <p:nvSpPr>
            <p:cNvPr id="13319" name="AutoShape 5"/>
            <p:cNvSpPr>
              <a:spLocks noChangeAspect="1" noChangeArrowheads="1"/>
            </p:cNvSpPr>
            <p:nvPr/>
          </p:nvSpPr>
          <p:spPr bwMode="auto">
            <a:xfrm>
              <a:off x="2528" y="5483"/>
              <a:ext cx="6150" cy="4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2678" y="5637"/>
              <a:ext cx="12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Our code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3878" y="8722"/>
              <a:ext cx="2550" cy="92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The operating system (e.g. Windows or Linux)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7328" y="8876"/>
              <a:ext cx="1200" cy="772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Our screen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2978" y="6562"/>
              <a:ext cx="225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Our interface library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3428" y="7488"/>
              <a:ext cx="2400" cy="77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en-US" sz="1200">
                  <a:latin typeface="Times New Roman" pitchFamily="18" charset="0"/>
                  <a:cs typeface="Times New Roman" pitchFamily="18" charset="0"/>
                </a:rPr>
                <a:t>A graphics/GUI library (here FLTK)</a:t>
              </a:r>
              <a:endParaRPr lang="en-US" altLang="en-US">
                <a:cs typeface="Times New Roman" pitchFamily="18" charset="0"/>
              </a:endParaRPr>
            </a:p>
          </p:txBody>
        </p:sp>
        <p:cxnSp>
          <p:nvCxnSpPr>
            <p:cNvPr id="13325" name="AutoShape 11"/>
            <p:cNvCxnSpPr>
              <a:cxnSpLocks noChangeShapeType="1"/>
              <a:stCxn id="13320" idx="2"/>
              <a:endCxn id="13323" idx="0"/>
            </p:cNvCxnSpPr>
            <p:nvPr/>
          </p:nvCxnSpPr>
          <p:spPr bwMode="auto">
            <a:xfrm>
              <a:off x="3278" y="6100"/>
              <a:ext cx="825" cy="4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326" name="AutoShape 12"/>
            <p:cNvCxnSpPr>
              <a:cxnSpLocks noChangeShapeType="1"/>
              <a:stCxn id="13324" idx="2"/>
              <a:endCxn id="13321" idx="0"/>
            </p:cNvCxnSpPr>
            <p:nvPr/>
          </p:nvCxnSpPr>
          <p:spPr bwMode="auto">
            <a:xfrm>
              <a:off x="4628" y="8261"/>
              <a:ext cx="525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327" name="AutoShape 13"/>
            <p:cNvCxnSpPr>
              <a:cxnSpLocks noChangeShapeType="1"/>
              <a:stCxn id="13321" idx="3"/>
              <a:endCxn id="13322" idx="1"/>
            </p:cNvCxnSpPr>
            <p:nvPr/>
          </p:nvCxnSpPr>
          <p:spPr bwMode="auto">
            <a:xfrm>
              <a:off x="6428" y="9185"/>
              <a:ext cx="90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328" name="AutoShape 14"/>
            <p:cNvCxnSpPr>
              <a:cxnSpLocks noChangeShapeType="1"/>
              <a:stCxn id="13323" idx="2"/>
              <a:endCxn id="13324" idx="0"/>
            </p:cNvCxnSpPr>
            <p:nvPr/>
          </p:nvCxnSpPr>
          <p:spPr bwMode="auto">
            <a:xfrm>
              <a:off x="4103" y="7025"/>
              <a:ext cx="525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Interface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572000"/>
            <a:ext cx="87630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An arrow                                 means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is a kind of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Color, Line_style, and Point are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utility classes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used by the other classes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ＭＳ Ｐゴシック" pitchFamily="34" charset="-128"/>
              </a:rPr>
              <a:t>Window is our interface to the GUI library (which is our interface to the screen)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5DA89A6-B5F4-4504-AE61-4C8F5B325691}" type="slidenum">
              <a:rPr lang="en-US" altLang="en-US" sz="1400" smtClean="0"/>
              <a:pPr eaLnBrk="1" hangingPunct="1">
                <a:defRPr/>
              </a:pPr>
              <a:t>9</a:t>
            </a:fld>
            <a:endParaRPr lang="en-US" altLang="en-US" sz="1400" smtClean="0"/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533400" y="1295400"/>
            <a:ext cx="1676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Window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152400" y="26670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Simple_window</a:t>
            </a: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5562600" y="19050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Shape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3124200" y="37338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Lines</a:t>
            </a: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4343400" y="37338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Polygon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6553200" y="37338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Rectangle</a:t>
            </a: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8077200" y="3733800"/>
            <a:ext cx="9144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Text</a:t>
            </a:r>
          </a:p>
        </p:txBody>
      </p:sp>
      <p:cxnSp>
        <p:nvCxnSpPr>
          <p:cNvPr id="15372" name="AutoShape 11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H="1" flipV="1">
            <a:off x="1371600" y="1905000"/>
            <a:ext cx="38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3" name="AutoShape 12"/>
          <p:cNvCxnSpPr>
            <a:cxnSpLocks noChangeShapeType="1"/>
            <a:stCxn id="15368" idx="0"/>
            <a:endCxn id="15367" idx="2"/>
          </p:cNvCxnSpPr>
          <p:nvPr/>
        </p:nvCxnSpPr>
        <p:spPr bwMode="auto">
          <a:xfrm flipV="1">
            <a:off x="3657600" y="2438400"/>
            <a:ext cx="2438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4" name="AutoShape 13"/>
          <p:cNvCxnSpPr>
            <a:cxnSpLocks noChangeShapeType="1"/>
            <a:stCxn id="15370" idx="0"/>
            <a:endCxn id="15367" idx="2"/>
          </p:cNvCxnSpPr>
          <p:nvPr/>
        </p:nvCxnSpPr>
        <p:spPr bwMode="auto">
          <a:xfrm flipH="1" flipV="1">
            <a:off x="6096000" y="2438400"/>
            <a:ext cx="1143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5" name="AutoShape 14"/>
          <p:cNvCxnSpPr>
            <a:cxnSpLocks noChangeShapeType="1"/>
            <a:stCxn id="15369" idx="0"/>
            <a:endCxn id="15367" idx="2"/>
          </p:cNvCxnSpPr>
          <p:nvPr/>
        </p:nvCxnSpPr>
        <p:spPr bwMode="auto">
          <a:xfrm flipV="1">
            <a:off x="4953000" y="2438400"/>
            <a:ext cx="1143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6" name="AutoShape 15"/>
          <p:cNvCxnSpPr>
            <a:cxnSpLocks noChangeShapeType="1"/>
            <a:stCxn id="15371" idx="0"/>
            <a:endCxn id="15367" idx="2"/>
          </p:cNvCxnSpPr>
          <p:nvPr/>
        </p:nvCxnSpPr>
        <p:spPr bwMode="auto">
          <a:xfrm flipH="1" flipV="1">
            <a:off x="6096000" y="2438400"/>
            <a:ext cx="2438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7" name="AutoShape 16"/>
          <p:cNvSpPr>
            <a:spLocks noChangeArrowheads="1"/>
          </p:cNvSpPr>
          <p:nvPr/>
        </p:nvSpPr>
        <p:spPr bwMode="auto">
          <a:xfrm>
            <a:off x="7391400" y="21336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Point</a:t>
            </a:r>
          </a:p>
        </p:txBody>
      </p:sp>
      <p:sp>
        <p:nvSpPr>
          <p:cNvPr id="15378" name="AutoShape 17"/>
          <p:cNvSpPr>
            <a:spLocks noChangeArrowheads="1"/>
          </p:cNvSpPr>
          <p:nvPr/>
        </p:nvSpPr>
        <p:spPr bwMode="auto">
          <a:xfrm>
            <a:off x="4191000" y="1295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Color</a:t>
            </a: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5943600" y="106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Line_style</a:t>
            </a:r>
          </a:p>
        </p:txBody>
      </p:sp>
      <p:cxnSp>
        <p:nvCxnSpPr>
          <p:cNvPr id="15380" name="AutoShape 20"/>
          <p:cNvCxnSpPr>
            <a:cxnSpLocks noChangeShapeType="1"/>
            <a:stCxn id="15385" idx="0"/>
            <a:endCxn id="15367" idx="2"/>
          </p:cNvCxnSpPr>
          <p:nvPr/>
        </p:nvCxnSpPr>
        <p:spPr bwMode="auto">
          <a:xfrm flipH="1" flipV="1">
            <a:off x="6096000" y="2438400"/>
            <a:ext cx="1143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1" name="AutoShape 21"/>
          <p:cNvCxnSpPr>
            <a:cxnSpLocks noChangeShapeType="1"/>
            <a:stCxn id="17411" idx="1"/>
            <a:endCxn id="17411" idx="1"/>
          </p:cNvCxnSpPr>
          <p:nvPr/>
        </p:nvCxnSpPr>
        <p:spPr bwMode="auto">
          <a:xfrm>
            <a:off x="381000" y="5105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133600" y="4800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1981200" y="37338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Line</a:t>
            </a:r>
          </a:p>
        </p:txBody>
      </p:sp>
      <p:cxnSp>
        <p:nvCxnSpPr>
          <p:cNvPr id="15384" name="AutoShape 24"/>
          <p:cNvCxnSpPr>
            <a:cxnSpLocks noChangeShapeType="1"/>
            <a:stCxn id="15383" idx="0"/>
            <a:endCxn id="15367" idx="2"/>
          </p:cNvCxnSpPr>
          <p:nvPr/>
        </p:nvCxnSpPr>
        <p:spPr bwMode="auto">
          <a:xfrm flipV="1">
            <a:off x="2476500" y="2438400"/>
            <a:ext cx="36195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715000" y="3810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  …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1531</Words>
  <Application>Microsoft Office PowerPoint</Application>
  <PresentationFormat>On-screen Show (4:3)</PresentationFormat>
  <Paragraphs>774</Paragraphs>
  <Slides>71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Chapters 12 and 13 A Display Model and Graphics Classes</vt:lpstr>
      <vt:lpstr>Goal of this</vt:lpstr>
      <vt:lpstr>Display model</vt:lpstr>
      <vt:lpstr>Display model</vt:lpstr>
      <vt:lpstr>The resulting screen</vt:lpstr>
      <vt:lpstr>Graphics/GUI libraries</vt:lpstr>
      <vt:lpstr>Graphics/GUI libraries (cont.)</vt:lpstr>
      <vt:lpstr>Graphics/GUI libraries</vt:lpstr>
      <vt:lpstr>Interface classes</vt:lpstr>
      <vt:lpstr>Interface classes</vt:lpstr>
      <vt:lpstr>Coordinates</vt:lpstr>
      <vt:lpstr>Demo code 1</vt:lpstr>
      <vt:lpstr>A “blank canvas”</vt:lpstr>
      <vt:lpstr>Demo code 2</vt:lpstr>
      <vt:lpstr>Add an X-axis</vt:lpstr>
      <vt:lpstr>Demo code 3</vt:lpstr>
      <vt:lpstr>Add a Y-axis (colored)</vt:lpstr>
      <vt:lpstr>Demo code 4</vt:lpstr>
      <vt:lpstr>Add a sine curve</vt:lpstr>
      <vt:lpstr>Demo code 5</vt:lpstr>
      <vt:lpstr>Add a triangle (and color the curve)</vt:lpstr>
      <vt:lpstr>Demo code 6</vt:lpstr>
      <vt:lpstr>Add a rectangle</vt:lpstr>
      <vt:lpstr>Demo code 6.1</vt:lpstr>
      <vt:lpstr>Add a shape that looks like a rectangle</vt:lpstr>
      <vt:lpstr>Demo code 6.2</vt:lpstr>
      <vt:lpstr>Obviously a polygon</vt:lpstr>
      <vt:lpstr>Add fill</vt:lpstr>
      <vt:lpstr>Add fill</vt:lpstr>
      <vt:lpstr>Demo Code 8</vt:lpstr>
      <vt:lpstr>Add text</vt:lpstr>
      <vt:lpstr>Demo Code 9</vt:lpstr>
      <vt:lpstr>Text font and size</vt:lpstr>
      <vt:lpstr>Add an image</vt:lpstr>
      <vt:lpstr>Add an image</vt:lpstr>
      <vt:lpstr>Oops!</vt:lpstr>
      <vt:lpstr>Move the image</vt:lpstr>
      <vt:lpstr>Demo Code 12</vt:lpstr>
      <vt:lpstr>Add shapes, more text</vt:lpstr>
      <vt:lpstr>Boiler plate</vt:lpstr>
      <vt:lpstr>Primitives and algorithms</vt:lpstr>
      <vt:lpstr>Display model</vt:lpstr>
      <vt:lpstr>Code organization</vt:lpstr>
      <vt:lpstr>Source files</vt:lpstr>
      <vt:lpstr>Design note</vt:lpstr>
      <vt:lpstr>Point</vt:lpstr>
      <vt:lpstr>Line</vt:lpstr>
      <vt:lpstr>Line example</vt:lpstr>
      <vt:lpstr>Line example</vt:lpstr>
      <vt:lpstr>Line example</vt:lpstr>
      <vt:lpstr>Lines</vt:lpstr>
      <vt:lpstr>Lines Example</vt:lpstr>
      <vt:lpstr>Lines example</vt:lpstr>
      <vt:lpstr>Implementation: Lines</vt:lpstr>
      <vt:lpstr>Draw Grid (Why bother with Lines when we have Line?)</vt:lpstr>
      <vt:lpstr>Grid</vt:lpstr>
      <vt:lpstr>Color</vt:lpstr>
      <vt:lpstr>Draw red grid</vt:lpstr>
      <vt:lpstr>Line_style</vt:lpstr>
      <vt:lpstr>Example: colored fat dash grid</vt:lpstr>
      <vt:lpstr>Polylines</vt:lpstr>
      <vt:lpstr>Open_polyline</vt:lpstr>
      <vt:lpstr>Closed_polyline</vt:lpstr>
      <vt:lpstr>Closed_polyline</vt:lpstr>
      <vt:lpstr>Text</vt:lpstr>
      <vt:lpstr>Add text</vt:lpstr>
      <vt:lpstr>Implementation: Text</vt:lpstr>
      <vt:lpstr>Color matrix</vt:lpstr>
      <vt:lpstr>Color Matrix (16*16)</vt:lpstr>
      <vt:lpstr>Color matrix (16*16)</vt:lpstr>
      <vt:lpstr>Next lecture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12 and 13 A Display Model and Graphics Classes</dc:title>
  <dc:creator>keyser</dc:creator>
  <cp:lastModifiedBy>keyser</cp:lastModifiedBy>
  <cp:revision>3</cp:revision>
  <dcterms:created xsi:type="dcterms:W3CDTF">2014-02-27T16:41:10Z</dcterms:created>
  <dcterms:modified xsi:type="dcterms:W3CDTF">2014-02-27T17:04:22Z</dcterms:modified>
</cp:coreProperties>
</file>