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2" autoAdjust="0"/>
    <p:restoredTop sz="94660"/>
  </p:normalViewPr>
  <p:slideViewPr>
    <p:cSldViewPr>
      <p:cViewPr varScale="1">
        <p:scale>
          <a:sx n="97" d="100"/>
          <a:sy n="97" d="100"/>
        </p:scale>
        <p:origin x="-108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5388-4A75-4BC2-AC31-EA5856CDC3D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BAB-9E7A-48F3-8F1A-89A31766B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5388-4A75-4BC2-AC31-EA5856CDC3D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BAB-9E7A-48F3-8F1A-89A31766B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5388-4A75-4BC2-AC31-EA5856CDC3D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BAB-9E7A-48F3-8F1A-89A31766B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5388-4A75-4BC2-AC31-EA5856CDC3D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BAB-9E7A-48F3-8F1A-89A31766B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5388-4A75-4BC2-AC31-EA5856CDC3D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BAB-9E7A-48F3-8F1A-89A31766B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5388-4A75-4BC2-AC31-EA5856CDC3D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BAB-9E7A-48F3-8F1A-89A31766B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5388-4A75-4BC2-AC31-EA5856CDC3D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BAB-9E7A-48F3-8F1A-89A31766B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5388-4A75-4BC2-AC31-EA5856CDC3D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BAB-9E7A-48F3-8F1A-89A31766B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5388-4A75-4BC2-AC31-EA5856CDC3D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BAB-9E7A-48F3-8F1A-89A31766B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5388-4A75-4BC2-AC31-EA5856CDC3D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BAB-9E7A-48F3-8F1A-89A31766B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5388-4A75-4BC2-AC31-EA5856CDC3D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BAB-9E7A-48F3-8F1A-89A31766B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45388-4A75-4BC2-AC31-EA5856CDC3D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56BAB-9E7A-48F3-8F1A-89A31766BC9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14300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Chapter 14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Graph class design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95400" y="3505200"/>
            <a:ext cx="6400800" cy="1752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en-US" dirty="0" smtClean="0">
                <a:ea typeface="ＭＳ Ｐゴシック" pitchFamily="34" charset="-128"/>
              </a:rPr>
              <a:t>John Keyser’s</a:t>
            </a:r>
          </a:p>
          <a:p>
            <a:pPr eaLnBrk="1" hangingPunct="1">
              <a:defRPr/>
            </a:pPr>
            <a:r>
              <a:rPr lang="en-US" altLang="en-US" dirty="0" smtClean="0">
                <a:ea typeface="ＭＳ Ｐゴシック" pitchFamily="34" charset="-128"/>
              </a:rPr>
              <a:t>Modifications of Slides by</a:t>
            </a:r>
          </a:p>
          <a:p>
            <a:pPr eaLnBrk="1" hangingPunct="1">
              <a:defRPr/>
            </a:pPr>
            <a:r>
              <a:rPr lang="en-US" altLang="en-US" dirty="0" err="1" smtClean="0">
                <a:ea typeface="ＭＳ Ｐゴシック" pitchFamily="34" charset="-128"/>
              </a:rPr>
              <a:t>Bjarne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dirty="0" err="1" smtClean="0">
                <a:ea typeface="ＭＳ Ｐゴシック" pitchFamily="34" charset="-128"/>
              </a:rPr>
              <a:t>Stroustrup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  <a:endParaRPr lang="en-US" altLang="en-US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www.stroustrup.com/Programming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specific classes can “inherit” from more general classes.</a:t>
            </a:r>
          </a:p>
          <a:p>
            <a:r>
              <a:rPr lang="en-US" dirty="0" smtClean="0"/>
              <a:t>For example, a rectangle is a type of shape</a:t>
            </a:r>
          </a:p>
          <a:p>
            <a:pPr lvl="1"/>
            <a:r>
              <a:rPr lang="en-US" dirty="0" smtClean="0"/>
              <a:t>We want it to do all the things a shape can do</a:t>
            </a:r>
          </a:p>
          <a:p>
            <a:r>
              <a:rPr lang="en-US" dirty="0" smtClean="0"/>
              <a:t>Lots of different terminology used to describe this.</a:t>
            </a:r>
          </a:p>
          <a:p>
            <a:r>
              <a:rPr lang="en-US" dirty="0" smtClean="0"/>
              <a:t>We will have a new way of describing data: protected</a:t>
            </a:r>
          </a:p>
          <a:p>
            <a:pPr lvl="1"/>
            <a:r>
              <a:rPr lang="en-US" dirty="0" smtClean="0"/>
              <a:t>Public: any class</a:t>
            </a:r>
          </a:p>
          <a:p>
            <a:pPr lvl="1"/>
            <a:r>
              <a:rPr lang="en-US" dirty="0" smtClean="0"/>
              <a:t>Private: this class only </a:t>
            </a:r>
          </a:p>
          <a:p>
            <a:pPr lvl="1"/>
            <a:r>
              <a:rPr lang="en-US" dirty="0" smtClean="0"/>
              <a:t>Protected: this class and any that inherit from it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Class Shape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223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smtClean="0">
                <a:ea typeface="ＭＳ Ｐゴシック" pitchFamily="34" charset="-128"/>
              </a:rPr>
              <a:t>All our shapes are </a:t>
            </a:r>
            <a:r>
              <a:rPr lang="ja-JP" altLang="en-US" sz="2800" smtClean="0">
                <a:ea typeface="ＭＳ Ｐゴシック" pitchFamily="34" charset="-128"/>
              </a:rPr>
              <a:t>“</a:t>
            </a:r>
            <a:r>
              <a:rPr lang="en-US" altLang="ja-JP" sz="2800" smtClean="0">
                <a:ea typeface="ＭＳ Ｐゴシック" pitchFamily="34" charset="-128"/>
              </a:rPr>
              <a:t>based on</a:t>
            </a:r>
            <a:r>
              <a:rPr lang="ja-JP" altLang="en-US" sz="2800" smtClean="0">
                <a:ea typeface="ＭＳ Ｐゴシック" pitchFamily="34" charset="-128"/>
              </a:rPr>
              <a:t>”</a:t>
            </a:r>
            <a:r>
              <a:rPr lang="en-US" altLang="ja-JP" sz="2800" smtClean="0">
                <a:ea typeface="ＭＳ Ｐゴシック" pitchFamily="34" charset="-128"/>
              </a:rPr>
              <a:t> the Shape class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E.g., a </a:t>
            </a:r>
            <a:r>
              <a:rPr lang="en-US" altLang="en-US" sz="2000" b="1" smtClean="0">
                <a:ea typeface="Times New Roman" pitchFamily="18" charset="0"/>
              </a:rPr>
              <a:t>Polygon</a:t>
            </a:r>
            <a:r>
              <a:rPr lang="en-US" altLang="en-US" sz="2000" smtClean="0">
                <a:ea typeface="Times New Roman" pitchFamily="18" charset="0"/>
              </a:rPr>
              <a:t> is a kind of </a:t>
            </a:r>
            <a:r>
              <a:rPr lang="en-US" altLang="en-US" sz="2000" b="1" smtClean="0">
                <a:ea typeface="Times New Roman" pitchFamily="18" charset="0"/>
              </a:rPr>
              <a:t>Shape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97612C35-21BA-46AF-92FC-9F10139AF209}" type="slidenum">
              <a:rPr lang="en-US" altLang="en-US" sz="1400" smtClean="0"/>
              <a:pPr eaLnBrk="1" hangingPunct="1">
                <a:defRPr/>
              </a:pPr>
              <a:t>11</a:t>
            </a:fld>
            <a:endParaRPr lang="en-US" altLang="en-US" sz="1400" smtClean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81000" y="2590800"/>
            <a:ext cx="8001000" cy="4114800"/>
            <a:chOff x="2528" y="5726"/>
            <a:chExt cx="7200" cy="3300"/>
          </a:xfrm>
        </p:grpSpPr>
        <p:sp>
          <p:nvSpPr>
            <p:cNvPr id="11275" name="AutoShape 5"/>
            <p:cNvSpPr>
              <a:spLocks noChangeAspect="1" noChangeArrowheads="1"/>
            </p:cNvSpPr>
            <p:nvPr/>
          </p:nvSpPr>
          <p:spPr bwMode="auto">
            <a:xfrm>
              <a:off x="2528" y="5726"/>
              <a:ext cx="7200" cy="30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1276" name="Text Box 6"/>
            <p:cNvSpPr txBox="1">
              <a:spLocks noChangeArrowheads="1"/>
            </p:cNvSpPr>
            <p:nvPr/>
          </p:nvSpPr>
          <p:spPr bwMode="auto">
            <a:xfrm>
              <a:off x="5828" y="5880"/>
              <a:ext cx="750" cy="463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Shape</a:t>
              </a:r>
            </a:p>
          </p:txBody>
        </p:sp>
        <p:sp>
          <p:nvSpPr>
            <p:cNvPr id="11277" name="Text Box 7"/>
            <p:cNvSpPr txBox="1">
              <a:spLocks noChangeArrowheads="1"/>
            </p:cNvSpPr>
            <p:nvPr/>
          </p:nvSpPr>
          <p:spPr bwMode="auto">
            <a:xfrm>
              <a:off x="5614" y="8476"/>
              <a:ext cx="819" cy="264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   Polygon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78" name="Text Box 8"/>
            <p:cNvSpPr txBox="1">
              <a:spLocks noChangeArrowheads="1"/>
            </p:cNvSpPr>
            <p:nvPr/>
          </p:nvSpPr>
          <p:spPr bwMode="auto">
            <a:xfrm>
              <a:off x="7739" y="6643"/>
              <a:ext cx="549" cy="212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  Text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79" name="Text Box 9"/>
            <p:cNvSpPr txBox="1">
              <a:spLocks noChangeArrowheads="1"/>
            </p:cNvSpPr>
            <p:nvPr/>
          </p:nvSpPr>
          <p:spPr bwMode="auto">
            <a:xfrm>
              <a:off x="4379" y="6948"/>
              <a:ext cx="1311" cy="304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     Open_polyline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80" name="Text Box 10"/>
            <p:cNvSpPr txBox="1">
              <a:spLocks noChangeArrowheads="1"/>
            </p:cNvSpPr>
            <p:nvPr/>
          </p:nvSpPr>
          <p:spPr bwMode="auto">
            <a:xfrm>
              <a:off x="3428" y="6652"/>
              <a:ext cx="609" cy="273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Ellipse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81" name="Text Box 11"/>
            <p:cNvSpPr txBox="1">
              <a:spLocks noChangeArrowheads="1"/>
            </p:cNvSpPr>
            <p:nvPr/>
          </p:nvSpPr>
          <p:spPr bwMode="auto">
            <a:xfrm>
              <a:off x="2678" y="6652"/>
              <a:ext cx="604" cy="273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Circle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82" name="Text Box 12"/>
            <p:cNvSpPr txBox="1">
              <a:spLocks noChangeArrowheads="1"/>
            </p:cNvSpPr>
            <p:nvPr/>
          </p:nvSpPr>
          <p:spPr bwMode="auto">
            <a:xfrm>
              <a:off x="3419" y="7743"/>
              <a:ext cx="1431" cy="282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     Marked_polyline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83" name="Text Box 13"/>
            <p:cNvSpPr txBox="1">
              <a:spLocks noChangeArrowheads="1"/>
            </p:cNvSpPr>
            <p:nvPr/>
          </p:nvSpPr>
          <p:spPr bwMode="auto">
            <a:xfrm>
              <a:off x="5065" y="7804"/>
              <a:ext cx="1376" cy="282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    Closed_polyline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84" name="Text Box 14"/>
            <p:cNvSpPr txBox="1">
              <a:spLocks noChangeArrowheads="1"/>
            </p:cNvSpPr>
            <p:nvPr/>
          </p:nvSpPr>
          <p:spPr bwMode="auto">
            <a:xfrm>
              <a:off x="8828" y="6652"/>
              <a:ext cx="489" cy="273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  Line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85" name="Text Box 15"/>
            <p:cNvSpPr txBox="1">
              <a:spLocks noChangeArrowheads="1"/>
            </p:cNvSpPr>
            <p:nvPr/>
          </p:nvSpPr>
          <p:spPr bwMode="auto">
            <a:xfrm>
              <a:off x="3282" y="8782"/>
              <a:ext cx="626" cy="244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   Mark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86" name="Text Box 16"/>
            <p:cNvSpPr txBox="1">
              <a:spLocks noChangeArrowheads="1"/>
            </p:cNvSpPr>
            <p:nvPr/>
          </p:nvSpPr>
          <p:spPr bwMode="auto">
            <a:xfrm>
              <a:off x="5819" y="7376"/>
              <a:ext cx="716" cy="244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    Lines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87" name="Text Box 17"/>
            <p:cNvSpPr txBox="1">
              <a:spLocks noChangeArrowheads="1"/>
            </p:cNvSpPr>
            <p:nvPr/>
          </p:nvSpPr>
          <p:spPr bwMode="auto">
            <a:xfrm>
              <a:off x="3557" y="8232"/>
              <a:ext cx="733" cy="238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    Marks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88" name="Text Box 18"/>
            <p:cNvSpPr txBox="1">
              <a:spLocks noChangeArrowheads="1"/>
            </p:cNvSpPr>
            <p:nvPr/>
          </p:nvSpPr>
          <p:spPr bwMode="auto">
            <a:xfrm>
              <a:off x="3214" y="7315"/>
              <a:ext cx="686" cy="278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    Axis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289" name="AutoShape 19"/>
            <p:cNvCxnSpPr>
              <a:cxnSpLocks noChangeShapeType="1"/>
              <a:stCxn id="11281" idx="0"/>
              <a:endCxn id="11276" idx="1"/>
            </p:cNvCxnSpPr>
            <p:nvPr/>
          </p:nvCxnSpPr>
          <p:spPr bwMode="auto">
            <a:xfrm rot="5400000" flipH="1" flipV="1">
              <a:off x="4134" y="4958"/>
              <a:ext cx="540" cy="28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90" name="AutoShape 20"/>
            <p:cNvCxnSpPr>
              <a:cxnSpLocks noChangeShapeType="1"/>
              <a:stCxn id="11280" idx="0"/>
              <a:endCxn id="11276" idx="1"/>
            </p:cNvCxnSpPr>
            <p:nvPr/>
          </p:nvCxnSpPr>
          <p:spPr bwMode="auto">
            <a:xfrm rot="5400000" flipH="1" flipV="1">
              <a:off x="4510" y="5334"/>
              <a:ext cx="540" cy="20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91" name="AutoShape 21"/>
            <p:cNvCxnSpPr>
              <a:cxnSpLocks noChangeShapeType="1"/>
              <a:stCxn id="11279" idx="0"/>
              <a:endCxn id="11276" idx="2"/>
            </p:cNvCxnSpPr>
            <p:nvPr/>
          </p:nvCxnSpPr>
          <p:spPr bwMode="auto">
            <a:xfrm rot="5400000" flipH="1" flipV="1">
              <a:off x="5316" y="6062"/>
              <a:ext cx="605" cy="1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92" name="AutoShape 22"/>
            <p:cNvCxnSpPr>
              <a:cxnSpLocks noChangeShapeType="1"/>
              <a:stCxn id="11277" idx="0"/>
              <a:endCxn id="11283" idx="2"/>
            </p:cNvCxnSpPr>
            <p:nvPr/>
          </p:nvCxnSpPr>
          <p:spPr bwMode="auto">
            <a:xfrm rot="16200000" flipV="1">
              <a:off x="5693" y="8146"/>
              <a:ext cx="390" cy="2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93" name="AutoShape 23"/>
            <p:cNvCxnSpPr>
              <a:cxnSpLocks noChangeShapeType="1"/>
              <a:stCxn id="11278" idx="0"/>
              <a:endCxn id="11276" idx="3"/>
            </p:cNvCxnSpPr>
            <p:nvPr/>
          </p:nvCxnSpPr>
          <p:spPr bwMode="auto">
            <a:xfrm rot="16200000" flipV="1">
              <a:off x="7030" y="5659"/>
              <a:ext cx="531" cy="14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94" name="AutoShape 24"/>
            <p:cNvCxnSpPr>
              <a:cxnSpLocks noChangeShapeType="1"/>
              <a:stCxn id="11284" idx="0"/>
              <a:endCxn id="11276" idx="3"/>
            </p:cNvCxnSpPr>
            <p:nvPr/>
          </p:nvCxnSpPr>
          <p:spPr bwMode="auto">
            <a:xfrm rot="16200000" flipV="1">
              <a:off x="7555" y="5135"/>
              <a:ext cx="540" cy="24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95" name="AutoShape 25"/>
            <p:cNvCxnSpPr>
              <a:cxnSpLocks noChangeShapeType="1"/>
              <a:stCxn id="11286" idx="0"/>
              <a:endCxn id="11276" idx="2"/>
            </p:cNvCxnSpPr>
            <p:nvPr/>
          </p:nvCxnSpPr>
          <p:spPr bwMode="auto">
            <a:xfrm rot="5400000" flipH="1" flipV="1">
              <a:off x="5674" y="6847"/>
              <a:ext cx="1033" cy="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96" name="AutoShape 26"/>
            <p:cNvCxnSpPr>
              <a:cxnSpLocks noChangeShapeType="1"/>
              <a:stCxn id="11283" idx="0"/>
              <a:endCxn id="11279" idx="2"/>
            </p:cNvCxnSpPr>
            <p:nvPr/>
          </p:nvCxnSpPr>
          <p:spPr bwMode="auto">
            <a:xfrm rot="16200000" flipV="1">
              <a:off x="5118" y="7169"/>
              <a:ext cx="552" cy="7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97" name="AutoShape 27"/>
            <p:cNvCxnSpPr>
              <a:cxnSpLocks noChangeShapeType="1"/>
              <a:stCxn id="11285" idx="0"/>
              <a:endCxn id="11287" idx="2"/>
            </p:cNvCxnSpPr>
            <p:nvPr/>
          </p:nvCxnSpPr>
          <p:spPr bwMode="auto">
            <a:xfrm rot="5400000" flipH="1" flipV="1">
              <a:off x="3603" y="8462"/>
              <a:ext cx="312" cy="3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98" name="AutoShape 28"/>
            <p:cNvCxnSpPr>
              <a:cxnSpLocks noChangeShapeType="1"/>
              <a:stCxn id="11288" idx="0"/>
              <a:endCxn id="11276" idx="1"/>
            </p:cNvCxnSpPr>
            <p:nvPr/>
          </p:nvCxnSpPr>
          <p:spPr bwMode="auto">
            <a:xfrm rot="5400000" flipH="1" flipV="1">
              <a:off x="4091" y="5578"/>
              <a:ext cx="1203" cy="227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99" name="AutoShape 29"/>
            <p:cNvCxnSpPr>
              <a:cxnSpLocks noChangeShapeType="1"/>
              <a:stCxn id="11282" idx="0"/>
              <a:endCxn id="11279" idx="2"/>
            </p:cNvCxnSpPr>
            <p:nvPr/>
          </p:nvCxnSpPr>
          <p:spPr bwMode="auto">
            <a:xfrm rot="5400000" flipH="1" flipV="1">
              <a:off x="4340" y="7047"/>
              <a:ext cx="490" cy="9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300" name="AutoShape 30"/>
            <p:cNvCxnSpPr>
              <a:cxnSpLocks noChangeShapeType="1"/>
              <a:stCxn id="11287" idx="0"/>
              <a:endCxn id="11282" idx="2"/>
            </p:cNvCxnSpPr>
            <p:nvPr/>
          </p:nvCxnSpPr>
          <p:spPr bwMode="auto">
            <a:xfrm rot="5400000" flipH="1" flipV="1">
              <a:off x="3926" y="8022"/>
              <a:ext cx="207" cy="2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1301" name="Text Box 31"/>
            <p:cNvSpPr txBox="1">
              <a:spLocks noChangeArrowheads="1"/>
            </p:cNvSpPr>
            <p:nvPr/>
          </p:nvSpPr>
          <p:spPr bwMode="auto">
            <a:xfrm>
              <a:off x="8014" y="7498"/>
              <a:ext cx="934" cy="269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    Function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302" name="AutoShape 32"/>
            <p:cNvCxnSpPr>
              <a:cxnSpLocks noChangeShapeType="1"/>
              <a:stCxn id="11301" idx="0"/>
              <a:endCxn id="11276" idx="3"/>
            </p:cNvCxnSpPr>
            <p:nvPr/>
          </p:nvCxnSpPr>
          <p:spPr bwMode="auto">
            <a:xfrm rot="16200000" flipV="1">
              <a:off x="6836" y="5853"/>
              <a:ext cx="1387" cy="19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1270" name="Text Box 31"/>
          <p:cNvSpPr txBox="1">
            <a:spLocks noChangeArrowheads="1"/>
          </p:cNvSpPr>
          <p:nvPr/>
        </p:nvSpPr>
        <p:spPr bwMode="auto">
          <a:xfrm>
            <a:off x="5181600" y="5105400"/>
            <a:ext cx="1038225" cy="33496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    Rectangle</a:t>
            </a:r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71" name="AutoShape 29"/>
          <p:cNvCxnSpPr>
            <a:cxnSpLocks noChangeShapeType="1"/>
            <a:stCxn id="11270" idx="0"/>
            <a:endCxn id="11276" idx="2"/>
          </p:cNvCxnSpPr>
          <p:nvPr/>
        </p:nvCxnSpPr>
        <p:spPr bwMode="auto">
          <a:xfrm rot="16200000" flipV="1">
            <a:off x="4210845" y="3615531"/>
            <a:ext cx="1744662" cy="12350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1272" name="AutoShape 29"/>
          <p:cNvCxnSpPr>
            <a:cxnSpLocks noChangeShapeType="1"/>
            <a:stCxn id="11273" idx="0"/>
            <a:endCxn id="11276" idx="2"/>
          </p:cNvCxnSpPr>
          <p:nvPr/>
        </p:nvCxnSpPr>
        <p:spPr bwMode="auto">
          <a:xfrm rot="16200000" flipV="1">
            <a:off x="4675188" y="3151188"/>
            <a:ext cx="1058862" cy="14779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1273" name="Text Box 31"/>
          <p:cNvSpPr txBox="1">
            <a:spLocks noChangeArrowheads="1"/>
          </p:cNvSpPr>
          <p:nvPr/>
        </p:nvSpPr>
        <p:spPr bwMode="auto">
          <a:xfrm>
            <a:off x="5638800" y="4419600"/>
            <a:ext cx="609600" cy="33496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Image</a:t>
            </a:r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Class Shape </a:t>
            </a:r>
            <a:r>
              <a:rPr lang="en-US" altLang="en-US" sz="2800" smtClean="0">
                <a:ea typeface="ＭＳ Ｐゴシック" pitchFamily="34" charset="-128"/>
              </a:rPr>
              <a:t>– is abstract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You can</a:t>
            </a:r>
            <a:r>
              <a:rPr lang="en-US" altLang="ja-JP" sz="2800" dirty="0" smtClean="0">
                <a:ea typeface="ＭＳ Ｐゴシック" pitchFamily="34" charset="-128"/>
              </a:rPr>
              <a:t>’t make a “plain” Shape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protected: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Shape();	// </a:t>
            </a:r>
            <a:r>
              <a:rPr lang="en-US" altLang="en-US" sz="2000" i="1" dirty="0" smtClean="0">
                <a:ea typeface="Times New Roman" pitchFamily="18" charset="0"/>
              </a:rPr>
              <a:t>protected to make class Shape abstract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400" dirty="0" smtClean="0">
                <a:ea typeface="Times New Roman" pitchFamily="18" charset="0"/>
              </a:rPr>
              <a:t>For example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dirty="0" smtClean="0">
                <a:ea typeface="Times New Roman" pitchFamily="18" charset="0"/>
              </a:rPr>
              <a:t>	</a:t>
            </a:r>
            <a:r>
              <a:rPr lang="en-US" altLang="en-US" sz="2000" b="1" dirty="0" smtClean="0">
                <a:ea typeface="Times New Roman" pitchFamily="18" charset="0"/>
              </a:rPr>
              <a:t>Shape </a:t>
            </a:r>
            <a:r>
              <a:rPr lang="en-US" altLang="en-US" sz="2000" b="1" dirty="0" err="1" smtClean="0">
                <a:ea typeface="Times New Roman" pitchFamily="18" charset="0"/>
              </a:rPr>
              <a:t>ss</a:t>
            </a:r>
            <a:r>
              <a:rPr lang="en-US" altLang="en-US" sz="2000" b="1" dirty="0" smtClean="0">
                <a:ea typeface="Times New Roman" pitchFamily="18" charset="0"/>
              </a:rPr>
              <a:t>;	//</a:t>
            </a:r>
            <a:r>
              <a:rPr lang="en-US" altLang="en-US" sz="2000" dirty="0" smtClean="0">
                <a:ea typeface="Times New Roman" pitchFamily="18" charset="0"/>
              </a:rPr>
              <a:t> </a:t>
            </a:r>
            <a:r>
              <a:rPr lang="en-US" altLang="en-US" sz="2000" i="1" dirty="0" smtClean="0">
                <a:ea typeface="Times New Roman" pitchFamily="18" charset="0"/>
              </a:rPr>
              <a:t>error: cannot construct Shape</a:t>
            </a:r>
            <a:endParaRPr lang="en-US" altLang="en-US" sz="2000" dirty="0" smtClean="0">
              <a:ea typeface="Times New Roman" pitchFamily="18" charset="0"/>
            </a:endParaRPr>
          </a:p>
          <a:p>
            <a:pPr lvl="1" eaLnBrk="1" hangingPunct="1">
              <a:defRPr/>
            </a:pPr>
            <a:r>
              <a:rPr lang="en-US" altLang="en-US" sz="2400" dirty="0" smtClean="0">
                <a:ea typeface="Times New Roman" pitchFamily="18" charset="0"/>
              </a:rPr>
              <a:t>Protected means </a:t>
            </a:r>
            <a:r>
              <a:rPr lang="en-US" altLang="ja-JP" sz="2400" dirty="0" smtClean="0">
                <a:ea typeface="ＭＳ Ｐゴシック" pitchFamily="34" charset="-128"/>
              </a:rPr>
              <a:t>“can only be used from this class or from a derived class”</a:t>
            </a:r>
          </a:p>
          <a:p>
            <a:pPr eaLnBrk="1" hangingPunct="1"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Instead, we use Shape as a base class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sz="2000" b="1" dirty="0" err="1" smtClean="0">
                <a:ea typeface="Times New Roman" pitchFamily="18" charset="0"/>
              </a:rPr>
              <a:t>struct</a:t>
            </a:r>
            <a:r>
              <a:rPr lang="en-US" altLang="en-US" sz="2000" b="1" dirty="0" smtClean="0">
                <a:ea typeface="Times New Roman" pitchFamily="18" charset="0"/>
              </a:rPr>
              <a:t> Circle : Shape {	// </a:t>
            </a:r>
            <a:r>
              <a:rPr lang="en-US" altLang="ja-JP" sz="2000" i="1" dirty="0" smtClean="0">
                <a:ea typeface="ＭＳ Ｐゴシック" pitchFamily="34" charset="-128"/>
              </a:rPr>
              <a:t>“a Circle is a Shape”</a:t>
            </a:r>
            <a:endParaRPr lang="en-US" altLang="ja-JP" sz="2000" b="1" dirty="0" smtClean="0">
              <a:ea typeface="ＭＳ Ｐゴシック" pitchFamily="34" charset="-128"/>
            </a:endParaRPr>
          </a:p>
          <a:p>
            <a:pPr lvl="2" eaLnBrk="1" hangingPunct="1"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// </a:t>
            </a:r>
            <a:r>
              <a:rPr lang="en-US" altLang="en-US" sz="2000" i="1" dirty="0" smtClean="0">
                <a:ea typeface="Times New Roman" pitchFamily="18" charset="0"/>
              </a:rPr>
              <a:t>…</a:t>
            </a:r>
            <a:endParaRPr lang="en-US" altLang="en-US" sz="2000" b="1" dirty="0" smtClean="0">
              <a:ea typeface="Times New Roman" pitchFamily="18" charset="0"/>
            </a:endParaRPr>
          </a:p>
          <a:p>
            <a:pPr lvl="2" eaLnBrk="1" hangingPunct="1"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};  </a:t>
            </a:r>
            <a:endParaRPr lang="en-US" altLang="en-US" sz="2000" i="1" dirty="0" smtClean="0">
              <a:ea typeface="Times New Roman" pitchFamily="18" charset="0"/>
            </a:endParaRPr>
          </a:p>
          <a:p>
            <a:pPr lvl="1" eaLnBrk="1" hangingPunct="1">
              <a:buFontTx/>
              <a:buNone/>
              <a:defRPr/>
            </a:pPr>
            <a:endParaRPr lang="en-US" altLang="en-US" b="1" dirty="0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15732792-969B-441E-A8CE-EFD746C860D9}" type="slidenum">
              <a:rPr lang="en-US" altLang="en-US" sz="1400" smtClean="0"/>
              <a:pPr eaLnBrk="1" hangingPunct="1">
                <a:defRPr/>
              </a:pPr>
              <a:t>12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Class Shape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400" b="1" smtClean="0">
                <a:ea typeface="ＭＳ Ｐゴシック" pitchFamily="34" charset="-128"/>
              </a:rPr>
              <a:t>Shape</a:t>
            </a:r>
            <a:r>
              <a:rPr lang="en-US" altLang="en-US" sz="2400" smtClean="0">
                <a:ea typeface="ＭＳ Ｐゴシック" pitchFamily="34" charset="-128"/>
              </a:rPr>
              <a:t> ties our graphics objects to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the screen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endParaRPr lang="en-US" altLang="ja-JP" sz="2400" smtClean="0">
              <a:ea typeface="ＭＳ Ｐゴシック" pitchFamily="34" charset="-128"/>
            </a:endParaRPr>
          </a:p>
          <a:p>
            <a:pPr lvl="1" eaLnBrk="1" hangingPunct="1">
              <a:defRPr/>
            </a:pPr>
            <a:r>
              <a:rPr lang="en-US" altLang="en-US" sz="2000" b="1" smtClean="0">
                <a:ea typeface="Times New Roman" pitchFamily="18" charset="0"/>
              </a:rPr>
              <a:t>Window</a:t>
            </a:r>
            <a:r>
              <a:rPr lang="en-US" altLang="en-US" sz="2000" smtClean="0">
                <a:ea typeface="Times New Roman" pitchFamily="18" charset="0"/>
              </a:rPr>
              <a:t> </a:t>
            </a: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knows about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r>
              <a:rPr lang="en-US" altLang="ja-JP" sz="2000" smtClean="0">
                <a:ea typeface="ＭＳ Ｐゴシック" pitchFamily="34" charset="-128"/>
              </a:rPr>
              <a:t> </a:t>
            </a:r>
            <a:r>
              <a:rPr lang="en-US" altLang="ja-JP" sz="2000" b="1" smtClean="0">
                <a:ea typeface="ＭＳ Ｐゴシック" pitchFamily="34" charset="-128"/>
              </a:rPr>
              <a:t>Shape</a:t>
            </a:r>
            <a:r>
              <a:rPr lang="en-US" altLang="ja-JP" sz="2000" smtClean="0">
                <a:ea typeface="ＭＳ Ｐゴシック" pitchFamily="34" charset="-128"/>
              </a:rPr>
              <a:t>s</a:t>
            </a:r>
          </a:p>
          <a:p>
            <a:pPr lvl="1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All our graphics objects are kinds of </a:t>
            </a:r>
            <a:r>
              <a:rPr lang="en-US" altLang="en-US" sz="2000" b="1" smtClean="0">
                <a:ea typeface="Times New Roman" pitchFamily="18" charset="0"/>
              </a:rPr>
              <a:t>Shape</a:t>
            </a:r>
            <a:r>
              <a:rPr lang="en-US" altLang="en-US" sz="2000" smtClean="0">
                <a:ea typeface="Times New Roman" pitchFamily="18" charset="0"/>
              </a:rPr>
              <a:t>s</a:t>
            </a:r>
          </a:p>
          <a:p>
            <a:pPr eaLnBrk="1" hangingPunct="1">
              <a:defRPr/>
            </a:pPr>
            <a:r>
              <a:rPr lang="en-US" altLang="en-US" sz="2400" b="1" smtClean="0">
                <a:ea typeface="ＭＳ Ｐゴシック" pitchFamily="34" charset="-128"/>
              </a:rPr>
              <a:t>Shape</a:t>
            </a:r>
            <a:r>
              <a:rPr lang="en-US" altLang="en-US" sz="2400" smtClean="0">
                <a:ea typeface="ＭＳ Ｐゴシック" pitchFamily="34" charset="-128"/>
              </a:rPr>
              <a:t> is the class that deals with color and style</a:t>
            </a:r>
          </a:p>
          <a:p>
            <a:pPr lvl="1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It has </a:t>
            </a:r>
            <a:r>
              <a:rPr lang="en-US" altLang="en-US" sz="2000" b="1" smtClean="0">
                <a:ea typeface="Times New Roman" pitchFamily="18" charset="0"/>
              </a:rPr>
              <a:t>Color</a:t>
            </a:r>
            <a:r>
              <a:rPr lang="en-US" altLang="en-US" sz="2000" smtClean="0">
                <a:ea typeface="Times New Roman" pitchFamily="18" charset="0"/>
              </a:rPr>
              <a:t> and </a:t>
            </a:r>
            <a:r>
              <a:rPr lang="en-US" altLang="en-US" sz="2000" b="1" smtClean="0">
                <a:ea typeface="Times New Roman" pitchFamily="18" charset="0"/>
              </a:rPr>
              <a:t>Line_style</a:t>
            </a:r>
            <a:r>
              <a:rPr lang="en-US" altLang="en-US" sz="2000" smtClean="0">
                <a:ea typeface="Times New Roman" pitchFamily="18" charset="0"/>
              </a:rPr>
              <a:t> members </a:t>
            </a:r>
          </a:p>
          <a:p>
            <a:pPr eaLnBrk="1" hangingPunct="1">
              <a:defRPr/>
            </a:pPr>
            <a:r>
              <a:rPr lang="en-US" altLang="en-US" sz="2400" b="1" smtClean="0">
                <a:ea typeface="ＭＳ Ｐゴシック" pitchFamily="34" charset="-128"/>
              </a:rPr>
              <a:t>Shape</a:t>
            </a:r>
            <a:r>
              <a:rPr lang="en-US" altLang="en-US" sz="2400" smtClean="0">
                <a:ea typeface="ＭＳ Ｐゴシック" pitchFamily="34" charset="-128"/>
              </a:rPr>
              <a:t> can hold </a:t>
            </a:r>
            <a:r>
              <a:rPr lang="en-US" altLang="en-US" sz="2400" b="1" smtClean="0">
                <a:ea typeface="ＭＳ Ｐゴシック" pitchFamily="34" charset="-128"/>
              </a:rPr>
              <a:t>Point</a:t>
            </a:r>
            <a:r>
              <a:rPr lang="en-US" altLang="en-US" sz="2400" smtClean="0">
                <a:ea typeface="ＭＳ Ｐゴシック" pitchFamily="34" charset="-128"/>
              </a:rPr>
              <a:t>s </a:t>
            </a:r>
          </a:p>
          <a:p>
            <a:pPr eaLnBrk="1" hangingPunct="1">
              <a:defRPr/>
            </a:pPr>
            <a:r>
              <a:rPr lang="en-US" altLang="en-US" sz="2400" b="1" smtClean="0">
                <a:ea typeface="ＭＳ Ｐゴシック" pitchFamily="34" charset="-128"/>
              </a:rPr>
              <a:t>Shape</a:t>
            </a:r>
            <a:r>
              <a:rPr lang="en-US" altLang="en-US" sz="2400" smtClean="0">
                <a:ea typeface="ＭＳ Ｐゴシック" pitchFamily="34" charset="-128"/>
              </a:rPr>
              <a:t> has a basic notion of how to draw lines</a:t>
            </a:r>
          </a:p>
          <a:p>
            <a:pPr lvl="1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It just connects its </a:t>
            </a:r>
            <a:r>
              <a:rPr lang="en-US" altLang="en-US" sz="2000" b="1" smtClean="0">
                <a:ea typeface="Times New Roman" pitchFamily="18" charset="0"/>
              </a:rPr>
              <a:t>Point</a:t>
            </a:r>
            <a:r>
              <a:rPr lang="en-US" altLang="en-US" sz="2000" smtClean="0">
                <a:ea typeface="Times New Roman" pitchFamily="18" charset="0"/>
              </a:rPr>
              <a:t>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91F6C692-C6A3-4DFC-8BBC-A4F80185E0D2}" type="slidenum">
              <a:rPr lang="en-US" altLang="en-US" sz="1400" smtClean="0"/>
              <a:pPr eaLnBrk="1" hangingPunct="1">
                <a:defRPr/>
              </a:pPr>
              <a:t>13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Class Shape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2296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Shape deals with color and style</a:t>
            </a:r>
          </a:p>
          <a:p>
            <a:pPr lvl="1" eaLnBrk="1" hangingPunct="1">
              <a:defRPr/>
            </a:pPr>
            <a:r>
              <a:rPr lang="en-US" altLang="en-US" sz="2400" smtClean="0">
                <a:ea typeface="Times New Roman" pitchFamily="18" charset="0"/>
              </a:rPr>
              <a:t>It keeps its data private and provides access functions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b="1" smtClean="0">
                <a:ea typeface="Times New Roman" pitchFamily="18" charset="0"/>
              </a:rPr>
              <a:t>	</a:t>
            </a:r>
            <a:r>
              <a:rPr lang="en-US" altLang="en-US" sz="2000" b="1" smtClean="0">
                <a:ea typeface="Times New Roman" pitchFamily="18" charset="0"/>
              </a:rPr>
              <a:t>void set_color(Color col);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Color color() const;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void set_style(Line_style sty);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Line_style style() const;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// </a:t>
            </a:r>
            <a:r>
              <a:rPr lang="en-US" altLang="en-US" sz="2000" i="1" smtClean="0">
                <a:ea typeface="Times New Roman" pitchFamily="18" charset="0"/>
              </a:rPr>
              <a:t>…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private: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// </a:t>
            </a:r>
            <a:r>
              <a:rPr lang="en-US" altLang="en-US" sz="2000" i="1" smtClean="0">
                <a:ea typeface="Times New Roman" pitchFamily="18" charset="0"/>
              </a:rPr>
              <a:t>…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Color line_color;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Line_style ls;</a:t>
            </a:r>
          </a:p>
          <a:p>
            <a:pPr eaLnBrk="1" hangingPunct="1">
              <a:defRPr/>
            </a:pPr>
            <a:endParaRPr lang="en-US" altLang="en-US" sz="2800" smtClean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B8B7ACD6-4425-4CAF-8779-684876238F07}" type="slidenum">
              <a:rPr lang="en-US" altLang="en-US" sz="1400" smtClean="0"/>
              <a:pPr eaLnBrk="1" hangingPunct="1">
                <a:defRPr/>
              </a:pPr>
              <a:t>14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Class Shape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2296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 smtClean="0">
                <a:ea typeface="ＭＳ Ｐゴシック" pitchFamily="34" charset="-128"/>
              </a:rPr>
              <a:t>Shape</a:t>
            </a:r>
            <a:r>
              <a:rPr lang="en-US" altLang="en-US" dirty="0" smtClean="0">
                <a:ea typeface="ＭＳ Ｐゴシック" pitchFamily="34" charset="-128"/>
              </a:rPr>
              <a:t> stores </a:t>
            </a:r>
            <a:r>
              <a:rPr lang="en-US" altLang="en-US" b="1" dirty="0" smtClean="0">
                <a:ea typeface="ＭＳ Ｐゴシック" pitchFamily="34" charset="-128"/>
              </a:rPr>
              <a:t>Point</a:t>
            </a:r>
            <a:r>
              <a:rPr lang="en-US" altLang="en-US" dirty="0" smtClean="0">
                <a:ea typeface="ＭＳ Ｐゴシック" pitchFamily="34" charset="-128"/>
              </a:rPr>
              <a:t>s</a:t>
            </a:r>
          </a:p>
          <a:p>
            <a:pPr lvl="1" eaLnBrk="1" hangingPunct="1">
              <a:defRPr/>
            </a:pPr>
            <a:r>
              <a:rPr lang="en-US" altLang="en-US" sz="2400" dirty="0" smtClean="0">
                <a:ea typeface="Times New Roman" pitchFamily="18" charset="0"/>
              </a:rPr>
              <a:t>It keeps its data private and provides access functions</a:t>
            </a:r>
          </a:p>
          <a:p>
            <a:pPr lvl="1" eaLnBrk="1" hangingPunct="1">
              <a:defRPr/>
            </a:pPr>
            <a:endParaRPr lang="en-US" altLang="en-US" sz="1200" dirty="0" smtClean="0">
              <a:ea typeface="Times New Roman" pitchFamily="18" charset="0"/>
            </a:endParaRPr>
          </a:p>
          <a:p>
            <a:pPr lvl="3" eaLnBrk="1" hangingPunct="1">
              <a:buFontTx/>
              <a:buNone/>
              <a:defRPr/>
            </a:pPr>
            <a:r>
              <a:rPr lang="en-US" altLang="en-US" b="1" dirty="0" smtClean="0">
                <a:ea typeface="Times New Roman" pitchFamily="18" charset="0"/>
              </a:rPr>
              <a:t>Point point(int </a:t>
            </a:r>
            <a:r>
              <a:rPr lang="en-US" altLang="en-US" b="1" dirty="0" err="1" smtClean="0">
                <a:ea typeface="Times New Roman" pitchFamily="18" charset="0"/>
              </a:rPr>
              <a:t>i</a:t>
            </a:r>
            <a:r>
              <a:rPr lang="en-US" altLang="en-US" b="1" dirty="0" smtClean="0">
                <a:ea typeface="Times New Roman" pitchFamily="18" charset="0"/>
              </a:rPr>
              <a:t>) const;	// </a:t>
            </a:r>
            <a:r>
              <a:rPr lang="en-US" altLang="en-US" i="1" dirty="0" smtClean="0">
                <a:ea typeface="Times New Roman" pitchFamily="18" charset="0"/>
              </a:rPr>
              <a:t>read-only access to points</a:t>
            </a:r>
            <a:endParaRPr lang="en-US" altLang="en-US" b="1" i="1" dirty="0" smtClean="0">
              <a:ea typeface="Times New Roman" pitchFamily="18" charset="0"/>
            </a:endParaRPr>
          </a:p>
          <a:p>
            <a:pPr lvl="3" eaLnBrk="1" hangingPunct="1">
              <a:buFontTx/>
              <a:buNone/>
              <a:defRPr/>
            </a:pPr>
            <a:r>
              <a:rPr lang="en-US" altLang="en-US" b="1" dirty="0" smtClean="0">
                <a:ea typeface="Times New Roman" pitchFamily="18" charset="0"/>
              </a:rPr>
              <a:t>int </a:t>
            </a:r>
            <a:r>
              <a:rPr lang="en-US" altLang="en-US" b="1" dirty="0" err="1" smtClean="0">
                <a:ea typeface="Times New Roman" pitchFamily="18" charset="0"/>
              </a:rPr>
              <a:t>number_of_points</a:t>
            </a:r>
            <a:r>
              <a:rPr lang="en-US" altLang="en-US" b="1" dirty="0" smtClean="0">
                <a:ea typeface="Times New Roman" pitchFamily="18" charset="0"/>
              </a:rPr>
              <a:t>() const;</a:t>
            </a:r>
          </a:p>
          <a:p>
            <a:pPr lvl="3" eaLnBrk="1" hangingPunct="1">
              <a:buFontTx/>
              <a:buNone/>
              <a:defRPr/>
            </a:pPr>
            <a:r>
              <a:rPr lang="en-US" altLang="en-US" b="1" dirty="0" smtClean="0">
                <a:ea typeface="Times New Roman" pitchFamily="18" charset="0"/>
              </a:rPr>
              <a:t>// </a:t>
            </a:r>
            <a:r>
              <a:rPr lang="en-US" altLang="en-US" i="1" dirty="0" smtClean="0">
                <a:ea typeface="Times New Roman" pitchFamily="18" charset="0"/>
              </a:rPr>
              <a:t>…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protected:</a:t>
            </a:r>
            <a:endParaRPr lang="en-US" altLang="en-US" sz="2000" dirty="0" smtClean="0">
              <a:ea typeface="Times New Roman" pitchFamily="18" charset="0"/>
            </a:endParaRPr>
          </a:p>
          <a:p>
            <a:pPr lvl="2" eaLnBrk="1" hangingPunct="1"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   void add(Point p);		// </a:t>
            </a:r>
            <a:r>
              <a:rPr lang="en-US" altLang="en-US" sz="2000" i="1" dirty="0" smtClean="0">
                <a:ea typeface="Times New Roman" pitchFamily="18" charset="0"/>
              </a:rPr>
              <a:t>add p to points</a:t>
            </a:r>
            <a:endParaRPr lang="en-US" altLang="en-US" sz="2000" b="1" i="1" dirty="0" smtClean="0">
              <a:ea typeface="Times New Roman" pitchFamily="18" charset="0"/>
            </a:endParaRPr>
          </a:p>
          <a:p>
            <a:pPr lvl="2" eaLnBrk="1" hangingPunct="1"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   // </a:t>
            </a:r>
            <a:r>
              <a:rPr lang="en-US" altLang="en-US" sz="2000" i="1" dirty="0" smtClean="0">
                <a:ea typeface="Times New Roman" pitchFamily="18" charset="0"/>
              </a:rPr>
              <a:t>…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private:</a:t>
            </a:r>
          </a:p>
          <a:p>
            <a:pPr lvl="3" eaLnBrk="1" hangingPunct="1">
              <a:buFontTx/>
              <a:buNone/>
              <a:defRPr/>
            </a:pPr>
            <a:r>
              <a:rPr lang="en-US" altLang="en-US" b="1" dirty="0" smtClean="0">
                <a:ea typeface="Times New Roman" pitchFamily="18" charset="0"/>
              </a:rPr>
              <a:t>vector&lt;Point&gt; points;	// </a:t>
            </a:r>
            <a:r>
              <a:rPr lang="en-US" altLang="en-US" i="1" dirty="0" smtClean="0">
                <a:ea typeface="Times New Roman" pitchFamily="18" charset="0"/>
              </a:rPr>
              <a:t>not used by all shapes</a:t>
            </a:r>
            <a:endParaRPr lang="en-US" altLang="en-US" b="1" i="1" dirty="0" smtClean="0">
              <a:ea typeface="Times New Roman" pitchFamily="18" charset="0"/>
            </a:endParaRPr>
          </a:p>
          <a:p>
            <a:pPr eaLnBrk="1" hangingPunct="1">
              <a:defRPr/>
            </a:pPr>
            <a:endParaRPr lang="en-US" altLang="en-US" sz="20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1EF7AE87-7053-481F-B2CC-30097214D9D2}" type="slidenum">
              <a:rPr lang="en-US" altLang="en-US" sz="1400" smtClean="0"/>
              <a:pPr eaLnBrk="1" hangingPunct="1">
                <a:defRPr/>
              </a:pPr>
              <a:t>15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Class Shape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610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b="1" dirty="0" smtClean="0">
                <a:ea typeface="ＭＳ Ｐゴシック" pitchFamily="34" charset="-128"/>
              </a:rPr>
              <a:t>Shape</a:t>
            </a:r>
            <a:r>
              <a:rPr lang="en-US" altLang="en-US" sz="2400" dirty="0" smtClean="0">
                <a:ea typeface="ＭＳ Ｐゴシック" pitchFamily="34" charset="-128"/>
              </a:rPr>
              <a:t> itself can access points directly: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0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void Shape::</a:t>
            </a:r>
            <a:r>
              <a:rPr lang="en-US" altLang="en-US" sz="2000" b="1" dirty="0" err="1" smtClean="0">
                <a:ea typeface="Times New Roman" pitchFamily="18" charset="0"/>
              </a:rPr>
              <a:t>draw_lines</a:t>
            </a:r>
            <a:r>
              <a:rPr lang="en-US" altLang="en-US" sz="2000" b="1" dirty="0" smtClean="0">
                <a:ea typeface="Times New Roman" pitchFamily="18" charset="0"/>
              </a:rPr>
              <a:t>() const	// </a:t>
            </a:r>
            <a:r>
              <a:rPr lang="en-US" altLang="en-US" sz="2000" i="1" dirty="0" smtClean="0">
                <a:ea typeface="Times New Roman" pitchFamily="18" charset="0"/>
              </a:rPr>
              <a:t>draw connecting lines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if (color().visible() &amp;&amp; 1&lt;</a:t>
            </a:r>
            <a:r>
              <a:rPr lang="en-US" altLang="en-US" sz="2000" b="1" dirty="0" err="1" smtClean="0">
                <a:ea typeface="Times New Roman" pitchFamily="18" charset="0"/>
              </a:rPr>
              <a:t>points.size</a:t>
            </a:r>
            <a:r>
              <a:rPr lang="en-US" altLang="en-US" sz="2000" b="1" dirty="0" smtClean="0">
                <a:ea typeface="Times New Roman" pitchFamily="18" charset="0"/>
              </a:rPr>
              <a:t>())	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	for (int </a:t>
            </a:r>
            <a:r>
              <a:rPr lang="en-US" altLang="en-US" sz="2000" b="1" dirty="0" err="1" smtClean="0">
                <a:ea typeface="Times New Roman" pitchFamily="18" charset="0"/>
              </a:rPr>
              <a:t>i</a:t>
            </a:r>
            <a:r>
              <a:rPr lang="en-US" altLang="en-US" sz="2000" b="1" dirty="0" smtClean="0">
                <a:ea typeface="Times New Roman" pitchFamily="18" charset="0"/>
              </a:rPr>
              <a:t>=1; </a:t>
            </a:r>
            <a:r>
              <a:rPr lang="en-US" altLang="en-US" sz="2000" b="1" dirty="0" err="1" smtClean="0">
                <a:ea typeface="Times New Roman" pitchFamily="18" charset="0"/>
              </a:rPr>
              <a:t>i</a:t>
            </a:r>
            <a:r>
              <a:rPr lang="en-US" altLang="en-US" sz="2000" b="1" dirty="0" smtClean="0">
                <a:ea typeface="Times New Roman" pitchFamily="18" charset="0"/>
              </a:rPr>
              <a:t>&lt;</a:t>
            </a:r>
            <a:r>
              <a:rPr lang="en-US" altLang="en-US" sz="2000" b="1" dirty="0" err="1" smtClean="0">
                <a:ea typeface="Times New Roman" pitchFamily="18" charset="0"/>
              </a:rPr>
              <a:t>points.size</a:t>
            </a:r>
            <a:r>
              <a:rPr lang="en-US" altLang="en-US" sz="2000" b="1" dirty="0" smtClean="0">
                <a:ea typeface="Times New Roman" pitchFamily="18" charset="0"/>
              </a:rPr>
              <a:t>(); ++</a:t>
            </a:r>
            <a:r>
              <a:rPr lang="en-US" altLang="en-US" sz="2000" b="1" dirty="0" err="1" smtClean="0">
                <a:ea typeface="Times New Roman" pitchFamily="18" charset="0"/>
              </a:rPr>
              <a:t>i</a:t>
            </a:r>
            <a:r>
              <a:rPr lang="en-US" altLang="en-US" sz="2000" b="1" dirty="0" smtClean="0">
                <a:ea typeface="Times New Roman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		</a:t>
            </a:r>
            <a:r>
              <a:rPr lang="en-US" altLang="en-US" sz="2000" b="1" dirty="0" err="1" smtClean="0">
                <a:ea typeface="Times New Roman" pitchFamily="18" charset="0"/>
              </a:rPr>
              <a:t>fl_line</a:t>
            </a:r>
            <a:r>
              <a:rPr lang="en-US" altLang="en-US" sz="2000" b="1" dirty="0" smtClean="0">
                <a:ea typeface="Times New Roman" pitchFamily="18" charset="0"/>
              </a:rPr>
              <a:t>(points[i-1].</a:t>
            </a:r>
            <a:r>
              <a:rPr lang="en-US" altLang="en-US" sz="2000" b="1" dirty="0" err="1" smtClean="0">
                <a:ea typeface="Times New Roman" pitchFamily="18" charset="0"/>
              </a:rPr>
              <a:t>x,points</a:t>
            </a:r>
            <a:r>
              <a:rPr lang="en-US" altLang="en-US" sz="2000" b="1" dirty="0" smtClean="0">
                <a:ea typeface="Times New Roman" pitchFamily="18" charset="0"/>
              </a:rPr>
              <a:t>[i-1].</a:t>
            </a:r>
            <a:r>
              <a:rPr lang="en-US" altLang="en-US" sz="2000" b="1" dirty="0" err="1" smtClean="0">
                <a:ea typeface="Times New Roman" pitchFamily="18" charset="0"/>
              </a:rPr>
              <a:t>y,points</a:t>
            </a:r>
            <a:r>
              <a:rPr lang="en-US" altLang="en-US" sz="2000" b="1" dirty="0" smtClean="0">
                <a:ea typeface="Times New Roman" pitchFamily="18" charset="0"/>
              </a:rPr>
              <a:t>[</a:t>
            </a:r>
            <a:r>
              <a:rPr lang="en-US" altLang="en-US" sz="2000" b="1" dirty="0" err="1" smtClean="0">
                <a:ea typeface="Times New Roman" pitchFamily="18" charset="0"/>
              </a:rPr>
              <a:t>i</a:t>
            </a:r>
            <a:r>
              <a:rPr lang="en-US" altLang="en-US" sz="2000" b="1" dirty="0" smtClean="0">
                <a:ea typeface="Times New Roman" pitchFamily="18" charset="0"/>
              </a:rPr>
              <a:t>].</a:t>
            </a:r>
            <a:r>
              <a:rPr lang="en-US" altLang="en-US" sz="2000" b="1" dirty="0" err="1" smtClean="0">
                <a:ea typeface="Times New Roman" pitchFamily="18" charset="0"/>
              </a:rPr>
              <a:t>x,points</a:t>
            </a:r>
            <a:r>
              <a:rPr lang="en-US" altLang="en-US" sz="2000" b="1" dirty="0" smtClean="0">
                <a:ea typeface="Times New Roman" pitchFamily="18" charset="0"/>
              </a:rPr>
              <a:t>[</a:t>
            </a:r>
            <a:r>
              <a:rPr lang="en-US" altLang="en-US" sz="2000" b="1" dirty="0" err="1" smtClean="0">
                <a:ea typeface="Times New Roman" pitchFamily="18" charset="0"/>
              </a:rPr>
              <a:t>i</a:t>
            </a:r>
            <a:r>
              <a:rPr lang="en-US" altLang="en-US" sz="2000" b="1" dirty="0" smtClean="0">
                <a:ea typeface="Times New Roman" pitchFamily="18" charset="0"/>
              </a:rPr>
              <a:t>].y);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 smtClean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Others (incl. derived classes) use </a:t>
            </a:r>
            <a:r>
              <a:rPr lang="en-US" altLang="en-US" sz="2000" b="1" dirty="0" smtClean="0">
                <a:ea typeface="ＭＳ Ｐゴシック" pitchFamily="34" charset="-128"/>
              </a:rPr>
              <a:t>point()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400" dirty="0" smtClean="0">
                <a:ea typeface="ＭＳ Ｐゴシック" pitchFamily="34" charset="-128"/>
              </a:rPr>
              <a:t>and </a:t>
            </a:r>
            <a:r>
              <a:rPr lang="en-US" altLang="en-US" sz="2000" b="1" dirty="0" err="1" smtClean="0">
                <a:ea typeface="ＭＳ Ｐゴシック" pitchFamily="34" charset="-128"/>
              </a:rPr>
              <a:t>number_of_points</a:t>
            </a:r>
            <a:r>
              <a:rPr lang="en-US" altLang="en-US" sz="2000" b="1" dirty="0" smtClean="0">
                <a:ea typeface="ＭＳ Ｐゴシック" pitchFamily="34" charset="-128"/>
              </a:rPr>
              <a:t>()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why?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0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void Lines::</a:t>
            </a:r>
            <a:r>
              <a:rPr lang="en-US" altLang="en-US" sz="2000" b="1" dirty="0" err="1" smtClean="0">
                <a:ea typeface="Times New Roman" pitchFamily="18" charset="0"/>
              </a:rPr>
              <a:t>draw_lines</a:t>
            </a:r>
            <a:r>
              <a:rPr lang="en-US" altLang="en-US" sz="2000" b="1" dirty="0" smtClean="0">
                <a:ea typeface="Times New Roman" pitchFamily="18" charset="0"/>
              </a:rPr>
              <a:t>() const	// </a:t>
            </a:r>
            <a:r>
              <a:rPr lang="en-US" altLang="en-US" sz="2000" i="1" dirty="0" smtClean="0">
                <a:ea typeface="Times New Roman" pitchFamily="18" charset="0"/>
              </a:rPr>
              <a:t>draw a line for each pair of points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for (int </a:t>
            </a:r>
            <a:r>
              <a:rPr lang="en-US" altLang="en-US" sz="2000" b="1" dirty="0" err="1" smtClean="0">
                <a:ea typeface="Times New Roman" pitchFamily="18" charset="0"/>
              </a:rPr>
              <a:t>i</a:t>
            </a:r>
            <a:r>
              <a:rPr lang="en-US" altLang="en-US" sz="2000" b="1" dirty="0" smtClean="0">
                <a:ea typeface="Times New Roman" pitchFamily="18" charset="0"/>
              </a:rPr>
              <a:t>=1; </a:t>
            </a:r>
            <a:r>
              <a:rPr lang="en-US" altLang="en-US" sz="2000" b="1" dirty="0" err="1" smtClean="0">
                <a:ea typeface="Times New Roman" pitchFamily="18" charset="0"/>
              </a:rPr>
              <a:t>i</a:t>
            </a:r>
            <a:r>
              <a:rPr lang="en-US" altLang="en-US" sz="2000" b="1" dirty="0" smtClean="0">
                <a:ea typeface="Times New Roman" pitchFamily="18" charset="0"/>
              </a:rPr>
              <a:t>&lt;</a:t>
            </a:r>
            <a:r>
              <a:rPr lang="en-US" altLang="en-US" sz="2000" b="1" dirty="0" err="1" smtClean="0">
                <a:ea typeface="Times New Roman" pitchFamily="18" charset="0"/>
              </a:rPr>
              <a:t>number_of_points</a:t>
            </a:r>
            <a:r>
              <a:rPr lang="en-US" altLang="en-US" sz="2000" b="1" dirty="0" smtClean="0">
                <a:ea typeface="Times New Roman" pitchFamily="18" charset="0"/>
              </a:rPr>
              <a:t>(); </a:t>
            </a:r>
            <a:r>
              <a:rPr lang="en-US" altLang="en-US" sz="2000" b="1" dirty="0" err="1" smtClean="0">
                <a:ea typeface="Times New Roman" pitchFamily="18" charset="0"/>
              </a:rPr>
              <a:t>i</a:t>
            </a:r>
            <a:r>
              <a:rPr lang="en-US" altLang="en-US" sz="2000" b="1" dirty="0" smtClean="0">
                <a:ea typeface="Times New Roman" pitchFamily="18" charset="0"/>
              </a:rPr>
              <a:t>+=2)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		</a:t>
            </a:r>
            <a:r>
              <a:rPr lang="en-US" altLang="en-US" sz="2000" b="1" dirty="0" err="1" smtClean="0">
                <a:ea typeface="Times New Roman" pitchFamily="18" charset="0"/>
              </a:rPr>
              <a:t>fl_line</a:t>
            </a:r>
            <a:r>
              <a:rPr lang="en-US" altLang="en-US" sz="2000" b="1" dirty="0" smtClean="0">
                <a:ea typeface="Times New Roman" pitchFamily="18" charset="0"/>
              </a:rPr>
              <a:t>(point(i-1).x, point(i-1).y, point(</a:t>
            </a:r>
            <a:r>
              <a:rPr lang="en-US" altLang="en-US" sz="2000" b="1" dirty="0" err="1" smtClean="0">
                <a:ea typeface="Times New Roman" pitchFamily="18" charset="0"/>
              </a:rPr>
              <a:t>i</a:t>
            </a:r>
            <a:r>
              <a:rPr lang="en-US" altLang="en-US" sz="2000" b="1" dirty="0" smtClean="0">
                <a:ea typeface="Times New Roman" pitchFamily="18" charset="0"/>
              </a:rPr>
              <a:t>).x, point(</a:t>
            </a:r>
            <a:r>
              <a:rPr lang="en-US" altLang="en-US" sz="2000" b="1" dirty="0" err="1" smtClean="0">
                <a:ea typeface="Times New Roman" pitchFamily="18" charset="0"/>
              </a:rPr>
              <a:t>i</a:t>
            </a:r>
            <a:r>
              <a:rPr lang="en-US" altLang="en-US" sz="2000" b="1" dirty="0" smtClean="0">
                <a:ea typeface="Times New Roman" pitchFamily="18" charset="0"/>
              </a:rPr>
              <a:t>).y);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F055115E-BCA4-481A-8F34-2EFF7FBF83B1}" type="slidenum">
              <a:rPr lang="en-US" altLang="en-US" sz="1400" smtClean="0"/>
              <a:pPr eaLnBrk="1" hangingPunct="1">
                <a:defRPr/>
              </a:pPr>
              <a:t>16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Class Shape </a:t>
            </a:r>
            <a:r>
              <a:rPr lang="en-US" altLang="en-US" sz="2800" smtClean="0">
                <a:ea typeface="ＭＳ Ｐゴシック" pitchFamily="34" charset="-128"/>
              </a:rPr>
              <a:t>(basic idea of drawing)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en-US" altLang="en-US" sz="20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void Shape::draw() const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</a:t>
            </a:r>
            <a:r>
              <a:rPr lang="en-US" altLang="en-US" sz="2000" smtClean="0">
                <a:ea typeface="ＭＳ Ｐゴシック" pitchFamily="34" charset="-128"/>
              </a:rPr>
              <a:t>//</a:t>
            </a:r>
            <a:r>
              <a:rPr lang="en-US" altLang="en-US" sz="2000" b="1" smtClean="0">
                <a:ea typeface="ＭＳ Ｐゴシック" pitchFamily="34" charset="-128"/>
              </a:rPr>
              <a:t> </a:t>
            </a:r>
            <a:r>
              <a:rPr lang="en-US" altLang="en-US" sz="2000" i="1" smtClean="0">
                <a:ea typeface="ＭＳ Ｐゴシック" pitchFamily="34" charset="-128"/>
              </a:rPr>
              <a:t>The real heart of class Shape (and of our graphics interface system)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</a:t>
            </a:r>
            <a:r>
              <a:rPr lang="en-US" altLang="en-US" sz="2000" smtClean="0">
                <a:ea typeface="ＭＳ Ｐゴシック" pitchFamily="34" charset="-128"/>
              </a:rPr>
              <a:t>//</a:t>
            </a:r>
            <a:r>
              <a:rPr lang="en-US" altLang="en-US" sz="2000" b="1" smtClean="0">
                <a:ea typeface="ＭＳ Ｐゴシック" pitchFamily="34" charset="-128"/>
              </a:rPr>
              <a:t> </a:t>
            </a:r>
            <a:r>
              <a:rPr lang="en-US" altLang="en-US" sz="2000" i="1" smtClean="0">
                <a:ea typeface="ＭＳ Ｐゴシック" pitchFamily="34" charset="-128"/>
              </a:rPr>
              <a:t>called by Window (only)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// </a:t>
            </a:r>
            <a:r>
              <a:rPr lang="en-US" altLang="en-US" sz="2000" i="1" smtClean="0">
                <a:ea typeface="ＭＳ Ｐゴシック" pitchFamily="34" charset="-128"/>
              </a:rPr>
              <a:t>… save old color and style 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// </a:t>
            </a:r>
            <a:r>
              <a:rPr lang="en-US" altLang="en-US" sz="2000" i="1" smtClean="0">
                <a:ea typeface="ＭＳ Ｐゴシック" pitchFamily="34" charset="-128"/>
              </a:rPr>
              <a:t>… set color and style for this shape…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//</a:t>
            </a:r>
            <a:r>
              <a:rPr lang="en-US" altLang="en-US" sz="2000" i="1" smtClean="0">
                <a:ea typeface="ＭＳ Ｐゴシック" pitchFamily="34" charset="-128"/>
              </a:rPr>
              <a:t> … draw what is specific for this particular shape 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i="1" smtClean="0">
                <a:ea typeface="ＭＳ Ｐゴシック" pitchFamily="34" charset="-128"/>
              </a:rPr>
              <a:t>	</a:t>
            </a:r>
            <a:r>
              <a:rPr lang="en-US" altLang="en-US" sz="2000" b="1" smtClean="0">
                <a:ea typeface="ＭＳ Ｐゴシック" pitchFamily="34" charset="-128"/>
              </a:rPr>
              <a:t>//</a:t>
            </a:r>
            <a:r>
              <a:rPr lang="en-US" altLang="en-US" sz="2000" i="1" smtClean="0">
                <a:ea typeface="ＭＳ Ｐゴシック" pitchFamily="34" charset="-128"/>
              </a:rPr>
              <a:t> … Note: this varies dramatically depending on the type of shape 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i="1" smtClean="0">
                <a:ea typeface="ＭＳ Ｐゴシック" pitchFamily="34" charset="-128"/>
              </a:rPr>
              <a:t>	</a:t>
            </a:r>
            <a:r>
              <a:rPr lang="en-US" altLang="en-US" sz="2000" b="1" smtClean="0">
                <a:ea typeface="ＭＳ Ｐゴシック" pitchFamily="34" charset="-128"/>
              </a:rPr>
              <a:t>//</a:t>
            </a:r>
            <a:r>
              <a:rPr lang="en-US" altLang="en-US" sz="2000" i="1" smtClean="0">
                <a:ea typeface="ＭＳ Ｐゴシック" pitchFamily="34" charset="-128"/>
              </a:rPr>
              <a:t> … e.g. Text, Circle, Closed_polyline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// … </a:t>
            </a:r>
            <a:r>
              <a:rPr lang="en-US" altLang="en-US" sz="2000" i="1" smtClean="0">
                <a:ea typeface="ＭＳ Ｐゴシック" pitchFamily="34" charset="-128"/>
              </a:rPr>
              <a:t>reset the color and style to their old values 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62C7A958-086C-43B5-BAB7-A0CC58E2D70E}" type="slidenum">
              <a:rPr lang="en-US" altLang="en-US" sz="1400" smtClean="0"/>
              <a:pPr eaLnBrk="1" hangingPunct="1">
                <a:defRPr/>
              </a:pPr>
              <a:t>17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Class </a:t>
            </a:r>
            <a:r>
              <a:rPr lang="en-US" dirty="0" smtClean="0">
                <a:ea typeface="+mj-ea"/>
              </a:rPr>
              <a:t>Shape </a:t>
            </a:r>
            <a:r>
              <a:rPr lang="en-US" sz="2800" dirty="0" smtClean="0">
                <a:ea typeface="+mj-ea"/>
              </a:rPr>
              <a:t>(implementation of drawing)</a:t>
            </a:r>
            <a:endParaRPr lang="en-US" sz="2400" dirty="0">
              <a:ea typeface="+mj-ea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229600" cy="4648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endParaRPr lang="en-US" altLang="en-US" sz="20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void Shape::draw() const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</a:t>
            </a:r>
            <a:r>
              <a:rPr lang="en-US" altLang="en-US" sz="2000" smtClean="0">
                <a:ea typeface="ＭＳ Ｐゴシック" pitchFamily="34" charset="-128"/>
              </a:rPr>
              <a:t>//</a:t>
            </a:r>
            <a:r>
              <a:rPr lang="en-US" altLang="en-US" sz="2000" b="1" smtClean="0">
                <a:ea typeface="ＭＳ Ｐゴシック" pitchFamily="34" charset="-128"/>
              </a:rPr>
              <a:t> </a:t>
            </a:r>
            <a:r>
              <a:rPr lang="en-US" altLang="en-US" sz="2000" i="1" smtClean="0">
                <a:ea typeface="ＭＳ Ｐゴシック" pitchFamily="34" charset="-128"/>
              </a:rPr>
              <a:t>The real heart of class Shape (and of our graphics interface system)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</a:t>
            </a:r>
            <a:r>
              <a:rPr lang="en-US" altLang="en-US" sz="2000" smtClean="0">
                <a:ea typeface="ＭＳ Ｐゴシック" pitchFamily="34" charset="-128"/>
              </a:rPr>
              <a:t>//</a:t>
            </a:r>
            <a:r>
              <a:rPr lang="en-US" altLang="en-US" sz="2000" b="1" smtClean="0">
                <a:ea typeface="ＭＳ Ｐゴシック" pitchFamily="34" charset="-128"/>
              </a:rPr>
              <a:t> </a:t>
            </a:r>
            <a:r>
              <a:rPr lang="en-US" altLang="en-US" sz="2000" i="1" smtClean="0">
                <a:ea typeface="ＭＳ Ｐゴシック" pitchFamily="34" charset="-128"/>
              </a:rPr>
              <a:t>called by Window (only)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Fl_Color oldc = fl_color();</a:t>
            </a:r>
            <a:r>
              <a:rPr lang="en-US" altLang="en-US" sz="2000" smtClean="0">
                <a:ea typeface="ＭＳ Ｐゴシック" pitchFamily="34" charset="-128"/>
              </a:rPr>
              <a:t>	// </a:t>
            </a:r>
            <a:r>
              <a:rPr lang="en-US" altLang="en-US" sz="2000" i="1" smtClean="0">
                <a:ea typeface="ＭＳ Ｐゴシック" pitchFamily="34" charset="-128"/>
              </a:rPr>
              <a:t>save old color</a:t>
            </a:r>
            <a:endParaRPr lang="en-US" altLang="en-US" sz="2000" b="1" i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// </a:t>
            </a:r>
            <a:r>
              <a:rPr lang="en-US" altLang="en-US" sz="2000" i="1" smtClean="0">
                <a:ea typeface="ＭＳ Ｐゴシック" pitchFamily="34" charset="-128"/>
              </a:rPr>
              <a:t>there is no good portable way of retrieving the current style (sigh!)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fl_color(line_color.as_int());	</a:t>
            </a:r>
            <a:r>
              <a:rPr lang="en-US" altLang="en-US" sz="2000" smtClean="0">
                <a:ea typeface="ＭＳ Ｐゴシック" pitchFamily="34" charset="-128"/>
              </a:rPr>
              <a:t>// </a:t>
            </a:r>
            <a:r>
              <a:rPr lang="en-US" altLang="en-US" sz="2000" i="1" smtClean="0">
                <a:ea typeface="ＭＳ Ｐゴシック" pitchFamily="34" charset="-128"/>
              </a:rPr>
              <a:t>set color and style</a:t>
            </a:r>
            <a:endParaRPr lang="en-US" altLang="en-US" sz="2000" b="1" i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fl_line_style(ls.style(),ls.width());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draw_lines();	// </a:t>
            </a:r>
            <a:r>
              <a:rPr lang="en-US" altLang="en-US" sz="2000" i="1" smtClean="0">
                <a:ea typeface="ＭＳ Ｐゴシック" pitchFamily="34" charset="-128"/>
              </a:rPr>
              <a:t>call the appropriate draw_lines()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i="1" smtClean="0">
                <a:ea typeface="ＭＳ Ｐゴシック" pitchFamily="34" charset="-128"/>
              </a:rPr>
              <a:t>			</a:t>
            </a:r>
            <a:r>
              <a:rPr lang="en-US" altLang="en-US" sz="2000" b="1" smtClean="0">
                <a:ea typeface="ＭＳ Ｐゴシック" pitchFamily="34" charset="-128"/>
              </a:rPr>
              <a:t>//</a:t>
            </a:r>
            <a:r>
              <a:rPr lang="en-US" altLang="en-US" sz="2000" smtClean="0">
                <a:ea typeface="ＭＳ Ｐゴシック" pitchFamily="34" charset="-128"/>
              </a:rPr>
              <a:t> </a:t>
            </a:r>
            <a:r>
              <a:rPr lang="en-US" altLang="en-US" sz="2000" i="1" smtClean="0">
                <a:ea typeface="ＭＳ Ｐゴシック" pitchFamily="34" charset="-128"/>
              </a:rPr>
              <a:t>a </a:t>
            </a:r>
            <a:r>
              <a:rPr lang="ja-JP" altLang="en-US" sz="2000" i="1" smtClean="0">
                <a:ea typeface="ＭＳ Ｐゴシック" pitchFamily="34" charset="-128"/>
              </a:rPr>
              <a:t>“</a:t>
            </a:r>
            <a:r>
              <a:rPr lang="en-US" altLang="ja-JP" sz="2000" i="1" smtClean="0">
                <a:ea typeface="ＭＳ Ｐゴシック" pitchFamily="34" charset="-128"/>
              </a:rPr>
              <a:t>virtual call</a:t>
            </a:r>
            <a:r>
              <a:rPr lang="ja-JP" altLang="en-US" sz="2000" i="1" smtClean="0">
                <a:ea typeface="ＭＳ Ｐゴシック" pitchFamily="34" charset="-128"/>
              </a:rPr>
              <a:t>”</a:t>
            </a:r>
            <a:endParaRPr lang="en-US" altLang="ja-JP" sz="2000" i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i="1" smtClean="0">
                <a:ea typeface="ＭＳ Ｐゴシック" pitchFamily="34" charset="-128"/>
              </a:rPr>
              <a:t>			</a:t>
            </a:r>
            <a:r>
              <a:rPr lang="en-US" altLang="en-US" sz="2000" b="1" smtClean="0">
                <a:ea typeface="ＭＳ Ｐゴシック" pitchFamily="34" charset="-128"/>
              </a:rPr>
              <a:t>//</a:t>
            </a:r>
            <a:r>
              <a:rPr lang="en-US" altLang="en-US" sz="2000" i="1" smtClean="0">
                <a:ea typeface="ＭＳ Ｐゴシック" pitchFamily="34" charset="-128"/>
              </a:rPr>
              <a:t> here is what is specific for a </a:t>
            </a:r>
            <a:r>
              <a:rPr lang="ja-JP" altLang="en-US" sz="2000" i="1" smtClean="0">
                <a:ea typeface="ＭＳ Ｐゴシック" pitchFamily="34" charset="-128"/>
              </a:rPr>
              <a:t>“</a:t>
            </a:r>
            <a:r>
              <a:rPr lang="en-US" altLang="ja-JP" sz="2000" i="1" smtClean="0">
                <a:ea typeface="ＭＳ Ｐゴシック" pitchFamily="34" charset="-128"/>
              </a:rPr>
              <a:t>derived class</a:t>
            </a:r>
            <a:r>
              <a:rPr lang="ja-JP" altLang="en-US" sz="2000" i="1" smtClean="0">
                <a:ea typeface="ＭＳ Ｐゴシック" pitchFamily="34" charset="-128"/>
              </a:rPr>
              <a:t>”</a:t>
            </a:r>
            <a:r>
              <a:rPr lang="en-US" altLang="ja-JP" sz="2000" i="1" smtClean="0">
                <a:ea typeface="ＭＳ Ｐゴシック" pitchFamily="34" charset="-128"/>
              </a:rPr>
              <a:t> is done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fl_color(oldc);	// </a:t>
            </a:r>
            <a:r>
              <a:rPr lang="en-US" altLang="en-US" sz="2000" i="1" smtClean="0">
                <a:ea typeface="ＭＳ Ｐゴシック" pitchFamily="34" charset="-128"/>
              </a:rPr>
              <a:t>reset color to previous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fl_line_style(0);	// </a:t>
            </a:r>
            <a:r>
              <a:rPr lang="en-US" altLang="en-US" sz="2000" i="1" smtClean="0">
                <a:ea typeface="ＭＳ Ｐゴシック" pitchFamily="34" charset="-128"/>
              </a:rPr>
              <a:t>(re)set style to default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DDFBCD5C-D2D4-46E7-859B-CF96B2D9E015}" type="slidenum">
              <a:rPr lang="en-US" altLang="en-US" sz="1400" smtClean="0"/>
              <a:pPr eaLnBrk="1" hangingPunct="1">
                <a:defRPr/>
              </a:pPr>
              <a:t>18</a:t>
            </a:fld>
            <a:endParaRPr lang="en-US" altLang="en-US" sz="1400" smtClean="0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0" y="46482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Note!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381000" y="4267200"/>
            <a:ext cx="6858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Class shape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smtClean="0">
                <a:ea typeface="ＭＳ Ｐゴシック" pitchFamily="34" charset="-128"/>
              </a:rPr>
              <a:t>In class </a:t>
            </a:r>
            <a:r>
              <a:rPr lang="en-US" altLang="en-US" sz="2800" b="1" smtClean="0">
                <a:ea typeface="ＭＳ Ｐゴシック" pitchFamily="34" charset="-128"/>
              </a:rPr>
              <a:t>Shape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virtual void draw_lines() const;     // </a:t>
            </a:r>
            <a:r>
              <a:rPr lang="en-US" altLang="en-US" sz="2000" i="1" smtClean="0">
                <a:ea typeface="Times New Roman" pitchFamily="18" charset="0"/>
              </a:rPr>
              <a:t>draw the appropriate lines</a:t>
            </a:r>
          </a:p>
          <a:p>
            <a:pPr eaLnBrk="1" hangingPunct="1">
              <a:defRPr/>
            </a:pPr>
            <a:r>
              <a:rPr lang="en-US" altLang="en-US" sz="2800" smtClean="0">
                <a:ea typeface="ＭＳ Ｐゴシック" pitchFamily="34" charset="-128"/>
              </a:rPr>
              <a:t>In class </a:t>
            </a:r>
            <a:r>
              <a:rPr lang="en-US" altLang="en-US" sz="2800" b="1" smtClean="0">
                <a:ea typeface="ＭＳ Ｐゴシック" pitchFamily="34" charset="-128"/>
              </a:rPr>
              <a:t>Circle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void draw_lines() const { /* </a:t>
            </a:r>
            <a:r>
              <a:rPr lang="en-US" altLang="en-US" sz="2000" i="1" smtClean="0">
                <a:ea typeface="Times New Roman" pitchFamily="18" charset="0"/>
              </a:rPr>
              <a:t>draw the Circle</a:t>
            </a:r>
            <a:r>
              <a:rPr lang="en-US" altLang="en-US" sz="2000" b="1" smtClean="0">
                <a:ea typeface="Times New Roman" pitchFamily="18" charset="0"/>
              </a:rPr>
              <a:t> */ }</a:t>
            </a:r>
          </a:p>
          <a:p>
            <a:pPr eaLnBrk="1" hangingPunct="1">
              <a:defRPr/>
            </a:pPr>
            <a:r>
              <a:rPr lang="en-US" altLang="en-US" sz="2800" smtClean="0">
                <a:ea typeface="ＭＳ Ｐゴシック" pitchFamily="34" charset="-128"/>
              </a:rPr>
              <a:t>In class </a:t>
            </a:r>
            <a:r>
              <a:rPr lang="en-US" altLang="en-US" sz="2800" b="1" smtClean="0">
                <a:ea typeface="ＭＳ Ｐゴシック" pitchFamily="34" charset="-128"/>
              </a:rPr>
              <a:t>Text</a:t>
            </a:r>
          </a:p>
          <a:p>
            <a:pPr lvl="2" eaLnBrk="1" hangingPunct="1">
              <a:defRPr/>
            </a:pPr>
            <a:r>
              <a:rPr lang="en-US" altLang="en-US" sz="2000" b="1" smtClean="0">
                <a:ea typeface="Times New Roman" pitchFamily="18" charset="0"/>
              </a:rPr>
              <a:t>void draw_lines() const { /* </a:t>
            </a:r>
            <a:r>
              <a:rPr lang="en-US" altLang="en-US" sz="2000" i="1" smtClean="0">
                <a:ea typeface="Times New Roman" pitchFamily="18" charset="0"/>
              </a:rPr>
              <a:t>draw the Text </a:t>
            </a:r>
            <a:r>
              <a:rPr lang="en-US" altLang="en-US" sz="2000" b="1" smtClean="0">
                <a:ea typeface="Times New Roman" pitchFamily="18" charset="0"/>
              </a:rPr>
              <a:t>*/ }</a:t>
            </a:r>
          </a:p>
          <a:p>
            <a:pPr lvl="1" eaLnBrk="1" hangingPunct="1">
              <a:defRPr/>
            </a:pPr>
            <a:endParaRPr lang="en-US" altLang="en-US" sz="2400" b="1" smtClean="0">
              <a:ea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2800" b="1" smtClean="0">
                <a:ea typeface="ＭＳ Ｐゴシック" pitchFamily="34" charset="-128"/>
              </a:rPr>
              <a:t>Circle</a:t>
            </a:r>
            <a:r>
              <a:rPr lang="en-US" altLang="en-US" sz="2800" smtClean="0">
                <a:ea typeface="ＭＳ Ｐゴシック" pitchFamily="34" charset="-128"/>
              </a:rPr>
              <a:t>, </a:t>
            </a:r>
            <a:r>
              <a:rPr lang="en-US" altLang="en-US" sz="2800" b="1" smtClean="0">
                <a:ea typeface="ＭＳ Ｐゴシック" pitchFamily="34" charset="-128"/>
              </a:rPr>
              <a:t>Text</a:t>
            </a:r>
            <a:r>
              <a:rPr lang="en-US" altLang="en-US" sz="2800" smtClean="0">
                <a:ea typeface="ＭＳ Ｐゴシック" pitchFamily="34" charset="-128"/>
              </a:rPr>
              <a:t>, and other classes</a:t>
            </a:r>
          </a:p>
          <a:p>
            <a:pPr lvl="1" eaLnBrk="1" hangingPunct="1">
              <a:defRPr/>
            </a:pP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Derive from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</a:t>
            </a:r>
            <a:r>
              <a:rPr lang="en-US" altLang="ja-JP" sz="2400" b="1" smtClean="0">
                <a:ea typeface="ＭＳ Ｐゴシック" pitchFamily="34" charset="-128"/>
              </a:rPr>
              <a:t>Shape</a:t>
            </a:r>
            <a:endParaRPr lang="en-US" altLang="ja-JP" sz="2400" smtClean="0">
              <a:ea typeface="ＭＳ Ｐゴシック" pitchFamily="34" charset="-128"/>
            </a:endParaRPr>
          </a:p>
          <a:p>
            <a:pPr lvl="1" eaLnBrk="1" hangingPunct="1">
              <a:defRPr/>
            </a:pPr>
            <a:r>
              <a:rPr lang="en-US" altLang="en-US" sz="2400" smtClean="0">
                <a:ea typeface="Times New Roman" pitchFamily="18" charset="0"/>
              </a:rPr>
              <a:t>May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override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</a:t>
            </a:r>
            <a:r>
              <a:rPr lang="en-US" altLang="ja-JP" sz="2400" b="1" smtClean="0">
                <a:ea typeface="ＭＳ Ｐゴシック" pitchFamily="34" charset="-128"/>
              </a:rPr>
              <a:t>draw_lines()</a:t>
            </a:r>
            <a:endParaRPr lang="en-US" altLang="en-US" sz="2400" b="1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B3A18D7C-F76D-405C-9D7F-5E4D51BE50C5}" type="slidenum">
              <a:rPr lang="en-US" altLang="en-US" sz="1400" smtClean="0"/>
              <a:pPr eaLnBrk="1" hangingPunct="1">
                <a:defRPr/>
              </a:pPr>
              <a:t>19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Abstract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45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>
                <a:ea typeface="ＭＳ Ｐゴシック" pitchFamily="34" charset="-128"/>
              </a:rPr>
              <a:t>We have discussed classes in previous lectures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>
                <a:ea typeface="ＭＳ Ｐゴシック" pitchFamily="34" charset="-128"/>
              </a:rPr>
              <a:t>Here, we discuss design of classes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>
                <a:ea typeface="Times New Roman" pitchFamily="18" charset="0"/>
              </a:rPr>
              <a:t>Library design considerations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>
                <a:ea typeface="Times New Roman" pitchFamily="18" charset="0"/>
              </a:rPr>
              <a:t>Class hierarchies (object-oriented programming)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>
                <a:ea typeface="Times New Roman" pitchFamily="18" charset="0"/>
              </a:rPr>
              <a:t>Data hiding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4988F87A-41EF-44D3-B471-3AA447CFB934}" type="slidenum">
              <a:rPr lang="en-US" altLang="en-US" sz="1400" smtClean="0"/>
              <a:pPr eaLnBrk="1" hangingPunct="1">
                <a:defRPr/>
              </a:pPr>
              <a:t>2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52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endParaRPr lang="en-US" sz="4000">
              <a:ea typeface="+mj-ea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4800"/>
            <a:ext cx="8229600" cy="6248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class Shape  {	// </a:t>
            </a:r>
            <a:r>
              <a:rPr lang="en-US" altLang="en-US" sz="1800" i="1" dirty="0" smtClean="0">
                <a:ea typeface="ＭＳ Ｐゴシック" pitchFamily="34" charset="-128"/>
              </a:rPr>
              <a:t>deals with color and style, and holds a sequence of lines</a:t>
            </a:r>
            <a:r>
              <a:rPr lang="en-US" altLang="en-US" sz="1800" b="1" i="1" dirty="0" smtClean="0"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	void draw() const;		// </a:t>
            </a:r>
            <a:r>
              <a:rPr lang="en-US" altLang="en-US" sz="1800" i="1" dirty="0" smtClean="0">
                <a:ea typeface="ＭＳ Ｐゴシック" pitchFamily="34" charset="-128"/>
              </a:rPr>
              <a:t>deal with color and call </a:t>
            </a:r>
            <a:r>
              <a:rPr lang="en-US" altLang="en-US" sz="1800" i="1" dirty="0" err="1" smtClean="0">
                <a:ea typeface="ＭＳ Ｐゴシック" pitchFamily="34" charset="-128"/>
              </a:rPr>
              <a:t>draw_lines</a:t>
            </a:r>
            <a:r>
              <a:rPr lang="en-US" altLang="en-US" sz="1800" i="1" dirty="0" smtClean="0">
                <a:ea typeface="ＭＳ Ｐゴシック" pitchFamily="34" charset="-128"/>
              </a:rPr>
              <a:t>()</a:t>
            </a:r>
            <a:endParaRPr lang="en-US" altLang="en-US" sz="900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	virtual void move(int dx, int </a:t>
            </a:r>
            <a:r>
              <a:rPr lang="en-US" altLang="en-US" sz="1800" b="1" dirty="0" err="1" smtClean="0">
                <a:ea typeface="ＭＳ Ｐゴシック" pitchFamily="34" charset="-128"/>
              </a:rPr>
              <a:t>dy</a:t>
            </a:r>
            <a:r>
              <a:rPr lang="en-US" altLang="en-US" sz="1800" b="1" dirty="0" smtClean="0">
                <a:ea typeface="ＭＳ Ｐゴシック" pitchFamily="34" charset="-128"/>
              </a:rPr>
              <a:t>); 	// </a:t>
            </a:r>
            <a:r>
              <a:rPr lang="en-US" altLang="en-US" sz="1800" i="1" dirty="0" smtClean="0">
                <a:ea typeface="ＭＳ Ｐゴシック" pitchFamily="34" charset="-128"/>
              </a:rPr>
              <a:t>move the shape +=dx and +=</a:t>
            </a:r>
            <a:r>
              <a:rPr lang="en-US" altLang="en-US" sz="1800" i="1" dirty="0" err="1" smtClean="0">
                <a:ea typeface="ＭＳ Ｐゴシック" pitchFamily="34" charset="-128"/>
              </a:rPr>
              <a:t>dy</a:t>
            </a:r>
            <a:endParaRPr lang="en-US" altLang="en-US" sz="1800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	void </a:t>
            </a:r>
            <a:r>
              <a:rPr lang="en-US" altLang="en-US" sz="1800" b="1" dirty="0" err="1" smtClean="0">
                <a:ea typeface="ＭＳ Ｐゴシック" pitchFamily="34" charset="-128"/>
              </a:rPr>
              <a:t>set_color</a:t>
            </a:r>
            <a:r>
              <a:rPr lang="en-US" altLang="en-US" sz="1800" b="1" dirty="0" smtClean="0">
                <a:ea typeface="ＭＳ Ｐゴシック" pitchFamily="34" charset="-128"/>
              </a:rPr>
              <a:t>(Color col);	// </a:t>
            </a:r>
            <a:r>
              <a:rPr lang="en-US" altLang="en-US" sz="1800" i="1" dirty="0" smtClean="0">
                <a:ea typeface="ＭＳ Ｐゴシック" pitchFamily="34" charset="-128"/>
              </a:rPr>
              <a:t>color access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	int color() const;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	// </a:t>
            </a:r>
            <a:r>
              <a:rPr lang="en-US" altLang="en-US" sz="1800" i="1" dirty="0" smtClean="0">
                <a:ea typeface="ＭＳ Ｐゴシック" pitchFamily="34" charset="-128"/>
              </a:rPr>
              <a:t>… style and </a:t>
            </a:r>
            <a:r>
              <a:rPr lang="en-US" altLang="en-US" sz="1800" i="1" dirty="0" err="1" smtClean="0">
                <a:ea typeface="ＭＳ Ｐゴシック" pitchFamily="34" charset="-128"/>
              </a:rPr>
              <a:t>fill_color</a:t>
            </a:r>
            <a:r>
              <a:rPr lang="en-US" altLang="en-US" sz="1800" i="1" dirty="0" smtClean="0">
                <a:ea typeface="ＭＳ Ｐゴシック" pitchFamily="34" charset="-128"/>
              </a:rPr>
              <a:t> access functions 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	Point point(int </a:t>
            </a:r>
            <a:r>
              <a:rPr lang="en-US" altLang="en-US" sz="1800" b="1" dirty="0" err="1" smtClean="0">
                <a:ea typeface="ＭＳ Ｐゴシック" pitchFamily="34" charset="-128"/>
              </a:rPr>
              <a:t>i</a:t>
            </a:r>
            <a:r>
              <a:rPr lang="en-US" altLang="en-US" sz="1800" b="1" dirty="0" smtClean="0">
                <a:ea typeface="ＭＳ Ｐゴシック" pitchFamily="34" charset="-128"/>
              </a:rPr>
              <a:t>) const;	// </a:t>
            </a:r>
            <a:r>
              <a:rPr lang="en-US" altLang="en-US" sz="1800" i="1" dirty="0" smtClean="0">
                <a:ea typeface="ＭＳ Ｐゴシック" pitchFamily="34" charset="-128"/>
              </a:rPr>
              <a:t>(read-only) </a:t>
            </a:r>
            <a:r>
              <a:rPr lang="en-US" altLang="en-US" sz="1800" dirty="0" smtClean="0">
                <a:ea typeface="ＭＳ Ｐゴシック" pitchFamily="34" charset="-128"/>
              </a:rPr>
              <a:t>access to points</a:t>
            </a:r>
            <a:endParaRPr lang="en-US" altLang="en-US" sz="18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	int </a:t>
            </a:r>
            <a:r>
              <a:rPr lang="en-US" altLang="en-US" sz="1800" b="1" dirty="0" err="1" smtClean="0">
                <a:ea typeface="ＭＳ Ｐゴシック" pitchFamily="34" charset="-128"/>
              </a:rPr>
              <a:t>number_of_points</a:t>
            </a:r>
            <a:r>
              <a:rPr lang="en-US" altLang="en-US" sz="1800" b="1" dirty="0" smtClean="0">
                <a:ea typeface="ＭＳ Ｐゴシック" pitchFamily="34" charset="-128"/>
              </a:rPr>
              <a:t>() const;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protected: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	Shape();			// </a:t>
            </a:r>
            <a:r>
              <a:rPr lang="en-US" altLang="en-US" sz="1800" i="1" dirty="0" smtClean="0">
                <a:ea typeface="ＭＳ Ｐゴシック" pitchFamily="34" charset="-128"/>
              </a:rPr>
              <a:t>protected to make class Shape abstract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	void add(Point p);		// </a:t>
            </a:r>
            <a:r>
              <a:rPr lang="en-US" altLang="en-US" sz="1800" i="1" dirty="0" smtClean="0">
                <a:ea typeface="ＭＳ Ｐゴシック" pitchFamily="34" charset="-128"/>
              </a:rPr>
              <a:t>add p to points</a:t>
            </a:r>
            <a:r>
              <a:rPr lang="en-US" altLang="en-US" sz="1800" b="1" dirty="0" smtClean="0"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	virtual void </a:t>
            </a:r>
            <a:r>
              <a:rPr lang="en-US" altLang="en-US" sz="1800" b="1" dirty="0" err="1" smtClean="0">
                <a:ea typeface="ＭＳ Ｐゴシック" pitchFamily="34" charset="-128"/>
              </a:rPr>
              <a:t>draw_lines</a:t>
            </a:r>
            <a:r>
              <a:rPr lang="en-US" altLang="en-US" sz="1800" b="1" dirty="0" smtClean="0">
                <a:ea typeface="ＭＳ Ｐゴシック" pitchFamily="34" charset="-128"/>
              </a:rPr>
              <a:t>() const; 	// </a:t>
            </a:r>
            <a:r>
              <a:rPr lang="en-US" altLang="en-US" sz="1800" i="1" dirty="0" smtClean="0">
                <a:ea typeface="ＭＳ Ｐゴシック" pitchFamily="34" charset="-128"/>
              </a:rPr>
              <a:t>simply draw the appropriate lines</a:t>
            </a:r>
            <a:endParaRPr lang="en-US" altLang="en-US" sz="1800" b="1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	vector&lt;Point&gt; points;		// </a:t>
            </a:r>
            <a:r>
              <a:rPr lang="en-US" altLang="en-US" sz="1800" i="1" dirty="0" smtClean="0">
                <a:ea typeface="ＭＳ Ｐゴシック" pitchFamily="34" charset="-128"/>
              </a:rPr>
              <a:t>not used by all shapes</a:t>
            </a:r>
            <a:endParaRPr lang="en-US" altLang="en-US" sz="1800" b="1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	Color  </a:t>
            </a:r>
            <a:r>
              <a:rPr lang="en-US" altLang="en-US" sz="1800" b="1" dirty="0" err="1" smtClean="0">
                <a:ea typeface="ＭＳ Ｐゴシック" pitchFamily="34" charset="-128"/>
              </a:rPr>
              <a:t>lcolor</a:t>
            </a:r>
            <a:r>
              <a:rPr lang="en-US" altLang="en-US" sz="1800" b="1" dirty="0" smtClean="0">
                <a:ea typeface="ＭＳ Ｐゴシック" pitchFamily="34" charset="-128"/>
              </a:rPr>
              <a:t>;			// </a:t>
            </a:r>
            <a:r>
              <a:rPr lang="en-US" altLang="en-US" sz="1800" i="1" dirty="0" smtClean="0">
                <a:ea typeface="ＭＳ Ｐゴシック" pitchFamily="34" charset="-128"/>
              </a:rPr>
              <a:t>line color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	</a:t>
            </a:r>
            <a:r>
              <a:rPr lang="en-US" altLang="en-US" sz="1800" b="1" dirty="0" err="1" smtClean="0">
                <a:ea typeface="ＭＳ Ｐゴシック" pitchFamily="34" charset="-128"/>
              </a:rPr>
              <a:t>Line_style</a:t>
            </a:r>
            <a:r>
              <a:rPr lang="en-US" altLang="en-US" sz="1800" b="1" dirty="0" smtClean="0">
                <a:ea typeface="ＭＳ Ｐゴシック" pitchFamily="34" charset="-128"/>
              </a:rPr>
              <a:t>  </a:t>
            </a:r>
            <a:r>
              <a:rPr lang="en-US" altLang="en-US" sz="1800" b="1" dirty="0" err="1" smtClean="0">
                <a:ea typeface="ＭＳ Ｐゴシック" pitchFamily="34" charset="-128"/>
              </a:rPr>
              <a:t>ls</a:t>
            </a:r>
            <a:r>
              <a:rPr lang="en-US" altLang="en-US" sz="1800" b="1" dirty="0" smtClean="0">
                <a:ea typeface="ＭＳ Ｐゴシック" pitchFamily="34" charset="-128"/>
              </a:rPr>
              <a:t>;			// </a:t>
            </a:r>
            <a:r>
              <a:rPr lang="en-US" altLang="en-US" sz="1800" i="1" dirty="0" smtClean="0">
                <a:ea typeface="ＭＳ Ｐゴシック" pitchFamily="34" charset="-128"/>
              </a:rPr>
              <a:t>line style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	Color  </a:t>
            </a:r>
            <a:r>
              <a:rPr lang="en-US" altLang="en-US" sz="1800" b="1" dirty="0" err="1" smtClean="0">
                <a:ea typeface="ＭＳ Ｐゴシック" pitchFamily="34" charset="-128"/>
              </a:rPr>
              <a:t>fcolor</a:t>
            </a:r>
            <a:r>
              <a:rPr lang="en-US" altLang="en-US" sz="1800" b="1" dirty="0" smtClean="0">
                <a:ea typeface="ＭＳ Ｐゴシック" pitchFamily="34" charset="-128"/>
              </a:rPr>
              <a:t>;			// </a:t>
            </a:r>
            <a:r>
              <a:rPr lang="en-US" altLang="en-US" sz="1800" i="1" dirty="0" smtClean="0">
                <a:ea typeface="ＭＳ Ｐゴシック" pitchFamily="34" charset="-128"/>
              </a:rPr>
              <a:t>fill color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i="1" dirty="0" smtClean="0">
                <a:ea typeface="ＭＳ Ｐゴシック" pitchFamily="34" charset="-128"/>
              </a:rPr>
              <a:t>	</a:t>
            </a:r>
            <a:r>
              <a:rPr lang="en-US" altLang="en-US" sz="1800" b="1" dirty="0" smtClean="0">
                <a:ea typeface="ＭＳ Ｐゴシック" pitchFamily="34" charset="-128"/>
              </a:rPr>
              <a:t>//</a:t>
            </a:r>
            <a:r>
              <a:rPr lang="en-US" altLang="en-US" sz="1800" i="1" dirty="0" smtClean="0">
                <a:ea typeface="ＭＳ Ｐゴシック" pitchFamily="34" charset="-128"/>
              </a:rPr>
              <a:t> … prevent copying 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};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934DF61D-45BF-4A32-BD3C-BF834FF5C90C}" type="slidenum">
              <a:rPr lang="en-US" altLang="en-US" sz="1400" smtClean="0"/>
              <a:pPr eaLnBrk="1" hangingPunct="1">
                <a:defRPr/>
              </a:pPr>
              <a:t>20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cxnSp>
        <p:nvCxnSpPr>
          <p:cNvPr id="20486" name="Straight Arrow Connector 2"/>
          <p:cNvCxnSpPr>
            <a:cxnSpLocks noChangeShapeType="1"/>
          </p:cNvCxnSpPr>
          <p:nvPr/>
        </p:nvCxnSpPr>
        <p:spPr bwMode="auto">
          <a:xfrm flipV="1">
            <a:off x="228600" y="4038600"/>
            <a:ext cx="838200" cy="2286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Display model completed</a:t>
            </a: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C1584840-77C1-44EE-A711-E0046F73146E}" type="slidenum">
              <a:rPr lang="en-US" altLang="en-US" sz="1400" smtClean="0"/>
              <a:pPr eaLnBrk="1" hangingPunct="1">
                <a:defRPr/>
              </a:pPr>
              <a:t>21</a:t>
            </a:fld>
            <a:endParaRPr lang="en-US" altLang="en-US" sz="1400" smtClean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914400" y="1447800"/>
            <a:ext cx="6859588" cy="4252913"/>
            <a:chOff x="1636" y="2916"/>
            <a:chExt cx="11146" cy="7109"/>
          </a:xfrm>
        </p:grpSpPr>
        <p:sp>
          <p:nvSpPr>
            <p:cNvPr id="21512" name="AutoShape 6"/>
            <p:cNvSpPr>
              <a:spLocks noChangeAspect="1" noChangeArrowheads="1"/>
            </p:cNvSpPr>
            <p:nvPr/>
          </p:nvSpPr>
          <p:spPr bwMode="auto">
            <a:xfrm>
              <a:off x="1636" y="2916"/>
              <a:ext cx="11146" cy="7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21513" name="Rectangle 7"/>
            <p:cNvSpPr>
              <a:spLocks noChangeArrowheads="1"/>
            </p:cNvSpPr>
            <p:nvPr/>
          </p:nvSpPr>
          <p:spPr bwMode="auto">
            <a:xfrm>
              <a:off x="3865" y="4751"/>
              <a:ext cx="1784" cy="1605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1265" tIns="30632" rIns="61265" bIns="30632" anchor="ctr"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Circle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draw_lines()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4" name="Rectangle 8"/>
            <p:cNvSpPr>
              <a:spLocks noChangeArrowheads="1"/>
            </p:cNvSpPr>
            <p:nvPr/>
          </p:nvSpPr>
          <p:spPr bwMode="auto">
            <a:xfrm>
              <a:off x="4089" y="7961"/>
              <a:ext cx="1782" cy="1376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1265" tIns="30632" rIns="61265" bIns="30632" anchor="ctr"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Text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draw_lines()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5" name="AutoShape 9"/>
            <p:cNvSpPr>
              <a:spLocks noChangeArrowheads="1"/>
            </p:cNvSpPr>
            <p:nvPr/>
          </p:nvSpPr>
          <p:spPr bwMode="auto">
            <a:xfrm>
              <a:off x="7432" y="6356"/>
              <a:ext cx="2464" cy="1145"/>
            </a:xfrm>
            <a:prstGeom prst="roundRect">
              <a:avLst>
                <a:gd name="adj" fmla="val 16667"/>
              </a:avLst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61265" tIns="30632" rIns="61265" bIns="30632" anchor="ctr"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Window</a:t>
              </a:r>
            </a:p>
            <a:p>
              <a:pPr algn="ctr"/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6" name="Rectangle 10"/>
            <p:cNvSpPr>
              <a:spLocks noChangeArrowheads="1"/>
            </p:cNvSpPr>
            <p:nvPr/>
          </p:nvSpPr>
          <p:spPr bwMode="auto">
            <a:xfrm>
              <a:off x="10999" y="4750"/>
              <a:ext cx="1490" cy="2469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1265" tIns="30632" rIns="61265" bIns="30632" anchor="ctr"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Display</a:t>
              </a:r>
            </a:p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Engine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517" name="AutoShape 11"/>
            <p:cNvCxnSpPr>
              <a:cxnSpLocks noChangeShapeType="1"/>
              <a:stCxn id="21516" idx="1"/>
              <a:endCxn id="21515" idx="3"/>
            </p:cNvCxnSpPr>
            <p:nvPr/>
          </p:nvCxnSpPr>
          <p:spPr bwMode="auto">
            <a:xfrm flipH="1">
              <a:off x="9896" y="5985"/>
              <a:ext cx="1103" cy="9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1518" name="Text Box 12"/>
            <p:cNvSpPr txBox="1">
              <a:spLocks noChangeArrowheads="1"/>
            </p:cNvSpPr>
            <p:nvPr/>
          </p:nvSpPr>
          <p:spPr bwMode="auto">
            <a:xfrm>
              <a:off x="6318" y="4981"/>
              <a:ext cx="1201" cy="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1265" tIns="30632" rIns="61265" bIns="30632">
              <a:spAutoFit/>
            </a:bodyPr>
            <a:lstStyle/>
            <a:p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draw()</a:t>
              </a:r>
            </a:p>
          </p:txBody>
        </p:sp>
        <p:sp>
          <p:nvSpPr>
            <p:cNvPr id="21519" name="Text Box 13"/>
            <p:cNvSpPr txBox="1">
              <a:spLocks noChangeArrowheads="1"/>
            </p:cNvSpPr>
            <p:nvPr/>
          </p:nvSpPr>
          <p:spPr bwMode="auto">
            <a:xfrm>
              <a:off x="6094" y="7273"/>
              <a:ext cx="1130" cy="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1265" tIns="30632" rIns="61265" bIns="30632"/>
            <a:lstStyle/>
            <a:p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draw()</a:t>
              </a:r>
            </a:p>
          </p:txBody>
        </p:sp>
        <p:sp>
          <p:nvSpPr>
            <p:cNvPr id="21520" name="Text Box 14"/>
            <p:cNvSpPr txBox="1">
              <a:spLocks noChangeArrowheads="1"/>
            </p:cNvSpPr>
            <p:nvPr/>
          </p:nvSpPr>
          <p:spPr bwMode="auto">
            <a:xfrm>
              <a:off x="9661" y="5668"/>
              <a:ext cx="1130" cy="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1265" tIns="30632" rIns="61265" bIns="30632"/>
            <a:lstStyle/>
            <a:p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draw()</a:t>
              </a:r>
            </a:p>
          </p:txBody>
        </p:sp>
        <p:cxnSp>
          <p:nvCxnSpPr>
            <p:cNvPr id="21521" name="AutoShape 15"/>
            <p:cNvCxnSpPr>
              <a:cxnSpLocks noChangeShapeType="1"/>
              <a:stCxn id="21515" idx="1"/>
              <a:endCxn id="21526" idx="3"/>
            </p:cNvCxnSpPr>
            <p:nvPr/>
          </p:nvCxnSpPr>
          <p:spPr bwMode="auto">
            <a:xfrm flipH="1" flipV="1">
              <a:off x="5649" y="4292"/>
              <a:ext cx="1783" cy="26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1522" name="AutoShape 16"/>
            <p:cNvCxnSpPr>
              <a:cxnSpLocks noChangeShapeType="1"/>
              <a:stCxn id="21515" idx="1"/>
              <a:endCxn id="21527" idx="3"/>
            </p:cNvCxnSpPr>
            <p:nvPr/>
          </p:nvCxnSpPr>
          <p:spPr bwMode="auto">
            <a:xfrm flipH="1">
              <a:off x="5871" y="6929"/>
              <a:ext cx="1561" cy="5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1523" name="AutoShape 17"/>
            <p:cNvSpPr>
              <a:spLocks noChangeArrowheads="1"/>
            </p:cNvSpPr>
            <p:nvPr/>
          </p:nvSpPr>
          <p:spPr bwMode="auto">
            <a:xfrm>
              <a:off x="7655" y="8420"/>
              <a:ext cx="2464" cy="1145"/>
            </a:xfrm>
            <a:prstGeom prst="roundRect">
              <a:avLst>
                <a:gd name="adj" fmla="val 16667"/>
              </a:avLst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61265" tIns="30632" rIns="61265" bIns="30632" anchor="ctr"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our code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make objects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524" name="AutoShape 18"/>
            <p:cNvCxnSpPr>
              <a:cxnSpLocks noChangeShapeType="1"/>
              <a:stCxn id="21523" idx="3"/>
              <a:endCxn id="21516" idx="2"/>
            </p:cNvCxnSpPr>
            <p:nvPr/>
          </p:nvCxnSpPr>
          <p:spPr bwMode="auto">
            <a:xfrm flipV="1">
              <a:off x="10119" y="7219"/>
              <a:ext cx="1625" cy="17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1525" name="Text Box 19"/>
            <p:cNvSpPr txBox="1">
              <a:spLocks noChangeArrowheads="1"/>
            </p:cNvSpPr>
            <p:nvPr/>
          </p:nvSpPr>
          <p:spPr bwMode="auto">
            <a:xfrm>
              <a:off x="10776" y="7961"/>
              <a:ext cx="1724" cy="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1265" tIns="30632" rIns="61265" bIns="30632"/>
            <a:lstStyle/>
            <a:p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wait_for_button()</a:t>
              </a:r>
            </a:p>
          </p:txBody>
        </p:sp>
        <p:sp>
          <p:nvSpPr>
            <p:cNvPr id="21526" name="Rectangle 20"/>
            <p:cNvSpPr>
              <a:spLocks noChangeArrowheads="1"/>
            </p:cNvSpPr>
            <p:nvPr/>
          </p:nvSpPr>
          <p:spPr bwMode="auto">
            <a:xfrm>
              <a:off x="3865" y="3833"/>
              <a:ext cx="1784" cy="91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1265" tIns="30632" rIns="61265" bIns="30632" anchor="ctr"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Shape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7" name="Rectangle 21"/>
            <p:cNvSpPr>
              <a:spLocks noChangeArrowheads="1"/>
            </p:cNvSpPr>
            <p:nvPr/>
          </p:nvSpPr>
          <p:spPr bwMode="auto">
            <a:xfrm>
              <a:off x="4089" y="7044"/>
              <a:ext cx="1782" cy="917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1265" tIns="30632" rIns="61265" bIns="30632" anchor="ctr"/>
            <a:lstStyle/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Shape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528" name="AutoShape 22"/>
            <p:cNvCxnSpPr>
              <a:cxnSpLocks noChangeShapeType="1"/>
              <a:stCxn id="21526" idx="1"/>
              <a:endCxn id="21513" idx="1"/>
            </p:cNvCxnSpPr>
            <p:nvPr/>
          </p:nvCxnSpPr>
          <p:spPr bwMode="auto">
            <a:xfrm rot="10800000" flipH="1" flipV="1">
              <a:off x="3865" y="4292"/>
              <a:ext cx="1" cy="1261"/>
            </a:xfrm>
            <a:prstGeom prst="curvedConnector3">
              <a:avLst>
                <a:gd name="adj1" fmla="val -36000014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1529" name="AutoShape 23"/>
            <p:cNvCxnSpPr>
              <a:cxnSpLocks noChangeShapeType="1"/>
              <a:stCxn id="21527" idx="1"/>
              <a:endCxn id="21514" idx="1"/>
            </p:cNvCxnSpPr>
            <p:nvPr/>
          </p:nvCxnSpPr>
          <p:spPr bwMode="auto">
            <a:xfrm rot="10800000" flipH="1" flipV="1">
              <a:off x="4089" y="7502"/>
              <a:ext cx="2" cy="1147"/>
            </a:xfrm>
            <a:prstGeom prst="curvedConnector3">
              <a:avLst>
                <a:gd name="adj1" fmla="val -36000014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1530" name="Text Box 24"/>
            <p:cNvSpPr txBox="1">
              <a:spLocks noChangeArrowheads="1"/>
            </p:cNvSpPr>
            <p:nvPr/>
          </p:nvSpPr>
          <p:spPr bwMode="auto">
            <a:xfrm>
              <a:off x="1858" y="7501"/>
              <a:ext cx="2097" cy="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1265" tIns="30632" rIns="61265" bIns="30632">
              <a:spAutoFit/>
            </a:bodyPr>
            <a:lstStyle/>
            <a:p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draw_lines()</a:t>
              </a:r>
            </a:p>
          </p:txBody>
        </p:sp>
        <p:sp>
          <p:nvSpPr>
            <p:cNvPr id="21531" name="Text Box 25"/>
            <p:cNvSpPr txBox="1">
              <a:spLocks noChangeArrowheads="1"/>
            </p:cNvSpPr>
            <p:nvPr/>
          </p:nvSpPr>
          <p:spPr bwMode="auto">
            <a:xfrm>
              <a:off x="1636" y="4293"/>
              <a:ext cx="2097" cy="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1265" tIns="30632" rIns="61265" bIns="30632">
              <a:spAutoFit/>
            </a:bodyPr>
            <a:lstStyle/>
            <a:p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draw_lines()</a:t>
              </a:r>
            </a:p>
          </p:txBody>
        </p:sp>
      </p:grpSp>
      <p:cxnSp>
        <p:nvCxnSpPr>
          <p:cNvPr id="21509" name="AutoShape 26"/>
          <p:cNvCxnSpPr>
            <a:cxnSpLocks noChangeShapeType="1"/>
            <a:stCxn id="21523" idx="0"/>
            <a:endCxn id="21515" idx="2"/>
          </p:cNvCxnSpPr>
          <p:nvPr/>
        </p:nvCxnSpPr>
        <p:spPr bwMode="auto">
          <a:xfrm flipH="1" flipV="1">
            <a:off x="5240338" y="4191000"/>
            <a:ext cx="136525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510" name="Text Box 69"/>
          <p:cNvSpPr txBox="1">
            <a:spLocks noChangeArrowheads="1"/>
          </p:cNvSpPr>
          <p:nvPr/>
        </p:nvSpPr>
        <p:spPr bwMode="auto">
          <a:xfrm>
            <a:off x="5334000" y="4343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  <a:cs typeface="Times New Roman" pitchFamily="18" charset="0"/>
              </a:rPr>
              <a:t>attach()</a:t>
            </a: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Language mechanisms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763000" cy="5486400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smtClean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Most popular definition of object-oriented programming: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smtClean="0">
                <a:ea typeface="Times New Roman" pitchFamily="18" charset="0"/>
              </a:rPr>
              <a:t>      OOP == inheritance + polymorphism + encapsulation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4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Base and derived classes			// </a:t>
            </a:r>
            <a:r>
              <a:rPr lang="en-US" altLang="en-US" sz="2400" i="1" smtClean="0">
                <a:ea typeface="ＭＳ Ｐゴシック" pitchFamily="34" charset="-128"/>
              </a:rPr>
              <a:t>inheritance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en-US" sz="1800" b="1" smtClean="0">
                <a:ea typeface="Times New Roman" pitchFamily="18" charset="0"/>
              </a:rPr>
              <a:t>struct Circle : Shape { … };	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Also called </a:t>
            </a:r>
            <a:r>
              <a:rPr lang="ja-JP" altLang="en-US" sz="1800" smtClean="0">
                <a:ea typeface="ＭＳ Ｐゴシック" pitchFamily="34" charset="-128"/>
              </a:rPr>
              <a:t>“</a:t>
            </a:r>
            <a:r>
              <a:rPr lang="en-US" altLang="ja-JP" sz="1800" smtClean="0">
                <a:ea typeface="ＭＳ Ｐゴシック" pitchFamily="34" charset="-128"/>
              </a:rPr>
              <a:t>inheritance</a:t>
            </a:r>
            <a:r>
              <a:rPr lang="ja-JP" altLang="en-US" sz="1800" smtClean="0">
                <a:ea typeface="ＭＳ Ｐゴシック" pitchFamily="34" charset="-128"/>
              </a:rPr>
              <a:t>”</a:t>
            </a:r>
            <a:endParaRPr lang="en-US" altLang="ja-JP" sz="1800" smtClean="0">
              <a:ea typeface="ＭＳ Ｐゴシック" pitchFamily="34" charset="-128"/>
            </a:endParaRPr>
          </a:p>
          <a:p>
            <a:pPr lvl="3" eaLnBrk="1" hangingPunct="1">
              <a:lnSpc>
                <a:spcPct val="80000"/>
              </a:lnSpc>
              <a:defRPr/>
            </a:pPr>
            <a:endParaRPr lang="en-US" altLang="en-US" sz="1800" smtClean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Virtual functions				// </a:t>
            </a:r>
            <a:r>
              <a:rPr lang="en-US" altLang="en-US" sz="2400" i="1" smtClean="0">
                <a:ea typeface="ＭＳ Ｐゴシック" pitchFamily="34" charset="-128"/>
              </a:rPr>
              <a:t>polymorphism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en-US" sz="1800" b="1" smtClean="0">
                <a:ea typeface="Times New Roman" pitchFamily="18" charset="0"/>
              </a:rPr>
              <a:t>virtual void draw_lines() const;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Also called </a:t>
            </a:r>
            <a:r>
              <a:rPr lang="ja-JP" altLang="en-US" sz="1800" smtClean="0">
                <a:ea typeface="ＭＳ Ｐゴシック" pitchFamily="34" charset="-128"/>
              </a:rPr>
              <a:t>“</a:t>
            </a:r>
            <a:r>
              <a:rPr lang="en-US" altLang="ja-JP" sz="1800" smtClean="0">
                <a:ea typeface="ＭＳ Ｐゴシック" pitchFamily="34" charset="-128"/>
              </a:rPr>
              <a:t>run-time polymorphism</a:t>
            </a:r>
            <a:r>
              <a:rPr lang="ja-JP" altLang="en-US" sz="1800" smtClean="0">
                <a:ea typeface="ＭＳ Ｐゴシック" pitchFamily="34" charset="-128"/>
              </a:rPr>
              <a:t>”</a:t>
            </a:r>
            <a:r>
              <a:rPr lang="en-US" altLang="ja-JP" sz="1800" smtClean="0">
                <a:ea typeface="ＭＳ Ｐゴシック" pitchFamily="34" charset="-128"/>
              </a:rPr>
              <a:t> or </a:t>
            </a:r>
            <a:r>
              <a:rPr lang="ja-JP" altLang="en-US" sz="1800" smtClean="0">
                <a:ea typeface="ＭＳ Ｐゴシック" pitchFamily="34" charset="-128"/>
              </a:rPr>
              <a:t>“</a:t>
            </a:r>
            <a:r>
              <a:rPr lang="en-US" altLang="ja-JP" sz="1800" smtClean="0">
                <a:ea typeface="ＭＳ Ｐゴシック" pitchFamily="34" charset="-128"/>
              </a:rPr>
              <a:t>dynamic dispatch</a:t>
            </a:r>
            <a:r>
              <a:rPr lang="ja-JP" altLang="en-US" sz="1800" smtClean="0">
                <a:ea typeface="ＭＳ Ｐゴシック" pitchFamily="34" charset="-128"/>
              </a:rPr>
              <a:t>”</a:t>
            </a:r>
            <a:endParaRPr lang="en-US" altLang="ja-JP" sz="1800" smtClean="0">
              <a:ea typeface="ＭＳ Ｐゴシック" pitchFamily="34" charset="-128"/>
            </a:endParaRPr>
          </a:p>
          <a:p>
            <a:pPr lvl="3" eaLnBrk="1" hangingPunct="1">
              <a:lnSpc>
                <a:spcPct val="80000"/>
              </a:lnSpc>
              <a:defRPr/>
            </a:pPr>
            <a:endParaRPr lang="en-US" altLang="en-US" sz="1800" smtClean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Private and protected			// </a:t>
            </a:r>
            <a:r>
              <a:rPr lang="en-US" altLang="en-US" sz="2400" i="1" smtClean="0">
                <a:ea typeface="ＭＳ Ｐゴシック" pitchFamily="34" charset="-128"/>
              </a:rPr>
              <a:t>encapsulation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en-US" sz="1800" b="1" smtClean="0">
                <a:ea typeface="Times New Roman" pitchFamily="18" charset="0"/>
              </a:rPr>
              <a:t>protected: Shape();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en-US" sz="1800" b="1" smtClean="0">
                <a:ea typeface="Times New Roman" pitchFamily="18" charset="0"/>
              </a:rPr>
              <a:t>private: vector&lt;Point&gt; points;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smtClean="0">
                <a:ea typeface="Times New Roman" pitchFamily="18" charset="0"/>
              </a:rPr>
              <a:t>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F234D2EA-A015-4795-9BC7-76C2C273AA3A}" type="slidenum">
              <a:rPr lang="en-US" altLang="en-US" sz="1400" smtClean="0"/>
              <a:pPr eaLnBrk="1" hangingPunct="1">
                <a:defRPr/>
              </a:pPr>
              <a:t>22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A simple class hierarchy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223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We chose to use a simple (and mostly shallow) class hierarchy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Based on Shape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3FE3697C-427E-478C-AE7A-A7A47B4C03F8}" type="slidenum">
              <a:rPr lang="en-US" altLang="en-US" sz="1400" smtClean="0"/>
              <a:pPr eaLnBrk="1" hangingPunct="1">
                <a:defRPr/>
              </a:pPr>
              <a:t>23</a:t>
            </a:fld>
            <a:endParaRPr lang="en-US" altLang="en-US" sz="1400" smtClean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81000" y="2590800"/>
            <a:ext cx="8001000" cy="4114800"/>
            <a:chOff x="2528" y="5726"/>
            <a:chExt cx="7200" cy="3300"/>
          </a:xfrm>
        </p:grpSpPr>
        <p:sp>
          <p:nvSpPr>
            <p:cNvPr id="23563" name="AutoShape 5"/>
            <p:cNvSpPr>
              <a:spLocks noChangeAspect="1" noChangeArrowheads="1"/>
            </p:cNvSpPr>
            <p:nvPr/>
          </p:nvSpPr>
          <p:spPr bwMode="auto">
            <a:xfrm>
              <a:off x="2528" y="5726"/>
              <a:ext cx="7200" cy="30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23564" name="Text Box 6"/>
            <p:cNvSpPr txBox="1">
              <a:spLocks noChangeArrowheads="1"/>
            </p:cNvSpPr>
            <p:nvPr/>
          </p:nvSpPr>
          <p:spPr bwMode="auto">
            <a:xfrm>
              <a:off x="5828" y="5880"/>
              <a:ext cx="750" cy="463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Shape</a:t>
              </a:r>
            </a:p>
          </p:txBody>
        </p:sp>
        <p:sp>
          <p:nvSpPr>
            <p:cNvPr id="23565" name="Text Box 7"/>
            <p:cNvSpPr txBox="1">
              <a:spLocks noChangeArrowheads="1"/>
            </p:cNvSpPr>
            <p:nvPr/>
          </p:nvSpPr>
          <p:spPr bwMode="auto">
            <a:xfrm>
              <a:off x="5614" y="8476"/>
              <a:ext cx="819" cy="264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   Polygon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66" name="Text Box 8"/>
            <p:cNvSpPr txBox="1">
              <a:spLocks noChangeArrowheads="1"/>
            </p:cNvSpPr>
            <p:nvPr/>
          </p:nvSpPr>
          <p:spPr bwMode="auto">
            <a:xfrm>
              <a:off x="7739" y="6643"/>
              <a:ext cx="549" cy="212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  Text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67" name="Text Box 9"/>
            <p:cNvSpPr txBox="1">
              <a:spLocks noChangeArrowheads="1"/>
            </p:cNvSpPr>
            <p:nvPr/>
          </p:nvSpPr>
          <p:spPr bwMode="auto">
            <a:xfrm>
              <a:off x="4379" y="6948"/>
              <a:ext cx="1311" cy="304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     Open_polyline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68" name="Text Box 10"/>
            <p:cNvSpPr txBox="1">
              <a:spLocks noChangeArrowheads="1"/>
            </p:cNvSpPr>
            <p:nvPr/>
          </p:nvSpPr>
          <p:spPr bwMode="auto">
            <a:xfrm>
              <a:off x="3428" y="6652"/>
              <a:ext cx="609" cy="273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Ellipse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69" name="Text Box 11"/>
            <p:cNvSpPr txBox="1">
              <a:spLocks noChangeArrowheads="1"/>
            </p:cNvSpPr>
            <p:nvPr/>
          </p:nvSpPr>
          <p:spPr bwMode="auto">
            <a:xfrm>
              <a:off x="2678" y="6652"/>
              <a:ext cx="604" cy="273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Circle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70" name="Text Box 12"/>
            <p:cNvSpPr txBox="1">
              <a:spLocks noChangeArrowheads="1"/>
            </p:cNvSpPr>
            <p:nvPr/>
          </p:nvSpPr>
          <p:spPr bwMode="auto">
            <a:xfrm>
              <a:off x="3419" y="7743"/>
              <a:ext cx="1431" cy="282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     Marked_polyline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71" name="Text Box 13"/>
            <p:cNvSpPr txBox="1">
              <a:spLocks noChangeArrowheads="1"/>
            </p:cNvSpPr>
            <p:nvPr/>
          </p:nvSpPr>
          <p:spPr bwMode="auto">
            <a:xfrm>
              <a:off x="5065" y="7804"/>
              <a:ext cx="1376" cy="282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    Closed_polyline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72" name="Text Box 14"/>
            <p:cNvSpPr txBox="1">
              <a:spLocks noChangeArrowheads="1"/>
            </p:cNvSpPr>
            <p:nvPr/>
          </p:nvSpPr>
          <p:spPr bwMode="auto">
            <a:xfrm>
              <a:off x="8828" y="6652"/>
              <a:ext cx="489" cy="273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  Line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73" name="Text Box 15"/>
            <p:cNvSpPr txBox="1">
              <a:spLocks noChangeArrowheads="1"/>
            </p:cNvSpPr>
            <p:nvPr/>
          </p:nvSpPr>
          <p:spPr bwMode="auto">
            <a:xfrm>
              <a:off x="3282" y="8782"/>
              <a:ext cx="626" cy="244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   Mark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74" name="Text Box 16"/>
            <p:cNvSpPr txBox="1">
              <a:spLocks noChangeArrowheads="1"/>
            </p:cNvSpPr>
            <p:nvPr/>
          </p:nvSpPr>
          <p:spPr bwMode="auto">
            <a:xfrm>
              <a:off x="5819" y="7376"/>
              <a:ext cx="716" cy="244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    Lines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75" name="Text Box 17"/>
            <p:cNvSpPr txBox="1">
              <a:spLocks noChangeArrowheads="1"/>
            </p:cNvSpPr>
            <p:nvPr/>
          </p:nvSpPr>
          <p:spPr bwMode="auto">
            <a:xfrm>
              <a:off x="3557" y="8232"/>
              <a:ext cx="733" cy="238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    Marks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76" name="Text Box 18"/>
            <p:cNvSpPr txBox="1">
              <a:spLocks noChangeArrowheads="1"/>
            </p:cNvSpPr>
            <p:nvPr/>
          </p:nvSpPr>
          <p:spPr bwMode="auto">
            <a:xfrm>
              <a:off x="3214" y="7315"/>
              <a:ext cx="686" cy="278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    Axis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577" name="AutoShape 19"/>
            <p:cNvCxnSpPr>
              <a:cxnSpLocks noChangeShapeType="1"/>
              <a:stCxn id="23569" idx="0"/>
              <a:endCxn id="23564" idx="1"/>
            </p:cNvCxnSpPr>
            <p:nvPr/>
          </p:nvCxnSpPr>
          <p:spPr bwMode="auto">
            <a:xfrm rot="5400000" flipH="1" flipV="1">
              <a:off x="4134" y="4958"/>
              <a:ext cx="540" cy="28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578" name="AutoShape 20"/>
            <p:cNvCxnSpPr>
              <a:cxnSpLocks noChangeShapeType="1"/>
              <a:stCxn id="23568" idx="0"/>
              <a:endCxn id="23564" idx="1"/>
            </p:cNvCxnSpPr>
            <p:nvPr/>
          </p:nvCxnSpPr>
          <p:spPr bwMode="auto">
            <a:xfrm rot="5400000" flipH="1" flipV="1">
              <a:off x="4510" y="5334"/>
              <a:ext cx="540" cy="20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579" name="AutoShape 21"/>
            <p:cNvCxnSpPr>
              <a:cxnSpLocks noChangeShapeType="1"/>
              <a:stCxn id="23567" idx="0"/>
              <a:endCxn id="23564" idx="2"/>
            </p:cNvCxnSpPr>
            <p:nvPr/>
          </p:nvCxnSpPr>
          <p:spPr bwMode="auto">
            <a:xfrm rot="5400000" flipH="1" flipV="1">
              <a:off x="5316" y="6062"/>
              <a:ext cx="605" cy="1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580" name="AutoShape 22"/>
            <p:cNvCxnSpPr>
              <a:cxnSpLocks noChangeShapeType="1"/>
              <a:stCxn id="23565" idx="0"/>
              <a:endCxn id="23571" idx="2"/>
            </p:cNvCxnSpPr>
            <p:nvPr/>
          </p:nvCxnSpPr>
          <p:spPr bwMode="auto">
            <a:xfrm rot="16200000" flipV="1">
              <a:off x="5693" y="8146"/>
              <a:ext cx="390" cy="2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581" name="AutoShape 23"/>
            <p:cNvCxnSpPr>
              <a:cxnSpLocks noChangeShapeType="1"/>
              <a:stCxn id="23566" idx="0"/>
              <a:endCxn id="23564" idx="3"/>
            </p:cNvCxnSpPr>
            <p:nvPr/>
          </p:nvCxnSpPr>
          <p:spPr bwMode="auto">
            <a:xfrm rot="16200000" flipV="1">
              <a:off x="7030" y="5659"/>
              <a:ext cx="531" cy="14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582" name="AutoShape 24"/>
            <p:cNvCxnSpPr>
              <a:cxnSpLocks noChangeShapeType="1"/>
              <a:stCxn id="23572" idx="0"/>
              <a:endCxn id="23564" idx="3"/>
            </p:cNvCxnSpPr>
            <p:nvPr/>
          </p:nvCxnSpPr>
          <p:spPr bwMode="auto">
            <a:xfrm rot="16200000" flipV="1">
              <a:off x="7555" y="5135"/>
              <a:ext cx="540" cy="24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583" name="AutoShape 25"/>
            <p:cNvCxnSpPr>
              <a:cxnSpLocks noChangeShapeType="1"/>
              <a:stCxn id="23574" idx="0"/>
              <a:endCxn id="23564" idx="2"/>
            </p:cNvCxnSpPr>
            <p:nvPr/>
          </p:nvCxnSpPr>
          <p:spPr bwMode="auto">
            <a:xfrm rot="5400000" flipH="1" flipV="1">
              <a:off x="5674" y="6847"/>
              <a:ext cx="1033" cy="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584" name="AutoShape 26"/>
            <p:cNvCxnSpPr>
              <a:cxnSpLocks noChangeShapeType="1"/>
              <a:stCxn id="23571" idx="0"/>
              <a:endCxn id="23567" idx="2"/>
            </p:cNvCxnSpPr>
            <p:nvPr/>
          </p:nvCxnSpPr>
          <p:spPr bwMode="auto">
            <a:xfrm rot="16200000" flipV="1">
              <a:off x="5118" y="7169"/>
              <a:ext cx="552" cy="7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585" name="AutoShape 27"/>
            <p:cNvCxnSpPr>
              <a:cxnSpLocks noChangeShapeType="1"/>
              <a:stCxn id="23573" idx="0"/>
              <a:endCxn id="23575" idx="2"/>
            </p:cNvCxnSpPr>
            <p:nvPr/>
          </p:nvCxnSpPr>
          <p:spPr bwMode="auto">
            <a:xfrm rot="5400000" flipH="1" flipV="1">
              <a:off x="3603" y="8462"/>
              <a:ext cx="312" cy="3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586" name="AutoShape 28"/>
            <p:cNvCxnSpPr>
              <a:cxnSpLocks noChangeShapeType="1"/>
              <a:stCxn id="23576" idx="0"/>
              <a:endCxn id="23564" idx="1"/>
            </p:cNvCxnSpPr>
            <p:nvPr/>
          </p:nvCxnSpPr>
          <p:spPr bwMode="auto">
            <a:xfrm rot="5400000" flipH="1" flipV="1">
              <a:off x="4091" y="5578"/>
              <a:ext cx="1203" cy="227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587" name="AutoShape 29"/>
            <p:cNvCxnSpPr>
              <a:cxnSpLocks noChangeShapeType="1"/>
              <a:stCxn id="23570" idx="0"/>
              <a:endCxn id="23567" idx="2"/>
            </p:cNvCxnSpPr>
            <p:nvPr/>
          </p:nvCxnSpPr>
          <p:spPr bwMode="auto">
            <a:xfrm rot="5400000" flipH="1" flipV="1">
              <a:off x="4340" y="7047"/>
              <a:ext cx="490" cy="9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588" name="AutoShape 30"/>
            <p:cNvCxnSpPr>
              <a:cxnSpLocks noChangeShapeType="1"/>
              <a:stCxn id="23575" idx="0"/>
              <a:endCxn id="23570" idx="2"/>
            </p:cNvCxnSpPr>
            <p:nvPr/>
          </p:nvCxnSpPr>
          <p:spPr bwMode="auto">
            <a:xfrm rot="5400000" flipH="1" flipV="1">
              <a:off x="3926" y="8022"/>
              <a:ext cx="207" cy="2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3589" name="Text Box 31"/>
            <p:cNvSpPr txBox="1">
              <a:spLocks noChangeArrowheads="1"/>
            </p:cNvSpPr>
            <p:nvPr/>
          </p:nvSpPr>
          <p:spPr bwMode="auto">
            <a:xfrm>
              <a:off x="8014" y="7498"/>
              <a:ext cx="934" cy="269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    Function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590" name="AutoShape 32"/>
            <p:cNvCxnSpPr>
              <a:cxnSpLocks noChangeShapeType="1"/>
              <a:stCxn id="23589" idx="0"/>
              <a:endCxn id="23564" idx="3"/>
            </p:cNvCxnSpPr>
            <p:nvPr/>
          </p:nvCxnSpPr>
          <p:spPr bwMode="auto">
            <a:xfrm rot="16200000" flipV="1">
              <a:off x="6836" y="5853"/>
              <a:ext cx="1387" cy="19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23558" name="Text Box 31"/>
          <p:cNvSpPr txBox="1">
            <a:spLocks noChangeArrowheads="1"/>
          </p:cNvSpPr>
          <p:nvPr/>
        </p:nvSpPr>
        <p:spPr bwMode="auto">
          <a:xfrm>
            <a:off x="5181600" y="5105400"/>
            <a:ext cx="1038225" cy="33496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    Rectangle</a:t>
            </a:r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559" name="AutoShape 29"/>
          <p:cNvCxnSpPr>
            <a:cxnSpLocks noChangeShapeType="1"/>
            <a:stCxn id="23558" idx="0"/>
            <a:endCxn id="23564" idx="2"/>
          </p:cNvCxnSpPr>
          <p:nvPr/>
        </p:nvCxnSpPr>
        <p:spPr bwMode="auto">
          <a:xfrm rot="16200000" flipV="1">
            <a:off x="4210845" y="3615531"/>
            <a:ext cx="1744662" cy="12350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560" name="AutoShape 29"/>
          <p:cNvCxnSpPr>
            <a:cxnSpLocks noChangeShapeType="1"/>
            <a:stCxn id="23561" idx="0"/>
            <a:endCxn id="23564" idx="2"/>
          </p:cNvCxnSpPr>
          <p:nvPr/>
        </p:nvCxnSpPr>
        <p:spPr bwMode="auto">
          <a:xfrm rot="16200000" flipV="1">
            <a:off x="4675188" y="3151188"/>
            <a:ext cx="1058862" cy="14779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3561" name="Text Box 31"/>
          <p:cNvSpPr txBox="1">
            <a:spLocks noChangeArrowheads="1"/>
          </p:cNvSpPr>
          <p:nvPr/>
        </p:nvSpPr>
        <p:spPr bwMode="auto">
          <a:xfrm>
            <a:off x="5638800" y="4419600"/>
            <a:ext cx="609600" cy="33496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Image</a:t>
            </a:r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Object layout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772400" cy="609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The data members of a derived class are simply added at the end of its base class (a Circle is a Shape with a radius)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23F4DB2E-42A7-4E37-8157-F9E6FEF8596E}" type="slidenum">
              <a:rPr lang="en-US" altLang="en-US" sz="1400" smtClean="0"/>
              <a:pPr eaLnBrk="1" hangingPunct="1">
                <a:defRPr/>
              </a:pPr>
              <a:t>24</a:t>
            </a:fld>
            <a:endParaRPr lang="en-US" altLang="en-US" sz="1400" smtClean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752600" y="2286000"/>
            <a:ext cx="4800600" cy="4384675"/>
            <a:chOff x="4778" y="3955"/>
            <a:chExt cx="3450" cy="3240"/>
          </a:xfrm>
        </p:grpSpPr>
        <p:sp>
          <p:nvSpPr>
            <p:cNvPr id="24583" name="AutoShape 5"/>
            <p:cNvSpPr>
              <a:spLocks noChangeAspect="1" noChangeArrowheads="1"/>
            </p:cNvSpPr>
            <p:nvPr/>
          </p:nvSpPr>
          <p:spPr bwMode="auto">
            <a:xfrm>
              <a:off x="4778" y="3955"/>
              <a:ext cx="3450" cy="3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24584" name="Text Box 6"/>
            <p:cNvSpPr txBox="1">
              <a:spLocks noChangeArrowheads="1"/>
            </p:cNvSpPr>
            <p:nvPr/>
          </p:nvSpPr>
          <p:spPr bwMode="auto">
            <a:xfrm>
              <a:off x="6278" y="4264"/>
              <a:ext cx="1500" cy="108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2000" b="1">
                  <a:latin typeface="Times New Roman" pitchFamily="18" charset="0"/>
                  <a:cs typeface="Times New Roman" pitchFamily="18" charset="0"/>
                </a:rPr>
                <a:t>points</a:t>
              </a:r>
            </a:p>
            <a:p>
              <a:r>
                <a:rPr lang="en-US" altLang="en-US" sz="2000" b="1">
                  <a:latin typeface="Times New Roman" pitchFamily="18" charset="0"/>
                  <a:cs typeface="Times New Roman" pitchFamily="18" charset="0"/>
                </a:rPr>
                <a:t>line_color</a:t>
              </a:r>
            </a:p>
            <a:p>
              <a:r>
                <a:rPr lang="en-US" altLang="en-US" sz="2000" b="1">
                  <a:latin typeface="Times New Roman" pitchFamily="18" charset="0"/>
                  <a:cs typeface="Times New Roman" pitchFamily="18" charset="0"/>
                </a:rPr>
                <a:t>ls</a:t>
              </a:r>
            </a:p>
            <a:p>
              <a:endParaRPr lang="en-US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85" name="Text Box 7"/>
            <p:cNvSpPr txBox="1">
              <a:spLocks noChangeArrowheads="1"/>
            </p:cNvSpPr>
            <p:nvPr/>
          </p:nvSpPr>
          <p:spPr bwMode="auto">
            <a:xfrm>
              <a:off x="5599" y="4098"/>
              <a:ext cx="900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2000" b="1">
                  <a:latin typeface="Times New Roman" pitchFamily="18" charset="0"/>
                  <a:cs typeface="Times New Roman" pitchFamily="18" charset="0"/>
                </a:rPr>
                <a:t>Shape:</a:t>
              </a:r>
            </a:p>
          </p:txBody>
        </p:sp>
        <p:sp>
          <p:nvSpPr>
            <p:cNvPr id="24586" name="Text Box 8"/>
            <p:cNvSpPr txBox="1">
              <a:spLocks noChangeArrowheads="1"/>
            </p:cNvSpPr>
            <p:nvPr/>
          </p:nvSpPr>
          <p:spPr bwMode="auto">
            <a:xfrm>
              <a:off x="6278" y="5652"/>
              <a:ext cx="1500" cy="1389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2000" b="1">
                  <a:latin typeface="Times New Roman" pitchFamily="18" charset="0"/>
                  <a:cs typeface="Times New Roman" pitchFamily="18" charset="0"/>
                </a:rPr>
                <a:t>points                        </a:t>
              </a:r>
            </a:p>
            <a:p>
              <a:r>
                <a:rPr lang="en-US" altLang="en-US" sz="2000" b="1">
                  <a:latin typeface="Times New Roman" pitchFamily="18" charset="0"/>
                  <a:cs typeface="Times New Roman" pitchFamily="18" charset="0"/>
                </a:rPr>
                <a:t>line_color</a:t>
              </a:r>
            </a:p>
            <a:p>
              <a:r>
                <a:rPr lang="en-US" altLang="en-US" sz="2000" b="1">
                  <a:latin typeface="Times New Roman" pitchFamily="18" charset="0"/>
                  <a:cs typeface="Times New Roman" pitchFamily="18" charset="0"/>
                </a:rPr>
                <a:t>ls</a:t>
              </a:r>
            </a:p>
            <a:p>
              <a:r>
                <a:rPr lang="en-US" altLang="en-US" sz="2000" b="1">
                  <a:latin typeface="Times New Roman" pitchFamily="18" charset="0"/>
                  <a:cs typeface="Times New Roman" pitchFamily="18" charset="0"/>
                </a:rPr>
                <a:t>----------------------</a:t>
              </a:r>
            </a:p>
            <a:p>
              <a:r>
                <a:rPr lang="en-US" altLang="en-US" sz="2000" b="1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24587" name="Text Box 9"/>
            <p:cNvSpPr txBox="1">
              <a:spLocks noChangeArrowheads="1"/>
            </p:cNvSpPr>
            <p:nvPr/>
          </p:nvSpPr>
          <p:spPr bwMode="auto">
            <a:xfrm>
              <a:off x="5599" y="5506"/>
              <a:ext cx="900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2000" b="1">
                  <a:latin typeface="Times New Roman" pitchFamily="18" charset="0"/>
                  <a:cs typeface="Times New Roman" pitchFamily="18" charset="0"/>
                </a:rPr>
                <a:t>Circle:                                              </a:t>
              </a:r>
            </a:p>
          </p:txBody>
        </p: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Benefits of inheritance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smtClean="0">
                <a:ea typeface="ＭＳ Ｐゴシック" pitchFamily="34" charset="-128"/>
              </a:rPr>
              <a:t>Interface inheritance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A function expecting a shape (a </a:t>
            </a:r>
            <a:r>
              <a:rPr lang="en-US" altLang="en-US" sz="2400" b="1" smtClean="0">
                <a:ea typeface="Times New Roman" pitchFamily="18" charset="0"/>
              </a:rPr>
              <a:t>Shape&amp;</a:t>
            </a:r>
            <a:r>
              <a:rPr lang="en-US" altLang="en-US" sz="2400" smtClean="0">
                <a:ea typeface="Times New Roman" pitchFamily="18" charset="0"/>
              </a:rPr>
              <a:t>) can accept any object of a class derived from Shape.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Simplifies use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sometimes dramatically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We can add classes derived from Shape to a program without rewriting user code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Adding without touching old code is one of the </a:t>
            </a: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holy grails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r>
              <a:rPr lang="en-US" altLang="ja-JP" sz="2000" smtClean="0">
                <a:ea typeface="ＭＳ Ｐゴシック" pitchFamily="34" charset="-128"/>
              </a:rPr>
              <a:t> of programming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smtClean="0">
                <a:ea typeface="ＭＳ Ｐゴシック" pitchFamily="34" charset="-128"/>
              </a:rPr>
              <a:t>Implementation inheritance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Simplifies implementation of derived classes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Common functionality can be provided in one place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Changes can be done in one place and have universal effect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Another </a:t>
            </a:r>
            <a:r>
              <a:rPr lang="ja-JP" altLang="en-US" sz="1800" smtClean="0">
                <a:ea typeface="ＭＳ Ｐゴシック" pitchFamily="34" charset="-128"/>
              </a:rPr>
              <a:t>“</a:t>
            </a:r>
            <a:r>
              <a:rPr lang="en-US" altLang="ja-JP" sz="1800" smtClean="0">
                <a:ea typeface="ＭＳ Ｐゴシック" pitchFamily="34" charset="-128"/>
              </a:rPr>
              <a:t>holy grail</a:t>
            </a:r>
            <a:r>
              <a:rPr lang="ja-JP" altLang="en-US" sz="1800" smtClean="0">
                <a:ea typeface="ＭＳ Ｐゴシック" pitchFamily="34" charset="-128"/>
              </a:rPr>
              <a:t>”</a:t>
            </a:r>
            <a:endParaRPr lang="en-US" altLang="en-US" sz="1800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52169309-BEF5-471D-B4A9-3E3FD9B76CB9}" type="slidenum">
              <a:rPr lang="en-US" altLang="en-US" sz="1400" smtClean="0"/>
              <a:pPr eaLnBrk="1" hangingPunct="1">
                <a:defRPr/>
              </a:pPr>
              <a:t>25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Access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ea typeface="+mn-ea"/>
              </a:rPr>
              <a:t>A member (data, function, or type member) or a base can be</a:t>
            </a:r>
          </a:p>
          <a:p>
            <a:pPr lvl="1" eaLnBrk="1" hangingPunct="1">
              <a:defRPr/>
            </a:pPr>
            <a:r>
              <a:rPr lang="en-US" sz="2000" dirty="0" smtClean="0"/>
              <a:t>Private, protected, or public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64D0E296-F33E-401C-98D5-38FFB66C218D}" type="slidenum">
              <a:rPr lang="en-US" altLang="en-US" sz="1400" smtClean="0"/>
              <a:pPr eaLnBrk="1" hangingPunct="1">
                <a:defRPr/>
              </a:pPr>
              <a:t>26</a:t>
            </a:fld>
            <a:endParaRPr lang="en-US" altLang="en-US" sz="1400" smtClean="0"/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463" y="1890713"/>
            <a:ext cx="63150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ea typeface="ＭＳ Ｐゴシック" pitchFamily="34" charset="-128"/>
              </a:rPr>
              <a:t>Pure virtual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1054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Often, a function in an interface can</a:t>
            </a:r>
            <a:r>
              <a:rPr lang="ja-JP" altLang="en-US" sz="2400" dirty="0" smtClean="0"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ea typeface="ＭＳ Ｐゴシック" pitchFamily="34" charset="-128"/>
              </a:rPr>
              <a:t>t be implemented</a:t>
            </a:r>
          </a:p>
          <a:p>
            <a:pPr lvl="1">
              <a:defRPr/>
            </a:pPr>
            <a:r>
              <a:rPr lang="en-US" altLang="en-US" sz="2000" dirty="0" smtClean="0">
                <a:ea typeface="Times New Roman" pitchFamily="18" charset="0"/>
              </a:rPr>
              <a:t>E.g. the data needed is </a:t>
            </a:r>
            <a:r>
              <a:rPr lang="ja-JP" altLang="en-US" sz="2000" dirty="0" smtClean="0">
                <a:ea typeface="ＭＳ Ｐゴシック" pitchFamily="34" charset="-128"/>
              </a:rPr>
              <a:t>“</a:t>
            </a:r>
            <a:r>
              <a:rPr lang="en-US" altLang="ja-JP" sz="2000" dirty="0" smtClean="0">
                <a:ea typeface="ＭＳ Ｐゴシック" pitchFamily="34" charset="-128"/>
              </a:rPr>
              <a:t>hidden</a:t>
            </a:r>
            <a:r>
              <a:rPr lang="ja-JP" altLang="en-US" sz="2000" dirty="0" smtClean="0">
                <a:ea typeface="ＭＳ Ｐゴシック" pitchFamily="34" charset="-128"/>
              </a:rPr>
              <a:t>”</a:t>
            </a:r>
            <a:r>
              <a:rPr lang="en-US" altLang="ja-JP" sz="2000" dirty="0" smtClean="0">
                <a:ea typeface="ＭＳ Ｐゴシック" pitchFamily="34" charset="-128"/>
              </a:rPr>
              <a:t> in the derived class</a:t>
            </a:r>
          </a:p>
          <a:p>
            <a:pPr lvl="1">
              <a:defRPr/>
            </a:pPr>
            <a:r>
              <a:rPr lang="en-US" altLang="en-US" sz="2000" dirty="0" smtClean="0">
                <a:ea typeface="Times New Roman" pitchFamily="18" charset="0"/>
              </a:rPr>
              <a:t>We must ensure that a derived class implements that function</a:t>
            </a:r>
          </a:p>
          <a:p>
            <a:pPr lvl="1">
              <a:defRPr/>
            </a:pPr>
            <a:r>
              <a:rPr lang="en-US" altLang="en-US" sz="2000" dirty="0" smtClean="0">
                <a:ea typeface="Times New Roman" pitchFamily="18" charset="0"/>
              </a:rPr>
              <a:t>Make it a </a:t>
            </a:r>
            <a:r>
              <a:rPr lang="ja-JP" altLang="en-US" sz="2000" dirty="0" smtClean="0">
                <a:ea typeface="ＭＳ Ｐゴシック" pitchFamily="34" charset="-128"/>
              </a:rPr>
              <a:t>“</a:t>
            </a:r>
            <a:r>
              <a:rPr lang="en-US" altLang="ja-JP" sz="2000" dirty="0" smtClean="0">
                <a:ea typeface="ＭＳ Ｐゴシック" pitchFamily="34" charset="-128"/>
              </a:rPr>
              <a:t>pure virtual function</a:t>
            </a:r>
            <a:r>
              <a:rPr lang="ja-JP" altLang="en-US" sz="2000" dirty="0" smtClean="0">
                <a:ea typeface="ＭＳ Ｐゴシック" pitchFamily="34" charset="-128"/>
              </a:rPr>
              <a:t>”</a:t>
            </a:r>
            <a:r>
              <a:rPr lang="en-US" altLang="ja-JP" sz="2000" dirty="0" smtClean="0">
                <a:ea typeface="ＭＳ Ｐゴシック" pitchFamily="34" charset="-128"/>
              </a:rPr>
              <a:t> (</a:t>
            </a:r>
            <a:r>
              <a:rPr lang="en-US" altLang="ja-JP" sz="2000" b="1" dirty="0" smtClean="0">
                <a:ea typeface="ＭＳ Ｐゴシック" pitchFamily="34" charset="-128"/>
              </a:rPr>
              <a:t>=0</a:t>
            </a:r>
            <a:r>
              <a:rPr lang="en-US" altLang="ja-JP" sz="2000" dirty="0" smtClean="0">
                <a:ea typeface="ＭＳ Ｐゴシック" pitchFamily="34" charset="-128"/>
              </a:rPr>
              <a:t>)</a:t>
            </a:r>
          </a:p>
          <a:p>
            <a:pPr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This is how we define truly abstract interfaces (</a:t>
            </a:r>
            <a:r>
              <a:rPr lang="ja-JP" altLang="en-US" sz="2400" dirty="0" smtClean="0">
                <a:ea typeface="ＭＳ Ｐゴシック" pitchFamily="34" charset="-128"/>
              </a:rPr>
              <a:t>“</a:t>
            </a:r>
            <a:r>
              <a:rPr lang="en-US" altLang="ja-JP" sz="2400" dirty="0" smtClean="0">
                <a:ea typeface="ＭＳ Ｐゴシック" pitchFamily="34" charset="-128"/>
              </a:rPr>
              <a:t>pure interfaces</a:t>
            </a:r>
            <a:r>
              <a:rPr lang="ja-JP" altLang="en-US" sz="2400" dirty="0" smtClean="0">
                <a:ea typeface="ＭＳ Ｐゴシック" pitchFamily="34" charset="-128"/>
              </a:rPr>
              <a:t>”</a:t>
            </a:r>
            <a:r>
              <a:rPr lang="en-US" altLang="ja-JP" sz="2400" dirty="0" smtClean="0">
                <a:ea typeface="ＭＳ Ｐゴシック" pitchFamily="34" charset="-128"/>
              </a:rPr>
              <a:t>)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en-US" sz="1000" dirty="0" smtClean="0">
              <a:ea typeface="Times New Roman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dirty="0" err="1" smtClean="0">
                <a:ea typeface="Times New Roman" pitchFamily="18" charset="0"/>
              </a:rPr>
              <a:t>struct</a:t>
            </a:r>
            <a:r>
              <a:rPr lang="en-US" altLang="en-US" sz="2000" b="1" dirty="0" smtClean="0">
                <a:ea typeface="Times New Roman" pitchFamily="18" charset="0"/>
              </a:rPr>
              <a:t> Engine {	// </a:t>
            </a:r>
            <a:r>
              <a:rPr lang="en-US" altLang="en-US" sz="2000" i="1" dirty="0" smtClean="0">
                <a:ea typeface="Times New Roman" pitchFamily="18" charset="0"/>
              </a:rPr>
              <a:t>interface to electric motors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// </a:t>
            </a:r>
            <a:r>
              <a:rPr lang="en-US" altLang="en-US" sz="2000" i="1" dirty="0" smtClean="0">
                <a:ea typeface="Times New Roman" pitchFamily="18" charset="0"/>
              </a:rPr>
              <a:t>no data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// </a:t>
            </a:r>
            <a:r>
              <a:rPr lang="en-US" altLang="en-US" sz="2000" i="1" dirty="0" smtClean="0">
                <a:ea typeface="Times New Roman" pitchFamily="18" charset="0"/>
              </a:rPr>
              <a:t>(usually) no constructor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virtual double increase(int </a:t>
            </a:r>
            <a:r>
              <a:rPr lang="en-US" altLang="en-US" sz="2000" b="1" dirty="0" err="1" smtClean="0">
                <a:ea typeface="Times New Roman" pitchFamily="18" charset="0"/>
              </a:rPr>
              <a:t>i</a:t>
            </a:r>
            <a:r>
              <a:rPr lang="en-US" altLang="en-US" sz="2000" b="1" dirty="0" smtClean="0">
                <a:ea typeface="Times New Roman" pitchFamily="18" charset="0"/>
              </a:rPr>
              <a:t>) =0;	// </a:t>
            </a:r>
            <a:r>
              <a:rPr lang="en-US" altLang="en-US" sz="2000" b="1" i="1" dirty="0" smtClean="0">
                <a:solidFill>
                  <a:srgbClr val="FFFF00"/>
                </a:solidFill>
                <a:ea typeface="Times New Roman" pitchFamily="18" charset="0"/>
              </a:rPr>
              <a:t>must</a:t>
            </a:r>
            <a:r>
              <a:rPr lang="en-US" altLang="en-US" sz="2000" i="1" dirty="0" smtClean="0">
                <a:ea typeface="Times New Roman" pitchFamily="18" charset="0"/>
              </a:rPr>
              <a:t> be defined in a derived class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// </a:t>
            </a:r>
            <a:r>
              <a:rPr lang="en-US" altLang="en-US" sz="2000" i="1" dirty="0" smtClean="0">
                <a:ea typeface="Times New Roman" pitchFamily="18" charset="0"/>
              </a:rPr>
              <a:t>…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i="1" dirty="0" smtClean="0">
                <a:ea typeface="Times New Roman" pitchFamily="18" charset="0"/>
              </a:rPr>
              <a:t>	</a:t>
            </a:r>
            <a:r>
              <a:rPr lang="en-US" altLang="en-US" sz="2000" b="1" dirty="0" smtClean="0">
                <a:ea typeface="Times New Roman" pitchFamily="18" charset="0"/>
              </a:rPr>
              <a:t>virtual ~Engine();	// </a:t>
            </a:r>
            <a:r>
              <a:rPr lang="en-US" altLang="en-US" sz="2000" i="1" dirty="0" smtClean="0">
                <a:ea typeface="Times New Roman" pitchFamily="18" charset="0"/>
              </a:rPr>
              <a:t>(usually) a virtual destructor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};</a:t>
            </a:r>
            <a:endParaRPr lang="en-US" altLang="en-US" sz="1000" b="1" dirty="0" smtClean="0">
              <a:ea typeface="Times New Roman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Engine </a:t>
            </a:r>
            <a:r>
              <a:rPr lang="en-US" altLang="en-US" sz="2000" b="1" dirty="0" err="1" smtClean="0">
                <a:ea typeface="Times New Roman" pitchFamily="18" charset="0"/>
              </a:rPr>
              <a:t>eee</a:t>
            </a:r>
            <a:r>
              <a:rPr lang="en-US" altLang="en-US" sz="2000" b="1" dirty="0" smtClean="0">
                <a:ea typeface="Times New Roman" pitchFamily="18" charset="0"/>
              </a:rPr>
              <a:t>;	// </a:t>
            </a:r>
            <a:r>
              <a:rPr lang="en-US" altLang="en-US" sz="2000" i="1" dirty="0" smtClean="0">
                <a:ea typeface="Times New Roman" pitchFamily="18" charset="0"/>
              </a:rPr>
              <a:t>error: Collection is an abstract class</a:t>
            </a:r>
            <a:endParaRPr lang="en-US" altLang="en-US" sz="1800" i="1" dirty="0" smtClean="0">
              <a:ea typeface="Times New Roman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altLang="en-US" sz="900" i="1" dirty="0" smtClean="0">
              <a:ea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16A390E2-DE86-4C10-8D17-728575FF6C78}" type="slidenum">
              <a:rPr lang="en-US" altLang="en-US" sz="1400" smtClean="0"/>
              <a:pPr eaLnBrk="1" hangingPunct="1">
                <a:defRPr/>
              </a:pPr>
              <a:t>27</a:t>
            </a:fld>
            <a:endParaRPr lang="en-US" altLang="en-US" sz="1400" smtClean="0"/>
          </a:p>
        </p:txBody>
      </p:sp>
      <p:cxnSp>
        <p:nvCxnSpPr>
          <p:cNvPr id="27654" name="Straight Arrow Connector 6"/>
          <p:cNvCxnSpPr>
            <a:cxnSpLocks noChangeShapeType="1"/>
          </p:cNvCxnSpPr>
          <p:nvPr/>
        </p:nvCxnSpPr>
        <p:spPr bwMode="auto">
          <a:xfrm rot="10800000" flipV="1">
            <a:off x="4724400" y="3238500"/>
            <a:ext cx="3200400" cy="990600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27655" name="Straight Arrow Connector 6"/>
          <p:cNvCxnSpPr>
            <a:cxnSpLocks noChangeShapeType="1"/>
          </p:cNvCxnSpPr>
          <p:nvPr/>
        </p:nvCxnSpPr>
        <p:spPr bwMode="auto">
          <a:xfrm>
            <a:off x="304800" y="4533900"/>
            <a:ext cx="1371600" cy="495300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ea typeface="ＭＳ Ｐゴシック" pitchFamily="34" charset="-128"/>
              </a:rPr>
              <a:t>Pure virtual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00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2400" smtClean="0">
                <a:ea typeface="ＭＳ Ｐゴシック" pitchFamily="34" charset="-128"/>
              </a:rPr>
              <a:t>A pure interface can then be used as a base class</a:t>
            </a:r>
          </a:p>
          <a:p>
            <a:pPr lvl="1">
              <a:defRPr/>
            </a:pPr>
            <a:r>
              <a:rPr lang="en-US" altLang="en-US" sz="2000" smtClean="0">
                <a:ea typeface="Times New Roman" pitchFamily="18" charset="0"/>
              </a:rPr>
              <a:t>Constructors and destructors will be describe d in detail in chapters  17-19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en-US" sz="1800" i="1" smtClean="0">
              <a:ea typeface="Times New Roman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altLang="en-US" sz="900" i="1" smtClean="0">
              <a:ea typeface="Times New Roman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Class M123 : public Engine {	// </a:t>
            </a:r>
            <a:r>
              <a:rPr lang="en-US" altLang="en-US" sz="2000" i="1" smtClean="0">
                <a:ea typeface="Times New Roman" pitchFamily="18" charset="0"/>
              </a:rPr>
              <a:t>engine model M123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// </a:t>
            </a:r>
            <a:r>
              <a:rPr lang="en-US" altLang="en-US" sz="2000" i="1" smtClean="0">
                <a:ea typeface="Times New Roman" pitchFamily="18" charset="0"/>
              </a:rPr>
              <a:t>representation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public: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M123();	// </a:t>
            </a:r>
            <a:r>
              <a:rPr lang="en-US" altLang="en-US" sz="2000" i="1" smtClean="0">
                <a:ea typeface="Times New Roman" pitchFamily="18" charset="0"/>
              </a:rPr>
              <a:t>construtor:  initialization, acquire resources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double increase(int i) { /* </a:t>
            </a:r>
            <a:r>
              <a:rPr lang="en-US" altLang="en-US" sz="2000" i="1" smtClean="0">
                <a:ea typeface="Times New Roman" pitchFamily="18" charset="0"/>
              </a:rPr>
              <a:t>…</a:t>
            </a:r>
            <a:r>
              <a:rPr lang="en-US" altLang="en-US" sz="2000" b="1" smtClean="0">
                <a:ea typeface="Times New Roman" pitchFamily="18" charset="0"/>
              </a:rPr>
              <a:t> */ }	// </a:t>
            </a:r>
            <a:r>
              <a:rPr lang="en-US" altLang="en-US" sz="2000" i="1" smtClean="0">
                <a:ea typeface="Times New Roman" pitchFamily="18" charset="0"/>
              </a:rPr>
              <a:t>overrides Engine ::increase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i="1" smtClean="0">
                <a:ea typeface="Times New Roman" pitchFamily="18" charset="0"/>
              </a:rPr>
              <a:t>	</a:t>
            </a:r>
            <a:r>
              <a:rPr lang="en-US" altLang="en-US" sz="2000" b="1" smtClean="0">
                <a:ea typeface="Times New Roman" pitchFamily="18" charset="0"/>
              </a:rPr>
              <a:t>// </a:t>
            </a:r>
            <a:r>
              <a:rPr lang="en-US" altLang="en-US" sz="2000" i="1" smtClean="0">
                <a:ea typeface="Times New Roman" pitchFamily="18" charset="0"/>
              </a:rPr>
              <a:t>…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i="1" smtClean="0">
                <a:ea typeface="Times New Roman" pitchFamily="18" charset="0"/>
              </a:rPr>
              <a:t>	</a:t>
            </a:r>
            <a:r>
              <a:rPr lang="en-US" altLang="en-US" sz="2000" b="1" smtClean="0">
                <a:ea typeface="Times New Roman" pitchFamily="18" charset="0"/>
              </a:rPr>
              <a:t>~M123();	// </a:t>
            </a:r>
            <a:r>
              <a:rPr lang="en-US" altLang="en-US" sz="2000" i="1" smtClean="0">
                <a:ea typeface="Times New Roman" pitchFamily="18" charset="0"/>
              </a:rPr>
              <a:t>destructor: cleanup, release resources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};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en-US" sz="1000" b="1" smtClean="0">
              <a:ea typeface="Times New Roman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M123 window3_control;	// </a:t>
            </a:r>
            <a:r>
              <a:rPr lang="en-US" altLang="en-US" sz="2000" i="1" smtClean="0">
                <a:effectLst/>
                <a:ea typeface="Times New Roman" pitchFamily="18" charset="0"/>
              </a:rPr>
              <a:t>OK</a:t>
            </a:r>
            <a:endParaRPr lang="en-US" altLang="en-US" sz="1800" i="1" smtClean="0">
              <a:effectLst/>
              <a:ea typeface="Times New Roman" pitchFamily="18" charset="0"/>
            </a:endParaRPr>
          </a:p>
          <a:p>
            <a:pPr lvl="1">
              <a:defRPr/>
            </a:pPr>
            <a:endParaRPr lang="en-US" altLang="en-US" smtClean="0">
              <a:ea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B6D60627-B784-4E82-9CB5-4256273E5984}" type="slidenum">
              <a:rPr lang="en-US" altLang="en-US" sz="1400" smtClean="0"/>
              <a:pPr eaLnBrk="1" hangingPunct="1">
                <a:defRPr/>
              </a:pPr>
              <a:t>28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ea typeface="ＭＳ Ｐゴシック" pitchFamily="34" charset="-128"/>
              </a:rPr>
              <a:t>Technicality: Copying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00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If you don</a:t>
            </a:r>
            <a:r>
              <a:rPr lang="ja-JP" altLang="en-US" sz="2400" dirty="0" smtClean="0"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ea typeface="ＭＳ Ｐゴシック" pitchFamily="34" charset="-128"/>
              </a:rPr>
              <a:t>t know how to copy an object, prevent copying</a:t>
            </a:r>
          </a:p>
          <a:p>
            <a:pPr lvl="1">
              <a:defRPr/>
            </a:pPr>
            <a:r>
              <a:rPr lang="en-US" altLang="en-US" sz="2000" dirty="0" smtClean="0">
                <a:ea typeface="Times New Roman" pitchFamily="18" charset="0"/>
              </a:rPr>
              <a:t>Abstract classes typically should not be copied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en-US" sz="1000" b="1" dirty="0" smtClean="0">
              <a:ea typeface="Times New Roman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class Shape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// </a:t>
            </a:r>
            <a:r>
              <a:rPr lang="en-US" altLang="en-US" sz="2000" i="1" dirty="0" smtClean="0">
                <a:ea typeface="Times New Roman" pitchFamily="18" charset="0"/>
              </a:rPr>
              <a:t>…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Shape(const Shape&amp;) = delete;		// </a:t>
            </a:r>
            <a:r>
              <a:rPr lang="en-US" altLang="en-US" sz="2000" i="1" dirty="0" smtClean="0">
                <a:ea typeface="Times New Roman" pitchFamily="18" charset="0"/>
              </a:rPr>
              <a:t>don</a:t>
            </a:r>
            <a:r>
              <a:rPr lang="en-US" altLang="ja-JP" sz="2000" i="1" dirty="0" smtClean="0">
                <a:ea typeface="ＭＳ Ｐゴシック" pitchFamily="34" charset="-128"/>
              </a:rPr>
              <a:t>’t </a:t>
            </a:r>
            <a:r>
              <a:rPr lang="en-US" altLang="en-US" sz="2000" i="1" dirty="0" smtClean="0">
                <a:ea typeface="Times New Roman" pitchFamily="18" charset="0"/>
              </a:rPr>
              <a:t>“</a:t>
            </a:r>
            <a:r>
              <a:rPr lang="en-US" altLang="ja-JP" sz="2000" i="1" dirty="0" smtClean="0">
                <a:ea typeface="ＭＳ Ｐゴシック" pitchFamily="34" charset="-128"/>
              </a:rPr>
              <a:t>copy construct</a:t>
            </a:r>
            <a:r>
              <a:rPr lang="en-US" altLang="en-US" sz="2000" i="1" dirty="0" smtClean="0">
                <a:ea typeface="Times New Roman" pitchFamily="18" charset="0"/>
              </a:rPr>
              <a:t>”</a:t>
            </a:r>
            <a:endParaRPr lang="en-US" altLang="ja-JP" sz="2000" i="1" dirty="0" smtClean="0">
              <a:ea typeface="ＭＳ Ｐゴシック" pitchFamily="34" charset="-128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Shape&amp; operator=(const Shape&amp;) = delete;	// </a:t>
            </a:r>
            <a:r>
              <a:rPr lang="en-US" altLang="en-US" sz="2000" i="1" dirty="0" smtClean="0">
                <a:ea typeface="Times New Roman" pitchFamily="18" charset="0"/>
              </a:rPr>
              <a:t>don</a:t>
            </a:r>
            <a:r>
              <a:rPr lang="en-US" altLang="ja-JP" sz="2000" i="1" dirty="0" smtClean="0">
                <a:ea typeface="ＭＳ Ｐゴシック" pitchFamily="34" charset="-128"/>
              </a:rPr>
              <a:t>’t </a:t>
            </a:r>
            <a:r>
              <a:rPr lang="en-US" altLang="en-US" sz="2000" i="1" dirty="0" smtClean="0">
                <a:ea typeface="Times New Roman" pitchFamily="18" charset="0"/>
              </a:rPr>
              <a:t>“</a:t>
            </a:r>
            <a:r>
              <a:rPr lang="en-US" altLang="ja-JP" sz="2000" i="1" dirty="0" smtClean="0">
                <a:ea typeface="ＭＳ Ｐゴシック" pitchFamily="34" charset="-128"/>
              </a:rPr>
              <a:t>copy assign</a:t>
            </a:r>
            <a:r>
              <a:rPr lang="en-US" altLang="en-US" sz="2000" i="1" dirty="0" smtClean="0">
                <a:ea typeface="Times New Roman" pitchFamily="18" charset="0"/>
              </a:rPr>
              <a:t>”</a:t>
            </a:r>
            <a:endParaRPr lang="en-US" altLang="ja-JP" sz="2000" i="1" dirty="0" smtClean="0">
              <a:ea typeface="ＭＳ Ｐゴシック" pitchFamily="34" charset="-128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};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en-US" sz="1000" b="1" dirty="0" smtClean="0">
              <a:ea typeface="Times New Roman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void f(Shape&amp; a)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Shape s2 = a;	// </a:t>
            </a:r>
            <a:r>
              <a:rPr lang="en-US" altLang="en-US" sz="2000" i="1" dirty="0" smtClean="0">
                <a:ea typeface="Times New Roman" pitchFamily="18" charset="0"/>
              </a:rPr>
              <a:t>error: no Shape “copy constructor” (it</a:t>
            </a:r>
            <a:r>
              <a:rPr lang="en-US" altLang="ja-JP" sz="2000" i="1" dirty="0" smtClean="0">
                <a:ea typeface="ＭＳ Ｐゴシック" pitchFamily="34" charset="-128"/>
              </a:rPr>
              <a:t>’s deleted)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a = s2;		// </a:t>
            </a:r>
            <a:r>
              <a:rPr lang="en-US" altLang="en-US" sz="2000" i="1" dirty="0" smtClean="0">
                <a:ea typeface="Times New Roman" pitchFamily="18" charset="0"/>
              </a:rPr>
              <a:t>error: no Shape “copy assignment” (it</a:t>
            </a:r>
            <a:r>
              <a:rPr lang="en-US" altLang="ja-JP" sz="2000" i="1" dirty="0" smtClean="0">
                <a:ea typeface="ＭＳ Ｐゴシック" pitchFamily="34" charset="-128"/>
              </a:rPr>
              <a:t>’s deleted)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E0D1D49E-EFCF-4DBF-B588-CC8C45C2A69B}" type="slidenum">
              <a:rPr lang="en-US" altLang="en-US" sz="1400" smtClean="0"/>
              <a:pPr eaLnBrk="1" hangingPunct="1">
                <a:defRPr/>
              </a:pPr>
              <a:t>29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Ideals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0010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Our ideal of program design is to represent the concepts of the application domain directly in code.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 If you understand the application domain, you understand the code, and </a:t>
            </a:r>
            <a:r>
              <a:rPr lang="en-US" altLang="en-US" sz="2400" i="1" dirty="0" smtClean="0">
                <a:ea typeface="Times New Roman" pitchFamily="18" charset="0"/>
              </a:rPr>
              <a:t>vice versa</a:t>
            </a:r>
            <a:r>
              <a:rPr lang="en-US" altLang="en-US" sz="2400" dirty="0" smtClean="0">
                <a:ea typeface="Times New Roman" pitchFamily="18" charset="0"/>
              </a:rPr>
              <a:t>. For example: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b="1" dirty="0" smtClean="0">
                <a:ea typeface="Times New Roman" pitchFamily="18" charset="0"/>
              </a:rPr>
              <a:t>Window</a:t>
            </a:r>
            <a:r>
              <a:rPr lang="en-US" altLang="en-US" sz="2000" dirty="0" smtClean="0">
                <a:ea typeface="Times New Roman" pitchFamily="18" charset="0"/>
              </a:rPr>
              <a:t> – a window as presented by the operating system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b="1" dirty="0" smtClean="0">
                <a:ea typeface="Times New Roman" pitchFamily="18" charset="0"/>
              </a:rPr>
              <a:t>Line</a:t>
            </a:r>
            <a:r>
              <a:rPr lang="en-US" altLang="en-US" sz="2000" dirty="0" smtClean="0">
                <a:ea typeface="Times New Roman" pitchFamily="18" charset="0"/>
              </a:rPr>
              <a:t> – a line as you see it on the screen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b="1" dirty="0" smtClean="0">
                <a:ea typeface="Times New Roman" pitchFamily="18" charset="0"/>
              </a:rPr>
              <a:t>Point</a:t>
            </a:r>
            <a:r>
              <a:rPr lang="en-US" altLang="en-US" sz="2000" dirty="0" smtClean="0">
                <a:ea typeface="Times New Roman" pitchFamily="18" charset="0"/>
              </a:rPr>
              <a:t> – a coordinate point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b="1" dirty="0" smtClean="0">
                <a:ea typeface="Times New Roman" pitchFamily="18" charset="0"/>
              </a:rPr>
              <a:t>Color</a:t>
            </a:r>
            <a:r>
              <a:rPr lang="en-US" altLang="en-US" sz="2000" dirty="0" smtClean="0">
                <a:ea typeface="Times New Roman" pitchFamily="18" charset="0"/>
              </a:rPr>
              <a:t> – as you see it on the screen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b="1" dirty="0" smtClean="0">
                <a:ea typeface="Times New Roman" pitchFamily="18" charset="0"/>
              </a:rPr>
              <a:t>Shape</a:t>
            </a:r>
            <a:r>
              <a:rPr lang="en-US" altLang="en-US" sz="2000" dirty="0" smtClean="0">
                <a:ea typeface="Times New Roman" pitchFamily="18" charset="0"/>
              </a:rPr>
              <a:t> – what</a:t>
            </a:r>
            <a:r>
              <a:rPr lang="ja-JP" altLang="en-US" sz="2000" dirty="0" smtClean="0">
                <a:ea typeface="ＭＳ Ｐゴシック" pitchFamily="34" charset="-128"/>
              </a:rPr>
              <a:t>’</a:t>
            </a:r>
            <a:r>
              <a:rPr lang="en-US" altLang="ja-JP" sz="2000" dirty="0" smtClean="0">
                <a:ea typeface="ＭＳ Ｐゴシック" pitchFamily="34" charset="-128"/>
              </a:rPr>
              <a:t>s common for all shapes in our Graph/GUI view of the world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The last example, </a:t>
            </a:r>
            <a:r>
              <a:rPr lang="en-US" altLang="en-US" sz="2800" b="1" dirty="0" smtClean="0">
                <a:ea typeface="ＭＳ Ｐゴシック" pitchFamily="34" charset="-128"/>
              </a:rPr>
              <a:t>Shape</a:t>
            </a:r>
            <a:r>
              <a:rPr lang="en-US" altLang="en-US" sz="2800" dirty="0" smtClean="0">
                <a:ea typeface="ＭＳ Ｐゴシック" pitchFamily="34" charset="-128"/>
              </a:rPr>
              <a:t>, is different from the rest in that it is a generalization.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You can</a:t>
            </a:r>
            <a:r>
              <a:rPr lang="en-US" altLang="ja-JP" sz="2400" dirty="0" smtClean="0">
                <a:ea typeface="ＭＳ Ｐゴシック" pitchFamily="34" charset="-128"/>
              </a:rPr>
              <a:t>’t make an object that’s “just a Shape”</a:t>
            </a:r>
            <a:endParaRPr lang="en-US" altLang="en-US" sz="2400" dirty="0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0E263A56-BF36-4AE3-97A4-5E34B7AFDE64}" type="slidenum">
              <a:rPr lang="en-US" altLang="en-US" sz="1400" smtClean="0"/>
              <a:pPr eaLnBrk="1" hangingPunct="1">
                <a:defRPr/>
              </a:pPr>
              <a:t>3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Prevent copying C++98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sz="2400" smtClean="0">
                <a:ea typeface="ＭＳ Ｐゴシック" pitchFamily="34" charset="-128"/>
              </a:rPr>
              <a:t>If you don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t know how to copy an object, prevent copying</a:t>
            </a:r>
          </a:p>
          <a:p>
            <a:pPr lvl="1">
              <a:defRPr/>
            </a:pPr>
            <a:r>
              <a:rPr lang="en-US" altLang="en-US" sz="2000" smtClean="0">
                <a:ea typeface="Times New Roman" pitchFamily="18" charset="0"/>
              </a:rPr>
              <a:t>Abstract classes typically should not be copied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en-US" sz="1000" b="1" smtClean="0">
              <a:ea typeface="Times New Roman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class Shape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// </a:t>
            </a:r>
            <a:r>
              <a:rPr lang="en-US" altLang="en-US" sz="2000" i="1" smtClean="0">
                <a:ea typeface="Times New Roman" pitchFamily="18" charset="0"/>
              </a:rPr>
              <a:t>…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private: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Shape(const Shape&amp;);		// </a:t>
            </a:r>
            <a:r>
              <a:rPr lang="en-US" altLang="en-US" sz="2000" i="1" smtClean="0">
                <a:ea typeface="Times New Roman" pitchFamily="18" charset="0"/>
              </a:rPr>
              <a:t>don</a:t>
            </a:r>
            <a:r>
              <a:rPr lang="ja-JP" altLang="en-US" sz="2000" i="1" smtClean="0">
                <a:ea typeface="ＭＳ Ｐゴシック" pitchFamily="34" charset="-128"/>
              </a:rPr>
              <a:t>’</a:t>
            </a:r>
            <a:r>
              <a:rPr lang="en-US" altLang="ja-JP" sz="2000" i="1" smtClean="0">
                <a:ea typeface="ＭＳ Ｐゴシック" pitchFamily="34" charset="-128"/>
              </a:rPr>
              <a:t>t </a:t>
            </a:r>
            <a:r>
              <a:rPr lang="en-US" altLang="en-US" sz="2000" i="1" smtClean="0">
                <a:ea typeface="Times New Roman" pitchFamily="18" charset="0"/>
              </a:rPr>
              <a:t>“</a:t>
            </a:r>
            <a:r>
              <a:rPr lang="en-US" altLang="ja-JP" sz="2000" i="1" smtClean="0">
                <a:ea typeface="ＭＳ Ｐゴシック" pitchFamily="34" charset="-128"/>
              </a:rPr>
              <a:t>copy construct</a:t>
            </a:r>
            <a:r>
              <a:rPr lang="en-US" altLang="en-US" sz="2000" i="1" smtClean="0">
                <a:ea typeface="Times New Roman" pitchFamily="18" charset="0"/>
              </a:rPr>
              <a:t>”</a:t>
            </a:r>
            <a:endParaRPr lang="en-US" altLang="ja-JP" sz="2000" i="1" smtClean="0">
              <a:ea typeface="ＭＳ Ｐゴシック" pitchFamily="34" charset="-128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Shape&amp; operator=(const Shape&amp;);	// </a:t>
            </a:r>
            <a:r>
              <a:rPr lang="en-US" altLang="en-US" sz="2000" i="1" smtClean="0">
                <a:ea typeface="Times New Roman" pitchFamily="18" charset="0"/>
              </a:rPr>
              <a:t>don</a:t>
            </a:r>
            <a:r>
              <a:rPr lang="ja-JP" altLang="en-US" sz="2000" i="1" smtClean="0">
                <a:ea typeface="ＭＳ Ｐゴシック" pitchFamily="34" charset="-128"/>
              </a:rPr>
              <a:t>’</a:t>
            </a:r>
            <a:r>
              <a:rPr lang="en-US" altLang="ja-JP" sz="2000" i="1" smtClean="0">
                <a:ea typeface="ＭＳ Ｐゴシック" pitchFamily="34" charset="-128"/>
              </a:rPr>
              <a:t>t </a:t>
            </a:r>
            <a:r>
              <a:rPr lang="en-US" altLang="en-US" sz="2000" i="1" smtClean="0">
                <a:ea typeface="Times New Roman" pitchFamily="18" charset="0"/>
              </a:rPr>
              <a:t>“</a:t>
            </a:r>
            <a:r>
              <a:rPr lang="en-US" altLang="ja-JP" sz="2000" i="1" smtClean="0">
                <a:ea typeface="ＭＳ Ｐゴシック" pitchFamily="34" charset="-128"/>
              </a:rPr>
              <a:t>copy assign</a:t>
            </a:r>
            <a:r>
              <a:rPr lang="en-US" altLang="en-US" sz="2000" i="1" smtClean="0">
                <a:ea typeface="Times New Roman" pitchFamily="18" charset="0"/>
              </a:rPr>
              <a:t>”</a:t>
            </a:r>
            <a:endParaRPr lang="en-US" altLang="ja-JP" sz="2000" i="1" smtClean="0">
              <a:ea typeface="ＭＳ Ｐゴシック" pitchFamily="34" charset="-128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};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en-US" sz="1000" b="1" smtClean="0">
              <a:ea typeface="Times New Roman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void f(Shape&amp; a)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Shape s2 = a;	// </a:t>
            </a:r>
            <a:r>
              <a:rPr lang="en-US" altLang="en-US" sz="2000" i="1" smtClean="0">
                <a:ea typeface="Times New Roman" pitchFamily="18" charset="0"/>
              </a:rPr>
              <a:t>error: no Shape “copy constructor” (it</a:t>
            </a:r>
            <a:r>
              <a:rPr lang="ja-JP" altLang="en-US" sz="2000" i="1" smtClean="0">
                <a:ea typeface="ＭＳ Ｐゴシック" pitchFamily="34" charset="-128"/>
              </a:rPr>
              <a:t>’</a:t>
            </a:r>
            <a:r>
              <a:rPr lang="en-US" altLang="ja-JP" sz="2000" i="1" smtClean="0">
                <a:ea typeface="ＭＳ Ｐゴシック" pitchFamily="34" charset="-128"/>
              </a:rPr>
              <a:t>s private)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a = s2;		// </a:t>
            </a:r>
            <a:r>
              <a:rPr lang="en-US" altLang="en-US" sz="2000" i="1" smtClean="0">
                <a:ea typeface="Times New Roman" pitchFamily="18" charset="0"/>
              </a:rPr>
              <a:t>error: no Shape “copy assignment” (it</a:t>
            </a:r>
            <a:r>
              <a:rPr lang="ja-JP" altLang="en-US" sz="2000" i="1" smtClean="0">
                <a:ea typeface="ＭＳ Ｐゴシック" pitchFamily="34" charset="-128"/>
              </a:rPr>
              <a:t>’</a:t>
            </a:r>
            <a:r>
              <a:rPr lang="en-US" altLang="ja-JP" sz="2000" i="1" smtClean="0">
                <a:ea typeface="ＭＳ Ｐゴシック" pitchFamily="34" charset="-128"/>
              </a:rPr>
              <a:t>s private)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0E9F67F0-E422-41F1-B092-AED3EB8590EA}" type="slidenum">
              <a:rPr lang="en-US" altLang="en-US" sz="1400" smtClean="0"/>
              <a:pPr eaLnBrk="1" hangingPunct="1">
                <a:defRPr/>
              </a:pPr>
              <a:t>30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ea typeface="ＭＳ Ｐゴシック" pitchFamily="34" charset="-128"/>
              </a:rPr>
              <a:t>Technicality: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6324600" cy="4038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sz="2800" smtClean="0">
                <a:ea typeface="ＭＳ Ｐゴシック" pitchFamily="34" charset="-128"/>
              </a:rPr>
              <a:t>To override a virtual function, you need</a:t>
            </a:r>
          </a:p>
          <a:p>
            <a:pPr lvl="1">
              <a:defRPr/>
            </a:pPr>
            <a:r>
              <a:rPr lang="en-US" altLang="en-US" sz="2400" smtClean="0">
                <a:ea typeface="Times New Roman" pitchFamily="18" charset="0"/>
              </a:rPr>
              <a:t>A virtual function</a:t>
            </a:r>
          </a:p>
          <a:p>
            <a:pPr lvl="1">
              <a:defRPr/>
            </a:pPr>
            <a:r>
              <a:rPr lang="en-US" altLang="en-US" sz="2400" smtClean="0">
                <a:ea typeface="Times New Roman" pitchFamily="18" charset="0"/>
              </a:rPr>
              <a:t>Exactly the same name</a:t>
            </a:r>
          </a:p>
          <a:p>
            <a:pPr lvl="1">
              <a:defRPr/>
            </a:pPr>
            <a:r>
              <a:rPr lang="en-US" altLang="en-US" sz="2400" smtClean="0">
                <a:ea typeface="Times New Roman" pitchFamily="18" charset="0"/>
              </a:rPr>
              <a:t>Exactly the same type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en-US" sz="1000" b="1" smtClean="0">
              <a:ea typeface="Times New Roman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struct B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void f1();	// </a:t>
            </a:r>
            <a:r>
              <a:rPr lang="en-US" altLang="en-US" sz="2000" i="1" smtClean="0">
                <a:ea typeface="Times New Roman" pitchFamily="18" charset="0"/>
              </a:rPr>
              <a:t>not virtual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virtual void f2(char);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virtual void f3(char) const;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virtual void f4(int);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};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F6787AFC-3900-4B2C-8001-042C99ADBE76}" type="slidenum">
              <a:rPr lang="en-US" altLang="en-US" sz="1400" smtClean="0"/>
              <a:pPr eaLnBrk="1" hangingPunct="1">
                <a:defRPr/>
              </a:pPr>
              <a:t>31</a:t>
            </a:fld>
            <a:endParaRPr lang="en-US" altLang="en-US" sz="140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267200" y="4267200"/>
            <a:ext cx="4876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struct D : B {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void f1();		// </a:t>
            </a:r>
            <a:r>
              <a:rPr lang="en-US" altLang="en-US" sz="20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doesn</a:t>
            </a:r>
            <a:r>
              <a:rPr lang="ja-JP" altLang="en-US" sz="20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0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 override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5000"/>
              <a:defRPr/>
            </a:pPr>
            <a:r>
              <a:rPr lang="en-US" altLang="en-US" sz="2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void f2(int); 	// </a:t>
            </a:r>
            <a:r>
              <a:rPr lang="en-US" altLang="en-US" sz="20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doesn</a:t>
            </a:r>
            <a:r>
              <a:rPr lang="ja-JP" altLang="en-US" sz="20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0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 override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5000"/>
              <a:defRPr/>
            </a:pPr>
            <a:r>
              <a:rPr lang="en-US" altLang="en-US" sz="2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void f3(char); 	// </a:t>
            </a:r>
            <a:r>
              <a:rPr lang="en-US" altLang="en-US" sz="20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doesn</a:t>
            </a:r>
            <a:r>
              <a:rPr lang="ja-JP" altLang="en-US" sz="20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0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 override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void f4(int);	// </a:t>
            </a:r>
            <a:r>
              <a:rPr lang="en-US" altLang="en-US" sz="20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overrides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ea typeface="ＭＳ Ｐゴシック" pitchFamily="34" charset="-128"/>
              </a:rPr>
              <a:t>Technicality: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6324600" cy="4038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To override a virtual function, you need</a:t>
            </a:r>
          </a:p>
          <a:p>
            <a:pPr lvl="1">
              <a:defRPr/>
            </a:pPr>
            <a:r>
              <a:rPr lang="en-US" altLang="en-US" sz="2400" dirty="0" smtClean="0">
                <a:ea typeface="Times New Roman" pitchFamily="18" charset="0"/>
              </a:rPr>
              <a:t>A virtual function</a:t>
            </a:r>
          </a:p>
          <a:p>
            <a:pPr lvl="1">
              <a:defRPr/>
            </a:pPr>
            <a:r>
              <a:rPr lang="en-US" altLang="en-US" sz="2400" dirty="0" smtClean="0">
                <a:ea typeface="Times New Roman" pitchFamily="18" charset="0"/>
              </a:rPr>
              <a:t>Exactly the same name</a:t>
            </a:r>
          </a:p>
          <a:p>
            <a:pPr lvl="1">
              <a:defRPr/>
            </a:pPr>
            <a:r>
              <a:rPr lang="en-US" altLang="en-US" sz="2400" dirty="0" smtClean="0">
                <a:ea typeface="Times New Roman" pitchFamily="18" charset="0"/>
              </a:rPr>
              <a:t>Exactly the same type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en-US" sz="1000" b="1" dirty="0" smtClean="0">
              <a:ea typeface="Times New Roman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dirty="0" err="1" smtClean="0">
                <a:ea typeface="Times New Roman" pitchFamily="18" charset="0"/>
              </a:rPr>
              <a:t>struct</a:t>
            </a:r>
            <a:r>
              <a:rPr lang="en-US" altLang="en-US" sz="2000" b="1" dirty="0" smtClean="0">
                <a:ea typeface="Times New Roman" pitchFamily="18" charset="0"/>
              </a:rPr>
              <a:t> B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void f1();	// </a:t>
            </a:r>
            <a:r>
              <a:rPr lang="en-US" altLang="en-US" sz="2000" i="1" dirty="0" smtClean="0">
                <a:ea typeface="Times New Roman" pitchFamily="18" charset="0"/>
              </a:rPr>
              <a:t>not virtual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virtual void f2(char);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virtual void f3(char) const;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virtual void f4(int);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};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4F24B46B-B44A-4720-8CFC-3BEA004B284B}" type="slidenum">
              <a:rPr lang="en-US" altLang="en-US" sz="1400" smtClean="0"/>
              <a:pPr eaLnBrk="1" hangingPunct="1">
                <a:defRPr/>
              </a:pPr>
              <a:t>32</a:t>
            </a:fld>
            <a:endParaRPr lang="en-US" altLang="en-US" sz="140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267200" y="4267200"/>
            <a:ext cx="4876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D : B {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void f1() override;		// 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error</a:t>
            </a:r>
            <a:endParaRPr lang="en-US" altLang="ja-JP" sz="2000" i="1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5000"/>
              <a:defRPr/>
            </a:pPr>
            <a:r>
              <a:rPr lang="en-US" altLang="en-US" sz="2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void f2(int) override; 	// 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error</a:t>
            </a:r>
            <a:endParaRPr lang="en-US" altLang="ja-JP" sz="2000" i="1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5000"/>
              <a:defRPr/>
            </a:pPr>
            <a:r>
              <a:rPr lang="en-US" altLang="en-US" sz="2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void f3(char) override; 	// 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error</a:t>
            </a:r>
            <a:endParaRPr lang="en-US" altLang="ja-JP" sz="2000" i="1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void f4(int) override;	// 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OK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ea typeface="ＭＳ Ｐゴシック" pitchFamily="34" charset="-128"/>
              </a:rPr>
              <a:t>Technicality: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01000" cy="40386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sz="2800" smtClean="0">
                <a:ea typeface="ＭＳ Ｐゴシック" pitchFamily="34" charset="-128"/>
              </a:rPr>
              <a:t>To invoke a virtual function, you need</a:t>
            </a:r>
          </a:p>
          <a:p>
            <a:pPr lvl="1">
              <a:defRPr/>
            </a:pPr>
            <a:r>
              <a:rPr lang="en-US" altLang="en-US" sz="2400" smtClean="0">
                <a:ea typeface="Times New Roman" pitchFamily="18" charset="0"/>
              </a:rPr>
              <a:t>A reference, or</a:t>
            </a:r>
          </a:p>
          <a:p>
            <a:pPr lvl="1">
              <a:defRPr/>
            </a:pPr>
            <a:r>
              <a:rPr lang="en-US" altLang="en-US" sz="2400" smtClean="0">
                <a:ea typeface="Times New Roman" pitchFamily="18" charset="0"/>
              </a:rPr>
              <a:t>A pointer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en-US" sz="1000" b="1" smtClean="0">
              <a:ea typeface="Times New Roman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altLang="en-US" sz="1000" b="1" smtClean="0">
              <a:ea typeface="Times New Roman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D d1;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B&amp; bref = d1; 	// d1 </a:t>
            </a:r>
            <a:r>
              <a:rPr lang="en-US" altLang="en-US" sz="2000" b="1" i="1" smtClean="0">
                <a:ea typeface="Times New Roman" pitchFamily="18" charset="0"/>
              </a:rPr>
              <a:t>is a </a:t>
            </a:r>
            <a:r>
              <a:rPr lang="en-US" altLang="en-US" sz="2000" b="1" smtClean="0">
                <a:ea typeface="Times New Roman" pitchFamily="18" charset="0"/>
              </a:rPr>
              <a:t>D</a:t>
            </a:r>
            <a:r>
              <a:rPr lang="en-US" altLang="en-US" sz="2000" i="1" smtClean="0">
                <a:ea typeface="Times New Roman" pitchFamily="18" charset="0"/>
              </a:rPr>
              <a:t>, and </a:t>
            </a:r>
            <a:r>
              <a:rPr lang="en-US" altLang="en-US" sz="2000" b="1" i="1" smtClean="0">
                <a:ea typeface="Times New Roman" pitchFamily="18" charset="0"/>
              </a:rPr>
              <a:t>a </a:t>
            </a:r>
            <a:r>
              <a:rPr lang="en-US" altLang="en-US" sz="2000" b="1" smtClean="0">
                <a:ea typeface="Times New Roman" pitchFamily="18" charset="0"/>
              </a:rPr>
              <a:t>D </a:t>
            </a:r>
            <a:r>
              <a:rPr lang="en-US" altLang="en-US" sz="2000" b="1" i="1" smtClean="0">
                <a:ea typeface="Times New Roman" pitchFamily="18" charset="0"/>
              </a:rPr>
              <a:t>is a </a:t>
            </a:r>
            <a:r>
              <a:rPr lang="en-US" altLang="en-US" sz="2000" b="1" smtClean="0">
                <a:ea typeface="Times New Roman" pitchFamily="18" charset="0"/>
              </a:rPr>
              <a:t>B</a:t>
            </a:r>
            <a:r>
              <a:rPr lang="en-US" altLang="en-US" sz="2000" i="1" smtClean="0">
                <a:ea typeface="Times New Roman" pitchFamily="18" charset="0"/>
              </a:rPr>
              <a:t>, so </a:t>
            </a:r>
            <a:r>
              <a:rPr lang="en-US" altLang="en-US" sz="2000" b="1" smtClean="0">
                <a:ea typeface="Times New Roman" pitchFamily="18" charset="0"/>
              </a:rPr>
              <a:t>d1 </a:t>
            </a:r>
            <a:r>
              <a:rPr lang="en-US" altLang="en-US" sz="2000" b="1" i="1" smtClean="0">
                <a:ea typeface="Times New Roman" pitchFamily="18" charset="0"/>
              </a:rPr>
              <a:t>is a </a:t>
            </a:r>
            <a:r>
              <a:rPr lang="en-US" altLang="en-US" sz="2000" b="1" smtClean="0">
                <a:ea typeface="Times New Roman" pitchFamily="18" charset="0"/>
              </a:rPr>
              <a:t>B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bref.f4(2);       	// </a:t>
            </a:r>
            <a:r>
              <a:rPr lang="en-US" altLang="en-US" sz="2000" i="1" smtClean="0">
                <a:ea typeface="Times New Roman" pitchFamily="18" charset="0"/>
              </a:rPr>
              <a:t>calls </a:t>
            </a:r>
            <a:r>
              <a:rPr lang="en-US" altLang="en-US" sz="2000" b="1" smtClean="0">
                <a:ea typeface="Times New Roman" pitchFamily="18" charset="0"/>
              </a:rPr>
              <a:t>D::f4(2) </a:t>
            </a:r>
            <a:r>
              <a:rPr lang="en-US" altLang="en-US" sz="2000" i="1" smtClean="0">
                <a:ea typeface="Times New Roman" pitchFamily="18" charset="0"/>
              </a:rPr>
              <a:t>on</a:t>
            </a:r>
            <a:r>
              <a:rPr lang="en-US" altLang="en-US" sz="2000" b="1" smtClean="0">
                <a:ea typeface="Times New Roman" pitchFamily="18" charset="0"/>
              </a:rPr>
              <a:t> d1 </a:t>
            </a:r>
            <a:r>
              <a:rPr lang="en-US" altLang="en-US" sz="2000" i="1" smtClean="0">
                <a:ea typeface="Times New Roman" pitchFamily="18" charset="0"/>
              </a:rPr>
              <a:t>since </a:t>
            </a:r>
            <a:r>
              <a:rPr lang="en-US" altLang="en-US" sz="2000" b="1" smtClean="0">
                <a:ea typeface="Times New Roman" pitchFamily="18" charset="0"/>
              </a:rPr>
              <a:t>bref </a:t>
            </a:r>
            <a:r>
              <a:rPr lang="en-US" altLang="en-US" sz="2000" i="1" smtClean="0">
                <a:ea typeface="Times New Roman" pitchFamily="18" charset="0"/>
              </a:rPr>
              <a:t>names a </a:t>
            </a:r>
            <a:r>
              <a:rPr lang="en-US" altLang="en-US" sz="2000" b="1" smtClean="0">
                <a:ea typeface="Times New Roman" pitchFamily="18" charset="0"/>
              </a:rPr>
              <a:t>D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en-US" sz="2000" b="1" smtClean="0">
              <a:ea typeface="Times New Roman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// </a:t>
            </a:r>
            <a:r>
              <a:rPr lang="en-US" altLang="en-US" sz="2000" i="1" smtClean="0">
                <a:ea typeface="Times New Roman" pitchFamily="18" charset="0"/>
              </a:rPr>
              <a:t>pointers are in chapter 17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B *bptr = &amp;d1; 	// d1 </a:t>
            </a:r>
            <a:r>
              <a:rPr lang="en-US" altLang="en-US" sz="2000" b="1" i="1" smtClean="0">
                <a:ea typeface="Times New Roman" pitchFamily="18" charset="0"/>
              </a:rPr>
              <a:t>is a </a:t>
            </a:r>
            <a:r>
              <a:rPr lang="en-US" altLang="en-US" sz="2000" b="1" smtClean="0">
                <a:ea typeface="Times New Roman" pitchFamily="18" charset="0"/>
              </a:rPr>
              <a:t>D</a:t>
            </a:r>
            <a:r>
              <a:rPr lang="en-US" altLang="en-US" sz="2000" i="1" smtClean="0">
                <a:ea typeface="Times New Roman" pitchFamily="18" charset="0"/>
              </a:rPr>
              <a:t>, and </a:t>
            </a:r>
            <a:r>
              <a:rPr lang="en-US" altLang="en-US" sz="2000" b="1" i="1" smtClean="0">
                <a:ea typeface="Times New Roman" pitchFamily="18" charset="0"/>
              </a:rPr>
              <a:t>a </a:t>
            </a:r>
            <a:r>
              <a:rPr lang="en-US" altLang="en-US" sz="2000" b="1" smtClean="0">
                <a:ea typeface="Times New Roman" pitchFamily="18" charset="0"/>
              </a:rPr>
              <a:t>D </a:t>
            </a:r>
            <a:r>
              <a:rPr lang="en-US" altLang="en-US" sz="2000" b="1" i="1" smtClean="0">
                <a:ea typeface="Times New Roman" pitchFamily="18" charset="0"/>
              </a:rPr>
              <a:t>is a </a:t>
            </a:r>
            <a:r>
              <a:rPr lang="en-US" altLang="en-US" sz="2000" b="1" smtClean="0">
                <a:ea typeface="Times New Roman" pitchFamily="18" charset="0"/>
              </a:rPr>
              <a:t>B</a:t>
            </a:r>
            <a:r>
              <a:rPr lang="en-US" altLang="en-US" sz="2000" i="1" smtClean="0">
                <a:ea typeface="Times New Roman" pitchFamily="18" charset="0"/>
              </a:rPr>
              <a:t>, so </a:t>
            </a:r>
            <a:r>
              <a:rPr lang="en-US" altLang="en-US" sz="2000" b="1" smtClean="0">
                <a:ea typeface="Times New Roman" pitchFamily="18" charset="0"/>
              </a:rPr>
              <a:t>d1 </a:t>
            </a:r>
            <a:r>
              <a:rPr lang="en-US" altLang="en-US" sz="2000" b="1" i="1" smtClean="0">
                <a:ea typeface="Times New Roman" pitchFamily="18" charset="0"/>
              </a:rPr>
              <a:t>is a </a:t>
            </a:r>
            <a:r>
              <a:rPr lang="en-US" altLang="en-US" sz="2000" b="1" smtClean="0">
                <a:ea typeface="Times New Roman" pitchFamily="18" charset="0"/>
              </a:rPr>
              <a:t>B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bptr-&gt;f4(2);      	// </a:t>
            </a:r>
            <a:r>
              <a:rPr lang="en-US" altLang="en-US" sz="2000" i="1" smtClean="0">
                <a:ea typeface="Times New Roman" pitchFamily="18" charset="0"/>
              </a:rPr>
              <a:t>calls </a:t>
            </a:r>
            <a:r>
              <a:rPr lang="en-US" altLang="en-US" sz="2000" b="1" smtClean="0">
                <a:ea typeface="Times New Roman" pitchFamily="18" charset="0"/>
              </a:rPr>
              <a:t>D::f4(2) </a:t>
            </a:r>
            <a:r>
              <a:rPr lang="en-US" altLang="en-US" sz="2000" i="1" smtClean="0">
                <a:ea typeface="Times New Roman" pitchFamily="18" charset="0"/>
              </a:rPr>
              <a:t>on</a:t>
            </a:r>
            <a:r>
              <a:rPr lang="en-US" altLang="en-US" sz="2000" b="1" smtClean="0">
                <a:ea typeface="Times New Roman" pitchFamily="18" charset="0"/>
              </a:rPr>
              <a:t> d1 </a:t>
            </a:r>
            <a:r>
              <a:rPr lang="en-US" altLang="en-US" sz="2000" i="1" smtClean="0">
                <a:ea typeface="Times New Roman" pitchFamily="18" charset="0"/>
              </a:rPr>
              <a:t>since </a:t>
            </a:r>
            <a:r>
              <a:rPr lang="en-US" altLang="en-US" sz="2000" b="1" smtClean="0">
                <a:ea typeface="Times New Roman" pitchFamily="18" charset="0"/>
              </a:rPr>
              <a:t>bptr </a:t>
            </a:r>
            <a:r>
              <a:rPr lang="en-US" altLang="en-US" sz="2000" i="1" smtClean="0">
                <a:ea typeface="Times New Roman" pitchFamily="18" charset="0"/>
              </a:rPr>
              <a:t>points to a </a:t>
            </a:r>
            <a:r>
              <a:rPr lang="en-US" altLang="en-US" sz="2000" b="1" smtClean="0">
                <a:ea typeface="Times New Roman" pitchFamily="18" charset="0"/>
              </a:rPr>
              <a:t>D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en-US" sz="2000" b="1" smtClean="0">
              <a:ea typeface="Times New Roman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E35B8EE1-AF19-4E94-BDD0-9BFBB7B41290}" type="slidenum">
              <a:rPr lang="en-US" altLang="en-US" sz="1400" smtClean="0"/>
              <a:pPr eaLnBrk="1" hangingPunct="1">
                <a:defRPr/>
              </a:pPr>
              <a:t>33</a:t>
            </a:fld>
            <a:endParaRPr lang="en-US" altLang="en-US" sz="140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267200" y="4267200"/>
            <a:ext cx="4876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Pct val="65000"/>
              <a:buFont typeface="Wingdings" charset="0"/>
              <a:buNone/>
              <a:defRPr/>
            </a:pPr>
            <a:endParaRPr lang="en-US" sz="20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  <a:ea typeface="ＭＳ Ｐゴシック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ea typeface="ＭＳ Ｐゴシック" pitchFamily="34" charset="-128"/>
              </a:rPr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ea typeface="ＭＳ Ｐゴシック" pitchFamily="34" charset="-128"/>
              </a:rPr>
              <a:t>Graphing functions and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15F47DAE-E0EC-44C0-8C1D-483AC66A03AB}" type="slidenum">
              <a:rPr lang="en-US" altLang="en-US" sz="1400" smtClean="0"/>
              <a:pPr eaLnBrk="1" hangingPunct="1">
                <a:defRPr/>
              </a:pPr>
              <a:t>34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000" smtClean="0">
                <a:ea typeface="ＭＳ Ｐゴシック" pitchFamily="34" charset="-128"/>
              </a:rPr>
              <a:t>Logically identical operations have the same name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smtClean="0">
                <a:ea typeface="ＭＳ Ｐゴシック" pitchFamily="34" charset="-128"/>
              </a:rPr>
              <a:t>For every class,</a:t>
            </a:r>
          </a:p>
          <a:p>
            <a:pPr lvl="1" eaLnBrk="1" hangingPunct="1">
              <a:defRPr/>
            </a:pPr>
            <a:r>
              <a:rPr lang="en-US" altLang="en-US" sz="2000" b="1" smtClean="0">
                <a:ea typeface="Times New Roman" pitchFamily="18" charset="0"/>
              </a:rPr>
              <a:t>draw_lines()</a:t>
            </a:r>
            <a:r>
              <a:rPr lang="en-US" altLang="en-US" sz="2000" smtClean="0">
                <a:ea typeface="Times New Roman" pitchFamily="18" charset="0"/>
              </a:rPr>
              <a:t> does the drawing</a:t>
            </a:r>
          </a:p>
          <a:p>
            <a:pPr lvl="1" eaLnBrk="1" hangingPunct="1">
              <a:defRPr/>
            </a:pPr>
            <a:r>
              <a:rPr lang="en-US" altLang="en-US" sz="2000" b="1" smtClean="0">
                <a:ea typeface="Times New Roman" pitchFamily="18" charset="0"/>
              </a:rPr>
              <a:t>move(dx,dy)</a:t>
            </a:r>
            <a:r>
              <a:rPr lang="en-US" altLang="en-US" sz="2000" smtClean="0">
                <a:ea typeface="Times New Roman" pitchFamily="18" charset="0"/>
              </a:rPr>
              <a:t> does the moving</a:t>
            </a:r>
          </a:p>
          <a:p>
            <a:pPr lvl="1" eaLnBrk="1" hangingPunct="1">
              <a:defRPr/>
            </a:pPr>
            <a:r>
              <a:rPr lang="en-US" altLang="en-US" sz="2000" b="1" smtClean="0">
                <a:ea typeface="Times New Roman" pitchFamily="18" charset="0"/>
              </a:rPr>
              <a:t>s.add(x)</a:t>
            </a:r>
            <a:r>
              <a:rPr lang="en-US" altLang="en-US" sz="2000" smtClean="0">
                <a:ea typeface="Times New Roman" pitchFamily="18" charset="0"/>
              </a:rPr>
              <a:t> adds some </a:t>
            </a:r>
            <a:r>
              <a:rPr lang="en-US" altLang="en-US" sz="2000" b="1" smtClean="0">
                <a:ea typeface="Times New Roman" pitchFamily="18" charset="0"/>
              </a:rPr>
              <a:t>x</a:t>
            </a:r>
            <a:r>
              <a:rPr lang="en-US" altLang="en-US" sz="2000" smtClean="0">
                <a:ea typeface="Times New Roman" pitchFamily="18" charset="0"/>
              </a:rPr>
              <a:t> (</a:t>
            </a:r>
            <a:r>
              <a:rPr lang="en-US" altLang="en-US" sz="2000" i="1" smtClean="0">
                <a:ea typeface="Times New Roman" pitchFamily="18" charset="0"/>
              </a:rPr>
              <a:t>e.g.</a:t>
            </a:r>
            <a:r>
              <a:rPr lang="en-US" altLang="en-US" sz="2000" smtClean="0">
                <a:ea typeface="Times New Roman" pitchFamily="18" charset="0"/>
              </a:rPr>
              <a:t>, a point) to a shape </a:t>
            </a:r>
            <a:r>
              <a:rPr lang="en-US" altLang="en-US" sz="2000" b="1" smtClean="0">
                <a:ea typeface="Times New Roman" pitchFamily="18" charset="0"/>
              </a:rPr>
              <a:t>s</a:t>
            </a:r>
            <a:r>
              <a:rPr lang="en-US" altLang="en-US" sz="2000" smtClean="0">
                <a:ea typeface="Times New Roman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altLang="en-US" sz="2400" smtClean="0">
                <a:ea typeface="ＭＳ Ｐゴシック" pitchFamily="34" charset="-128"/>
              </a:rPr>
              <a:t>For every property </a:t>
            </a:r>
            <a:r>
              <a:rPr lang="en-US" altLang="en-US" sz="2000" b="1" smtClean="0">
                <a:ea typeface="ＭＳ Ｐゴシック" pitchFamily="34" charset="-128"/>
              </a:rPr>
              <a:t>x</a:t>
            </a:r>
            <a:r>
              <a:rPr lang="en-US" altLang="en-US" sz="2400" smtClean="0">
                <a:ea typeface="ＭＳ Ｐゴシック" pitchFamily="34" charset="-128"/>
              </a:rPr>
              <a:t> of a Shape,</a:t>
            </a:r>
          </a:p>
          <a:p>
            <a:pPr lvl="1" eaLnBrk="1" hangingPunct="1">
              <a:defRPr/>
            </a:pPr>
            <a:r>
              <a:rPr lang="en-US" altLang="en-US" sz="2000" b="1" smtClean="0">
                <a:ea typeface="Times New Roman" pitchFamily="18" charset="0"/>
              </a:rPr>
              <a:t>x()</a:t>
            </a:r>
            <a:r>
              <a:rPr lang="en-US" altLang="en-US" sz="2000" smtClean="0">
                <a:ea typeface="Times New Roman" pitchFamily="18" charset="0"/>
              </a:rPr>
              <a:t> gives its current value and</a:t>
            </a:r>
          </a:p>
          <a:p>
            <a:pPr lvl="1" eaLnBrk="1" hangingPunct="1">
              <a:defRPr/>
            </a:pPr>
            <a:r>
              <a:rPr lang="en-US" altLang="en-US" sz="2000" b="1" smtClean="0">
                <a:ea typeface="Times New Roman" pitchFamily="18" charset="0"/>
              </a:rPr>
              <a:t>set_x()</a:t>
            </a:r>
            <a:r>
              <a:rPr lang="en-US" altLang="en-US" sz="2000" smtClean="0">
                <a:ea typeface="Times New Roman" pitchFamily="18" charset="0"/>
              </a:rPr>
              <a:t> gives it a new value</a:t>
            </a:r>
          </a:p>
          <a:p>
            <a:pPr lvl="1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e.g.,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Color c = s.color();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s.set_color(Color::blue);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ACA2679B-2378-4010-B106-F42FD34FC15C}" type="slidenum">
              <a:rPr lang="en-US" altLang="en-US" sz="1400" smtClean="0"/>
              <a:pPr eaLnBrk="1" hangingPunct="1">
                <a:defRPr/>
              </a:pPr>
              <a:t>4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000" smtClean="0">
                <a:ea typeface="ＭＳ Ｐゴシック" pitchFamily="34" charset="-128"/>
              </a:rPr>
              <a:t>Logically different operations have</a:t>
            </a:r>
            <a:br>
              <a:rPr lang="en-US" altLang="en-US" sz="4000" smtClean="0">
                <a:ea typeface="ＭＳ Ｐゴシック" pitchFamily="34" charset="-128"/>
              </a:rPr>
            </a:br>
            <a:r>
              <a:rPr lang="en-US" altLang="en-US" sz="4000" smtClean="0">
                <a:ea typeface="ＭＳ Ｐゴシック" pitchFamily="34" charset="-128"/>
              </a:rPr>
              <a:t>different names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2667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Lines ln;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Point p1(100,200);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Point p2(200,300);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ln.add(p1,p2);			</a:t>
            </a:r>
            <a:r>
              <a:rPr lang="en-US" altLang="en-US" sz="1800" smtClean="0">
                <a:ea typeface="ＭＳ Ｐゴシック" pitchFamily="34" charset="-128"/>
              </a:rPr>
              <a:t>// </a:t>
            </a:r>
            <a:r>
              <a:rPr lang="en-US" altLang="en-US" sz="1800" i="1" smtClean="0">
                <a:ea typeface="ＭＳ Ｐゴシック" pitchFamily="34" charset="-128"/>
              </a:rPr>
              <a:t>add points to ln (make copies)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win.attach(ln);			</a:t>
            </a:r>
            <a:r>
              <a:rPr lang="en-US" altLang="en-US" sz="1800" smtClean="0">
                <a:ea typeface="ＭＳ Ｐゴシック" pitchFamily="34" charset="-128"/>
              </a:rPr>
              <a:t>// </a:t>
            </a:r>
            <a:r>
              <a:rPr lang="en-US" altLang="en-US" sz="1800" i="1" smtClean="0">
                <a:ea typeface="ＭＳ Ｐゴシック" pitchFamily="34" charset="-128"/>
              </a:rPr>
              <a:t>attach ln to window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800" smtClean="0">
                <a:ea typeface="ＭＳ Ｐゴシック" pitchFamily="34" charset="-128"/>
              </a:rPr>
              <a:t>Why not </a:t>
            </a:r>
            <a:r>
              <a:rPr lang="en-US" altLang="en-US" sz="1800" b="1" smtClean="0">
                <a:ea typeface="ＭＳ Ｐゴシック" pitchFamily="34" charset="-128"/>
              </a:rPr>
              <a:t>win.add(ln)</a:t>
            </a:r>
            <a:r>
              <a:rPr lang="en-US" altLang="en-US" sz="1800" smtClean="0">
                <a:ea typeface="ＭＳ Ｐゴシック" pitchFamily="34" charset="-128"/>
              </a:rPr>
              <a:t>?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600" b="1" smtClean="0">
                <a:ea typeface="Times New Roman" pitchFamily="18" charset="0"/>
              </a:rPr>
              <a:t>add()</a:t>
            </a:r>
            <a:r>
              <a:rPr lang="en-US" altLang="en-US" sz="1600" smtClean="0">
                <a:ea typeface="Times New Roman" pitchFamily="18" charset="0"/>
              </a:rPr>
              <a:t> copies information; </a:t>
            </a:r>
            <a:r>
              <a:rPr lang="en-US" altLang="en-US" sz="1600" b="1" smtClean="0">
                <a:ea typeface="Times New Roman" pitchFamily="18" charset="0"/>
              </a:rPr>
              <a:t>attach()</a:t>
            </a:r>
            <a:r>
              <a:rPr lang="en-US" altLang="en-US" sz="1600" smtClean="0">
                <a:ea typeface="Times New Roman" pitchFamily="18" charset="0"/>
              </a:rPr>
              <a:t> just creates a reference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600" smtClean="0">
                <a:ea typeface="Times New Roman" pitchFamily="18" charset="0"/>
              </a:rPr>
              <a:t>we can change a displayed object after attaching it, but not after adding it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4000D481-553B-4F1D-9252-BF07315F3403}" type="slidenum">
              <a:rPr lang="en-US" altLang="en-US" sz="1400" smtClean="0"/>
              <a:pPr eaLnBrk="1" hangingPunct="1">
                <a:defRPr/>
              </a:pPr>
              <a:t>5</a:t>
            </a:fld>
            <a:endParaRPr lang="en-US" altLang="en-US" sz="1400" smtClean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057400" y="4191000"/>
            <a:ext cx="4686300" cy="2400300"/>
            <a:chOff x="2528" y="8684"/>
            <a:chExt cx="6150" cy="3240"/>
          </a:xfrm>
        </p:grpSpPr>
        <p:sp>
          <p:nvSpPr>
            <p:cNvPr id="6160" name="AutoShape 5"/>
            <p:cNvSpPr>
              <a:spLocks noChangeAspect="1" noChangeArrowheads="1"/>
            </p:cNvSpPr>
            <p:nvPr/>
          </p:nvSpPr>
          <p:spPr bwMode="auto">
            <a:xfrm>
              <a:off x="2528" y="8684"/>
              <a:ext cx="6150" cy="3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6161" name="Text Box 6"/>
            <p:cNvSpPr txBox="1">
              <a:spLocks noChangeArrowheads="1"/>
            </p:cNvSpPr>
            <p:nvPr/>
          </p:nvSpPr>
          <p:spPr bwMode="auto">
            <a:xfrm>
              <a:off x="3428" y="10227"/>
              <a:ext cx="1650" cy="154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 sz="120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(100,200)</a:t>
              </a:r>
            </a:p>
            <a:p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(200,300)</a:t>
              </a:r>
            </a:p>
          </p:txBody>
        </p:sp>
        <p:sp>
          <p:nvSpPr>
            <p:cNvPr id="6162" name="Text Box 7"/>
            <p:cNvSpPr txBox="1">
              <a:spLocks noChangeArrowheads="1"/>
            </p:cNvSpPr>
            <p:nvPr/>
          </p:nvSpPr>
          <p:spPr bwMode="auto">
            <a:xfrm>
              <a:off x="6578" y="9301"/>
              <a:ext cx="1800" cy="13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 sz="1200">
                <a:latin typeface="Times New Roman" pitchFamily="18" charset="0"/>
                <a:cs typeface="Times New Roman" pitchFamily="18" charset="0"/>
              </a:endParaRPr>
            </a:p>
            <a:p>
              <a:endParaRPr lang="en-US" altLang="en-US" sz="120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&amp;ln</a:t>
              </a:r>
            </a:p>
          </p:txBody>
        </p:sp>
        <p:cxnSp>
          <p:nvCxnSpPr>
            <p:cNvPr id="6163" name="AutoShape 8"/>
            <p:cNvCxnSpPr>
              <a:cxnSpLocks noChangeShapeType="1"/>
              <a:stCxn id="6162" idx="1"/>
              <a:endCxn id="6161" idx="3"/>
            </p:cNvCxnSpPr>
            <p:nvPr/>
          </p:nvCxnSpPr>
          <p:spPr bwMode="auto">
            <a:xfrm flipH="1">
              <a:off x="5078" y="9995"/>
              <a:ext cx="1500" cy="10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6164" name="Text Box 9"/>
            <p:cNvSpPr txBox="1">
              <a:spLocks noChangeArrowheads="1"/>
            </p:cNvSpPr>
            <p:nvPr/>
          </p:nvSpPr>
          <p:spPr bwMode="auto">
            <a:xfrm>
              <a:off x="2828" y="9713"/>
              <a:ext cx="1650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 ln:</a:t>
              </a:r>
              <a:endParaRPr lang="en-US" altLang="en-US" sz="4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65" name="Text Box 10"/>
            <p:cNvSpPr txBox="1">
              <a:spLocks noChangeArrowheads="1"/>
            </p:cNvSpPr>
            <p:nvPr/>
          </p:nvSpPr>
          <p:spPr bwMode="auto">
            <a:xfrm>
              <a:off x="5828" y="8993"/>
              <a:ext cx="1650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win:</a:t>
              </a:r>
            </a:p>
          </p:txBody>
        </p:sp>
      </p:grpSp>
      <p:sp>
        <p:nvSpPr>
          <p:cNvPr id="6150" name="Text Box 11"/>
          <p:cNvSpPr txBox="1">
            <a:spLocks noChangeArrowheads="1"/>
          </p:cNvSpPr>
          <p:nvPr/>
        </p:nvSpPr>
        <p:spPr bwMode="auto">
          <a:xfrm>
            <a:off x="914400" y="4648200"/>
            <a:ext cx="838200" cy="284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(100,200)</a:t>
            </a:r>
          </a:p>
        </p:txBody>
      </p:sp>
      <p:sp>
        <p:nvSpPr>
          <p:cNvPr id="6151" name="Text Box 12"/>
          <p:cNvSpPr txBox="1">
            <a:spLocks noChangeArrowheads="1"/>
          </p:cNvSpPr>
          <p:nvPr/>
        </p:nvSpPr>
        <p:spPr bwMode="auto">
          <a:xfrm>
            <a:off x="381000" y="44196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p1:</a:t>
            </a:r>
          </a:p>
        </p:txBody>
      </p:sp>
      <p:sp>
        <p:nvSpPr>
          <p:cNvPr id="6152" name="Text Box 13"/>
          <p:cNvSpPr txBox="1">
            <a:spLocks noChangeArrowheads="1"/>
          </p:cNvSpPr>
          <p:nvPr/>
        </p:nvSpPr>
        <p:spPr bwMode="auto">
          <a:xfrm>
            <a:off x="914400" y="5257800"/>
            <a:ext cx="838200" cy="284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(200,300)</a:t>
            </a:r>
          </a:p>
        </p:txBody>
      </p:sp>
      <p:sp>
        <p:nvSpPr>
          <p:cNvPr id="6153" name="Text Box 14"/>
          <p:cNvSpPr txBox="1">
            <a:spLocks noChangeArrowheads="1"/>
          </p:cNvSpPr>
          <p:nvPr/>
        </p:nvSpPr>
        <p:spPr bwMode="auto">
          <a:xfrm>
            <a:off x="381000" y="50292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p2:</a:t>
            </a:r>
          </a:p>
        </p:txBody>
      </p:sp>
      <p:cxnSp>
        <p:nvCxnSpPr>
          <p:cNvPr id="6154" name="AutoShape 15"/>
          <p:cNvCxnSpPr>
            <a:cxnSpLocks noChangeShapeType="1"/>
            <a:stCxn id="6161" idx="0"/>
            <a:endCxn id="6162" idx="0"/>
          </p:cNvCxnSpPr>
          <p:nvPr/>
        </p:nvCxnSpPr>
        <p:spPr bwMode="auto">
          <a:xfrm rot="-5400000">
            <a:off x="4257675" y="3762375"/>
            <a:ext cx="685800" cy="2457450"/>
          </a:xfrm>
          <a:prstGeom prst="curvedConnector3">
            <a:avLst>
              <a:gd name="adj1" fmla="val 13333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155" name="Text Box 16"/>
          <p:cNvSpPr txBox="1">
            <a:spLocks noChangeArrowheads="1"/>
          </p:cNvSpPr>
          <p:nvPr/>
        </p:nvSpPr>
        <p:spPr bwMode="auto">
          <a:xfrm>
            <a:off x="3505200" y="4343400"/>
            <a:ext cx="838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attach()</a:t>
            </a:r>
          </a:p>
        </p:txBody>
      </p:sp>
      <p:cxnSp>
        <p:nvCxnSpPr>
          <p:cNvPr id="6156" name="AutoShape 17"/>
          <p:cNvCxnSpPr>
            <a:cxnSpLocks noChangeShapeType="1"/>
            <a:stCxn id="6150" idx="3"/>
            <a:endCxn id="6158" idx="3"/>
          </p:cNvCxnSpPr>
          <p:nvPr/>
        </p:nvCxnSpPr>
        <p:spPr bwMode="auto">
          <a:xfrm>
            <a:off x="1752600" y="4791075"/>
            <a:ext cx="990600" cy="833438"/>
          </a:xfrm>
          <a:prstGeom prst="curvedConnector3">
            <a:avLst>
              <a:gd name="adj1" fmla="val 233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57" name="AutoShape 18"/>
          <p:cNvCxnSpPr>
            <a:cxnSpLocks noChangeShapeType="1"/>
            <a:stCxn id="6152" idx="3"/>
            <a:endCxn id="6161" idx="1"/>
          </p:cNvCxnSpPr>
          <p:nvPr/>
        </p:nvCxnSpPr>
        <p:spPr bwMode="auto">
          <a:xfrm>
            <a:off x="1752600" y="5400675"/>
            <a:ext cx="990600" cy="504825"/>
          </a:xfrm>
          <a:prstGeom prst="curvedConnector3">
            <a:avLst>
              <a:gd name="adj1" fmla="val 1121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158" name="Text Box 19"/>
          <p:cNvSpPr txBox="1">
            <a:spLocks noChangeArrowheads="1"/>
          </p:cNvSpPr>
          <p:nvPr/>
        </p:nvSpPr>
        <p:spPr bwMode="auto">
          <a:xfrm>
            <a:off x="1905000" y="5486400"/>
            <a:ext cx="838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 add()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Expose uniformly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305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Data should be private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Data hiding – so it will not be changed inadvertently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Use </a:t>
            </a:r>
            <a:r>
              <a:rPr lang="en-US" altLang="en-US" sz="2000" b="1" dirty="0" smtClean="0">
                <a:ea typeface="Times New Roman" pitchFamily="18" charset="0"/>
              </a:rPr>
              <a:t>private </a:t>
            </a:r>
            <a:r>
              <a:rPr lang="en-US" altLang="en-US" sz="2000" dirty="0" smtClean="0">
                <a:ea typeface="Times New Roman" pitchFamily="18" charset="0"/>
              </a:rPr>
              <a:t>data, and pairs of public access functions to get and set the data</a:t>
            </a:r>
            <a:r>
              <a:rPr lang="en-US" altLang="en-US" sz="2000" b="1" dirty="0" smtClean="0">
                <a:ea typeface="Times New Roman" pitchFamily="18" charset="0"/>
              </a:rPr>
              <a:t>	</a:t>
            </a:r>
            <a:endParaRPr lang="en-US" altLang="en-US" sz="2000" dirty="0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ea typeface="Times New Roman" pitchFamily="18" charset="0"/>
              </a:rPr>
              <a:t>	</a:t>
            </a:r>
            <a:r>
              <a:rPr lang="en-US" altLang="en-US" sz="2000" b="1" dirty="0" err="1" smtClean="0">
                <a:ea typeface="Times New Roman" pitchFamily="18" charset="0"/>
              </a:rPr>
              <a:t>c.set_radius</a:t>
            </a:r>
            <a:r>
              <a:rPr lang="en-US" altLang="en-US" sz="2000" b="1" dirty="0" smtClean="0">
                <a:ea typeface="Times New Roman" pitchFamily="18" charset="0"/>
              </a:rPr>
              <a:t>(12);		</a:t>
            </a:r>
            <a:r>
              <a:rPr lang="en-US" altLang="en-US" sz="2000" dirty="0" smtClean="0">
                <a:ea typeface="Times New Roman" pitchFamily="18" charset="0"/>
              </a:rPr>
              <a:t>// </a:t>
            </a:r>
            <a:r>
              <a:rPr lang="en-US" altLang="en-US" sz="2000" i="1" dirty="0" smtClean="0">
                <a:ea typeface="Times New Roman" pitchFamily="18" charset="0"/>
              </a:rPr>
              <a:t>set radius to 12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</a:t>
            </a:r>
            <a:r>
              <a:rPr lang="en-US" altLang="en-US" sz="2000" b="1" dirty="0" err="1" smtClean="0">
                <a:ea typeface="Times New Roman" pitchFamily="18" charset="0"/>
              </a:rPr>
              <a:t>c.set_radius</a:t>
            </a:r>
            <a:r>
              <a:rPr lang="en-US" altLang="en-US" sz="2000" b="1" dirty="0" smtClean="0">
                <a:ea typeface="Times New Roman" pitchFamily="18" charset="0"/>
              </a:rPr>
              <a:t>(</a:t>
            </a:r>
            <a:r>
              <a:rPr lang="en-US" altLang="en-US" sz="2000" b="1" dirty="0" err="1" smtClean="0">
                <a:ea typeface="Times New Roman" pitchFamily="18" charset="0"/>
              </a:rPr>
              <a:t>c.radius</a:t>
            </a:r>
            <a:r>
              <a:rPr lang="en-US" altLang="en-US" sz="2000" b="1" dirty="0" smtClean="0">
                <a:ea typeface="Times New Roman" pitchFamily="18" charset="0"/>
              </a:rPr>
              <a:t>()*2);	// </a:t>
            </a:r>
            <a:r>
              <a:rPr lang="en-US" altLang="en-US" sz="2000" i="1" dirty="0" smtClean="0">
                <a:ea typeface="Times New Roman" pitchFamily="18" charset="0"/>
              </a:rPr>
              <a:t>double the radius (fine)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ea typeface="Times New Roman" pitchFamily="18" charset="0"/>
              </a:rPr>
              <a:t>	</a:t>
            </a:r>
            <a:r>
              <a:rPr lang="en-US" altLang="en-US" sz="2000" b="1" dirty="0" err="1" smtClean="0">
                <a:ea typeface="Times New Roman" pitchFamily="18" charset="0"/>
              </a:rPr>
              <a:t>c.set_radius</a:t>
            </a:r>
            <a:r>
              <a:rPr lang="en-US" altLang="en-US" sz="2000" b="1" dirty="0" smtClean="0">
                <a:ea typeface="Times New Roman" pitchFamily="18" charset="0"/>
              </a:rPr>
              <a:t>(-9);</a:t>
            </a:r>
            <a:r>
              <a:rPr lang="en-US" altLang="en-US" sz="2000" dirty="0" smtClean="0">
                <a:ea typeface="Times New Roman" pitchFamily="18" charset="0"/>
              </a:rPr>
              <a:t> 	    	</a:t>
            </a:r>
            <a:r>
              <a:rPr lang="en-US" altLang="en-US" sz="2000" b="1" dirty="0" smtClean="0">
                <a:ea typeface="Times New Roman" pitchFamily="18" charset="0"/>
              </a:rPr>
              <a:t>//</a:t>
            </a:r>
            <a:r>
              <a:rPr lang="en-US" altLang="en-US" sz="2000" dirty="0" smtClean="0">
                <a:ea typeface="Times New Roman" pitchFamily="18" charset="0"/>
              </a:rPr>
              <a:t> </a:t>
            </a:r>
            <a:r>
              <a:rPr lang="en-US" altLang="en-US" sz="2000" i="1" dirty="0" err="1" smtClean="0">
                <a:ea typeface="Times New Roman" pitchFamily="18" charset="0"/>
              </a:rPr>
              <a:t>set_radius</a:t>
            </a:r>
            <a:r>
              <a:rPr lang="en-US" altLang="en-US" sz="2000" i="1" dirty="0" smtClean="0">
                <a:ea typeface="Times New Roman" pitchFamily="18" charset="0"/>
              </a:rPr>
              <a:t>() could check for negative,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ea typeface="Times New Roman" pitchFamily="18" charset="0"/>
              </a:rPr>
              <a:t>					</a:t>
            </a:r>
            <a:r>
              <a:rPr lang="en-US" altLang="en-US" sz="2000" b="1" dirty="0" smtClean="0">
                <a:ea typeface="Times New Roman" pitchFamily="18" charset="0"/>
              </a:rPr>
              <a:t>//</a:t>
            </a:r>
            <a:r>
              <a:rPr lang="en-US" altLang="en-US" sz="2000" dirty="0" smtClean="0">
                <a:ea typeface="Times New Roman" pitchFamily="18" charset="0"/>
              </a:rPr>
              <a:t> </a:t>
            </a:r>
            <a:r>
              <a:rPr lang="en-US" altLang="en-US" sz="2000" i="1" dirty="0" smtClean="0">
                <a:ea typeface="Times New Roman" pitchFamily="18" charset="0"/>
              </a:rPr>
              <a:t>but </a:t>
            </a:r>
            <a:r>
              <a:rPr lang="en-US" altLang="en-US" sz="2000" i="1" dirty="0" err="1" smtClean="0">
                <a:ea typeface="Times New Roman" pitchFamily="18" charset="0"/>
              </a:rPr>
              <a:t>doesn</a:t>
            </a:r>
            <a:r>
              <a:rPr lang="ja-JP" altLang="en-US" sz="2000" i="1" dirty="0" smtClean="0">
                <a:ea typeface="ＭＳ Ｐゴシック" pitchFamily="34" charset="-128"/>
              </a:rPr>
              <a:t>’</a:t>
            </a:r>
            <a:r>
              <a:rPr lang="en-US" altLang="ja-JP" sz="2000" i="1" dirty="0" smtClean="0">
                <a:ea typeface="ＭＳ Ｐゴシック" pitchFamily="34" charset="-128"/>
              </a:rPr>
              <a:t>t yet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ea typeface="Times New Roman" pitchFamily="18" charset="0"/>
              </a:rPr>
              <a:t>	</a:t>
            </a:r>
            <a:r>
              <a:rPr lang="en-US" altLang="en-US" sz="2000" b="1" dirty="0" smtClean="0">
                <a:ea typeface="Times New Roman" pitchFamily="18" charset="0"/>
              </a:rPr>
              <a:t>double r = </a:t>
            </a:r>
            <a:r>
              <a:rPr lang="en-US" altLang="en-US" sz="2000" b="1" dirty="0" err="1" smtClean="0">
                <a:ea typeface="Times New Roman" pitchFamily="18" charset="0"/>
              </a:rPr>
              <a:t>c.radius</a:t>
            </a:r>
            <a:r>
              <a:rPr lang="en-US" altLang="en-US" sz="2000" b="1" dirty="0" smtClean="0">
                <a:ea typeface="Times New Roman" pitchFamily="18" charset="0"/>
              </a:rPr>
              <a:t>();	// </a:t>
            </a:r>
            <a:r>
              <a:rPr lang="en-US" altLang="en-US" sz="2000" i="1" dirty="0" smtClean="0">
                <a:ea typeface="Times New Roman" pitchFamily="18" charset="0"/>
              </a:rPr>
              <a:t>returns value of radius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ea typeface="Times New Roman" pitchFamily="18" charset="0"/>
              </a:rPr>
              <a:t>	</a:t>
            </a:r>
            <a:r>
              <a:rPr lang="en-US" altLang="en-US" sz="2000" b="1" dirty="0" err="1" smtClean="0">
                <a:ea typeface="Times New Roman" pitchFamily="18" charset="0"/>
              </a:rPr>
              <a:t>c.radius</a:t>
            </a:r>
            <a:r>
              <a:rPr lang="en-US" altLang="en-US" sz="2000" b="1" dirty="0" smtClean="0">
                <a:ea typeface="Times New Roman" pitchFamily="18" charset="0"/>
              </a:rPr>
              <a:t> = -9;		// </a:t>
            </a:r>
            <a:r>
              <a:rPr lang="en-US" altLang="en-US" sz="2000" i="1" dirty="0" smtClean="0">
                <a:ea typeface="Times New Roman" pitchFamily="18" charset="0"/>
              </a:rPr>
              <a:t>error: radius is a function (good!)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ea typeface="Times New Roman" pitchFamily="18" charset="0"/>
              </a:rPr>
              <a:t>	</a:t>
            </a:r>
            <a:r>
              <a:rPr lang="en-US" altLang="en-US" sz="2000" b="1" dirty="0" err="1" smtClean="0">
                <a:ea typeface="Times New Roman" pitchFamily="18" charset="0"/>
              </a:rPr>
              <a:t>c.r</a:t>
            </a:r>
            <a:r>
              <a:rPr lang="en-US" altLang="en-US" sz="2000" b="1" dirty="0" smtClean="0">
                <a:ea typeface="Times New Roman" pitchFamily="18" charset="0"/>
              </a:rPr>
              <a:t> = -9;			// </a:t>
            </a:r>
            <a:r>
              <a:rPr lang="en-US" altLang="en-US" sz="2000" i="1" dirty="0" smtClean="0">
                <a:ea typeface="Times New Roman" pitchFamily="18" charset="0"/>
              </a:rPr>
              <a:t>error: radius is private (good!)</a:t>
            </a:r>
          </a:p>
          <a:p>
            <a:pPr lvl="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dirty="0" smtClean="0">
                <a:ea typeface="Times New Roman" pitchFamily="18" charset="0"/>
              </a:rPr>
              <a:t>			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Our functions can be private or public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Public for interface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Private for functions used only internally to a class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DE135DCF-A4C8-4682-9250-76B65976DE43}" type="slidenum">
              <a:rPr lang="en-US" altLang="en-US" sz="1400" smtClean="0"/>
              <a:pPr eaLnBrk="1" hangingPunct="1">
                <a:defRPr/>
              </a:pPr>
              <a:t>6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 smtClean="0">
                <a:ea typeface="ＭＳ Ｐゴシック" pitchFamily="34" charset="-128"/>
              </a:rPr>
              <a:t>What does </a:t>
            </a:r>
            <a:r>
              <a:rPr lang="ja-JP" altLang="en-US" sz="4000" smtClean="0">
                <a:ea typeface="ＭＳ Ｐゴシック" pitchFamily="34" charset="-128"/>
              </a:rPr>
              <a:t>“</a:t>
            </a:r>
            <a:r>
              <a:rPr lang="en-US" altLang="ja-JP" sz="4000" smtClean="0">
                <a:ea typeface="ＭＳ Ｐゴシック" pitchFamily="34" charset="-128"/>
              </a:rPr>
              <a:t>private</a:t>
            </a:r>
            <a:r>
              <a:rPr lang="ja-JP" altLang="en-US" sz="4000" smtClean="0">
                <a:ea typeface="ＭＳ Ｐゴシック" pitchFamily="34" charset="-128"/>
              </a:rPr>
              <a:t>”</a:t>
            </a:r>
            <a:r>
              <a:rPr lang="en-US" altLang="ja-JP" sz="4000" smtClean="0">
                <a:ea typeface="ＭＳ Ｐゴシック" pitchFamily="34" charset="-128"/>
              </a:rPr>
              <a:t> buy us?</a:t>
            </a:r>
            <a:endParaRPr lang="en-US" altLang="en-US" sz="4000" smtClean="0">
              <a:ea typeface="ＭＳ Ｐゴシック" pitchFamily="34" charset="-128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763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We can change our implementation after release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We don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t expose FLTK types used in representation to our users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We could replace FLTK with another library without affecting user code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We could provide checking in access functions</a:t>
            </a:r>
            <a:endParaRPr lang="en-US" altLang="en-US" sz="200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But we haven</a:t>
            </a:r>
            <a:r>
              <a:rPr lang="ja-JP" altLang="en-US" sz="2000" smtClean="0">
                <a:ea typeface="ＭＳ Ｐゴシック" pitchFamily="34" charset="-128"/>
              </a:rPr>
              <a:t>’</a:t>
            </a:r>
            <a:r>
              <a:rPr lang="en-US" altLang="ja-JP" sz="2000" smtClean="0">
                <a:ea typeface="ＭＳ Ｐゴシック" pitchFamily="34" charset="-128"/>
              </a:rPr>
              <a:t>t done so systematically (later?)</a:t>
            </a:r>
            <a:endParaRPr lang="en-US" altLang="ja-JP" sz="24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Functional interfaces can be nicer to read and use</a:t>
            </a:r>
            <a:endParaRPr lang="en-US" altLang="en-US" sz="200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E.g., </a:t>
            </a:r>
            <a:r>
              <a:rPr lang="en-US" altLang="en-US" sz="2000" b="1" smtClean="0">
                <a:ea typeface="Times New Roman" pitchFamily="18" charset="0"/>
              </a:rPr>
              <a:t>s.add(x)</a:t>
            </a:r>
            <a:r>
              <a:rPr lang="en-US" altLang="en-US" sz="2000" smtClean="0">
                <a:ea typeface="Times New Roman" pitchFamily="18" charset="0"/>
              </a:rPr>
              <a:t> rather than </a:t>
            </a:r>
            <a:r>
              <a:rPr lang="en-US" altLang="en-US" sz="2000" b="1" smtClean="0">
                <a:ea typeface="Times New Roman" pitchFamily="18" charset="0"/>
              </a:rPr>
              <a:t>s.points.push_back(x)</a:t>
            </a:r>
            <a:endParaRPr lang="en-US" altLang="en-US" sz="2400" b="1" smtClean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We enforce immutability of shape</a:t>
            </a:r>
            <a:endParaRPr lang="en-US" altLang="en-US" sz="200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Only color and style change; not the relative position of points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const</a:t>
            </a:r>
            <a:r>
              <a:rPr lang="en-US" altLang="en-US" sz="2000" smtClean="0">
                <a:ea typeface="Times New Roman" pitchFamily="18" charset="0"/>
              </a:rPr>
              <a:t> member functions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The value of this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encapsulation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varies with application domains</a:t>
            </a:r>
            <a:endParaRPr lang="en-US" altLang="ja-JP" sz="200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Is often most valuable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Is the ideal</a:t>
            </a:r>
            <a:endParaRPr lang="en-US" altLang="en-US" sz="1600" smtClean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i.e., hide representation unless you have a good reason not to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70DF83B7-F8BA-474A-9D1C-1538E21AEAD2}" type="slidenum">
              <a:rPr lang="en-US" altLang="en-US" sz="1400" smtClean="0"/>
              <a:pPr eaLnBrk="1" hangingPunct="1">
                <a:defRPr/>
              </a:pPr>
              <a:t>7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Regular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interfaces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2296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Line ln(Point(100,200),Point(300,400));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Mark m(Point(100,200), 'x');	// </a:t>
            </a:r>
            <a:r>
              <a:rPr lang="en-US" altLang="en-US" sz="2000" i="1" smtClean="0">
                <a:ea typeface="ＭＳ Ｐゴシック" pitchFamily="34" charset="-128"/>
              </a:rPr>
              <a:t>display a single point as an 'x'</a:t>
            </a:r>
            <a:endParaRPr lang="en-US" altLang="en-US" sz="2000" b="1" i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Circle c(Point(200,200),250);</a:t>
            </a:r>
            <a:endParaRPr lang="en-US" altLang="en-US" sz="20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//</a:t>
            </a:r>
            <a:r>
              <a:rPr lang="en-US" altLang="en-US" sz="2000" smtClean="0">
                <a:ea typeface="ＭＳ Ｐゴシック" pitchFamily="34" charset="-128"/>
              </a:rPr>
              <a:t> </a:t>
            </a:r>
            <a:r>
              <a:rPr lang="en-US" altLang="en-US" sz="2000" i="1" smtClean="0">
                <a:ea typeface="ＭＳ Ｐゴシック" pitchFamily="34" charset="-128"/>
              </a:rPr>
              <a:t>Alternative (not supported):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Line ln2(x1, y1, x2, y2);	   	//</a:t>
            </a:r>
            <a:r>
              <a:rPr lang="en-US" altLang="en-US" sz="2000" smtClean="0">
                <a:ea typeface="ＭＳ Ｐゴシック" pitchFamily="34" charset="-128"/>
              </a:rPr>
              <a:t> </a:t>
            </a:r>
            <a:r>
              <a:rPr lang="en-US" altLang="en-US" sz="2000" i="1" smtClean="0">
                <a:ea typeface="ＭＳ Ｐゴシック" pitchFamily="34" charset="-128"/>
              </a:rPr>
              <a:t>from (x1,y1) to (x2,y2)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//</a:t>
            </a:r>
            <a:r>
              <a:rPr lang="en-US" altLang="en-US" sz="2000" smtClean="0">
                <a:ea typeface="ＭＳ Ｐゴシック" pitchFamily="34" charset="-128"/>
              </a:rPr>
              <a:t> </a:t>
            </a:r>
            <a:r>
              <a:rPr lang="en-US" altLang="en-US" sz="2000" i="1" smtClean="0">
                <a:ea typeface="ＭＳ Ｐゴシック" pitchFamily="34" charset="-128"/>
              </a:rPr>
              <a:t>How about? (not supported):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Rectangle s1(Point(</a:t>
            </a:r>
            <a:r>
              <a:rPr lang="en-US" altLang="en-US" sz="2000" b="1" smtClean="0">
                <a:solidFill>
                  <a:srgbClr val="FFFF00"/>
                </a:solidFill>
                <a:ea typeface="ＭＳ Ｐゴシック" pitchFamily="34" charset="-128"/>
              </a:rPr>
              <a:t>100</a:t>
            </a:r>
            <a:r>
              <a:rPr lang="en-US" altLang="en-US" sz="2000" b="1" smtClean="0">
                <a:ea typeface="ＭＳ Ｐゴシック" pitchFamily="34" charset="-128"/>
              </a:rPr>
              <a:t>,</a:t>
            </a:r>
            <a:r>
              <a:rPr lang="en-US" altLang="en-US" sz="2000" b="1" smtClean="0">
                <a:solidFill>
                  <a:srgbClr val="FFFF00"/>
                </a:solidFill>
                <a:ea typeface="ＭＳ Ｐゴシック" pitchFamily="34" charset="-128"/>
              </a:rPr>
              <a:t>200</a:t>
            </a:r>
            <a:r>
              <a:rPr lang="en-US" altLang="en-US" sz="2000" b="1" smtClean="0">
                <a:ea typeface="ＭＳ Ｐゴシック" pitchFamily="34" charset="-128"/>
              </a:rPr>
              <a:t>),</a:t>
            </a:r>
            <a:r>
              <a:rPr lang="en-US" altLang="en-US" sz="2000" b="1" smtClean="0">
                <a:solidFill>
                  <a:srgbClr val="FF00FF"/>
                </a:solidFill>
                <a:ea typeface="ＭＳ Ｐゴシック" pitchFamily="34" charset="-128"/>
              </a:rPr>
              <a:t>200</a:t>
            </a:r>
            <a:r>
              <a:rPr lang="en-US" altLang="en-US" sz="2000" b="1" smtClean="0">
                <a:ea typeface="ＭＳ Ｐゴシック" pitchFamily="34" charset="-128"/>
              </a:rPr>
              <a:t>,</a:t>
            </a:r>
            <a:r>
              <a:rPr lang="en-US" altLang="en-US" sz="2000" b="1" smtClean="0">
                <a:solidFill>
                  <a:srgbClr val="FF00FF"/>
                </a:solidFill>
                <a:ea typeface="ＭＳ Ｐゴシック" pitchFamily="34" charset="-128"/>
              </a:rPr>
              <a:t>300</a:t>
            </a:r>
            <a:r>
              <a:rPr lang="en-US" altLang="en-US" sz="2000" b="1" smtClean="0">
                <a:ea typeface="ＭＳ Ｐゴシック" pitchFamily="34" charset="-128"/>
              </a:rPr>
              <a:t>);	       // </a:t>
            </a:r>
            <a:r>
              <a:rPr lang="en-US" altLang="en-US" sz="2000" i="1" smtClean="0">
                <a:ea typeface="ＭＳ Ｐゴシック" pitchFamily="34" charset="-128"/>
              </a:rPr>
              <a:t>width==200 height==300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Rectangle s2(Point(</a:t>
            </a:r>
            <a:r>
              <a:rPr lang="en-US" altLang="en-US" sz="2000" b="1" smtClean="0">
                <a:solidFill>
                  <a:srgbClr val="FFFF00"/>
                </a:solidFill>
                <a:ea typeface="ＭＳ Ｐゴシック" pitchFamily="34" charset="-128"/>
              </a:rPr>
              <a:t>100</a:t>
            </a:r>
            <a:r>
              <a:rPr lang="en-US" altLang="en-US" sz="2000" b="1" smtClean="0">
                <a:ea typeface="ＭＳ Ｐゴシック" pitchFamily="34" charset="-128"/>
              </a:rPr>
              <a:t>,</a:t>
            </a:r>
            <a:r>
              <a:rPr lang="en-US" altLang="en-US" sz="2000" b="1" smtClean="0">
                <a:solidFill>
                  <a:srgbClr val="FFFF00"/>
                </a:solidFill>
                <a:ea typeface="ＭＳ Ｐゴシック" pitchFamily="34" charset="-128"/>
              </a:rPr>
              <a:t>200</a:t>
            </a:r>
            <a:r>
              <a:rPr lang="en-US" altLang="en-US" sz="2000" b="1" smtClean="0">
                <a:ea typeface="ＭＳ Ｐゴシック" pitchFamily="34" charset="-128"/>
              </a:rPr>
              <a:t>),Point(</a:t>
            </a:r>
            <a:r>
              <a:rPr lang="en-US" altLang="en-US" sz="2000" b="1" smtClean="0">
                <a:solidFill>
                  <a:srgbClr val="FF00FF"/>
                </a:solidFill>
                <a:ea typeface="ＭＳ Ｐゴシック" pitchFamily="34" charset="-128"/>
              </a:rPr>
              <a:t>200</a:t>
            </a:r>
            <a:r>
              <a:rPr lang="en-US" altLang="en-US" sz="2000" b="1" smtClean="0">
                <a:ea typeface="ＭＳ Ｐゴシック" pitchFamily="34" charset="-128"/>
              </a:rPr>
              <a:t>,</a:t>
            </a:r>
            <a:r>
              <a:rPr lang="en-US" altLang="en-US" sz="2000" b="1" smtClean="0">
                <a:solidFill>
                  <a:srgbClr val="FF00FF"/>
                </a:solidFill>
                <a:ea typeface="ＭＳ Ｐゴシック" pitchFamily="34" charset="-128"/>
              </a:rPr>
              <a:t>300</a:t>
            </a:r>
            <a:r>
              <a:rPr lang="en-US" altLang="en-US" sz="2000" b="1" smtClean="0">
                <a:ea typeface="ＭＳ Ｐゴシック" pitchFamily="34" charset="-128"/>
              </a:rPr>
              <a:t>));   // </a:t>
            </a:r>
            <a:r>
              <a:rPr lang="en-US" altLang="en-US" sz="2000" i="1" smtClean="0">
                <a:ea typeface="ＭＳ Ｐゴシック" pitchFamily="34" charset="-128"/>
              </a:rPr>
              <a:t>width==100 height==100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i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Rectangle s3(</a:t>
            </a:r>
            <a:r>
              <a:rPr lang="en-US" altLang="en-US" sz="2000" b="1" smtClean="0">
                <a:solidFill>
                  <a:srgbClr val="FFFF00"/>
                </a:solidFill>
                <a:ea typeface="ＭＳ Ｐゴシック" pitchFamily="34" charset="-128"/>
              </a:rPr>
              <a:t>100</a:t>
            </a:r>
            <a:r>
              <a:rPr lang="en-US" altLang="en-US" sz="2000" b="1" smtClean="0">
                <a:ea typeface="ＭＳ Ｐゴシック" pitchFamily="34" charset="-128"/>
              </a:rPr>
              <a:t>,</a:t>
            </a:r>
            <a:r>
              <a:rPr lang="en-US" altLang="en-US" sz="2000" b="1" smtClean="0">
                <a:solidFill>
                  <a:srgbClr val="FFFF00"/>
                </a:solidFill>
                <a:ea typeface="ＭＳ Ｐゴシック" pitchFamily="34" charset="-128"/>
              </a:rPr>
              <a:t>200</a:t>
            </a:r>
            <a:r>
              <a:rPr lang="en-US" altLang="en-US" sz="2000" b="1" smtClean="0">
                <a:ea typeface="ＭＳ Ｐゴシック" pitchFamily="34" charset="-128"/>
              </a:rPr>
              <a:t>,</a:t>
            </a:r>
            <a:r>
              <a:rPr lang="en-US" altLang="en-US" sz="2000" b="1" smtClean="0">
                <a:solidFill>
                  <a:srgbClr val="FF00FF"/>
                </a:solidFill>
                <a:ea typeface="ＭＳ Ｐゴシック" pitchFamily="34" charset="-128"/>
              </a:rPr>
              <a:t>200</a:t>
            </a:r>
            <a:r>
              <a:rPr lang="en-US" altLang="en-US" sz="2000" b="1" smtClean="0">
                <a:ea typeface="ＭＳ Ｐゴシック" pitchFamily="34" charset="-128"/>
              </a:rPr>
              <a:t>,</a:t>
            </a:r>
            <a:r>
              <a:rPr lang="en-US" altLang="en-US" sz="2000" b="1" smtClean="0">
                <a:solidFill>
                  <a:srgbClr val="FF00FF"/>
                </a:solidFill>
                <a:ea typeface="ＭＳ Ｐゴシック" pitchFamily="34" charset="-128"/>
              </a:rPr>
              <a:t>300</a:t>
            </a:r>
            <a:r>
              <a:rPr lang="en-US" altLang="en-US" sz="2000" b="1" smtClean="0">
                <a:ea typeface="ＭＳ Ｐゴシック" pitchFamily="34" charset="-128"/>
              </a:rPr>
              <a:t>);</a:t>
            </a:r>
            <a:r>
              <a:rPr lang="en-US" altLang="en-US" sz="2000" smtClean="0">
                <a:ea typeface="ＭＳ Ｐゴシック" pitchFamily="34" charset="-128"/>
              </a:rPr>
              <a:t>// </a:t>
            </a:r>
            <a:r>
              <a:rPr lang="en-US" altLang="en-US" sz="2000" i="1" smtClean="0">
                <a:ea typeface="ＭＳ Ｐゴシック" pitchFamily="34" charset="-128"/>
              </a:rPr>
              <a:t>is </a:t>
            </a:r>
            <a:r>
              <a:rPr lang="en-US" altLang="en-US" sz="2000" i="1" smtClean="0">
                <a:solidFill>
                  <a:srgbClr val="FF00FF"/>
                </a:solidFill>
                <a:ea typeface="ＭＳ Ｐゴシック" pitchFamily="34" charset="-128"/>
              </a:rPr>
              <a:t>200</a:t>
            </a:r>
            <a:r>
              <a:rPr lang="en-US" altLang="en-US" sz="2000" i="1" smtClean="0">
                <a:ea typeface="ＭＳ Ｐゴシック" pitchFamily="34" charset="-128"/>
              </a:rPr>
              <a:t>,</a:t>
            </a:r>
            <a:r>
              <a:rPr lang="en-US" altLang="en-US" sz="2000" i="1" smtClean="0">
                <a:solidFill>
                  <a:srgbClr val="FF00FF"/>
                </a:solidFill>
                <a:ea typeface="ＭＳ Ｐゴシック" pitchFamily="34" charset="-128"/>
              </a:rPr>
              <a:t>300</a:t>
            </a:r>
            <a:r>
              <a:rPr lang="en-US" altLang="en-US" sz="2000" i="1" smtClean="0">
                <a:ea typeface="ＭＳ Ｐゴシック" pitchFamily="34" charset="-128"/>
              </a:rPr>
              <a:t> a point  or a width plus a height?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E05799D6-00FB-4CAC-B348-93ADA35CDF9B}" type="slidenum">
              <a:rPr lang="en-US" altLang="en-US" sz="1400" smtClean="0"/>
              <a:pPr eaLnBrk="1" hangingPunct="1">
                <a:defRPr/>
              </a:pPr>
              <a:t>8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A library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A collection of classes and functions meant to be used together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As building blocks for applications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To build more such </a:t>
            </a:r>
            <a:r>
              <a:rPr lang="ja-JP" altLang="en-US" sz="2000" dirty="0" smtClean="0">
                <a:ea typeface="ＭＳ Ｐゴシック" pitchFamily="34" charset="-128"/>
              </a:rPr>
              <a:t>“</a:t>
            </a:r>
            <a:r>
              <a:rPr lang="en-US" altLang="ja-JP" sz="2000" dirty="0" smtClean="0">
                <a:ea typeface="ＭＳ Ｐゴシック" pitchFamily="34" charset="-128"/>
              </a:rPr>
              <a:t>building blocks</a:t>
            </a:r>
            <a:r>
              <a:rPr lang="ja-JP" altLang="en-US" sz="2000" dirty="0" smtClean="0">
                <a:ea typeface="ＭＳ Ｐゴシック" pitchFamily="34" charset="-128"/>
              </a:rPr>
              <a:t>”</a:t>
            </a:r>
            <a:endParaRPr lang="en-US" altLang="ja-JP" sz="20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2000" dirty="0" smtClean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A good library models some aspect of a domain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It doesn</a:t>
            </a:r>
            <a:r>
              <a:rPr lang="en-US" altLang="ja-JP" sz="2000" dirty="0" smtClean="0">
                <a:ea typeface="ＭＳ Ｐゴシック" pitchFamily="34" charset="-128"/>
              </a:rPr>
              <a:t>’t try to do everything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Our library aims at simplicity and small size for graphing data and for very simple GUI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2000" dirty="0" smtClean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We can</a:t>
            </a:r>
            <a:r>
              <a:rPr lang="ja-JP" altLang="en-US" sz="2400" dirty="0" smtClean="0"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ea typeface="ＭＳ Ｐゴシック" pitchFamily="34" charset="-128"/>
              </a:rPr>
              <a:t>t define each library class and function in isolation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A good library exhibits a uniform style (</a:t>
            </a:r>
            <a:r>
              <a:rPr lang="ja-JP" altLang="en-US" sz="2000" dirty="0" smtClean="0">
                <a:ea typeface="ＭＳ Ｐゴシック" pitchFamily="34" charset="-128"/>
              </a:rPr>
              <a:t>“</a:t>
            </a:r>
            <a:r>
              <a:rPr lang="en-US" altLang="ja-JP" sz="2000" dirty="0" smtClean="0">
                <a:ea typeface="ＭＳ Ｐゴシック" pitchFamily="34" charset="-128"/>
              </a:rPr>
              <a:t>regularity</a:t>
            </a:r>
            <a:r>
              <a:rPr lang="ja-JP" altLang="en-US" sz="2000" dirty="0" smtClean="0">
                <a:ea typeface="ＭＳ Ｐゴシック" pitchFamily="34" charset="-128"/>
              </a:rPr>
              <a:t>”</a:t>
            </a:r>
            <a:r>
              <a:rPr lang="en-US" altLang="ja-JP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2000" dirty="0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3D982756-8861-4C34-9B36-28AD4C4F7A72}" type="slidenum">
              <a:rPr lang="en-US" altLang="en-US" sz="1400" smtClean="0"/>
              <a:pPr eaLnBrk="1" hangingPunct="1">
                <a:defRPr/>
              </a:pPr>
              <a:t>9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1432</Words>
  <Application>Microsoft Office PowerPoint</Application>
  <PresentationFormat>On-screen Show (4:3)</PresentationFormat>
  <Paragraphs>534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Chapter 14 Graph class design</vt:lpstr>
      <vt:lpstr>Abstract</vt:lpstr>
      <vt:lpstr>Ideals</vt:lpstr>
      <vt:lpstr>Logically identical operations have the same name</vt:lpstr>
      <vt:lpstr>Logically different operations have different names</vt:lpstr>
      <vt:lpstr>Expose uniformly</vt:lpstr>
      <vt:lpstr>What does “private” buy us?</vt:lpstr>
      <vt:lpstr>“Regular” interfaces</vt:lpstr>
      <vt:lpstr>A library</vt:lpstr>
      <vt:lpstr>Inheritance</vt:lpstr>
      <vt:lpstr>Class Shape</vt:lpstr>
      <vt:lpstr>Class Shape – is abstract</vt:lpstr>
      <vt:lpstr>Class Shape</vt:lpstr>
      <vt:lpstr>Class Shape</vt:lpstr>
      <vt:lpstr>Class Shape</vt:lpstr>
      <vt:lpstr>Class Shape</vt:lpstr>
      <vt:lpstr>Class Shape (basic idea of drawing)</vt:lpstr>
      <vt:lpstr>Class Shape (implementation of drawing)</vt:lpstr>
      <vt:lpstr>Class shape</vt:lpstr>
      <vt:lpstr>Slide 20</vt:lpstr>
      <vt:lpstr>Display model completed</vt:lpstr>
      <vt:lpstr>Language mechanisms</vt:lpstr>
      <vt:lpstr>A simple class hierarchy</vt:lpstr>
      <vt:lpstr>Object layout</vt:lpstr>
      <vt:lpstr>Benefits of inheritance</vt:lpstr>
      <vt:lpstr>Access model</vt:lpstr>
      <vt:lpstr>Pure virtual functions</vt:lpstr>
      <vt:lpstr>Pure virtual functions</vt:lpstr>
      <vt:lpstr>Technicality: Copying</vt:lpstr>
      <vt:lpstr>Prevent copying C++98 style</vt:lpstr>
      <vt:lpstr>Technicality: Overriding</vt:lpstr>
      <vt:lpstr>Technicality: Overriding</vt:lpstr>
      <vt:lpstr>Technicality: Overriding</vt:lpstr>
      <vt:lpstr>Next lecture</vt:lpstr>
    </vt:vector>
  </TitlesOfParts>
  <Company>Texas A&amp;M University -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 Graph class design</dc:title>
  <dc:creator>keyser</dc:creator>
  <cp:lastModifiedBy>keyser</cp:lastModifiedBy>
  <cp:revision>2</cp:revision>
  <dcterms:created xsi:type="dcterms:W3CDTF">2014-03-04T17:34:35Z</dcterms:created>
  <dcterms:modified xsi:type="dcterms:W3CDTF">2014-03-04T17:52:46Z</dcterms:modified>
</cp:coreProperties>
</file>