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6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3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3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11FC-3DC8-4057-AC00-75191BCDC76E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3139-F378-4DDB-A824-72DA3AE6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4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Chapter 15</a:t>
            </a:r>
            <a:br>
              <a:rPr lang="en-US" altLang="en-US" smtClean="0">
                <a:ea typeface="ＭＳ Ｐゴシック" pitchFamily="34" charset="-128"/>
              </a:rPr>
            </a:br>
            <a:r>
              <a:rPr lang="en-US" altLang="en-US" smtClean="0">
                <a:ea typeface="ＭＳ Ｐゴシック" pitchFamily="34" charset="-128"/>
              </a:rPr>
              <a:t> Functions and graphing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John Keyser’s</a:t>
            </a:r>
          </a:p>
          <a:p>
            <a:pPr eaLnBrk="1" hangingPunct="1">
              <a:defRPr/>
            </a:pPr>
            <a:r>
              <a:rPr lang="en-US" altLang="en-US" dirty="0" smtClean="0">
                <a:ea typeface="ＭＳ Ｐゴシック" pitchFamily="34" charset="-128"/>
              </a:rPr>
              <a:t>Modification of Slides by</a:t>
            </a:r>
          </a:p>
          <a:p>
            <a:pPr eaLnBrk="1" hangingPunct="1">
              <a:defRPr/>
            </a:pPr>
            <a:r>
              <a:rPr lang="en-US" altLang="en-US" dirty="0" err="1" smtClean="0">
                <a:ea typeface="ＭＳ Ｐゴシック" pitchFamily="34" charset="-128"/>
              </a:rPr>
              <a:t>Bjarne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err="1" smtClean="0">
                <a:ea typeface="ＭＳ Ｐゴシック" pitchFamily="34" charset="-128"/>
              </a:rPr>
              <a:t>Stroustrup</a:t>
            </a: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www.stroustrup.com/Programming</a:t>
            </a:r>
          </a:p>
        </p:txBody>
      </p:sp>
    </p:spTree>
    <p:extLst>
      <p:ext uri="{BB962C8B-B14F-4D97-AF65-F5344CB8AC3E}">
        <p14:creationId xmlns:p14="http://schemas.microsoft.com/office/powerpoint/2010/main" val="24884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Add x-axis and y-axis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5334000"/>
            <a:ext cx="8991600" cy="8683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We can use axes to show (0,0) and the scale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Axis x(Axis::x, Point(20,y_orig),  xlength/x_scale, "one notch == 1 ");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Axis y(Axis::y, Point(x_orig, ylength+20, ylength/y_scale, "one notch == 1");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3D62542-7886-4CC5-BEAC-B184859AC584}" type="slidenum">
              <a:rPr lang="en-US" altLang="en-US" sz="1400" smtClean="0"/>
              <a:pPr eaLnBrk="1" hangingPunct="1">
                <a:defRPr/>
              </a:pPr>
              <a:t>10</a:t>
            </a:fld>
            <a:endParaRPr lang="en-US" altLang="en-US" sz="1400" smtClean="0"/>
          </a:p>
        </p:txBody>
      </p:sp>
      <p:pic>
        <p:nvPicPr>
          <p:cNvPr id="11270" name="Picture 7" descr="C:\Documents and Settings\bs\Desktop\112book\Raw capture\Capture 15\7-27-2008 5-21-18 PM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990600"/>
            <a:ext cx="60134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11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Use color (in moderation)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5486400"/>
            <a:ext cx="8229600" cy="1173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 err="1" smtClean="0">
                <a:ea typeface="ＭＳ Ｐゴシック" pitchFamily="34" charset="-128"/>
              </a:rPr>
              <a:t>x.set_color</a:t>
            </a:r>
            <a:r>
              <a:rPr lang="en-US" altLang="en-US" sz="2000" b="1" dirty="0" smtClean="0">
                <a:ea typeface="ＭＳ Ｐゴシック" pitchFamily="34" charset="-128"/>
              </a:rPr>
              <a:t>(Color::red);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 smtClean="0">
                <a:ea typeface="ＭＳ Ｐゴシック" pitchFamily="34" charset="-128"/>
              </a:rPr>
              <a:t>y.set_color</a:t>
            </a:r>
            <a:r>
              <a:rPr lang="en-US" altLang="en-US" sz="2000" b="1" dirty="0" smtClean="0">
                <a:ea typeface="ＭＳ Ｐゴシック" pitchFamily="34" charset="-128"/>
              </a:rPr>
              <a:t>(Color::red);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3CED709-06F4-4F04-BF7B-8EF734A3CA7C}" type="slidenum">
              <a:rPr lang="en-US" altLang="en-US" sz="1400" smtClean="0"/>
              <a:pPr eaLnBrk="1" hangingPunct="1">
                <a:defRPr/>
              </a:pPr>
              <a:t>11</a:t>
            </a:fld>
            <a:endParaRPr lang="en-US" altLang="en-US" sz="1400" smtClean="0"/>
          </a:p>
        </p:txBody>
      </p:sp>
      <p:pic>
        <p:nvPicPr>
          <p:cNvPr id="12294" name="Picture 7" descr="C:\Documents and Settings\bs\Desktop\112book\Raw capture\Capture 15\7-27-2008 5-21-31 PM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066800"/>
            <a:ext cx="6121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8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The implementation of Function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We need a type for the argument specifying the function to graph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b="1" dirty="0" err="1" smtClean="0">
                <a:ea typeface="Times New Roman" pitchFamily="18" charset="0"/>
              </a:rPr>
              <a:t>typedef</a:t>
            </a:r>
            <a:r>
              <a:rPr lang="en-US" altLang="en-US" sz="2400" b="1" dirty="0" smtClean="0">
                <a:ea typeface="Times New Roman" pitchFamily="18" charset="0"/>
              </a:rPr>
              <a:t> </a:t>
            </a:r>
            <a:r>
              <a:rPr lang="en-US" altLang="en-US" sz="2400" dirty="0" smtClean="0">
                <a:ea typeface="Times New Roman" pitchFamily="18" charset="0"/>
              </a:rPr>
              <a:t>can be used to declare a new name for a type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typedef</a:t>
            </a:r>
            <a:r>
              <a:rPr lang="en-US" altLang="en-US" sz="2000" b="1" dirty="0" smtClean="0">
                <a:ea typeface="Times New Roman" pitchFamily="18" charset="0"/>
              </a:rPr>
              <a:t>  int Count;		// </a:t>
            </a:r>
            <a:r>
              <a:rPr lang="en-US" altLang="en-US" sz="2000" i="1" dirty="0" smtClean="0">
                <a:ea typeface="Times New Roman" pitchFamily="18" charset="0"/>
              </a:rPr>
              <a:t>now Count means int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20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Define the type of our desired argument, </a:t>
            </a:r>
            <a:r>
              <a:rPr lang="en-US" altLang="en-US" sz="2400" b="1" dirty="0" err="1" smtClean="0">
                <a:ea typeface="Times New Roman" pitchFamily="18" charset="0"/>
              </a:rPr>
              <a:t>Fct</a:t>
            </a:r>
            <a:r>
              <a:rPr lang="en-US" altLang="en-US" sz="2400" dirty="0" smtClean="0">
                <a:ea typeface="Times New Roman" pitchFamily="18" charset="0"/>
              </a:rPr>
              <a:t> </a:t>
            </a:r>
            <a:endParaRPr lang="en-US" altLang="en-US" sz="2400" b="1" dirty="0" smtClean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 err="1" smtClean="0">
                <a:ea typeface="Times New Roman" pitchFamily="18" charset="0"/>
              </a:rPr>
              <a:t>typedef</a:t>
            </a:r>
            <a:r>
              <a:rPr lang="en-US" altLang="en-US" sz="2000" b="1" dirty="0" smtClean="0">
                <a:ea typeface="Times New Roman" pitchFamily="18" charset="0"/>
              </a:rPr>
              <a:t> double </a:t>
            </a:r>
            <a:r>
              <a:rPr lang="en-US" altLang="en-US" sz="2000" b="1" dirty="0" err="1" smtClean="0">
                <a:ea typeface="Times New Roman" pitchFamily="18" charset="0"/>
              </a:rPr>
              <a:t>Fct</a:t>
            </a:r>
            <a:r>
              <a:rPr lang="en-US" altLang="en-US" sz="2000" b="1" dirty="0" smtClean="0">
                <a:ea typeface="Times New Roman" pitchFamily="18" charset="0"/>
              </a:rPr>
              <a:t>(double);	// </a:t>
            </a:r>
            <a:r>
              <a:rPr lang="en-US" altLang="en-US" sz="2000" i="1" dirty="0" smtClean="0">
                <a:ea typeface="Times New Roman" pitchFamily="18" charset="0"/>
              </a:rPr>
              <a:t>now </a:t>
            </a:r>
            <a:r>
              <a:rPr lang="en-US" altLang="en-US" sz="2000" i="1" dirty="0" err="1" smtClean="0">
                <a:ea typeface="Times New Roman" pitchFamily="18" charset="0"/>
              </a:rPr>
              <a:t>Fct</a:t>
            </a:r>
            <a:r>
              <a:rPr lang="en-US" altLang="en-US" sz="2000" i="1" dirty="0" smtClean="0">
                <a:ea typeface="Times New Roman" pitchFamily="18" charset="0"/>
              </a:rPr>
              <a:t> means  function</a:t>
            </a:r>
            <a:br>
              <a:rPr lang="en-US" altLang="en-US" sz="2000" i="1" dirty="0" smtClean="0">
                <a:ea typeface="Times New Roman" pitchFamily="18" charset="0"/>
              </a:rPr>
            </a:br>
            <a:r>
              <a:rPr lang="en-US" altLang="en-US" sz="2000" i="1" dirty="0" smtClean="0">
                <a:ea typeface="Times New Roman" pitchFamily="18" charset="0"/>
              </a:rPr>
              <a:t>			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i="1" dirty="0" smtClean="0">
                <a:ea typeface="Times New Roman" pitchFamily="18" charset="0"/>
              </a:rPr>
              <a:t> taking a double argument</a:t>
            </a:r>
            <a:br>
              <a:rPr lang="en-US" altLang="en-US" sz="2000" i="1" dirty="0" smtClean="0">
                <a:ea typeface="Times New Roman" pitchFamily="18" charset="0"/>
              </a:rPr>
            </a:br>
            <a:r>
              <a:rPr lang="en-US" altLang="en-US" sz="2000" i="1" dirty="0" smtClean="0">
                <a:ea typeface="Times New Roman" pitchFamily="18" charset="0"/>
              </a:rPr>
              <a:t>				</a:t>
            </a:r>
            <a:r>
              <a:rPr lang="en-US" altLang="en-US" sz="2000" b="1" dirty="0" smtClean="0">
                <a:ea typeface="Times New Roman" pitchFamily="18" charset="0"/>
              </a:rPr>
              <a:t>//</a:t>
            </a:r>
            <a:r>
              <a:rPr lang="en-US" altLang="en-US" sz="2000" i="1" dirty="0" smtClean="0">
                <a:ea typeface="Times New Roman" pitchFamily="18" charset="0"/>
              </a:rPr>
              <a:t> and returning a double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20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Examples of functions of type </a:t>
            </a:r>
            <a:r>
              <a:rPr lang="en-US" altLang="en-US" sz="2400" b="1" dirty="0" err="1" smtClean="0">
                <a:ea typeface="Times New Roman" pitchFamily="18" charset="0"/>
              </a:rPr>
              <a:t>Fct</a:t>
            </a:r>
            <a:r>
              <a:rPr lang="en-US" altLang="en-US" sz="2400" dirty="0" smtClean="0">
                <a:ea typeface="Times New Roman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double one(double x) { return 1; } 	// </a:t>
            </a:r>
            <a:r>
              <a:rPr lang="en-US" altLang="en-US" sz="2000" i="1" dirty="0" smtClean="0">
                <a:ea typeface="Times New Roman" pitchFamily="18" charset="0"/>
              </a:rPr>
              <a:t>y==1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double slope(double x) { return x/2; }	// </a:t>
            </a:r>
            <a:r>
              <a:rPr lang="en-US" altLang="en-US" sz="2000" i="1" dirty="0" smtClean="0">
                <a:ea typeface="Times New Roman" pitchFamily="18" charset="0"/>
              </a:rPr>
              <a:t>y==x/2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i="1" dirty="0" smtClean="0">
                <a:ea typeface="Times New Roman" pitchFamily="18" charset="0"/>
              </a:rPr>
              <a:t>		</a:t>
            </a:r>
            <a:r>
              <a:rPr lang="en-US" altLang="en-US" sz="2000" b="1" dirty="0" smtClean="0">
                <a:ea typeface="Times New Roman" pitchFamily="18" charset="0"/>
              </a:rPr>
              <a:t>double square(double x) { return x*x; } 	// </a:t>
            </a:r>
            <a:r>
              <a:rPr lang="en-US" altLang="en-US" sz="2000" i="1" dirty="0" smtClean="0">
                <a:ea typeface="Times New Roman" pitchFamily="18" charset="0"/>
              </a:rPr>
              <a:t>y==x*x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dirty="0" smtClean="0">
                <a:ea typeface="Times New Roman" pitchFamily="18" charset="0"/>
              </a:rPr>
              <a:t>	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57CED6B-7218-4DF5-875C-FBF35039D1FF}" type="slidenum">
              <a:rPr lang="en-US" altLang="en-US" sz="1400" smtClean="0"/>
              <a:pPr eaLnBrk="1" hangingPunct="1">
                <a:defRPr/>
              </a:pPr>
              <a:t>12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1590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Now Define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Function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ＭＳ Ｐゴシック" pitchFamily="34" charset="-128"/>
              </a:rPr>
              <a:t>struct</a:t>
            </a:r>
            <a:r>
              <a:rPr lang="en-US" altLang="en-US" sz="2000" b="1" dirty="0" smtClean="0">
                <a:ea typeface="ＭＳ Ｐゴシック" pitchFamily="34" charset="-128"/>
              </a:rPr>
              <a:t> Function : Shape 		// </a:t>
            </a:r>
            <a:r>
              <a:rPr lang="en-US" altLang="en-US" sz="2000" i="1" dirty="0" smtClean="0">
                <a:ea typeface="ＭＳ Ｐゴシック" pitchFamily="34" charset="-128"/>
              </a:rPr>
              <a:t>Function is derived from Shape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// </a:t>
            </a:r>
            <a:r>
              <a:rPr lang="en-US" altLang="en-US" sz="2000" i="1" dirty="0" smtClean="0">
                <a:ea typeface="ＭＳ Ｐゴシック" pitchFamily="34" charset="-128"/>
              </a:rPr>
              <a:t>all it needs is a constructor: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Function(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</a:t>
            </a:r>
            <a:r>
              <a:rPr lang="en-US" altLang="en-US" sz="2000" b="1" dirty="0" err="1" smtClean="0">
                <a:ea typeface="Times New Roman" pitchFamily="18" charset="0"/>
              </a:rPr>
              <a:t>Fct</a:t>
            </a:r>
            <a:r>
              <a:rPr lang="en-US" altLang="en-US" sz="2000" b="1" dirty="0" smtClean="0">
                <a:ea typeface="Times New Roman" pitchFamily="18" charset="0"/>
              </a:rPr>
              <a:t> f,		// </a:t>
            </a:r>
            <a:r>
              <a:rPr lang="en-US" altLang="en-US" sz="2000" b="1" i="1" dirty="0" smtClean="0">
                <a:ea typeface="Times New Roman" pitchFamily="18" charset="0"/>
              </a:rPr>
              <a:t>f </a:t>
            </a:r>
            <a:r>
              <a:rPr lang="en-US" altLang="en-US" sz="2000" i="1" dirty="0" smtClean="0">
                <a:ea typeface="Times New Roman" pitchFamily="18" charset="0"/>
              </a:rPr>
              <a:t>is a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b="1" i="1" dirty="0" err="1" smtClean="0">
                <a:ea typeface="Times New Roman" pitchFamily="18" charset="0"/>
              </a:rPr>
              <a:t>Fct</a:t>
            </a:r>
            <a:r>
              <a:rPr lang="en-US" altLang="en-US" sz="2000" i="1" dirty="0" smtClean="0">
                <a:ea typeface="Times New Roman" pitchFamily="18" charset="0"/>
              </a:rPr>
              <a:t>  (takes a double, returns a double)</a:t>
            </a:r>
            <a:r>
              <a:rPr lang="en-US" altLang="en-US" sz="1000" dirty="0" smtClean="0">
                <a:ea typeface="Times New Roman" pitchFamily="18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double r1, 	// </a:t>
            </a:r>
            <a:r>
              <a:rPr lang="en-US" altLang="en-US" sz="2000" i="1" dirty="0" smtClean="0">
                <a:ea typeface="Times New Roman" pitchFamily="18" charset="0"/>
              </a:rPr>
              <a:t>the range of x values (arguments to f) [r1:r2)</a:t>
            </a:r>
            <a:endParaRPr lang="en-US" altLang="en-US" sz="2000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double r2,</a:t>
            </a:r>
            <a:endParaRPr lang="en-US" altLang="en-US" sz="2000" i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Point </a:t>
            </a:r>
            <a:r>
              <a:rPr lang="en-US" altLang="en-US" sz="2000" b="1" dirty="0" err="1" smtClean="0">
                <a:ea typeface="Times New Roman" pitchFamily="18" charset="0"/>
              </a:rPr>
              <a:t>orig</a:t>
            </a:r>
            <a:r>
              <a:rPr lang="en-US" altLang="en-US" sz="2000" b="1" dirty="0" smtClean="0">
                <a:ea typeface="Times New Roman" pitchFamily="18" charset="0"/>
              </a:rPr>
              <a:t>,	// </a:t>
            </a:r>
            <a:r>
              <a:rPr lang="en-US" altLang="en-US" sz="2000" i="1" dirty="0" smtClean="0">
                <a:ea typeface="Times New Roman" pitchFamily="18" charset="0"/>
              </a:rPr>
              <a:t>the screen location of Cartesian (0,0)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Count count,	// </a:t>
            </a:r>
            <a:r>
              <a:rPr lang="en-US" altLang="en-US" sz="2000" i="1" dirty="0" smtClean="0">
                <a:ea typeface="Times New Roman" pitchFamily="18" charset="0"/>
              </a:rPr>
              <a:t>number of points used to draw the function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			// </a:t>
            </a:r>
            <a:r>
              <a:rPr lang="en-US" altLang="en-US" sz="2000" i="1" dirty="0" smtClean="0">
                <a:ea typeface="Times New Roman" pitchFamily="18" charset="0"/>
              </a:rPr>
              <a:t>(number of line segments used is count-1)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double </a:t>
            </a:r>
            <a:r>
              <a:rPr lang="en-US" altLang="en-US" sz="2000" b="1" dirty="0" err="1" smtClean="0">
                <a:ea typeface="Times New Roman" pitchFamily="18" charset="0"/>
              </a:rPr>
              <a:t>xscale</a:t>
            </a:r>
            <a:r>
              <a:rPr lang="en-US" altLang="en-US" sz="2000" b="1" dirty="0" smtClean="0">
                <a:ea typeface="Times New Roman" pitchFamily="18" charset="0"/>
              </a:rPr>
              <a:t> , 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the location</a:t>
            </a:r>
            <a:r>
              <a:rPr lang="en-US" altLang="en-US" sz="2000" b="1" i="1" dirty="0" smtClean="0">
                <a:ea typeface="Times New Roman" pitchFamily="18" charset="0"/>
              </a:rPr>
              <a:t> (</a:t>
            </a:r>
            <a:r>
              <a:rPr lang="en-US" altLang="en-US" sz="2000" b="1" i="1" dirty="0" err="1" smtClean="0">
                <a:ea typeface="Times New Roman" pitchFamily="18" charset="0"/>
              </a:rPr>
              <a:t>x,f</a:t>
            </a:r>
            <a:r>
              <a:rPr lang="en-US" altLang="en-US" sz="2000" b="1" i="1" dirty="0" smtClean="0">
                <a:ea typeface="Times New Roman" pitchFamily="18" charset="0"/>
              </a:rPr>
              <a:t>(x))</a:t>
            </a:r>
            <a:r>
              <a:rPr lang="en-US" altLang="en-US" sz="2000" i="1" dirty="0" smtClean="0">
                <a:ea typeface="Times New Roman" pitchFamily="18" charset="0"/>
              </a:rPr>
              <a:t> is</a:t>
            </a:r>
            <a:r>
              <a:rPr lang="en-US" altLang="en-US" sz="2000" b="1" i="1" dirty="0" smtClean="0">
                <a:ea typeface="Times New Roman" pitchFamily="18" charset="0"/>
              </a:rPr>
              <a:t> </a:t>
            </a:r>
            <a:r>
              <a:rPr lang="en-US" altLang="en-US" sz="2000" b="1" dirty="0" smtClean="0">
                <a:ea typeface="Times New Roman" pitchFamily="18" charset="0"/>
              </a:rPr>
              <a:t>(</a:t>
            </a:r>
            <a:r>
              <a:rPr lang="en-US" altLang="en-US" sz="2000" b="1" dirty="0" err="1" smtClean="0">
                <a:ea typeface="Times New Roman" pitchFamily="18" charset="0"/>
              </a:rPr>
              <a:t>xscale</a:t>
            </a:r>
            <a:r>
              <a:rPr lang="en-US" altLang="en-US" sz="2000" b="1" dirty="0" smtClean="0">
                <a:ea typeface="Times New Roman" pitchFamily="18" charset="0"/>
              </a:rPr>
              <a:t>*x, -</a:t>
            </a:r>
            <a:r>
              <a:rPr lang="en-US" altLang="en-US" sz="2000" b="1" dirty="0" err="1" smtClean="0">
                <a:ea typeface="Times New Roman" pitchFamily="18" charset="0"/>
              </a:rPr>
              <a:t>yscale</a:t>
            </a:r>
            <a:r>
              <a:rPr lang="en-US" altLang="en-US" sz="2000" b="1" dirty="0" smtClean="0">
                <a:ea typeface="Times New Roman" pitchFamily="18" charset="0"/>
              </a:rPr>
              <a:t>*f(x))</a:t>
            </a:r>
            <a:r>
              <a:rPr lang="en-US" altLang="en-US" sz="2000" i="1" dirty="0" smtClean="0">
                <a:ea typeface="Times New Roman" pitchFamily="18" charset="0"/>
              </a:rPr>
              <a:t>,</a:t>
            </a:r>
            <a:r>
              <a:rPr lang="en-US" altLang="en-US" sz="2000" b="1" dirty="0" smtClean="0">
                <a:ea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	double </a:t>
            </a:r>
            <a:r>
              <a:rPr lang="en-US" altLang="en-US" sz="2000" b="1" dirty="0" err="1" smtClean="0">
                <a:ea typeface="Times New Roman" pitchFamily="18" charset="0"/>
              </a:rPr>
              <a:t>yscale</a:t>
            </a:r>
            <a:r>
              <a:rPr lang="en-US" altLang="en-US" sz="2000" b="1" dirty="0" smtClean="0">
                <a:ea typeface="Times New Roman" pitchFamily="18" charset="0"/>
              </a:rPr>
              <a:t>	//</a:t>
            </a:r>
            <a:r>
              <a:rPr lang="en-US" altLang="en-US" sz="2000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relative to </a:t>
            </a:r>
            <a:r>
              <a:rPr lang="en-US" altLang="en-US" sz="2000" b="1" dirty="0" err="1" smtClean="0">
                <a:ea typeface="Times New Roman" pitchFamily="18" charset="0"/>
              </a:rPr>
              <a:t>orig</a:t>
            </a:r>
            <a:r>
              <a:rPr lang="en-US" altLang="en-US" sz="1600" b="1" dirty="0" smtClean="0">
                <a:ea typeface="Times New Roman" pitchFamily="18" charset="0"/>
              </a:rPr>
              <a:t> </a:t>
            </a:r>
            <a:r>
              <a:rPr lang="en-US" altLang="en-US" sz="2000" i="1" dirty="0" smtClean="0">
                <a:ea typeface="Times New Roman" pitchFamily="18" charset="0"/>
              </a:rPr>
              <a:t>(why minus?)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000" b="1" dirty="0" smtClean="0">
                <a:ea typeface="Times New Roman" pitchFamily="18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 smtClean="0">
                <a:ea typeface="ＭＳ Ｐゴシック" pitchFamily="34" charset="-128"/>
              </a:rPr>
              <a:t> 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D37B669-1D68-4909-9D98-10CF13E686F6}" type="slidenum">
              <a:rPr lang="en-US" altLang="en-US" sz="1400" smtClean="0"/>
              <a:pPr eaLnBrk="1" hangingPunct="1">
                <a:defRPr/>
              </a:pPr>
              <a:t>13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799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Implementation of Function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3886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Function::Function( </a:t>
            </a:r>
            <a:r>
              <a:rPr lang="en-US" sz="2000" b="1" dirty="0" err="1">
                <a:ea typeface="+mn-ea"/>
              </a:rPr>
              <a:t>Fct</a:t>
            </a:r>
            <a:r>
              <a:rPr lang="en-US" sz="2000" b="1" dirty="0">
                <a:ea typeface="+mn-ea"/>
              </a:rPr>
              <a:t> f</a:t>
            </a:r>
            <a:r>
              <a:rPr lang="en-US" sz="2000" b="1" dirty="0" smtClean="0">
                <a:ea typeface="+mn-ea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ea typeface="+mn-ea"/>
              </a:rPr>
              <a:t>			double </a:t>
            </a:r>
            <a:r>
              <a:rPr lang="en-US" sz="2000" b="1" dirty="0">
                <a:ea typeface="+mn-ea"/>
              </a:rPr>
              <a:t>r1, double r2</a:t>
            </a:r>
            <a:r>
              <a:rPr lang="en-US" sz="2000" b="1" dirty="0" smtClean="0">
                <a:ea typeface="+mn-ea"/>
              </a:rPr>
              <a:t>,	// </a:t>
            </a:r>
            <a:r>
              <a:rPr lang="en-US" sz="2000" i="1" dirty="0" smtClean="0">
                <a:ea typeface="+mn-ea"/>
              </a:rPr>
              <a:t>range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ea typeface="+mn-ea"/>
              </a:rPr>
              <a:t>			Point </a:t>
            </a:r>
            <a:r>
              <a:rPr lang="en-US" sz="2000" b="1" dirty="0" err="1">
                <a:ea typeface="+mn-ea"/>
              </a:rPr>
              <a:t>xy</a:t>
            </a:r>
            <a:r>
              <a:rPr lang="en-US" sz="2000" b="1" dirty="0" smtClean="0">
                <a:ea typeface="+mn-ea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ea typeface="+mn-ea"/>
              </a:rPr>
              <a:t>			Count </a:t>
            </a:r>
            <a:r>
              <a:rPr lang="en-US" sz="2000" b="1" dirty="0">
                <a:ea typeface="+mn-ea"/>
              </a:rPr>
              <a:t>count,</a:t>
            </a:r>
            <a:endParaRPr lang="en-US" sz="2000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</a:t>
            </a:r>
            <a:r>
              <a:rPr lang="en-US" sz="2000" b="1" dirty="0" smtClean="0">
                <a:ea typeface="+mn-ea"/>
              </a:rPr>
              <a:t>		double </a:t>
            </a:r>
            <a:r>
              <a:rPr lang="en-US" sz="2000" b="1" dirty="0" err="1">
                <a:ea typeface="+mn-ea"/>
              </a:rPr>
              <a:t>xscale</a:t>
            </a:r>
            <a:r>
              <a:rPr lang="en-US" sz="2000" b="1" dirty="0">
                <a:ea typeface="+mn-ea"/>
              </a:rPr>
              <a:t>, double </a:t>
            </a:r>
            <a:r>
              <a:rPr lang="en-US" sz="2000" b="1" dirty="0" err="1">
                <a:ea typeface="+mn-ea"/>
              </a:rPr>
              <a:t>yscale</a:t>
            </a:r>
            <a:r>
              <a:rPr lang="en-US" sz="2000" b="1" dirty="0">
                <a:ea typeface="+mn-ea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if (r2-r1&lt;=0) error("bad graphing range");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if (</a:t>
            </a:r>
            <a:r>
              <a:rPr lang="en-US" sz="2000" b="1" dirty="0" smtClean="0">
                <a:ea typeface="+mn-ea"/>
              </a:rPr>
              <a:t>count&lt;=</a:t>
            </a:r>
            <a:r>
              <a:rPr lang="en-US" sz="2000" b="1" dirty="0">
                <a:ea typeface="+mn-ea"/>
              </a:rPr>
              <a:t>0) error</a:t>
            </a:r>
            <a:r>
              <a:rPr lang="en-US" sz="2000" b="1" dirty="0" smtClean="0">
                <a:ea typeface="+mn-ea"/>
              </a:rPr>
              <a:t>("non-positive </a:t>
            </a:r>
            <a:r>
              <a:rPr lang="en-US" sz="2000" b="1" dirty="0">
                <a:ea typeface="+mn-ea"/>
              </a:rPr>
              <a:t>graphing count");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double dist = (r2-r1)/count;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double r = r1;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for (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i</a:t>
            </a:r>
            <a:r>
              <a:rPr lang="en-US" sz="2000" b="1" dirty="0">
                <a:ea typeface="+mn-ea"/>
              </a:rPr>
              <a:t> = 0; </a:t>
            </a:r>
            <a:r>
              <a:rPr lang="en-US" sz="2000" b="1" dirty="0" err="1">
                <a:ea typeface="+mn-ea"/>
              </a:rPr>
              <a:t>i</a:t>
            </a:r>
            <a:r>
              <a:rPr lang="en-US" sz="2000" b="1" dirty="0">
                <a:ea typeface="+mn-ea"/>
              </a:rPr>
              <a:t>&lt;count; ++</a:t>
            </a:r>
            <a:r>
              <a:rPr lang="en-US" sz="2000" b="1" dirty="0" err="1">
                <a:ea typeface="+mn-ea"/>
              </a:rPr>
              <a:t>i</a:t>
            </a:r>
            <a:r>
              <a:rPr lang="en-US" sz="2000" b="1" dirty="0">
                <a:ea typeface="+mn-ea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	add(Point(</a:t>
            </a:r>
            <a:r>
              <a:rPr lang="en-US" sz="2000" b="1" dirty="0" err="1">
                <a:ea typeface="+mn-ea"/>
              </a:rPr>
              <a:t>xy.x+int</a:t>
            </a:r>
            <a:r>
              <a:rPr lang="en-US" sz="2000" b="1" dirty="0">
                <a:ea typeface="+mn-ea"/>
              </a:rPr>
              <a:t>(r*</a:t>
            </a:r>
            <a:r>
              <a:rPr lang="en-US" sz="2000" b="1" dirty="0" err="1">
                <a:ea typeface="+mn-ea"/>
              </a:rPr>
              <a:t>xscale</a:t>
            </a:r>
            <a:r>
              <a:rPr lang="en-US" sz="2000" b="1" dirty="0">
                <a:ea typeface="+mn-ea"/>
              </a:rPr>
              <a:t>), </a:t>
            </a:r>
            <a:r>
              <a:rPr lang="en-US" sz="2000" b="1" dirty="0" err="1">
                <a:ea typeface="+mn-ea"/>
              </a:rPr>
              <a:t>xy.y-int</a:t>
            </a:r>
            <a:r>
              <a:rPr lang="en-US" sz="2000" b="1" dirty="0">
                <a:ea typeface="+mn-ea"/>
              </a:rPr>
              <a:t>(f(r)*</a:t>
            </a:r>
            <a:r>
              <a:rPr lang="en-US" sz="2000" b="1" dirty="0" err="1">
                <a:ea typeface="+mn-ea"/>
              </a:rPr>
              <a:t>yscale</a:t>
            </a:r>
            <a:r>
              <a:rPr lang="en-US" sz="2000" b="1" dirty="0">
                <a:ea typeface="+mn-ea"/>
              </a:rPr>
              <a:t>)));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		r += dist</a:t>
            </a:r>
            <a:r>
              <a:rPr lang="en-US" sz="2000" b="1" dirty="0" smtClean="0">
                <a:ea typeface="+mn-ea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ea typeface="+mn-ea"/>
              </a:rPr>
              <a:t>	}</a:t>
            </a: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}	</a:t>
            </a:r>
            <a:endParaRPr lang="en-US" sz="2000" dirty="0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B254124-F8A8-48B3-A96D-82148BAD9BCD}" type="slidenum">
              <a:rPr lang="en-US" altLang="en-US" sz="1400" smtClean="0"/>
              <a:pPr eaLnBrk="1" hangingPunct="1">
                <a:defRPr/>
              </a:pPr>
              <a:t>14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808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Default arguments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86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Seven arguments are too many!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Many too many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We</a:t>
            </a:r>
            <a:r>
              <a:rPr lang="en-US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re just asking for confusion and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 smtClean="0">
                <a:ea typeface="Times New Roman" pitchFamily="18" charset="0"/>
              </a:rPr>
              <a:t>Provide defaults for some (trailing) arguments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ea typeface="Times New Roman" pitchFamily="18" charset="0"/>
              </a:rPr>
              <a:t>Default arguments are often useful for constructors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 smtClean="0">
                <a:ea typeface="ＭＳ Ｐゴシック" pitchFamily="34" charset="-128"/>
              </a:rPr>
              <a:t>struct</a:t>
            </a:r>
            <a:r>
              <a:rPr lang="en-US" altLang="en-US" sz="2000" b="1" dirty="0" smtClean="0">
                <a:ea typeface="ＭＳ Ｐゴシック" pitchFamily="34" charset="-128"/>
              </a:rPr>
              <a:t> Function : Shape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Function(</a:t>
            </a:r>
            <a:r>
              <a:rPr lang="en-US" altLang="en-US" sz="2000" b="1" dirty="0" err="1" smtClean="0">
                <a:ea typeface="ＭＳ Ｐゴシック" pitchFamily="34" charset="-128"/>
              </a:rPr>
              <a:t>Fct</a:t>
            </a:r>
            <a:r>
              <a:rPr lang="en-US" altLang="en-US" sz="2000" b="1" dirty="0" smtClean="0">
                <a:ea typeface="ＭＳ Ｐゴシック" pitchFamily="34" charset="-128"/>
              </a:rPr>
              <a:t> f, double r1, double r2,</a:t>
            </a:r>
            <a:r>
              <a:rPr lang="en-US" altLang="en-US" sz="2000" i="1" dirty="0" smtClean="0">
                <a:ea typeface="ＭＳ Ｐゴシック" pitchFamily="34" charset="-128"/>
              </a:rPr>
              <a:t> </a:t>
            </a:r>
            <a:r>
              <a:rPr lang="en-US" altLang="en-US" sz="2000" b="1" dirty="0" smtClean="0">
                <a:ea typeface="ＭＳ Ｐゴシック" pitchFamily="34" charset="-128"/>
              </a:rPr>
              <a:t>Point </a:t>
            </a:r>
            <a:r>
              <a:rPr lang="en-US" altLang="en-US" sz="2000" b="1" dirty="0" err="1" smtClean="0">
                <a:ea typeface="ＭＳ Ｐゴシック" pitchFamily="34" charset="-128"/>
              </a:rPr>
              <a:t>xy</a:t>
            </a:r>
            <a:r>
              <a:rPr lang="en-US" altLang="en-US" sz="2000" b="1" dirty="0" smtClean="0">
                <a:ea typeface="ＭＳ Ｐゴシック" pitchFamily="34" charset="-128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		       Count count = 100,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  <a:r>
              <a:rPr lang="en-US" altLang="en-US" sz="2000" b="1" dirty="0" smtClean="0">
                <a:ea typeface="ＭＳ Ｐゴシック" pitchFamily="34" charset="-128"/>
              </a:rPr>
              <a:t>double </a:t>
            </a:r>
            <a:r>
              <a:rPr lang="en-US" altLang="en-US" sz="2000" b="1" dirty="0" err="1" smtClean="0">
                <a:ea typeface="ＭＳ Ｐゴシック" pitchFamily="34" charset="-128"/>
              </a:rPr>
              <a:t>xscale</a:t>
            </a:r>
            <a:r>
              <a:rPr lang="en-US" altLang="en-US" sz="2000" b="1" dirty="0" smtClean="0">
                <a:ea typeface="ＭＳ Ｐゴシック" pitchFamily="34" charset="-128"/>
              </a:rPr>
              <a:t> = 25, double </a:t>
            </a:r>
            <a:r>
              <a:rPr lang="en-US" altLang="en-US" sz="2000" b="1" dirty="0" err="1" smtClean="0">
                <a:ea typeface="ＭＳ Ｐゴシック" pitchFamily="34" charset="-128"/>
              </a:rPr>
              <a:t>yscale</a:t>
            </a:r>
            <a:r>
              <a:rPr lang="en-US" altLang="en-US" sz="2000" b="1" dirty="0" smtClean="0">
                <a:ea typeface="ＭＳ Ｐゴシック" pitchFamily="34" charset="-128"/>
              </a:rPr>
              <a:t>=25 );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Function f1(</a:t>
            </a:r>
            <a:r>
              <a:rPr lang="en-US" altLang="en-US" sz="2000" b="1" dirty="0" err="1" smtClean="0">
                <a:ea typeface="ＭＳ Ｐゴシック" pitchFamily="34" charset="-128"/>
              </a:rPr>
              <a:t>sqrt</a:t>
            </a:r>
            <a:r>
              <a:rPr lang="en-US" altLang="en-US" sz="2000" b="1" dirty="0" smtClean="0">
                <a:ea typeface="ＭＳ Ｐゴシック" pitchFamily="34" charset="-128"/>
              </a:rPr>
              <a:t>, 0, 11, </a:t>
            </a:r>
            <a:r>
              <a:rPr lang="en-US" altLang="en-US" sz="2000" b="1" dirty="0" err="1" smtClean="0">
                <a:ea typeface="ＭＳ Ｐゴシック" pitchFamily="34" charset="-128"/>
              </a:rPr>
              <a:t>orig</a:t>
            </a:r>
            <a:r>
              <a:rPr lang="en-US" altLang="en-US" sz="2000" b="1" dirty="0" smtClean="0">
                <a:ea typeface="ＭＳ Ｐゴシック" pitchFamily="34" charset="-128"/>
              </a:rPr>
              <a:t>, 100, 25, 25 );	// </a:t>
            </a:r>
            <a:r>
              <a:rPr lang="en-US" altLang="en-US" sz="2000" i="1" dirty="0" smtClean="0">
                <a:ea typeface="ＭＳ Ｐゴシック" pitchFamily="34" charset="-128"/>
              </a:rPr>
              <a:t>ok (obviously)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Function f2(</a:t>
            </a:r>
            <a:r>
              <a:rPr lang="en-US" altLang="en-US" sz="2000" b="1" dirty="0" err="1" smtClean="0">
                <a:ea typeface="ＭＳ Ｐゴシック" pitchFamily="34" charset="-128"/>
              </a:rPr>
              <a:t>sqrt</a:t>
            </a:r>
            <a:r>
              <a:rPr lang="en-US" altLang="en-US" sz="2000" b="1" dirty="0" smtClean="0">
                <a:ea typeface="ＭＳ Ｐゴシック" pitchFamily="34" charset="-128"/>
              </a:rPr>
              <a:t>, 0, 11, </a:t>
            </a:r>
            <a:r>
              <a:rPr lang="en-US" altLang="en-US" sz="2000" b="1" dirty="0" err="1" smtClean="0">
                <a:ea typeface="ＭＳ Ｐゴシック" pitchFamily="34" charset="-128"/>
              </a:rPr>
              <a:t>orig</a:t>
            </a:r>
            <a:r>
              <a:rPr lang="en-US" altLang="en-US" sz="2000" b="1" dirty="0" smtClean="0">
                <a:ea typeface="ＭＳ Ｐゴシック" pitchFamily="34" charset="-128"/>
              </a:rPr>
              <a:t>, 100, 25);	// </a:t>
            </a:r>
            <a:r>
              <a:rPr lang="en-US" altLang="en-US" sz="2000" i="1" dirty="0" smtClean="0">
                <a:ea typeface="ＭＳ Ｐゴシック" pitchFamily="34" charset="-128"/>
              </a:rPr>
              <a:t>ok: exactly the same as f1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Function f3(</a:t>
            </a:r>
            <a:r>
              <a:rPr lang="en-US" altLang="en-US" sz="2000" b="1" dirty="0" err="1" smtClean="0">
                <a:ea typeface="ＭＳ Ｐゴシック" pitchFamily="34" charset="-128"/>
              </a:rPr>
              <a:t>sqrt</a:t>
            </a:r>
            <a:r>
              <a:rPr lang="en-US" altLang="en-US" sz="2000" b="1" dirty="0" smtClean="0">
                <a:ea typeface="ＭＳ Ｐゴシック" pitchFamily="34" charset="-128"/>
              </a:rPr>
              <a:t>, 0, 11, </a:t>
            </a:r>
            <a:r>
              <a:rPr lang="en-US" altLang="en-US" sz="2000" b="1" dirty="0" err="1" smtClean="0">
                <a:ea typeface="ＭＳ Ｐゴシック" pitchFamily="34" charset="-128"/>
              </a:rPr>
              <a:t>orig</a:t>
            </a:r>
            <a:r>
              <a:rPr lang="en-US" altLang="en-US" sz="2000" b="1" dirty="0" smtClean="0">
                <a:ea typeface="ＭＳ Ｐゴシック" pitchFamily="34" charset="-128"/>
              </a:rPr>
              <a:t>, 100);		// </a:t>
            </a:r>
            <a:r>
              <a:rPr lang="en-US" altLang="en-US" sz="2000" i="1" dirty="0" smtClean="0">
                <a:ea typeface="ＭＳ Ｐゴシック" pitchFamily="34" charset="-128"/>
              </a:rPr>
              <a:t>ok: exactly the same as f1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smtClean="0">
                <a:ea typeface="ＭＳ Ｐゴシック" pitchFamily="34" charset="-128"/>
              </a:rPr>
              <a:t>Function f4(</a:t>
            </a:r>
            <a:r>
              <a:rPr lang="en-US" altLang="en-US" sz="2000" b="1" dirty="0" err="1" smtClean="0">
                <a:ea typeface="ＭＳ Ｐゴシック" pitchFamily="34" charset="-128"/>
              </a:rPr>
              <a:t>sqrt</a:t>
            </a:r>
            <a:r>
              <a:rPr lang="en-US" altLang="en-US" sz="2000" b="1" dirty="0" smtClean="0">
                <a:ea typeface="ＭＳ Ｐゴシック" pitchFamily="34" charset="-128"/>
              </a:rPr>
              <a:t>, 0, 11, </a:t>
            </a:r>
            <a:r>
              <a:rPr lang="en-US" altLang="en-US" sz="2000" b="1" dirty="0" err="1" smtClean="0">
                <a:ea typeface="ＭＳ Ｐゴシック" pitchFamily="34" charset="-128"/>
              </a:rPr>
              <a:t>orig</a:t>
            </a:r>
            <a:r>
              <a:rPr lang="en-US" altLang="en-US" sz="2000" b="1" dirty="0" smtClean="0">
                <a:ea typeface="ＭＳ Ｐゴシック" pitchFamily="34" charset="-128"/>
              </a:rPr>
              <a:t>);		// </a:t>
            </a:r>
            <a:r>
              <a:rPr lang="en-US" altLang="en-US" sz="2000" i="1" dirty="0" smtClean="0">
                <a:ea typeface="ＭＳ Ｐゴシック" pitchFamily="34" charset="-128"/>
              </a:rPr>
              <a:t>ok: exactly the same as f1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5EB39D8-9476-4727-987D-8C5AC214DDE5}" type="slidenum">
              <a:rPr lang="en-US" altLang="en-US" sz="1400" smtClean="0"/>
              <a:pPr eaLnBrk="1" hangingPunct="1">
                <a:defRPr/>
              </a:pPr>
              <a:t>15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7805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Is </a:t>
            </a:r>
            <a:r>
              <a:rPr lang="en-US" altLang="en-US" sz="2800" b="1" smtClean="0">
                <a:ea typeface="ＭＳ Ｐゴシック" pitchFamily="34" charset="-128"/>
              </a:rPr>
              <a:t>Function</a:t>
            </a:r>
            <a:r>
              <a:rPr lang="en-US" altLang="en-US" sz="2800" smtClean="0">
                <a:ea typeface="ＭＳ Ｐゴシック" pitchFamily="34" charset="-128"/>
              </a:rPr>
              <a:t> a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smtClean="0">
                <a:ea typeface="ＭＳ Ｐゴシック" pitchFamily="34" charset="-128"/>
              </a:rPr>
              <a:t>pretty class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r>
              <a:rPr lang="en-US" altLang="ja-JP" sz="2800" smtClean="0">
                <a:ea typeface="ＭＳ Ｐゴシック" pitchFamily="34" charset="-128"/>
              </a:rPr>
              <a:t>?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No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Why not?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What could you do with all of those position and scaling arguments?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See 15.6.3 for one minor idea</a:t>
            </a:r>
          </a:p>
          <a:p>
            <a:pPr lvl="1" eaLnBrk="1" hangingPunct="1">
              <a:defRPr/>
            </a:pPr>
            <a:r>
              <a:rPr lang="en-US" altLang="en-US" sz="2400" smtClean="0">
                <a:ea typeface="Times New Roman" pitchFamily="18" charset="0"/>
              </a:rPr>
              <a:t>If you can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t do something genuinely clever, do something simple, so that the user can do anything needed</a:t>
            </a:r>
          </a:p>
          <a:p>
            <a:pPr lvl="2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Such as adding parameters so that the caller can control precision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5CD7A3E-3E52-4A41-819E-5C29AFA9665A}" type="slidenum">
              <a:rPr lang="en-US" altLang="en-US" sz="1400" smtClean="0"/>
              <a:pPr eaLnBrk="1" hangingPunct="1">
                <a:defRPr/>
              </a:pPr>
              <a:t>16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9677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Some more functions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#include&lt;cmath&gt;	// </a:t>
            </a:r>
            <a:r>
              <a:rPr lang="en-US" altLang="en-US" sz="2000" i="1" smtClean="0">
                <a:ea typeface="ＭＳ Ｐゴシック" pitchFamily="34" charset="-128"/>
              </a:rPr>
              <a:t>standard mathematical functions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You can combine functions (e.g., by addition):</a:t>
            </a:r>
            <a:endParaRPr lang="en-US" altLang="en-US" sz="200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double sloping_cos(double x) { return cos(x)+slope(x); }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Function s4(cos,-10,11,orig,400,20,20);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s4.set_color(Color::blue);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Function s5(sloping_cos,-10,11,orig,400,20,20);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B4A83FD-D177-404B-A3F4-EA6EF3C52E76}" type="slidenum">
              <a:rPr lang="en-US" altLang="en-US" sz="1400" smtClean="0"/>
              <a:pPr eaLnBrk="1" hangingPunct="1">
                <a:defRPr/>
              </a:pPr>
              <a:t>17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5795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Cos and sloping-cos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E055356-5371-4CB1-8E46-5E6A19E41D0F}" type="slidenum">
              <a:rPr lang="en-US" altLang="en-US" sz="1400" smtClean="0"/>
              <a:pPr eaLnBrk="1" hangingPunct="1">
                <a:defRPr/>
              </a:pPr>
              <a:t>18</a:t>
            </a:fld>
            <a:endParaRPr lang="en-US" altLang="en-US" sz="1400" smtClean="0"/>
          </a:p>
        </p:txBody>
      </p:sp>
      <p:pic>
        <p:nvPicPr>
          <p:cNvPr id="19461" name="Picture 6" descr="C:\Documents and Settings\bs\Desktop\112book\Raw capture\Capture 15\7-27-2008 5-21-41 PM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219200"/>
            <a:ext cx="6550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Standard mathematical functions </a:t>
            </a:r>
            <a:r>
              <a:rPr lang="en-US" sz="2800" dirty="0" smtClean="0">
                <a:ea typeface="+mj-ea"/>
              </a:rPr>
              <a:t>(&lt;</a:t>
            </a:r>
            <a:r>
              <a:rPr lang="en-US" sz="2800" dirty="0" err="1" smtClean="0">
                <a:ea typeface="+mj-ea"/>
              </a:rPr>
              <a:t>cmath</a:t>
            </a:r>
            <a:r>
              <a:rPr lang="en-US" sz="2800" dirty="0" smtClean="0">
                <a:ea typeface="+mj-ea"/>
              </a:rPr>
              <a:t>&gt;)</a:t>
            </a:r>
            <a:endParaRPr lang="en-US" dirty="0">
              <a:ea typeface="+mj-ea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86800" cy="57150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abs(double);	// </a:t>
            </a:r>
            <a:r>
              <a:rPr lang="en-US" altLang="en-US" sz="2000" i="1" smtClean="0">
                <a:ea typeface="Times New Roman" pitchFamily="18" charset="0"/>
              </a:rPr>
              <a:t>absolute value</a:t>
            </a:r>
          </a:p>
          <a:p>
            <a:pPr lvl="1" eaLnBrk="1" hangingPunct="1">
              <a:defRPr/>
            </a:pPr>
            <a:endParaRPr lang="en-US" altLang="en-US" sz="1000" i="1" smtClean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ceil(double d);	// </a:t>
            </a:r>
            <a:r>
              <a:rPr lang="en-US" altLang="en-US" sz="2000" i="1" smtClean="0">
                <a:ea typeface="Times New Roman" pitchFamily="18" charset="0"/>
              </a:rPr>
              <a:t>smallest integer</a:t>
            </a:r>
            <a:r>
              <a:rPr lang="en-US" altLang="en-US" sz="2000" b="1" i="1" smtClean="0">
                <a:ea typeface="Times New Roman" pitchFamily="18" charset="0"/>
              </a:rPr>
              <a:t> &gt;= d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floor(double d);	// </a:t>
            </a:r>
            <a:r>
              <a:rPr lang="en-US" altLang="en-US" sz="2000" i="1" smtClean="0">
                <a:ea typeface="Times New Roman" pitchFamily="18" charset="0"/>
              </a:rPr>
              <a:t>largest integer</a:t>
            </a:r>
            <a:r>
              <a:rPr lang="en-US" altLang="en-US" sz="2000" b="1" i="1" smtClean="0">
                <a:ea typeface="Times New Roman" pitchFamily="18" charset="0"/>
              </a:rPr>
              <a:t> &lt;= d</a:t>
            </a:r>
          </a:p>
          <a:p>
            <a:pPr lvl="1" eaLnBrk="1" hangingPunct="1">
              <a:defRPr/>
            </a:pPr>
            <a:endParaRPr lang="en-US" altLang="en-US" sz="1000" b="1" i="1" smtClean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sqrt(double d);	// </a:t>
            </a:r>
            <a:r>
              <a:rPr lang="en-US" altLang="en-US" sz="2000" b="1" i="1" smtClean="0">
                <a:ea typeface="Times New Roman" pitchFamily="18" charset="0"/>
              </a:rPr>
              <a:t>d </a:t>
            </a:r>
            <a:r>
              <a:rPr lang="en-US" altLang="en-US" sz="2000" i="1" smtClean="0">
                <a:ea typeface="Times New Roman" pitchFamily="18" charset="0"/>
              </a:rPr>
              <a:t>must be non-negative</a:t>
            </a:r>
          </a:p>
          <a:p>
            <a:pPr lvl="1" eaLnBrk="1" hangingPunct="1">
              <a:defRPr/>
            </a:pPr>
            <a:endParaRPr lang="en-US" altLang="en-US" sz="1000" i="1" smtClean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cos(double);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sin(double);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tan(double);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acos(double);	// </a:t>
            </a:r>
            <a:r>
              <a:rPr lang="en-US" altLang="en-US" sz="2000" i="1" smtClean="0">
                <a:ea typeface="Times New Roman" pitchFamily="18" charset="0"/>
              </a:rPr>
              <a:t>result is non-negative;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a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r>
              <a:rPr lang="en-US" altLang="ja-JP" sz="2000" i="1" smtClean="0">
                <a:ea typeface="ＭＳ Ｐゴシック" pitchFamily="34" charset="-128"/>
              </a:rPr>
              <a:t> for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arc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endParaRPr lang="en-US" altLang="ja-JP" sz="2000" i="1" smtClean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asin(double);	// </a:t>
            </a:r>
            <a:r>
              <a:rPr lang="en-US" altLang="en-US" sz="2000" i="1" smtClean="0">
                <a:ea typeface="Times New Roman" pitchFamily="18" charset="0"/>
              </a:rPr>
              <a:t>result nearest to 0 returned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atan(double);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sinh(double);	//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h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r>
              <a:rPr lang="en-US" altLang="ja-JP" sz="2000" i="1" smtClean="0">
                <a:ea typeface="ＭＳ Ｐゴシック" pitchFamily="34" charset="-128"/>
              </a:rPr>
              <a:t> for </a:t>
            </a:r>
            <a:r>
              <a:rPr lang="ja-JP" altLang="en-US" sz="2000" i="1" smtClean="0">
                <a:ea typeface="ＭＳ Ｐゴシック" pitchFamily="34" charset="-128"/>
              </a:rPr>
              <a:t>“</a:t>
            </a:r>
            <a:r>
              <a:rPr lang="en-US" altLang="ja-JP" sz="2000" i="1" smtClean="0">
                <a:ea typeface="ＭＳ Ｐゴシック" pitchFamily="34" charset="-128"/>
              </a:rPr>
              <a:t>hyperbolic</a:t>
            </a:r>
            <a:r>
              <a:rPr lang="ja-JP" altLang="en-US" sz="2000" i="1" smtClean="0">
                <a:ea typeface="ＭＳ Ｐゴシック" pitchFamily="34" charset="-128"/>
              </a:rPr>
              <a:t>”</a:t>
            </a:r>
            <a:endParaRPr lang="en-US" altLang="ja-JP" sz="2000" i="1" smtClean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cosh(double);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tanh(double);</a:t>
            </a:r>
            <a:endParaRPr lang="en-US" altLang="en-US" sz="2400" smtClean="0">
              <a:ea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5552294-5765-4580-87B2-4C89244367F2}" type="slidenum">
              <a:rPr lang="en-US" altLang="en-US" sz="1400" smtClean="0"/>
              <a:pPr eaLnBrk="1" hangingPunct="1">
                <a:defRPr/>
              </a:pPr>
              <a:t>19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12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Abstract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Here we present ways of graphing functions and data and some of the programming techniques needed to do so, notably scaling.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E02CA90-5D25-4A3E-A648-DFF8D85490C8}" type="slidenum">
              <a:rPr lang="en-US" altLang="en-US" sz="1400" smtClean="0"/>
              <a:pPr eaLnBrk="1" hangingPunct="1">
                <a:defRPr/>
              </a:pPr>
              <a:t>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9182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>
                <a:ea typeface="+mj-ea"/>
              </a:rPr>
              <a:t>Standard mathematical functions </a:t>
            </a:r>
            <a:r>
              <a:rPr lang="en-US" sz="2400" dirty="0" smtClean="0">
                <a:ea typeface="+mj-ea"/>
              </a:rPr>
              <a:t>(&lt;</a:t>
            </a:r>
            <a:r>
              <a:rPr lang="en-US" sz="2400" dirty="0" err="1" smtClean="0">
                <a:ea typeface="+mj-ea"/>
              </a:rPr>
              <a:t>cmath</a:t>
            </a:r>
            <a:r>
              <a:rPr lang="en-US" sz="2400" dirty="0" smtClean="0">
                <a:ea typeface="+mj-ea"/>
              </a:rPr>
              <a:t>&gt;)</a:t>
            </a:r>
            <a:endParaRPr lang="en-US" dirty="0">
              <a:ea typeface="+mj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763000" cy="51816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  <a:defRPr/>
            </a:pPr>
            <a:endParaRPr lang="en-US" altLang="en-US" sz="1800" b="1" smtClean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exp(double);	// </a:t>
            </a:r>
            <a:r>
              <a:rPr lang="en-US" altLang="en-US" sz="2000" i="1" smtClean="0">
                <a:ea typeface="Times New Roman" pitchFamily="18" charset="0"/>
              </a:rPr>
              <a:t>base e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log(double d);	// </a:t>
            </a:r>
            <a:r>
              <a:rPr lang="en-US" altLang="en-US" sz="2000" i="1" smtClean="0">
                <a:ea typeface="Times New Roman" pitchFamily="18" charset="0"/>
              </a:rPr>
              <a:t>natural logarithm (base</a:t>
            </a:r>
            <a:r>
              <a:rPr lang="en-US" altLang="en-US" sz="2000" b="1" i="1" smtClean="0">
                <a:ea typeface="Times New Roman" pitchFamily="18" charset="0"/>
              </a:rPr>
              <a:t> </a:t>
            </a:r>
            <a:r>
              <a:rPr lang="en-US" altLang="en-US" sz="2000" i="1" smtClean="0">
                <a:ea typeface="Times New Roman" pitchFamily="18" charset="0"/>
              </a:rPr>
              <a:t>e)</a:t>
            </a:r>
            <a:r>
              <a:rPr lang="en-US" altLang="en-US" sz="2000" b="1" i="1" smtClean="0">
                <a:ea typeface="Times New Roman" pitchFamily="18" charset="0"/>
              </a:rPr>
              <a:t> ; d </a:t>
            </a:r>
            <a:r>
              <a:rPr lang="en-US" altLang="en-US" sz="2000" i="1" smtClean="0">
                <a:ea typeface="Times New Roman" pitchFamily="18" charset="0"/>
              </a:rPr>
              <a:t>must be positive</a:t>
            </a:r>
          </a:p>
          <a:p>
            <a:pPr lvl="1" eaLnBrk="1" hangingPunct="1">
              <a:defRPr/>
            </a:pPr>
            <a:r>
              <a:rPr lang="en-US" altLang="en-US" sz="2000" b="1" smtClean="0">
                <a:ea typeface="Times New Roman" pitchFamily="18" charset="0"/>
              </a:rPr>
              <a:t>double log10(double);	// </a:t>
            </a:r>
            <a:r>
              <a:rPr lang="en-US" altLang="en-US" sz="2000" i="1" smtClean="0">
                <a:ea typeface="Times New Roman" pitchFamily="18" charset="0"/>
              </a:rPr>
              <a:t>base 10 logarithm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b="1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double pow(double x, double y);	// </a:t>
            </a:r>
            <a:r>
              <a:rPr lang="en-US" altLang="en-US" sz="2000" b="1" i="1" smtClean="0">
                <a:ea typeface="Times New Roman" pitchFamily="18" charset="0"/>
              </a:rPr>
              <a:t>x </a:t>
            </a:r>
            <a:r>
              <a:rPr lang="en-US" altLang="en-US" sz="2000" i="1" smtClean="0">
                <a:ea typeface="Times New Roman" pitchFamily="18" charset="0"/>
              </a:rPr>
              <a:t>to the power of</a:t>
            </a:r>
            <a:r>
              <a:rPr lang="en-US" altLang="en-US" sz="2000" b="1" i="1" smtClean="0">
                <a:ea typeface="Times New Roman" pitchFamily="18" charset="0"/>
              </a:rPr>
              <a:t> 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double pow(double x, int y);	// </a:t>
            </a:r>
            <a:r>
              <a:rPr lang="en-US" altLang="en-US" sz="2000" b="1" i="1" smtClean="0">
                <a:ea typeface="Times New Roman" pitchFamily="18" charset="0"/>
              </a:rPr>
              <a:t>x </a:t>
            </a:r>
            <a:r>
              <a:rPr lang="en-US" altLang="en-US" sz="2000" i="1" smtClean="0">
                <a:ea typeface="Times New Roman" pitchFamily="18" charset="0"/>
              </a:rPr>
              <a:t>to the power of</a:t>
            </a:r>
            <a:r>
              <a:rPr lang="en-US" altLang="en-US" sz="2000" b="1" i="1" smtClean="0">
                <a:ea typeface="Times New Roman" pitchFamily="18" charset="0"/>
              </a:rPr>
              <a:t> 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double atan2(double y, double x);	// </a:t>
            </a:r>
            <a:r>
              <a:rPr lang="en-US" altLang="en-US" sz="2000" i="1" smtClean="0">
                <a:ea typeface="Times New Roman" pitchFamily="18" charset="0"/>
              </a:rPr>
              <a:t>atan(y/x)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double fmod(double d, double m);	// </a:t>
            </a:r>
            <a:r>
              <a:rPr lang="en-US" altLang="en-US" sz="2000" i="1" smtClean="0">
                <a:ea typeface="Times New Roman" pitchFamily="18" charset="0"/>
              </a:rPr>
              <a:t>floating-point remainder </a:t>
            </a:r>
            <a:r>
              <a:rPr lang="en-US" altLang="en-US" sz="2000" smtClean="0">
                <a:ea typeface="Times New Roman" pitchFamily="18" charset="0"/>
              </a:rPr>
              <a:t>						// </a:t>
            </a:r>
            <a:r>
              <a:rPr lang="en-US" altLang="en-US" sz="2000" i="1" smtClean="0">
                <a:ea typeface="Times New Roman" pitchFamily="18" charset="0"/>
              </a:rPr>
              <a:t>same sign as d%m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smtClean="0">
                <a:ea typeface="Times New Roman" pitchFamily="18" charset="0"/>
              </a:rPr>
              <a:t>double ldexp(double d, int i);	// </a:t>
            </a:r>
            <a:r>
              <a:rPr lang="en-US" altLang="en-US" sz="2000" i="1" smtClean="0">
                <a:ea typeface="Times New Roman" pitchFamily="18" charset="0"/>
              </a:rPr>
              <a:t>d*pow(2,i)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60E0BC4-C1E4-4C09-918E-D8D8E30D6537}" type="slidenum">
              <a:rPr lang="en-US" altLang="en-US" sz="1400" smtClean="0"/>
              <a:pPr eaLnBrk="1" hangingPunct="1">
                <a:defRPr/>
              </a:pPr>
              <a:t>20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5168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Why graphing?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5344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Because you can see things in a graph that are not obvious from a set of numbers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How would you understand a sine curve if you couldn</a:t>
            </a:r>
            <a:r>
              <a:rPr lang="ja-JP" altLang="en-US" sz="2000" smtClean="0">
                <a:ea typeface="ＭＳ Ｐゴシック" pitchFamily="34" charset="-128"/>
              </a:rPr>
              <a:t>’</a:t>
            </a:r>
            <a:r>
              <a:rPr lang="en-US" altLang="ja-JP" sz="2000" smtClean="0">
                <a:ea typeface="ＭＳ Ｐゴシック" pitchFamily="34" charset="-128"/>
              </a:rPr>
              <a:t>t (ever) see one? </a:t>
            </a:r>
          </a:p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Visualization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Is key to understanding in many fields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Is used in most research and business areas</a:t>
            </a:r>
          </a:p>
          <a:p>
            <a:pPr lvl="2" eaLnBrk="1" hangingPunct="1">
              <a:defRPr/>
            </a:pPr>
            <a:r>
              <a:rPr lang="en-US" altLang="en-US" sz="1600" smtClean="0">
                <a:ea typeface="Times New Roman" pitchFamily="18" charset="0"/>
              </a:rPr>
              <a:t>Science, medicine, business, telecommunications, control of large systems</a:t>
            </a:r>
            <a:endParaRPr lang="en-US" altLang="en-US" sz="2000" smtClean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Can communicate large amounts of data simply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195C517-AB18-497F-B4D8-6BB69035B9D0}" type="slidenum">
              <a:rPr lang="en-US" altLang="en-US" sz="1400" smtClean="0"/>
              <a:pPr eaLnBrk="1" hangingPunct="1">
                <a:defRPr/>
              </a:pPr>
              <a:t>21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1084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ea typeface="+mj-ea"/>
              </a:rPr>
              <a:t>An example:    </a:t>
            </a:r>
            <a:r>
              <a:rPr lang="en-US" sz="6000">
                <a:ea typeface="+mj-ea"/>
              </a:rPr>
              <a:t>e</a:t>
            </a:r>
            <a:r>
              <a:rPr lang="en-US" sz="6000" baseline="30000">
                <a:ea typeface="+mj-ea"/>
              </a:rPr>
              <a:t>x</a:t>
            </a:r>
            <a:endParaRPr lang="en-US" sz="6000">
              <a:ea typeface="+mj-e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77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e</a:t>
            </a:r>
            <a:r>
              <a:rPr lang="en-US" altLang="en-US" sz="2400" baseline="30000" smtClean="0">
                <a:ea typeface="ＭＳ Ｐゴシック" pitchFamily="34" charset="-128"/>
              </a:rPr>
              <a:t>x</a:t>
            </a:r>
            <a:r>
              <a:rPr lang="en-US" altLang="en-US" sz="2400" b="1" smtClean="0">
                <a:ea typeface="ＭＳ Ｐゴシック" pitchFamily="34" charset="-128"/>
              </a:rPr>
              <a:t> == 1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smtClean="0">
                <a:ea typeface="ＭＳ Ｐゴシック" pitchFamily="34" charset="-128"/>
              </a:rPr>
              <a:t>		   + x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smtClean="0">
                <a:ea typeface="ＭＳ Ｐゴシック" pitchFamily="34" charset="-128"/>
              </a:rPr>
              <a:t>			+ x</a:t>
            </a:r>
            <a:r>
              <a:rPr lang="en-US" altLang="en-US" sz="2400" b="1" baseline="30000" smtClean="0">
                <a:ea typeface="ＭＳ Ｐゴシック" pitchFamily="34" charset="-128"/>
              </a:rPr>
              <a:t>2</a:t>
            </a:r>
            <a:r>
              <a:rPr lang="en-US" altLang="en-US" sz="2400" b="1" smtClean="0">
                <a:ea typeface="ＭＳ Ｐゴシック" pitchFamily="34" charset="-128"/>
              </a:rPr>
              <a:t>/2!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smtClean="0">
                <a:ea typeface="ＭＳ Ｐゴシック" pitchFamily="34" charset="-128"/>
              </a:rPr>
              <a:t>				+ x</a:t>
            </a:r>
            <a:r>
              <a:rPr lang="en-US" altLang="en-US" sz="2400" b="1" baseline="30000" smtClean="0">
                <a:ea typeface="ＭＳ Ｐゴシック" pitchFamily="34" charset="-128"/>
              </a:rPr>
              <a:t>3</a:t>
            </a:r>
            <a:r>
              <a:rPr lang="en-US" altLang="en-US" sz="2400" b="1" smtClean="0">
                <a:ea typeface="ＭＳ Ｐゴシック" pitchFamily="34" charset="-128"/>
              </a:rPr>
              <a:t>/3!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smtClean="0">
                <a:ea typeface="ＭＳ Ｐゴシック" pitchFamily="34" charset="-128"/>
              </a:rPr>
              <a:t>					+ x</a:t>
            </a:r>
            <a:r>
              <a:rPr lang="en-US" altLang="en-US" sz="2400" b="1" baseline="30000" smtClean="0">
                <a:ea typeface="ＭＳ Ｐゴシック" pitchFamily="34" charset="-128"/>
              </a:rPr>
              <a:t>4</a:t>
            </a:r>
            <a:r>
              <a:rPr lang="en-US" altLang="en-US" sz="2400" b="1" smtClean="0">
                <a:ea typeface="ＭＳ Ｐゴシック" pitchFamily="34" charset="-128"/>
              </a:rPr>
              <a:t>/4!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smtClean="0">
                <a:ea typeface="ＭＳ Ｐゴシック" pitchFamily="34" charset="-128"/>
              </a:rPr>
              <a:t>						+ x</a:t>
            </a:r>
            <a:r>
              <a:rPr lang="en-US" altLang="en-US" sz="2400" b="1" baseline="30000" smtClean="0">
                <a:ea typeface="ＭＳ Ｐゴシック" pitchFamily="34" charset="-128"/>
              </a:rPr>
              <a:t>5</a:t>
            </a:r>
            <a:r>
              <a:rPr lang="en-US" altLang="en-US" sz="2400" b="1" smtClean="0">
                <a:ea typeface="ＭＳ Ｐゴシック" pitchFamily="34" charset="-128"/>
              </a:rPr>
              <a:t>/5!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smtClean="0">
                <a:ea typeface="ＭＳ Ｐゴシック" pitchFamily="34" charset="-128"/>
              </a:rPr>
              <a:t>							+ x</a:t>
            </a:r>
            <a:r>
              <a:rPr lang="en-US" altLang="en-US" sz="2400" b="1" baseline="30000" smtClean="0">
                <a:ea typeface="ＭＳ Ｐゴシック" pitchFamily="34" charset="-128"/>
              </a:rPr>
              <a:t>6</a:t>
            </a:r>
            <a:r>
              <a:rPr lang="en-US" altLang="en-US" sz="2400" b="1" smtClean="0">
                <a:ea typeface="ＭＳ Ｐゴシック" pitchFamily="34" charset="-128"/>
              </a:rPr>
              <a:t>/6!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smtClean="0">
                <a:ea typeface="ＭＳ Ｐゴシック" pitchFamily="34" charset="-128"/>
              </a:rPr>
              <a:t>								+ x</a:t>
            </a:r>
            <a:r>
              <a:rPr lang="en-US" altLang="en-US" sz="2400" b="1" baseline="30000" smtClean="0">
                <a:ea typeface="ＭＳ Ｐゴシック" pitchFamily="34" charset="-128"/>
              </a:rPr>
              <a:t>7</a:t>
            </a:r>
            <a:r>
              <a:rPr lang="en-US" altLang="en-US" sz="2400" b="1" smtClean="0">
                <a:ea typeface="ＭＳ Ｐゴシック" pitchFamily="34" charset="-128"/>
              </a:rPr>
              <a:t>/7!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smtClean="0">
                <a:ea typeface="ＭＳ Ｐゴシック" pitchFamily="34" charset="-128"/>
              </a:rPr>
              <a:t>									+ 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Where ! means factorial (e.g. 4!==4*3*2*1)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(This is the Taylor series expansion about x==0)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B4FA126-12D1-4412-B681-AAEAC480E89C}" type="slidenum">
              <a:rPr lang="en-US" altLang="en-US" sz="1400" smtClean="0"/>
              <a:pPr eaLnBrk="1" hangingPunct="1">
                <a:defRPr/>
              </a:pPr>
              <a:t>22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4020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Simple algorithm to approximate e</a:t>
            </a:r>
            <a:r>
              <a:rPr lang="en-US" altLang="en-US" sz="4000" baseline="30000" smtClean="0">
                <a:ea typeface="ＭＳ Ｐゴシック" pitchFamily="34" charset="-128"/>
              </a:rPr>
              <a:t>x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181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double fac(int n) { /* </a:t>
            </a:r>
            <a:r>
              <a:rPr lang="en-US" altLang="en-US" sz="2000" i="1" smtClean="0">
                <a:ea typeface="ＭＳ Ｐゴシック" pitchFamily="34" charset="-128"/>
              </a:rPr>
              <a:t>…</a:t>
            </a:r>
            <a:r>
              <a:rPr lang="en-US" altLang="en-US" sz="2000" b="1" smtClean="0">
                <a:ea typeface="ＭＳ Ｐゴシック" pitchFamily="34" charset="-128"/>
              </a:rPr>
              <a:t> */ }	// </a:t>
            </a:r>
            <a:r>
              <a:rPr lang="en-US" altLang="en-US" sz="2000" i="1" smtClean="0">
                <a:ea typeface="ＭＳ Ｐゴシック" pitchFamily="34" charset="-128"/>
              </a:rPr>
              <a:t>factorial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double term(double x, int n) 	// </a:t>
            </a:r>
            <a:r>
              <a:rPr lang="en-US" altLang="en-US" sz="2000" i="1" smtClean="0">
                <a:ea typeface="ＭＳ Ｐゴシック" pitchFamily="34" charset="-128"/>
              </a:rPr>
              <a:t>x</a:t>
            </a:r>
            <a:r>
              <a:rPr lang="en-US" altLang="en-US" sz="2000" i="1" baseline="30000" smtClean="0">
                <a:ea typeface="ＭＳ Ｐゴシック" pitchFamily="34" charset="-128"/>
              </a:rPr>
              <a:t>n</a:t>
            </a:r>
            <a:r>
              <a:rPr lang="en-US" altLang="en-US" sz="2000" i="1" smtClean="0">
                <a:ea typeface="ＭＳ Ｐゴシック" pitchFamily="34" charset="-128"/>
              </a:rPr>
              <a:t>/n!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return pow(x,n)/fac(n);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double expe(double x, int n)	// </a:t>
            </a:r>
            <a:r>
              <a:rPr lang="en-US" altLang="en-US" sz="2000" i="1" smtClean="0">
                <a:ea typeface="ＭＳ Ｐゴシック" pitchFamily="34" charset="-128"/>
              </a:rPr>
              <a:t>sum of n terms of Taylor series for e</a:t>
            </a:r>
            <a:r>
              <a:rPr lang="en-US" altLang="en-US" sz="2000" i="1" baseline="30000" smtClean="0">
                <a:ea typeface="ＭＳ Ｐゴシック" pitchFamily="34" charset="-128"/>
              </a:rPr>
              <a:t>x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double sum = 0;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for (int i = 0; i&lt;n; ++i) sum+=term(x,i);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return sum;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747CB44-D307-4A9C-ABD2-01A788C0D044}" type="slidenum">
              <a:rPr lang="en-US" altLang="en-US" sz="1400" smtClean="0"/>
              <a:pPr eaLnBrk="1" hangingPunct="1">
                <a:defRPr/>
              </a:pPr>
              <a:t>23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57845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Simple algorithm to approximate e</a:t>
            </a:r>
            <a:r>
              <a:rPr lang="en-US" altLang="en-US" sz="4000" baseline="30000" smtClean="0">
                <a:ea typeface="ＭＳ Ｐゴシック" pitchFamily="34" charset="-128"/>
              </a:rPr>
              <a:t>x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ea typeface="+mn-ea"/>
              </a:rPr>
              <a:t>But we can only graph functions of one argument, so how can we get graph </a:t>
            </a:r>
            <a:r>
              <a:rPr lang="en-US" sz="2000" b="1" dirty="0" err="1" smtClean="0">
                <a:ea typeface="+mn-ea"/>
              </a:rPr>
              <a:t>expe</a:t>
            </a:r>
            <a:r>
              <a:rPr lang="en-US" sz="2000" b="1" dirty="0" smtClean="0">
                <a:ea typeface="+mn-ea"/>
              </a:rPr>
              <a:t>(</a:t>
            </a:r>
            <a:r>
              <a:rPr lang="en-US" sz="2000" b="1" dirty="0" err="1" smtClean="0">
                <a:ea typeface="+mn-ea"/>
              </a:rPr>
              <a:t>x,n</a:t>
            </a:r>
            <a:r>
              <a:rPr lang="en-US" sz="2000" b="1" dirty="0" smtClean="0">
                <a:ea typeface="+mn-ea"/>
              </a:rPr>
              <a:t>)</a:t>
            </a:r>
            <a:r>
              <a:rPr lang="en-US" sz="2400" dirty="0" smtClean="0">
                <a:ea typeface="+mn-ea"/>
              </a:rPr>
              <a:t> for various </a:t>
            </a:r>
            <a:r>
              <a:rPr lang="en-US" sz="2000" b="1" dirty="0" smtClean="0">
                <a:ea typeface="+mn-ea"/>
              </a:rPr>
              <a:t>n</a:t>
            </a:r>
            <a:r>
              <a:rPr lang="en-US" sz="2400" dirty="0" smtClean="0">
                <a:ea typeface="+mn-ea"/>
              </a:rPr>
              <a:t>?</a:t>
            </a:r>
          </a:p>
          <a:p>
            <a:pPr eaLnBrk="1" hangingPunct="1">
              <a:defRPr/>
            </a:pPr>
            <a:endParaRPr lang="en-US" sz="2400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sz="900" b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err="1" smtClean="0">
                <a:ea typeface="+mn-ea"/>
              </a:rPr>
              <a:t>int</a:t>
            </a:r>
            <a:r>
              <a:rPr lang="en-US" sz="2000" b="1" dirty="0" smtClean="0">
                <a:ea typeface="+mn-ea"/>
              </a:rPr>
              <a:t> </a:t>
            </a:r>
            <a:r>
              <a:rPr lang="en-US" sz="2000" b="1" dirty="0" err="1" smtClean="0">
                <a:ea typeface="+mn-ea"/>
              </a:rPr>
              <a:t>expN_number_of_terms</a:t>
            </a:r>
            <a:r>
              <a:rPr lang="en-US" sz="2000" b="1" dirty="0" smtClean="0">
                <a:ea typeface="+mn-ea"/>
              </a:rPr>
              <a:t> = 6;	// </a:t>
            </a:r>
            <a:r>
              <a:rPr lang="en-US" sz="2000" i="1" dirty="0" smtClean="0">
                <a:ea typeface="+mn-ea"/>
              </a:rPr>
              <a:t>nasty sneaky argument to </a:t>
            </a:r>
            <a:r>
              <a:rPr lang="en-US" sz="2000" i="1" dirty="0" err="1" smtClean="0">
                <a:ea typeface="+mn-ea"/>
              </a:rPr>
              <a:t>expN</a:t>
            </a:r>
            <a:endParaRPr lang="en-US" sz="2000" i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endParaRPr lang="en-US" sz="1000" b="1" i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double </a:t>
            </a:r>
            <a:r>
              <a:rPr lang="en-US" sz="2000" b="1" dirty="0" err="1" smtClean="0">
                <a:ea typeface="+mn-ea"/>
              </a:rPr>
              <a:t>expN</a:t>
            </a:r>
            <a:r>
              <a:rPr lang="en-US" sz="2000" b="1" dirty="0" smtClean="0">
                <a:ea typeface="+mn-ea"/>
              </a:rPr>
              <a:t>(double x) 	// </a:t>
            </a:r>
            <a:r>
              <a:rPr lang="en-US" sz="2000" i="1" dirty="0" smtClean="0">
                <a:ea typeface="+mn-ea"/>
              </a:rPr>
              <a:t>sum of </a:t>
            </a:r>
            <a:r>
              <a:rPr lang="en-US" sz="2000" i="1" dirty="0" err="1" smtClean="0">
                <a:ea typeface="+mn-ea"/>
              </a:rPr>
              <a:t>expN_number_of_terms</a:t>
            </a:r>
            <a:r>
              <a:rPr lang="en-US" sz="2000" i="1" dirty="0" smtClean="0">
                <a:ea typeface="+mn-ea"/>
              </a:rPr>
              <a:t> terms of x</a:t>
            </a:r>
            <a:endParaRPr lang="en-US" sz="2000" b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	return </a:t>
            </a:r>
            <a:r>
              <a:rPr lang="en-US" sz="2000" b="1" dirty="0" err="1" smtClean="0">
                <a:ea typeface="+mn-ea"/>
              </a:rPr>
              <a:t>expe</a:t>
            </a:r>
            <a:r>
              <a:rPr lang="en-US" sz="2000" b="1" dirty="0" smtClean="0">
                <a:ea typeface="+mn-ea"/>
              </a:rPr>
              <a:t>(</a:t>
            </a:r>
            <a:r>
              <a:rPr lang="en-US" sz="2000" b="1" dirty="0" err="1" smtClean="0">
                <a:ea typeface="+mn-ea"/>
              </a:rPr>
              <a:t>x,expN_number_of_terms</a:t>
            </a:r>
            <a:r>
              <a:rPr lang="en-US" sz="2000" b="1" dirty="0" smtClean="0">
                <a:ea typeface="+mn-ea"/>
              </a:rPr>
              <a:t>);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}</a:t>
            </a:r>
            <a:endParaRPr lang="en-US" sz="2400" b="1" dirty="0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72290C2-70E0-4BC7-9846-5FBD51FC1486}" type="slidenum">
              <a:rPr lang="en-US" altLang="en-US" sz="1400" smtClean="0"/>
              <a:pPr eaLnBrk="1" hangingPunct="1">
                <a:defRPr/>
              </a:pPr>
              <a:t>24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1589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Animate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approximations to e</a:t>
            </a:r>
            <a:r>
              <a:rPr lang="en-US" altLang="ja-JP" sz="4000" baseline="30000" smtClean="0">
                <a:ea typeface="ＭＳ Ｐゴシック" pitchFamily="34" charset="-128"/>
              </a:rPr>
              <a:t>x</a:t>
            </a:r>
            <a:endParaRPr lang="en-US" altLang="en-US" sz="4000" smtClean="0">
              <a:ea typeface="ＭＳ Ｐゴシック" pitchFamily="34" charset="-128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Simple_window win(Point(100,100),xmax,ymax,"");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// </a:t>
            </a:r>
            <a:r>
              <a:rPr lang="en-US" altLang="en-US" sz="2000" i="1" smtClean="0">
                <a:ea typeface="ＭＳ Ｐゴシック" pitchFamily="34" charset="-128"/>
              </a:rPr>
              <a:t>the real exponential :</a:t>
            </a: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Function real_exp(exp,r_min,r_max,orig,200,x_scale,y_scale);	</a:t>
            </a:r>
            <a:endParaRPr lang="en-US" altLang="en-US" sz="2000" i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real_exp.set_color(Color::blue);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win.attach(real_exp);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const int xlength = xmax-40;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const int ylength = ymax-40;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Axis x(Axis::x, Point(20,y_orig),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xlength, xlength/x_scale, "one notch == 1");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Axis y(Axis::y, Point(x_orig,ylength+20),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	ylength, ylength/y_scale, "one notch == 1");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win.attach(x);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win.attach(y);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x.set_color(Color::red);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y.set_color(Color::red);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3A3146A-2E4C-4B46-9B6B-CE135BE6D5DC}" type="slidenum">
              <a:rPr lang="en-US" altLang="en-US" sz="1400" smtClean="0"/>
              <a:pPr eaLnBrk="1" hangingPunct="1">
                <a:defRPr/>
              </a:pPr>
              <a:t>25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7960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4000" smtClean="0">
                <a:ea typeface="ＭＳ Ｐゴシック" pitchFamily="34" charset="-128"/>
              </a:rPr>
              <a:t>“</a:t>
            </a:r>
            <a:r>
              <a:rPr lang="en-US" altLang="ja-JP" sz="4000" smtClean="0">
                <a:ea typeface="ＭＳ Ｐゴシック" pitchFamily="34" charset="-128"/>
              </a:rPr>
              <a:t>Animate</a:t>
            </a:r>
            <a:r>
              <a:rPr lang="ja-JP" altLang="en-US" sz="4000" smtClean="0">
                <a:ea typeface="ＭＳ Ｐゴシック" pitchFamily="34" charset="-128"/>
              </a:rPr>
              <a:t>”</a:t>
            </a:r>
            <a:r>
              <a:rPr lang="en-US" altLang="ja-JP" sz="4000" smtClean="0">
                <a:ea typeface="ＭＳ Ｐゴシック" pitchFamily="34" charset="-128"/>
              </a:rPr>
              <a:t> approximations to e</a:t>
            </a:r>
            <a:r>
              <a:rPr lang="en-US" altLang="ja-JP" sz="4000" baseline="30000" smtClean="0">
                <a:ea typeface="ＭＳ Ｐゴシック" pitchFamily="34" charset="-128"/>
              </a:rPr>
              <a:t>x</a:t>
            </a:r>
            <a:endParaRPr lang="en-US" altLang="en-US" sz="4000" baseline="30000" smtClean="0"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686800" cy="5181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for (int n = 0; n&lt;50; ++n)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ostringstream ss;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ss &lt;&lt; "exp approximation; n==" &lt;&lt; n 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win.set_label(ss.str().c_str());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expN_number_of_terms = n;	// </a:t>
            </a:r>
            <a:r>
              <a:rPr lang="en-US" altLang="en-US" sz="2000" i="1" smtClean="0">
                <a:ea typeface="ＭＳ Ｐゴシック" pitchFamily="34" charset="-128"/>
              </a:rPr>
              <a:t>nasty sneaky argument to expN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// </a:t>
            </a:r>
            <a:r>
              <a:rPr lang="en-US" altLang="en-US" sz="2000" i="1" smtClean="0">
                <a:ea typeface="ＭＳ Ｐゴシック" pitchFamily="34" charset="-128"/>
              </a:rPr>
              <a:t>next approximation: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Function e(expN,r_min,r_max,orig,200,x_scale,y_scale); 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win.attach(e);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win.wait_for_button();	// </a:t>
            </a:r>
            <a:r>
              <a:rPr lang="en-US" altLang="en-US" sz="2000" i="1" smtClean="0">
                <a:ea typeface="ＭＳ Ｐゴシック" pitchFamily="34" charset="-128"/>
              </a:rPr>
              <a:t>give the user time to look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	win.detach(e);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7CF52EA-776C-487E-B996-4703FC55BAD0}" type="slidenum">
              <a:rPr lang="en-US" altLang="en-US" sz="1400" smtClean="0"/>
              <a:pPr eaLnBrk="1" hangingPunct="1">
                <a:defRPr/>
              </a:pPr>
              <a:t>26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9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smtClean="0">
                <a:ea typeface="ＭＳ Ｐゴシック" pitchFamily="34" charset="-128"/>
              </a:rPr>
              <a:t>The following screenshots are of the successive approximations of </a:t>
            </a:r>
            <a:r>
              <a:rPr lang="en-US" altLang="en-US" sz="2800" b="1" smtClean="0">
                <a:ea typeface="ＭＳ Ｐゴシック" pitchFamily="34" charset="-128"/>
              </a:rPr>
              <a:t>exp(x) </a:t>
            </a:r>
            <a:r>
              <a:rPr lang="en-US" altLang="en-US" sz="2800" smtClean="0">
                <a:ea typeface="ＭＳ Ｐゴシック" pitchFamily="34" charset="-128"/>
              </a:rPr>
              <a:t>using </a:t>
            </a:r>
            <a:r>
              <a:rPr lang="en-US" altLang="en-US" sz="2800" b="1" smtClean="0">
                <a:ea typeface="ＭＳ Ｐゴシック" pitchFamily="34" charset="-128"/>
              </a:rPr>
              <a:t>expe(x,n)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0E0AC7B-F384-4326-9558-474B454EAD16}" type="slidenum">
              <a:rPr lang="en-US" altLang="en-US" sz="1400" smtClean="0"/>
              <a:pPr eaLnBrk="1" hangingPunct="1">
                <a:defRPr/>
              </a:pPr>
              <a:t>27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425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0</a:t>
            </a:r>
          </a:p>
        </p:txBody>
      </p:sp>
      <p:graphicFrame>
        <p:nvGraphicFramePr>
          <p:cNvPr id="296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4813" y="1981200"/>
          <a:ext cx="579278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5792008" imgH="4114286" progId="Paint.Picture">
                  <p:embed/>
                </p:oleObj>
              </mc:Choice>
              <mc:Fallback>
                <p:oleObj name="Bitmap Image" r:id="rId3" imgW="5792008" imgH="41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981200"/>
                        <a:ext cx="579278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17B15DF-04E6-43D2-8B6F-3701AA8EF157}" type="slidenum">
              <a:rPr lang="en-US" altLang="en-US" sz="1400" smtClean="0"/>
              <a:pPr eaLnBrk="1" hangingPunct="1">
                <a:defRPr/>
              </a:pPr>
              <a:t>28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90818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1</a:t>
            </a:r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65288" y="1985963"/>
          <a:ext cx="581183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5811061" imgH="4105848" progId="Paint.Picture">
                  <p:embed/>
                </p:oleObj>
              </mc:Choice>
              <mc:Fallback>
                <p:oleObj name="Bitmap Image" r:id="rId3" imgW="5811061" imgH="41058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985963"/>
                        <a:ext cx="5811837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CC23EA3-971D-46DB-8B21-68952E1A1535}" type="slidenum">
              <a:rPr lang="en-US" altLang="en-US" sz="1400" smtClean="0"/>
              <a:pPr eaLnBrk="1" hangingPunct="1">
                <a:defRPr/>
              </a:pPr>
              <a:t>29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6748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Note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820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smtClean="0">
                <a:ea typeface="ＭＳ Ｐゴシック" pitchFamily="34" charset="-128"/>
              </a:rPr>
              <a:t>This course is about programming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The examples – such as graphics – are simply examples of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Useful programming techniques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Useful tools for constructing real programs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smtClean="0">
                <a:ea typeface="Times New Roman" pitchFamily="18" charset="0"/>
              </a:rPr>
              <a:t>		 Look for the way the examples are constructed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How are </a:t>
            </a:r>
            <a:r>
              <a:rPr lang="ja-JP" altLang="en-US" sz="2400" smtClean="0">
                <a:ea typeface="ＭＳ Ｐゴシック" pitchFamily="34" charset="-128"/>
              </a:rPr>
              <a:t>“</a:t>
            </a:r>
            <a:r>
              <a:rPr lang="en-US" altLang="ja-JP" sz="2400" smtClean="0">
                <a:ea typeface="ＭＳ Ｐゴシック" pitchFamily="34" charset="-128"/>
              </a:rPr>
              <a:t>big problems</a:t>
            </a:r>
            <a:r>
              <a:rPr lang="ja-JP" altLang="en-US" sz="2400" smtClean="0">
                <a:ea typeface="ＭＳ Ｐゴシック" pitchFamily="34" charset="-128"/>
              </a:rPr>
              <a:t>”</a:t>
            </a:r>
            <a:r>
              <a:rPr lang="en-US" altLang="ja-JP" sz="2400" smtClean="0">
                <a:ea typeface="ＭＳ Ｐゴシック" pitchFamily="34" charset="-128"/>
              </a:rPr>
              <a:t> broken down into little ones and solved separately?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How are classes defined and used?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Do they have sensible data members?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Do they have useful member functions?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smtClean="0">
                <a:ea typeface="Times New Roman" pitchFamily="18" charset="0"/>
              </a:rPr>
              <a:t>Use of variables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Are there too few?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Too many?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How would you have named them better?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24BB02D-031A-4941-98F0-937C2F5A8D28}" type="slidenum">
              <a:rPr lang="en-US" altLang="en-US" sz="1400" smtClean="0"/>
              <a:pPr eaLnBrk="1" hangingPunct="1">
                <a:defRPr/>
              </a:pPr>
              <a:t>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16577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2</a:t>
            </a: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81163" y="1990725"/>
          <a:ext cx="578167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3" imgW="5780952" imgH="4095238" progId="Paint.Picture">
                  <p:embed/>
                </p:oleObj>
              </mc:Choice>
              <mc:Fallback>
                <p:oleObj name="Bitmap Image" r:id="rId3" imgW="5780952" imgH="4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990725"/>
                        <a:ext cx="5781675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14D83BE-2FEC-4313-A52B-29139715CDBC}" type="slidenum">
              <a:rPr lang="en-US" altLang="en-US" sz="1400" smtClean="0"/>
              <a:pPr eaLnBrk="1" hangingPunct="1">
                <a:defRPr/>
              </a:pPr>
              <a:t>30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6400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3</a:t>
            </a:r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84338" y="1985963"/>
          <a:ext cx="577373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3" imgW="5772956" imgH="4105848" progId="Paint.Picture">
                  <p:embed/>
                </p:oleObj>
              </mc:Choice>
              <mc:Fallback>
                <p:oleObj name="Bitmap Image" r:id="rId3" imgW="5772956" imgH="41058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985963"/>
                        <a:ext cx="5773737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5B61363-FE1E-4E78-8853-0D7E3E5C70F2}" type="slidenum">
              <a:rPr lang="en-US" altLang="en-US" sz="1400" smtClean="0"/>
              <a:pPr eaLnBrk="1" hangingPunct="1">
                <a:defRPr/>
              </a:pPr>
              <a:t>31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6845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4</a:t>
            </a:r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93863" y="1981200"/>
          <a:ext cx="575468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3" imgW="5780952" imgH="4133333" progId="Paint.Picture">
                  <p:embed/>
                </p:oleObj>
              </mc:Choice>
              <mc:Fallback>
                <p:oleObj name="Bitmap Image" r:id="rId3" imgW="5780952" imgH="41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981200"/>
                        <a:ext cx="575468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32B6F26-5E8F-4F6A-A893-FD2D5EF87A0F}" type="slidenum">
              <a:rPr lang="en-US" altLang="en-US" sz="1400" smtClean="0"/>
              <a:pPr eaLnBrk="1" hangingPunct="1">
                <a:defRPr/>
              </a:pPr>
              <a:t>32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7756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5</a:t>
            </a:r>
          </a:p>
        </p:txBody>
      </p:sp>
      <p:graphicFrame>
        <p:nvGraphicFramePr>
          <p:cNvPr id="348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1638" y="1990725"/>
          <a:ext cx="580072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3" imgW="5800000" imgH="4095238" progId="Paint.Picture">
                  <p:embed/>
                </p:oleObj>
              </mc:Choice>
              <mc:Fallback>
                <p:oleObj name="Bitmap Image" r:id="rId3" imgW="5800000" imgH="4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990725"/>
                        <a:ext cx="5800725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4ED7C32-F1D2-4295-8009-BE192A548DF2}" type="slidenum">
              <a:rPr lang="en-US" altLang="en-US" sz="1400" smtClean="0"/>
              <a:pPr eaLnBrk="1" hangingPunct="1">
                <a:defRPr/>
              </a:pPr>
              <a:t>33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54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6</a:t>
            </a:r>
          </a:p>
        </p:txBody>
      </p:sp>
      <p:graphicFrame>
        <p:nvGraphicFramePr>
          <p:cNvPr id="358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82750" y="1981200"/>
          <a:ext cx="5778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Bitmap Image" r:id="rId3" imgW="5792008" imgH="4123810" progId="Paint.Picture">
                  <p:embed/>
                </p:oleObj>
              </mc:Choice>
              <mc:Fallback>
                <p:oleObj name="Bitmap Image" r:id="rId3" imgW="5792008" imgH="4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981200"/>
                        <a:ext cx="57785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09E26E2-E32E-4047-B846-D346D40FC0F3}" type="slidenum">
              <a:rPr lang="en-US" altLang="en-US" sz="1400" smtClean="0"/>
              <a:pPr eaLnBrk="1" hangingPunct="1">
                <a:defRPr/>
              </a:pPr>
              <a:t>34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7873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7</a:t>
            </a:r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4813" y="2000250"/>
          <a:ext cx="5792787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Bitmap Image" r:id="rId3" imgW="5792008" imgH="4076190" progId="Paint.Picture">
                  <p:embed/>
                </p:oleObj>
              </mc:Choice>
              <mc:Fallback>
                <p:oleObj name="Bitmap Image" r:id="rId3" imgW="5792008" imgH="40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000250"/>
                        <a:ext cx="5792787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91E6C4A-CE1F-482C-93B9-45D310A9A011}" type="slidenum">
              <a:rPr lang="en-US" altLang="en-US" sz="1400" smtClean="0"/>
              <a:pPr eaLnBrk="1" hangingPunct="1">
                <a:defRPr/>
              </a:pPr>
              <a:t>35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7693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8</a:t>
            </a:r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84338" y="1817688"/>
          <a:ext cx="5773737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Bitmap Image" r:id="rId3" imgW="5772956" imgH="4086795" progId="Paint.Picture">
                  <p:embed/>
                </p:oleObj>
              </mc:Choice>
              <mc:Fallback>
                <p:oleObj name="Bitmap Image" r:id="rId3" imgW="5772956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817688"/>
                        <a:ext cx="5773737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5E83952-84DD-46B0-8491-0E3A5A3CA046}" type="slidenum">
              <a:rPr lang="en-US" altLang="en-US" sz="1400" smtClean="0"/>
              <a:pPr eaLnBrk="1" hangingPunct="1">
                <a:defRPr/>
              </a:pPr>
              <a:t>36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9110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18</a:t>
            </a:r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81163" y="1981200"/>
          <a:ext cx="57816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Bitmap Image" r:id="rId3" imgW="5780952" imgH="4114286" progId="Paint.Picture">
                  <p:embed/>
                </p:oleObj>
              </mc:Choice>
              <mc:Fallback>
                <p:oleObj name="Bitmap Image" r:id="rId3" imgW="5780952" imgH="41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981200"/>
                        <a:ext cx="57816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9DAA85A-C651-4A5A-BEF0-9AA9C943BCEA}" type="slidenum">
              <a:rPr lang="en-US" altLang="en-US" sz="1400" smtClean="0"/>
              <a:pPr eaLnBrk="1" hangingPunct="1">
                <a:defRPr/>
              </a:pPr>
              <a:t>37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7310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19</a:t>
            </a:r>
          </a:p>
        </p:txBody>
      </p:sp>
      <p:graphicFrame>
        <p:nvGraphicFramePr>
          <p:cNvPr id="3993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1638" y="1817688"/>
          <a:ext cx="5800725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Bitmap Image" r:id="rId3" imgW="5800000" imgH="4086795" progId="Paint.Picture">
                  <p:embed/>
                </p:oleObj>
              </mc:Choice>
              <mc:Fallback>
                <p:oleObj name="Bitmap Image" r:id="rId3" imgW="5800000" imgH="40867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817688"/>
                        <a:ext cx="5800725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705B522-7095-4538-816F-C9F6928BF709}" type="slidenum">
              <a:rPr lang="en-US" altLang="en-US" sz="1400" smtClean="0"/>
              <a:pPr eaLnBrk="1" hangingPunct="1">
                <a:defRPr/>
              </a:pPr>
              <a:t>38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1935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20</a:t>
            </a:r>
          </a:p>
        </p:txBody>
      </p:sp>
      <p:graphicFrame>
        <p:nvGraphicFramePr>
          <p:cNvPr id="409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81163" y="1990725"/>
          <a:ext cx="578167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Bitmap Image" r:id="rId3" imgW="5780952" imgH="4095238" progId="Paint.Picture">
                  <p:embed/>
                </p:oleObj>
              </mc:Choice>
              <mc:Fallback>
                <p:oleObj name="Bitmap Image" r:id="rId3" imgW="5780952" imgH="4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990725"/>
                        <a:ext cx="5781675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5C319BF-D78C-49FE-A138-71EFD79B7AE0}" type="slidenum">
              <a:rPr lang="en-US" altLang="en-US" sz="1400" smtClean="0"/>
              <a:pPr eaLnBrk="1" hangingPunct="1">
                <a:defRPr/>
              </a:pPr>
              <a:t>39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2799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Graphing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915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Start with something really simple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Always remember </a:t>
            </a:r>
            <a:r>
              <a:rPr lang="ja-JP" altLang="en-US" sz="2000" smtClean="0">
                <a:ea typeface="ＭＳ Ｐゴシック" pitchFamily="34" charset="-128"/>
              </a:rPr>
              <a:t>“</a:t>
            </a:r>
            <a:r>
              <a:rPr lang="en-US" altLang="ja-JP" sz="2000" smtClean="0">
                <a:ea typeface="ＭＳ Ｐゴシック" pitchFamily="34" charset="-128"/>
              </a:rPr>
              <a:t>Hello, World!</a:t>
            </a:r>
            <a:r>
              <a:rPr lang="ja-JP" altLang="en-US" sz="2000" smtClean="0">
                <a:ea typeface="ＭＳ Ｐゴシック" pitchFamily="34" charset="-128"/>
              </a:rPr>
              <a:t>”</a:t>
            </a:r>
            <a:endParaRPr lang="en-US" altLang="ja-JP" sz="2000" smtClean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We graph functions of one argument yielding one value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Plot (x, f(x)) for values of x in some range [r1,r2)</a:t>
            </a:r>
          </a:p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Let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graph three simple functions: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double one(double x) { return 1; } 	// </a:t>
            </a:r>
            <a:r>
              <a:rPr lang="en-US" altLang="en-US" sz="2000" i="1" smtClean="0">
                <a:ea typeface="Times New Roman" pitchFamily="18" charset="0"/>
              </a:rPr>
              <a:t>y==1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double slope(double x) { return x/2; }	// </a:t>
            </a:r>
            <a:r>
              <a:rPr lang="en-US" altLang="en-US" sz="2000" i="1" smtClean="0">
                <a:ea typeface="Times New Roman" pitchFamily="18" charset="0"/>
              </a:rPr>
              <a:t>y==x/2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smtClean="0">
                <a:ea typeface="Times New Roman" pitchFamily="18" charset="0"/>
              </a:rPr>
              <a:t>double square(double x) { return x*x; } 	// </a:t>
            </a:r>
            <a:r>
              <a:rPr lang="en-US" altLang="en-US" sz="2000" i="1" smtClean="0">
                <a:ea typeface="Times New Roman" pitchFamily="18" charset="0"/>
              </a:rPr>
              <a:t>y==x*x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1D806A1-B08B-47A7-917B-D1B01134FFC9}" type="slidenum">
              <a:rPr lang="en-US" altLang="en-US" sz="1400" smtClean="0"/>
              <a:pPr eaLnBrk="1" hangingPunct="1">
                <a:defRPr/>
              </a:pPr>
              <a:t>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7826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21</a:t>
            </a:r>
          </a:p>
        </p:txBody>
      </p:sp>
      <p:graphicFrame>
        <p:nvGraphicFramePr>
          <p:cNvPr id="419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4813" y="1990725"/>
          <a:ext cx="5792787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Bitmap Image" r:id="rId3" imgW="5792008" imgH="4095238" progId="Paint.Picture">
                  <p:embed/>
                </p:oleObj>
              </mc:Choice>
              <mc:Fallback>
                <p:oleObj name="Bitmap Image" r:id="rId3" imgW="5792008" imgH="4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990725"/>
                        <a:ext cx="5792787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9ED1C99-7DB5-4D62-A34C-213CE7EC3EB2}" type="slidenum">
              <a:rPr lang="en-US" altLang="en-US" sz="1400" smtClean="0"/>
              <a:pPr eaLnBrk="1" hangingPunct="1">
                <a:defRPr/>
              </a:pPr>
              <a:t>40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9028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22</a:t>
            </a:r>
          </a:p>
        </p:txBody>
      </p:sp>
      <p:graphicFrame>
        <p:nvGraphicFramePr>
          <p:cNvPr id="430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84338" y="1985963"/>
          <a:ext cx="5773737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Bitmap Image" r:id="rId3" imgW="5772956" imgH="4105848" progId="Paint.Picture">
                  <p:embed/>
                </p:oleObj>
              </mc:Choice>
              <mc:Fallback>
                <p:oleObj name="Bitmap Image" r:id="rId3" imgW="5772956" imgH="41058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1985963"/>
                        <a:ext cx="5773737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563E237-B4E0-430A-A237-D5D31817892D}" type="slidenum">
              <a:rPr lang="en-US" altLang="en-US" sz="1400" smtClean="0"/>
              <a:pPr eaLnBrk="1" hangingPunct="1">
                <a:defRPr/>
              </a:pPr>
              <a:t>41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6905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23</a:t>
            </a:r>
          </a:p>
        </p:txBody>
      </p:sp>
      <p:graphicFrame>
        <p:nvGraphicFramePr>
          <p:cNvPr id="440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1638" y="1990725"/>
          <a:ext cx="580072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Bitmap Image" r:id="rId3" imgW="5800000" imgH="4095238" progId="Paint.Picture">
                  <p:embed/>
                </p:oleObj>
              </mc:Choice>
              <mc:Fallback>
                <p:oleObj name="Bitmap Image" r:id="rId3" imgW="5800000" imgH="4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990725"/>
                        <a:ext cx="5800725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1CBB4E8-7820-4D7C-8E3B-955E4CA82180}" type="slidenum">
              <a:rPr lang="en-US" altLang="en-US" sz="1400" smtClean="0"/>
              <a:pPr eaLnBrk="1" hangingPunct="1">
                <a:defRPr/>
              </a:pPr>
              <a:t>42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5574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Demo n = 30</a:t>
            </a:r>
          </a:p>
        </p:txBody>
      </p:sp>
      <p:graphicFrame>
        <p:nvGraphicFramePr>
          <p:cNvPr id="4505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74813" y="1990725"/>
          <a:ext cx="5792787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Bitmap Image" r:id="rId3" imgW="5792008" imgH="4095238" progId="Paint.Picture">
                  <p:embed/>
                </p:oleObj>
              </mc:Choice>
              <mc:Fallback>
                <p:oleObj name="Bitmap Image" r:id="rId3" imgW="5792008" imgH="4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990725"/>
                        <a:ext cx="5792787" cy="409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CE8EC8D-0457-443A-AC9D-894A66964CFE}" type="slidenum">
              <a:rPr lang="en-US" altLang="en-US" sz="1400" smtClean="0"/>
              <a:pPr eaLnBrk="1" hangingPunct="1">
                <a:defRPr/>
              </a:pPr>
              <a:t>43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691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Why did the graph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go wild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?</a:t>
            </a: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Floating-point numbers are an approximations of real numbers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Just approximations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Real numbers can be arbitrarily large and arbitrarily small</a:t>
            </a:r>
          </a:p>
          <a:p>
            <a:pPr lvl="2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Floating-point numbers are of a fixed size and can’t hold all real numbers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Also, sometimes the approximation is not good enough for what you do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Small inaccuracies (rounding errors) can build up into huge errors</a:t>
            </a:r>
          </a:p>
          <a:p>
            <a:pPr eaLnBrk="1" hangingPunct="1">
              <a:defRPr/>
            </a:pPr>
            <a:r>
              <a:rPr lang="en-US" altLang="en-US" sz="2400" smtClean="0">
                <a:ea typeface="ＭＳ Ｐゴシック" pitchFamily="34" charset="-128"/>
              </a:rPr>
              <a:t>Always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be suspicious about calculations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check your results</a:t>
            </a:r>
          </a:p>
          <a:p>
            <a:pPr lvl="1" eaLnBrk="1" hangingPunct="1">
              <a:defRPr/>
            </a:pPr>
            <a:r>
              <a:rPr lang="en-US" altLang="en-US" sz="2000" smtClean="0">
                <a:ea typeface="Times New Roman" pitchFamily="18" charset="0"/>
              </a:rPr>
              <a:t>hope that your errors are obvious</a:t>
            </a:r>
          </a:p>
          <a:p>
            <a:pPr lvl="2" eaLnBrk="1" hangingPunct="1">
              <a:defRPr/>
            </a:pPr>
            <a:r>
              <a:rPr lang="en-US" altLang="en-US" sz="1800" smtClean="0">
                <a:ea typeface="Times New Roman" pitchFamily="18" charset="0"/>
              </a:rPr>
              <a:t>You want your code to break early – before anyone else gets to use it</a:t>
            </a:r>
          </a:p>
          <a:p>
            <a:pPr eaLnBrk="1" hangingPunct="1">
              <a:defRPr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75087EE-4577-49E6-A5C4-744F6A1F0208}" type="slidenum">
              <a:rPr lang="en-US" altLang="en-US" sz="1400" smtClean="0"/>
              <a:pPr eaLnBrk="1" hangingPunct="1">
                <a:defRPr/>
              </a:pPr>
              <a:t>44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4577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Graphing data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486400"/>
            <a:ext cx="8229600" cy="609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Often, what we want to graph is data, not a well-defined mathematical function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smtClean="0">
                <a:ea typeface="Times New Roman" pitchFamily="18" charset="0"/>
              </a:rPr>
              <a:t>Here, we used three </a:t>
            </a:r>
            <a:r>
              <a:rPr lang="en-US" altLang="en-US" sz="2000" b="1" smtClean="0">
                <a:ea typeface="Times New Roman" pitchFamily="18" charset="0"/>
              </a:rPr>
              <a:t>Open_polyline</a:t>
            </a:r>
            <a:r>
              <a:rPr lang="en-US" altLang="en-US" sz="2000" smtClean="0">
                <a:ea typeface="Times New Roman" pitchFamily="18" charset="0"/>
              </a:rPr>
              <a:t>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56F94CD-838A-4096-BC50-3A3755A9129F}" type="slidenum">
              <a:rPr lang="en-US" altLang="en-US" sz="1400" smtClean="0"/>
              <a:pPr eaLnBrk="1" hangingPunct="1">
                <a:defRPr/>
              </a:pPr>
              <a:t>45</a:t>
            </a:fld>
            <a:endParaRPr lang="en-US" altLang="en-US" sz="1400" smtClean="0"/>
          </a:p>
        </p:txBody>
      </p:sp>
      <p:pic>
        <p:nvPicPr>
          <p:cNvPr id="47110" name="Picture 5" descr="C:\Documents and Settings\bs\Desktop\112 book\Screen captures\Capture 15\15-13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295400"/>
            <a:ext cx="54895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6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Graphing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Carefully design your screen layout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2CC12DA-EAD3-4283-B0A4-76D0593D7B9F}" type="slidenum">
              <a:rPr lang="en-US" altLang="en-US" sz="1400" smtClean="0"/>
              <a:pPr eaLnBrk="1" hangingPunct="1">
                <a:defRPr/>
              </a:pPr>
              <a:t>46</a:t>
            </a:fld>
            <a:endParaRPr lang="en-US" altLang="en-US" sz="1400" smtClean="0"/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296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Code for Axis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16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struct Axis : Shape {</a:t>
            </a:r>
            <a:endParaRPr lang="en-US" altLang="en-US" sz="1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enum Orientation { x, y, z 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Axis(Orientation d, Point xy, int length,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int number_of_notches=0,	// </a:t>
            </a:r>
            <a:r>
              <a:rPr lang="en-US" altLang="en-US" sz="1800" i="1" smtClean="0">
                <a:ea typeface="ＭＳ Ｐゴシック" pitchFamily="34" charset="-128"/>
              </a:rPr>
              <a:t>default: no notches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string label = ""		// </a:t>
            </a:r>
            <a:r>
              <a:rPr lang="en-US" altLang="en-US" sz="1800" i="1" smtClean="0">
                <a:ea typeface="ＭＳ Ｐゴシック" pitchFamily="34" charset="-128"/>
              </a:rPr>
              <a:t>default : no label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	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void draw_lines() const;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void move(int dx, int dy);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void set_color(Color);	// </a:t>
            </a:r>
            <a:r>
              <a:rPr lang="en-US" altLang="en-US" sz="1800" i="1" smtClean="0">
                <a:ea typeface="ＭＳ Ｐゴシック" pitchFamily="34" charset="-128"/>
              </a:rPr>
              <a:t>in case we want to change the color of all parts at once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// </a:t>
            </a:r>
            <a:r>
              <a:rPr lang="en-US" altLang="en-US" sz="1800" i="1" smtClean="0">
                <a:ea typeface="ＭＳ Ｐゴシック" pitchFamily="34" charset="-128"/>
              </a:rPr>
              <a:t>line stored in Shape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i="1" smtClean="0">
                <a:ea typeface="ＭＳ Ｐゴシック" pitchFamily="34" charset="-128"/>
              </a:rPr>
              <a:t>	</a:t>
            </a:r>
            <a:r>
              <a:rPr lang="en-US" altLang="en-US" sz="1800" b="1" smtClean="0">
                <a:ea typeface="ＭＳ Ｐゴシック" pitchFamily="34" charset="-128"/>
              </a:rPr>
              <a:t>//</a:t>
            </a:r>
            <a:r>
              <a:rPr lang="en-US" altLang="en-US" sz="1800" i="1" smtClean="0">
                <a:ea typeface="ＭＳ Ｐゴシック" pitchFamily="34" charset="-128"/>
              </a:rPr>
              <a:t> orientation not stored (can be deduced from line)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Text label;</a:t>
            </a:r>
            <a:endParaRPr lang="en-US" altLang="en-US" sz="1800" i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Lines notches;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};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F2DB676-7EA8-4310-B115-8B8643A4BD6E}" type="slidenum">
              <a:rPr lang="en-US" altLang="en-US" sz="1400" smtClean="0"/>
              <a:pPr eaLnBrk="1" hangingPunct="1">
                <a:defRPr/>
              </a:pPr>
              <a:t>47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2761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ea typeface="+mj-ea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Axis::Axis(Orientation d, Point xy, int length, int n, string lab)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:label(Point(0,0),lab)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</a:t>
            </a:r>
            <a:r>
              <a:rPr lang="en-US" altLang="en-US" sz="1600" b="1" smtClean="0">
                <a:ea typeface="ＭＳ Ｐゴシック" pitchFamily="34" charset="-128"/>
              </a:rPr>
              <a:t>if (length&lt;0) error("bad axis length");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switch (d){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case Axis::x: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{	Shape::add(xy);			// </a:t>
            </a:r>
            <a:r>
              <a:rPr lang="en-US" altLang="en-US" sz="1600" i="1" smtClean="0">
                <a:ea typeface="ＭＳ Ｐゴシック" pitchFamily="34" charset="-128"/>
              </a:rPr>
              <a:t>axis line begin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Shape::add(Point(xy.x+length,xy.y));	// </a:t>
            </a:r>
            <a:r>
              <a:rPr lang="en-US" altLang="en-US" sz="1600" i="1" smtClean="0">
                <a:ea typeface="ＭＳ Ｐゴシック" pitchFamily="34" charset="-128"/>
              </a:rPr>
              <a:t>axis line 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if (1&lt;n)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	int dist = length/n;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	int x = xy.x+dist;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nn-NO" altLang="en-US" sz="1600" b="1" smtClean="0">
                <a:ea typeface="ＭＳ Ｐゴシック" pitchFamily="34" charset="-128"/>
              </a:rPr>
              <a:t>			for (int i = 0; i&lt;n; ++i)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		notches.add(Point(x,xy.y),Point(x,xy.y-5));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		x += dist;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label.move(length/3,xy.y+20); 	// </a:t>
            </a:r>
            <a:r>
              <a:rPr lang="en-US" altLang="en-US" sz="1600" i="1" smtClean="0">
                <a:ea typeface="ＭＳ Ｐゴシック" pitchFamily="34" charset="-128"/>
              </a:rPr>
              <a:t>put label under the line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	break;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en-US" sz="1600" b="1" smtClean="0">
                <a:ea typeface="ＭＳ Ｐゴシック" pitchFamily="34" charset="-128"/>
              </a:rPr>
              <a:t>	// …</a:t>
            </a: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3306DD5-04DC-435B-828F-3F9AE980F92D}" type="slidenum">
              <a:rPr lang="en-US" altLang="en-US" sz="1400" smtClean="0"/>
              <a:pPr eaLnBrk="1" hangingPunct="1">
                <a:defRPr/>
              </a:pPr>
              <a:t>48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42015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Axis implementation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686800" cy="441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void Axis::draw_lines() const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Shape::draw_lines();	// </a:t>
            </a:r>
            <a:r>
              <a:rPr lang="en-US" altLang="en-US" sz="1800" i="1" smtClean="0">
                <a:ea typeface="ＭＳ Ｐゴシック" pitchFamily="34" charset="-128"/>
              </a:rPr>
              <a:t>the line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notches.draw_lines();	// </a:t>
            </a:r>
            <a:r>
              <a:rPr lang="en-US" altLang="en-US" sz="1800" i="1" smtClean="0">
                <a:ea typeface="ＭＳ Ｐゴシック" pitchFamily="34" charset="-128"/>
              </a:rPr>
              <a:t>the notches may have a different color from the line</a:t>
            </a: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label.draw();        	// </a:t>
            </a:r>
            <a:r>
              <a:rPr lang="en-US" altLang="en-US" sz="1800" i="1" smtClean="0">
                <a:ea typeface="ＭＳ Ｐゴシック" pitchFamily="34" charset="-128"/>
              </a:rPr>
              <a:t>the label may have a different color from the line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void Axis::move(int dx, int dy)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Shape::move(dx,dy);	// </a:t>
            </a:r>
            <a:r>
              <a:rPr lang="en-US" altLang="en-US" sz="1800" i="1" smtClean="0">
                <a:ea typeface="ＭＳ Ｐゴシック" pitchFamily="34" charset="-128"/>
              </a:rPr>
              <a:t>the line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notches.move(dx,dy);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label.move(dx,dy);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void Axis::set_color(Color c)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	// </a:t>
            </a:r>
            <a:r>
              <a:rPr lang="en-US" altLang="en-US" sz="1800" i="1" smtClean="0">
                <a:ea typeface="ＭＳ Ｐゴシック" pitchFamily="34" charset="-128"/>
              </a:rPr>
              <a:t>… the obvious three lines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smtClean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A67CBAC-01B5-47DB-8284-02E16478D5E5}" type="slidenum">
              <a:rPr lang="en-US" altLang="en-US" sz="1400" smtClean="0"/>
              <a:pPr eaLnBrk="1" hangingPunct="1">
                <a:defRPr/>
              </a:pPr>
              <a:t>49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90434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Functions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idx="1"/>
          </p:nvPr>
        </p:nvSpPr>
        <p:spPr>
          <a:xfrm>
            <a:off x="228600" y="5181600"/>
            <a:ext cx="8229600" cy="1219200"/>
          </a:xfrm>
        </p:spPr>
        <p:txBody>
          <a:bodyPr/>
          <a:lstStyle/>
          <a:p>
            <a:pPr lvl="2" eaLnBrk="1" hangingPunct="1">
              <a:buFontTx/>
              <a:buNone/>
              <a:defRPr/>
            </a:pPr>
            <a:r>
              <a:rPr lang="en-US" sz="2000" b="1" dirty="0"/>
              <a:t>double one(double x) { return 1; } 	</a:t>
            </a:r>
            <a:r>
              <a:rPr lang="en-US" sz="2000" b="1" dirty="0" smtClean="0"/>
              <a:t>// </a:t>
            </a:r>
            <a:r>
              <a:rPr lang="en-US" sz="2000" i="1" dirty="0"/>
              <a:t>y==1</a:t>
            </a:r>
          </a:p>
          <a:p>
            <a:pPr lvl="2" eaLnBrk="1" hangingPunct="1">
              <a:buFontTx/>
              <a:buNone/>
              <a:defRPr/>
            </a:pPr>
            <a:r>
              <a:rPr lang="en-US" sz="2000" b="1" dirty="0"/>
              <a:t>double slope(double x) { return x/2; }	</a:t>
            </a:r>
            <a:r>
              <a:rPr lang="en-US" sz="2000" b="1" dirty="0" smtClean="0"/>
              <a:t>// </a:t>
            </a:r>
            <a:r>
              <a:rPr lang="en-US" sz="2000" i="1" dirty="0"/>
              <a:t>y==x/2</a:t>
            </a:r>
          </a:p>
          <a:p>
            <a:pPr lvl="2" eaLnBrk="1" hangingPunct="1">
              <a:buFontTx/>
              <a:buNone/>
              <a:defRPr/>
            </a:pPr>
            <a:r>
              <a:rPr lang="en-US" sz="2000" b="1" dirty="0"/>
              <a:t>double square(double x) { return x*x; } 	// </a:t>
            </a:r>
            <a:r>
              <a:rPr lang="en-US" sz="2000" i="1" dirty="0"/>
              <a:t>y==x*x</a:t>
            </a:r>
          </a:p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3CB8192-3D95-404E-802A-3A262ED4059F}" type="slidenum">
              <a:rPr lang="en-US" altLang="en-US" sz="1400" smtClean="0"/>
              <a:pPr eaLnBrk="1" hangingPunct="1">
                <a:defRPr/>
              </a:pPr>
              <a:t>5</a:t>
            </a:fld>
            <a:endParaRPr lang="en-US" altLang="en-US" sz="1400" smtClean="0"/>
          </a:p>
        </p:txBody>
      </p:sp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7912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2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Graphical user interfaces</a:t>
            </a:r>
          </a:p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Windows and Widgets</a:t>
            </a:r>
          </a:p>
          <a:p>
            <a:pPr>
              <a:defRPr/>
            </a:pPr>
            <a:r>
              <a:rPr lang="en-US" altLang="en-US" smtClean="0">
                <a:ea typeface="ＭＳ Ｐゴシック" pitchFamily="34" charset="-128"/>
              </a:rPr>
              <a:t>Buttons and dialog boxes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ED8B1AE-6986-48B7-8537-E00E46C3232F}" type="slidenum">
              <a:rPr lang="en-US" altLang="en-US" sz="1400" smtClean="0"/>
              <a:pPr eaLnBrk="1" hangingPunct="1">
                <a:defRPr/>
              </a:pPr>
              <a:t>50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3315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smtClean="0">
                <a:ea typeface="ＭＳ Ｐゴシック" pitchFamily="34" charset="-128"/>
              </a:rPr>
              <a:t>How do we write code to do this?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>
                <a:ea typeface="+mn-ea"/>
              </a:rPr>
              <a:t>Simple_window</a:t>
            </a:r>
            <a:r>
              <a:rPr lang="en-US" sz="2000" b="1" dirty="0">
                <a:ea typeface="+mn-ea"/>
              </a:rPr>
              <a:t> win0(Point(100,100),</a:t>
            </a:r>
            <a:r>
              <a:rPr lang="en-US" sz="2000" b="1" dirty="0" err="1">
                <a:ea typeface="+mn-ea"/>
              </a:rPr>
              <a:t>xmax,ymax,"Function</a:t>
            </a:r>
            <a:r>
              <a:rPr lang="en-US" sz="2000" b="1" dirty="0">
                <a:ea typeface="+mn-ea"/>
              </a:rPr>
              <a:t> graphing");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Function s(one</a:t>
            </a:r>
            <a:r>
              <a:rPr lang="en-US" sz="2000" b="1" dirty="0" smtClean="0">
                <a:ea typeface="+mn-ea"/>
              </a:rPr>
              <a:t>,          -</a:t>
            </a:r>
            <a:r>
              <a:rPr lang="en-US" sz="2000" b="1" dirty="0">
                <a:ea typeface="+mn-ea"/>
              </a:rPr>
              <a:t>10,11</a:t>
            </a:r>
            <a:r>
              <a:rPr lang="en-US" sz="2000" b="1" dirty="0" smtClean="0">
                <a:ea typeface="+mn-ea"/>
              </a:rPr>
              <a:t>,   </a:t>
            </a:r>
            <a:r>
              <a:rPr lang="en-US" sz="2000" b="1" dirty="0" err="1" smtClean="0">
                <a:ea typeface="+mn-ea"/>
              </a:rPr>
              <a:t>orig</a:t>
            </a:r>
            <a:r>
              <a:rPr lang="en-US" sz="2000" b="1" dirty="0" smtClean="0">
                <a:ea typeface="+mn-ea"/>
              </a:rPr>
              <a:t>,   </a:t>
            </a:r>
            <a:r>
              <a:rPr lang="en-US" sz="2000" b="1" dirty="0" err="1" smtClean="0">
                <a:ea typeface="+mn-ea"/>
              </a:rPr>
              <a:t>n_points,x_scale,y_scale</a:t>
            </a:r>
            <a:r>
              <a:rPr lang="en-US" sz="2000" b="1" dirty="0">
                <a:ea typeface="+mn-ea"/>
              </a:rPr>
              <a:t>);  </a:t>
            </a:r>
            <a:endParaRPr lang="en-US" sz="2000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Function s2(slope</a:t>
            </a:r>
            <a:r>
              <a:rPr lang="en-US" sz="2000" b="1" dirty="0" smtClean="0">
                <a:ea typeface="+mn-ea"/>
              </a:rPr>
              <a:t>,     -</a:t>
            </a:r>
            <a:r>
              <a:rPr lang="en-US" sz="2000" b="1" dirty="0">
                <a:ea typeface="+mn-ea"/>
              </a:rPr>
              <a:t>10,11</a:t>
            </a:r>
            <a:r>
              <a:rPr lang="en-US" sz="2000" b="1" dirty="0" smtClean="0">
                <a:ea typeface="+mn-ea"/>
              </a:rPr>
              <a:t>,   </a:t>
            </a:r>
            <a:r>
              <a:rPr lang="en-US" sz="2000" b="1" dirty="0" err="1" smtClean="0">
                <a:ea typeface="+mn-ea"/>
              </a:rPr>
              <a:t>orig</a:t>
            </a:r>
            <a:r>
              <a:rPr lang="en-US" sz="2000" b="1" dirty="0" smtClean="0">
                <a:ea typeface="+mn-ea"/>
              </a:rPr>
              <a:t>,   </a:t>
            </a:r>
            <a:r>
              <a:rPr lang="en-US" sz="2000" b="1" dirty="0" err="1" smtClean="0">
                <a:ea typeface="+mn-ea"/>
              </a:rPr>
              <a:t>n_points,x_scale,y_scale</a:t>
            </a:r>
            <a:r>
              <a:rPr lang="en-US" sz="2000" b="1" dirty="0">
                <a:ea typeface="+mn-ea"/>
              </a:rPr>
              <a:t>);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Function s3(square</a:t>
            </a:r>
            <a:r>
              <a:rPr lang="en-US" sz="2000" b="1" dirty="0" smtClean="0">
                <a:ea typeface="+mn-ea"/>
              </a:rPr>
              <a:t>,  -</a:t>
            </a:r>
            <a:r>
              <a:rPr lang="en-US" sz="2000" b="1" dirty="0">
                <a:ea typeface="+mn-ea"/>
              </a:rPr>
              <a:t>10,11</a:t>
            </a:r>
            <a:r>
              <a:rPr lang="en-US" sz="2000" b="1" dirty="0" smtClean="0">
                <a:ea typeface="+mn-ea"/>
              </a:rPr>
              <a:t>,   </a:t>
            </a:r>
            <a:r>
              <a:rPr lang="en-US" sz="2000" b="1" dirty="0" err="1" smtClean="0">
                <a:ea typeface="+mn-ea"/>
              </a:rPr>
              <a:t>orig</a:t>
            </a:r>
            <a:r>
              <a:rPr lang="en-US" sz="2000" b="1" dirty="0" smtClean="0">
                <a:ea typeface="+mn-ea"/>
              </a:rPr>
              <a:t>,   </a:t>
            </a:r>
            <a:r>
              <a:rPr lang="en-US" sz="2000" b="1" dirty="0" err="1" smtClean="0">
                <a:ea typeface="+mn-ea"/>
              </a:rPr>
              <a:t>n_points,x_scale,y_scale</a:t>
            </a:r>
            <a:r>
              <a:rPr lang="en-US" sz="2000" b="1" dirty="0">
                <a:ea typeface="+mn-ea"/>
              </a:rPr>
              <a:t>); 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ea typeface="+mn-ea"/>
              </a:rPr>
              <a:t>						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win0.attach(s);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win0.attach(s2);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win0.attach(s3);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win0.wait_for_button( 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solidFill>
                <a:schemeClr val="accent2"/>
              </a:solidFill>
              <a:ea typeface="+mn-ea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solidFill>
                <a:schemeClr val="accent2"/>
              </a:solidFill>
              <a:ea typeface="+mn-ea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F91E9E0-34D6-404B-A0C8-AB3FD0E4BFAC}" type="slidenum">
              <a:rPr lang="en-US" altLang="en-US" sz="1400" smtClean="0"/>
              <a:pPr eaLnBrk="1" hangingPunct="1">
                <a:defRPr/>
              </a:pPr>
              <a:t>6</a:t>
            </a:fld>
            <a:endParaRPr lang="en-US" altLang="en-US" sz="1400" smtClean="0"/>
          </a:p>
        </p:txBody>
      </p:sp>
      <p:sp>
        <p:nvSpPr>
          <p:cNvPr id="7174" name="TextBox 4"/>
          <p:cNvSpPr txBox="1">
            <a:spLocks noChangeArrowheads="1"/>
          </p:cNvSpPr>
          <p:nvPr/>
        </p:nvSpPr>
        <p:spPr bwMode="auto">
          <a:xfrm>
            <a:off x="152400" y="914400"/>
            <a:ext cx="2971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  <a:latin typeface="Arial" charset="0"/>
              </a:rPr>
              <a:t>Function to be graphed</a:t>
            </a:r>
          </a:p>
        </p:txBody>
      </p:sp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1981200" y="54102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FF00"/>
                </a:solidFill>
                <a:latin typeface="Arial" charset="0"/>
              </a:rPr>
              <a:t>Range in which to graph [x0:xN)</a:t>
            </a:r>
          </a:p>
        </p:txBody>
      </p:sp>
      <p:cxnSp>
        <p:nvCxnSpPr>
          <p:cNvPr id="7176" name="Straight Arrow Connector 7"/>
          <p:cNvCxnSpPr>
            <a:cxnSpLocks noChangeShapeType="1"/>
            <a:stCxn id="7175" idx="0"/>
          </p:cNvCxnSpPr>
          <p:nvPr/>
        </p:nvCxnSpPr>
        <p:spPr bwMode="auto">
          <a:xfrm flipH="1" flipV="1">
            <a:off x="3048000" y="2819400"/>
            <a:ext cx="685800" cy="2590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Straight Arrow Connector 9"/>
          <p:cNvCxnSpPr>
            <a:cxnSpLocks noChangeShapeType="1"/>
          </p:cNvCxnSpPr>
          <p:nvPr/>
        </p:nvCxnSpPr>
        <p:spPr bwMode="auto">
          <a:xfrm rot="16200000" flipH="1">
            <a:off x="1257300" y="1257300"/>
            <a:ext cx="762000" cy="685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4267200" y="4648200"/>
            <a:ext cx="472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>
                <a:solidFill>
                  <a:srgbClr val="FFFF00"/>
                </a:solidFill>
                <a:latin typeface="Arial" charset="0"/>
              </a:rPr>
              <a:t>“</a:t>
            </a:r>
            <a:r>
              <a:rPr lang="en-US" altLang="ja-JP" sz="1800">
                <a:solidFill>
                  <a:srgbClr val="FFFF00"/>
                </a:solidFill>
                <a:latin typeface="Arial" charset="0"/>
              </a:rPr>
              <a:t>stuff</a:t>
            </a:r>
            <a:r>
              <a:rPr lang="ja-JP" altLang="en-US" sz="1800">
                <a:solidFill>
                  <a:srgbClr val="FFFF00"/>
                </a:solidFill>
                <a:latin typeface="Arial" charset="0"/>
              </a:rPr>
              <a:t>”</a:t>
            </a:r>
            <a:r>
              <a:rPr lang="en-US" altLang="ja-JP" sz="1800">
                <a:solidFill>
                  <a:srgbClr val="FFFF00"/>
                </a:solidFill>
                <a:latin typeface="Arial" charset="0"/>
              </a:rPr>
              <a:t> to make the graph fit into the window</a:t>
            </a:r>
            <a:endParaRPr lang="en-US" altLang="en-US" sz="1800">
              <a:solidFill>
                <a:srgbClr val="FFFF00"/>
              </a:solidFill>
              <a:latin typeface="Arial" charset="0"/>
            </a:endParaRPr>
          </a:p>
        </p:txBody>
      </p:sp>
      <p:cxnSp>
        <p:nvCxnSpPr>
          <p:cNvPr id="7179" name="Straight Arrow Connector 11"/>
          <p:cNvCxnSpPr>
            <a:cxnSpLocks noChangeShapeType="1"/>
          </p:cNvCxnSpPr>
          <p:nvPr/>
        </p:nvCxnSpPr>
        <p:spPr bwMode="auto">
          <a:xfrm rot="10800000">
            <a:off x="5334000" y="2819400"/>
            <a:ext cx="2057400" cy="182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7"/>
          <p:cNvCxnSpPr>
            <a:cxnSpLocks noChangeShapeType="1"/>
            <a:stCxn id="7181" idx="0"/>
          </p:cNvCxnSpPr>
          <p:nvPr/>
        </p:nvCxnSpPr>
        <p:spPr bwMode="auto">
          <a:xfrm flipH="1" flipV="1">
            <a:off x="3962400" y="2819400"/>
            <a:ext cx="438150" cy="8382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1" name="TextBox 10"/>
          <p:cNvSpPr txBox="1">
            <a:spLocks noChangeArrowheads="1"/>
          </p:cNvSpPr>
          <p:nvPr/>
        </p:nvSpPr>
        <p:spPr bwMode="auto">
          <a:xfrm>
            <a:off x="3733800" y="3657600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>
                <a:solidFill>
                  <a:srgbClr val="FFFF00"/>
                </a:solidFill>
                <a:latin typeface="Arial" charset="0"/>
              </a:rPr>
              <a:t>First point</a:t>
            </a:r>
            <a:endParaRPr lang="en-US" altLang="en-US" sz="180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We need some Constants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 smtClean="0">
                <a:ea typeface="+mn-ea"/>
              </a:rPr>
              <a:t>const </a:t>
            </a:r>
            <a:r>
              <a:rPr lang="en-US" sz="2000" b="1" dirty="0">
                <a:ea typeface="+mn-ea"/>
              </a:rPr>
              <a:t>int </a:t>
            </a:r>
            <a:r>
              <a:rPr lang="en-US" sz="2000" b="1" dirty="0" err="1">
                <a:ea typeface="+mn-ea"/>
              </a:rPr>
              <a:t>xmax</a:t>
            </a:r>
            <a:r>
              <a:rPr lang="en-US" sz="2000" b="1" dirty="0">
                <a:ea typeface="+mn-ea"/>
              </a:rPr>
              <a:t> = </a:t>
            </a:r>
            <a:r>
              <a:rPr lang="en-US" sz="2000" b="1" dirty="0" smtClean="0">
                <a:ea typeface="+mn-ea"/>
              </a:rPr>
              <a:t>win0.x_max();</a:t>
            </a:r>
            <a:r>
              <a:rPr lang="en-US" sz="2000" b="1" dirty="0">
                <a:ea typeface="+mn-ea"/>
              </a:rPr>
              <a:t>	</a:t>
            </a:r>
            <a:r>
              <a:rPr lang="en-US" sz="2000" b="1" dirty="0" smtClean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window </a:t>
            </a:r>
            <a:r>
              <a:rPr lang="en-US" sz="2000" i="1" dirty="0" smtClean="0">
                <a:ea typeface="+mn-ea"/>
              </a:rPr>
              <a:t>size (600 by 400)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const int </a:t>
            </a:r>
            <a:r>
              <a:rPr lang="en-US" sz="2000" b="1" dirty="0" err="1">
                <a:ea typeface="+mn-ea"/>
              </a:rPr>
              <a:t>ymax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>
                <a:ea typeface="+mn-ea"/>
              </a:rPr>
              <a:t>= </a:t>
            </a:r>
            <a:r>
              <a:rPr lang="en-US" sz="2000" b="1" smtClean="0">
                <a:ea typeface="+mn-ea"/>
              </a:rPr>
              <a:t>win0.y_max</a:t>
            </a:r>
            <a:r>
              <a:rPr lang="en-US" sz="2000" b="1" dirty="0" smtClean="0">
                <a:ea typeface="+mn-ea"/>
              </a:rPr>
              <a:t>();</a:t>
            </a:r>
            <a:endParaRPr lang="en-US" sz="2000" b="1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const 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x_orig</a:t>
            </a:r>
            <a:r>
              <a:rPr lang="en-US" sz="2000" b="1" dirty="0">
                <a:ea typeface="+mn-ea"/>
              </a:rPr>
              <a:t> = </a:t>
            </a:r>
            <a:r>
              <a:rPr lang="en-US" sz="2000" b="1" dirty="0" err="1">
                <a:ea typeface="+mn-ea"/>
              </a:rPr>
              <a:t>xmax</a:t>
            </a:r>
            <a:r>
              <a:rPr lang="en-US" sz="2000" b="1" dirty="0">
                <a:ea typeface="+mn-ea"/>
              </a:rPr>
              <a:t>/2; 	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const 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y_orig</a:t>
            </a:r>
            <a:r>
              <a:rPr lang="en-US" sz="2000" b="1" dirty="0">
                <a:ea typeface="+mn-ea"/>
              </a:rPr>
              <a:t> = </a:t>
            </a:r>
            <a:r>
              <a:rPr lang="en-US" sz="2000" b="1" dirty="0" err="1">
                <a:ea typeface="+mn-ea"/>
              </a:rPr>
              <a:t>ymax</a:t>
            </a:r>
            <a:r>
              <a:rPr lang="en-US" sz="2000" b="1" dirty="0">
                <a:ea typeface="+mn-ea"/>
              </a:rPr>
              <a:t>/2;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const Point </a:t>
            </a:r>
            <a:r>
              <a:rPr lang="en-US" sz="2000" b="1" dirty="0" err="1">
                <a:ea typeface="+mn-ea"/>
              </a:rPr>
              <a:t>orig</a:t>
            </a:r>
            <a:r>
              <a:rPr lang="en-US" sz="2000" b="1" dirty="0">
                <a:ea typeface="+mn-ea"/>
              </a:rPr>
              <a:t>(</a:t>
            </a:r>
            <a:r>
              <a:rPr lang="en-US" sz="2000" b="1" dirty="0" err="1">
                <a:ea typeface="+mn-ea"/>
              </a:rPr>
              <a:t>x_orig</a:t>
            </a:r>
            <a:r>
              <a:rPr lang="en-US" sz="2000" b="1" dirty="0">
                <a:ea typeface="+mn-ea"/>
              </a:rPr>
              <a:t>, </a:t>
            </a:r>
            <a:r>
              <a:rPr lang="en-US" sz="2000" b="1" dirty="0" err="1">
                <a:ea typeface="+mn-ea"/>
              </a:rPr>
              <a:t>y_orig</a:t>
            </a:r>
            <a:r>
              <a:rPr lang="en-US" sz="2000" b="1" dirty="0">
                <a:ea typeface="+mn-ea"/>
              </a:rPr>
              <a:t>); </a:t>
            </a:r>
            <a:r>
              <a:rPr lang="en-US" sz="2000" b="1" dirty="0" smtClean="0">
                <a:ea typeface="+mn-ea"/>
              </a:rPr>
              <a:t>	 </a:t>
            </a:r>
            <a:r>
              <a:rPr lang="en-US" sz="2000" b="1" dirty="0">
                <a:ea typeface="+mn-ea"/>
              </a:rPr>
              <a:t>// </a:t>
            </a:r>
            <a:r>
              <a:rPr lang="en-US" sz="2000" i="1" dirty="0">
                <a:ea typeface="+mn-ea"/>
              </a:rPr>
              <a:t>position of </a:t>
            </a:r>
            <a:r>
              <a:rPr lang="en-US" sz="2000" i="1" dirty="0" smtClean="0">
                <a:ea typeface="+mn-ea"/>
              </a:rPr>
              <a:t>Cartesian (</a:t>
            </a:r>
            <a:r>
              <a:rPr lang="en-US" sz="2000" i="1" dirty="0">
                <a:ea typeface="+mn-ea"/>
              </a:rPr>
              <a:t>0,0</a:t>
            </a:r>
            <a:r>
              <a:rPr lang="en-US" sz="2000" i="1" dirty="0" smtClean="0">
                <a:ea typeface="+mn-ea"/>
              </a:rPr>
              <a:t>) in window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const 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r_min</a:t>
            </a:r>
            <a:r>
              <a:rPr lang="en-US" sz="2000" b="1" dirty="0">
                <a:ea typeface="+mn-ea"/>
              </a:rPr>
              <a:t> = -10;		</a:t>
            </a:r>
            <a:r>
              <a:rPr lang="en-US" sz="2000" b="1" dirty="0" smtClean="0">
                <a:ea typeface="+mn-ea"/>
              </a:rPr>
              <a:t>// </a:t>
            </a:r>
            <a:r>
              <a:rPr lang="en-US" sz="2000" i="1" dirty="0" smtClean="0">
                <a:ea typeface="+mn-ea"/>
              </a:rPr>
              <a:t>range [-10:11) == [-10:10] of x</a:t>
            </a:r>
            <a:endParaRPr lang="en-US" sz="2000" i="1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>
                <a:ea typeface="+mn-ea"/>
              </a:rPr>
              <a:t>const </a:t>
            </a:r>
            <a:r>
              <a:rPr lang="en-US" sz="2000" b="1" dirty="0" err="1">
                <a:ea typeface="+mn-ea"/>
              </a:rPr>
              <a:t>int</a:t>
            </a:r>
            <a:r>
              <a:rPr lang="en-US" sz="2000" b="1" dirty="0">
                <a:ea typeface="+mn-ea"/>
              </a:rPr>
              <a:t> </a:t>
            </a:r>
            <a:r>
              <a:rPr lang="en-US" sz="2000" b="1" dirty="0" err="1">
                <a:ea typeface="+mn-ea"/>
              </a:rPr>
              <a:t>r_max</a:t>
            </a:r>
            <a:r>
              <a:rPr lang="en-US" sz="2000" b="1" dirty="0">
                <a:ea typeface="+mn-ea"/>
              </a:rPr>
              <a:t> = 11</a:t>
            </a:r>
            <a:r>
              <a:rPr lang="en-US" sz="2000" b="1" dirty="0" smtClean="0">
                <a:ea typeface="+mn-ea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0" b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const </a:t>
            </a:r>
            <a:r>
              <a:rPr lang="en-US" sz="2000" b="1" dirty="0" err="1" smtClean="0">
                <a:ea typeface="+mn-ea"/>
              </a:rPr>
              <a:t>int</a:t>
            </a:r>
            <a:r>
              <a:rPr lang="en-US" sz="2000" b="1" dirty="0" smtClean="0">
                <a:ea typeface="+mn-ea"/>
              </a:rPr>
              <a:t> </a:t>
            </a:r>
            <a:r>
              <a:rPr lang="en-US" sz="2000" b="1" dirty="0" err="1" smtClean="0">
                <a:ea typeface="+mn-ea"/>
              </a:rPr>
              <a:t>n_points</a:t>
            </a:r>
            <a:r>
              <a:rPr lang="en-US" sz="2000" b="1" dirty="0" smtClean="0">
                <a:ea typeface="+mn-ea"/>
              </a:rPr>
              <a:t> = 400;		// </a:t>
            </a:r>
            <a:r>
              <a:rPr lang="en-US" sz="2000" i="1" dirty="0" smtClean="0">
                <a:ea typeface="+mn-ea"/>
              </a:rPr>
              <a:t>number of points used in range</a:t>
            </a:r>
          </a:p>
          <a:p>
            <a:pPr eaLnBrk="1" hangingPunct="1"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const </a:t>
            </a:r>
            <a:r>
              <a:rPr lang="en-US" sz="2000" b="1" dirty="0" err="1" smtClean="0">
                <a:ea typeface="+mn-ea"/>
              </a:rPr>
              <a:t>int</a:t>
            </a:r>
            <a:r>
              <a:rPr lang="en-US" sz="2000" b="1" dirty="0" smtClean="0">
                <a:ea typeface="+mn-ea"/>
              </a:rPr>
              <a:t> </a:t>
            </a:r>
            <a:r>
              <a:rPr lang="en-US" sz="2000" b="1" dirty="0" err="1" smtClean="0">
                <a:ea typeface="+mn-ea"/>
              </a:rPr>
              <a:t>x_scale</a:t>
            </a:r>
            <a:r>
              <a:rPr lang="en-US" sz="2000" b="1" dirty="0" smtClean="0">
                <a:ea typeface="+mn-ea"/>
              </a:rPr>
              <a:t> = 20;		// </a:t>
            </a:r>
            <a:r>
              <a:rPr lang="en-US" sz="2000" i="1" dirty="0" smtClean="0">
                <a:ea typeface="+mn-ea"/>
              </a:rPr>
              <a:t>scaling  factors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const </a:t>
            </a:r>
            <a:r>
              <a:rPr lang="en-US" sz="2000" b="1" dirty="0" err="1" smtClean="0">
                <a:ea typeface="+mn-ea"/>
              </a:rPr>
              <a:t>int</a:t>
            </a:r>
            <a:r>
              <a:rPr lang="en-US" sz="2000" b="1" dirty="0" smtClean="0">
                <a:ea typeface="+mn-ea"/>
              </a:rPr>
              <a:t> </a:t>
            </a:r>
            <a:r>
              <a:rPr lang="en-US" sz="2000" b="1" dirty="0" err="1" smtClean="0">
                <a:ea typeface="+mn-ea"/>
              </a:rPr>
              <a:t>y_scale</a:t>
            </a:r>
            <a:r>
              <a:rPr lang="en-US" sz="2000" b="1" dirty="0" smtClean="0">
                <a:ea typeface="+mn-ea"/>
              </a:rPr>
              <a:t> = 20;</a:t>
            </a:r>
          </a:p>
          <a:p>
            <a:pPr eaLnBrk="1" hangingPunct="1">
              <a:buFontTx/>
              <a:buNone/>
              <a:defRPr/>
            </a:pPr>
            <a:endParaRPr lang="en-US" sz="2000" b="1" dirty="0" smtClean="0">
              <a:ea typeface="+mn-ea"/>
            </a:endParaRP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// </a:t>
            </a:r>
            <a:r>
              <a:rPr lang="en-US" sz="2000" i="1" dirty="0" smtClean="0">
                <a:ea typeface="+mn-ea"/>
              </a:rPr>
              <a:t>Choosing a center (0,0), scales, and number of points can be fiddly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smtClean="0">
                <a:ea typeface="+mn-ea"/>
              </a:rPr>
              <a:t>// </a:t>
            </a:r>
            <a:r>
              <a:rPr lang="en-US" sz="2000" i="1" dirty="0" smtClean="0">
                <a:ea typeface="+mn-ea"/>
              </a:rPr>
              <a:t>The range usually comes from the definition of what you are doing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b="1" dirty="0">
              <a:ea typeface="+mn-ea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b="1" dirty="0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BCE44AF-0EDB-40B8-936F-6DEB371EB1A9}" type="slidenum">
              <a:rPr lang="en-US" altLang="en-US" sz="1400" smtClean="0"/>
              <a:pPr eaLnBrk="1" hangingPunct="1">
                <a:defRPr/>
              </a:pPr>
              <a:t>7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7037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Functions – but what does it mean?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410200"/>
            <a:ext cx="8915400" cy="91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What</a:t>
            </a:r>
            <a:r>
              <a:rPr lang="ja-JP" altLang="en-US" sz="2400" smtClean="0">
                <a:ea typeface="ＭＳ Ｐゴシック" pitchFamily="34" charset="-128"/>
              </a:rPr>
              <a:t>’</a:t>
            </a:r>
            <a:r>
              <a:rPr lang="en-US" altLang="ja-JP" sz="2400" smtClean="0">
                <a:ea typeface="ＭＳ Ｐゴシック" pitchFamily="34" charset="-128"/>
              </a:rPr>
              <a:t>s wrong with this?	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No axes (no scale)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smtClean="0">
                <a:ea typeface="ＭＳ Ｐゴシック" pitchFamily="34" charset="-128"/>
              </a:rPr>
              <a:t>No labels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C493BCE-0C11-49B0-A255-2D6011AE345F}" type="slidenum">
              <a:rPr lang="en-US" altLang="en-US" sz="1400" smtClean="0"/>
              <a:pPr eaLnBrk="1" hangingPunct="1">
                <a:defRPr/>
              </a:pPr>
              <a:t>8</a:t>
            </a:fld>
            <a:endParaRPr lang="en-US" altLang="en-US" sz="1400" smtClean="0"/>
          </a:p>
        </p:txBody>
      </p:sp>
      <p:pic>
        <p:nvPicPr>
          <p:cNvPr id="9222" name="Picture 7" descr="C:\Documents and Settings\bs\Desktop\112book\Raw capture\Capture 15\7-27-2008 5-17-42 PM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066800"/>
            <a:ext cx="601503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3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ea typeface="ＭＳ Ｐゴシック" pitchFamily="34" charset="-128"/>
              </a:rPr>
              <a:t>Label the functions</a:t>
            </a:r>
          </a:p>
        </p:txBody>
      </p:sp>
      <p:sp>
        <p:nvSpPr>
          <p:cNvPr id="80903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5257800"/>
            <a:ext cx="8229600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>
                <a:ea typeface="+mn-ea"/>
              </a:rPr>
              <a:t>Text ts(Point(100,y_orig-30),"one");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>
                <a:ea typeface="+mn-ea"/>
              </a:rPr>
              <a:t>Text ts2(Point(100,y_orig+y_orig/2-10),"x/2");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>
                <a:ea typeface="+mn-ea"/>
              </a:rPr>
              <a:t>Text ts3(Point(x_orig-90,20),"x*x");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b="1">
              <a:ea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smtClean="0"/>
              <a:t>Stroustrup/Programming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83068FF-44D8-478B-9F06-1C3363A3E698}" type="slidenum">
              <a:rPr lang="en-US" altLang="en-US" sz="1400" smtClean="0"/>
              <a:pPr eaLnBrk="1" hangingPunct="1">
                <a:defRPr/>
              </a:pPr>
              <a:t>9</a:t>
            </a:fld>
            <a:endParaRPr lang="en-US" altLang="en-US" sz="1400" smtClean="0"/>
          </a:p>
        </p:txBody>
      </p:sp>
      <p:pic>
        <p:nvPicPr>
          <p:cNvPr id="10246" name="Picture 7" descr="C:\Documents and Settings\bs\Desktop\112book\Raw capture\Capture 15\7-27-2008 5-17-58 PM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990600"/>
            <a:ext cx="569118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3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998</Words>
  <Application>Microsoft Office PowerPoint</Application>
  <PresentationFormat>On-screen Show (4:3)</PresentationFormat>
  <Paragraphs>464</Paragraphs>
  <Slides>50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Bitmap Image</vt:lpstr>
      <vt:lpstr>Chapter 15  Functions and graphing</vt:lpstr>
      <vt:lpstr>Abstract</vt:lpstr>
      <vt:lpstr>Note</vt:lpstr>
      <vt:lpstr>Graphing functions</vt:lpstr>
      <vt:lpstr>Functions</vt:lpstr>
      <vt:lpstr>How do we write code to do this?</vt:lpstr>
      <vt:lpstr>We need some Constants</vt:lpstr>
      <vt:lpstr>Functions – but what does it mean?</vt:lpstr>
      <vt:lpstr>Label the functions</vt:lpstr>
      <vt:lpstr>Add x-axis and y-axis</vt:lpstr>
      <vt:lpstr>Use color (in moderation)</vt:lpstr>
      <vt:lpstr>The implementation of Function</vt:lpstr>
      <vt:lpstr>Now Define “Function”</vt:lpstr>
      <vt:lpstr>Implementation of Function</vt:lpstr>
      <vt:lpstr>Default arguments</vt:lpstr>
      <vt:lpstr>Function</vt:lpstr>
      <vt:lpstr>Some more functions</vt:lpstr>
      <vt:lpstr>Cos and sloping-cos</vt:lpstr>
      <vt:lpstr>Standard mathematical functions (&lt;cmath&gt;)</vt:lpstr>
      <vt:lpstr>Standard mathematical functions (&lt;cmath&gt;)</vt:lpstr>
      <vt:lpstr>Why graphing?</vt:lpstr>
      <vt:lpstr>An example:    ex</vt:lpstr>
      <vt:lpstr>Simple algorithm to approximate ex</vt:lpstr>
      <vt:lpstr>Simple algorithm to approximate ex</vt:lpstr>
      <vt:lpstr>“Animate” approximations to ex</vt:lpstr>
      <vt:lpstr>“Animate” approximations to ex</vt:lpstr>
      <vt:lpstr>Demo</vt:lpstr>
      <vt:lpstr>Demo n = 0</vt:lpstr>
      <vt:lpstr>Demo n = 1</vt:lpstr>
      <vt:lpstr>Demo n = 2</vt:lpstr>
      <vt:lpstr>Demo n = 3</vt:lpstr>
      <vt:lpstr>Demo n = 4</vt:lpstr>
      <vt:lpstr>Demo n = 5</vt:lpstr>
      <vt:lpstr>Demo n = 6</vt:lpstr>
      <vt:lpstr>Demo n = 7</vt:lpstr>
      <vt:lpstr>Demo n = 8</vt:lpstr>
      <vt:lpstr>Demo n = 18</vt:lpstr>
      <vt:lpstr>Demo n = 19</vt:lpstr>
      <vt:lpstr>Demo n = 20</vt:lpstr>
      <vt:lpstr>Demo n = 21</vt:lpstr>
      <vt:lpstr>Demo n = 22</vt:lpstr>
      <vt:lpstr>Demo n = 23</vt:lpstr>
      <vt:lpstr>Demo n = 30</vt:lpstr>
      <vt:lpstr>Why did the graph “go wild”?</vt:lpstr>
      <vt:lpstr>Graphing data</vt:lpstr>
      <vt:lpstr>Graphing data</vt:lpstr>
      <vt:lpstr>Code for Axis</vt:lpstr>
      <vt:lpstr>PowerPoint Presentation</vt:lpstr>
      <vt:lpstr>Axis implementation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 Functions and graphing</dc:title>
  <dc:creator>John Keyser</dc:creator>
  <cp:lastModifiedBy>John Keyser</cp:lastModifiedBy>
  <cp:revision>2</cp:revision>
  <dcterms:created xsi:type="dcterms:W3CDTF">2014-03-06T07:41:00Z</dcterms:created>
  <dcterms:modified xsi:type="dcterms:W3CDTF">2014-03-06T07:51:55Z</dcterms:modified>
</cp:coreProperties>
</file>