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71" r:id="rId27"/>
    <p:sldId id="272" r:id="rId28"/>
    <p:sldId id="273" r:id="rId29"/>
    <p:sldId id="274" r:id="rId30"/>
    <p:sldId id="276" r:id="rId31"/>
    <p:sldId id="275" r:id="rId32"/>
    <p:sldId id="278" r:id="rId33"/>
    <p:sldId id="279" r:id="rId34"/>
    <p:sldId id="280" r:id="rId35"/>
    <p:sldId id="281" r:id="rId36"/>
    <p:sldId id="290" r:id="rId37"/>
    <p:sldId id="282" r:id="rId38"/>
    <p:sldId id="283" r:id="rId39"/>
    <p:sldId id="284" r:id="rId40"/>
    <p:sldId id="285" r:id="rId41"/>
    <p:sldId id="286" r:id="rId42"/>
    <p:sldId id="287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4F9F-F7A4-46DC-9AA0-01262584E618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DEC2-CA8B-437E-B0F4-08093CA6A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Chapter 16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Graphical User Interfaces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8077200" cy="175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Times New Roman" charset="0"/>
              </a:rPr>
              <a:t>John Keyser’s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</a:rPr>
              <a:t>Modifications of Slides by</a:t>
            </a:r>
          </a:p>
          <a:p>
            <a:pPr eaLnBrk="1" hangingPunct="1">
              <a:defRPr/>
            </a:pPr>
            <a:r>
              <a:rPr lang="en-US" dirty="0" err="1" smtClean="0">
                <a:latin typeface="Times New Roman" charset="0"/>
              </a:rPr>
              <a:t>Bjarne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Stroustrup</a:t>
            </a:r>
            <a:r>
              <a:rPr lang="en-US" dirty="0" smtClean="0"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US" sz="2000" dirty="0" err="1">
                <a:latin typeface="Times New Roman" charset="0"/>
              </a:rPr>
              <a:t>www.stroustrup.com</a:t>
            </a:r>
            <a:r>
              <a:rPr lang="en-US" sz="2000" dirty="0">
                <a:latin typeface="Times New Roman" charset="0"/>
              </a:rPr>
              <a:t>/</a:t>
            </a:r>
            <a:r>
              <a:rPr lang="en-US" sz="2000" dirty="0" smtClean="0">
                <a:latin typeface="Times New Roman" charset="0"/>
              </a:rPr>
              <a:t>Programming</a:t>
            </a:r>
            <a:endParaRPr lang="en-US" sz="2000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1054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When you hit </a:t>
            </a:r>
            <a:r>
              <a:rPr lang="en-US" altLang="en-US" sz="2400" b="1" smtClean="0">
                <a:ea typeface="ＭＳ Ｐゴシック" pitchFamily="34" charset="-128"/>
              </a:rPr>
              <a:t>Next point</a:t>
            </a:r>
            <a:r>
              <a:rPr lang="en-US" altLang="en-US" sz="2400" smtClean="0">
                <a:ea typeface="ＭＳ Ｐゴシック" pitchFamily="34" charset="-128"/>
              </a:rPr>
              <a:t> that point becomes the current (x,y) and is displayed in the </a:t>
            </a:r>
            <a:r>
              <a:rPr lang="en-US" altLang="en-US" sz="2400" b="1" smtClean="0">
                <a:ea typeface="ＭＳ Ｐゴシック" pitchFamily="34" charset="-128"/>
              </a:rPr>
              <a:t>Out_box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8EB9846-4D25-44C0-8051-58890B80DE12}" type="slidenum">
              <a:rPr lang="en-US" altLang="en-US" sz="1400" smtClean="0"/>
              <a:pPr>
                <a:defRPr/>
              </a:pPr>
              <a:t>10</a:t>
            </a:fld>
            <a:endParaRPr lang="en-US" altLang="en-US" sz="140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38200"/>
            <a:ext cx="5791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105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another point and you have a line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9FF8915-0F55-457E-96FC-DB53103A2C25}" type="slidenum">
              <a:rPr lang="en-US" altLang="en-US" sz="1400" smtClean="0"/>
              <a:pPr>
                <a:defRPr/>
              </a:pPr>
              <a:t>11</a:t>
            </a:fld>
            <a:endParaRPr lang="en-US" altLang="en-US" sz="1400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5791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029200"/>
            <a:ext cx="8229600" cy="99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Three points give two lines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Obviously, we are building a polyline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C2FDCDB-81E8-49BB-832A-4ED39BD3AD89}" type="slidenum">
              <a:rPr lang="en-US" altLang="en-US" sz="1400" smtClean="0"/>
              <a:pPr>
                <a:defRPr/>
              </a:pPr>
              <a:t>12</a:t>
            </a:fld>
            <a:endParaRPr lang="en-US" altLang="en-US" sz="140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85800"/>
            <a:ext cx="5791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</p:txBody>
      </p:sp>
      <p:sp>
        <p:nvSpPr>
          <p:cNvPr id="111619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990600" y="50292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</a:rPr>
              <a:t>And so on, until you hit </a:t>
            </a:r>
            <a:r>
              <a:rPr lang="en-US" sz="2800" b="1" smtClean="0">
                <a:ea typeface="+mn-ea"/>
              </a:rPr>
              <a:t>Quit.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>
              <a:ea typeface="+mn-ea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CF358D2-20D0-42D9-A88C-D6C5EE9C717E}" type="slidenum">
              <a:rPr lang="en-US" altLang="en-US" sz="1400" smtClean="0"/>
              <a:pPr>
                <a:defRPr/>
              </a:pPr>
              <a:t>13</a:t>
            </a:fld>
            <a:endParaRPr lang="en-US" altLang="en-US" sz="14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762000"/>
            <a:ext cx="5791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So what? And How?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382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We saw buttons, input boxes and an outbox in a window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define a window?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define buttons?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define input and output boxes?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Click on a button and something happens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program that action?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connect our code to the button?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You type something into a input box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get that value into our code?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convert from a string to numbers?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We saw output in the output box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get the values there?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Lines appeared in our window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store the lines?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How do we draw them?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033DEAC-5E3B-4854-997B-F0B9CBD97596}" type="slidenum">
              <a:rPr lang="en-US" altLang="en-US" sz="1400" smtClean="0"/>
              <a:pPr>
                <a:defRPr/>
              </a:pPr>
              <a:t>14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How it works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07B050B-B590-4D7C-AC90-7F4BA426D5CA}" type="slidenum">
              <a:rPr lang="en-US" altLang="en-US" sz="1400" smtClean="0"/>
              <a:pPr>
                <a:defRPr/>
              </a:pPr>
              <a:t>15</a:t>
            </a:fld>
            <a:endParaRPr lang="en-US" altLang="en-US" sz="1400" smtClean="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Our code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276600" y="17526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Window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334000" y="38100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FLTK</a:t>
            </a:r>
          </a:p>
        </p:txBody>
      </p:sp>
      <p:cxnSp>
        <p:nvCxnSpPr>
          <p:cNvPr id="22535" name="AutoShape 8"/>
          <p:cNvCxnSpPr>
            <a:cxnSpLocks noChangeShapeType="1"/>
            <a:stCxn id="22532" idx="0"/>
            <a:endCxn id="22533" idx="2"/>
          </p:cNvCxnSpPr>
          <p:nvPr/>
        </p:nvCxnSpPr>
        <p:spPr bwMode="auto">
          <a:xfrm rot="-5400000">
            <a:off x="2324100" y="1600200"/>
            <a:ext cx="1600200" cy="2819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6" name="AutoShape 9"/>
          <p:cNvCxnSpPr>
            <a:cxnSpLocks noChangeShapeType="1"/>
            <a:endCxn id="22534" idx="0"/>
          </p:cNvCxnSpPr>
          <p:nvPr/>
        </p:nvCxnSpPr>
        <p:spPr bwMode="auto">
          <a:xfrm rot="16200000" flipH="1">
            <a:off x="5276850" y="2495550"/>
            <a:ext cx="1828800" cy="800100"/>
          </a:xfrm>
          <a:prstGeom prst="curvedConnector3">
            <a:avLst>
              <a:gd name="adj1" fmla="val -440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10"/>
          <p:cNvCxnSpPr>
            <a:cxnSpLocks noChangeShapeType="1"/>
            <a:stCxn id="22534" idx="2"/>
            <a:endCxn id="22532" idx="2"/>
          </p:cNvCxnSpPr>
          <p:nvPr/>
        </p:nvCxnSpPr>
        <p:spPr bwMode="auto">
          <a:xfrm rot="5400000">
            <a:off x="4152106" y="1829594"/>
            <a:ext cx="1588" cy="48768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2667000" y="3124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Attach Button 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0" y="2057400"/>
            <a:ext cx="381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Describe where the button is</a:t>
            </a:r>
            <a:br>
              <a:rPr lang="en-US" alt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Describe what the button looks like</a:t>
            </a:r>
            <a:br>
              <a:rPr lang="en-US" alt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Register Button</a:t>
            </a:r>
            <a:r>
              <a:rPr lang="ja-JP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s callback 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2362200" y="4495800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ja-JP" altLang="en-US" sz="200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ja-JP" altLang="en-US" sz="200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 when Button is pressed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7200" y="4114800"/>
            <a:ext cx="2514600" cy="1524000"/>
            <a:chOff x="457200" y="4114800"/>
            <a:chExt cx="2514600" cy="1524000"/>
          </a:xfrm>
        </p:grpSpPr>
        <p:sp>
          <p:nvSpPr>
            <p:cNvPr id="23" name="Rectangle 22"/>
            <p:cNvSpPr/>
            <p:nvPr/>
          </p:nvSpPr>
          <p:spPr>
            <a:xfrm>
              <a:off x="457200" y="4114800"/>
              <a:ext cx="251460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Our Code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400" y="4572000"/>
              <a:ext cx="210134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Window Setup Code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400" y="5105400"/>
              <a:ext cx="238238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Callback Handling Code</a:t>
              </a:r>
              <a:endParaRPr lang="en-US" dirty="0"/>
            </a:p>
          </p:txBody>
        </p:sp>
      </p:grp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How it works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A bit more detail…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07B050B-B590-4D7C-AC90-7F4BA426D5CA}" type="slidenum">
              <a:rPr lang="en-US" altLang="en-US" sz="1400" smtClean="0"/>
              <a:pPr>
                <a:defRPr/>
              </a:pPr>
              <a:t>16</a:t>
            </a:fld>
            <a:endParaRPr lang="en-US" altLang="en-US" sz="1400" smtClean="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276600" y="17526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Window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334000" y="38100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FLTK</a:t>
            </a:r>
          </a:p>
        </p:txBody>
      </p:sp>
      <p:cxnSp>
        <p:nvCxnSpPr>
          <p:cNvPr id="22535" name="AutoShape 8"/>
          <p:cNvCxnSpPr>
            <a:cxnSpLocks noChangeShapeType="1"/>
            <a:stCxn id="21" idx="0"/>
            <a:endCxn id="22533" idx="2"/>
          </p:cNvCxnSpPr>
          <p:nvPr/>
        </p:nvCxnSpPr>
        <p:spPr bwMode="auto">
          <a:xfrm rot="5400000" flipH="1" flipV="1">
            <a:off x="1877886" y="1915986"/>
            <a:ext cx="2362200" cy="29498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6" name="AutoShape 9"/>
          <p:cNvCxnSpPr>
            <a:cxnSpLocks noChangeShapeType="1"/>
            <a:endCxn id="22534" idx="0"/>
          </p:cNvCxnSpPr>
          <p:nvPr/>
        </p:nvCxnSpPr>
        <p:spPr bwMode="auto">
          <a:xfrm rot="16200000" flipH="1">
            <a:off x="5276850" y="2495550"/>
            <a:ext cx="1828800" cy="800100"/>
          </a:xfrm>
          <a:prstGeom prst="curvedConnector3">
            <a:avLst>
              <a:gd name="adj1" fmla="val -440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10"/>
          <p:cNvCxnSpPr>
            <a:cxnSpLocks noChangeShapeType="1"/>
            <a:stCxn id="22534" idx="2"/>
            <a:endCxn id="22" idx="2"/>
          </p:cNvCxnSpPr>
          <p:nvPr/>
        </p:nvCxnSpPr>
        <p:spPr bwMode="auto">
          <a:xfrm rot="5400000">
            <a:off x="3554180" y="2437612"/>
            <a:ext cx="1207532" cy="4866708"/>
          </a:xfrm>
          <a:prstGeom prst="curvedConnector3">
            <a:avLst>
              <a:gd name="adj1" fmla="val 1189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2743200" y="34290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Attach Button 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0" y="2057400"/>
            <a:ext cx="381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Describe where the button is</a:t>
            </a:r>
            <a:br>
              <a:rPr lang="en-US" alt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Describe what the button looks like</a:t>
            </a:r>
            <a:br>
              <a:rPr lang="en-US" alt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Register Button</a:t>
            </a:r>
            <a:r>
              <a:rPr lang="ja-JP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s callback 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276600" y="5867400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ja-JP" altLang="en-US" sz="200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ja-JP" altLang="en-US" sz="200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 when Button is pressed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Setup/Programming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Program Sets up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Program sets up </a:t>
            </a:r>
          </a:p>
          <a:p>
            <a:r>
              <a:rPr lang="en-US" dirty="0" smtClean="0"/>
              <a:t>Callback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Runs:</a:t>
            </a:r>
            <a:br>
              <a:rPr lang="en-US" dirty="0" smtClean="0"/>
            </a:br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2200"/>
            <a:ext cx="151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Executes: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Program Sets up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1371600" y="4724400"/>
            <a:ext cx="304800" cy="762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Program sets up </a:t>
            </a:r>
          </a:p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 rot="18123740">
            <a:off x="2985698" y="3690470"/>
            <a:ext cx="304800" cy="235948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24200" y="4419600"/>
            <a:ext cx="240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Callbacks are registered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724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is</a:t>
            </a:r>
          </a:p>
          <a:p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124200"/>
            <a:ext cx="1295400" cy="15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62400" y="1981200"/>
            <a:ext cx="17526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2200" y="2819400"/>
            <a:ext cx="1371600" cy="685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Runs</a:t>
            </a:r>
            <a:br>
              <a:rPr lang="en-US" dirty="0" smtClean="0"/>
            </a:br>
            <a:r>
              <a:rPr lang="en-US" dirty="0" smtClean="0"/>
              <a:t>Begin Loop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838200" y="3048000"/>
            <a:ext cx="1334654" cy="1558900"/>
            <a:chOff x="1981200" y="3048000"/>
            <a:chExt cx="1334654" cy="1558900"/>
          </a:xfrm>
        </p:grpSpPr>
        <p:sp>
          <p:nvSpPr>
            <p:cNvPr id="4" name="Circular Arrow 3"/>
            <p:cNvSpPr/>
            <p:nvPr/>
          </p:nvSpPr>
          <p:spPr>
            <a:xfrm>
              <a:off x="1981200" y="30480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ular Arrow 4"/>
            <p:cNvSpPr/>
            <p:nvPr/>
          </p:nvSpPr>
          <p:spPr>
            <a:xfrm rot="10991276">
              <a:off x="2020454" y="31591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8200" y="2362200"/>
            <a:ext cx="157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Infinite Loop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1981200"/>
            <a:ext cx="17526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Perspective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I/O alternatives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GUI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Layers of software</a:t>
            </a:r>
          </a:p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code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callbacks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D303286-7102-46E0-9408-757DD65EFF5D}" type="slidenum">
              <a:rPr lang="en-US" altLang="en-US" sz="1400" smtClean="0"/>
              <a:pPr>
                <a:defRPr/>
              </a:pPr>
              <a:t>2</a:t>
            </a:fld>
            <a:endParaRPr lang="en-US" altLang="en-US" sz="140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Runs</a:t>
            </a:r>
            <a:br>
              <a:rPr lang="en-US" dirty="0" smtClean="0"/>
            </a:br>
            <a:r>
              <a:rPr lang="en-US" dirty="0" smtClean="0"/>
              <a:t>User Interacts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838200" y="3048000"/>
            <a:ext cx="1334654" cy="1558900"/>
            <a:chOff x="1981200" y="3048000"/>
            <a:chExt cx="1334654" cy="1558900"/>
          </a:xfrm>
        </p:grpSpPr>
        <p:sp>
          <p:nvSpPr>
            <p:cNvPr id="4" name="Circular Arrow 3"/>
            <p:cNvSpPr/>
            <p:nvPr/>
          </p:nvSpPr>
          <p:spPr>
            <a:xfrm>
              <a:off x="1981200" y="30480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ular Arrow 4"/>
            <p:cNvSpPr/>
            <p:nvPr/>
          </p:nvSpPr>
          <p:spPr>
            <a:xfrm rot="10991276">
              <a:off x="2020454" y="31591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8200" y="2362200"/>
            <a:ext cx="157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Infinite Loop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1981200"/>
            <a:ext cx="17526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7848600" y="2362200"/>
            <a:ext cx="914400" cy="914400"/>
          </a:xfrm>
          <a:prstGeom prst="smileyFac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9800" y="2667000"/>
            <a:ext cx="152400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52600"/>
            <a:ext cx="160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Interacts</a:t>
            </a:r>
          </a:p>
          <a:p>
            <a:r>
              <a:rPr lang="en-US" dirty="0" smtClean="0"/>
              <a:t>With Widget in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Runs</a:t>
            </a:r>
            <a:br>
              <a:rPr lang="en-US" dirty="0" smtClean="0"/>
            </a:br>
            <a:r>
              <a:rPr lang="en-US" dirty="0" smtClean="0"/>
              <a:t>Callback is Made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838200" y="3048000"/>
            <a:ext cx="1334654" cy="1558900"/>
            <a:chOff x="1981200" y="3048000"/>
            <a:chExt cx="1334654" cy="1558900"/>
          </a:xfrm>
        </p:grpSpPr>
        <p:sp>
          <p:nvSpPr>
            <p:cNvPr id="4" name="Circular Arrow 3"/>
            <p:cNvSpPr/>
            <p:nvPr/>
          </p:nvSpPr>
          <p:spPr>
            <a:xfrm>
              <a:off x="1981200" y="30480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ular Arrow 4"/>
            <p:cNvSpPr/>
            <p:nvPr/>
          </p:nvSpPr>
          <p:spPr>
            <a:xfrm rot="10991276">
              <a:off x="2020454" y="31591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8200" y="2362200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1981200"/>
            <a:ext cx="17526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7848600" y="2362200"/>
            <a:ext cx="914400" cy="914400"/>
          </a:xfrm>
          <a:prstGeom prst="smileyFac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9800" y="2667000"/>
            <a:ext cx="152400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52600"/>
            <a:ext cx="160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Interacts</a:t>
            </a:r>
          </a:p>
          <a:p>
            <a:r>
              <a:rPr lang="en-US" dirty="0" smtClean="0"/>
              <a:t>With Widget in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2971800"/>
            <a:ext cx="1219200" cy="533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2200" y="4267200"/>
            <a:ext cx="1905000" cy="1143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3429000"/>
            <a:ext cx="1795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Calls Appropriate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Callback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3124200"/>
            <a:ext cx="1295400" cy="15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Runs</a:t>
            </a:r>
            <a:br>
              <a:rPr lang="en-US" dirty="0" smtClean="0"/>
            </a:br>
            <a:r>
              <a:rPr lang="en-US" dirty="0" smtClean="0"/>
              <a:t>Callback Executes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838200" y="3048000"/>
            <a:ext cx="1334654" cy="1558900"/>
            <a:chOff x="1981200" y="3048000"/>
            <a:chExt cx="1334654" cy="1558900"/>
          </a:xfrm>
        </p:grpSpPr>
        <p:sp>
          <p:nvSpPr>
            <p:cNvPr id="4" name="Circular Arrow 3"/>
            <p:cNvSpPr/>
            <p:nvPr/>
          </p:nvSpPr>
          <p:spPr>
            <a:xfrm>
              <a:off x="1981200" y="30480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ular Arrow 4"/>
            <p:cNvSpPr/>
            <p:nvPr/>
          </p:nvSpPr>
          <p:spPr>
            <a:xfrm rot="10991276">
              <a:off x="2020454" y="31591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8200" y="2362200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Callback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1981200"/>
            <a:ext cx="17526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7848600" y="2362200"/>
            <a:ext cx="914400" cy="914400"/>
          </a:xfrm>
          <a:prstGeom prst="smileyFac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2971800"/>
            <a:ext cx="1219200" cy="533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2200" y="4267200"/>
            <a:ext cx="1905000" cy="1143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3429000"/>
            <a:ext cx="1795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Calls Appropriate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Callback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3124200"/>
            <a:ext cx="1295400" cy="15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487680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Callback Function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Executes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Runs</a:t>
            </a:r>
            <a:br>
              <a:rPr lang="en-US" dirty="0" smtClean="0"/>
            </a:br>
            <a:r>
              <a:rPr lang="en-US" dirty="0" smtClean="0"/>
              <a:t>Callback Finishes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838200" y="3048000"/>
            <a:ext cx="1334654" cy="1558900"/>
            <a:chOff x="1981200" y="3048000"/>
            <a:chExt cx="1334654" cy="1558900"/>
          </a:xfrm>
        </p:grpSpPr>
        <p:sp>
          <p:nvSpPr>
            <p:cNvPr id="4" name="Circular Arrow 3"/>
            <p:cNvSpPr/>
            <p:nvPr/>
          </p:nvSpPr>
          <p:spPr>
            <a:xfrm>
              <a:off x="1981200" y="30480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ular Arrow 4"/>
            <p:cNvSpPr/>
            <p:nvPr/>
          </p:nvSpPr>
          <p:spPr>
            <a:xfrm rot="10991276">
              <a:off x="2020454" y="31591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8200" y="2362200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1981200"/>
            <a:ext cx="17526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7848600" y="2362200"/>
            <a:ext cx="914400" cy="914400"/>
          </a:xfrm>
          <a:prstGeom prst="smileyFac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2971800"/>
            <a:ext cx="1219200" cy="533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3429000"/>
            <a:ext cx="1795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Calls Appropriate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Callback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3124200"/>
            <a:ext cx="1295400" cy="15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24200" y="472440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Callback Function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Finishes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86000" y="4724400"/>
            <a:ext cx="1828800" cy="1066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Runs</a:t>
            </a:r>
            <a:br>
              <a:rPr lang="en-US" dirty="0" smtClean="0"/>
            </a:br>
            <a:r>
              <a:rPr lang="en-US" dirty="0" smtClean="0"/>
              <a:t>See Results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838200" y="3048000"/>
            <a:ext cx="1334654" cy="1558900"/>
            <a:chOff x="1981200" y="3048000"/>
            <a:chExt cx="1334654" cy="1558900"/>
          </a:xfrm>
        </p:grpSpPr>
        <p:sp>
          <p:nvSpPr>
            <p:cNvPr id="4" name="Circular Arrow 3"/>
            <p:cNvSpPr/>
            <p:nvPr/>
          </p:nvSpPr>
          <p:spPr>
            <a:xfrm>
              <a:off x="1981200" y="30480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ular Arrow 4"/>
            <p:cNvSpPr/>
            <p:nvPr/>
          </p:nvSpPr>
          <p:spPr>
            <a:xfrm rot="10991276">
              <a:off x="2020454" y="31591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8200" y="2362200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1981200"/>
            <a:ext cx="17526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7848600" y="2362200"/>
            <a:ext cx="914400" cy="914400"/>
          </a:xfrm>
          <a:prstGeom prst="smileyFac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62200" y="2743200"/>
            <a:ext cx="1447800" cy="685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3429000"/>
            <a:ext cx="151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Window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3124200"/>
            <a:ext cx="1295400" cy="15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Runs</a:t>
            </a:r>
            <a:br>
              <a:rPr lang="en-US" dirty="0" smtClean="0"/>
            </a:br>
            <a:r>
              <a:rPr lang="en-US" dirty="0" smtClean="0"/>
              <a:t>Return to Loop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838200" y="3048000"/>
            <a:ext cx="1334654" cy="1558900"/>
            <a:chOff x="1981200" y="3048000"/>
            <a:chExt cx="1334654" cy="1558900"/>
          </a:xfrm>
        </p:grpSpPr>
        <p:sp>
          <p:nvSpPr>
            <p:cNvPr id="4" name="Circular Arrow 3"/>
            <p:cNvSpPr/>
            <p:nvPr/>
          </p:nvSpPr>
          <p:spPr>
            <a:xfrm>
              <a:off x="1981200" y="30480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ular Arrow 4"/>
            <p:cNvSpPr/>
            <p:nvPr/>
          </p:nvSpPr>
          <p:spPr>
            <a:xfrm rot="10991276">
              <a:off x="2020454" y="3159100"/>
              <a:ext cx="1295400" cy="1447800"/>
            </a:xfrm>
            <a:prstGeom prst="circular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8200" y="2362200"/>
            <a:ext cx="157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Main Program: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Infinite Loop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17781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Window/Layouts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562600"/>
            <a:ext cx="192232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1981200"/>
            <a:ext cx="17526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7848600" y="2362200"/>
            <a:ext cx="914400" cy="914400"/>
          </a:xfrm>
          <a:prstGeom prst="smileyFac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Mapping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We map our ideas onto the FTLK version of the conventional Graphics/GUI ideas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D0429FF-3B39-4E80-B2DA-F7FE71AD12DD}" type="slidenum">
              <a:rPr lang="en-US" altLang="en-US" sz="1400" smtClean="0"/>
              <a:pPr>
                <a:defRPr/>
              </a:pPr>
              <a:t>26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>
                <a:ea typeface="ＭＳ Ｐゴシック" pitchFamily="34" charset="-128"/>
              </a:rPr>
              <a:t>Define class Lines_window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struct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Lines_window</a:t>
            </a:r>
            <a:r>
              <a:rPr lang="en-US" altLang="en-US" sz="2000" b="1" dirty="0" smtClean="0">
                <a:ea typeface="ＭＳ Ｐゴシック" pitchFamily="34" charset="-128"/>
              </a:rPr>
              <a:t> : Window 	</a:t>
            </a: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err="1" smtClean="0">
                <a:ea typeface="ＭＳ Ｐゴシック" pitchFamily="34" charset="-128"/>
              </a:rPr>
              <a:t>Lines_window</a:t>
            </a:r>
            <a:r>
              <a:rPr lang="en-US" altLang="en-US" sz="1800" i="1" dirty="0" smtClean="0">
                <a:ea typeface="ＭＳ Ｐゴシック" pitchFamily="34" charset="-128"/>
              </a:rPr>
              <a:t> inherits from Window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Lines_window</a:t>
            </a:r>
            <a:r>
              <a:rPr lang="en-US" altLang="en-US" sz="2000" b="1" dirty="0" smtClean="0">
                <a:ea typeface="ＭＳ Ｐゴシック" pitchFamily="34" charset="-128"/>
              </a:rPr>
              <a:t>(Point </a:t>
            </a:r>
            <a:r>
              <a:rPr lang="en-US" altLang="en-US" sz="2000" b="1" dirty="0" err="1" smtClean="0">
                <a:ea typeface="ＭＳ Ｐゴシック" pitchFamily="34" charset="-128"/>
              </a:rPr>
              <a:t>xy</a:t>
            </a:r>
            <a:r>
              <a:rPr lang="en-US" altLang="en-US" sz="2000" b="1" dirty="0" smtClean="0">
                <a:ea typeface="ＭＳ Ｐゴシック" pitchFamily="34" charset="-128"/>
              </a:rPr>
              <a:t>, int w, int h, const string&amp; title); </a:t>
            </a: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smtClean="0">
                <a:ea typeface="ＭＳ Ｐゴシック" pitchFamily="34" charset="-128"/>
              </a:rPr>
              <a:t>declare constructor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Open_polyline</a:t>
            </a:r>
            <a:r>
              <a:rPr lang="en-US" altLang="en-US" sz="2000" b="1" dirty="0" smtClean="0">
                <a:ea typeface="ＭＳ Ｐゴシック" pitchFamily="34" charset="-128"/>
              </a:rPr>
              <a:t> lines;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Button </a:t>
            </a:r>
            <a:r>
              <a:rPr lang="en-US" altLang="en-US" sz="2000" b="1" dirty="0" err="1" smtClean="0">
                <a:ea typeface="ＭＳ Ｐゴシック" pitchFamily="34" charset="-128"/>
              </a:rPr>
              <a:t>next_button</a:t>
            </a:r>
            <a:r>
              <a:rPr lang="en-US" altLang="en-US" sz="2000" b="1" dirty="0" smtClean="0">
                <a:ea typeface="ＭＳ Ｐゴシック" pitchFamily="34" charset="-128"/>
              </a:rPr>
              <a:t>;		</a:t>
            </a: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smtClean="0">
                <a:ea typeface="ＭＳ Ｐゴシック" pitchFamily="34" charset="-128"/>
              </a:rPr>
              <a:t>declare some buttons – type Button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Button </a:t>
            </a:r>
            <a:r>
              <a:rPr lang="en-US" altLang="en-US" sz="2000" b="1" dirty="0" err="1" smtClean="0">
                <a:ea typeface="ＭＳ Ｐゴシック" pitchFamily="34" charset="-128"/>
              </a:rPr>
              <a:t>quit_button</a:t>
            </a:r>
            <a:r>
              <a:rPr lang="en-US" altLang="en-US" sz="2000" b="1" dirty="0" smtClean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In_box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next_x</a:t>
            </a:r>
            <a:r>
              <a:rPr lang="en-US" altLang="en-US" sz="2000" b="1" dirty="0" smtClean="0">
                <a:ea typeface="ＭＳ Ｐゴシック" pitchFamily="34" charset="-128"/>
              </a:rPr>
              <a:t>;		</a:t>
            </a: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smtClean="0">
                <a:ea typeface="ＭＳ Ｐゴシック" pitchFamily="34" charset="-128"/>
              </a:rPr>
              <a:t>declare some i/o boxes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In_box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next_y</a:t>
            </a:r>
            <a:r>
              <a:rPr lang="en-US" altLang="en-US" sz="2000" b="1" dirty="0" smtClean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Out_box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xy_out</a:t>
            </a:r>
            <a:r>
              <a:rPr lang="en-US" altLang="en-US" sz="2000" b="1" dirty="0" smtClean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void next(); 			</a:t>
            </a: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smtClean="0">
                <a:ea typeface="ＭＳ Ｐゴシック" pitchFamily="34" charset="-128"/>
              </a:rPr>
              <a:t>what to do when </a:t>
            </a:r>
            <a:r>
              <a:rPr lang="en-US" altLang="en-US" sz="1800" i="1" dirty="0" err="1" smtClean="0">
                <a:ea typeface="ＭＳ Ｐゴシック" pitchFamily="34" charset="-128"/>
              </a:rPr>
              <a:t>next_button</a:t>
            </a:r>
            <a:r>
              <a:rPr lang="en-US" altLang="en-US" sz="1800" i="1" dirty="0" smtClean="0">
                <a:ea typeface="ＭＳ Ｐゴシック" pitchFamily="34" charset="-128"/>
              </a:rPr>
              <a:t> is pushed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void quit(); 			</a:t>
            </a: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smtClean="0">
                <a:ea typeface="ＭＳ Ｐゴシック" pitchFamily="34" charset="-128"/>
              </a:rPr>
              <a:t>what to do when </a:t>
            </a:r>
            <a:r>
              <a:rPr lang="en-US" altLang="en-US" sz="1800" i="1" dirty="0" err="1" smtClean="0">
                <a:ea typeface="ＭＳ Ｐゴシック" pitchFamily="34" charset="-128"/>
              </a:rPr>
              <a:t>quit_botton</a:t>
            </a:r>
            <a:r>
              <a:rPr lang="en-US" altLang="en-US" sz="1800" i="1" dirty="0" smtClean="0">
                <a:ea typeface="ＭＳ Ｐゴシック" pitchFamily="34" charset="-128"/>
              </a:rPr>
              <a:t> is pushed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8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static void </a:t>
            </a:r>
            <a:r>
              <a:rPr lang="en-US" altLang="en-US" sz="2000" b="1" dirty="0" err="1" smtClean="0">
                <a:ea typeface="ＭＳ Ｐゴシック" pitchFamily="34" charset="-128"/>
              </a:rPr>
              <a:t>cb_next</a:t>
            </a:r>
            <a:r>
              <a:rPr lang="en-US" altLang="en-US" sz="2000" b="1" dirty="0" smtClean="0">
                <a:ea typeface="ＭＳ Ｐゴシック" pitchFamily="34" charset="-128"/>
              </a:rPr>
              <a:t>(Address, Address window); </a:t>
            </a: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smtClean="0">
                <a:ea typeface="ＭＳ Ｐゴシック" pitchFamily="34" charset="-128"/>
              </a:rPr>
              <a:t>callback for </a:t>
            </a:r>
            <a:r>
              <a:rPr lang="en-US" altLang="en-US" sz="1800" i="1" dirty="0" err="1" smtClean="0">
                <a:ea typeface="ＭＳ Ｐゴシック" pitchFamily="34" charset="-128"/>
              </a:rPr>
              <a:t>next_button</a:t>
            </a:r>
            <a:endParaRPr lang="en-US" altLang="en-US" sz="18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static void </a:t>
            </a:r>
            <a:r>
              <a:rPr lang="en-US" altLang="en-US" sz="2000" b="1" dirty="0" err="1" smtClean="0">
                <a:ea typeface="ＭＳ Ｐゴシック" pitchFamily="34" charset="-128"/>
              </a:rPr>
              <a:t>cb_quit</a:t>
            </a:r>
            <a:r>
              <a:rPr lang="en-US" altLang="en-US" sz="2000" b="1" dirty="0" smtClean="0">
                <a:ea typeface="ＭＳ Ｐゴシック" pitchFamily="34" charset="-128"/>
              </a:rPr>
              <a:t>(Address, Address window); 	</a:t>
            </a: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smtClean="0">
                <a:ea typeface="ＭＳ Ｐゴシック" pitchFamily="34" charset="-128"/>
              </a:rPr>
              <a:t>callback for </a:t>
            </a:r>
            <a:r>
              <a:rPr lang="en-US" altLang="en-US" sz="1800" i="1" dirty="0" err="1" smtClean="0">
                <a:ea typeface="ＭＳ Ｐゴシック" pitchFamily="34" charset="-128"/>
              </a:rPr>
              <a:t>quit_button</a:t>
            </a:r>
            <a:endParaRPr lang="en-US" altLang="en-US" sz="18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};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5B720D2-5976-4C30-BD58-695E787EC8A3}" type="slidenum">
              <a:rPr lang="en-US" altLang="en-US" sz="1400" smtClean="0"/>
              <a:pPr>
                <a:defRPr/>
              </a:pPr>
              <a:t>27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5105400"/>
            <a:ext cx="7772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Window with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two </a:t>
            </a:r>
            <a:r>
              <a:rPr lang="en-US" altLang="en-US" sz="2000" b="1" smtClean="0">
                <a:ea typeface="Times New Roman" pitchFamily="18" charset="0"/>
              </a:rPr>
              <a:t>Button</a:t>
            </a:r>
            <a:r>
              <a:rPr lang="en-US" altLang="en-US" sz="2000" smtClean="0">
                <a:ea typeface="Times New Roman" pitchFamily="18" charset="0"/>
              </a:rPr>
              <a:t>s, two </a:t>
            </a:r>
            <a:r>
              <a:rPr lang="en-US" altLang="en-US" sz="2000" b="1" smtClean="0">
                <a:ea typeface="Times New Roman" pitchFamily="18" charset="0"/>
              </a:rPr>
              <a:t>In_box</a:t>
            </a:r>
            <a:r>
              <a:rPr lang="en-US" altLang="en-US" sz="2000" smtClean="0">
                <a:ea typeface="Times New Roman" pitchFamily="18" charset="0"/>
              </a:rPr>
              <a:t>es, and an </a:t>
            </a:r>
            <a:r>
              <a:rPr lang="en-US" altLang="en-US" sz="2000" b="1" smtClean="0">
                <a:ea typeface="Times New Roman" pitchFamily="18" charset="0"/>
              </a:rPr>
              <a:t>Out_box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7E3A21B-A689-4617-9A0C-861D087D22E3}" type="slidenum">
              <a:rPr lang="en-US" altLang="en-US" sz="1400" smtClean="0"/>
              <a:pPr>
                <a:defRPr/>
              </a:pPr>
              <a:t>28</a:t>
            </a:fld>
            <a:endParaRPr lang="en-US" altLang="en-US" sz="1400" smtClean="0"/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762000"/>
            <a:ext cx="5791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>
                <a:ea typeface="ＭＳ Ｐゴシック" pitchFamily="34" charset="-128"/>
              </a:rPr>
              <a:t>The Lines_window constructor</a:t>
            </a:r>
            <a:r>
              <a:rPr lang="en-US" alt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Lines_window::Lines_window(Point xy, int w, int h, const string&amp; title)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:Window(xy,w,h,title),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// </a:t>
            </a:r>
            <a:r>
              <a:rPr lang="en-US" altLang="en-US" sz="2000" i="1" smtClean="0">
                <a:ea typeface="ＭＳ Ｐゴシック" pitchFamily="34" charset="-128"/>
              </a:rPr>
              <a:t>construct/initialize the parts of the window:</a:t>
            </a:r>
            <a:r>
              <a:rPr lang="en-US" altLang="en-US" sz="2000" b="1" smtClean="0">
                <a:ea typeface="ＭＳ Ｐゴシック" pitchFamily="34" charset="-128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   	                              // </a:t>
            </a:r>
            <a:r>
              <a:rPr lang="en-US" altLang="en-US" sz="2000" smtClean="0">
                <a:ea typeface="ＭＳ Ｐゴシック" pitchFamily="34" charset="-128"/>
              </a:rPr>
              <a:t>location	        size          name            action</a:t>
            </a: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next_button(Point(x_max()-150,0), 70, 20, "Next point", cb_next),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quit_button(Point(x_max()-70,0), 70, 20, "Quit", cb_quit),       // </a:t>
            </a:r>
            <a:r>
              <a:rPr lang="en-US" altLang="en-US" sz="2000" i="1" smtClean="0">
                <a:ea typeface="ＭＳ Ｐゴシック" pitchFamily="34" charset="-128"/>
              </a:rPr>
              <a:t>quit button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next_x(Point(x_max()-310,0), 50, 20, "next x:"),    	          // </a:t>
            </a:r>
            <a:r>
              <a:rPr lang="en-US" altLang="en-US" sz="2000" i="1" smtClean="0">
                <a:ea typeface="ＭＳ Ｐゴシック" pitchFamily="34" charset="-128"/>
              </a:rPr>
              <a:t>io boxes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next_y(Point(x_max()-210,0), 50, 20, "next y:"),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xy_out(Point(100,0), 100, 20, "current (x,y):")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attach(next_button);		// </a:t>
            </a:r>
            <a:r>
              <a:rPr lang="en-US" altLang="en-US" sz="2000" i="1" smtClean="0">
                <a:ea typeface="ＭＳ Ｐゴシック" pitchFamily="34" charset="-128"/>
              </a:rPr>
              <a:t>attach the parts to the window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attach(quit_button);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attach(next_x);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attach(next_y);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attach(xy_out);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attach(lines);			// </a:t>
            </a:r>
            <a:r>
              <a:rPr lang="en-US" altLang="en-US" sz="2000" i="1" smtClean="0">
                <a:ea typeface="ＭＳ Ｐゴシック" pitchFamily="34" charset="-128"/>
              </a:rPr>
              <a:t>attach the open_polylines to the window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DC423F37-A0F1-4CB9-837C-2A4156C49DF0}" type="slidenum">
              <a:rPr lang="en-US" altLang="en-US" sz="1400" smtClean="0"/>
              <a:pPr>
                <a:defRPr/>
              </a:pPr>
              <a:t>29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I/O alternatives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Use console input and output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A strong contender for technical/professional work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Command line interface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Menu driven interface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Graphic User Interface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Use a GUI Library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To match the </a:t>
            </a:r>
            <a:r>
              <a:rPr lang="en-US" altLang="ja-JP" sz="2400" dirty="0" smtClean="0">
                <a:ea typeface="ＭＳ Ｐゴシック" pitchFamily="34" charset="-128"/>
              </a:rPr>
              <a:t>“feel” of windows/Mac 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When you need drag and drop, WYSIWYG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Event driven program design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A web browser – this is a GUI library application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HTML / a scripting language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For remote access (and more)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E408213-B05C-43D8-B1EF-79DF548BEDEA}" type="slidenum">
              <a:rPr lang="en-US" altLang="en-US" sz="1400" smtClean="0"/>
              <a:pPr>
                <a:defRPr/>
              </a:pPr>
              <a:t>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A9003B9-0177-4985-A6B1-989E9640C3C0}" type="slidenum">
              <a:rPr lang="en-US" altLang="en-US" sz="1400" smtClean="0"/>
              <a:pPr>
                <a:defRPr/>
              </a:pPr>
              <a:t>30</a:t>
            </a:fld>
            <a:endParaRPr lang="en-US" altLang="en-US" sz="1400" smtClean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>
                <a:ea typeface="ＭＳ Ｐゴシック" pitchFamily="34" charset="-128"/>
              </a:rPr>
              <a:t>Widgets, Buttons, and Callbacks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//</a:t>
            </a:r>
            <a:r>
              <a:rPr lang="en-US" sz="2000" dirty="0" smtClean="0">
                <a:ea typeface="+mn-ea"/>
              </a:rPr>
              <a:t> </a:t>
            </a:r>
            <a:r>
              <a:rPr lang="en-US" sz="2000" i="1" dirty="0" smtClean="0">
                <a:ea typeface="+mn-ea"/>
              </a:rPr>
              <a:t>A widget is  something you see in the window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//</a:t>
            </a:r>
            <a:r>
              <a:rPr lang="en-US" sz="2000" dirty="0" smtClean="0">
                <a:ea typeface="+mn-ea"/>
              </a:rPr>
              <a:t> </a:t>
            </a:r>
            <a:r>
              <a:rPr lang="en-US" sz="2000" i="1" dirty="0" smtClean="0">
                <a:ea typeface="+mn-ea"/>
              </a:rPr>
              <a:t>which has an action associated with 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//</a:t>
            </a:r>
            <a:r>
              <a:rPr lang="en-US" sz="2000" dirty="0" smtClean="0">
                <a:ea typeface="+mn-ea"/>
              </a:rPr>
              <a:t> </a:t>
            </a:r>
            <a:r>
              <a:rPr lang="en-US" sz="2000" i="1" dirty="0" smtClean="0">
                <a:ea typeface="+mn-ea"/>
              </a:rPr>
              <a:t>A Button is a Widget that displays as a labeled rectangle on the screen;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//</a:t>
            </a:r>
            <a:r>
              <a:rPr lang="en-US" sz="2000" i="1" dirty="0" smtClean="0">
                <a:ea typeface="+mn-ea"/>
              </a:rPr>
              <a:t> when you click on the button, a Callback is triggered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//</a:t>
            </a:r>
            <a:r>
              <a:rPr lang="en-US" sz="2000" i="1" dirty="0" smtClean="0">
                <a:ea typeface="+mn-ea"/>
              </a:rPr>
              <a:t> A Callback connects the button to some function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ea typeface="+mn-ea"/>
              </a:rPr>
              <a:t>struct</a:t>
            </a:r>
            <a:r>
              <a:rPr lang="en-US" sz="2000" b="1" dirty="0" smtClean="0">
                <a:ea typeface="+mn-ea"/>
              </a:rPr>
              <a:t> Button : Widget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	Button(Point </a:t>
            </a:r>
            <a:r>
              <a:rPr lang="en-US" sz="2000" b="1" dirty="0" err="1" smtClean="0">
                <a:ea typeface="+mn-ea"/>
              </a:rPr>
              <a:t>xy</a:t>
            </a:r>
            <a:r>
              <a:rPr lang="en-US" sz="2000" b="1" dirty="0" smtClean="0">
                <a:ea typeface="+mn-ea"/>
              </a:rPr>
              <a:t>, </a:t>
            </a:r>
            <a:r>
              <a:rPr lang="en-US" sz="2000" b="1" dirty="0" err="1" smtClean="0">
                <a:ea typeface="+mn-ea"/>
              </a:rPr>
              <a:t>int</a:t>
            </a:r>
            <a:r>
              <a:rPr lang="en-US" sz="2000" b="1" dirty="0" smtClean="0">
                <a:ea typeface="+mn-ea"/>
              </a:rPr>
              <a:t> w, </a:t>
            </a:r>
            <a:r>
              <a:rPr lang="en-US" sz="2000" b="1" dirty="0" err="1" smtClean="0">
                <a:ea typeface="+mn-ea"/>
              </a:rPr>
              <a:t>int</a:t>
            </a:r>
            <a:r>
              <a:rPr lang="en-US" sz="2000" b="1" dirty="0" smtClean="0">
                <a:ea typeface="+mn-ea"/>
              </a:rPr>
              <a:t> h, const string&amp; s, Callback </a:t>
            </a:r>
            <a:r>
              <a:rPr lang="en-US" sz="2000" b="1" dirty="0" err="1" smtClean="0">
                <a:ea typeface="+mn-ea"/>
              </a:rPr>
              <a:t>cb</a:t>
            </a:r>
            <a:r>
              <a:rPr lang="en-US" sz="2000" b="1" dirty="0" smtClean="0">
                <a:ea typeface="+mn-ea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		:Widget(</a:t>
            </a:r>
            <a:r>
              <a:rPr lang="en-US" sz="2000" b="1" dirty="0" err="1" smtClean="0">
                <a:ea typeface="+mn-ea"/>
              </a:rPr>
              <a:t>xy,w,h,s,cb</a:t>
            </a:r>
            <a:r>
              <a:rPr lang="en-US" sz="2000" b="1" dirty="0" smtClean="0">
                <a:ea typeface="+mn-ea"/>
              </a:rPr>
              <a:t>) {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b="1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 </a:t>
            </a:r>
            <a:endParaRPr lang="en-US" sz="2000" dirty="0" smtClean="0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>
                <a:ea typeface="ＭＳ Ｐゴシック" pitchFamily="34" charset="-128"/>
              </a:rPr>
              <a:t>Widgets, Buttons, and Callbacks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22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</a:rPr>
              <a:t>A Widget is something you see in the window which has an action associated with it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</a:rPr>
              <a:t>A Button is a Widget that displays as a labeled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ea typeface="+mn-ea"/>
              </a:rPr>
              <a:t>   rectangle on the screen, and when you click on the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ea typeface="+mn-ea"/>
              </a:rPr>
              <a:t>   button, a Callback is triggered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</a:rPr>
              <a:t>A Callback connects the button to some function or functions (the action to be performed)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EA15137-8A6E-49A8-9F4A-C3D29F88E1C2}" type="slidenum">
              <a:rPr lang="en-US" altLang="en-US" sz="1400" smtClean="0"/>
              <a:pPr>
                <a:defRPr/>
              </a:pPr>
              <a:t>31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105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Add another point and you have a line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21BDB62-6136-4F68-9710-41826ED090BC}" type="slidenum">
              <a:rPr lang="en-US" altLang="en-US" sz="1400" smtClean="0"/>
              <a:pPr>
                <a:defRPr/>
              </a:pPr>
              <a:t>32</a:t>
            </a:fld>
            <a:endParaRPr lang="en-US" altLang="en-US" sz="1400" smtClean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5791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Widget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 basic concept in Windows and X windows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Basically anything you can see on the screen and do something with is a widget (also called a “control” by Microsoft)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struct</a:t>
            </a:r>
            <a:r>
              <a:rPr lang="en-US" altLang="en-US" sz="2000" b="1" dirty="0" smtClean="0">
                <a:ea typeface="Times New Roman" pitchFamily="18" charset="0"/>
              </a:rPr>
              <a:t> Widget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Widget(Point </a:t>
            </a:r>
            <a:r>
              <a:rPr lang="en-US" altLang="en-US" sz="2000" b="1" dirty="0" err="1" smtClean="0">
                <a:ea typeface="Times New Roman" pitchFamily="18" charset="0"/>
              </a:rPr>
              <a:t>xy</a:t>
            </a:r>
            <a:r>
              <a:rPr lang="en-US" altLang="en-US" sz="2000" b="1" dirty="0" smtClean="0">
                <a:ea typeface="Times New Roman" pitchFamily="18" charset="0"/>
              </a:rPr>
              <a:t>, int w, int h, const string&amp; s, Callback </a:t>
            </a:r>
            <a:r>
              <a:rPr lang="en-US" altLang="en-US" sz="2000" b="1" dirty="0" err="1" smtClean="0">
                <a:ea typeface="Times New Roman" pitchFamily="18" charset="0"/>
              </a:rPr>
              <a:t>cb</a:t>
            </a:r>
            <a:r>
              <a:rPr lang="en-US" altLang="en-US" sz="2000" b="1" dirty="0" smtClean="0">
                <a:ea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:</a:t>
            </a:r>
            <a:r>
              <a:rPr lang="en-US" altLang="en-US" sz="2000" b="1" dirty="0" err="1" smtClean="0">
                <a:ea typeface="Times New Roman" pitchFamily="18" charset="0"/>
              </a:rPr>
              <a:t>loc</a:t>
            </a:r>
            <a:r>
              <a:rPr lang="en-US" altLang="en-US" sz="2000" b="1" dirty="0" smtClean="0">
                <a:ea typeface="Times New Roman" pitchFamily="18" charset="0"/>
              </a:rPr>
              <a:t>(</a:t>
            </a:r>
            <a:r>
              <a:rPr lang="en-US" altLang="en-US" sz="2000" b="1" dirty="0" err="1" smtClean="0">
                <a:ea typeface="Times New Roman" pitchFamily="18" charset="0"/>
              </a:rPr>
              <a:t>xy</a:t>
            </a:r>
            <a:r>
              <a:rPr lang="en-US" altLang="en-US" sz="2000" b="1" dirty="0" smtClean="0">
                <a:ea typeface="Times New Roman" pitchFamily="18" charset="0"/>
              </a:rPr>
              <a:t>), width(w), height(h), label(s), </a:t>
            </a:r>
            <a:r>
              <a:rPr lang="en-US" altLang="en-US" sz="2000" b="1" dirty="0" err="1" smtClean="0">
                <a:ea typeface="Times New Roman" pitchFamily="18" charset="0"/>
              </a:rPr>
              <a:t>do_it</a:t>
            </a:r>
            <a:r>
              <a:rPr lang="en-US" altLang="en-US" sz="2000" b="1" dirty="0" smtClean="0">
                <a:ea typeface="Times New Roman" pitchFamily="18" charset="0"/>
              </a:rPr>
              <a:t>(</a:t>
            </a:r>
            <a:r>
              <a:rPr lang="en-US" altLang="en-US" sz="2000" b="1" dirty="0" err="1" smtClean="0">
                <a:ea typeface="Times New Roman" pitchFamily="18" charset="0"/>
              </a:rPr>
              <a:t>cb</a:t>
            </a:r>
            <a:r>
              <a:rPr lang="en-US" altLang="en-US" sz="2000" b="1" dirty="0" smtClean="0">
                <a:ea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{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… connection to FLTK 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CE4ECDA-7337-41BF-B952-9DA7FD77744A}" type="slidenum">
              <a:rPr lang="en-US" altLang="en-US" sz="1400" smtClean="0"/>
              <a:pPr>
                <a:defRPr/>
              </a:pPr>
              <a:t>33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Button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</a:rPr>
              <a:t>A Button is a Widget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displays as a labeled </a:t>
            </a:r>
            <a:r>
              <a:rPr lang="en-US" dirty="0" smtClean="0"/>
              <a:t>rectangle on the screen;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when you click on it, a Callback is triggered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ea typeface="+mn-ea"/>
              </a:rPr>
              <a:t>struct</a:t>
            </a:r>
            <a:r>
              <a:rPr lang="en-US" sz="2000" b="1" dirty="0" smtClean="0">
                <a:ea typeface="+mn-ea"/>
              </a:rPr>
              <a:t> Button : Widget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	Button(Point </a:t>
            </a:r>
            <a:r>
              <a:rPr lang="en-US" sz="2000" b="1" dirty="0" err="1" smtClean="0">
                <a:ea typeface="+mn-ea"/>
              </a:rPr>
              <a:t>xy</a:t>
            </a:r>
            <a:r>
              <a:rPr lang="en-US" sz="2000" b="1" dirty="0" smtClean="0">
                <a:ea typeface="+mn-ea"/>
              </a:rPr>
              <a:t>, </a:t>
            </a:r>
            <a:r>
              <a:rPr lang="en-US" sz="2000" b="1" dirty="0" err="1" smtClean="0">
                <a:ea typeface="+mn-ea"/>
              </a:rPr>
              <a:t>int</a:t>
            </a:r>
            <a:r>
              <a:rPr lang="en-US" sz="2000" b="1" dirty="0" smtClean="0">
                <a:ea typeface="+mn-ea"/>
              </a:rPr>
              <a:t> w, </a:t>
            </a:r>
            <a:r>
              <a:rPr lang="en-US" sz="2000" b="1" dirty="0" err="1" smtClean="0">
                <a:ea typeface="+mn-ea"/>
              </a:rPr>
              <a:t>int</a:t>
            </a:r>
            <a:r>
              <a:rPr lang="en-US" sz="2000" b="1" dirty="0" smtClean="0">
                <a:ea typeface="+mn-ea"/>
              </a:rPr>
              <a:t> h, const string&amp; s, Callback </a:t>
            </a:r>
            <a:r>
              <a:rPr lang="en-US" sz="2000" b="1" dirty="0" err="1" smtClean="0">
                <a:ea typeface="+mn-ea"/>
              </a:rPr>
              <a:t>cb</a:t>
            </a:r>
            <a:r>
              <a:rPr lang="en-US" sz="2000" b="1" dirty="0" smtClean="0">
                <a:ea typeface="+mn-ea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		:Widget(</a:t>
            </a:r>
            <a:r>
              <a:rPr lang="en-US" sz="2000" b="1" dirty="0" err="1" smtClean="0">
                <a:ea typeface="+mn-ea"/>
              </a:rPr>
              <a:t>xy,w,h,s,cb</a:t>
            </a:r>
            <a:r>
              <a:rPr lang="en-US" sz="2000" b="1" dirty="0" smtClean="0">
                <a:ea typeface="+mn-ea"/>
              </a:rPr>
              <a:t>) {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ea typeface="+mn-ea"/>
              </a:rPr>
              <a:t> 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C57954D-EC72-4BD2-88D6-85089C6E6150}" type="slidenum">
              <a:rPr lang="en-US" altLang="en-US" sz="1400" smtClean="0"/>
              <a:pPr>
                <a:defRPr/>
              </a:pPr>
              <a:t>34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Callback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>
                <a:ea typeface="ＭＳ Ｐゴシック" pitchFamily="34" charset="-128"/>
              </a:rPr>
              <a:t>Callbacks are part of our interface to </a:t>
            </a:r>
            <a:r>
              <a:rPr lang="en-US" altLang="ja-JP" dirty="0" smtClean="0">
                <a:ea typeface="ＭＳ Ｐゴシック" pitchFamily="34" charset="-128"/>
              </a:rPr>
              <a:t>“the system”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Connecting functions to widgets is messy in most GUIs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It need not be, but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“the system” does not “know about” C++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the style/mess comes from systems designed in/for C/assembler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Major systems always use many languages; this is one example of how to cross a language barrier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200" dirty="0" smtClean="0">
                <a:ea typeface="Times New Roman" pitchFamily="18" charset="0"/>
              </a:rPr>
              <a:t>A callback function maps from system conventions back to C++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E9ACC94-93ED-4922-939B-61C183926B33}" type="slidenum">
              <a:rPr lang="en-US" altLang="en-US" sz="1400" smtClean="0"/>
              <a:pPr>
                <a:defRPr/>
              </a:pPr>
              <a:t>35</a:t>
            </a:fld>
            <a:endParaRPr lang="en-US" altLang="en-US" sz="140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Callback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>
                <a:ea typeface="ＭＳ Ｐゴシック" pitchFamily="34" charset="-128"/>
              </a:rPr>
              <a:t>Callbacks are part of our interface to </a:t>
            </a:r>
            <a:r>
              <a:rPr lang="en-US" altLang="ja-JP" dirty="0" smtClean="0">
                <a:ea typeface="ＭＳ Ｐゴシック" pitchFamily="34" charset="-128"/>
              </a:rPr>
              <a:t>“the system”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Connecting functions to widgets is messy in most GUIs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It need not be, but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“the system” does not “know about” C++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the style/mess comes from systems designed in/for C/assembler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Major systems always use many languages; this is one example of how to cross a language barrier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200" dirty="0" smtClean="0">
                <a:ea typeface="Times New Roman" pitchFamily="18" charset="0"/>
              </a:rPr>
              <a:t>A callback function maps from system conventions back to C++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void </a:t>
            </a:r>
            <a:r>
              <a:rPr lang="en-US" altLang="en-US" sz="2000" b="1" dirty="0" err="1" smtClean="0">
                <a:ea typeface="ＭＳ Ｐゴシック" pitchFamily="34" charset="-128"/>
              </a:rPr>
              <a:t>Lines_window</a:t>
            </a:r>
            <a:r>
              <a:rPr lang="en-US" altLang="en-US" sz="2000" b="1" dirty="0" smtClean="0">
                <a:ea typeface="ＭＳ Ｐゴシック" pitchFamily="34" charset="-128"/>
              </a:rPr>
              <a:t>::</a:t>
            </a:r>
            <a:r>
              <a:rPr lang="en-US" altLang="en-US" sz="2000" b="1" dirty="0" err="1" smtClean="0">
                <a:ea typeface="ＭＳ Ｐゴシック" pitchFamily="34" charset="-128"/>
              </a:rPr>
              <a:t>cb_quit</a:t>
            </a:r>
            <a:r>
              <a:rPr lang="en-US" altLang="en-US" sz="2000" b="1" dirty="0" smtClean="0">
                <a:ea typeface="ＭＳ Ｐゴシック" pitchFamily="34" charset="-128"/>
              </a:rPr>
              <a:t>(Address, Address pw)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Call </a:t>
            </a:r>
            <a:r>
              <a:rPr lang="en-US" altLang="en-US" sz="2000" i="1" dirty="0" err="1" smtClean="0">
                <a:ea typeface="ＭＳ Ｐゴシック" pitchFamily="34" charset="-128"/>
              </a:rPr>
              <a:t>Lines_window</a:t>
            </a:r>
            <a:r>
              <a:rPr lang="en-US" altLang="en-US" sz="2000" i="1" dirty="0" smtClean="0">
                <a:ea typeface="ＭＳ Ｐゴシック" pitchFamily="34" charset="-128"/>
              </a:rPr>
              <a:t>::quit() for the window located at address pw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 	</a:t>
            </a:r>
            <a:r>
              <a:rPr lang="en-US" altLang="en-US" sz="2000" b="1" dirty="0" err="1" smtClean="0">
                <a:ea typeface="ＭＳ Ｐゴシック" pitchFamily="34" charset="-128"/>
              </a:rPr>
              <a:t>reference_to</a:t>
            </a:r>
            <a:r>
              <a:rPr lang="en-US" altLang="en-US" sz="2000" b="1" dirty="0" smtClean="0">
                <a:ea typeface="ＭＳ Ｐゴシック" pitchFamily="34" charset="-128"/>
              </a:rPr>
              <a:t>&lt;</a:t>
            </a:r>
            <a:r>
              <a:rPr lang="en-US" altLang="en-US" sz="2000" b="1" dirty="0" err="1" smtClean="0">
                <a:ea typeface="ＭＳ Ｐゴシック" pitchFamily="34" charset="-128"/>
              </a:rPr>
              <a:t>Lines_window</a:t>
            </a:r>
            <a:r>
              <a:rPr lang="en-US" altLang="en-US" sz="2000" b="1" dirty="0" smtClean="0">
                <a:ea typeface="ＭＳ Ｐゴシック" pitchFamily="34" charset="-128"/>
              </a:rPr>
              <a:t>&gt;(pw).quit();	// </a:t>
            </a:r>
            <a:r>
              <a:rPr lang="en-US" altLang="en-US" sz="2000" i="1" dirty="0" smtClean="0">
                <a:ea typeface="ＭＳ Ｐゴシック" pitchFamily="34" charset="-128"/>
              </a:rPr>
              <a:t>now call our function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E9ACC94-93ED-4922-939B-61C183926B33}" type="slidenum">
              <a:rPr lang="en-US" altLang="en-US" sz="1400" smtClean="0"/>
              <a:pPr>
                <a:defRPr/>
              </a:pPr>
              <a:t>36</a:t>
            </a:fld>
            <a:endParaRPr lang="en-US" altLang="en-US" sz="1400" smtClean="0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2971800" y="5638800"/>
            <a:ext cx="617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Map an address into a reference to the type of object residing at that </a:t>
            </a:r>
            <a:r>
              <a:rPr lang="en-US" altLang="en-US" sz="1600">
                <a:cs typeface="Times New Roman" pitchFamily="18" charset="0"/>
              </a:rPr>
              <a:t>address – to be explained the following chapters</a:t>
            </a:r>
            <a:endParaRPr lang="en-US" altLang="en-US">
              <a:cs typeface="Times New Roman" pitchFamily="18" charset="0"/>
            </a:endParaRPr>
          </a:p>
        </p:txBody>
      </p:sp>
      <p:cxnSp>
        <p:nvCxnSpPr>
          <p:cNvPr id="26630" name="Straight Arrow Connector 6"/>
          <p:cNvCxnSpPr>
            <a:cxnSpLocks noChangeShapeType="1"/>
            <a:stCxn id="26629" idx="1"/>
          </p:cNvCxnSpPr>
          <p:nvPr/>
        </p:nvCxnSpPr>
        <p:spPr bwMode="auto">
          <a:xfrm rot="10800000">
            <a:off x="1524000" y="5486400"/>
            <a:ext cx="1447800" cy="4762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</p:spPr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Our </a:t>
            </a:r>
            <a:r>
              <a:rPr lang="en-US" altLang="ja-JP" dirty="0" smtClean="0">
                <a:ea typeface="ＭＳ Ｐゴシック" pitchFamily="34" charset="-128"/>
              </a:rPr>
              <a:t>“action” code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// </a:t>
            </a:r>
            <a:r>
              <a:rPr lang="en-US" altLang="en-US" sz="2000" i="1" dirty="0" smtClean="0">
                <a:ea typeface="ＭＳ Ｐゴシック" pitchFamily="34" charset="-128"/>
              </a:rPr>
              <a:t>The action itself is simple enough to write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void </a:t>
            </a:r>
            <a:r>
              <a:rPr lang="en-US" altLang="en-US" sz="2000" b="1" dirty="0" err="1" smtClean="0">
                <a:ea typeface="ＭＳ Ｐゴシック" pitchFamily="34" charset="-128"/>
              </a:rPr>
              <a:t>Lines_window</a:t>
            </a:r>
            <a:r>
              <a:rPr lang="en-US" altLang="en-US" sz="2000" b="1" dirty="0" smtClean="0">
                <a:ea typeface="ＭＳ Ｐゴシック" pitchFamily="34" charset="-128"/>
              </a:rPr>
              <a:t>::quit()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</a:t>
            </a:r>
            <a:r>
              <a:rPr lang="en-US" altLang="en-US" sz="2000" b="1" i="1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here we can do just about anything with the</a:t>
            </a:r>
            <a:r>
              <a:rPr lang="en-US" altLang="en-US" sz="2000" b="1" i="1" dirty="0" smtClean="0">
                <a:ea typeface="ＭＳ Ｐゴシック" pitchFamily="34" charset="-128"/>
              </a:rPr>
              <a:t> </a:t>
            </a:r>
            <a:r>
              <a:rPr lang="en-US" altLang="en-US" sz="2000" b="1" i="1" dirty="0" err="1" smtClean="0">
                <a:ea typeface="ＭＳ Ｐゴシック" pitchFamily="34" charset="-128"/>
              </a:rPr>
              <a:t>Lines_window</a:t>
            </a:r>
            <a:endParaRPr lang="en-US" altLang="en-US" sz="2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hide();	// </a:t>
            </a:r>
            <a:r>
              <a:rPr lang="en-US" altLang="en-US" sz="2000" i="1" dirty="0" smtClean="0">
                <a:ea typeface="ＭＳ Ｐゴシック" pitchFamily="34" charset="-128"/>
              </a:rPr>
              <a:t>peculiar FLTK idiom for </a:t>
            </a:r>
            <a:r>
              <a:rPr lang="en-US" altLang="ja-JP" sz="2000" i="1" dirty="0" smtClean="0">
                <a:ea typeface="ＭＳ Ｐゴシック" pitchFamily="34" charset="-128"/>
              </a:rPr>
              <a:t>“get rid of this window”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6A13DB2-EB4C-434D-9AE9-29CF2EEE03AD}" type="slidenum">
              <a:rPr lang="en-US" altLang="en-US" sz="1400" smtClean="0"/>
              <a:pPr>
                <a:defRPr/>
              </a:pPr>
              <a:t>37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next point function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// </a:t>
            </a:r>
            <a:r>
              <a:rPr lang="en-US" altLang="en-US" sz="2000" i="1" dirty="0" smtClean="0">
                <a:ea typeface="ＭＳ Ｐゴシック" pitchFamily="34" charset="-128"/>
              </a:rPr>
              <a:t>our action for a click (</a:t>
            </a:r>
            <a:r>
              <a:rPr lang="en-US" altLang="ja-JP" sz="2000" i="1" dirty="0" smtClean="0">
                <a:ea typeface="ＭＳ Ｐゴシック" pitchFamily="34" charset="-128"/>
              </a:rPr>
              <a:t>“push”) on the next point button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void </a:t>
            </a:r>
            <a:r>
              <a:rPr lang="en-US" altLang="en-US" sz="2000" b="1" dirty="0" err="1" smtClean="0">
                <a:ea typeface="ＭＳ Ｐゴシック" pitchFamily="34" charset="-128"/>
              </a:rPr>
              <a:t>Lines_window</a:t>
            </a:r>
            <a:r>
              <a:rPr lang="en-US" altLang="en-US" sz="2000" b="1" dirty="0" smtClean="0">
                <a:ea typeface="ＭＳ Ｐゴシック" pitchFamily="34" charset="-128"/>
              </a:rPr>
              <a:t>::next()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int x = </a:t>
            </a:r>
            <a:r>
              <a:rPr lang="en-US" altLang="en-US" sz="2000" b="1" dirty="0" err="1" smtClean="0">
                <a:ea typeface="ＭＳ Ｐゴシック" pitchFamily="34" charset="-128"/>
              </a:rPr>
              <a:t>next_x.get_int</a:t>
            </a:r>
            <a:r>
              <a:rPr lang="en-US" altLang="en-US" sz="2000" b="1" dirty="0" smtClean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int y = </a:t>
            </a:r>
            <a:r>
              <a:rPr lang="en-US" altLang="en-US" sz="2000" b="1" dirty="0" err="1" smtClean="0">
                <a:ea typeface="ＭＳ Ｐゴシック" pitchFamily="34" charset="-128"/>
              </a:rPr>
              <a:t>next_y.get_int</a:t>
            </a:r>
            <a:r>
              <a:rPr lang="en-US" altLang="en-US" sz="2000" b="1" dirty="0" smtClean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lines.add</a:t>
            </a:r>
            <a:r>
              <a:rPr lang="en-US" altLang="en-US" sz="2000" b="1" dirty="0" smtClean="0">
                <a:ea typeface="ＭＳ Ｐゴシック" pitchFamily="34" charset="-128"/>
              </a:rPr>
              <a:t>(Point(</a:t>
            </a:r>
            <a:r>
              <a:rPr lang="en-US" altLang="en-US" sz="2000" b="1" dirty="0" err="1" smtClean="0">
                <a:ea typeface="ＭＳ Ｐゴシック" pitchFamily="34" charset="-128"/>
              </a:rPr>
              <a:t>x,y</a:t>
            </a:r>
            <a:r>
              <a:rPr lang="en-US" altLang="en-US" sz="2000" b="1" dirty="0" smtClean="0">
                <a:ea typeface="ＭＳ Ｐゴシック" pitchFamily="34" charset="-128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update current position readout: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stringstream </a:t>
            </a:r>
            <a:r>
              <a:rPr lang="en-US" altLang="en-US" sz="2000" b="1" dirty="0" err="1" smtClean="0">
                <a:ea typeface="ＭＳ Ｐゴシック" pitchFamily="34" charset="-128"/>
              </a:rPr>
              <a:t>ss</a:t>
            </a:r>
            <a:r>
              <a:rPr lang="en-US" altLang="en-US" sz="2000" b="1" dirty="0" smtClean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ss</a:t>
            </a:r>
            <a:r>
              <a:rPr lang="en-US" altLang="en-US" sz="2000" b="1" dirty="0" smtClean="0">
                <a:ea typeface="ＭＳ Ｐゴシック" pitchFamily="34" charset="-128"/>
              </a:rPr>
              <a:t> &lt;&lt; '(' &lt;&lt; x &lt;&lt; ',' &lt;&lt; y &lt;&lt; ')';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xy_out.put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ss.str</a:t>
            </a:r>
            <a:r>
              <a:rPr lang="en-US" altLang="en-US" sz="2000" b="1" dirty="0" smtClean="0">
                <a:ea typeface="ＭＳ Ｐゴシック" pitchFamily="34" charset="-128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redraw();   // </a:t>
            </a:r>
            <a:r>
              <a:rPr lang="en-US" altLang="en-US" sz="2000" i="1" dirty="0" smtClean="0">
                <a:ea typeface="ＭＳ Ｐゴシック" pitchFamily="34" charset="-128"/>
              </a:rPr>
              <a:t>now redraw the screen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301D1DA-AA5A-4009-919E-6846DDC22DE0}" type="slidenum">
              <a:rPr lang="en-US" altLang="en-US" sz="1400" smtClean="0"/>
              <a:pPr>
                <a:defRPr/>
              </a:pPr>
              <a:t>38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In_box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// </a:t>
            </a:r>
            <a:r>
              <a:rPr lang="en-US" altLang="en-US" sz="2000" i="1" dirty="0" smtClean="0">
                <a:ea typeface="ＭＳ Ｐゴシック" pitchFamily="34" charset="-128"/>
              </a:rPr>
              <a:t>An </a:t>
            </a:r>
            <a:r>
              <a:rPr lang="en-US" altLang="en-US" sz="2000" i="1" dirty="0" err="1" smtClean="0">
                <a:ea typeface="ＭＳ Ｐゴシック" pitchFamily="34" charset="-128"/>
              </a:rPr>
              <a:t>In_box</a:t>
            </a:r>
            <a:r>
              <a:rPr lang="en-US" altLang="en-US" sz="2000" i="1" dirty="0" smtClean="0">
                <a:ea typeface="ＭＳ Ｐゴシック" pitchFamily="34" charset="-128"/>
              </a:rPr>
              <a:t> is a widget into which you can type characters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//</a:t>
            </a:r>
            <a:r>
              <a:rPr lang="en-US" altLang="en-US" sz="2000" i="1" dirty="0" smtClean="0">
                <a:ea typeface="ＭＳ Ｐゴシック" pitchFamily="34" charset="-128"/>
              </a:rPr>
              <a:t> Its </a:t>
            </a:r>
            <a:r>
              <a:rPr lang="en-US" altLang="ja-JP" sz="2000" i="1" dirty="0" smtClean="0">
                <a:ea typeface="ＭＳ Ｐゴシック" pitchFamily="34" charset="-128"/>
              </a:rPr>
              <a:t>“action” is to receive characters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struct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In_box</a:t>
            </a:r>
            <a:r>
              <a:rPr lang="en-US" altLang="en-US" sz="2000" b="1" dirty="0" smtClean="0">
                <a:ea typeface="ＭＳ Ｐゴシック" pitchFamily="34" charset="-128"/>
              </a:rPr>
              <a:t> : Widget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In_box</a:t>
            </a:r>
            <a:r>
              <a:rPr lang="en-US" altLang="en-US" sz="2000" b="1" dirty="0" smtClean="0">
                <a:ea typeface="ＭＳ Ｐゴシック" pitchFamily="34" charset="-128"/>
              </a:rPr>
              <a:t>(Point </a:t>
            </a:r>
            <a:r>
              <a:rPr lang="en-US" altLang="en-US" sz="2000" b="1" dirty="0" err="1" smtClean="0">
                <a:ea typeface="ＭＳ Ｐゴシック" pitchFamily="34" charset="-128"/>
              </a:rPr>
              <a:t>xy</a:t>
            </a:r>
            <a:r>
              <a:rPr lang="en-US" altLang="en-US" sz="2000" b="1" dirty="0" smtClean="0">
                <a:ea typeface="ＭＳ Ｐゴシック" pitchFamily="34" charset="-128"/>
              </a:rPr>
              <a:t>, int w, int h, const string&amp; 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:Widget(xy,w,h,s,0) {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int </a:t>
            </a:r>
            <a:r>
              <a:rPr lang="en-US" altLang="en-US" sz="2000" b="1" dirty="0" err="1" smtClean="0">
                <a:ea typeface="ＭＳ Ｐゴシック" pitchFamily="34" charset="-128"/>
              </a:rPr>
              <a:t>get_int</a:t>
            </a:r>
            <a:r>
              <a:rPr lang="en-US" altLang="en-US" sz="2000" b="1" dirty="0" smtClean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string </a:t>
            </a:r>
            <a:r>
              <a:rPr lang="en-US" altLang="en-US" sz="2000" b="1" dirty="0" err="1" smtClean="0">
                <a:ea typeface="ＭＳ Ｐゴシック" pitchFamily="34" charset="-128"/>
              </a:rPr>
              <a:t>get_string</a:t>
            </a:r>
            <a:r>
              <a:rPr lang="en-US" altLang="en-US" sz="2000" b="1" dirty="0" smtClean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int </a:t>
            </a:r>
            <a:r>
              <a:rPr lang="en-US" altLang="en-US" sz="2000" b="1" dirty="0" err="1" smtClean="0">
                <a:ea typeface="ＭＳ Ｐゴシック" pitchFamily="34" charset="-128"/>
              </a:rPr>
              <a:t>In_box</a:t>
            </a:r>
            <a:r>
              <a:rPr lang="en-US" altLang="en-US" sz="2000" b="1" dirty="0" smtClean="0">
                <a:ea typeface="ＭＳ Ｐゴシック" pitchFamily="34" charset="-128"/>
              </a:rPr>
              <a:t>::</a:t>
            </a:r>
            <a:r>
              <a:rPr lang="en-US" altLang="en-US" sz="2000" b="1" dirty="0" err="1" smtClean="0">
                <a:ea typeface="ＭＳ Ｐゴシック" pitchFamily="34" charset="-128"/>
              </a:rPr>
              <a:t>get_int</a:t>
            </a:r>
            <a:r>
              <a:rPr lang="en-US" altLang="en-US" sz="2000" b="1" dirty="0" smtClean="0">
                <a:ea typeface="ＭＳ Ｐゴシック" pitchFamily="34" charset="-128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get a reference to the FLTK </a:t>
            </a:r>
            <a:r>
              <a:rPr lang="en-US" altLang="en-US" sz="2000" i="1" dirty="0" err="1" smtClean="0">
                <a:ea typeface="ＭＳ Ｐゴシック" pitchFamily="34" charset="-128"/>
              </a:rPr>
              <a:t>FL_Input</a:t>
            </a:r>
            <a:r>
              <a:rPr lang="en-US" altLang="en-US" sz="2000" i="1" dirty="0" smtClean="0">
                <a:ea typeface="ＭＳ Ｐゴシック" pitchFamily="34" charset="-128"/>
              </a:rPr>
              <a:t> widget: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Fl_Input</a:t>
            </a:r>
            <a:r>
              <a:rPr lang="en-US" altLang="en-US" sz="2000" b="1" dirty="0" smtClean="0">
                <a:ea typeface="ＭＳ Ｐゴシック" pitchFamily="34" charset="-128"/>
              </a:rPr>
              <a:t>&amp; pi = </a:t>
            </a:r>
            <a:r>
              <a:rPr lang="en-US" altLang="en-US" sz="2000" b="1" dirty="0" err="1" smtClean="0">
                <a:ea typeface="ＭＳ Ｐゴシック" pitchFamily="34" charset="-128"/>
              </a:rPr>
              <a:t>reference_to</a:t>
            </a:r>
            <a:r>
              <a:rPr lang="en-US" altLang="en-US" sz="2000" b="1" dirty="0" smtClean="0">
                <a:ea typeface="ＭＳ Ｐゴシック" pitchFamily="34" charset="-128"/>
              </a:rPr>
              <a:t>&lt;</a:t>
            </a:r>
            <a:r>
              <a:rPr lang="en-US" altLang="en-US" sz="2000" b="1" dirty="0" err="1" smtClean="0">
                <a:ea typeface="ＭＳ Ｐゴシック" pitchFamily="34" charset="-128"/>
              </a:rPr>
              <a:t>Fl_Input</a:t>
            </a:r>
            <a:r>
              <a:rPr lang="en-US" altLang="en-US" sz="2000" b="1" dirty="0" smtClean="0">
                <a:ea typeface="ＭＳ Ｐゴシック" pitchFamily="34" charset="-128"/>
              </a:rPr>
              <a:t>&gt;(pw);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use it: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return </a:t>
            </a:r>
            <a:r>
              <a:rPr lang="en-US" altLang="en-US" sz="2000" b="1" dirty="0" err="1" smtClean="0">
                <a:ea typeface="ＭＳ Ｐゴシック" pitchFamily="34" charset="-128"/>
              </a:rPr>
              <a:t>atoi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pi.value</a:t>
            </a:r>
            <a:r>
              <a:rPr lang="en-US" altLang="en-US" sz="2000" b="1" dirty="0" smtClean="0">
                <a:ea typeface="ＭＳ Ｐゴシック" pitchFamily="34" charset="-128"/>
              </a:rPr>
              <a:t>());  	// </a:t>
            </a:r>
            <a:r>
              <a:rPr lang="en-US" altLang="en-US" sz="2000" i="1" dirty="0" smtClean="0">
                <a:ea typeface="ＭＳ Ｐゴシック" pitchFamily="34" charset="-128"/>
              </a:rPr>
              <a:t>get the value and convert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		 // </a:t>
            </a:r>
            <a:r>
              <a:rPr lang="en-US" altLang="en-US" sz="2000" i="1" dirty="0" smtClean="0">
                <a:ea typeface="ＭＳ Ｐゴシック" pitchFamily="34" charset="-128"/>
              </a:rPr>
              <a:t>it from characters (</a:t>
            </a:r>
            <a:r>
              <a:rPr lang="en-US" altLang="en-US" sz="2000" b="1" i="1" u="sng" dirty="0" smtClean="0">
                <a:ea typeface="ＭＳ Ｐゴシック" pitchFamily="34" charset="-128"/>
              </a:rPr>
              <a:t>a</a:t>
            </a:r>
            <a:r>
              <a:rPr lang="en-US" altLang="en-US" sz="2000" i="1" dirty="0" smtClean="0">
                <a:ea typeface="ＭＳ Ｐゴシック" pitchFamily="34" charset="-128"/>
              </a:rPr>
              <a:t>lpha) </a:t>
            </a:r>
            <a:r>
              <a:rPr lang="en-US" altLang="en-US" sz="2000" b="1" i="1" u="sng" dirty="0" smtClean="0">
                <a:ea typeface="ＭＳ Ｐゴシック" pitchFamily="34" charset="-128"/>
              </a:rPr>
              <a:t>to</a:t>
            </a:r>
            <a:r>
              <a:rPr lang="en-US" altLang="en-US" sz="2000" i="1" dirty="0" smtClean="0">
                <a:ea typeface="ＭＳ Ｐゴシック" pitchFamily="34" charset="-128"/>
              </a:rPr>
              <a:t> </a:t>
            </a:r>
            <a:r>
              <a:rPr lang="en-US" altLang="en-US" sz="2000" b="1" i="1" u="sng" dirty="0" smtClean="0">
                <a:ea typeface="ＭＳ Ｐゴシック" pitchFamily="34" charset="-128"/>
              </a:rPr>
              <a:t>i</a:t>
            </a:r>
            <a:r>
              <a:rPr lang="en-US" altLang="en-US" sz="2000" i="1" dirty="0" smtClean="0">
                <a:ea typeface="ＭＳ Ｐゴシック" pitchFamily="34" charset="-128"/>
              </a:rPr>
              <a:t>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A5ABAF7-9AC6-414E-A82E-3E3B3AB7BE84}" type="slidenum">
              <a:rPr lang="en-US" altLang="en-US" sz="1400" smtClean="0"/>
              <a:pPr>
                <a:defRPr/>
              </a:pPr>
              <a:t>39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Common GUI tasks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1534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a typeface="+mn-ea"/>
              </a:rPr>
              <a:t>Titles / Text</a:t>
            </a:r>
          </a:p>
          <a:p>
            <a:pPr lvl="1" eaLnBrk="1" hangingPunct="1">
              <a:defRPr/>
            </a:pPr>
            <a:r>
              <a:rPr lang="en-US" sz="2400" smtClean="0"/>
              <a:t>Names </a:t>
            </a:r>
          </a:p>
          <a:p>
            <a:pPr lvl="1" eaLnBrk="1" hangingPunct="1">
              <a:defRPr/>
            </a:pPr>
            <a:r>
              <a:rPr lang="en-US" sz="2400" smtClean="0"/>
              <a:t>Prompts </a:t>
            </a:r>
          </a:p>
          <a:p>
            <a:pPr lvl="1" eaLnBrk="1" hangingPunct="1">
              <a:defRPr/>
            </a:pPr>
            <a:r>
              <a:rPr lang="en-US" sz="2400" smtClean="0"/>
              <a:t>User instructions</a:t>
            </a:r>
          </a:p>
          <a:p>
            <a:pPr eaLnBrk="1" hangingPunct="1">
              <a:defRPr/>
            </a:pPr>
            <a:r>
              <a:rPr lang="en-US" sz="2800" smtClean="0">
                <a:ea typeface="+mn-ea"/>
              </a:rPr>
              <a:t>Fields / Dialog boxes</a:t>
            </a:r>
          </a:p>
          <a:p>
            <a:pPr lvl="1" eaLnBrk="1" hangingPunct="1">
              <a:defRPr/>
            </a:pPr>
            <a:r>
              <a:rPr lang="en-US" sz="2400" smtClean="0"/>
              <a:t>Input</a:t>
            </a:r>
          </a:p>
          <a:p>
            <a:pPr lvl="1" eaLnBrk="1" hangingPunct="1">
              <a:defRPr/>
            </a:pPr>
            <a:r>
              <a:rPr lang="en-US" sz="2400" smtClean="0"/>
              <a:t>Output</a:t>
            </a:r>
          </a:p>
          <a:p>
            <a:pPr eaLnBrk="1" hangingPunct="1">
              <a:defRPr/>
            </a:pPr>
            <a:r>
              <a:rPr lang="en-US" sz="2800" smtClean="0">
                <a:ea typeface="+mn-ea"/>
              </a:rPr>
              <a:t>Buttons</a:t>
            </a:r>
          </a:p>
          <a:p>
            <a:pPr lvl="1" eaLnBrk="1" hangingPunct="1">
              <a:defRPr/>
            </a:pPr>
            <a:r>
              <a:rPr lang="en-US" sz="2400" smtClean="0"/>
              <a:t>Let the user initiate actions</a:t>
            </a:r>
          </a:p>
          <a:p>
            <a:pPr lvl="1" eaLnBrk="1" hangingPunct="1">
              <a:defRPr/>
            </a:pPr>
            <a:r>
              <a:rPr lang="en-US" sz="2400" smtClean="0"/>
              <a:t>Let the user select among a set of alternatives</a:t>
            </a:r>
          </a:p>
          <a:p>
            <a:pPr lvl="2" eaLnBrk="1" hangingPunct="1">
              <a:defRPr/>
            </a:pPr>
            <a:r>
              <a:rPr lang="en-US" sz="2000" smtClean="0"/>
              <a:t>e.g. yes/no, blue/green/red, etc.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smtClean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3C72F82-115D-4B83-9138-56C678CF9ED6}" type="slidenum">
              <a:rPr lang="en-US" altLang="en-US" sz="1400" smtClean="0"/>
              <a:pPr>
                <a:defRPr/>
              </a:pPr>
              <a:t>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But where is the program?</a:t>
            </a:r>
          </a:p>
          <a:p>
            <a:pPr lvl="1">
              <a:defRPr/>
            </a:pPr>
            <a:r>
              <a:rPr lang="en-US" sz="2400" dirty="0" smtClean="0"/>
              <a:t>Our code just responds to the user clicking on our widgets</a:t>
            </a:r>
          </a:p>
          <a:p>
            <a:pPr lvl="1">
              <a:defRPr/>
            </a:pPr>
            <a:r>
              <a:rPr lang="en-US" sz="2400" dirty="0" smtClean="0"/>
              <a:t>No loops? No if-then-else?</a:t>
            </a:r>
          </a:p>
          <a:p>
            <a:pPr>
              <a:defRPr/>
            </a:pPr>
            <a:r>
              <a:rPr lang="en-US" sz="2800" dirty="0" smtClean="0"/>
              <a:t>“The program” is simply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000" b="1" dirty="0" smtClean="0"/>
              <a:t>int main ()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000" b="1" dirty="0" smtClean="0"/>
              <a:t>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 smtClean="0"/>
              <a:t>Lines_window</a:t>
            </a:r>
            <a:r>
              <a:rPr lang="en-US" sz="2000" b="1" dirty="0" smtClean="0"/>
              <a:t> win(Point(100,100),600,400,”lines”);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000" b="1" dirty="0" smtClean="0"/>
              <a:t>	return </a:t>
            </a:r>
            <a:r>
              <a:rPr lang="en-US" sz="2000" b="1" dirty="0" err="1" smtClean="0"/>
              <a:t>gui_main</a:t>
            </a:r>
            <a:r>
              <a:rPr lang="en-US" sz="2000" b="1" dirty="0" smtClean="0"/>
              <a:t>();	// </a:t>
            </a:r>
            <a:r>
              <a:rPr lang="en-US" sz="2000" i="1" dirty="0" smtClean="0"/>
              <a:t>an “infinite loop”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Stroustrup/Programming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339C6-F68F-466B-8C5F-33F61F6CB9D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Stroustrup/Programming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A61B5-B2ED-4F88-85C6-59800ED346C6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590800"/>
            <a:ext cx="1295400" cy="36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298825"/>
            <a:ext cx="19050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Input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6019800"/>
            <a:ext cx="1828800" cy="36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User “action”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7788" y="3970338"/>
            <a:ext cx="1774825" cy="36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User responds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5414963"/>
            <a:ext cx="1905000" cy="36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3913" y="4637088"/>
            <a:ext cx="12954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Application</a:t>
            </a:r>
          </a:p>
        </p:txBody>
      </p:sp>
      <p:cxnSp>
        <p:nvCxnSpPr>
          <p:cNvPr id="31756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133600" y="2774950"/>
            <a:ext cx="1066800" cy="708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57" name="Straight Arrow Connector 14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5105400" y="3482975"/>
            <a:ext cx="1322388" cy="671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58" name="Straight Arrow Connector 16"/>
          <p:cNvCxnSpPr>
            <a:cxnSpLocks noChangeShapeType="1"/>
            <a:stCxn id="8" idx="1"/>
            <a:endCxn id="10" idx="3"/>
          </p:cNvCxnSpPr>
          <p:nvPr/>
        </p:nvCxnSpPr>
        <p:spPr bwMode="auto">
          <a:xfrm flipH="1" flipV="1">
            <a:off x="5105400" y="5599113"/>
            <a:ext cx="1295400" cy="604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59" name="Straight Arrow Connector 18"/>
          <p:cNvCxnSpPr>
            <a:cxnSpLocks noChangeShapeType="1"/>
            <a:stCxn id="10" idx="1"/>
            <a:endCxn id="11" idx="3"/>
          </p:cNvCxnSpPr>
          <p:nvPr/>
        </p:nvCxnSpPr>
        <p:spPr bwMode="auto">
          <a:xfrm flipH="1" flipV="1">
            <a:off x="2119313" y="4821238"/>
            <a:ext cx="1081087" cy="777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760" name="TextBox 19"/>
          <p:cNvSpPr txBox="1">
            <a:spLocks noChangeArrowheads="1"/>
          </p:cNvSpPr>
          <p:nvPr/>
        </p:nvSpPr>
        <p:spPr bwMode="auto">
          <a:xfrm>
            <a:off x="2536825" y="2970213"/>
            <a:ext cx="53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call</a:t>
            </a:r>
          </a:p>
        </p:txBody>
      </p:sp>
      <p:sp>
        <p:nvSpPr>
          <p:cNvPr id="31761" name="TextBox 20"/>
          <p:cNvSpPr txBox="1">
            <a:spLocks noChangeArrowheads="1"/>
          </p:cNvSpPr>
          <p:nvPr/>
        </p:nvSpPr>
        <p:spPr bwMode="auto">
          <a:xfrm>
            <a:off x="5497513" y="36337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prompt</a:t>
            </a:r>
          </a:p>
        </p:txBody>
      </p:sp>
      <p:sp>
        <p:nvSpPr>
          <p:cNvPr id="31762" name="TextBox 21"/>
          <p:cNvSpPr txBox="1">
            <a:spLocks noChangeArrowheads="1"/>
          </p:cNvSpPr>
          <p:nvPr/>
        </p:nvSpPr>
        <p:spPr bwMode="auto">
          <a:xfrm>
            <a:off x="5526088" y="5711825"/>
            <a:ext cx="63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click</a:t>
            </a:r>
          </a:p>
        </p:txBody>
      </p:sp>
      <p:sp>
        <p:nvSpPr>
          <p:cNvPr id="31763" name="TextBox 22"/>
          <p:cNvSpPr txBox="1">
            <a:spLocks noChangeArrowheads="1"/>
          </p:cNvSpPr>
          <p:nvPr/>
        </p:nvSpPr>
        <p:spPr bwMode="auto">
          <a:xfrm>
            <a:off x="2536825" y="501015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callback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We have seen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Action on buttons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Interactive I/O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Text input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Text output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Graphical output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Missing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Menu (See Section 16.7)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Window and Widget (see Appendix 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Anything to do with tracking the mouse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Dragging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Hovering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Free-hand drawing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What we haven</a:t>
            </a:r>
            <a:r>
              <a:rPr lang="en-US" altLang="ja-JP" sz="2000" dirty="0" smtClean="0">
                <a:ea typeface="ＭＳ Ｐゴシック" pitchFamily="34" charset="-128"/>
              </a:rPr>
              <a:t>’t shown, you can pick up if you need it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DF38D3D-B792-4FB9-BCB3-D7417E47B82C}" type="slidenum">
              <a:rPr lang="en-US" altLang="en-US" sz="1400" smtClean="0"/>
              <a:pPr>
                <a:defRPr/>
              </a:pPr>
              <a:t>42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next three lectures will show how the standard vector is implemented using basic low-level language facilities.</a:t>
            </a:r>
          </a:p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This is where we really get down to the hardware and work our way back up to a more comfortable and productive level of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B2FB45D-D2D0-4E1F-A9D2-62C584DD3367}" type="slidenum">
              <a:rPr lang="en-US" altLang="en-US" sz="1400" smtClean="0"/>
              <a:pPr>
                <a:defRPr/>
              </a:pPr>
              <a:t>43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Common GUI tasks (cont.)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772400" cy="56388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endParaRPr lang="en-US" altLang="en-US" dirty="0" smtClean="0">
              <a:ea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Display results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Shapes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Text and numbers</a:t>
            </a:r>
          </a:p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Make a window </a:t>
            </a:r>
            <a:r>
              <a:rPr lang="en-US" altLang="ja-JP" sz="2800" dirty="0" smtClean="0">
                <a:ea typeface="ＭＳ Ｐゴシック" pitchFamily="34" charset="-128"/>
              </a:rPr>
              <a:t>“look right”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Style and color</a:t>
            </a:r>
          </a:p>
          <a:p>
            <a:pPr lvl="2" eaLnBrk="1" hangingPunct="1">
              <a:defRPr/>
            </a:pPr>
            <a:r>
              <a:rPr lang="en-US" altLang="en-US" sz="2000" dirty="0" smtClean="0">
                <a:ea typeface="Times New Roman" pitchFamily="18" charset="0"/>
              </a:rPr>
              <a:t>Note: our windows look different (and appropriate) on different systems</a:t>
            </a:r>
          </a:p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More advanced 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Tracking the mouse 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Dragging and dropping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Free-hand drawing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C98329C-4EB5-4E08-97BA-0A35A019F083}" type="slidenum">
              <a:rPr lang="en-US" altLang="en-US" sz="1400" smtClean="0"/>
              <a:pPr>
                <a:defRPr/>
              </a:pPr>
              <a:t>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From a programming point of view GUI is based on two techniques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Object-oriented programming</a:t>
            </a:r>
          </a:p>
          <a:p>
            <a:pPr lvl="2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For organizing program parts with common interfaces and common actions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Events</a:t>
            </a:r>
          </a:p>
          <a:p>
            <a:pPr lvl="2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For connecting an event (like a mouse click) with a program action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0279779-61EA-451C-A0E7-6C8131AA9458}" type="slidenum">
              <a:rPr lang="en-US" altLang="en-US" sz="1400" smtClean="0"/>
              <a:pPr>
                <a:defRPr/>
              </a:pPr>
              <a:t>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Layers of software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077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When we build software, we usually build upon existing code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69C651B-77C6-4243-BE82-0127E8B1037E}" type="slidenum">
              <a:rPr lang="en-US" altLang="en-US" sz="1400" smtClean="0"/>
              <a:pPr>
                <a:defRPr/>
              </a:pPr>
              <a:t>7</a:t>
            </a:fld>
            <a:endParaRPr lang="en-US" altLang="en-US" sz="140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17526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Our program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14400" y="3048000"/>
            <a:ext cx="40386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Our GUI/Graphics interface library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429000" y="3810000"/>
            <a:ext cx="1295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FLTK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124200" y="4495800"/>
            <a:ext cx="4953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The operating system Graphics GUI facilities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791200" y="5181600"/>
            <a:ext cx="27432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Device driver layer</a:t>
            </a:r>
          </a:p>
        </p:txBody>
      </p:sp>
      <p:cxnSp>
        <p:nvCxnSpPr>
          <p:cNvPr id="8202" name="AutoShape 9"/>
          <p:cNvCxnSpPr>
            <a:cxnSpLocks noChangeShapeType="1"/>
            <a:stCxn id="8197" idx="2"/>
            <a:endCxn id="8198" idx="0"/>
          </p:cNvCxnSpPr>
          <p:nvPr/>
        </p:nvCxnSpPr>
        <p:spPr bwMode="auto">
          <a:xfrm>
            <a:off x="1409700" y="2692400"/>
            <a:ext cx="152400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3" name="AutoShape 10"/>
          <p:cNvCxnSpPr>
            <a:cxnSpLocks noChangeShapeType="1"/>
            <a:stCxn id="8198" idx="2"/>
            <a:endCxn id="8199" idx="0"/>
          </p:cNvCxnSpPr>
          <p:nvPr/>
        </p:nvCxnSpPr>
        <p:spPr bwMode="auto">
          <a:xfrm>
            <a:off x="2933700" y="3454400"/>
            <a:ext cx="114300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4" name="AutoShape 12"/>
          <p:cNvCxnSpPr>
            <a:cxnSpLocks noChangeShapeType="1"/>
            <a:stCxn id="8200" idx="2"/>
            <a:endCxn id="8201" idx="0"/>
          </p:cNvCxnSpPr>
          <p:nvPr/>
        </p:nvCxnSpPr>
        <p:spPr bwMode="auto">
          <a:xfrm>
            <a:off x="5600700" y="4902200"/>
            <a:ext cx="15621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5" name="AutoShape 13"/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4076700" y="4216400"/>
            <a:ext cx="15240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248400" y="1752600"/>
            <a:ext cx="25146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Example of a layer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itchFamily="18" charset="0"/>
                <a:cs typeface="Times New Roman" pitchFamily="18" charset="0"/>
              </a:rPr>
              <a:t> Provides services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itchFamily="18" charset="0"/>
                <a:cs typeface="Times New Roman" pitchFamily="18" charset="0"/>
              </a:rPr>
              <a:t> Uses services</a:t>
            </a:r>
          </a:p>
        </p:txBody>
      </p:sp>
      <p:cxnSp>
        <p:nvCxnSpPr>
          <p:cNvPr id="8207" name="AutoShape 15"/>
          <p:cNvCxnSpPr>
            <a:cxnSpLocks noChangeShapeType="1"/>
            <a:stCxn id="8206" idx="1"/>
            <a:endCxn id="8198" idx="3"/>
          </p:cNvCxnSpPr>
          <p:nvPr/>
        </p:nvCxnSpPr>
        <p:spPr bwMode="auto">
          <a:xfrm flipH="1">
            <a:off x="4953000" y="2363788"/>
            <a:ext cx="1295400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5105400"/>
            <a:ext cx="7772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Window with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two </a:t>
            </a:r>
            <a:r>
              <a:rPr lang="en-US" altLang="en-US" sz="2000" b="1" smtClean="0">
                <a:ea typeface="Times New Roman" pitchFamily="18" charset="0"/>
              </a:rPr>
              <a:t>Button</a:t>
            </a:r>
            <a:r>
              <a:rPr lang="en-US" altLang="en-US" sz="2000" smtClean="0">
                <a:ea typeface="Times New Roman" pitchFamily="18" charset="0"/>
              </a:rPr>
              <a:t>s, two </a:t>
            </a:r>
            <a:r>
              <a:rPr lang="en-US" altLang="en-US" sz="2000" b="1" smtClean="0">
                <a:ea typeface="Times New Roman" pitchFamily="18" charset="0"/>
              </a:rPr>
              <a:t>In_box</a:t>
            </a:r>
            <a:r>
              <a:rPr lang="en-US" altLang="en-US" sz="2000" smtClean="0">
                <a:ea typeface="Times New Roman" pitchFamily="18" charset="0"/>
              </a:rPr>
              <a:t>es, and an </a:t>
            </a:r>
            <a:r>
              <a:rPr lang="en-US" altLang="en-US" sz="2000" b="1" smtClean="0">
                <a:ea typeface="Times New Roman" pitchFamily="18" charset="0"/>
              </a:rPr>
              <a:t>Out_box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FE02B7E-0313-4D01-A4CD-2CE41C657426}" type="slidenum">
              <a:rPr lang="en-US" altLang="en-US" sz="1400" smtClean="0"/>
              <a:pPr>
                <a:defRPr/>
              </a:pPr>
              <a:t>8</a:t>
            </a:fld>
            <a:endParaRPr lang="en-US" altLang="en-US" sz="1400" smtClean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762000"/>
            <a:ext cx="5791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GUI example</a:t>
            </a:r>
          </a:p>
        </p:txBody>
      </p:sp>
      <p:sp>
        <p:nvSpPr>
          <p:cNvPr id="103432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52578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Enter a point in the </a:t>
            </a:r>
            <a:r>
              <a:rPr lang="en-US" altLang="en-US" sz="2800" b="1" smtClean="0">
                <a:ea typeface="ＭＳ Ｐゴシック" pitchFamily="34" charset="-128"/>
              </a:rPr>
              <a:t>In_box</a:t>
            </a:r>
            <a:r>
              <a:rPr lang="en-US" altLang="en-US" sz="2800" smtClean="0">
                <a:ea typeface="ＭＳ Ｐゴシック" pitchFamily="34" charset="-128"/>
              </a:rPr>
              <a:t>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28C8D95-5A08-443B-9260-5BDA9F1657BF}" type="slidenum">
              <a:rPr lang="en-US" altLang="en-US" sz="1400" smtClean="0"/>
              <a:pPr>
                <a:defRPr/>
              </a:pPr>
              <a:t>9</a:t>
            </a:fld>
            <a:endParaRPr lang="en-US" altLang="en-US" sz="1400" smtClean="0"/>
          </a:p>
        </p:txBody>
      </p:sp>
      <p:pic>
        <p:nvPicPr>
          <p:cNvPr id="1024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38200"/>
            <a:ext cx="5791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1399</Words>
  <Application>Microsoft Office PowerPoint</Application>
  <PresentationFormat>On-screen Show (4:3)</PresentationFormat>
  <Paragraphs>486</Paragraphs>
  <Slides>43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Chapter 16 Graphical User Interfaces</vt:lpstr>
      <vt:lpstr>Overview</vt:lpstr>
      <vt:lpstr>I/O alternatives</vt:lpstr>
      <vt:lpstr>Common GUI tasks</vt:lpstr>
      <vt:lpstr>Common GUI tasks (cont.)</vt:lpstr>
      <vt:lpstr>GUI</vt:lpstr>
      <vt:lpstr>Layers of software</vt:lpstr>
      <vt:lpstr>GUI example</vt:lpstr>
      <vt:lpstr>GUI example</vt:lpstr>
      <vt:lpstr>GUI example</vt:lpstr>
      <vt:lpstr>GUI example</vt:lpstr>
      <vt:lpstr>GUI example</vt:lpstr>
      <vt:lpstr>GUI example</vt:lpstr>
      <vt:lpstr>So what? And How?</vt:lpstr>
      <vt:lpstr>How it works</vt:lpstr>
      <vt:lpstr>How it works A bit more detail…</vt:lpstr>
      <vt:lpstr>Initial Setup/Programming</vt:lpstr>
      <vt:lpstr>System Runs: Startup</vt:lpstr>
      <vt:lpstr>System Runs Begin Loop</vt:lpstr>
      <vt:lpstr>System Runs User Interacts</vt:lpstr>
      <vt:lpstr>System Runs Callback is Made</vt:lpstr>
      <vt:lpstr>System Runs Callback Executes</vt:lpstr>
      <vt:lpstr>System Runs Callback Finishes</vt:lpstr>
      <vt:lpstr>System Runs See Results</vt:lpstr>
      <vt:lpstr>System Runs Return to Loop</vt:lpstr>
      <vt:lpstr>Mapping</vt:lpstr>
      <vt:lpstr>Define class Lines_window</vt:lpstr>
      <vt:lpstr>GUI example</vt:lpstr>
      <vt:lpstr>The Lines_window constructor </vt:lpstr>
      <vt:lpstr>Widgets, Buttons, and Callbacks</vt:lpstr>
      <vt:lpstr>Widgets, Buttons, and Callbacks</vt:lpstr>
      <vt:lpstr>GUI example</vt:lpstr>
      <vt:lpstr>Widget</vt:lpstr>
      <vt:lpstr>Button</vt:lpstr>
      <vt:lpstr>Callback</vt:lpstr>
      <vt:lpstr>Callback</vt:lpstr>
      <vt:lpstr>Our “action” code</vt:lpstr>
      <vt:lpstr>The next point function</vt:lpstr>
      <vt:lpstr>In_box</vt:lpstr>
      <vt:lpstr>Control Inversion</vt:lpstr>
      <vt:lpstr>Control Inversion</vt:lpstr>
      <vt:lpstr>Summary</vt:lpstr>
      <vt:lpstr>Next lecture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Graphical User Interfaces</dc:title>
  <dc:creator>keyser</dc:creator>
  <cp:lastModifiedBy>keyser</cp:lastModifiedBy>
  <cp:revision>17</cp:revision>
  <dcterms:created xsi:type="dcterms:W3CDTF">2014-03-18T14:26:27Z</dcterms:created>
  <dcterms:modified xsi:type="dcterms:W3CDTF">2014-03-20T14:59:03Z</dcterms:modified>
</cp:coreProperties>
</file>