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6CBD0-1627-4B9A-B3D1-0C703DD9D87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1668-2B7E-4A8C-8300-46D29CD25A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6354F-B7C3-4A53-BA30-85DA3570D4AA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ECD3F-5EA5-4021-9FDD-8D9BB1E370BA}" type="slidenum">
              <a:rPr lang="en-US" altLang="en-US" smtClean="0">
                <a:latin typeface="Arial" charset="0"/>
              </a:rPr>
              <a:pPr/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1C59E-B715-451D-A318-0C8DA2B0A448}" type="slidenum">
              <a:rPr lang="en-US" altLang="en-US" smtClean="0">
                <a:latin typeface="Arial" charset="0"/>
              </a:rPr>
              <a:pPr/>
              <a:t>11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1BFFF-42FA-431C-A8A8-3D06F934BAF0}" type="slidenum">
              <a:rPr lang="en-US" altLang="en-US" smtClean="0">
                <a:latin typeface="Arial" charset="0"/>
              </a:rPr>
              <a:pPr/>
              <a:t>12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80378-16AD-4CFD-BA85-F52351E12EFF}" type="slidenum">
              <a:rPr lang="en-US" altLang="en-US" smtClean="0">
                <a:latin typeface="Arial" charset="0"/>
              </a:rPr>
              <a:pPr/>
              <a:t>13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E25B2-FA48-4398-8D60-ECFBBC33DD92}" type="slidenum">
              <a:rPr lang="en-US" altLang="en-US" smtClean="0">
                <a:latin typeface="Arial" charset="0"/>
              </a:rPr>
              <a:pPr/>
              <a:t>14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2DE2C-D281-4DC8-9EFA-94C4ED92CDF1}" type="slidenum">
              <a:rPr lang="en-US" altLang="en-US" smtClean="0">
                <a:latin typeface="Arial" charset="0"/>
              </a:rPr>
              <a:pPr/>
              <a:t>15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4654C-F667-48B1-9FE6-3B9A955EFE8F}" type="slidenum">
              <a:rPr lang="en-US" altLang="en-US" smtClean="0">
                <a:latin typeface="Arial" charset="0"/>
              </a:rPr>
              <a:pPr/>
              <a:t>17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3CAEF-9A14-4A33-8805-ED8477A3C432}" type="slidenum">
              <a:rPr lang="en-US" altLang="en-US" smtClean="0">
                <a:latin typeface="Arial" charset="0"/>
              </a:rPr>
              <a:pPr/>
              <a:t>18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7452F-B14E-47AA-AF1B-5F85DCEC810F}" type="slidenum">
              <a:rPr lang="en-US" altLang="en-US" smtClean="0">
                <a:latin typeface="Arial" charset="0"/>
              </a:rPr>
              <a:pPr/>
              <a:t>19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074F9-040C-4D97-9AC1-E5AA15BCA490}" type="slidenum">
              <a:rPr lang="en-US" altLang="en-US" smtClean="0">
                <a:latin typeface="Arial" charset="0"/>
              </a:rPr>
              <a:pPr/>
              <a:t>20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7C147-D9FC-43C2-B1D0-8305A55B94BC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0C9F9-DC25-4FD8-A808-48678853064B}" type="slidenum">
              <a:rPr lang="en-US" altLang="en-US" smtClean="0">
                <a:latin typeface="Arial" charset="0"/>
              </a:rPr>
              <a:pPr/>
              <a:t>21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31444-6843-4564-8351-5CB3AFD2B688}" type="slidenum">
              <a:rPr lang="en-US" altLang="en-US" smtClean="0">
                <a:latin typeface="Arial" charset="0"/>
              </a:rPr>
              <a:pPr/>
              <a:t>22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3017E-1663-437B-BF30-91DCEC9D9418}" type="slidenum">
              <a:rPr lang="en-US" altLang="en-US" smtClean="0">
                <a:latin typeface="Arial" charset="0"/>
              </a:rPr>
              <a:pPr/>
              <a:t>23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D6C4A-CE8F-42B9-BC8A-0F3814215EAE}" type="slidenum">
              <a:rPr lang="en-US" altLang="en-US" smtClean="0">
                <a:latin typeface="Arial" charset="0"/>
              </a:rPr>
              <a:pPr/>
              <a:t>24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696E2-81AE-42CD-9091-50D5B5FECD63}" type="slidenum">
              <a:rPr lang="en-US" altLang="en-US" smtClean="0">
                <a:latin typeface="Arial" charset="0"/>
              </a:rPr>
              <a:pPr/>
              <a:t>25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CAAE7-A04C-4C1F-B3D4-97C881BDC09B}" type="slidenum">
              <a:rPr lang="en-US" altLang="en-US" smtClean="0">
                <a:latin typeface="Arial" charset="0"/>
              </a:rPr>
              <a:pPr/>
              <a:t>26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B49B7-C010-43CB-8808-D64656FED7E8}" type="slidenum">
              <a:rPr lang="en-US" altLang="en-US" smtClean="0">
                <a:latin typeface="Arial" charset="0"/>
              </a:rPr>
              <a:pPr/>
              <a:t>27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F765C-30FB-4A9D-B24D-AF09CFEF6083}" type="slidenum">
              <a:rPr lang="en-US" altLang="en-US" smtClean="0">
                <a:latin typeface="Arial" charset="0"/>
              </a:rPr>
              <a:pPr/>
              <a:t>28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BF7B6-C725-450E-B39C-DF0794DB63BC}" type="slidenum">
              <a:rPr lang="en-US" altLang="en-US" smtClean="0">
                <a:latin typeface="Arial" charset="0"/>
              </a:rPr>
              <a:pPr/>
              <a:t>29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3AF94-9C9D-4EBC-B053-20FE1E00E251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61352-DFF2-4181-89C9-FF49E93F620B}" type="slidenum">
              <a:rPr lang="en-US" altLang="en-US" smtClean="0">
                <a:latin typeface="Arial" charset="0"/>
              </a:rPr>
              <a:pPr/>
              <a:t>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19EBF-1523-4A93-98BF-17FB9F52F7DA}" type="slidenum">
              <a:rPr lang="en-US" altLang="en-US" smtClean="0">
                <a:latin typeface="Arial" charset="0"/>
              </a:rPr>
              <a:pPr/>
              <a:t>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5CE9F-EB45-469B-B90F-5600B578D1D2}" type="slidenum">
              <a:rPr lang="en-US" altLang="en-US" smtClean="0">
                <a:latin typeface="Arial" charset="0"/>
              </a:rPr>
              <a:pPr/>
              <a:t>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C82A5-1AA8-4513-BB94-3AFE19017DA1}" type="slidenum">
              <a:rPr lang="en-US" altLang="en-US" smtClean="0">
                <a:latin typeface="Arial" charset="0"/>
              </a:rPr>
              <a:pPr/>
              <a:t>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162F4-27A6-45DB-9CC0-CF3C6A572833}" type="slidenum">
              <a:rPr lang="en-US" altLang="en-US" smtClean="0">
                <a:latin typeface="Arial" charset="0"/>
              </a:rPr>
              <a:pPr/>
              <a:t>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B0243-3642-4F58-B2C7-23038DFFD0E0}" type="slidenum">
              <a:rPr lang="en-US" altLang="en-US" smtClean="0">
                <a:latin typeface="Arial" charset="0"/>
              </a:rPr>
              <a:pPr/>
              <a:t>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D2D3-FC60-4667-8C24-DFA40E4F4EF0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65EE-2DDC-4872-B0C9-6D278181EB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Chapter 18</a:t>
            </a:r>
            <a:br>
              <a:rPr lang="en-US" altLang="en-US" smtClean="0"/>
            </a:br>
            <a:r>
              <a:rPr lang="en-US" altLang="en-US" smtClean="0"/>
              <a:t>Vectors and 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John Keyser’s</a:t>
            </a:r>
          </a:p>
          <a:p>
            <a:pPr eaLnBrk="1" hangingPunct="1">
              <a:defRPr/>
            </a:pPr>
            <a:r>
              <a:rPr lang="en-US" altLang="en-US" dirty="0" smtClean="0"/>
              <a:t>Modification of Slides by</a:t>
            </a:r>
          </a:p>
          <a:p>
            <a:pPr eaLnBrk="1" hangingPunct="1">
              <a:defRPr/>
            </a:pPr>
            <a:r>
              <a:rPr lang="en-US" altLang="en-US" dirty="0" err="1" smtClean="0"/>
              <a:t>Bjarne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Stroustrup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sz="2000" dirty="0" smtClean="0"/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with copy constructor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void f(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 v1(n);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 v2 = v1;	// </a:t>
            </a:r>
            <a:r>
              <a:rPr lang="en-US" sz="2000" i="1" dirty="0">
                <a:ea typeface="+mn-ea"/>
              </a:rPr>
              <a:t>copy using the copy constructor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a typeface="+mn-ea"/>
              </a:rPr>
              <a:t>				// </a:t>
            </a:r>
            <a:r>
              <a:rPr lang="en-US" sz="2000" i="1" dirty="0" smtClean="0">
                <a:ea typeface="+mn-ea"/>
              </a:rPr>
              <a:t>the for loop copies each value from v1 into v2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0AAFD2DB-4263-4CBD-B980-BB0AC29830E4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10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1336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2672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8194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6388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49530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133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8194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524000" y="3657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v1: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1600200" y="4648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v2:</a:t>
            </a: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3124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V="1">
            <a:off x="3124200" y="487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15"/>
          <p:cNvSpPr>
            <a:spLocks noChangeArrowheads="1"/>
          </p:cNvSpPr>
          <p:nvPr/>
        </p:nvSpPr>
        <p:spPr bwMode="auto">
          <a:xfrm>
            <a:off x="4191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81" name="Rectangle 16"/>
          <p:cNvSpPr>
            <a:spLocks noChangeArrowheads="1"/>
          </p:cNvSpPr>
          <p:nvPr/>
        </p:nvSpPr>
        <p:spPr bwMode="auto">
          <a:xfrm>
            <a:off x="48768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5562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1283" name="Text Box 18"/>
          <p:cNvSpPr txBox="1">
            <a:spLocks noChangeArrowheads="1"/>
          </p:cNvSpPr>
          <p:nvPr/>
        </p:nvSpPr>
        <p:spPr bwMode="auto">
          <a:xfrm>
            <a:off x="762000" y="5486400"/>
            <a:ext cx="716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The destructor correctly deletes all elements (once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assignment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 sz;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double* elem;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vector&amp; operator=(const vector&amp; a);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copy assignment: define copy (below)</a:t>
            </a:r>
            <a:r>
              <a:rPr lang="en-US" altLang="en-US" sz="2000" b="1" smtClean="0"/>
              <a:t>	        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x=a;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634D0AA6-E70E-4C27-A7BA-122C6CF7A090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11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4384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trike="sngStrike" dirty="0">
                <a:ea typeface="+mn-ea"/>
                <a:cs typeface="Arial" charset="0"/>
              </a:rPr>
              <a:t> 4 </a:t>
            </a:r>
            <a:r>
              <a:rPr lang="en-US" dirty="0">
                <a:ea typeface="+mn-ea"/>
                <a:cs typeface="Arial" charset="0"/>
              </a:rPr>
              <a:t> 3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0480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0292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44196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6388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62484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49530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43434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8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37338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>
                <a:cs typeface="Times New Roman" pitchFamily="18" charset="0"/>
              </a:rPr>
              <a:t>  3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55626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43434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2304" name="Rectangle 15"/>
          <p:cNvSpPr>
            <a:spLocks noChangeArrowheads="1"/>
          </p:cNvSpPr>
          <p:nvPr/>
        </p:nvSpPr>
        <p:spPr bwMode="auto">
          <a:xfrm>
            <a:off x="65532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</a:t>
            </a:r>
          </a:p>
        </p:txBody>
      </p:sp>
      <p:sp>
        <p:nvSpPr>
          <p:cNvPr id="12305" name="Rectangle 16"/>
          <p:cNvSpPr>
            <a:spLocks noChangeArrowheads="1"/>
          </p:cNvSpPr>
          <p:nvPr/>
        </p:nvSpPr>
        <p:spPr bwMode="auto">
          <a:xfrm>
            <a:off x="59436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8</a:t>
            </a: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71628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46482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3352800" y="3962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3352800" y="3962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34290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a:</a:t>
            </a:r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38100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1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st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3505200" y="4419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nd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457200" y="5486400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Operator = must copy a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s elements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2057400" y="3810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x: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6781800" y="43434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Memory leak? (no)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assignment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vector&amp; vector::operator=(const vector&amp; a)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like copy constructor, but we must deal with old elements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// </a:t>
            </a:r>
            <a:r>
              <a:rPr lang="en-US" altLang="en-US" sz="2000" i="1" smtClean="0"/>
              <a:t>make a copy of </a:t>
            </a:r>
            <a:r>
              <a:rPr lang="en-US" altLang="en-US" sz="2000" b="1" i="1" smtClean="0"/>
              <a:t>a</a:t>
            </a:r>
            <a:r>
              <a:rPr lang="en-US" altLang="en-US" sz="2000" i="1" smtClean="0"/>
              <a:t> then replace the current </a:t>
            </a:r>
            <a:r>
              <a:rPr lang="en-US" altLang="en-US" sz="2000" b="1" i="1" smtClean="0"/>
              <a:t>sz</a:t>
            </a:r>
            <a:r>
              <a:rPr lang="en-US" altLang="en-US" sz="2000" i="1" smtClean="0"/>
              <a:t> and </a:t>
            </a:r>
            <a:r>
              <a:rPr lang="en-US" altLang="en-US" sz="2000" b="1" i="1" smtClean="0"/>
              <a:t>elem</a:t>
            </a:r>
            <a:r>
              <a:rPr lang="en-US" altLang="en-US" sz="2000" i="1" smtClean="0"/>
              <a:t> with </a:t>
            </a:r>
            <a:r>
              <a:rPr lang="en-US" altLang="en-US" sz="2000" b="1" i="1" smtClean="0"/>
              <a:t>a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double* p = new double[a.sz];			// </a:t>
            </a:r>
            <a:r>
              <a:rPr lang="en-US" altLang="en-US" sz="2000" i="1" smtClean="0"/>
              <a:t>allocate new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for (int i = 0; i&lt;a.sz; ++i) p[i] = a.elem[i];	// </a:t>
            </a:r>
            <a:r>
              <a:rPr lang="en-US" altLang="en-US" sz="2000" i="1" smtClean="0"/>
              <a:t>copy elements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delete[ ] elem;				// </a:t>
            </a:r>
            <a:r>
              <a:rPr lang="en-US" altLang="en-US" sz="2000" i="1" smtClean="0"/>
              <a:t>deallocate old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sz = a.sz;					// </a:t>
            </a:r>
            <a:r>
              <a:rPr lang="en-US" altLang="en-US" sz="2000" i="1" smtClean="0"/>
              <a:t>set new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elem = p;	</a:t>
            </a:r>
            <a:r>
              <a:rPr lang="en-US" altLang="en-US" sz="2000" smtClean="0"/>
              <a:t>				// </a:t>
            </a:r>
            <a:r>
              <a:rPr lang="en-US" altLang="en-US" sz="2000" i="1" smtClean="0"/>
              <a:t>set new elements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return *this; </a:t>
            </a:r>
            <a:r>
              <a:rPr lang="en-US" altLang="en-US" sz="2000" smtClean="0"/>
              <a:t>		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 </a:t>
            </a:r>
            <a:r>
              <a:rPr lang="en-US" altLang="en-US" sz="2000" i="1" smtClean="0"/>
              <a:t>return a self-reference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i="1" smtClean="0"/>
              <a:t>				</a:t>
            </a:r>
            <a:r>
              <a:rPr lang="en-US" altLang="en-US" sz="2000" b="1" smtClean="0"/>
              <a:t>//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The</a:t>
            </a:r>
            <a:r>
              <a:rPr lang="en-US" altLang="en-US" sz="2000" b="1" i="1" smtClean="0"/>
              <a:t> this </a:t>
            </a:r>
            <a:r>
              <a:rPr lang="en-US" altLang="en-US" sz="2000" i="1" smtClean="0"/>
              <a:t>pointer is explained in Lecture 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i="1" smtClean="0"/>
              <a:t>				</a:t>
            </a:r>
            <a:r>
              <a:rPr lang="en-US" altLang="en-US" sz="2000" b="1" smtClean="0"/>
              <a:t>//</a:t>
            </a:r>
            <a:r>
              <a:rPr lang="en-US" altLang="en-US" sz="2000" i="1" smtClean="0"/>
              <a:t> and in 17.10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C638A0B2-DEEC-4DB2-B8A7-DD656C464BB9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12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with copy assignment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void f(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 v1(n);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 v2(4);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v2 = v1;		// </a:t>
            </a:r>
            <a:r>
              <a:rPr lang="en-US" sz="2000" i="1" dirty="0">
                <a:ea typeface="+mn-ea"/>
              </a:rPr>
              <a:t>assignment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EB8BB4B0-891A-4AEF-ADAF-FE26F6AD4403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2192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528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6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9050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44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42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40386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24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2192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ea typeface="+mn-ea"/>
                <a:cs typeface="Arial" charset="0"/>
              </a:rPr>
              <a:t> 4 </a:t>
            </a:r>
            <a:r>
              <a:rPr lang="en-US" dirty="0"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1905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09600" y="3657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v1: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685800" y="4648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v2:</a:t>
            </a:r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22098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2209800" y="4876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334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6482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9624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0198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2098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514600" y="5334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nd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124200" y="4495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1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st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6482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42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9624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24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2766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6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010400" y="3581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delete[ ]d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=</a:t>
            </a:r>
          </a:p>
        </p:txBody>
      </p:sp>
      <p:cxnSp>
        <p:nvCxnSpPr>
          <p:cNvPr id="14363" name="AutoShape 27"/>
          <p:cNvCxnSpPr>
            <a:cxnSpLocks noChangeShapeType="1"/>
            <a:stCxn id="14362" idx="1"/>
            <a:endCxn id="14354" idx="0"/>
          </p:cNvCxnSpPr>
          <p:nvPr/>
        </p:nvCxnSpPr>
        <p:spPr bwMode="auto">
          <a:xfrm flipH="1">
            <a:off x="4305300" y="3779838"/>
            <a:ext cx="2705100" cy="868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858000" y="3962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No memory Leak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terminology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2590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Shallow copy: copy only a pointer so that the two pointers now refer to the same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What pointers and references 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Deep copy: copy the pointer and also what it points to so that the two pointers now each refer to a distinct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What </a:t>
            </a:r>
            <a:r>
              <a:rPr lang="en-US" altLang="en-US" sz="2000" b="1" smtClean="0">
                <a:ea typeface="Times New Roman" pitchFamily="18" charset="0"/>
              </a:rPr>
              <a:t>vector</a:t>
            </a:r>
            <a:r>
              <a:rPr lang="en-US" altLang="en-US" sz="2000" smtClean="0">
                <a:ea typeface="Times New Roman" pitchFamily="18" charset="0"/>
              </a:rPr>
              <a:t>, </a:t>
            </a:r>
            <a:r>
              <a:rPr lang="en-US" altLang="en-US" sz="2000" b="1" smtClean="0">
                <a:ea typeface="Times New Roman" pitchFamily="18" charset="0"/>
              </a:rPr>
              <a:t>string</a:t>
            </a:r>
            <a:r>
              <a:rPr lang="en-US" altLang="en-US" sz="2000" smtClean="0">
                <a:ea typeface="Times New Roman" pitchFamily="18" charset="0"/>
              </a:rPr>
              <a:t>, etc. do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Requires copy constructors and copy assignments for container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Must copy 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all the way down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smtClean="0">
                <a:ea typeface="MS PGothic" pitchFamily="34" charset="-128"/>
              </a:rPr>
              <a:t> if there are more levels in the object</a:t>
            </a:r>
            <a:endParaRPr lang="en-US" altLang="en-US" sz="2000" smtClean="0">
              <a:ea typeface="Times New Roman" pitchFamily="18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8278CA31-9358-410D-9C16-B171538DD8DA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914400" y="4191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1242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9050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58674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8001000" y="4038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6388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78486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x: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 rot="10800000" flipV="1">
            <a:off x="5105400" y="5181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y: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553200" y="5257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Copy of y: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447800" y="5181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y: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6781800" y="4038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Copy of x: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5486400" y="4114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x: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1828800" y="4114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Copy of x:</a:t>
            </a:r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1295400" y="4343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 flipH="1">
            <a:off x="2209800" y="43434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 flipH="1">
            <a:off x="6019800" y="4343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 flipH="1">
            <a:off x="81534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685800" y="5791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Shallow copy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5562600" y="5791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Deep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Deep and shallow copy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9220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vector&lt;int&gt; v1;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v1.push_back(2);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v1.push_back(4);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vector&lt;int&gt; v2 = v1;	// </a:t>
            </a:r>
            <a:r>
              <a:rPr lang="en-US" altLang="en-US" sz="2000" i="1" smtClean="0"/>
              <a:t>deep copy (</a:t>
            </a:r>
            <a:r>
              <a:rPr lang="en-US" altLang="en-US" sz="2000" b="1" i="1" smtClean="0"/>
              <a:t>v2</a:t>
            </a:r>
            <a:r>
              <a:rPr lang="en-US" altLang="en-US" sz="2000" i="1" smtClean="0"/>
              <a:t> gets its own copy of </a:t>
            </a:r>
            <a:r>
              <a:rPr lang="en-US" altLang="en-US" sz="2000" b="1" i="1" smtClean="0"/>
              <a:t>v1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s elements)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v2[0] = 3;		// </a:t>
            </a:r>
            <a:r>
              <a:rPr lang="en-US" altLang="en-US" sz="2000" b="1" i="1" smtClean="0"/>
              <a:t>v1[0] </a:t>
            </a:r>
            <a:r>
              <a:rPr lang="en-US" altLang="en-US" sz="2000" i="1" smtClean="0"/>
              <a:t>is still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smtClean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1C74138B-4417-4F27-B03E-39BC23C6AE12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391400" y="4648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ea typeface="+mn-ea"/>
                <a:cs typeface="Arial" charset="0"/>
              </a:rPr>
              <a:t> 9 </a:t>
            </a:r>
            <a:r>
              <a:rPr lang="en-US" dirty="0">
                <a:latin typeface="Arial" charset="0"/>
                <a:ea typeface="+mn-ea"/>
                <a:cs typeface="Arial" charset="0"/>
              </a:rPr>
              <a:t>  7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400800" y="4724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r1: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5791200" y="4724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r2:</a:t>
            </a: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6934200" y="4724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b: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457200" y="4800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 b = 9; </a:t>
            </a:r>
            <a:endParaRPr lang="en-US" altLang="en-US" sz="100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int&amp; r1 = b;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int&amp; r2 = r1;	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shallow copy (</a:t>
            </a:r>
            <a:r>
              <a:rPr lang="en-US" altLang="en-US" sz="20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refers to the same variable as</a:t>
            </a:r>
            <a:r>
              <a:rPr lang="en-US" altLang="en-US" sz="20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r1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r2 = 7;		// </a:t>
            </a:r>
            <a:r>
              <a:rPr lang="en-US" altLang="en-US" sz="20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becomes 7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4114800" y="1066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5562600" y="1905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</a:t>
            </a: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7391400" y="990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2895600" y="1143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v1:</a:t>
            </a:r>
          </a:p>
        </p:txBody>
      </p: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6172200" y="1066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v2:</a:t>
            </a:r>
          </a:p>
        </p:txBody>
      </p: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4495800" y="1295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9"/>
          <p:cNvSpPr>
            <a:spLocks noChangeShapeType="1"/>
          </p:cNvSpPr>
          <p:nvPr/>
        </p:nvSpPr>
        <p:spPr bwMode="auto">
          <a:xfrm flipH="1">
            <a:off x="7696200" y="12954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25"/>
          <p:cNvSpPr>
            <a:spLocks noChangeArrowheads="1"/>
          </p:cNvSpPr>
          <p:nvPr/>
        </p:nvSpPr>
        <p:spPr bwMode="auto">
          <a:xfrm>
            <a:off x="4800600" y="1905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  <p:sp>
        <p:nvSpPr>
          <p:cNvPr id="16402" name="Rectangle 26"/>
          <p:cNvSpPr>
            <a:spLocks noChangeArrowheads="1"/>
          </p:cNvSpPr>
          <p:nvPr/>
        </p:nvSpPr>
        <p:spPr bwMode="auto">
          <a:xfrm>
            <a:off x="8153400" y="2438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7391400" y="2438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ea typeface="+mn-ea"/>
                <a:cs typeface="Arial" charset="0"/>
              </a:rPr>
              <a:t> 2 </a:t>
            </a:r>
            <a:r>
              <a:rPr lang="en-US" dirty="0">
                <a:latin typeface="Arial" charset="0"/>
                <a:ea typeface="+mn-ea"/>
                <a:cs typeface="Arial" charset="0"/>
              </a:rPr>
              <a:t> 3</a:t>
            </a:r>
          </a:p>
        </p:txBody>
      </p:sp>
      <p:sp>
        <p:nvSpPr>
          <p:cNvPr id="16404" name="Rectangle 28"/>
          <p:cNvSpPr>
            <a:spLocks noChangeArrowheads="1"/>
          </p:cNvSpPr>
          <p:nvPr/>
        </p:nvSpPr>
        <p:spPr bwMode="auto">
          <a:xfrm>
            <a:off x="3429000" y="1066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  <p:sp>
        <p:nvSpPr>
          <p:cNvPr id="16405" name="Rectangle 29"/>
          <p:cNvSpPr>
            <a:spLocks noChangeArrowheads="1"/>
          </p:cNvSpPr>
          <p:nvPr/>
        </p:nvSpPr>
        <p:spPr bwMode="auto">
          <a:xfrm>
            <a:off x="6705600" y="990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seen with the new command how memory can be set aside at once for several instances of an object</a:t>
            </a:r>
          </a:p>
          <a:p>
            <a:pPr lvl="1"/>
            <a:r>
              <a:rPr lang="en-US" dirty="0" smtClean="0"/>
              <a:t>e.g.: new </a:t>
            </a:r>
            <a:r>
              <a:rPr lang="en-US" dirty="0" err="1" smtClean="0"/>
              <a:t>chesspiece</a:t>
            </a:r>
            <a:r>
              <a:rPr lang="en-US" dirty="0" smtClean="0"/>
              <a:t>[16];</a:t>
            </a:r>
          </a:p>
          <a:p>
            <a:r>
              <a:rPr lang="en-US" dirty="0" smtClean="0"/>
              <a:t>The [] command can be used to create arrays, even in just normal commands.</a:t>
            </a:r>
          </a:p>
          <a:p>
            <a:r>
              <a:rPr lang="en-US" dirty="0" smtClean="0"/>
              <a:t>Be careful about using arrays (going past bounds)</a:t>
            </a:r>
          </a:p>
          <a:p>
            <a:pPr lvl="1"/>
            <a:r>
              <a:rPr lang="en-US" dirty="0" smtClean="0"/>
              <a:t>Usually, you should use vector instead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mtClean="0"/>
              <a:t>Arrays don</a:t>
            </a:r>
            <a:r>
              <a:rPr lang="ja-JP" altLang="en-US" smtClean="0"/>
              <a:t>’</a:t>
            </a:r>
            <a:r>
              <a:rPr lang="en-US" altLang="ja-JP" smtClean="0"/>
              <a:t>t have to be on the free store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char ac[7];	        // </a:t>
            </a:r>
            <a:r>
              <a:rPr lang="en-US" altLang="en-US" sz="2000" i="1" smtClean="0">
                <a:ea typeface="Times New Roman" pitchFamily="18" charset="0"/>
              </a:rPr>
              <a:t>global array – </a:t>
            </a:r>
            <a:r>
              <a:rPr lang="ja-JP" altLang="en-US" sz="2000" i="1" smtClean="0">
                <a:ea typeface="MS PGothic" pitchFamily="34" charset="-128"/>
              </a:rPr>
              <a:t>“</a:t>
            </a:r>
            <a:r>
              <a:rPr lang="en-US" altLang="ja-JP" sz="2000" i="1" smtClean="0">
                <a:ea typeface="MS PGothic" pitchFamily="34" charset="-128"/>
              </a:rPr>
              <a:t>lives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r>
              <a:rPr lang="en-US" altLang="ja-JP" sz="2000" i="1" smtClean="0">
                <a:ea typeface="MS PGothic" pitchFamily="34" charset="-128"/>
              </a:rPr>
              <a:t> forever – </a:t>
            </a:r>
            <a:r>
              <a:rPr lang="ja-JP" altLang="en-US" sz="2000" i="1" smtClean="0">
                <a:ea typeface="MS PGothic" pitchFamily="34" charset="-128"/>
              </a:rPr>
              <a:t>“</a:t>
            </a:r>
            <a:r>
              <a:rPr lang="en-US" altLang="ja-JP" sz="2000" i="1" smtClean="0">
                <a:ea typeface="MS PGothic" pitchFamily="34" charset="-128"/>
              </a:rPr>
              <a:t>in static storage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endParaRPr lang="en-US" altLang="ja-JP" sz="2000" i="1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max = 100;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ai[max];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f(int 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char lc[20];     // </a:t>
            </a:r>
            <a:r>
              <a:rPr lang="en-US" altLang="en-US" sz="2000" i="1" smtClean="0">
                <a:ea typeface="Times New Roman" pitchFamily="18" charset="0"/>
              </a:rPr>
              <a:t>local array – </a:t>
            </a:r>
            <a:r>
              <a:rPr lang="ja-JP" altLang="en-US" sz="2000" i="1" smtClean="0">
                <a:ea typeface="MS PGothic" pitchFamily="34" charset="-128"/>
              </a:rPr>
              <a:t>“</a:t>
            </a:r>
            <a:r>
              <a:rPr lang="en-US" altLang="ja-JP" sz="2000" i="1" smtClean="0">
                <a:ea typeface="MS PGothic" pitchFamily="34" charset="-128"/>
              </a:rPr>
              <a:t>lives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r>
              <a:rPr lang="en-US" altLang="ja-JP" sz="2000" i="1" smtClean="0">
                <a:ea typeface="MS PGothic" pitchFamily="34" charset="-128"/>
              </a:rPr>
              <a:t> until the end of scope – on stack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int li[60];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double lx[n];   // </a:t>
            </a:r>
            <a:r>
              <a:rPr lang="en-US" altLang="en-US" sz="2000" i="1" smtClean="0">
                <a:ea typeface="Times New Roman" pitchFamily="18" charset="0"/>
              </a:rPr>
              <a:t>error: a local array size must be known at compile time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		       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b="1" i="1" smtClean="0">
                <a:ea typeface="Times New Roman" pitchFamily="18" charset="0"/>
              </a:rPr>
              <a:t>vector&lt;double&gt; lx(n);</a:t>
            </a:r>
            <a:r>
              <a:rPr lang="en-US" altLang="en-US" sz="2000" i="1" smtClean="0">
                <a:ea typeface="Times New Roman" pitchFamily="18" charset="0"/>
              </a:rPr>
              <a:t> would work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0EE48932-C5FB-47F6-903A-8A2364F85854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17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Address of: &amp;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You can get a pointer to any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Times New Roman" pitchFamily="18" charset="0"/>
              </a:rPr>
              <a:t>not just to objects on the free store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a;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char ac[20];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void f(int n)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int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int* p = &amp;b;	// </a:t>
            </a:r>
            <a:r>
              <a:rPr lang="en-US" altLang="en-US" sz="2000" i="1" smtClean="0">
                <a:ea typeface="Times New Roman" pitchFamily="18" charset="0"/>
              </a:rPr>
              <a:t>pointer to individual variable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 = &amp;a;		// </a:t>
            </a:r>
            <a:r>
              <a:rPr lang="en-US" altLang="en-US" sz="2000" i="1" smtClean="0">
                <a:ea typeface="Times New Roman" pitchFamily="18" charset="0"/>
              </a:rPr>
              <a:t>now point to a different variable</a:t>
            </a: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char* pc = ac;	// </a:t>
            </a:r>
            <a:r>
              <a:rPr lang="en-US" altLang="en-US" sz="2000" i="1" smtClean="0">
                <a:ea typeface="Times New Roman" pitchFamily="18" charset="0"/>
              </a:rPr>
              <a:t>the name of an array names a pointer to its first element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pc = &amp;ac[0];	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equivalent to pc = ac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pc = &amp;ac[n];	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pointer to ac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s n</a:t>
            </a:r>
            <a:r>
              <a:rPr lang="en-US" altLang="ja-JP" sz="2000" i="1" baseline="30000" smtClean="0">
                <a:ea typeface="MS PGothic" pitchFamily="34" charset="-128"/>
              </a:rPr>
              <a:t>th</a:t>
            </a:r>
            <a:r>
              <a:rPr lang="en-US" altLang="ja-JP" sz="2000" i="1" smtClean="0">
                <a:ea typeface="MS PGothic" pitchFamily="34" charset="-128"/>
              </a:rPr>
              <a:t> element (starting at 0</a:t>
            </a:r>
            <a:r>
              <a:rPr lang="en-US" altLang="ja-JP" sz="2000" i="1" baseline="30000" smtClean="0">
                <a:ea typeface="MS PGothic" pitchFamily="34" charset="-128"/>
              </a:rPr>
              <a:t>th</a:t>
            </a:r>
            <a:r>
              <a:rPr lang="en-US" altLang="ja-JP" sz="2000" i="1" smtClean="0">
                <a:ea typeface="MS PGothic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	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warning: range is not checked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//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}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0F7280-458E-44F7-8D20-D3CF3970779B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1054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5410200" y="3124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69342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7315200" y="3124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4724400" y="220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p: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50292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a: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8580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ac: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6477000" y="205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pc: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77724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8458200" y="3124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5257800" y="2362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7086600" y="2209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686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Arrays (often) convert to pointers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90678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void f(int pi[ ])	// </a:t>
            </a:r>
            <a:r>
              <a:rPr lang="en-US" altLang="en-US" sz="2000" i="1" smtClean="0"/>
              <a:t>equivalent to</a:t>
            </a:r>
            <a:r>
              <a:rPr lang="en-US" altLang="en-US" sz="2000" b="1" i="1" smtClean="0"/>
              <a:t> void f(int* pi)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 a[ ] = { 1, 2, 3, 4 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 b[ ] = a;	// </a:t>
            </a:r>
            <a:r>
              <a:rPr lang="en-US" altLang="en-US" sz="2000" i="1" smtClean="0"/>
              <a:t>error: copy isn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defined for arrays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b = pi;	// </a:t>
            </a:r>
            <a:r>
              <a:rPr lang="en-US" altLang="en-US" sz="2000" i="1" smtClean="0"/>
              <a:t>error: copy isn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defined for arrays. Think of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// </a:t>
            </a:r>
            <a:r>
              <a:rPr lang="en-US" altLang="en-US" sz="2000" i="1" smtClean="0"/>
              <a:t>(non-argument) array name as an immutable pointer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pi = a;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ok: but it doesn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copy: </a:t>
            </a:r>
            <a:r>
              <a:rPr lang="en-US" altLang="ja-JP" sz="2000" b="1" i="1" smtClean="0"/>
              <a:t>pi</a:t>
            </a:r>
            <a:r>
              <a:rPr lang="en-US" altLang="ja-JP" sz="2000" i="1" smtClean="0"/>
              <a:t> now points to </a:t>
            </a:r>
            <a:r>
              <a:rPr lang="en-US" altLang="ja-JP" sz="2000" b="1" i="1" smtClean="0"/>
              <a:t>a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s first element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// </a:t>
            </a:r>
            <a:r>
              <a:rPr lang="en-US" altLang="en-US" sz="2000" i="1" smtClean="0"/>
              <a:t>Is this a memory leak? (maybe)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int* p = a;	// </a:t>
            </a:r>
            <a:r>
              <a:rPr lang="en-US" altLang="en-US" sz="2000" b="1" i="1" smtClean="0"/>
              <a:t>p</a:t>
            </a:r>
            <a:r>
              <a:rPr lang="en-US" altLang="en-US" sz="2000" i="1" smtClean="0"/>
              <a:t> points to the first element of </a:t>
            </a:r>
            <a:r>
              <a:rPr lang="en-US" altLang="en-US" sz="2000" b="1" i="1" smtClean="0"/>
              <a:t>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int* q = pi;	// </a:t>
            </a:r>
            <a:r>
              <a:rPr lang="en-US" altLang="en-US" sz="2000" b="1" i="1" smtClean="0"/>
              <a:t>q </a:t>
            </a:r>
            <a:r>
              <a:rPr lang="en-US" altLang="en-US" sz="2000" i="1" smtClean="0"/>
              <a:t>points to the first element of </a:t>
            </a:r>
            <a:r>
              <a:rPr lang="en-US" altLang="en-US" sz="2000" b="1" i="1" smtClean="0"/>
              <a:t>a</a:t>
            </a:r>
            <a:endParaRPr lang="en-US" altLang="en-US" sz="10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}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B8DDCEC0-F9B4-4BD4-A68E-4516135FFEFC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19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572000" y="5029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572000" y="4343400"/>
            <a:ext cx="3733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590800" y="4343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pi: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32766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962400" y="5029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a: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34000" y="5029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6096000" y="5029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858000" y="5029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048000" y="5562600"/>
            <a:ext cx="7810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514600" y="5562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p: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3276600" y="4572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 flipV="1">
            <a:off x="3352800" y="5181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21"/>
          <p:cNvSpPr txBox="1">
            <a:spLocks noChangeArrowheads="1"/>
          </p:cNvSpPr>
          <p:nvPr/>
        </p:nvSpPr>
        <p:spPr bwMode="auto">
          <a:xfrm>
            <a:off x="3886200" y="4191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1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st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9475" name="Text Box 22"/>
          <p:cNvSpPr txBox="1">
            <a:spLocks noChangeArrowheads="1"/>
          </p:cNvSpPr>
          <p:nvPr/>
        </p:nvSpPr>
        <p:spPr bwMode="auto">
          <a:xfrm>
            <a:off x="3810000" y="4724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nd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3048000" y="6019800"/>
            <a:ext cx="760413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19477" name="Text Box 24"/>
          <p:cNvSpPr txBox="1">
            <a:spLocks noChangeArrowheads="1"/>
          </p:cNvSpPr>
          <p:nvPr/>
        </p:nvSpPr>
        <p:spPr bwMode="auto">
          <a:xfrm>
            <a:off x="2514600" y="6034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q:</a:t>
            </a:r>
          </a:p>
        </p:txBody>
      </p:sp>
      <p:sp>
        <p:nvSpPr>
          <p:cNvPr id="19478" name="Line 25"/>
          <p:cNvSpPr>
            <a:spLocks noChangeShapeType="1"/>
          </p:cNvSpPr>
          <p:nvPr/>
        </p:nvSpPr>
        <p:spPr bwMode="auto">
          <a:xfrm flipV="1">
            <a:off x="3581400" y="5334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arrays, pointers, copy semantics, elements access, references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Next lecture: parameterization of a type with a type (templates), and range checking (exceptions).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25D7DB4-0344-4854-AC5C-D19B1C78191D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Arrays don</a:t>
            </a:r>
            <a:r>
              <a:rPr lang="ja-JP" altLang="en-US" smtClean="0"/>
              <a:t>’</a:t>
            </a:r>
            <a:r>
              <a:rPr lang="en-US" altLang="ja-JP" smtClean="0"/>
              <a:t>t know their own size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void f(int pi[ ], int n, char pc[ ])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equivalent to</a:t>
            </a:r>
            <a:r>
              <a:rPr lang="en-US" altLang="en-US" sz="2000" b="1" i="1" smtClean="0"/>
              <a:t> void f(int* pi, int n, char* pc)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	// </a:t>
            </a:r>
            <a:r>
              <a:rPr lang="en-US" altLang="en-US" sz="2000" i="1" smtClean="0"/>
              <a:t>warning: very dangerous code, for illustration only,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	// </a:t>
            </a:r>
            <a:r>
              <a:rPr lang="en-US" altLang="en-US" sz="2000" b="1" i="1" smtClean="0"/>
              <a:t>never</a:t>
            </a:r>
            <a:r>
              <a:rPr lang="en-US" altLang="en-US" sz="2000" i="1" smtClean="0"/>
              <a:t> </a:t>
            </a:r>
            <a:r>
              <a:rPr lang="ja-JP" altLang="en-US" sz="2000" i="1" smtClean="0"/>
              <a:t>“</a:t>
            </a:r>
            <a:r>
              <a:rPr lang="en-US" altLang="ja-JP" sz="2000" i="1" smtClean="0"/>
              <a:t>hope</a:t>
            </a:r>
            <a:r>
              <a:rPr lang="ja-JP" altLang="en-US" sz="2000" i="1" smtClean="0"/>
              <a:t>”</a:t>
            </a:r>
            <a:r>
              <a:rPr lang="en-US" altLang="ja-JP" sz="2000" i="1" smtClean="0"/>
              <a:t> that sizes will always be correct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{</a:t>
            </a:r>
            <a:endParaRPr lang="en-US" altLang="en-US" sz="1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char buf1[200];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strcpy(buf1,pc);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copy characters from </a:t>
            </a:r>
            <a:r>
              <a:rPr lang="en-US" altLang="en-US" sz="2000" b="1" i="1" smtClean="0"/>
              <a:t>pc</a:t>
            </a:r>
            <a:r>
              <a:rPr lang="en-US" altLang="en-US" sz="2000" i="1" smtClean="0"/>
              <a:t> into </a:t>
            </a:r>
            <a:r>
              <a:rPr lang="en-US" altLang="en-US" sz="2000" b="1" i="1" smtClean="0"/>
              <a:t>buf1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	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strcpy terminates when a '</a:t>
            </a:r>
            <a:r>
              <a:rPr lang="en-US" altLang="en-US" sz="2000" b="1" i="1" smtClean="0"/>
              <a:t>\0' </a:t>
            </a:r>
            <a:r>
              <a:rPr lang="en-US" altLang="en-US" sz="2000" i="1" smtClean="0"/>
              <a:t>character is found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	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hope that </a:t>
            </a:r>
            <a:r>
              <a:rPr lang="en-US" altLang="en-US" sz="2000" b="1" i="1" smtClean="0"/>
              <a:t>pc</a:t>
            </a:r>
            <a:r>
              <a:rPr lang="en-US" altLang="en-US" sz="2000" i="1" smtClean="0"/>
              <a:t> holds less than 200 characters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strncpy(buf1,pc,200);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copy 200 characters from </a:t>
            </a:r>
            <a:r>
              <a:rPr lang="en-US" altLang="en-US" sz="2000" b="1" i="1" smtClean="0"/>
              <a:t>pc</a:t>
            </a:r>
            <a:r>
              <a:rPr lang="en-US" altLang="en-US" sz="2000" i="1" smtClean="0"/>
              <a:t> to </a:t>
            </a:r>
            <a:r>
              <a:rPr lang="en-US" altLang="en-US" sz="2000" b="1" i="1" smtClean="0"/>
              <a:t>buf1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		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padded if necessary, but final </a:t>
            </a:r>
            <a:r>
              <a:rPr lang="en-US" altLang="en-US" sz="2000" b="1" i="1" smtClean="0"/>
              <a:t>'\0'</a:t>
            </a:r>
            <a:r>
              <a:rPr lang="en-US" altLang="en-US" sz="2000" i="1" smtClean="0"/>
              <a:t> not guaranteed</a:t>
            </a:r>
            <a:endParaRPr lang="en-US" altLang="en-US" sz="10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 buf2[300];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you can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say </a:t>
            </a:r>
            <a:r>
              <a:rPr lang="en-US" altLang="ja-JP" sz="2000" b="1" i="1" smtClean="0"/>
              <a:t>int buf2[n]</a:t>
            </a:r>
            <a:r>
              <a:rPr lang="en-US" altLang="ja-JP" sz="2000" i="1" smtClean="0"/>
              <a:t>;</a:t>
            </a:r>
            <a:r>
              <a:rPr lang="en-US" altLang="ja-JP" sz="2000" b="1" i="1" smtClean="0"/>
              <a:t> n</a:t>
            </a:r>
            <a:r>
              <a:rPr lang="en-US" altLang="ja-JP" sz="2000" i="1" smtClean="0"/>
              <a:t> is a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if (300 &lt; n) error(</a:t>
            </a:r>
            <a:r>
              <a:rPr lang="en-US" altLang="en-US" sz="2000" b="1" smtClean="0">
                <a:cs typeface="Tahoma" pitchFamily="34" charset="0"/>
              </a:rPr>
              <a:t>"</a:t>
            </a:r>
            <a:r>
              <a:rPr lang="en-US" altLang="en-US" sz="2000" b="1" smtClean="0"/>
              <a:t>not enough space</a:t>
            </a:r>
            <a:r>
              <a:rPr lang="en-US" altLang="en-US" sz="2000" b="1" smtClean="0">
                <a:cs typeface="Tahoma" pitchFamily="34" charset="0"/>
              </a:rPr>
              <a:t>"</a:t>
            </a:r>
            <a:r>
              <a:rPr lang="en-US" altLang="en-US" sz="2000" b="1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for (int i=0; i&lt;n; ++i) buf2[i] = pi[i];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hope that </a:t>
            </a:r>
            <a:r>
              <a:rPr lang="en-US" altLang="en-US" sz="2000" b="1" i="1" smtClean="0"/>
              <a:t>pi</a:t>
            </a:r>
            <a:r>
              <a:rPr lang="en-US" altLang="en-US" sz="2000" i="1" smtClean="0"/>
              <a:t> really has space for </a:t>
            </a:r>
            <a:r>
              <a:rPr lang="en-US" altLang="en-US" sz="2000" smtClean="0"/>
              <a:t>						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</a:t>
            </a:r>
            <a:r>
              <a:rPr lang="en-US" altLang="en-US" sz="2000" b="1" i="1" smtClean="0"/>
              <a:t>n</a:t>
            </a:r>
            <a:r>
              <a:rPr lang="en-US" altLang="en-US" sz="2000" i="1" smtClean="0"/>
              <a:t> ints; it might have less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92396D24-703C-4024-A791-ABD216F938F9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20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Be careful with arrays and pointers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char* f()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char ch[20];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char* p = &amp;ch[90];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*p =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a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;		// </a:t>
            </a:r>
            <a:r>
              <a:rPr lang="en-US" altLang="en-US" sz="2000" i="1" smtClean="0"/>
              <a:t>we don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know what this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ll overwrite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char* q;		// </a:t>
            </a:r>
            <a:r>
              <a:rPr lang="en-US" altLang="en-US" sz="2000" i="1" smtClean="0"/>
              <a:t>forgot to initialize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*q =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b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;		// </a:t>
            </a:r>
            <a:r>
              <a:rPr lang="en-US" altLang="en-US" sz="2000" i="1" smtClean="0"/>
              <a:t>we don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know what this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ll overwrite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return &amp;ch[10];	// </a:t>
            </a:r>
            <a:r>
              <a:rPr lang="en-US" altLang="en-US" sz="2000" i="1" smtClean="0"/>
              <a:t>oops:</a:t>
            </a:r>
            <a:r>
              <a:rPr lang="en-US" altLang="en-US" sz="2000" b="1" i="1" smtClean="0"/>
              <a:t> ch </a:t>
            </a:r>
            <a:r>
              <a:rPr lang="en-US" altLang="en-US" sz="2000" i="1" smtClean="0"/>
              <a:t>disappears upon return from</a:t>
            </a:r>
            <a:r>
              <a:rPr lang="en-US" altLang="en-US" sz="2000" b="1" i="1" smtClean="0"/>
              <a:t> f()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		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(an infamous </a:t>
            </a:r>
            <a:r>
              <a:rPr lang="ja-JP" altLang="en-US" sz="2000" i="1" smtClean="0"/>
              <a:t>“</a:t>
            </a:r>
            <a:r>
              <a:rPr lang="en-US" altLang="ja-JP" sz="2000" i="1" smtClean="0"/>
              <a:t>dangling pointer</a:t>
            </a:r>
            <a:r>
              <a:rPr lang="ja-JP" altLang="en-US" sz="2000" i="1" smtClean="0"/>
              <a:t>”</a:t>
            </a:r>
            <a:r>
              <a:rPr lang="en-US" altLang="ja-JP" sz="2000" i="1" smtClean="0"/>
              <a:t>)</a:t>
            </a:r>
            <a:endParaRPr lang="en-US" altLang="ja-JP" sz="20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void g()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char* pp =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*pp =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c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;	// </a:t>
            </a:r>
            <a:r>
              <a:rPr lang="en-US" altLang="en-US" sz="2000" i="1" smtClean="0"/>
              <a:t>we don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know what this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ll overwrite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		// </a:t>
            </a:r>
            <a:r>
              <a:rPr lang="en-US" altLang="en-US" sz="2000" i="1" smtClean="0"/>
              <a:t>(</a:t>
            </a:r>
            <a:r>
              <a:rPr lang="en-US" altLang="en-US" sz="2000" b="1" i="1" smtClean="0"/>
              <a:t>f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s</a:t>
            </a:r>
            <a:r>
              <a:rPr lang="en-US" altLang="ja-JP" sz="2000" b="1" i="1" smtClean="0"/>
              <a:t> ch </a:t>
            </a:r>
            <a:r>
              <a:rPr lang="en-US" altLang="ja-JP" sz="2000" i="1" smtClean="0"/>
              <a:t>is gone for good after the return from </a:t>
            </a:r>
            <a:r>
              <a:rPr lang="en-US" altLang="ja-JP" sz="2000" b="1" i="1" smtClean="0"/>
              <a:t>f</a:t>
            </a:r>
            <a:r>
              <a:rPr lang="en-US" altLang="ja-JP" sz="2000" i="1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5479C046-2FDA-4504-80DC-7B729AFFBE15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21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Why bother with arrays?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It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all that C has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In particular, C does not have vectors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There is a lot of C code 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out there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endParaRPr lang="en-US" altLang="ja-JP" sz="2000" smtClean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600" smtClean="0">
                <a:ea typeface="Times New Roman" pitchFamily="18" charset="0"/>
              </a:rPr>
              <a:t>Here </a:t>
            </a:r>
            <a:r>
              <a:rPr lang="ja-JP" altLang="en-US" sz="1600" smtClean="0">
                <a:ea typeface="MS PGothic" pitchFamily="34" charset="-128"/>
              </a:rPr>
              <a:t>“</a:t>
            </a:r>
            <a:r>
              <a:rPr lang="en-US" altLang="ja-JP" sz="1600" smtClean="0">
                <a:ea typeface="MS PGothic" pitchFamily="34" charset="-128"/>
              </a:rPr>
              <a:t>a lot</a:t>
            </a:r>
            <a:r>
              <a:rPr lang="ja-JP" altLang="en-US" sz="1600" smtClean="0">
                <a:ea typeface="MS PGothic" pitchFamily="34" charset="-128"/>
              </a:rPr>
              <a:t>”</a:t>
            </a:r>
            <a:r>
              <a:rPr lang="en-US" altLang="ja-JP" sz="1600" smtClean="0">
                <a:ea typeface="MS PGothic" pitchFamily="34" charset="-128"/>
              </a:rPr>
              <a:t> means N*1B lines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There is a lot of C++ code in C style 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out there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endParaRPr lang="en-US" altLang="ja-JP" sz="2000" smtClean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Here </a:t>
            </a:r>
            <a:r>
              <a:rPr lang="ja-JP" altLang="en-US" sz="1800" smtClean="0">
                <a:ea typeface="MS PGothic" pitchFamily="34" charset="-128"/>
              </a:rPr>
              <a:t>“</a:t>
            </a:r>
            <a:r>
              <a:rPr lang="en-US" altLang="ja-JP" sz="1800" smtClean="0">
                <a:ea typeface="MS PGothic" pitchFamily="34" charset="-128"/>
              </a:rPr>
              <a:t>a lot</a:t>
            </a:r>
            <a:r>
              <a:rPr lang="ja-JP" altLang="en-US" sz="1800" smtClean="0">
                <a:ea typeface="MS PGothic" pitchFamily="34" charset="-128"/>
              </a:rPr>
              <a:t>”</a:t>
            </a:r>
            <a:r>
              <a:rPr lang="en-US" altLang="ja-JP" sz="1800" smtClean="0">
                <a:ea typeface="MS PGothic" pitchFamily="34" charset="-128"/>
              </a:rPr>
              <a:t> means N*100M lines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You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smtClean="0">
                <a:ea typeface="MS PGothic" pitchFamily="34" charset="-128"/>
              </a:rPr>
              <a:t>ll eventually encounter code full of arrays and pointers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They represent primitive memory in C++ programs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We need them (mostly on free store allocated by </a:t>
            </a:r>
            <a:r>
              <a:rPr lang="en-US" altLang="en-US" sz="2000" b="1" smtClean="0">
                <a:ea typeface="Times New Roman" pitchFamily="18" charset="0"/>
              </a:rPr>
              <a:t>new</a:t>
            </a:r>
            <a:r>
              <a:rPr lang="en-US" altLang="en-US" sz="2000" smtClean="0">
                <a:ea typeface="Times New Roman" pitchFamily="18" charset="0"/>
              </a:rPr>
              <a:t>) to implement better container types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Avoid arrays whenever you can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They are the largest single source of bugs in C and (unnecessarily) in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     C++ programs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They are among the largest sources of security violations,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     usually (avoidable) buffer overflows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7BA0503A-5029-40CD-8D24-F305B65792F6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22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Types of 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vector glob(10);			// </a:t>
            </a:r>
            <a:r>
              <a:rPr lang="en-US" altLang="en-US" sz="2000" i="1" dirty="0" smtClean="0"/>
              <a:t>global</a:t>
            </a:r>
            <a:r>
              <a:rPr lang="en-US" altLang="en-US" sz="2000" b="1" i="1" dirty="0" smtClean="0"/>
              <a:t> vector </a:t>
            </a:r>
            <a:r>
              <a:rPr lang="en-US" altLang="en-US" sz="2000" i="1" dirty="0" smtClean="0"/>
              <a:t>– </a:t>
            </a:r>
            <a:r>
              <a:rPr lang="en-US" altLang="ja-JP" sz="2000" i="1" dirty="0" smtClean="0"/>
              <a:t>“lives” forever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vector* </a:t>
            </a:r>
            <a:r>
              <a:rPr lang="en-US" altLang="en-US" sz="2000" b="1" dirty="0" err="1" smtClean="0"/>
              <a:t>some_fct</a:t>
            </a:r>
            <a:r>
              <a:rPr lang="en-US" altLang="en-US" sz="2000" b="1" dirty="0" smtClean="0"/>
              <a:t>(int 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 v(n);			// </a:t>
            </a:r>
            <a:r>
              <a:rPr lang="en-US" altLang="en-US" sz="2000" i="1" dirty="0" smtClean="0"/>
              <a:t>local </a:t>
            </a:r>
            <a:r>
              <a:rPr lang="en-US" altLang="en-US" sz="2000" b="1" i="1" dirty="0" smtClean="0"/>
              <a:t>vector </a:t>
            </a:r>
            <a:r>
              <a:rPr lang="en-US" altLang="en-US" sz="2000" i="1" dirty="0" smtClean="0"/>
              <a:t>– </a:t>
            </a:r>
            <a:r>
              <a:rPr lang="en-US" altLang="ja-JP" sz="2000" i="1" dirty="0" smtClean="0"/>
              <a:t>“lives” until the end of scope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vector* p = new vector(n); 	// </a:t>
            </a:r>
            <a:r>
              <a:rPr lang="en-US" altLang="en-US" sz="2000" i="1" dirty="0" smtClean="0"/>
              <a:t>free-store </a:t>
            </a:r>
            <a:r>
              <a:rPr lang="en-US" altLang="en-US" sz="2000" b="1" i="1" dirty="0" smtClean="0"/>
              <a:t>vector – </a:t>
            </a:r>
            <a:r>
              <a:rPr lang="en-US" altLang="ja-JP" sz="2000" i="1" dirty="0" smtClean="0"/>
              <a:t>“lives”  until we</a:t>
            </a:r>
            <a:r>
              <a:rPr lang="en-US" altLang="ja-JP" sz="2000" b="1" i="1" dirty="0" smtClean="0"/>
              <a:t> delete</a:t>
            </a:r>
            <a:r>
              <a:rPr lang="en-US" altLang="ja-JP" sz="2000" i="1" dirty="0" smtClean="0"/>
              <a:t>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/>
              <a:t>	//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return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void f()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vector* </a:t>
            </a:r>
            <a:r>
              <a:rPr lang="en-US" altLang="en-US" sz="2000" b="1" dirty="0" err="1" smtClean="0"/>
              <a:t>pp</a:t>
            </a:r>
            <a:r>
              <a:rPr lang="en-US" altLang="en-US" sz="2000" b="1" dirty="0" smtClean="0"/>
              <a:t> = </a:t>
            </a:r>
            <a:r>
              <a:rPr lang="en-US" altLang="en-US" sz="2000" b="1" dirty="0" err="1" smtClean="0"/>
              <a:t>some_fct</a:t>
            </a:r>
            <a:r>
              <a:rPr lang="en-US" altLang="en-US" sz="2000" b="1" dirty="0" smtClean="0"/>
              <a:t>(17);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// </a:t>
            </a:r>
            <a:r>
              <a:rPr lang="en-US" altLang="en-US" sz="2000" dirty="0" smtClean="0"/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delete </a:t>
            </a:r>
            <a:r>
              <a:rPr lang="en-US" altLang="en-US" sz="2000" b="1" dirty="0" err="1" smtClean="0"/>
              <a:t>pp</a:t>
            </a:r>
            <a:r>
              <a:rPr lang="en-US" altLang="en-US" sz="2000" b="1" dirty="0" smtClean="0"/>
              <a:t>;	// </a:t>
            </a:r>
            <a:r>
              <a:rPr lang="en-US" altLang="en-US" sz="2000" i="1" dirty="0" err="1" smtClean="0"/>
              <a:t>deallocate</a:t>
            </a:r>
            <a:r>
              <a:rPr lang="en-US" altLang="en-US" sz="2000" i="1" dirty="0" smtClean="0"/>
              <a:t> the free-store </a:t>
            </a:r>
            <a:r>
              <a:rPr lang="en-US" altLang="en-US" sz="2000" b="1" i="1" dirty="0" smtClean="0"/>
              <a:t>vector</a:t>
            </a:r>
            <a:r>
              <a:rPr lang="en-US" altLang="en-US" sz="2000" i="1" dirty="0" smtClean="0"/>
              <a:t> allocated in </a:t>
            </a:r>
            <a:r>
              <a:rPr lang="en-US" altLang="en-US" sz="2000" b="1" i="1" dirty="0" err="1" smtClean="0"/>
              <a:t>some_fct</a:t>
            </a:r>
            <a:r>
              <a:rPr lang="en-US" altLang="en-US" sz="2000" b="1" i="1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it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easy to forget to delete free-store allocated objects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so avoid </a:t>
            </a:r>
            <a:r>
              <a:rPr lang="en-US" altLang="en-US" sz="2000" b="1" dirty="0" smtClean="0">
                <a:ea typeface="Times New Roman" pitchFamily="18" charset="0"/>
              </a:rPr>
              <a:t>new</a:t>
            </a:r>
            <a:r>
              <a:rPr lang="en-US" altLang="en-US" sz="2000" dirty="0" smtClean="0">
                <a:ea typeface="Times New Roman" pitchFamily="18" charset="0"/>
              </a:rPr>
              <a:t>/</a:t>
            </a:r>
            <a:r>
              <a:rPr lang="en-US" altLang="en-US" sz="2000" b="1" dirty="0" smtClean="0">
                <a:ea typeface="Times New Roman" pitchFamily="18" charset="0"/>
              </a:rPr>
              <a:t>delete</a:t>
            </a:r>
            <a:r>
              <a:rPr lang="en-US" altLang="en-US" sz="2000" dirty="0" smtClean="0">
                <a:ea typeface="Times New Roman" pitchFamily="18" charset="0"/>
              </a:rPr>
              <a:t> when you can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511AFC23-6659-4D0B-BCDC-D7F73EC259A1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505200" y="3352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Initialization syntax</a:t>
            </a:r>
            <a:br>
              <a:rPr lang="en-US" altLang="en-US" sz="4000" smtClean="0"/>
            </a:br>
            <a:r>
              <a:rPr lang="en-US" altLang="en-US" sz="2800" smtClean="0"/>
              <a:t>(array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one advantage over C++98 vector)</a:t>
            </a:r>
            <a:endParaRPr lang="en-US" altLang="en-US" sz="28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92202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char ac[ ] = </a:t>
            </a:r>
            <a:r>
              <a:rPr lang="en-US" altLang="en-US" sz="2000" b="1" smtClean="0">
                <a:cs typeface="Tahoma" pitchFamily="34" charset="0"/>
              </a:rPr>
              <a:t>"</a:t>
            </a:r>
            <a:r>
              <a:rPr lang="en-US" altLang="en-US" sz="2000" b="1" smtClean="0"/>
              <a:t>Hello, world</a:t>
            </a:r>
            <a:r>
              <a:rPr lang="en-US" altLang="en-US" sz="2000" b="1" smtClean="0">
                <a:cs typeface="Tahoma" pitchFamily="34" charset="0"/>
              </a:rPr>
              <a:t>"</a:t>
            </a:r>
            <a:r>
              <a:rPr lang="en-US" altLang="en-US" sz="2000" b="1" smtClean="0"/>
              <a:t>;	// </a:t>
            </a:r>
            <a:r>
              <a:rPr lang="en-US" altLang="en-US" sz="2000" i="1" smtClean="0"/>
              <a:t>array of 13 </a:t>
            </a:r>
            <a:r>
              <a:rPr lang="en-US" altLang="en-US" sz="2000" b="1" i="1" smtClean="0"/>
              <a:t>char</a:t>
            </a:r>
            <a:r>
              <a:rPr lang="en-US" altLang="en-US" sz="2000" i="1" smtClean="0"/>
              <a:t>s, not 12 (the compiler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					// </a:t>
            </a:r>
            <a:r>
              <a:rPr lang="en-US" altLang="en-US" sz="2000" i="1" smtClean="0"/>
              <a:t>counts them and then adds a null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					// </a:t>
            </a:r>
            <a:r>
              <a:rPr lang="en-US" altLang="en-US" sz="2000" i="1" smtClean="0"/>
              <a:t>character at the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char* pc = </a:t>
            </a:r>
            <a:r>
              <a:rPr lang="en-US" altLang="en-US" sz="2000" b="1" smtClean="0">
                <a:cs typeface="Tahoma" pitchFamily="34" charset="0"/>
              </a:rPr>
              <a:t>"</a:t>
            </a:r>
            <a:r>
              <a:rPr lang="en-US" altLang="en-US" sz="2000" b="1" smtClean="0"/>
              <a:t>Howdy</a:t>
            </a:r>
            <a:r>
              <a:rPr lang="en-US" altLang="en-US" sz="2000" b="1" smtClean="0">
                <a:cs typeface="Tahoma" pitchFamily="34" charset="0"/>
              </a:rPr>
              <a:t>"</a:t>
            </a:r>
            <a:r>
              <a:rPr lang="en-US" altLang="en-US" sz="2000" b="1" smtClean="0"/>
              <a:t>;		// </a:t>
            </a:r>
            <a:r>
              <a:rPr lang="en-US" altLang="en-US" sz="2000" b="1" i="1" smtClean="0"/>
              <a:t>pc </a:t>
            </a:r>
            <a:r>
              <a:rPr lang="en-US" altLang="en-US" sz="2000" i="1" smtClean="0"/>
              <a:t>points to an array of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6 </a:t>
            </a:r>
            <a:r>
              <a:rPr lang="en-US" altLang="en-US" sz="2000" b="1" i="1" smtClean="0"/>
              <a:t>char</a:t>
            </a:r>
            <a:r>
              <a:rPr lang="en-US" altLang="en-US" sz="2000" i="1" smtClean="0"/>
              <a:t>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char* pp = {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H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,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o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,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w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,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d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, 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y</a:t>
            </a:r>
            <a:r>
              <a:rPr lang="en-US" altLang="en-US" sz="2000" b="1" smtClean="0">
                <a:cs typeface="Tahoma" pitchFamily="34" charset="0"/>
              </a:rPr>
              <a:t>'</a:t>
            </a:r>
            <a:r>
              <a:rPr lang="en-US" altLang="en-US" sz="2000" b="1" smtClean="0"/>
              <a:t>, 0 };    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another way of saying the same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int ai[ ] = { 1, 2, 3, 4, 5, 6 };	// </a:t>
            </a:r>
            <a:r>
              <a:rPr lang="en-US" altLang="en-US" sz="2000" i="1" smtClean="0"/>
              <a:t>array of 6</a:t>
            </a:r>
            <a:r>
              <a:rPr lang="en-US" altLang="en-US" sz="2000" b="1" i="1" smtClean="0"/>
              <a:t> ints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				// </a:t>
            </a:r>
            <a:r>
              <a:rPr lang="en-US" altLang="en-US" sz="2000" i="1" smtClean="0"/>
              <a:t>not 7 – the </a:t>
            </a:r>
            <a:r>
              <a:rPr lang="ja-JP" altLang="en-US" sz="2000" i="1" smtClean="0"/>
              <a:t>“</a:t>
            </a:r>
            <a:r>
              <a:rPr lang="en-US" altLang="ja-JP" sz="2000" i="1" smtClean="0"/>
              <a:t>add a null character at the end</a:t>
            </a:r>
            <a:r>
              <a:rPr lang="ja-JP" altLang="en-US" sz="2000" i="1" smtClean="0"/>
              <a:t>”</a:t>
            </a:r>
            <a:endParaRPr lang="en-US" altLang="ja-JP" sz="2000" i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					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rule is for literal character strings only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int ai2[100] = { 0,1,2,3,4,5,6,7,8,9 };    // </a:t>
            </a:r>
            <a:r>
              <a:rPr lang="en-US" altLang="en-US" sz="2000" i="1" smtClean="0"/>
              <a:t>the last 90 elements are initialized to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double ad3[100] = { };		// </a:t>
            </a:r>
            <a:r>
              <a:rPr lang="en-US" altLang="en-US" sz="2000" i="1" smtClean="0"/>
              <a:t>all elements initialized to 0.0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3182F67D-1D4D-478F-837C-DE6C9230635E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24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 smtClean="0"/>
              <a:t>(primitive access)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a very simplified</a:t>
            </a:r>
            <a:r>
              <a:rPr lang="en-US" altLang="en-US" sz="2000" b="1" i="1" smtClean="0"/>
              <a:t> vector </a:t>
            </a:r>
            <a:r>
              <a:rPr lang="en-US" altLang="en-US" sz="2000" i="1" smtClean="0"/>
              <a:t>of </a:t>
            </a:r>
            <a:r>
              <a:rPr lang="en-US" altLang="en-US" sz="2000" b="1" i="1" smtClean="0"/>
              <a:t>double</a:t>
            </a:r>
            <a:r>
              <a:rPr lang="en-US" altLang="en-US" sz="2000" i="1" smtClean="0"/>
              <a:t>s</a:t>
            </a:r>
            <a:r>
              <a:rPr lang="en-US" altLang="en-US" sz="2000" b="1" i="1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0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vector v(10);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for (int i=0; i&lt;v.size(); ++i) {	// </a:t>
            </a:r>
            <a:r>
              <a:rPr lang="en-US" altLang="en-US" sz="2000" i="1" smtClean="0"/>
              <a:t>pretty ugly: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v.set(i,i);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cout &lt;&lt; v.get(i);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 for (int i=0; i&lt;v.size(); ++i) {	// </a:t>
            </a:r>
            <a:r>
              <a:rPr lang="en-US" altLang="en-US" sz="2000" i="1" smtClean="0"/>
              <a:t>we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re used to this: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v[i]=i;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cout &lt;&lt; v[i];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b="1" smtClean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65D7BAE-6E47-4A70-8279-A1D9A87F28B9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4290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1.0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0386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2.0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6482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3.0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52578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4.0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8674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5.0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64770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6.0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70866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7.0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76962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8.0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28194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0.0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83058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9.0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8382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10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1447800" y="5181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>
              <a:latin typeface="Arial" charset="0"/>
              <a:cs typeface="Times New Roman" pitchFamily="18" charset="0"/>
            </a:endParaRP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16764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 smtClean="0"/>
              <a:t>(we could use pointers for access)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a very simplified</a:t>
            </a:r>
            <a:r>
              <a:rPr lang="en-US" altLang="en-US" sz="2000" b="1" i="1" smtClean="0"/>
              <a:t> vector </a:t>
            </a:r>
            <a:r>
              <a:rPr lang="en-US" altLang="en-US" sz="2000" i="1" smtClean="0"/>
              <a:t>of </a:t>
            </a:r>
            <a:r>
              <a:rPr lang="en-US" altLang="en-US" sz="2000" b="1" i="1" smtClean="0"/>
              <a:t>double</a:t>
            </a:r>
            <a:r>
              <a:rPr lang="en-US" altLang="en-US" sz="2000" i="1" smtClean="0"/>
              <a:t>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int sz;		// </a:t>
            </a:r>
            <a:r>
              <a:rPr lang="en-US" altLang="en-US" sz="2000" i="1" smtClean="0"/>
              <a:t>the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double* elem;	// </a:t>
            </a:r>
            <a:r>
              <a:rPr lang="en-US" altLang="en-US" sz="2000" i="1" smtClean="0"/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vector(int s) :sz(s), elem(new double[s]) { }	// </a:t>
            </a:r>
            <a:r>
              <a:rPr lang="en-US" altLang="en-US" sz="2000" i="1" smtClean="0"/>
              <a:t>constructor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//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double* operator[ ](int n) { return &amp;elem[n]; }  // </a:t>
            </a:r>
            <a:r>
              <a:rPr lang="en-US" altLang="en-US" sz="2000" i="1" smtClean="0"/>
              <a:t>access: return pointer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vector v(10);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for (int i=0; i&lt;v.size(); ++i) {	// </a:t>
            </a:r>
            <a:r>
              <a:rPr lang="en-US" altLang="en-US" sz="2000" i="1" smtClean="0"/>
              <a:t>works, but still too ugly: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*v[i] = i;		// </a:t>
            </a:r>
            <a:r>
              <a:rPr lang="en-US" altLang="en-US" sz="2000" i="1" smtClean="0"/>
              <a:t>means</a:t>
            </a:r>
            <a:r>
              <a:rPr lang="en-US" altLang="en-US" sz="2000" b="1" i="1" smtClean="0"/>
              <a:t> *(v[i]), </a:t>
            </a:r>
            <a:r>
              <a:rPr lang="en-US" altLang="en-US" sz="2000" i="1" smtClean="0"/>
              <a:t>that is, return a pointer to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	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the i</a:t>
            </a:r>
            <a:r>
              <a:rPr lang="en-US" altLang="en-US" sz="2000" i="1" baseline="30000" smtClean="0"/>
              <a:t>th</a:t>
            </a:r>
            <a:r>
              <a:rPr lang="en-US" altLang="en-US" sz="2000" i="1" smtClean="0"/>
              <a:t> element, and dereference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cout &lt;&lt; *v[i];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7E8D3324-733A-4BDA-B583-CFC5EC8BF384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26629" name="Rectangle 17"/>
          <p:cNvSpPr>
            <a:spLocks noChangeArrowheads="1"/>
          </p:cNvSpPr>
          <p:nvPr/>
        </p:nvSpPr>
        <p:spPr bwMode="auto">
          <a:xfrm>
            <a:off x="34290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1.0</a:t>
            </a:r>
          </a:p>
        </p:txBody>
      </p:sp>
      <p:sp>
        <p:nvSpPr>
          <p:cNvPr id="26630" name="Rectangle 18"/>
          <p:cNvSpPr>
            <a:spLocks noChangeArrowheads="1"/>
          </p:cNvSpPr>
          <p:nvPr/>
        </p:nvSpPr>
        <p:spPr bwMode="auto">
          <a:xfrm>
            <a:off x="40386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2.0</a:t>
            </a:r>
          </a:p>
        </p:txBody>
      </p:sp>
      <p:sp>
        <p:nvSpPr>
          <p:cNvPr id="26631" name="Rectangle 19"/>
          <p:cNvSpPr>
            <a:spLocks noChangeArrowheads="1"/>
          </p:cNvSpPr>
          <p:nvPr/>
        </p:nvSpPr>
        <p:spPr bwMode="auto">
          <a:xfrm>
            <a:off x="46482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3.0</a:t>
            </a:r>
          </a:p>
        </p:txBody>
      </p:sp>
      <p:sp>
        <p:nvSpPr>
          <p:cNvPr id="26632" name="Rectangle 20"/>
          <p:cNvSpPr>
            <a:spLocks noChangeArrowheads="1"/>
          </p:cNvSpPr>
          <p:nvPr/>
        </p:nvSpPr>
        <p:spPr bwMode="auto">
          <a:xfrm>
            <a:off x="52578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4.0</a:t>
            </a:r>
          </a:p>
        </p:txBody>
      </p: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58674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5.0</a:t>
            </a:r>
          </a:p>
        </p:txBody>
      </p:sp>
      <p:sp>
        <p:nvSpPr>
          <p:cNvPr id="26634" name="Rectangle 22"/>
          <p:cNvSpPr>
            <a:spLocks noChangeArrowheads="1"/>
          </p:cNvSpPr>
          <p:nvPr/>
        </p:nvSpPr>
        <p:spPr bwMode="auto">
          <a:xfrm>
            <a:off x="64770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6.0</a:t>
            </a:r>
          </a:p>
        </p:txBody>
      </p:sp>
      <p:sp>
        <p:nvSpPr>
          <p:cNvPr id="26635" name="Rectangle 23"/>
          <p:cNvSpPr>
            <a:spLocks noChangeArrowheads="1"/>
          </p:cNvSpPr>
          <p:nvPr/>
        </p:nvSpPr>
        <p:spPr bwMode="auto">
          <a:xfrm>
            <a:off x="70866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7.0</a:t>
            </a:r>
          </a:p>
        </p:txBody>
      </p:sp>
      <p:sp>
        <p:nvSpPr>
          <p:cNvPr id="26636" name="Rectangle 24"/>
          <p:cNvSpPr>
            <a:spLocks noChangeArrowheads="1"/>
          </p:cNvSpPr>
          <p:nvPr/>
        </p:nvSpPr>
        <p:spPr bwMode="auto">
          <a:xfrm>
            <a:off x="76962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8.0</a:t>
            </a:r>
          </a:p>
        </p:txBody>
      </p:sp>
      <p:sp>
        <p:nvSpPr>
          <p:cNvPr id="26637" name="Rectangle 25"/>
          <p:cNvSpPr>
            <a:spLocks noChangeArrowheads="1"/>
          </p:cNvSpPr>
          <p:nvPr/>
        </p:nvSpPr>
        <p:spPr bwMode="auto">
          <a:xfrm>
            <a:off x="28194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0.0</a:t>
            </a:r>
          </a:p>
        </p:txBody>
      </p:sp>
      <p:sp>
        <p:nvSpPr>
          <p:cNvPr id="26638" name="Rectangle 26"/>
          <p:cNvSpPr>
            <a:spLocks noChangeArrowheads="1"/>
          </p:cNvSpPr>
          <p:nvPr/>
        </p:nvSpPr>
        <p:spPr bwMode="auto">
          <a:xfrm>
            <a:off x="83058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9.0</a:t>
            </a:r>
          </a:p>
        </p:txBody>
      </p:sp>
      <p:sp>
        <p:nvSpPr>
          <p:cNvPr id="26639" name="Rectangle 27"/>
          <p:cNvSpPr>
            <a:spLocks noChangeArrowheads="1"/>
          </p:cNvSpPr>
          <p:nvPr/>
        </p:nvSpPr>
        <p:spPr bwMode="auto">
          <a:xfrm>
            <a:off x="8382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10</a:t>
            </a:r>
          </a:p>
        </p:txBody>
      </p:sp>
      <p:sp>
        <p:nvSpPr>
          <p:cNvPr id="26640" name="Rectangle 28"/>
          <p:cNvSpPr>
            <a:spLocks noChangeArrowheads="1"/>
          </p:cNvSpPr>
          <p:nvPr/>
        </p:nvSpPr>
        <p:spPr bwMode="auto">
          <a:xfrm>
            <a:off x="1447800" y="5943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>
              <a:latin typeface="Arial" charset="0"/>
              <a:cs typeface="Times New Roman" pitchFamily="18" charset="0"/>
            </a:endParaRPr>
          </a:p>
        </p:txBody>
      </p:sp>
      <p:sp>
        <p:nvSpPr>
          <p:cNvPr id="26641" name="Line 29"/>
          <p:cNvSpPr>
            <a:spLocks noChangeShapeType="1"/>
          </p:cNvSpPr>
          <p:nvPr/>
        </p:nvSpPr>
        <p:spPr bwMode="auto">
          <a:xfrm>
            <a:off x="1676400" y="609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 smtClean="0"/>
              <a:t>(we use references for access)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a very simplified</a:t>
            </a:r>
            <a:r>
              <a:rPr lang="en-US" altLang="en-US" sz="2000" b="1" i="1" dirty="0" smtClean="0"/>
              <a:t> vector </a:t>
            </a:r>
            <a:r>
              <a:rPr lang="en-US" altLang="en-US" sz="2000" i="1" dirty="0" smtClean="0"/>
              <a:t>of </a:t>
            </a:r>
            <a:r>
              <a:rPr lang="en-US" altLang="en-US" sz="2000" b="1" i="1" dirty="0" smtClean="0"/>
              <a:t>double</a:t>
            </a:r>
            <a:r>
              <a:rPr lang="en-US" altLang="en-US" sz="2000" i="1" dirty="0" smtClean="0"/>
              <a:t>s</a:t>
            </a:r>
            <a:r>
              <a:rPr lang="en-US" altLang="en-US" sz="2000" b="1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sz</a:t>
            </a:r>
            <a:r>
              <a:rPr lang="en-US" altLang="en-US" sz="2000" b="1" dirty="0" smtClean="0"/>
              <a:t>;		// </a:t>
            </a:r>
            <a:r>
              <a:rPr lang="en-US" altLang="en-US" sz="2000" i="1" dirty="0" smtClean="0"/>
              <a:t>the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double* </a:t>
            </a:r>
            <a:r>
              <a:rPr lang="en-US" altLang="en-US" sz="2000" b="1" dirty="0" err="1" smtClean="0"/>
              <a:t>elem</a:t>
            </a:r>
            <a:r>
              <a:rPr lang="en-US" altLang="en-US" sz="2000" b="1" dirty="0" smtClean="0"/>
              <a:t>;	// </a:t>
            </a:r>
            <a:r>
              <a:rPr lang="en-US" altLang="en-US" sz="2000" i="1" dirty="0" smtClean="0"/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vector(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s) :</a:t>
            </a:r>
            <a:r>
              <a:rPr lang="en-US" altLang="en-US" sz="2000" b="1" dirty="0" err="1" smtClean="0"/>
              <a:t>sz</a:t>
            </a:r>
            <a:r>
              <a:rPr lang="en-US" altLang="en-US" sz="2000" b="1" dirty="0" smtClean="0"/>
              <a:t>(s), </a:t>
            </a:r>
            <a:r>
              <a:rPr lang="en-US" altLang="en-US" sz="2000" b="1" dirty="0" err="1" smtClean="0"/>
              <a:t>elem</a:t>
            </a:r>
            <a:r>
              <a:rPr lang="en-US" altLang="en-US" sz="2000" b="1" dirty="0" smtClean="0"/>
              <a:t>(new double[s]) { }	// </a:t>
            </a:r>
            <a:r>
              <a:rPr lang="en-US" altLang="en-US" sz="2000" i="1" dirty="0" smtClean="0"/>
              <a:t>constructor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/>
              <a:t>	//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double&amp; operator[ ](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n) { return </a:t>
            </a:r>
            <a:r>
              <a:rPr lang="en-US" altLang="en-US" sz="2000" b="1" dirty="0" err="1" smtClean="0"/>
              <a:t>elem</a:t>
            </a:r>
            <a:r>
              <a:rPr lang="en-US" altLang="en-US" sz="2000" b="1" dirty="0" smtClean="0"/>
              <a:t>[n]; }  // </a:t>
            </a:r>
            <a:r>
              <a:rPr lang="en-US" altLang="en-US" sz="2000" i="1" dirty="0" smtClean="0"/>
              <a:t>access: return reference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vector v(10);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for (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=0; 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&lt;</a:t>
            </a:r>
            <a:r>
              <a:rPr lang="en-US" altLang="en-US" sz="2000" b="1" dirty="0" err="1" smtClean="0"/>
              <a:t>v.size</a:t>
            </a:r>
            <a:r>
              <a:rPr lang="en-US" altLang="en-US" sz="2000" b="1" dirty="0" smtClean="0"/>
              <a:t>(); ++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) {	// </a:t>
            </a:r>
            <a:r>
              <a:rPr lang="en-US" altLang="en-US" sz="2000" i="1" dirty="0" smtClean="0"/>
              <a:t>works and looks right!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 = 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;		</a:t>
            </a:r>
            <a:r>
              <a:rPr lang="en-US" altLang="en-US" sz="2000" b="1" dirty="0" smtClean="0"/>
              <a:t>	// </a:t>
            </a:r>
            <a:r>
              <a:rPr lang="en-US" altLang="en-US" sz="2000" b="1" i="1" dirty="0" smtClean="0"/>
              <a:t>v[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i="1" dirty="0" smtClean="0"/>
              <a:t>] </a:t>
            </a:r>
            <a:r>
              <a:rPr lang="en-US" altLang="en-US" sz="2000" i="1" dirty="0" smtClean="0"/>
              <a:t>returns a reference to the </a:t>
            </a:r>
            <a:r>
              <a:rPr lang="en-US" altLang="en-US" sz="2000" i="1" dirty="0" err="1" smtClean="0"/>
              <a:t>i</a:t>
            </a:r>
            <a:r>
              <a:rPr lang="en-US" altLang="en-US" sz="2000" i="1" baseline="30000" dirty="0" err="1" smtClean="0"/>
              <a:t>th</a:t>
            </a:r>
            <a:r>
              <a:rPr lang="en-US" altLang="en-US" sz="2000" i="1" dirty="0" smtClean="0"/>
              <a:t> element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cout</a:t>
            </a:r>
            <a:r>
              <a:rPr lang="en-US" altLang="en-US" sz="2000" b="1" dirty="0" smtClean="0"/>
              <a:t> &lt;&lt; v[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}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30D98F75-EDE9-49A5-8D20-35314FDCA64C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4290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1.0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0386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2.0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48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3.0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257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4.0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58674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5.0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64770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6.0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70866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7.0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7696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8.0</a:t>
            </a: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28194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0.0</a:t>
            </a: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8305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9.0</a:t>
            </a:r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838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10</a:t>
            </a: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1447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>
              <a:latin typeface="Arial" charset="0"/>
              <a:cs typeface="Times New Roman" pitchFamily="18" charset="0"/>
            </a:endParaRPr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>
            <a:off x="167640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Pointer and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You can think of a reference as an automatically dereferenced immutable pointer, or as an alternative name for an object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Assignment to a pointer changes the pointer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smtClean="0">
                <a:ea typeface="MS PGothic" pitchFamily="34" charset="-128"/>
              </a:rPr>
              <a:t>s value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Assignment to a reference changes the object referred 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You cannot make a reference refer to a different object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int a = 10;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int* p = &amp;a;	// </a:t>
            </a:r>
            <a:r>
              <a:rPr lang="en-US" altLang="en-US" sz="2000" i="1" smtClean="0">
                <a:ea typeface="Times New Roman" pitchFamily="18" charset="0"/>
              </a:rPr>
              <a:t>you need &amp; to get a pointer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*p = 7;	// </a:t>
            </a:r>
            <a:r>
              <a:rPr lang="en-US" altLang="en-US" sz="2000" i="1" smtClean="0">
                <a:ea typeface="Times New Roman" pitchFamily="18" charset="0"/>
              </a:rPr>
              <a:t>assign to </a:t>
            </a:r>
            <a:r>
              <a:rPr lang="en-US" altLang="en-US" sz="2000" b="1" i="1" smtClean="0">
                <a:ea typeface="Times New Roman" pitchFamily="18" charset="0"/>
              </a:rPr>
              <a:t>a</a:t>
            </a:r>
            <a:r>
              <a:rPr lang="en-US" altLang="en-US" sz="2000" i="1" smtClean="0">
                <a:ea typeface="Times New Roman" pitchFamily="18" charset="0"/>
              </a:rPr>
              <a:t> through </a:t>
            </a:r>
            <a:r>
              <a:rPr lang="en-US" altLang="en-US" sz="2000" b="1" i="1" smtClean="0">
                <a:ea typeface="Times New Roman" pitchFamily="18" charset="0"/>
              </a:rPr>
              <a:t>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		// </a:t>
            </a:r>
            <a:r>
              <a:rPr lang="en-US" altLang="en-US" sz="2000" i="1" smtClean="0">
                <a:ea typeface="Times New Roman" pitchFamily="18" charset="0"/>
              </a:rPr>
              <a:t>you need * (or [ ]) to get to what a pointer points to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int x1 = *p;	// </a:t>
            </a:r>
            <a:r>
              <a:rPr lang="en-US" altLang="en-US" sz="2000" i="1" smtClean="0">
                <a:ea typeface="Times New Roman" pitchFamily="18" charset="0"/>
              </a:rPr>
              <a:t>read </a:t>
            </a:r>
            <a:r>
              <a:rPr lang="en-US" altLang="en-US" sz="2000" b="1" i="1" smtClean="0">
                <a:ea typeface="Times New Roman" pitchFamily="18" charset="0"/>
              </a:rPr>
              <a:t>a</a:t>
            </a:r>
            <a:r>
              <a:rPr lang="en-US" altLang="en-US" sz="2000" i="1" smtClean="0">
                <a:ea typeface="Times New Roman" pitchFamily="18" charset="0"/>
              </a:rPr>
              <a:t> through </a:t>
            </a:r>
            <a:r>
              <a:rPr lang="en-US" altLang="en-US" sz="2000" b="1" i="1" smtClean="0">
                <a:ea typeface="Times New Roman" pitchFamily="18" charset="0"/>
              </a:rPr>
              <a:t>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int&amp; r = a; 	// </a:t>
            </a:r>
            <a:r>
              <a:rPr lang="en-US" altLang="en-US" sz="2000" i="1" smtClean="0">
                <a:ea typeface="Times New Roman" pitchFamily="18" charset="0"/>
              </a:rPr>
              <a:t>r is a synonym for </a:t>
            </a:r>
            <a:r>
              <a:rPr lang="en-US" altLang="en-US" sz="2000" b="1" i="1" smtClean="0">
                <a:ea typeface="Times New Roman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r = 9;	// </a:t>
            </a:r>
            <a:r>
              <a:rPr lang="en-US" altLang="en-US" sz="2000" i="1" smtClean="0">
                <a:ea typeface="Times New Roman" pitchFamily="18" charset="0"/>
              </a:rPr>
              <a:t>assign to </a:t>
            </a:r>
            <a:r>
              <a:rPr lang="en-US" altLang="en-US" sz="2000" b="1" i="1" smtClean="0">
                <a:ea typeface="Times New Roman" pitchFamily="18" charset="0"/>
              </a:rPr>
              <a:t>a</a:t>
            </a:r>
            <a:r>
              <a:rPr lang="en-US" altLang="en-US" sz="2000" i="1" smtClean="0">
                <a:ea typeface="Times New Roman" pitchFamily="18" charset="0"/>
              </a:rPr>
              <a:t> through </a:t>
            </a:r>
            <a:r>
              <a:rPr lang="en-US" altLang="en-US" sz="2000" b="1" i="1" smtClean="0">
                <a:ea typeface="Times New Roman" pitchFamily="18" charset="0"/>
              </a:rPr>
              <a:t>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int x2 = r;	// </a:t>
            </a:r>
            <a:r>
              <a:rPr lang="en-US" altLang="en-US" sz="2000" i="1" smtClean="0">
                <a:ea typeface="Times New Roman" pitchFamily="18" charset="0"/>
              </a:rPr>
              <a:t>read </a:t>
            </a:r>
            <a:r>
              <a:rPr lang="en-US" altLang="en-US" sz="2000" b="1" i="1" smtClean="0">
                <a:ea typeface="Times New Roman" pitchFamily="18" charset="0"/>
              </a:rPr>
              <a:t>a</a:t>
            </a:r>
            <a:r>
              <a:rPr lang="en-US" altLang="en-US" sz="2000" i="1" smtClean="0">
                <a:ea typeface="Times New Roman" pitchFamily="18" charset="0"/>
              </a:rPr>
              <a:t> through </a:t>
            </a:r>
            <a:r>
              <a:rPr lang="en-US" altLang="en-US" sz="2000" b="1" i="1" smtClean="0">
                <a:ea typeface="Times New Roman" pitchFamily="18" charset="0"/>
              </a:rPr>
              <a:t>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p = &amp;x1;	// </a:t>
            </a:r>
            <a:r>
              <a:rPr lang="en-US" altLang="en-US" sz="2000" i="1" smtClean="0">
                <a:ea typeface="Times New Roman" pitchFamily="18" charset="0"/>
              </a:rPr>
              <a:t>you can make a pointer point to a different object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r = &amp;x1;	// </a:t>
            </a:r>
            <a:r>
              <a:rPr lang="en-US" altLang="en-US" sz="2000" i="1" smtClean="0">
                <a:ea typeface="Times New Roman" pitchFamily="18" charset="0"/>
              </a:rPr>
              <a:t>error: you can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t change the value of a reference</a:t>
            </a:r>
            <a:endParaRPr lang="en-US" altLang="en-US" sz="2000" i="1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B848A7A5-3D70-4469-B237-19DB4DDD2623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28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Next lecture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We</a:t>
            </a:r>
            <a:r>
              <a:rPr lang="ja-JP" altLang="en-US" smtClean="0"/>
              <a:t>’</a:t>
            </a:r>
            <a:r>
              <a:rPr lang="en-US" altLang="ja-JP" smtClean="0"/>
              <a:t>ll see how we can change vector</a:t>
            </a:r>
            <a:r>
              <a:rPr lang="ja-JP" altLang="en-US" smtClean="0"/>
              <a:t>’</a:t>
            </a:r>
            <a:r>
              <a:rPr lang="en-US" altLang="ja-JP" smtClean="0"/>
              <a:t>s implementation to better allow for changes in the number of elements. Then we</a:t>
            </a:r>
            <a:r>
              <a:rPr lang="ja-JP" altLang="en-US" smtClean="0"/>
              <a:t>’</a:t>
            </a:r>
            <a:r>
              <a:rPr lang="en-US" altLang="ja-JP" smtClean="0"/>
              <a:t>ll modify vector to take elements of an arbitrary type and add range checking. That</a:t>
            </a:r>
            <a:r>
              <a:rPr lang="ja-JP" altLang="en-US" smtClean="0"/>
              <a:t>’</a:t>
            </a:r>
            <a:r>
              <a:rPr lang="en-US" altLang="ja-JP" smtClean="0"/>
              <a:t>ll imply looking at templates and revisiting exceptions.</a:t>
            </a:r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5362B17F-14BC-462D-B29E-8ABCA3444CC5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29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Vector revisited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How are they implemented?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Pointers and free </a:t>
            </a:r>
            <a:r>
              <a:rPr lang="en-US" sz="2000" dirty="0" smtClean="0">
                <a:ea typeface="+mn-ea"/>
              </a:rPr>
              <a:t>store</a:t>
            </a:r>
            <a:endParaRPr lang="en-US" sz="1800" dirty="0"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Destructors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Copy constructor and copy assignment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Arrays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Array and pointer problems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Changing size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+mn-ea"/>
              </a:rPr>
              <a:t>Templates</a:t>
            </a: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</a:rPr>
              <a:t>Range checking and exceptions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ea typeface="+mn-ea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3D56B8E3-C400-4764-9200-F1A29A00899C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304800" y="2209800"/>
            <a:ext cx="56388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294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Reminder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5344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Why look at the vector implementation?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see how the standard library vector really works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introduce basic concepts and language features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Free store (heap)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Copying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Dynamically growing data structures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see how to directly deal with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see the techniques and concepts you need to understand 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Including the dangerous ones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demonstrate class design techniques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see examples of </a:t>
            </a:r>
            <a:r>
              <a:rPr lang="ja-JP" altLang="en-US" sz="2400" smtClean="0">
                <a:ea typeface="MS PGothic" pitchFamily="34" charset="-128"/>
              </a:rPr>
              <a:t>“</a:t>
            </a:r>
            <a:r>
              <a:rPr lang="en-US" altLang="ja-JP" sz="2400" smtClean="0">
                <a:ea typeface="MS PGothic" pitchFamily="34" charset="-128"/>
              </a:rPr>
              <a:t>neat</a:t>
            </a:r>
            <a:r>
              <a:rPr lang="ja-JP" altLang="en-US" sz="2400" smtClean="0">
                <a:ea typeface="MS PGothic" pitchFamily="34" charset="-128"/>
              </a:rPr>
              <a:t>”</a:t>
            </a:r>
            <a:r>
              <a:rPr lang="en-US" altLang="ja-JP" sz="2400" smtClean="0">
                <a:ea typeface="MS PGothic" pitchFamily="34" charset="-128"/>
              </a:rPr>
              <a:t> code and good design</a:t>
            </a:r>
            <a:endParaRPr lang="en-US" altLang="en-US" sz="240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BDCEDA6B-A1CE-44BD-97E3-02AC18B7F778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4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vector</a:t>
            </a:r>
            <a:endParaRPr lang="en-US" sz="3200">
              <a:ea typeface="+mj-ea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a very simplified</a:t>
            </a:r>
            <a:r>
              <a:rPr lang="en-US" sz="2000" b="1" i="1" dirty="0">
                <a:ea typeface="+mn-ea"/>
              </a:rPr>
              <a:t> vector </a:t>
            </a:r>
            <a:r>
              <a:rPr lang="en-US" sz="2000" i="1" dirty="0">
                <a:ea typeface="+mn-ea"/>
              </a:rPr>
              <a:t>of </a:t>
            </a:r>
            <a:r>
              <a:rPr lang="en-US" sz="2000" b="1" i="1" dirty="0">
                <a:ea typeface="+mn-ea"/>
              </a:rPr>
              <a:t>double</a:t>
            </a:r>
            <a:r>
              <a:rPr lang="en-US" sz="2000" i="1" dirty="0">
                <a:ea typeface="+mn-ea"/>
              </a:rPr>
              <a:t>s (as far as we got in </a:t>
            </a:r>
            <a:r>
              <a:rPr lang="en-US" sz="2000" i="1" dirty="0" smtClean="0">
                <a:ea typeface="+mn-ea"/>
              </a:rPr>
              <a:t>chapter 17</a:t>
            </a:r>
            <a:r>
              <a:rPr lang="en-US" sz="2000" i="1" dirty="0">
                <a:ea typeface="+mn-ea"/>
              </a:rPr>
              <a:t>)</a:t>
            </a:r>
            <a:r>
              <a:rPr lang="en-US" sz="2000" b="1" i="1" dirty="0">
                <a:ea typeface="+mn-ea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sz</a:t>
            </a:r>
            <a:r>
              <a:rPr lang="en-US" sz="2000" b="1" dirty="0">
                <a:ea typeface="+mn-ea"/>
              </a:rPr>
              <a:t>;		// </a:t>
            </a:r>
            <a:r>
              <a:rPr lang="en-US" sz="2000" i="1" dirty="0">
                <a:ea typeface="+mn-ea"/>
              </a:rPr>
              <a:t>the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double* </a:t>
            </a:r>
            <a:r>
              <a:rPr lang="en-US" sz="2000" b="1" dirty="0" err="1">
                <a:ea typeface="+mn-ea"/>
              </a:rPr>
              <a:t>elem</a:t>
            </a:r>
            <a:r>
              <a:rPr lang="en-US" sz="2000" b="1" dirty="0">
                <a:ea typeface="+mn-ea"/>
              </a:rPr>
              <a:t>;	// </a:t>
            </a:r>
            <a:r>
              <a:rPr lang="en-US" sz="2000" i="1" dirty="0" smtClean="0">
                <a:ea typeface="+mn-ea"/>
              </a:rPr>
              <a:t>pointer </a:t>
            </a:r>
            <a:r>
              <a:rPr lang="en-US" sz="2000" i="1" dirty="0">
                <a:ea typeface="+mn-ea"/>
              </a:rPr>
              <a:t>to </a:t>
            </a:r>
            <a:r>
              <a:rPr lang="en-US" sz="2000" i="1" dirty="0" smtClean="0">
                <a:ea typeface="+mn-ea"/>
              </a:rPr>
              <a:t>elements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s) :</a:t>
            </a:r>
            <a:r>
              <a:rPr lang="en-US" sz="2000" b="1" dirty="0" err="1">
                <a:ea typeface="+mn-ea"/>
              </a:rPr>
              <a:t>sz</a:t>
            </a:r>
            <a:r>
              <a:rPr lang="en-US" sz="2000" b="1" dirty="0">
                <a:ea typeface="+mn-ea"/>
              </a:rPr>
              <a:t>(s), </a:t>
            </a:r>
            <a:r>
              <a:rPr lang="en-US" sz="2000" b="1" dirty="0" err="1">
                <a:ea typeface="+mn-ea"/>
              </a:rPr>
              <a:t>elem</a:t>
            </a:r>
            <a:r>
              <a:rPr lang="en-US" sz="2000" b="1" dirty="0">
                <a:ea typeface="+mn-ea"/>
              </a:rPr>
              <a:t>(new double[s]) { }	// </a:t>
            </a:r>
            <a:r>
              <a:rPr lang="en-US" sz="2000" i="1" dirty="0">
                <a:ea typeface="+mn-ea"/>
              </a:rPr>
              <a:t>constructor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a typeface="+mn-ea"/>
              </a:rPr>
              <a:t>						       </a:t>
            </a:r>
            <a:r>
              <a:rPr lang="en-US" sz="2000" dirty="0" smtClean="0">
                <a:ea typeface="+mn-ea"/>
              </a:rPr>
              <a:t>       // </a:t>
            </a:r>
            <a:r>
              <a:rPr lang="en-US" sz="2000" b="1" i="1" dirty="0">
                <a:ea typeface="+mn-ea"/>
              </a:rPr>
              <a:t>new</a:t>
            </a:r>
            <a:r>
              <a:rPr lang="en-US" sz="2000" i="1" dirty="0">
                <a:ea typeface="+mn-ea"/>
              </a:rPr>
              <a:t> allocates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~vector() { delete[ ] </a:t>
            </a:r>
            <a:r>
              <a:rPr lang="en-US" sz="2000" b="1" dirty="0" err="1">
                <a:ea typeface="+mn-ea"/>
              </a:rPr>
              <a:t>elem</a:t>
            </a:r>
            <a:r>
              <a:rPr lang="en-US" sz="2000" b="1" dirty="0">
                <a:ea typeface="+mn-ea"/>
              </a:rPr>
              <a:t>; }		</a:t>
            </a: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destructor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a typeface="+mn-ea"/>
              </a:rPr>
              <a:t>						</a:t>
            </a:r>
            <a:r>
              <a:rPr lang="en-US" sz="2000" dirty="0" smtClean="0">
                <a:ea typeface="+mn-ea"/>
              </a:rPr>
              <a:t>// </a:t>
            </a:r>
            <a:r>
              <a:rPr lang="en-US" sz="2000" b="1" i="1" dirty="0" smtClean="0">
                <a:ea typeface="+mn-ea"/>
              </a:rPr>
              <a:t>delete[] </a:t>
            </a:r>
            <a:r>
              <a:rPr lang="en-US" sz="2000" i="1" dirty="0" err="1" smtClean="0">
                <a:ea typeface="+mn-ea"/>
              </a:rPr>
              <a:t>deallocates</a:t>
            </a:r>
            <a:r>
              <a:rPr lang="en-US" sz="2000" i="1" dirty="0" smtClean="0">
                <a:ea typeface="+mn-ea"/>
              </a:rPr>
              <a:t> </a:t>
            </a:r>
            <a:r>
              <a:rPr lang="en-US" sz="2000" i="1" dirty="0">
                <a:ea typeface="+mn-ea"/>
              </a:rPr>
              <a:t>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double get(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n) { return </a:t>
            </a:r>
            <a:r>
              <a:rPr lang="en-US" sz="2000" b="1" dirty="0" err="1">
                <a:ea typeface="+mn-ea"/>
              </a:rPr>
              <a:t>elem</a:t>
            </a:r>
            <a:r>
              <a:rPr lang="en-US" sz="2000" b="1" dirty="0">
                <a:ea typeface="+mn-ea"/>
              </a:rPr>
              <a:t>[n]; } 	// </a:t>
            </a:r>
            <a:r>
              <a:rPr lang="en-US" sz="2000" i="1" dirty="0" smtClean="0">
                <a:ea typeface="+mn-ea"/>
              </a:rPr>
              <a:t>access: read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void set(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n, double v) { </a:t>
            </a:r>
            <a:r>
              <a:rPr lang="en-US" sz="2000" b="1" dirty="0" err="1">
                <a:ea typeface="+mn-ea"/>
              </a:rPr>
              <a:t>elem</a:t>
            </a:r>
            <a:r>
              <a:rPr lang="en-US" sz="2000" b="1" dirty="0">
                <a:ea typeface="+mn-ea"/>
              </a:rPr>
              <a:t>[n]=v; }	// </a:t>
            </a:r>
            <a:r>
              <a:rPr lang="en-US" sz="2000" i="1" dirty="0">
                <a:ea typeface="+mn-ea"/>
              </a:rPr>
              <a:t>access: write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size() const { return </a:t>
            </a:r>
            <a:r>
              <a:rPr lang="en-US" sz="2000" b="1" dirty="0" err="1">
                <a:ea typeface="+mn-ea"/>
              </a:rPr>
              <a:t>sz</a:t>
            </a:r>
            <a:r>
              <a:rPr lang="en-US" sz="2000" b="1" dirty="0">
                <a:ea typeface="+mn-ea"/>
              </a:rPr>
              <a:t>; }		</a:t>
            </a: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the </a:t>
            </a:r>
            <a:r>
              <a:rPr lang="en-US" sz="2000" i="1" dirty="0" smtClean="0">
                <a:ea typeface="+mn-ea"/>
              </a:rPr>
              <a:t>number of elements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b="1" dirty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CA48C18-091D-475D-94EE-AEAA09208879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5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Copy </a:t>
            </a:r>
            <a:r>
              <a:rPr lang="en-US" altLang="en-US" sz="2800" dirty="0" err="1" smtClean="0"/>
              <a:t>doesn</a:t>
            </a:r>
            <a:r>
              <a:rPr lang="ja-JP" altLang="en-US" sz="2800" smtClean="0"/>
              <a:t>’</a:t>
            </a:r>
            <a:r>
              <a:rPr lang="en-US" altLang="ja-JP" sz="2800" dirty="0" smtClean="0"/>
              <a:t>t work as we would have hoped (expected?)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void f(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 v(n);		// </a:t>
            </a:r>
            <a:r>
              <a:rPr lang="en-US" altLang="en-US" sz="2000" i="1" dirty="0" smtClean="0"/>
              <a:t>define a</a:t>
            </a:r>
            <a:r>
              <a:rPr lang="en-US" altLang="en-US" sz="2000" b="1" i="1" dirty="0" smtClean="0"/>
              <a:t> vector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 v2 = v; 	</a:t>
            </a:r>
            <a:r>
              <a:rPr lang="en-US" altLang="en-US" sz="2000" b="1" dirty="0" smtClean="0"/>
              <a:t>	// </a:t>
            </a:r>
            <a:r>
              <a:rPr lang="en-US" altLang="en-US" sz="2000" i="1" dirty="0" smtClean="0"/>
              <a:t>what happens here?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			// </a:t>
            </a:r>
            <a:r>
              <a:rPr lang="en-US" altLang="en-US" sz="2000" i="1" dirty="0" smtClean="0"/>
              <a:t>what would we like to happen?</a:t>
            </a:r>
            <a:endParaRPr lang="en-US" altLang="en-US" sz="2000" b="1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vector v3; 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v3 = v;		// </a:t>
            </a:r>
            <a:r>
              <a:rPr lang="en-US" altLang="en-US" sz="2000" i="1" dirty="0" smtClean="0"/>
              <a:t>what happens here?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			// </a:t>
            </a:r>
            <a:r>
              <a:rPr lang="en-US" altLang="en-US" sz="2000" i="1" dirty="0" smtClean="0"/>
              <a:t>what would we like to happen?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	// </a:t>
            </a:r>
            <a:r>
              <a:rPr lang="en-US" altLang="en-US" sz="2000" dirty="0" smtClean="0"/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 smtClean="0"/>
              <a:t>I</a:t>
            </a:r>
            <a:r>
              <a:rPr lang="en-US" altLang="en-US" sz="2400" dirty="0" smtClean="0"/>
              <a:t>deally:</a:t>
            </a:r>
            <a:r>
              <a:rPr lang="en-US" altLang="en-US" sz="2400" b="1" dirty="0" smtClean="0"/>
              <a:t> v2 </a:t>
            </a:r>
            <a:r>
              <a:rPr lang="en-US" altLang="en-US" sz="2400" dirty="0" smtClean="0"/>
              <a:t>and</a:t>
            </a:r>
            <a:r>
              <a:rPr lang="en-US" altLang="en-US" sz="2400" b="1" dirty="0" smtClean="0"/>
              <a:t> v3 </a:t>
            </a:r>
            <a:r>
              <a:rPr lang="en-US" altLang="en-US" sz="2400" dirty="0" smtClean="0"/>
              <a:t>become copies of </a:t>
            </a:r>
            <a:r>
              <a:rPr lang="en-US" altLang="en-US" sz="2400" b="1" dirty="0" smtClean="0"/>
              <a:t>v</a:t>
            </a:r>
            <a:r>
              <a:rPr lang="en-US" altLang="en-US" sz="2400" dirty="0" smtClean="0"/>
              <a:t> (that is,</a:t>
            </a:r>
            <a:r>
              <a:rPr lang="en-US" altLang="en-US" sz="2400" b="1" dirty="0" smtClean="0"/>
              <a:t> = </a:t>
            </a:r>
            <a:r>
              <a:rPr lang="en-US" altLang="en-US" sz="2400" dirty="0" smtClean="0"/>
              <a:t>makes copies</a:t>
            </a:r>
            <a:r>
              <a:rPr lang="en-US" altLang="en-US" sz="2400" b="1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And all memory is returned to the free store upon exit from</a:t>
            </a:r>
            <a:r>
              <a:rPr lang="en-US" altLang="en-US" sz="2000" b="1" dirty="0" smtClean="0">
                <a:ea typeface="Times New Roman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T</a:t>
            </a:r>
            <a:r>
              <a:rPr lang="en-US" altLang="en-US" sz="2400" dirty="0" smtClean="0"/>
              <a:t>hat</a:t>
            </a:r>
            <a:r>
              <a:rPr lang="ja-JP" altLang="en-US" sz="2400" smtClean="0"/>
              <a:t>’</a:t>
            </a:r>
            <a:r>
              <a:rPr lang="en-US" altLang="ja-JP" sz="2400" dirty="0" smtClean="0"/>
              <a:t>s what the standard</a:t>
            </a:r>
            <a:r>
              <a:rPr lang="en-US" altLang="ja-JP" sz="2400" b="1" dirty="0" smtClean="0"/>
              <a:t> vector </a:t>
            </a:r>
            <a:r>
              <a:rPr lang="en-US" altLang="ja-JP" sz="2400" dirty="0" smtClean="0"/>
              <a:t>does,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but it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dirty="0" smtClean="0">
                <a:ea typeface="MS PGothic" pitchFamily="34" charset="-128"/>
              </a:rPr>
              <a:t>s not what happens for our still-too-simple</a:t>
            </a:r>
            <a:r>
              <a:rPr lang="en-US" altLang="ja-JP" sz="2000" b="1" dirty="0" smtClean="0">
                <a:ea typeface="MS PGothic" pitchFamily="34" charset="-128"/>
              </a:rPr>
              <a:t> vector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647156D7-4A50-4690-88C7-7B57D8482C4F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6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Naïve copy initialization (the default)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7630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void f(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 v1(n);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	vector v2 = v1; 	// </a:t>
            </a:r>
            <a:r>
              <a:rPr lang="en-US" sz="2000" i="1" dirty="0">
                <a:ea typeface="+mn-ea"/>
              </a:rPr>
              <a:t>initialization: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a typeface="+mn-ea"/>
              </a:rPr>
              <a:t>				// </a:t>
            </a:r>
            <a:r>
              <a:rPr lang="en-US" sz="2000" i="1" dirty="0">
                <a:ea typeface="+mn-ea"/>
              </a:rPr>
              <a:t>by </a:t>
            </a:r>
            <a:r>
              <a:rPr lang="en-US" sz="2000" i="1" dirty="0" smtClean="0">
                <a:ea typeface="+mn-ea"/>
              </a:rPr>
              <a:t>default, </a:t>
            </a:r>
            <a:r>
              <a:rPr lang="en-US" sz="2000" i="1" dirty="0">
                <a:ea typeface="+mn-ea"/>
              </a:rPr>
              <a:t>a copy of a class copies its members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a typeface="+mn-ea"/>
              </a:rPr>
              <a:t>				// </a:t>
            </a:r>
            <a:r>
              <a:rPr lang="en-US" sz="2000" i="1" dirty="0" smtClean="0">
                <a:ea typeface="+mn-ea"/>
              </a:rPr>
              <a:t>so </a:t>
            </a:r>
            <a:r>
              <a:rPr lang="en-US" sz="2000" b="1" i="1" dirty="0" err="1">
                <a:ea typeface="+mn-ea"/>
              </a:rPr>
              <a:t>sz</a:t>
            </a:r>
            <a:r>
              <a:rPr lang="en-US" sz="2000" i="1" dirty="0">
                <a:ea typeface="+mn-ea"/>
              </a:rPr>
              <a:t> and </a:t>
            </a:r>
            <a:r>
              <a:rPr lang="en-US" sz="2000" b="1" i="1" dirty="0" err="1" smtClean="0">
                <a:ea typeface="+mn-ea"/>
              </a:rPr>
              <a:t>elem</a:t>
            </a:r>
            <a:r>
              <a:rPr lang="en-US" sz="2000" b="1" i="1" dirty="0" smtClean="0">
                <a:ea typeface="+mn-ea"/>
              </a:rPr>
              <a:t> </a:t>
            </a:r>
            <a:r>
              <a:rPr lang="en-US" sz="2000" i="1" dirty="0" smtClean="0">
                <a:ea typeface="+mn-ea"/>
              </a:rPr>
              <a:t>are copied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a typeface="+mn-ea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6238AE73-AD11-4017-AE61-1A70868E916B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438400" y="3429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572000" y="3429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124200" y="3429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943600" y="3429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5257800" y="3429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2438400" y="4495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124200" y="4495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8288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v1: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1905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v2:</a:t>
            </a:r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34290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3429000" y="36576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33400" y="5181600"/>
            <a:ext cx="7315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Disaster when we leave f()! 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	v1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s elements are deleted twice (by the destructor)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Naïve copy assignment (the default)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void f(int 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vector v2(4);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	v2 = v1;	// </a:t>
            </a:r>
            <a:r>
              <a:rPr lang="en-US" altLang="en-US" sz="2000" i="1" smtClean="0"/>
              <a:t>assignment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// </a:t>
            </a:r>
            <a:r>
              <a:rPr lang="en-US" altLang="en-US" sz="2000" i="1" smtClean="0"/>
              <a:t>by default, a copy of a class copies its members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			// </a:t>
            </a:r>
            <a:r>
              <a:rPr lang="en-US" altLang="en-US" sz="2000" i="1" smtClean="0"/>
              <a:t>so </a:t>
            </a:r>
            <a:r>
              <a:rPr lang="en-US" altLang="en-US" sz="2000" b="1" i="1" smtClean="0"/>
              <a:t>sz</a:t>
            </a:r>
            <a:r>
              <a:rPr lang="en-US" altLang="en-US" sz="2000" i="1" smtClean="0"/>
              <a:t> and </a:t>
            </a:r>
            <a:r>
              <a:rPr lang="en-US" altLang="en-US" sz="2000" b="1" i="1" smtClean="0"/>
              <a:t>elem </a:t>
            </a:r>
            <a:r>
              <a:rPr lang="en-US" altLang="en-US" sz="2000" i="1" smtClean="0"/>
              <a:t>are copied</a:t>
            </a:r>
            <a:endParaRPr lang="en-US" alt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B42E728A-FA9A-4006-B58E-C50395ACDB15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209800" y="3505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charset="0"/>
                <a:cs typeface="Times New Roman" pitchFamily="18" charset="0"/>
              </a:rPr>
              <a:t>3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343400" y="3505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895600" y="3505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5715000" y="3505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029200" y="3505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2209800" y="4572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ea typeface="+mn-ea"/>
                <a:cs typeface="Arial" charset="0"/>
              </a:rPr>
              <a:t> 4 </a:t>
            </a:r>
            <a:r>
              <a:rPr lang="en-US" dirty="0"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2895600" y="4572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676400" y="3581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v1: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16764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v2: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32004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3200400" y="37338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381000" y="5257800"/>
            <a:ext cx="845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Disaster when we leave f()!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	v1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s elements are deleted twice (by the destructor)</a:t>
            </a:r>
            <a:br>
              <a:rPr lang="en-US" altLang="ja-JP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	memory leak: v2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s elements are not deleted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6324600" y="4572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638800" y="4572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4953000" y="4572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7010400" y="4572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Times New Roman" pitchFamily="18" charset="0"/>
            </a:endParaRPr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32004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3352800" y="4038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nd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4114800" y="4419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  <a:cs typeface="Times New Roman" pitchFamily="18" charset="0"/>
              </a:rPr>
              <a:t>1</a:t>
            </a:r>
            <a:r>
              <a:rPr lang="en-US" altLang="en-US" baseline="30000">
                <a:latin typeface="Arial" charset="0"/>
                <a:cs typeface="Times New Roman" pitchFamily="18" charset="0"/>
              </a:rPr>
              <a:t>st</a:t>
            </a:r>
            <a:r>
              <a:rPr lang="en-US" altLang="en-US">
                <a:latin typeface="Arial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constructor (initialization)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class vector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int sz;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double* elem;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vector(const vector&amp;) ;	</a:t>
            </a:r>
            <a:r>
              <a:rPr lang="en-US" altLang="en-US" sz="2000" smtClean="0"/>
              <a:t>// </a:t>
            </a:r>
            <a:r>
              <a:rPr lang="en-US" altLang="en-US" sz="2000" i="1" smtClean="0"/>
              <a:t>copy constructor: define copy (below)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vector::vector(const vector&amp; a)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:sz(a.sz),  elem(new double[a.sz])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allocate space for elements, then initialize them (by copying)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for (int i = 0; i&lt;sz; ++i) elem[i] = a.elem[i];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}</a:t>
            </a:r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E6F638FF-0B75-4FEF-AAA4-94162D9AD99E}" type="slidenum">
              <a:rPr lang="en-US" altLang="en-US" sz="1400" smtClean="0">
                <a:latin typeface="Arial" pitchFamily="34" charset="0"/>
              </a:rPr>
              <a:pPr>
                <a:defRPr/>
              </a:pPr>
              <a:t>9</a:t>
            </a:fld>
            <a:endParaRPr lang="en-US" altLang="en-US" sz="1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1121</Words>
  <Application>Microsoft Office PowerPoint</Application>
  <PresentationFormat>On-screen Show (4:3)</PresentationFormat>
  <Paragraphs>522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Chapter 18 Vectors and Arrays</vt:lpstr>
      <vt:lpstr>Abstract</vt:lpstr>
      <vt:lpstr>Overview</vt:lpstr>
      <vt:lpstr>Reminder</vt:lpstr>
      <vt:lpstr>vector</vt:lpstr>
      <vt:lpstr>A problem</vt:lpstr>
      <vt:lpstr>Naïve copy initialization (the default)</vt:lpstr>
      <vt:lpstr>Naïve copy assignment (the default)</vt:lpstr>
      <vt:lpstr>Copy constructor (initialization)</vt:lpstr>
      <vt:lpstr>Copy with copy constructor</vt:lpstr>
      <vt:lpstr>Copy assignment</vt:lpstr>
      <vt:lpstr>Copy assignment</vt:lpstr>
      <vt:lpstr>Copy with copy assignment</vt:lpstr>
      <vt:lpstr>Copy terminology</vt:lpstr>
      <vt:lpstr>Deep and shallow copy</vt:lpstr>
      <vt:lpstr>Arrays</vt:lpstr>
      <vt:lpstr>Arrays</vt:lpstr>
      <vt:lpstr>Address of: &amp;</vt:lpstr>
      <vt:lpstr>Arrays (often) convert to pointers</vt:lpstr>
      <vt:lpstr>Arrays don’t know their own size</vt:lpstr>
      <vt:lpstr>Be careful with arrays and pointers</vt:lpstr>
      <vt:lpstr>Why bother with arrays?</vt:lpstr>
      <vt:lpstr>Types of memory</vt:lpstr>
      <vt:lpstr>Initialization syntax (array’s one advantage over C++98 vector)</vt:lpstr>
      <vt:lpstr>Vector (primitive access)</vt:lpstr>
      <vt:lpstr>Vector (we could use pointers for access)</vt:lpstr>
      <vt:lpstr>Vector (we use references for access)</vt:lpstr>
      <vt:lpstr>Pointer and reference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Vectors and Arrays</dc:title>
  <dc:creator>keyser</dc:creator>
  <cp:lastModifiedBy>keyser</cp:lastModifiedBy>
  <cp:revision>4</cp:revision>
  <dcterms:created xsi:type="dcterms:W3CDTF">2014-04-01T14:43:46Z</dcterms:created>
  <dcterms:modified xsi:type="dcterms:W3CDTF">2014-04-01T15:03:43Z</dcterms:modified>
</cp:coreProperties>
</file>