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102" y="-84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FB5A1D-10F4-4DAD-B4F5-43C34E6319E9}" type="datetimeFigureOut">
              <a:rPr lang="en-US"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6BB66-65BE-4F7B-9EC9-8F20337A9AE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FB5A1D-10F4-4DAD-B4F5-43C34E6319E9}" type="datetimeFigureOut">
              <a:rPr lang="en-US"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6BB66-65BE-4F7B-9EC9-8F20337A9A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FB5A1D-10F4-4DAD-B4F5-43C34E6319E9}" type="datetimeFigureOut">
              <a:rPr lang="en-US"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6BB66-65BE-4F7B-9EC9-8F20337A9A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FB5A1D-10F4-4DAD-B4F5-43C34E6319E9}" type="datetimeFigureOut">
              <a:rPr lang="en-US"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6BB66-65BE-4F7B-9EC9-8F20337A9A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FB5A1D-10F4-4DAD-B4F5-43C34E6319E9}" type="datetimeFigureOut">
              <a:rPr lang="en-US"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6BB66-65BE-4F7B-9EC9-8F20337A9AE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FB5A1D-10F4-4DAD-B4F5-43C34E6319E9}" type="datetimeFigureOut">
              <a:rPr lang="en-US" smtClean="0"/>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6BB66-65BE-4F7B-9EC9-8F20337A9A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FB5A1D-10F4-4DAD-B4F5-43C34E6319E9}" type="datetimeFigureOut">
              <a:rPr lang="en-US" smtClean="0"/>
              <a:t>4/8/2014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6BB66-65BE-4F7B-9EC9-8F20337A9A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FB5A1D-10F4-4DAD-B4F5-43C34E6319E9}" type="datetimeFigureOut">
              <a:rPr lang="en-US" smtClean="0"/>
              <a:t>4/8/2014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6BB66-65BE-4F7B-9EC9-8F20337A9A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B5A1D-10F4-4DAD-B4F5-43C34E6319E9}" type="datetimeFigureOut">
              <a:rPr lang="en-US" smtClean="0"/>
              <a:t>4/8/2014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C6BB66-65BE-4F7B-9EC9-8F20337A9A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FB5A1D-10F4-4DAD-B4F5-43C34E6319E9}" type="datetimeFigureOut">
              <a:rPr lang="en-US" smtClean="0"/>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6BB66-65BE-4F7B-9EC9-8F20337A9A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FB5A1D-10F4-4DAD-B4F5-43C34E6319E9}" type="datetimeFigureOut">
              <a:rPr lang="en-US" smtClean="0"/>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6BB66-65BE-4F7B-9EC9-8F20337A9A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B5A1D-10F4-4DAD-B4F5-43C34E6319E9}" type="datetimeFigureOut">
              <a:rPr lang="en-US" smtClean="0"/>
              <a:t>4/8/2014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6BB66-65BE-4F7B-9EC9-8F20337A9AE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685800" y="1371600"/>
            <a:ext cx="7772400" cy="1470025"/>
          </a:xfrm>
        </p:spPr>
        <p:txBody>
          <a:bodyPr/>
          <a:lstStyle/>
          <a:p>
            <a:pPr eaLnBrk="1" hangingPunct="1">
              <a:defRPr/>
            </a:pPr>
            <a:r>
              <a:rPr lang="en-US" altLang="en-US" sz="4000" smtClean="0">
                <a:ea typeface="ＭＳ Ｐゴシック" pitchFamily="34" charset="-128"/>
              </a:rPr>
              <a:t>Chapter 19</a:t>
            </a:r>
            <a:br>
              <a:rPr lang="en-US" altLang="en-US" sz="4000" smtClean="0">
                <a:ea typeface="ＭＳ Ｐゴシック" pitchFamily="34" charset="-128"/>
              </a:rPr>
            </a:br>
            <a:r>
              <a:rPr lang="en-US" altLang="en-US" sz="4000" smtClean="0">
                <a:ea typeface="ＭＳ Ｐゴシック" pitchFamily="34" charset="-128"/>
              </a:rPr>
              <a:t>Vectors, templates, and exceptions</a:t>
            </a:r>
          </a:p>
        </p:txBody>
      </p:sp>
      <p:sp>
        <p:nvSpPr>
          <p:cNvPr id="4099" name="Rectangle 3"/>
          <p:cNvSpPr>
            <a:spLocks noGrp="1" noChangeArrowheads="1"/>
          </p:cNvSpPr>
          <p:nvPr>
            <p:ph type="subTitle" sz="quarter" idx="1"/>
          </p:nvPr>
        </p:nvSpPr>
        <p:spPr/>
        <p:txBody>
          <a:bodyPr>
            <a:normAutofit fontScale="92500" lnSpcReduction="20000"/>
          </a:bodyPr>
          <a:lstStyle/>
          <a:p>
            <a:pPr eaLnBrk="1" hangingPunct="1">
              <a:defRPr/>
            </a:pPr>
            <a:r>
              <a:rPr lang="en-US" altLang="en-US" dirty="0" smtClean="0">
                <a:ea typeface="ＭＳ Ｐゴシック" pitchFamily="34" charset="-128"/>
              </a:rPr>
              <a:t>John Keyser’s</a:t>
            </a:r>
          </a:p>
          <a:p>
            <a:pPr eaLnBrk="1" hangingPunct="1">
              <a:defRPr/>
            </a:pPr>
            <a:r>
              <a:rPr lang="en-US" altLang="en-US" dirty="0" smtClean="0">
                <a:ea typeface="ＭＳ Ｐゴシック" pitchFamily="34" charset="-128"/>
              </a:rPr>
              <a:t>Modifications of Slides By</a:t>
            </a:r>
          </a:p>
          <a:p>
            <a:pPr eaLnBrk="1" hangingPunct="1">
              <a:defRPr/>
            </a:pPr>
            <a:r>
              <a:rPr lang="en-US" altLang="en-US" dirty="0" err="1" smtClean="0">
                <a:ea typeface="ＭＳ Ｐゴシック" pitchFamily="34" charset="-128"/>
              </a:rPr>
              <a:t>Bjarne</a:t>
            </a:r>
            <a:r>
              <a:rPr lang="en-US" altLang="en-US" dirty="0" smtClean="0">
                <a:ea typeface="ＭＳ Ｐゴシック" pitchFamily="34" charset="-128"/>
              </a:rPr>
              <a:t> </a:t>
            </a:r>
            <a:r>
              <a:rPr lang="en-US" altLang="en-US" dirty="0" err="1" smtClean="0">
                <a:ea typeface="ＭＳ Ｐゴシック" pitchFamily="34" charset="-128"/>
              </a:rPr>
              <a:t>Stroustrup</a:t>
            </a:r>
            <a:r>
              <a:rPr lang="en-US" altLang="en-US" dirty="0" smtClean="0">
                <a:ea typeface="ＭＳ Ｐゴシック" pitchFamily="34" charset="-128"/>
              </a:rPr>
              <a:t> </a:t>
            </a:r>
            <a:endParaRPr lang="en-US" altLang="en-US" dirty="0" smtClean="0">
              <a:ea typeface="ＭＳ Ｐゴシック" pitchFamily="34" charset="-128"/>
            </a:endParaRPr>
          </a:p>
          <a:p>
            <a:pPr eaLnBrk="1" hangingPunct="1">
              <a:defRPr/>
            </a:pPr>
            <a:r>
              <a:rPr lang="en-US" altLang="en-US" sz="2000" dirty="0" smtClean="0">
                <a:ea typeface="ＭＳ Ｐゴシック" pitchFamily="34" charset="-128"/>
              </a:rPr>
              <a:t>www.stroustrup.com/Programming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resize() and push_back()</a:t>
            </a:r>
          </a:p>
        </p:txBody>
      </p:sp>
      <p:sp>
        <p:nvSpPr>
          <p:cNvPr id="67587" name="Rectangle 3"/>
          <p:cNvSpPr>
            <a:spLocks noGrp="1" noChangeArrowheads="1"/>
          </p:cNvSpPr>
          <p:nvPr>
            <p:ph idx="1"/>
          </p:nvPr>
        </p:nvSpPr>
        <p:spPr>
          <a:xfrm>
            <a:off x="457200" y="1524000"/>
            <a:ext cx="8686800" cy="5334000"/>
          </a:xfrm>
        </p:spPr>
        <p:txBody>
          <a:bodyPr/>
          <a:lstStyle/>
          <a:p>
            <a:pPr eaLnBrk="1" hangingPunct="1">
              <a:lnSpc>
                <a:spcPct val="80000"/>
              </a:lnSpc>
              <a:buFont typeface="Wingdings" pitchFamily="2" charset="2"/>
              <a:buNone/>
              <a:defRPr/>
            </a:pPr>
            <a:r>
              <a:rPr lang="en-US" sz="1800" b="1" dirty="0" smtClean="0">
                <a:ea typeface="+mn-ea"/>
              </a:rPr>
              <a:t>class </a:t>
            </a:r>
            <a:r>
              <a:rPr lang="en-US" sz="1800" b="1" dirty="0">
                <a:ea typeface="+mn-ea"/>
              </a:rPr>
              <a:t>vector </a:t>
            </a:r>
            <a:r>
              <a:rPr lang="en-US" sz="1800" b="1" dirty="0" smtClean="0">
                <a:ea typeface="+mn-ea"/>
              </a:rPr>
              <a:t>{	// </a:t>
            </a:r>
            <a:r>
              <a:rPr lang="en-US" sz="1800" i="1" dirty="0" smtClean="0">
                <a:ea typeface="+mn-ea"/>
              </a:rPr>
              <a:t>an almost real</a:t>
            </a:r>
            <a:r>
              <a:rPr lang="en-US" sz="1800" b="1" i="1" dirty="0" smtClean="0">
                <a:ea typeface="+mn-ea"/>
              </a:rPr>
              <a:t> vector </a:t>
            </a:r>
            <a:r>
              <a:rPr lang="en-US" sz="1800" i="1" dirty="0" smtClean="0">
                <a:ea typeface="+mn-ea"/>
              </a:rPr>
              <a:t>of </a:t>
            </a:r>
            <a:r>
              <a:rPr lang="en-US" sz="1800" b="1" i="1" dirty="0" smtClean="0">
                <a:ea typeface="+mn-ea"/>
              </a:rPr>
              <a:t>double</a:t>
            </a:r>
            <a:r>
              <a:rPr lang="en-US" sz="1800" i="1" dirty="0" smtClean="0">
                <a:ea typeface="+mn-ea"/>
              </a:rPr>
              <a:t>s</a:t>
            </a:r>
            <a:endParaRPr lang="en-US" sz="1800" b="1" i="1" dirty="0">
              <a:ea typeface="+mn-ea"/>
            </a:endParaRPr>
          </a:p>
          <a:p>
            <a:pPr eaLnBrk="1" hangingPunct="1">
              <a:lnSpc>
                <a:spcPct val="80000"/>
              </a:lnSpc>
              <a:buFontTx/>
              <a:buNone/>
              <a:defRPr/>
            </a:pPr>
            <a:r>
              <a:rPr lang="en-US" sz="1800" b="1" dirty="0">
                <a:ea typeface="+mn-ea"/>
              </a:rPr>
              <a:t>	</a:t>
            </a:r>
            <a:r>
              <a:rPr lang="en-US" sz="1800" b="1" dirty="0" err="1">
                <a:ea typeface="+mn-ea"/>
              </a:rPr>
              <a:t>int</a:t>
            </a:r>
            <a:r>
              <a:rPr lang="en-US" sz="1800" b="1" dirty="0">
                <a:ea typeface="+mn-ea"/>
              </a:rPr>
              <a:t> </a:t>
            </a:r>
            <a:r>
              <a:rPr lang="en-US" sz="1800" b="1" dirty="0" err="1">
                <a:ea typeface="+mn-ea"/>
              </a:rPr>
              <a:t>sz</a:t>
            </a:r>
            <a:r>
              <a:rPr lang="en-US" sz="1800" b="1" dirty="0">
                <a:ea typeface="+mn-ea"/>
              </a:rPr>
              <a:t>;		// </a:t>
            </a:r>
            <a:r>
              <a:rPr lang="en-US" sz="1800" i="1" dirty="0">
                <a:ea typeface="+mn-ea"/>
              </a:rPr>
              <a:t>the size</a:t>
            </a:r>
          </a:p>
          <a:p>
            <a:pPr eaLnBrk="1" hangingPunct="1">
              <a:lnSpc>
                <a:spcPct val="80000"/>
              </a:lnSpc>
              <a:buFontTx/>
              <a:buNone/>
              <a:defRPr/>
            </a:pPr>
            <a:r>
              <a:rPr lang="en-US" sz="1800" b="1" dirty="0">
                <a:ea typeface="+mn-ea"/>
              </a:rPr>
              <a:t>	double* </a:t>
            </a:r>
            <a:r>
              <a:rPr lang="en-US" sz="1800" b="1" dirty="0" err="1">
                <a:ea typeface="+mn-ea"/>
              </a:rPr>
              <a:t>elem</a:t>
            </a:r>
            <a:r>
              <a:rPr lang="en-US" sz="1800" b="1" dirty="0">
                <a:ea typeface="+mn-ea"/>
              </a:rPr>
              <a:t>;	</a:t>
            </a:r>
            <a:r>
              <a:rPr lang="en-US" sz="1800" b="1" dirty="0" smtClean="0">
                <a:ea typeface="+mn-ea"/>
              </a:rPr>
              <a:t>	// </a:t>
            </a:r>
            <a:r>
              <a:rPr lang="en-US" sz="1800" i="1" dirty="0">
                <a:ea typeface="+mn-ea"/>
              </a:rPr>
              <a:t>a pointer to the elements</a:t>
            </a:r>
          </a:p>
          <a:p>
            <a:pPr eaLnBrk="1" hangingPunct="1">
              <a:lnSpc>
                <a:spcPct val="80000"/>
              </a:lnSpc>
              <a:buFontTx/>
              <a:buNone/>
              <a:defRPr/>
            </a:pPr>
            <a:r>
              <a:rPr lang="en-US" sz="1800" b="1" dirty="0">
                <a:ea typeface="+mn-ea"/>
              </a:rPr>
              <a:t>	</a:t>
            </a:r>
            <a:r>
              <a:rPr lang="en-US" sz="1800" b="1" dirty="0" err="1">
                <a:ea typeface="+mn-ea"/>
              </a:rPr>
              <a:t>int</a:t>
            </a:r>
            <a:r>
              <a:rPr lang="en-US" sz="1800" b="1" dirty="0">
                <a:ea typeface="+mn-ea"/>
              </a:rPr>
              <a:t> </a:t>
            </a:r>
            <a:r>
              <a:rPr lang="en-US" sz="1800" b="1" dirty="0" smtClean="0">
                <a:ea typeface="+mn-ea"/>
              </a:rPr>
              <a:t>space;</a:t>
            </a:r>
            <a:r>
              <a:rPr lang="en-US" sz="1800" b="1" dirty="0">
                <a:ea typeface="+mn-ea"/>
              </a:rPr>
              <a:t>	</a:t>
            </a:r>
            <a:r>
              <a:rPr lang="en-US" sz="1800" b="1" dirty="0" smtClean="0">
                <a:ea typeface="+mn-ea"/>
              </a:rPr>
              <a:t>	// </a:t>
            </a:r>
            <a:r>
              <a:rPr lang="en-US" sz="1800" i="1" dirty="0" err="1">
                <a:ea typeface="+mn-ea"/>
              </a:rPr>
              <a:t>size+free_space</a:t>
            </a:r>
            <a:endParaRPr lang="en-US" sz="1800" i="1" dirty="0">
              <a:ea typeface="+mn-ea"/>
            </a:endParaRPr>
          </a:p>
          <a:p>
            <a:pPr eaLnBrk="1" hangingPunct="1">
              <a:lnSpc>
                <a:spcPct val="80000"/>
              </a:lnSpc>
              <a:buFontTx/>
              <a:buNone/>
              <a:defRPr/>
            </a:pPr>
            <a:r>
              <a:rPr lang="en-US" sz="1800" b="1" dirty="0">
                <a:ea typeface="+mn-ea"/>
              </a:rPr>
              <a:t>public:</a:t>
            </a:r>
          </a:p>
          <a:p>
            <a:pPr eaLnBrk="1" hangingPunct="1">
              <a:lnSpc>
                <a:spcPct val="80000"/>
              </a:lnSpc>
              <a:buFontTx/>
              <a:buNone/>
              <a:defRPr/>
            </a:pPr>
            <a:r>
              <a:rPr lang="en-US" sz="1800" b="1" dirty="0">
                <a:ea typeface="+mn-ea"/>
              </a:rPr>
              <a:t>	vector() : </a:t>
            </a:r>
            <a:r>
              <a:rPr lang="en-US" sz="1800" b="1" dirty="0" err="1">
                <a:ea typeface="+mn-ea"/>
              </a:rPr>
              <a:t>sz</a:t>
            </a:r>
            <a:r>
              <a:rPr lang="en-US" sz="1800" b="1" dirty="0">
                <a:ea typeface="+mn-ea"/>
              </a:rPr>
              <a:t>(0), </a:t>
            </a:r>
            <a:r>
              <a:rPr lang="en-US" sz="1800" b="1" dirty="0" err="1" smtClean="0">
                <a:ea typeface="+mn-ea"/>
              </a:rPr>
              <a:t>elem</a:t>
            </a:r>
            <a:r>
              <a:rPr lang="en-US" sz="1800" b="1" dirty="0" smtClean="0">
                <a:ea typeface="+mn-ea"/>
              </a:rPr>
              <a:t>(0), space(0) </a:t>
            </a:r>
            <a:r>
              <a:rPr lang="en-US" sz="1800" b="1" dirty="0">
                <a:ea typeface="+mn-ea"/>
              </a:rPr>
              <a:t>{ }		// </a:t>
            </a:r>
            <a:r>
              <a:rPr lang="en-US" sz="1800" i="1" dirty="0">
                <a:ea typeface="+mn-ea"/>
              </a:rPr>
              <a:t>default</a:t>
            </a:r>
            <a:r>
              <a:rPr lang="en-US" sz="1800" b="1" i="1" dirty="0">
                <a:ea typeface="+mn-ea"/>
              </a:rPr>
              <a:t> </a:t>
            </a:r>
            <a:r>
              <a:rPr lang="en-US" sz="1800" i="1" dirty="0">
                <a:ea typeface="+mn-ea"/>
              </a:rPr>
              <a:t>constructor</a:t>
            </a:r>
          </a:p>
          <a:p>
            <a:pPr eaLnBrk="1" hangingPunct="1">
              <a:lnSpc>
                <a:spcPct val="80000"/>
              </a:lnSpc>
              <a:buFontTx/>
              <a:buNone/>
              <a:defRPr/>
            </a:pPr>
            <a:r>
              <a:rPr lang="en-US" sz="1800" b="1" dirty="0">
                <a:ea typeface="+mn-ea"/>
              </a:rPr>
              <a:t>	</a:t>
            </a:r>
            <a:r>
              <a:rPr lang="en-US" sz="1800" b="1" dirty="0" smtClean="0">
                <a:ea typeface="+mn-ea"/>
              </a:rPr>
              <a:t>explicit vector(</a:t>
            </a:r>
            <a:r>
              <a:rPr lang="en-US" sz="1800" b="1" dirty="0" err="1" smtClean="0">
                <a:ea typeface="+mn-ea"/>
              </a:rPr>
              <a:t>int</a:t>
            </a:r>
            <a:r>
              <a:rPr lang="en-US" sz="1800" b="1" dirty="0" smtClean="0">
                <a:ea typeface="+mn-ea"/>
              </a:rPr>
              <a:t> </a:t>
            </a:r>
            <a:r>
              <a:rPr lang="en-US" sz="1800" b="1" dirty="0">
                <a:ea typeface="+mn-ea"/>
              </a:rPr>
              <a:t>s) :</a:t>
            </a:r>
            <a:r>
              <a:rPr lang="en-US" sz="1800" b="1" dirty="0" err="1">
                <a:ea typeface="+mn-ea"/>
              </a:rPr>
              <a:t>sz</a:t>
            </a:r>
            <a:r>
              <a:rPr lang="en-US" sz="1800" b="1" dirty="0">
                <a:ea typeface="+mn-ea"/>
              </a:rPr>
              <a:t>(s), </a:t>
            </a:r>
            <a:r>
              <a:rPr lang="en-US" sz="1800" b="1" dirty="0" err="1">
                <a:ea typeface="+mn-ea"/>
              </a:rPr>
              <a:t>elem</a:t>
            </a:r>
            <a:r>
              <a:rPr lang="en-US" sz="1800" b="1" dirty="0">
                <a:ea typeface="+mn-ea"/>
              </a:rPr>
              <a:t>(new double[s]) </a:t>
            </a:r>
            <a:r>
              <a:rPr lang="en-US" sz="1800" b="1" dirty="0" smtClean="0">
                <a:ea typeface="+mn-ea"/>
              </a:rPr>
              <a:t>, space(s) { </a:t>
            </a:r>
            <a:r>
              <a:rPr lang="en-US" sz="1800" b="1" dirty="0">
                <a:ea typeface="+mn-ea"/>
              </a:rPr>
              <a:t>}	</a:t>
            </a:r>
            <a:r>
              <a:rPr lang="en-US" sz="1800" b="1" dirty="0" smtClean="0">
                <a:ea typeface="+mn-ea"/>
              </a:rPr>
              <a:t>// </a:t>
            </a:r>
            <a:r>
              <a:rPr lang="en-US" sz="1800" i="1" dirty="0">
                <a:ea typeface="+mn-ea"/>
              </a:rPr>
              <a:t>constructor</a:t>
            </a:r>
          </a:p>
          <a:p>
            <a:pPr eaLnBrk="1" hangingPunct="1">
              <a:lnSpc>
                <a:spcPct val="80000"/>
              </a:lnSpc>
              <a:buFontTx/>
              <a:buNone/>
              <a:defRPr/>
            </a:pPr>
            <a:r>
              <a:rPr lang="en-US" sz="1800" b="1" dirty="0">
                <a:ea typeface="+mn-ea"/>
              </a:rPr>
              <a:t>	vector(const vector&amp;);			</a:t>
            </a:r>
            <a:r>
              <a:rPr lang="en-US" sz="1800" b="1" dirty="0" smtClean="0">
                <a:ea typeface="+mn-ea"/>
              </a:rPr>
              <a:t>	//</a:t>
            </a:r>
            <a:r>
              <a:rPr lang="en-US" sz="1800" dirty="0" smtClean="0">
                <a:ea typeface="+mn-ea"/>
              </a:rPr>
              <a:t> </a:t>
            </a:r>
            <a:r>
              <a:rPr lang="en-US" sz="1800" i="1" dirty="0">
                <a:ea typeface="+mn-ea"/>
              </a:rPr>
              <a:t>copy constructor</a:t>
            </a:r>
          </a:p>
          <a:p>
            <a:pPr eaLnBrk="1" hangingPunct="1">
              <a:lnSpc>
                <a:spcPct val="80000"/>
              </a:lnSpc>
              <a:buFontTx/>
              <a:buNone/>
              <a:defRPr/>
            </a:pPr>
            <a:r>
              <a:rPr lang="en-US" sz="1800" dirty="0">
                <a:ea typeface="+mn-ea"/>
              </a:rPr>
              <a:t>	</a:t>
            </a:r>
            <a:r>
              <a:rPr lang="en-US" sz="1800" b="1" dirty="0">
                <a:ea typeface="+mn-ea"/>
              </a:rPr>
              <a:t>vector&amp; operator=(const vector&amp;);		</a:t>
            </a:r>
            <a:r>
              <a:rPr lang="en-US" sz="1800" b="1" dirty="0" smtClean="0">
                <a:ea typeface="+mn-ea"/>
              </a:rPr>
              <a:t>	//</a:t>
            </a:r>
            <a:r>
              <a:rPr lang="en-US" sz="1800" dirty="0" smtClean="0">
                <a:ea typeface="+mn-ea"/>
              </a:rPr>
              <a:t> </a:t>
            </a:r>
            <a:r>
              <a:rPr lang="en-US" sz="1800" i="1" dirty="0">
                <a:ea typeface="+mn-ea"/>
              </a:rPr>
              <a:t>copy assignment</a:t>
            </a:r>
          </a:p>
          <a:p>
            <a:pPr eaLnBrk="1" hangingPunct="1">
              <a:lnSpc>
                <a:spcPct val="80000"/>
              </a:lnSpc>
              <a:buFontTx/>
              <a:buNone/>
              <a:defRPr/>
            </a:pPr>
            <a:r>
              <a:rPr lang="en-US" sz="1800" dirty="0">
                <a:ea typeface="+mn-ea"/>
              </a:rPr>
              <a:t>	</a:t>
            </a:r>
            <a:r>
              <a:rPr lang="en-US" sz="1800" b="1" dirty="0">
                <a:ea typeface="+mn-ea"/>
              </a:rPr>
              <a:t>~vector() { delete[ ] </a:t>
            </a:r>
            <a:r>
              <a:rPr lang="en-US" sz="1800" b="1" dirty="0" err="1">
                <a:ea typeface="+mn-ea"/>
              </a:rPr>
              <a:t>elem</a:t>
            </a:r>
            <a:r>
              <a:rPr lang="en-US" sz="1800" b="1" dirty="0">
                <a:ea typeface="+mn-ea"/>
              </a:rPr>
              <a:t>; }		</a:t>
            </a:r>
            <a:r>
              <a:rPr lang="en-US" sz="1800" dirty="0">
                <a:ea typeface="+mn-ea"/>
              </a:rPr>
              <a:t>	</a:t>
            </a:r>
            <a:r>
              <a:rPr lang="en-US" sz="1800" b="1" dirty="0">
                <a:ea typeface="+mn-ea"/>
              </a:rPr>
              <a:t>//</a:t>
            </a:r>
            <a:r>
              <a:rPr lang="en-US" sz="1800" dirty="0">
                <a:ea typeface="+mn-ea"/>
              </a:rPr>
              <a:t> </a:t>
            </a:r>
            <a:r>
              <a:rPr lang="en-US" sz="1800" i="1" dirty="0">
                <a:ea typeface="+mn-ea"/>
              </a:rPr>
              <a:t>destructor</a:t>
            </a:r>
          </a:p>
          <a:p>
            <a:pPr eaLnBrk="1" hangingPunct="1">
              <a:lnSpc>
                <a:spcPct val="80000"/>
              </a:lnSpc>
              <a:buFontTx/>
              <a:buNone/>
              <a:defRPr/>
            </a:pPr>
            <a:endParaRPr lang="en-US" sz="900" dirty="0">
              <a:ea typeface="+mn-ea"/>
            </a:endParaRPr>
          </a:p>
          <a:p>
            <a:pPr eaLnBrk="1" hangingPunct="1">
              <a:lnSpc>
                <a:spcPct val="80000"/>
              </a:lnSpc>
              <a:buFontTx/>
              <a:buNone/>
              <a:defRPr/>
            </a:pPr>
            <a:r>
              <a:rPr lang="en-US" sz="1800" b="1" dirty="0">
                <a:ea typeface="+mn-ea"/>
              </a:rPr>
              <a:t>	double&amp; operator[ ](</a:t>
            </a:r>
            <a:r>
              <a:rPr lang="en-US" sz="1800" b="1" dirty="0" err="1">
                <a:ea typeface="+mn-ea"/>
              </a:rPr>
              <a:t>int</a:t>
            </a:r>
            <a:r>
              <a:rPr lang="en-US" sz="1800" b="1" dirty="0">
                <a:ea typeface="+mn-ea"/>
              </a:rPr>
              <a:t> n) { return </a:t>
            </a:r>
            <a:r>
              <a:rPr lang="en-US" sz="1800" b="1" dirty="0" err="1">
                <a:ea typeface="+mn-ea"/>
              </a:rPr>
              <a:t>elem</a:t>
            </a:r>
            <a:r>
              <a:rPr lang="en-US" sz="1800" b="1" dirty="0">
                <a:ea typeface="+mn-ea"/>
              </a:rPr>
              <a:t>[n]; } 	// </a:t>
            </a:r>
            <a:r>
              <a:rPr lang="en-US" sz="1800" i="1" dirty="0">
                <a:ea typeface="+mn-ea"/>
              </a:rPr>
              <a:t>access: return reference</a:t>
            </a:r>
          </a:p>
          <a:p>
            <a:pPr eaLnBrk="1" hangingPunct="1">
              <a:lnSpc>
                <a:spcPct val="80000"/>
              </a:lnSpc>
              <a:buFontTx/>
              <a:buNone/>
              <a:defRPr/>
            </a:pPr>
            <a:r>
              <a:rPr lang="en-US" sz="1800" b="1" dirty="0">
                <a:ea typeface="+mn-ea"/>
              </a:rPr>
              <a:t>	</a:t>
            </a:r>
            <a:r>
              <a:rPr lang="en-US" sz="1800" b="1" dirty="0" err="1">
                <a:ea typeface="+mn-ea"/>
              </a:rPr>
              <a:t>int</a:t>
            </a:r>
            <a:r>
              <a:rPr lang="en-US" sz="1800" b="1" dirty="0">
                <a:ea typeface="+mn-ea"/>
              </a:rPr>
              <a:t> size() const { return </a:t>
            </a:r>
            <a:r>
              <a:rPr lang="en-US" sz="1800" b="1" dirty="0" err="1">
                <a:ea typeface="+mn-ea"/>
              </a:rPr>
              <a:t>sz</a:t>
            </a:r>
            <a:r>
              <a:rPr lang="en-US" sz="1800" b="1" dirty="0">
                <a:ea typeface="+mn-ea"/>
              </a:rPr>
              <a:t>; }			// </a:t>
            </a:r>
            <a:r>
              <a:rPr lang="en-US" sz="1800" i="1" dirty="0" smtClean="0">
                <a:ea typeface="+mn-ea"/>
              </a:rPr>
              <a:t>current </a:t>
            </a:r>
            <a:r>
              <a:rPr lang="en-US" sz="1800" i="1" dirty="0">
                <a:ea typeface="+mn-ea"/>
              </a:rPr>
              <a:t>size</a:t>
            </a:r>
          </a:p>
          <a:p>
            <a:pPr eaLnBrk="1" hangingPunct="1">
              <a:lnSpc>
                <a:spcPct val="80000"/>
              </a:lnSpc>
              <a:buFontTx/>
              <a:buNone/>
              <a:defRPr/>
            </a:pPr>
            <a:endParaRPr lang="en-US" sz="900" dirty="0">
              <a:ea typeface="+mn-ea"/>
            </a:endParaRPr>
          </a:p>
          <a:p>
            <a:pPr eaLnBrk="1" hangingPunct="1">
              <a:lnSpc>
                <a:spcPct val="80000"/>
              </a:lnSpc>
              <a:buFontTx/>
              <a:buNone/>
              <a:defRPr/>
            </a:pPr>
            <a:r>
              <a:rPr lang="en-US" sz="1800" dirty="0">
                <a:ea typeface="+mn-ea"/>
              </a:rPr>
              <a:t>	</a:t>
            </a:r>
            <a:r>
              <a:rPr lang="en-US" sz="1800" b="1" dirty="0">
                <a:ea typeface="+mn-ea"/>
              </a:rPr>
              <a:t>void resize(</a:t>
            </a:r>
            <a:r>
              <a:rPr lang="en-US" sz="1800" b="1" dirty="0" err="1">
                <a:ea typeface="+mn-ea"/>
              </a:rPr>
              <a:t>int</a:t>
            </a:r>
            <a:r>
              <a:rPr lang="en-US" sz="1800" b="1" dirty="0">
                <a:ea typeface="+mn-ea"/>
              </a:rPr>
              <a:t> </a:t>
            </a:r>
            <a:r>
              <a:rPr lang="en-US" sz="1800" b="1" dirty="0" err="1">
                <a:ea typeface="+mn-ea"/>
              </a:rPr>
              <a:t>newsize</a:t>
            </a:r>
            <a:r>
              <a:rPr lang="en-US" sz="1800" b="1" dirty="0">
                <a:ea typeface="+mn-ea"/>
              </a:rPr>
              <a:t>);			</a:t>
            </a:r>
            <a:r>
              <a:rPr lang="en-US" sz="1800" b="1" dirty="0" smtClean="0">
                <a:ea typeface="+mn-ea"/>
              </a:rPr>
              <a:t>	// </a:t>
            </a:r>
            <a:r>
              <a:rPr lang="en-US" sz="1800" i="1" dirty="0" smtClean="0">
                <a:ea typeface="+mn-ea"/>
              </a:rPr>
              <a:t>grow</a:t>
            </a:r>
          </a:p>
          <a:p>
            <a:pPr eaLnBrk="1" hangingPunct="1">
              <a:lnSpc>
                <a:spcPct val="80000"/>
              </a:lnSpc>
              <a:buFontTx/>
              <a:buNone/>
              <a:defRPr/>
            </a:pPr>
            <a:r>
              <a:rPr lang="en-US" sz="1800" b="1" dirty="0">
                <a:ea typeface="+mn-ea"/>
              </a:rPr>
              <a:t>	void </a:t>
            </a:r>
            <a:r>
              <a:rPr lang="en-US" sz="1800" b="1" dirty="0" err="1">
                <a:ea typeface="+mn-ea"/>
              </a:rPr>
              <a:t>push_back</a:t>
            </a:r>
            <a:r>
              <a:rPr lang="en-US" sz="1800" b="1" dirty="0">
                <a:ea typeface="+mn-ea"/>
              </a:rPr>
              <a:t>(double d</a:t>
            </a:r>
            <a:r>
              <a:rPr lang="en-US" sz="1800" b="1" dirty="0" smtClean="0">
                <a:ea typeface="+mn-ea"/>
              </a:rPr>
              <a:t>);			// </a:t>
            </a:r>
            <a:r>
              <a:rPr lang="en-US" sz="1800" i="1" dirty="0" smtClean="0">
                <a:ea typeface="+mn-ea"/>
              </a:rPr>
              <a:t>add element</a:t>
            </a:r>
          </a:p>
          <a:p>
            <a:pPr eaLnBrk="1" hangingPunct="1">
              <a:lnSpc>
                <a:spcPct val="80000"/>
              </a:lnSpc>
              <a:buFontTx/>
              <a:buNone/>
              <a:defRPr/>
            </a:pPr>
            <a:endParaRPr lang="en-US" sz="900" b="1" dirty="0" smtClean="0">
              <a:ea typeface="+mn-ea"/>
            </a:endParaRPr>
          </a:p>
          <a:p>
            <a:pPr eaLnBrk="1" hangingPunct="1">
              <a:lnSpc>
                <a:spcPct val="80000"/>
              </a:lnSpc>
              <a:buFontTx/>
              <a:buNone/>
              <a:defRPr/>
            </a:pPr>
            <a:r>
              <a:rPr lang="en-US" sz="1800" b="1" dirty="0" smtClean="0">
                <a:ea typeface="+mn-ea"/>
              </a:rPr>
              <a:t>	void reserve(</a:t>
            </a:r>
            <a:r>
              <a:rPr lang="en-US" sz="1800" b="1" dirty="0" err="1" smtClean="0">
                <a:ea typeface="+mn-ea"/>
              </a:rPr>
              <a:t>int</a:t>
            </a:r>
            <a:r>
              <a:rPr lang="en-US" sz="1800" b="1" dirty="0" smtClean="0">
                <a:ea typeface="+mn-ea"/>
              </a:rPr>
              <a:t> </a:t>
            </a:r>
            <a:r>
              <a:rPr lang="en-US" sz="1800" b="1" dirty="0" err="1" smtClean="0">
                <a:ea typeface="+mn-ea"/>
              </a:rPr>
              <a:t>newalloc</a:t>
            </a:r>
            <a:r>
              <a:rPr lang="en-US" sz="1800" b="1" dirty="0" smtClean="0">
                <a:ea typeface="+mn-ea"/>
              </a:rPr>
              <a:t>);			// </a:t>
            </a:r>
            <a:r>
              <a:rPr lang="en-US" sz="1800" i="1" dirty="0" smtClean="0">
                <a:ea typeface="+mn-ea"/>
              </a:rPr>
              <a:t>get more space</a:t>
            </a:r>
            <a:r>
              <a:rPr lang="en-US" sz="1800" b="1" dirty="0" smtClean="0">
                <a:ea typeface="+mn-ea"/>
              </a:rPr>
              <a:t>	</a:t>
            </a:r>
            <a:endParaRPr lang="en-US" sz="1400" b="1" dirty="0" smtClean="0">
              <a:ea typeface="+mn-ea"/>
            </a:endParaRPr>
          </a:p>
          <a:p>
            <a:pPr eaLnBrk="1" hangingPunct="1">
              <a:lnSpc>
                <a:spcPct val="80000"/>
              </a:lnSpc>
              <a:buFontTx/>
              <a:buNone/>
              <a:defRPr/>
            </a:pPr>
            <a:r>
              <a:rPr lang="en-US" sz="1800" b="1" dirty="0" smtClean="0">
                <a:ea typeface="+mn-ea"/>
              </a:rPr>
              <a:t>	</a:t>
            </a:r>
            <a:r>
              <a:rPr lang="en-US" sz="1800" b="1" dirty="0" err="1" smtClean="0">
                <a:ea typeface="+mn-ea"/>
              </a:rPr>
              <a:t>int</a:t>
            </a:r>
            <a:r>
              <a:rPr lang="en-US" sz="1800" b="1" dirty="0" smtClean="0">
                <a:ea typeface="+mn-ea"/>
              </a:rPr>
              <a:t> capacity() const { return space; }		// </a:t>
            </a:r>
            <a:r>
              <a:rPr lang="en-US" sz="1800" i="1" dirty="0" smtClean="0">
                <a:ea typeface="+mn-ea"/>
              </a:rPr>
              <a:t>current available space</a:t>
            </a:r>
            <a:endParaRPr lang="en-US" sz="1800" i="1" dirty="0">
              <a:ea typeface="+mn-ea"/>
            </a:endParaRPr>
          </a:p>
          <a:p>
            <a:pPr eaLnBrk="1" hangingPunct="1">
              <a:lnSpc>
                <a:spcPct val="80000"/>
              </a:lnSpc>
              <a:buFontTx/>
              <a:buNone/>
              <a:defRPr/>
            </a:pPr>
            <a:r>
              <a:rPr lang="en-US" sz="1800" b="1" dirty="0">
                <a:ea typeface="+mn-ea"/>
              </a:rPr>
              <a:t>};</a:t>
            </a:r>
            <a:endParaRPr lang="en-US" sz="1800" dirty="0">
              <a:ea typeface="+mn-ea"/>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996D0118-BC7F-4B13-A093-C84D09A51FEC}" type="slidenum">
              <a:rPr lang="en-US" altLang="en-US" sz="1400" smtClean="0"/>
              <a:pPr eaLnBrk="1" hangingPunct="1">
                <a:defRPr/>
              </a:pPr>
              <a:t>10</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The </a:t>
            </a:r>
            <a:r>
              <a:rPr lang="en-US" altLang="en-US" b="1" smtClean="0">
                <a:ea typeface="ＭＳ Ｐゴシック" pitchFamily="34" charset="-128"/>
              </a:rPr>
              <a:t>this</a:t>
            </a:r>
            <a:r>
              <a:rPr lang="en-US" altLang="en-US" smtClean="0">
                <a:ea typeface="ＭＳ Ｐゴシック" pitchFamily="34" charset="-128"/>
              </a:rPr>
              <a:t> pointer</a:t>
            </a:r>
          </a:p>
        </p:txBody>
      </p:sp>
      <p:sp>
        <p:nvSpPr>
          <p:cNvPr id="68611" name="Rectangle 3"/>
          <p:cNvSpPr>
            <a:spLocks noGrp="1" noChangeArrowheads="1"/>
          </p:cNvSpPr>
          <p:nvPr>
            <p:ph idx="1"/>
          </p:nvPr>
        </p:nvSpPr>
        <p:spPr>
          <a:xfrm>
            <a:off x="457200" y="1447800"/>
            <a:ext cx="8229600" cy="1600200"/>
          </a:xfrm>
        </p:spPr>
        <p:txBody>
          <a:bodyPr/>
          <a:lstStyle/>
          <a:p>
            <a:pPr eaLnBrk="1" hangingPunct="1">
              <a:lnSpc>
                <a:spcPct val="80000"/>
              </a:lnSpc>
              <a:defRPr/>
            </a:pPr>
            <a:r>
              <a:rPr lang="en-US" altLang="en-US" sz="2000" smtClean="0">
                <a:ea typeface="ＭＳ Ｐゴシック" pitchFamily="34" charset="-128"/>
              </a:rPr>
              <a:t>A vector is an object</a:t>
            </a:r>
          </a:p>
          <a:p>
            <a:pPr lvl="1" eaLnBrk="1" hangingPunct="1">
              <a:lnSpc>
                <a:spcPct val="80000"/>
              </a:lnSpc>
              <a:defRPr/>
            </a:pPr>
            <a:r>
              <a:rPr lang="en-US" altLang="en-US" sz="1800" b="1" smtClean="0">
                <a:ea typeface="Times New Roman" pitchFamily="18" charset="0"/>
              </a:rPr>
              <a:t>vector v(10);</a:t>
            </a:r>
          </a:p>
          <a:p>
            <a:pPr lvl="1" eaLnBrk="1" hangingPunct="1">
              <a:lnSpc>
                <a:spcPct val="80000"/>
              </a:lnSpc>
              <a:defRPr/>
            </a:pPr>
            <a:r>
              <a:rPr lang="en-US" altLang="en-US" sz="1800" b="1" smtClean="0">
                <a:ea typeface="Times New Roman" pitchFamily="18" charset="0"/>
              </a:rPr>
              <a:t>vector* p = &amp;v;	//</a:t>
            </a:r>
            <a:r>
              <a:rPr lang="en-US" altLang="en-US" sz="1800" smtClean="0">
                <a:ea typeface="Times New Roman" pitchFamily="18" charset="0"/>
              </a:rPr>
              <a:t> </a:t>
            </a:r>
            <a:r>
              <a:rPr lang="en-US" altLang="en-US" sz="1800" i="1" smtClean="0">
                <a:ea typeface="Times New Roman" pitchFamily="18" charset="0"/>
              </a:rPr>
              <a:t>we can point to a </a:t>
            </a:r>
            <a:r>
              <a:rPr lang="en-US" altLang="en-US" sz="1800" b="1" i="1" smtClean="0">
                <a:ea typeface="Times New Roman" pitchFamily="18" charset="0"/>
              </a:rPr>
              <a:t>vector</a:t>
            </a:r>
            <a:r>
              <a:rPr lang="en-US" altLang="en-US" sz="1800" i="1" smtClean="0">
                <a:ea typeface="Times New Roman" pitchFamily="18" charset="0"/>
              </a:rPr>
              <a:t> object</a:t>
            </a:r>
          </a:p>
          <a:p>
            <a:pPr eaLnBrk="1" hangingPunct="1">
              <a:lnSpc>
                <a:spcPct val="80000"/>
              </a:lnSpc>
              <a:defRPr/>
            </a:pPr>
            <a:r>
              <a:rPr lang="en-US" altLang="en-US" sz="2000" smtClean="0">
                <a:ea typeface="ＭＳ Ｐゴシック" pitchFamily="34" charset="-128"/>
              </a:rPr>
              <a:t>Sometimes, </a:t>
            </a:r>
            <a:r>
              <a:rPr lang="en-US" altLang="en-US" sz="2000" b="1" smtClean="0">
                <a:ea typeface="ＭＳ Ｐゴシック" pitchFamily="34" charset="-128"/>
              </a:rPr>
              <a:t>vector</a:t>
            </a:r>
            <a:r>
              <a:rPr lang="ja-JP" altLang="en-US" sz="2000" smtClean="0">
                <a:ea typeface="ＭＳ Ｐゴシック" pitchFamily="34" charset="-128"/>
              </a:rPr>
              <a:t>’</a:t>
            </a:r>
            <a:r>
              <a:rPr lang="en-US" altLang="ja-JP" sz="2000" smtClean="0">
                <a:ea typeface="ＭＳ Ｐゴシック" pitchFamily="34" charset="-128"/>
              </a:rPr>
              <a:t>s member functions need to refer to that object</a:t>
            </a:r>
          </a:p>
          <a:p>
            <a:pPr lvl="1" eaLnBrk="1" hangingPunct="1">
              <a:lnSpc>
                <a:spcPct val="80000"/>
              </a:lnSpc>
              <a:defRPr/>
            </a:pPr>
            <a:r>
              <a:rPr lang="en-US" altLang="en-US" sz="1800" smtClean="0">
                <a:ea typeface="Times New Roman" pitchFamily="18" charset="0"/>
              </a:rPr>
              <a:t>The name of that </a:t>
            </a:r>
            <a:r>
              <a:rPr lang="ja-JP" altLang="en-US" sz="1800" smtClean="0">
                <a:ea typeface="ＭＳ Ｐゴシック" pitchFamily="34" charset="-128"/>
              </a:rPr>
              <a:t>“</a:t>
            </a:r>
            <a:r>
              <a:rPr lang="en-US" altLang="ja-JP" sz="1800" smtClean="0">
                <a:ea typeface="ＭＳ Ｐゴシック" pitchFamily="34" charset="-128"/>
              </a:rPr>
              <a:t>pointer to self</a:t>
            </a:r>
            <a:r>
              <a:rPr lang="ja-JP" altLang="en-US" sz="1800" smtClean="0">
                <a:ea typeface="ＭＳ Ｐゴシック" pitchFamily="34" charset="-128"/>
              </a:rPr>
              <a:t>”</a:t>
            </a:r>
            <a:r>
              <a:rPr lang="en-US" altLang="ja-JP" sz="1800" smtClean="0">
                <a:ea typeface="ＭＳ Ｐゴシック" pitchFamily="34" charset="-128"/>
              </a:rPr>
              <a:t> in a member function is </a:t>
            </a:r>
            <a:r>
              <a:rPr lang="en-US" altLang="ja-JP" sz="1800" b="1" smtClean="0">
                <a:ea typeface="ＭＳ Ｐゴシック" pitchFamily="34" charset="-128"/>
              </a:rPr>
              <a:t>this</a:t>
            </a:r>
            <a:endParaRPr lang="en-US" altLang="en-US" sz="1800" b="1" smtClean="0">
              <a:ea typeface="Times New Roman" pitchFamily="18" charset="0"/>
            </a:endParaRPr>
          </a:p>
        </p:txBody>
      </p:sp>
      <p:sp>
        <p:nvSpPr>
          <p:cNvPr id="25"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5E6E0BF8-608B-456A-8B66-7E393414132A}" type="slidenum">
              <a:rPr lang="en-US" altLang="en-US" sz="1400" smtClean="0"/>
              <a:pPr eaLnBrk="1" hangingPunct="1">
                <a:defRPr/>
              </a:pPr>
              <a:t>11</a:t>
            </a:fld>
            <a:endParaRPr lang="en-US" altLang="en-US" sz="1400" smtClean="0"/>
          </a:p>
        </p:txBody>
      </p:sp>
      <p:sp>
        <p:nvSpPr>
          <p:cNvPr id="12293" name="Rectangle 4"/>
          <p:cNvSpPr>
            <a:spLocks noChangeArrowheads="1"/>
          </p:cNvSpPr>
          <p:nvPr/>
        </p:nvSpPr>
        <p:spPr bwMode="auto">
          <a:xfrm>
            <a:off x="2819400" y="60198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0.0</a:t>
            </a:r>
          </a:p>
        </p:txBody>
      </p:sp>
      <p:sp>
        <p:nvSpPr>
          <p:cNvPr id="12294" name="Rectangle 5"/>
          <p:cNvSpPr>
            <a:spLocks noChangeArrowheads="1"/>
          </p:cNvSpPr>
          <p:nvPr/>
        </p:nvSpPr>
        <p:spPr bwMode="auto">
          <a:xfrm>
            <a:off x="3429000" y="60198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0.0</a:t>
            </a:r>
          </a:p>
        </p:txBody>
      </p:sp>
      <p:sp>
        <p:nvSpPr>
          <p:cNvPr id="12295" name="Rectangle 6"/>
          <p:cNvSpPr>
            <a:spLocks noChangeArrowheads="1"/>
          </p:cNvSpPr>
          <p:nvPr/>
        </p:nvSpPr>
        <p:spPr bwMode="auto">
          <a:xfrm>
            <a:off x="4038600" y="60198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0.0</a:t>
            </a:r>
          </a:p>
        </p:txBody>
      </p:sp>
      <p:sp>
        <p:nvSpPr>
          <p:cNvPr id="12296" name="Rectangle 7"/>
          <p:cNvSpPr>
            <a:spLocks noChangeArrowheads="1"/>
          </p:cNvSpPr>
          <p:nvPr/>
        </p:nvSpPr>
        <p:spPr bwMode="auto">
          <a:xfrm>
            <a:off x="4648200" y="60198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0.0</a:t>
            </a:r>
          </a:p>
        </p:txBody>
      </p:sp>
      <p:sp>
        <p:nvSpPr>
          <p:cNvPr id="12297" name="Rectangle 8"/>
          <p:cNvSpPr>
            <a:spLocks noChangeArrowheads="1"/>
          </p:cNvSpPr>
          <p:nvPr/>
        </p:nvSpPr>
        <p:spPr bwMode="auto">
          <a:xfrm>
            <a:off x="5257800" y="60198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0.0</a:t>
            </a:r>
          </a:p>
        </p:txBody>
      </p:sp>
      <p:sp>
        <p:nvSpPr>
          <p:cNvPr id="12298" name="Rectangle 9"/>
          <p:cNvSpPr>
            <a:spLocks noChangeArrowheads="1"/>
          </p:cNvSpPr>
          <p:nvPr/>
        </p:nvSpPr>
        <p:spPr bwMode="auto">
          <a:xfrm>
            <a:off x="5867400" y="60198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0.0</a:t>
            </a:r>
          </a:p>
        </p:txBody>
      </p:sp>
      <p:sp>
        <p:nvSpPr>
          <p:cNvPr id="12299" name="Rectangle 10"/>
          <p:cNvSpPr>
            <a:spLocks noChangeArrowheads="1"/>
          </p:cNvSpPr>
          <p:nvPr/>
        </p:nvSpPr>
        <p:spPr bwMode="auto">
          <a:xfrm>
            <a:off x="6477000" y="60198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0.0</a:t>
            </a:r>
          </a:p>
        </p:txBody>
      </p:sp>
      <p:sp>
        <p:nvSpPr>
          <p:cNvPr id="12300" name="Rectangle 11"/>
          <p:cNvSpPr>
            <a:spLocks noChangeArrowheads="1"/>
          </p:cNvSpPr>
          <p:nvPr/>
        </p:nvSpPr>
        <p:spPr bwMode="auto">
          <a:xfrm>
            <a:off x="7086600" y="60198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0.0</a:t>
            </a:r>
          </a:p>
        </p:txBody>
      </p:sp>
      <p:sp>
        <p:nvSpPr>
          <p:cNvPr id="12301" name="Rectangle 12"/>
          <p:cNvSpPr>
            <a:spLocks noChangeArrowheads="1"/>
          </p:cNvSpPr>
          <p:nvPr/>
        </p:nvSpPr>
        <p:spPr bwMode="auto">
          <a:xfrm>
            <a:off x="2209800" y="60198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0.0</a:t>
            </a:r>
          </a:p>
        </p:txBody>
      </p:sp>
      <p:sp>
        <p:nvSpPr>
          <p:cNvPr id="12302" name="Rectangle 13"/>
          <p:cNvSpPr>
            <a:spLocks noChangeArrowheads="1"/>
          </p:cNvSpPr>
          <p:nvPr/>
        </p:nvSpPr>
        <p:spPr bwMode="auto">
          <a:xfrm>
            <a:off x="7696200" y="60198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0.0</a:t>
            </a:r>
          </a:p>
        </p:txBody>
      </p:sp>
      <p:sp>
        <p:nvSpPr>
          <p:cNvPr id="12303" name="Rectangle 14"/>
          <p:cNvSpPr>
            <a:spLocks noChangeArrowheads="1"/>
          </p:cNvSpPr>
          <p:nvPr/>
        </p:nvSpPr>
        <p:spPr bwMode="auto">
          <a:xfrm>
            <a:off x="1219200" y="39624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10</a:t>
            </a:r>
          </a:p>
        </p:txBody>
      </p:sp>
      <p:sp>
        <p:nvSpPr>
          <p:cNvPr id="12304" name="Rectangle 15"/>
          <p:cNvSpPr>
            <a:spLocks noChangeArrowheads="1"/>
          </p:cNvSpPr>
          <p:nvPr/>
        </p:nvSpPr>
        <p:spPr bwMode="auto">
          <a:xfrm>
            <a:off x="1828800" y="3962400"/>
            <a:ext cx="609600" cy="381000"/>
          </a:xfrm>
          <a:prstGeom prst="rect">
            <a:avLst/>
          </a:prstGeom>
          <a:solidFill>
            <a:schemeClr val="accent1"/>
          </a:solidFill>
          <a:ln w="9525">
            <a:solidFill>
              <a:schemeClr val="tx1"/>
            </a:solidFill>
            <a:miter lim="800000"/>
            <a:headEnd/>
            <a:tailEnd/>
          </a:ln>
        </p:spPr>
        <p:txBody>
          <a:bodyPr wrap="none" anchor="ctr"/>
          <a:lstStyle/>
          <a:p>
            <a:pPr algn="ctr"/>
            <a:endParaRPr lang="en-US" altLang="en-US">
              <a:cs typeface="Times New Roman" pitchFamily="18" charset="0"/>
            </a:endParaRPr>
          </a:p>
        </p:txBody>
      </p:sp>
      <p:sp>
        <p:nvSpPr>
          <p:cNvPr id="12305" name="Line 16"/>
          <p:cNvSpPr>
            <a:spLocks noChangeShapeType="1"/>
          </p:cNvSpPr>
          <p:nvPr/>
        </p:nvSpPr>
        <p:spPr bwMode="auto">
          <a:xfrm>
            <a:off x="2057400" y="4191000"/>
            <a:ext cx="457200" cy="1828800"/>
          </a:xfrm>
          <a:prstGeom prst="line">
            <a:avLst/>
          </a:prstGeom>
          <a:noFill/>
          <a:ln w="9525">
            <a:solidFill>
              <a:schemeClr val="tx1"/>
            </a:solidFill>
            <a:round/>
            <a:headEnd/>
            <a:tailEnd type="triangle" w="med" len="med"/>
          </a:ln>
        </p:spPr>
        <p:txBody>
          <a:bodyPr/>
          <a:lstStyle/>
          <a:p>
            <a:endParaRPr lang="en-US"/>
          </a:p>
        </p:txBody>
      </p:sp>
      <p:sp>
        <p:nvSpPr>
          <p:cNvPr id="12306" name="Rectangle 17"/>
          <p:cNvSpPr>
            <a:spLocks noChangeArrowheads="1"/>
          </p:cNvSpPr>
          <p:nvPr/>
        </p:nvSpPr>
        <p:spPr bwMode="auto">
          <a:xfrm>
            <a:off x="609600" y="4800600"/>
            <a:ext cx="609600" cy="381000"/>
          </a:xfrm>
          <a:prstGeom prst="rect">
            <a:avLst/>
          </a:prstGeom>
          <a:solidFill>
            <a:schemeClr val="accent1"/>
          </a:solidFill>
          <a:ln w="9525">
            <a:solidFill>
              <a:schemeClr val="tx1"/>
            </a:solidFill>
            <a:miter lim="800000"/>
            <a:headEnd/>
            <a:tailEnd/>
          </a:ln>
        </p:spPr>
        <p:txBody>
          <a:bodyPr wrap="none" anchor="ctr"/>
          <a:lstStyle/>
          <a:p>
            <a:pPr algn="ctr"/>
            <a:endParaRPr lang="en-US" altLang="en-US">
              <a:cs typeface="Times New Roman" pitchFamily="18" charset="0"/>
            </a:endParaRPr>
          </a:p>
        </p:txBody>
      </p:sp>
      <p:sp>
        <p:nvSpPr>
          <p:cNvPr id="12307" name="Text Box 19"/>
          <p:cNvSpPr txBox="1">
            <a:spLocks noChangeArrowheads="1"/>
          </p:cNvSpPr>
          <p:nvPr/>
        </p:nvSpPr>
        <p:spPr bwMode="auto">
          <a:xfrm>
            <a:off x="762000" y="3962400"/>
            <a:ext cx="4572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v:</a:t>
            </a:r>
          </a:p>
        </p:txBody>
      </p:sp>
      <p:sp>
        <p:nvSpPr>
          <p:cNvPr id="12308" name="Text Box 21"/>
          <p:cNvSpPr txBox="1">
            <a:spLocks noChangeArrowheads="1"/>
          </p:cNvSpPr>
          <p:nvPr/>
        </p:nvSpPr>
        <p:spPr bwMode="auto">
          <a:xfrm>
            <a:off x="0" y="4800600"/>
            <a:ext cx="6096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this:</a:t>
            </a:r>
          </a:p>
        </p:txBody>
      </p:sp>
      <p:sp>
        <p:nvSpPr>
          <p:cNvPr id="12309" name="Line 22"/>
          <p:cNvSpPr>
            <a:spLocks noChangeShapeType="1"/>
          </p:cNvSpPr>
          <p:nvPr/>
        </p:nvSpPr>
        <p:spPr bwMode="auto">
          <a:xfrm flipV="1">
            <a:off x="914400" y="4191000"/>
            <a:ext cx="304800" cy="762000"/>
          </a:xfrm>
          <a:prstGeom prst="line">
            <a:avLst/>
          </a:prstGeom>
          <a:noFill/>
          <a:ln w="9525">
            <a:solidFill>
              <a:schemeClr val="tx1"/>
            </a:solidFill>
            <a:round/>
            <a:headEnd/>
            <a:tailEnd type="triangle" w="med" len="med"/>
          </a:ln>
        </p:spPr>
        <p:txBody>
          <a:bodyPr/>
          <a:lstStyle/>
          <a:p>
            <a:endParaRPr lang="en-US"/>
          </a:p>
        </p:txBody>
      </p:sp>
      <p:sp>
        <p:nvSpPr>
          <p:cNvPr id="12310" name="Rectangle 23"/>
          <p:cNvSpPr>
            <a:spLocks noChangeArrowheads="1"/>
          </p:cNvSpPr>
          <p:nvPr/>
        </p:nvSpPr>
        <p:spPr bwMode="auto">
          <a:xfrm>
            <a:off x="2438400" y="39624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10</a:t>
            </a:r>
          </a:p>
        </p:txBody>
      </p:sp>
      <p:sp>
        <p:nvSpPr>
          <p:cNvPr id="12311" name="Rectangle 25"/>
          <p:cNvSpPr>
            <a:spLocks noChangeArrowheads="1"/>
          </p:cNvSpPr>
          <p:nvPr/>
        </p:nvSpPr>
        <p:spPr bwMode="auto">
          <a:xfrm>
            <a:off x="609600" y="2971800"/>
            <a:ext cx="609600" cy="381000"/>
          </a:xfrm>
          <a:prstGeom prst="rect">
            <a:avLst/>
          </a:prstGeom>
          <a:solidFill>
            <a:schemeClr val="accent1"/>
          </a:solidFill>
          <a:ln w="9525">
            <a:solidFill>
              <a:schemeClr val="tx1"/>
            </a:solidFill>
            <a:miter lim="800000"/>
            <a:headEnd/>
            <a:tailEnd/>
          </a:ln>
        </p:spPr>
        <p:txBody>
          <a:bodyPr wrap="none" anchor="ctr"/>
          <a:lstStyle/>
          <a:p>
            <a:pPr algn="ctr"/>
            <a:endParaRPr lang="en-US" altLang="en-US">
              <a:cs typeface="Times New Roman" pitchFamily="18" charset="0"/>
            </a:endParaRPr>
          </a:p>
        </p:txBody>
      </p:sp>
      <p:sp>
        <p:nvSpPr>
          <p:cNvPr id="12312" name="Text Box 26"/>
          <p:cNvSpPr txBox="1">
            <a:spLocks noChangeArrowheads="1"/>
          </p:cNvSpPr>
          <p:nvPr/>
        </p:nvSpPr>
        <p:spPr bwMode="auto">
          <a:xfrm>
            <a:off x="304800" y="2971800"/>
            <a:ext cx="6096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p:</a:t>
            </a:r>
          </a:p>
        </p:txBody>
      </p:sp>
      <p:sp>
        <p:nvSpPr>
          <p:cNvPr id="12313" name="Line 27"/>
          <p:cNvSpPr>
            <a:spLocks noChangeShapeType="1"/>
          </p:cNvSpPr>
          <p:nvPr/>
        </p:nvSpPr>
        <p:spPr bwMode="auto">
          <a:xfrm>
            <a:off x="838200" y="3200400"/>
            <a:ext cx="381000" cy="914400"/>
          </a:xfrm>
          <a:prstGeom prst="line">
            <a:avLst/>
          </a:prstGeom>
          <a:noFill/>
          <a:ln w="9525">
            <a:solidFill>
              <a:schemeClr val="tx1"/>
            </a:solidFill>
            <a:round/>
            <a:headEnd/>
            <a:tailEnd type="triangle" w="med" len="med"/>
          </a:ln>
        </p:spPr>
        <p:txBody>
          <a:bodyPr/>
          <a:lstStyle/>
          <a:p>
            <a:endParaRPr lang="en-US"/>
          </a:p>
        </p:txBody>
      </p:sp>
      <p:sp>
        <p:nvSpPr>
          <p:cNvPr id="26" name="Footer Placeholder 25"/>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The </a:t>
            </a:r>
            <a:r>
              <a:rPr lang="en-US" altLang="en-US" b="1" smtClean="0">
                <a:ea typeface="ＭＳ Ｐゴシック" pitchFamily="34" charset="-128"/>
              </a:rPr>
              <a:t>this</a:t>
            </a:r>
            <a:r>
              <a:rPr lang="en-US" altLang="en-US" smtClean="0">
                <a:ea typeface="ＭＳ Ｐゴシック" pitchFamily="34" charset="-128"/>
              </a:rPr>
              <a:t> pointer</a:t>
            </a:r>
          </a:p>
        </p:txBody>
      </p:sp>
      <p:sp>
        <p:nvSpPr>
          <p:cNvPr id="69635" name="Rectangle 3"/>
          <p:cNvSpPr>
            <a:spLocks noGrp="1" noChangeArrowheads="1"/>
          </p:cNvSpPr>
          <p:nvPr>
            <p:ph idx="1"/>
          </p:nvPr>
        </p:nvSpPr>
        <p:spPr/>
        <p:txBody>
          <a:bodyPr>
            <a:normAutofit lnSpcReduction="10000"/>
          </a:bodyPr>
          <a:lstStyle/>
          <a:p>
            <a:pPr eaLnBrk="1" hangingPunct="1">
              <a:lnSpc>
                <a:spcPct val="80000"/>
              </a:lnSpc>
              <a:buFontTx/>
              <a:buNone/>
              <a:defRPr/>
            </a:pPr>
            <a:r>
              <a:rPr lang="en-US" altLang="en-US" sz="1800" b="1" smtClean="0">
                <a:ea typeface="ＭＳ Ｐゴシック" pitchFamily="34" charset="-128"/>
              </a:rPr>
              <a:t>vector&amp; vector::operator=(const vector&amp; a)</a:t>
            </a:r>
          </a:p>
          <a:p>
            <a:pPr eaLnBrk="1" hangingPunct="1">
              <a:lnSpc>
                <a:spcPct val="80000"/>
              </a:lnSpc>
              <a:buFontTx/>
              <a:buNone/>
              <a:defRPr/>
            </a:pPr>
            <a:r>
              <a:rPr lang="en-US" altLang="en-US" sz="1800" b="1" smtClean="0">
                <a:ea typeface="ＭＳ Ｐゴシック" pitchFamily="34" charset="-128"/>
              </a:rPr>
              <a:t>	// </a:t>
            </a:r>
            <a:r>
              <a:rPr lang="en-US" altLang="en-US" sz="1800" i="1" smtClean="0">
                <a:ea typeface="ＭＳ Ｐゴシック" pitchFamily="34" charset="-128"/>
              </a:rPr>
              <a:t>like copy constructor, but we must deal with old elements</a:t>
            </a:r>
          </a:p>
          <a:p>
            <a:pPr eaLnBrk="1" hangingPunct="1">
              <a:lnSpc>
                <a:spcPct val="80000"/>
              </a:lnSpc>
              <a:buFontTx/>
              <a:buNone/>
              <a:defRPr/>
            </a:pPr>
            <a:r>
              <a:rPr lang="en-US" altLang="en-US" sz="1800" b="1" smtClean="0">
                <a:ea typeface="ＭＳ Ｐゴシック" pitchFamily="34" charset="-128"/>
              </a:rPr>
              <a:t>{</a:t>
            </a:r>
          </a:p>
          <a:p>
            <a:pPr eaLnBrk="1" hangingPunct="1">
              <a:lnSpc>
                <a:spcPct val="80000"/>
              </a:lnSpc>
              <a:buFontTx/>
              <a:buNone/>
              <a:defRPr/>
            </a:pPr>
            <a:r>
              <a:rPr lang="en-US" altLang="en-US" sz="1800" b="1" smtClean="0">
                <a:ea typeface="ＭＳ Ｐゴシック" pitchFamily="34" charset="-128"/>
              </a:rPr>
              <a:t>	// </a:t>
            </a:r>
            <a:r>
              <a:rPr lang="en-US" altLang="en-US" sz="1800" smtClean="0">
                <a:ea typeface="ＭＳ Ｐゴシック" pitchFamily="34" charset="-128"/>
              </a:rPr>
              <a:t>…</a:t>
            </a:r>
          </a:p>
          <a:p>
            <a:pPr eaLnBrk="1" hangingPunct="1">
              <a:lnSpc>
                <a:spcPct val="80000"/>
              </a:lnSpc>
              <a:buFontTx/>
              <a:buNone/>
              <a:defRPr/>
            </a:pPr>
            <a:r>
              <a:rPr lang="en-US" altLang="en-US" sz="1800" b="1" smtClean="0">
                <a:ea typeface="ＭＳ Ｐゴシック" pitchFamily="34" charset="-128"/>
              </a:rPr>
              <a:t>	return *this;	// </a:t>
            </a:r>
            <a:r>
              <a:rPr lang="en-US" altLang="en-US" sz="1800" i="1" smtClean="0">
                <a:ea typeface="ＭＳ Ｐゴシック" pitchFamily="34" charset="-128"/>
              </a:rPr>
              <a:t>by convention,</a:t>
            </a:r>
          </a:p>
          <a:p>
            <a:pPr eaLnBrk="1" hangingPunct="1">
              <a:lnSpc>
                <a:spcPct val="80000"/>
              </a:lnSpc>
              <a:buFontTx/>
              <a:buNone/>
              <a:defRPr/>
            </a:pPr>
            <a:r>
              <a:rPr lang="en-US" altLang="en-US" sz="1800" smtClean="0">
                <a:ea typeface="ＭＳ Ｐゴシック" pitchFamily="34" charset="-128"/>
              </a:rPr>
              <a:t>			// </a:t>
            </a:r>
            <a:r>
              <a:rPr lang="en-US" altLang="en-US" sz="1800" i="1" smtClean="0">
                <a:ea typeface="ＭＳ Ｐゴシック" pitchFamily="34" charset="-128"/>
              </a:rPr>
              <a:t>assignment returns a reference to its object:</a:t>
            </a:r>
            <a:r>
              <a:rPr lang="en-US" altLang="en-US" sz="1800" b="1" i="1" smtClean="0">
                <a:ea typeface="ＭＳ Ｐゴシック" pitchFamily="34" charset="-128"/>
              </a:rPr>
              <a:t> *this</a:t>
            </a:r>
          </a:p>
          <a:p>
            <a:pPr eaLnBrk="1" hangingPunct="1">
              <a:lnSpc>
                <a:spcPct val="80000"/>
              </a:lnSpc>
              <a:buFontTx/>
              <a:buNone/>
              <a:defRPr/>
            </a:pPr>
            <a:r>
              <a:rPr lang="en-US" altLang="en-US" sz="1800" b="1" smtClean="0">
                <a:ea typeface="ＭＳ Ｐゴシック" pitchFamily="34" charset="-128"/>
              </a:rPr>
              <a:t>}</a:t>
            </a:r>
          </a:p>
          <a:p>
            <a:pPr eaLnBrk="1" hangingPunct="1">
              <a:lnSpc>
                <a:spcPct val="80000"/>
              </a:lnSpc>
              <a:buFontTx/>
              <a:buNone/>
              <a:defRPr/>
            </a:pPr>
            <a:endParaRPr lang="en-US" altLang="en-US" sz="1800" b="1" smtClean="0">
              <a:ea typeface="ＭＳ Ｐゴシック" pitchFamily="34" charset="-128"/>
            </a:endParaRPr>
          </a:p>
          <a:p>
            <a:pPr eaLnBrk="1" hangingPunct="1">
              <a:lnSpc>
                <a:spcPct val="80000"/>
              </a:lnSpc>
              <a:buFontTx/>
              <a:buNone/>
              <a:defRPr/>
            </a:pPr>
            <a:r>
              <a:rPr lang="en-US" altLang="en-US" sz="1800" b="1" smtClean="0">
                <a:ea typeface="ＭＳ Ｐゴシック" pitchFamily="34" charset="-128"/>
              </a:rPr>
              <a:t>void f(vector v1, vector v2, vector v3)</a:t>
            </a:r>
          </a:p>
          <a:p>
            <a:pPr eaLnBrk="1" hangingPunct="1">
              <a:lnSpc>
                <a:spcPct val="80000"/>
              </a:lnSpc>
              <a:buFontTx/>
              <a:buNone/>
              <a:defRPr/>
            </a:pPr>
            <a:r>
              <a:rPr lang="en-US" altLang="en-US" sz="1800" b="1" smtClean="0">
                <a:ea typeface="ＭＳ Ｐゴシック" pitchFamily="34" charset="-128"/>
              </a:rPr>
              <a:t>{</a:t>
            </a:r>
          </a:p>
          <a:p>
            <a:pPr eaLnBrk="1" hangingPunct="1">
              <a:lnSpc>
                <a:spcPct val="80000"/>
              </a:lnSpc>
              <a:buFontTx/>
              <a:buNone/>
              <a:defRPr/>
            </a:pPr>
            <a:r>
              <a:rPr lang="en-US" altLang="en-US" sz="1800" b="1" smtClean="0">
                <a:ea typeface="ＭＳ Ｐゴシック" pitchFamily="34" charset="-128"/>
              </a:rPr>
              <a:t>	// </a:t>
            </a:r>
            <a:r>
              <a:rPr lang="en-US" altLang="en-US" sz="1800" smtClean="0">
                <a:ea typeface="ＭＳ Ｐゴシック" pitchFamily="34" charset="-128"/>
              </a:rPr>
              <a:t>…</a:t>
            </a:r>
          </a:p>
          <a:p>
            <a:pPr eaLnBrk="1" hangingPunct="1">
              <a:lnSpc>
                <a:spcPct val="80000"/>
              </a:lnSpc>
              <a:buFontTx/>
              <a:buNone/>
              <a:defRPr/>
            </a:pPr>
            <a:r>
              <a:rPr lang="en-US" altLang="en-US" sz="1800" b="1" smtClean="0">
                <a:ea typeface="ＭＳ Ｐゴシック" pitchFamily="34" charset="-128"/>
              </a:rPr>
              <a:t>	v1 = v2 = v3;	// </a:t>
            </a:r>
            <a:r>
              <a:rPr lang="en-US" altLang="en-US" sz="1800" i="1" smtClean="0">
                <a:ea typeface="ＭＳ Ｐゴシック" pitchFamily="34" charset="-128"/>
              </a:rPr>
              <a:t>rare use made possible by </a:t>
            </a:r>
            <a:r>
              <a:rPr lang="en-US" altLang="en-US" sz="1800" b="1" i="1" smtClean="0">
                <a:ea typeface="ＭＳ Ｐゴシック" pitchFamily="34" charset="-128"/>
              </a:rPr>
              <a:t>operator=()</a:t>
            </a:r>
            <a:r>
              <a:rPr lang="en-US" altLang="en-US" sz="1800" i="1" smtClean="0">
                <a:ea typeface="ＭＳ Ｐゴシック" pitchFamily="34" charset="-128"/>
              </a:rPr>
              <a:t> returning </a:t>
            </a:r>
            <a:r>
              <a:rPr lang="en-US" altLang="en-US" sz="1800" b="1" i="1" smtClean="0">
                <a:ea typeface="ＭＳ Ｐゴシック" pitchFamily="34" charset="-128"/>
              </a:rPr>
              <a:t>*this</a:t>
            </a:r>
          </a:p>
          <a:p>
            <a:pPr eaLnBrk="1" hangingPunct="1">
              <a:lnSpc>
                <a:spcPct val="80000"/>
              </a:lnSpc>
              <a:buFontTx/>
              <a:buNone/>
              <a:defRPr/>
            </a:pPr>
            <a:r>
              <a:rPr lang="en-US" altLang="en-US" sz="1800" b="1" smtClean="0">
                <a:ea typeface="ＭＳ Ｐゴシック" pitchFamily="34" charset="-128"/>
              </a:rPr>
              <a:t>	// </a:t>
            </a:r>
            <a:r>
              <a:rPr lang="en-US" altLang="en-US" sz="1800" smtClean="0">
                <a:ea typeface="ＭＳ Ｐゴシック" pitchFamily="34" charset="-128"/>
              </a:rPr>
              <a:t>…</a:t>
            </a:r>
          </a:p>
          <a:p>
            <a:pPr eaLnBrk="1" hangingPunct="1">
              <a:lnSpc>
                <a:spcPct val="80000"/>
              </a:lnSpc>
              <a:buFontTx/>
              <a:buNone/>
              <a:defRPr/>
            </a:pPr>
            <a:r>
              <a:rPr lang="en-US" altLang="en-US" sz="1800" b="1" smtClean="0">
                <a:ea typeface="ＭＳ Ｐゴシック" pitchFamily="34" charset="-128"/>
              </a:rPr>
              <a:t>}</a:t>
            </a:r>
          </a:p>
          <a:p>
            <a:pPr eaLnBrk="1" hangingPunct="1">
              <a:lnSpc>
                <a:spcPct val="80000"/>
              </a:lnSpc>
              <a:buFontTx/>
              <a:buNone/>
              <a:defRPr/>
            </a:pPr>
            <a:endParaRPr lang="en-US" altLang="en-US" sz="1800" smtClean="0">
              <a:ea typeface="ＭＳ Ｐゴシック" pitchFamily="34" charset="-128"/>
            </a:endParaRPr>
          </a:p>
          <a:p>
            <a:pPr eaLnBrk="1" hangingPunct="1">
              <a:lnSpc>
                <a:spcPct val="80000"/>
              </a:lnSpc>
              <a:defRPr/>
            </a:pPr>
            <a:r>
              <a:rPr lang="en-US" altLang="en-US" sz="2400" smtClean="0">
                <a:ea typeface="ＭＳ Ｐゴシック" pitchFamily="34" charset="-128"/>
              </a:rPr>
              <a:t>The </a:t>
            </a:r>
            <a:r>
              <a:rPr lang="en-US" altLang="en-US" sz="2400" b="1" smtClean="0">
                <a:ea typeface="ＭＳ Ｐゴシック" pitchFamily="34" charset="-128"/>
              </a:rPr>
              <a:t>this</a:t>
            </a:r>
            <a:r>
              <a:rPr lang="en-US" altLang="en-US" sz="2400" smtClean="0">
                <a:ea typeface="ＭＳ Ｐゴシック" pitchFamily="34" charset="-128"/>
              </a:rPr>
              <a:t> pointer has uses that are less obscure </a:t>
            </a:r>
          </a:p>
          <a:p>
            <a:pPr lvl="1" eaLnBrk="1" hangingPunct="1">
              <a:lnSpc>
                <a:spcPct val="80000"/>
              </a:lnSpc>
              <a:defRPr/>
            </a:pPr>
            <a:r>
              <a:rPr lang="en-US" altLang="en-US" sz="1800" smtClean="0">
                <a:ea typeface="Times New Roman" pitchFamily="18" charset="0"/>
              </a:rPr>
              <a:t>one of which we</a:t>
            </a:r>
            <a:r>
              <a:rPr lang="ja-JP" altLang="en-US" sz="1800" smtClean="0">
                <a:ea typeface="ＭＳ Ｐゴシック" pitchFamily="34" charset="-128"/>
              </a:rPr>
              <a:t>’</a:t>
            </a:r>
            <a:r>
              <a:rPr lang="en-US" altLang="ja-JP" sz="1800" smtClean="0">
                <a:ea typeface="ＭＳ Ｐゴシック" pitchFamily="34" charset="-128"/>
              </a:rPr>
              <a:t>ll get to in two minutes</a:t>
            </a:r>
          </a:p>
          <a:p>
            <a:pPr eaLnBrk="1" hangingPunct="1">
              <a:lnSpc>
                <a:spcPct val="80000"/>
              </a:lnSpc>
              <a:defRPr/>
            </a:pPr>
            <a:endParaRPr lang="en-US" altLang="en-US" sz="1800" smtClean="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6A87EECE-EE9E-433F-9AE3-EAADA2DE447C}" type="slidenum">
              <a:rPr lang="en-US" altLang="en-US" sz="1400" smtClean="0"/>
              <a:pPr eaLnBrk="1" hangingPunct="1">
                <a:defRPr/>
              </a:pPr>
              <a:t>12</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smtClean="0">
                <a:ea typeface="ＭＳ Ｐゴシック" pitchFamily="34" charset="-128"/>
              </a:rPr>
              <a:t>Assignment</a:t>
            </a:r>
          </a:p>
        </p:txBody>
      </p:sp>
      <p:sp>
        <p:nvSpPr>
          <p:cNvPr id="3" name="Content Placeholder 2"/>
          <p:cNvSpPr>
            <a:spLocks noGrp="1"/>
          </p:cNvSpPr>
          <p:nvPr>
            <p:ph idx="1"/>
          </p:nvPr>
        </p:nvSpPr>
        <p:spPr>
          <a:xfrm>
            <a:off x="457200" y="1828800"/>
            <a:ext cx="8229600" cy="4267200"/>
          </a:xfrm>
        </p:spPr>
        <p:txBody>
          <a:bodyPr>
            <a:normAutofit/>
          </a:bodyPr>
          <a:lstStyle/>
          <a:p>
            <a:pPr eaLnBrk="1" hangingPunct="1">
              <a:defRPr/>
            </a:pPr>
            <a:r>
              <a:rPr lang="en-US" altLang="en-US" dirty="0" smtClean="0">
                <a:ea typeface="ＭＳ Ｐゴシック" pitchFamily="34" charset="-128"/>
              </a:rPr>
              <a:t>Copy and swap is a powerful general idea</a:t>
            </a:r>
          </a:p>
          <a:p>
            <a:pPr eaLnBrk="1" hangingPunct="1">
              <a:lnSpc>
                <a:spcPct val="80000"/>
              </a:lnSpc>
              <a:buFont typeface="Wingdings" pitchFamily="2" charset="2"/>
              <a:buNone/>
              <a:defRPr/>
            </a:pPr>
            <a:endParaRPr lang="en-US" altLang="en-US" sz="2000" b="1" dirty="0" smtClean="0">
              <a:ea typeface="ＭＳ Ｐゴシック" pitchFamily="34" charset="-128"/>
            </a:endParaRPr>
          </a:p>
          <a:p>
            <a:pPr eaLnBrk="1" hangingPunct="1">
              <a:lnSpc>
                <a:spcPct val="80000"/>
              </a:lnSpc>
              <a:buFont typeface="Wingdings" pitchFamily="2" charset="2"/>
              <a:buNone/>
              <a:defRPr/>
            </a:pPr>
            <a:r>
              <a:rPr lang="en-US" altLang="en-US" sz="2000" b="1" dirty="0" smtClean="0">
                <a:ea typeface="ＭＳ Ｐゴシック" pitchFamily="34" charset="-128"/>
              </a:rPr>
              <a:t>vector&amp; vector::operator=(const vector&amp; a)</a:t>
            </a:r>
          </a:p>
          <a:p>
            <a:pPr eaLnBrk="1" hangingPunct="1">
              <a:lnSpc>
                <a:spcPct val="80000"/>
              </a:lnSpc>
              <a:buFont typeface="Wingdings" pitchFamily="2" charset="2"/>
              <a:buNone/>
              <a:defRPr/>
            </a:pPr>
            <a:r>
              <a:rPr lang="en-US" altLang="en-US" sz="2000" b="1" dirty="0" smtClean="0">
                <a:ea typeface="ＭＳ Ｐゴシック" pitchFamily="34" charset="-128"/>
              </a:rPr>
              <a:t>	// </a:t>
            </a:r>
            <a:r>
              <a:rPr lang="en-US" altLang="en-US" sz="2000" i="1" dirty="0" smtClean="0">
                <a:ea typeface="ＭＳ Ｐゴシック" pitchFamily="34" charset="-128"/>
              </a:rPr>
              <a:t>like copy constructor, but we must deal with old elements</a:t>
            </a:r>
          </a:p>
          <a:p>
            <a:pPr eaLnBrk="1" hangingPunct="1">
              <a:lnSpc>
                <a:spcPct val="80000"/>
              </a:lnSpc>
              <a:buFont typeface="Wingdings" pitchFamily="2" charset="2"/>
              <a:buNone/>
              <a:defRPr/>
            </a:pPr>
            <a:r>
              <a:rPr lang="en-US" altLang="en-US" sz="2000" dirty="0" smtClean="0">
                <a:ea typeface="ＭＳ Ｐゴシック" pitchFamily="34" charset="-128"/>
              </a:rPr>
              <a:t>	// </a:t>
            </a:r>
            <a:r>
              <a:rPr lang="en-US" altLang="en-US" sz="2000" i="1" dirty="0" smtClean="0">
                <a:ea typeface="ＭＳ Ｐゴシック" pitchFamily="34" charset="-128"/>
              </a:rPr>
              <a:t>make a copy of </a:t>
            </a:r>
            <a:r>
              <a:rPr lang="en-US" altLang="en-US" sz="2000" b="1" i="1" dirty="0" smtClean="0">
                <a:ea typeface="ＭＳ Ｐゴシック" pitchFamily="34" charset="-128"/>
              </a:rPr>
              <a:t>a</a:t>
            </a:r>
            <a:r>
              <a:rPr lang="en-US" altLang="en-US" sz="2000" i="1" dirty="0" smtClean="0">
                <a:ea typeface="ＭＳ Ｐゴシック" pitchFamily="34" charset="-128"/>
              </a:rPr>
              <a:t> then replace the current </a:t>
            </a:r>
            <a:r>
              <a:rPr lang="en-US" altLang="en-US" sz="2000" b="1" i="1" dirty="0" err="1" smtClean="0">
                <a:ea typeface="ＭＳ Ｐゴシック" pitchFamily="34" charset="-128"/>
              </a:rPr>
              <a:t>sz</a:t>
            </a:r>
            <a:r>
              <a:rPr lang="en-US" altLang="en-US" sz="2000" i="1" dirty="0" smtClean="0">
                <a:ea typeface="ＭＳ Ｐゴシック" pitchFamily="34" charset="-128"/>
              </a:rPr>
              <a:t> and </a:t>
            </a:r>
            <a:r>
              <a:rPr lang="en-US" altLang="en-US" sz="2000" b="1" i="1" dirty="0" err="1" smtClean="0">
                <a:ea typeface="ＭＳ Ｐゴシック" pitchFamily="34" charset="-128"/>
              </a:rPr>
              <a:t>elem</a:t>
            </a:r>
            <a:r>
              <a:rPr lang="en-US" altLang="en-US" sz="2000" i="1" dirty="0" smtClean="0">
                <a:ea typeface="ＭＳ Ｐゴシック" pitchFamily="34" charset="-128"/>
              </a:rPr>
              <a:t> with </a:t>
            </a:r>
            <a:r>
              <a:rPr lang="en-US" altLang="en-US" sz="2000" b="1" i="1" dirty="0" smtClean="0">
                <a:ea typeface="ＭＳ Ｐゴシック" pitchFamily="34" charset="-128"/>
              </a:rPr>
              <a:t>a</a:t>
            </a:r>
            <a:r>
              <a:rPr lang="ja-JP" altLang="en-US" sz="2000" i="1" smtClean="0">
                <a:ea typeface="ＭＳ Ｐゴシック" pitchFamily="34" charset="-128"/>
              </a:rPr>
              <a:t>’</a:t>
            </a:r>
            <a:r>
              <a:rPr lang="en-US" altLang="ja-JP" sz="2000" i="1" dirty="0" smtClean="0">
                <a:ea typeface="ＭＳ Ｐゴシック" pitchFamily="34" charset="-128"/>
              </a:rPr>
              <a:t>s</a:t>
            </a:r>
          </a:p>
          <a:p>
            <a:pPr eaLnBrk="1" hangingPunct="1">
              <a:lnSpc>
                <a:spcPct val="80000"/>
              </a:lnSpc>
              <a:buFont typeface="Wingdings" pitchFamily="2" charset="2"/>
              <a:buNone/>
              <a:defRPr/>
            </a:pPr>
            <a:r>
              <a:rPr lang="en-US" altLang="en-US" sz="2000" b="1" dirty="0" smtClean="0">
                <a:ea typeface="ＭＳ Ｐゴシック" pitchFamily="34" charset="-128"/>
              </a:rPr>
              <a:t>{</a:t>
            </a:r>
          </a:p>
          <a:p>
            <a:pPr eaLnBrk="1" hangingPunct="1">
              <a:lnSpc>
                <a:spcPct val="80000"/>
              </a:lnSpc>
              <a:buFont typeface="Wingdings" pitchFamily="2" charset="2"/>
              <a:buNone/>
              <a:defRPr/>
            </a:pPr>
            <a:r>
              <a:rPr lang="en-US" altLang="en-US" sz="2000" b="1" dirty="0" smtClean="0">
                <a:ea typeface="ＭＳ Ｐゴシック" pitchFamily="34" charset="-128"/>
              </a:rPr>
              <a:t>	double* p = new double[a.sz];			// </a:t>
            </a:r>
            <a:r>
              <a:rPr lang="en-US" altLang="en-US" sz="2000" i="1" dirty="0" smtClean="0">
                <a:ea typeface="ＭＳ Ｐゴシック" pitchFamily="34" charset="-128"/>
              </a:rPr>
              <a:t>allocate new space</a:t>
            </a:r>
          </a:p>
          <a:p>
            <a:pPr eaLnBrk="1" hangingPunct="1">
              <a:lnSpc>
                <a:spcPct val="80000"/>
              </a:lnSpc>
              <a:buFont typeface="Wingdings" pitchFamily="2" charset="2"/>
              <a:buNone/>
              <a:defRPr/>
            </a:pPr>
            <a:r>
              <a:rPr lang="en-US" altLang="en-US" sz="2000" b="1" dirty="0" smtClean="0">
                <a:ea typeface="ＭＳ Ｐゴシック" pitchFamily="34" charset="-128"/>
              </a:rPr>
              <a:t>	for (</a:t>
            </a:r>
            <a:r>
              <a:rPr lang="en-US" altLang="en-US" sz="2000" b="1" dirty="0" err="1" smtClean="0">
                <a:ea typeface="ＭＳ Ｐゴシック" pitchFamily="34" charset="-128"/>
              </a:rPr>
              <a:t>int</a:t>
            </a:r>
            <a:r>
              <a:rPr lang="en-US" altLang="en-US" sz="2000" b="1" dirty="0" smtClean="0">
                <a:ea typeface="ＭＳ Ｐゴシック" pitchFamily="34" charset="-128"/>
              </a:rPr>
              <a:t> </a:t>
            </a:r>
            <a:r>
              <a:rPr lang="en-US" altLang="en-US" sz="2000" b="1" dirty="0" err="1" smtClean="0">
                <a:ea typeface="ＭＳ Ｐゴシック" pitchFamily="34" charset="-128"/>
              </a:rPr>
              <a:t>i</a:t>
            </a:r>
            <a:r>
              <a:rPr lang="en-US" altLang="en-US" sz="2000" b="1" dirty="0" smtClean="0">
                <a:ea typeface="ＭＳ Ｐゴシック" pitchFamily="34" charset="-128"/>
              </a:rPr>
              <a:t> = 0; </a:t>
            </a:r>
            <a:r>
              <a:rPr lang="en-US" altLang="en-US" sz="2000" b="1" dirty="0" err="1" smtClean="0">
                <a:ea typeface="ＭＳ Ｐゴシック" pitchFamily="34" charset="-128"/>
              </a:rPr>
              <a:t>i</a:t>
            </a:r>
            <a:r>
              <a:rPr lang="en-US" altLang="en-US" sz="2000" b="1" dirty="0" smtClean="0">
                <a:ea typeface="ＭＳ Ｐゴシック" pitchFamily="34" charset="-128"/>
              </a:rPr>
              <a:t>&lt;a.sz; ++</a:t>
            </a:r>
            <a:r>
              <a:rPr lang="en-US" altLang="en-US" sz="2000" b="1" dirty="0" err="1" smtClean="0">
                <a:ea typeface="ＭＳ Ｐゴシック" pitchFamily="34" charset="-128"/>
              </a:rPr>
              <a:t>i</a:t>
            </a:r>
            <a:r>
              <a:rPr lang="en-US" altLang="en-US" sz="2000" b="1" dirty="0" smtClean="0">
                <a:ea typeface="ＭＳ Ｐゴシック" pitchFamily="34" charset="-128"/>
              </a:rPr>
              <a:t>) p[</a:t>
            </a:r>
            <a:r>
              <a:rPr lang="en-US" altLang="en-US" sz="2000" b="1" dirty="0" err="1" smtClean="0">
                <a:ea typeface="ＭＳ Ｐゴシック" pitchFamily="34" charset="-128"/>
              </a:rPr>
              <a:t>i</a:t>
            </a:r>
            <a:r>
              <a:rPr lang="en-US" altLang="en-US" sz="2000" b="1" dirty="0" smtClean="0">
                <a:ea typeface="ＭＳ Ｐゴシック" pitchFamily="34" charset="-128"/>
              </a:rPr>
              <a:t>] = </a:t>
            </a:r>
            <a:r>
              <a:rPr lang="en-US" altLang="en-US" sz="2000" b="1" dirty="0" err="1" smtClean="0">
                <a:ea typeface="ＭＳ Ｐゴシック" pitchFamily="34" charset="-128"/>
              </a:rPr>
              <a:t>a.elem</a:t>
            </a:r>
            <a:r>
              <a:rPr lang="en-US" altLang="en-US" sz="2000" b="1" dirty="0" smtClean="0">
                <a:ea typeface="ＭＳ Ｐゴシック" pitchFamily="34" charset="-128"/>
              </a:rPr>
              <a:t>[</a:t>
            </a:r>
            <a:r>
              <a:rPr lang="en-US" altLang="en-US" sz="2000" b="1" dirty="0" err="1" smtClean="0">
                <a:ea typeface="ＭＳ Ｐゴシック" pitchFamily="34" charset="-128"/>
              </a:rPr>
              <a:t>i</a:t>
            </a:r>
            <a:r>
              <a:rPr lang="en-US" altLang="en-US" sz="2000" b="1" dirty="0" smtClean="0">
                <a:ea typeface="ＭＳ Ｐゴシック" pitchFamily="34" charset="-128"/>
              </a:rPr>
              <a:t>];	</a:t>
            </a:r>
            <a:r>
              <a:rPr lang="en-US" altLang="en-US" sz="2000" b="1" dirty="0" smtClean="0">
                <a:ea typeface="ＭＳ Ｐゴシック" pitchFamily="34" charset="-128"/>
              </a:rPr>
              <a:t>	// </a:t>
            </a:r>
            <a:r>
              <a:rPr lang="en-US" altLang="en-US" sz="2000" i="1" dirty="0" smtClean="0">
                <a:ea typeface="ＭＳ Ｐゴシック" pitchFamily="34" charset="-128"/>
              </a:rPr>
              <a:t>copy elements</a:t>
            </a:r>
            <a:endParaRPr lang="en-US" altLang="en-US" sz="2000" b="1" i="1" dirty="0" smtClean="0">
              <a:ea typeface="ＭＳ Ｐゴシック" pitchFamily="34" charset="-128"/>
            </a:endParaRPr>
          </a:p>
          <a:p>
            <a:pPr eaLnBrk="1" hangingPunct="1">
              <a:lnSpc>
                <a:spcPct val="80000"/>
              </a:lnSpc>
              <a:buFont typeface="Wingdings" pitchFamily="2" charset="2"/>
              <a:buNone/>
              <a:defRPr/>
            </a:pPr>
            <a:r>
              <a:rPr lang="en-US" altLang="en-US" sz="2000" b="1" dirty="0" smtClean="0">
                <a:ea typeface="ＭＳ Ｐゴシック" pitchFamily="34" charset="-128"/>
              </a:rPr>
              <a:t>	delete[ ] </a:t>
            </a:r>
            <a:r>
              <a:rPr lang="en-US" altLang="en-US" sz="2000" b="1" dirty="0" err="1" smtClean="0">
                <a:ea typeface="ＭＳ Ｐゴシック" pitchFamily="34" charset="-128"/>
              </a:rPr>
              <a:t>elem</a:t>
            </a:r>
            <a:r>
              <a:rPr lang="en-US" altLang="en-US" sz="2000" b="1" dirty="0" smtClean="0">
                <a:ea typeface="ＭＳ Ｐゴシック" pitchFamily="34" charset="-128"/>
              </a:rPr>
              <a:t>;				// </a:t>
            </a:r>
            <a:r>
              <a:rPr lang="en-US" altLang="en-US" sz="2000" i="1" dirty="0" err="1" smtClean="0">
                <a:ea typeface="ＭＳ Ｐゴシック" pitchFamily="34" charset="-128"/>
              </a:rPr>
              <a:t>deallocate</a:t>
            </a:r>
            <a:r>
              <a:rPr lang="en-US" altLang="en-US" sz="2000" i="1" dirty="0" smtClean="0">
                <a:ea typeface="ＭＳ Ｐゴシック" pitchFamily="34" charset="-128"/>
              </a:rPr>
              <a:t> old space</a:t>
            </a:r>
          </a:p>
          <a:p>
            <a:pPr eaLnBrk="1" hangingPunct="1">
              <a:lnSpc>
                <a:spcPct val="80000"/>
              </a:lnSpc>
              <a:buFont typeface="Wingdings" pitchFamily="2" charset="2"/>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sz</a:t>
            </a:r>
            <a:r>
              <a:rPr lang="en-US" altLang="en-US" sz="2000" b="1" dirty="0" smtClean="0">
                <a:ea typeface="ＭＳ Ｐゴシック" pitchFamily="34" charset="-128"/>
              </a:rPr>
              <a:t> = a.sz;					// </a:t>
            </a:r>
            <a:r>
              <a:rPr lang="en-US" altLang="en-US" sz="2000" i="1" dirty="0" smtClean="0">
                <a:ea typeface="ＭＳ Ｐゴシック" pitchFamily="34" charset="-128"/>
              </a:rPr>
              <a:t>set new size</a:t>
            </a:r>
          </a:p>
          <a:p>
            <a:pPr eaLnBrk="1" hangingPunct="1">
              <a:lnSpc>
                <a:spcPct val="80000"/>
              </a:lnSpc>
              <a:buFont typeface="Wingdings" pitchFamily="2" charset="2"/>
              <a:buNone/>
              <a:defRPr/>
            </a:pPr>
            <a:r>
              <a:rPr lang="en-US" altLang="en-US" sz="2000" dirty="0" smtClean="0">
                <a:ea typeface="ＭＳ Ｐゴシック" pitchFamily="34" charset="-128"/>
              </a:rPr>
              <a:t>	</a:t>
            </a:r>
            <a:r>
              <a:rPr lang="en-US" altLang="en-US" sz="2000" b="1" dirty="0" err="1" smtClean="0">
                <a:ea typeface="ＭＳ Ｐゴシック" pitchFamily="34" charset="-128"/>
              </a:rPr>
              <a:t>elem</a:t>
            </a:r>
            <a:r>
              <a:rPr lang="en-US" altLang="en-US" sz="2000" b="1" dirty="0" smtClean="0">
                <a:ea typeface="ＭＳ Ｐゴシック" pitchFamily="34" charset="-128"/>
              </a:rPr>
              <a:t> = p;	</a:t>
            </a:r>
            <a:r>
              <a:rPr lang="en-US" altLang="en-US" sz="2000" dirty="0" smtClean="0">
                <a:ea typeface="ＭＳ Ｐゴシック" pitchFamily="34" charset="-128"/>
              </a:rPr>
              <a:t>				// </a:t>
            </a:r>
            <a:r>
              <a:rPr lang="en-US" altLang="en-US" sz="2000" i="1" dirty="0" smtClean="0">
                <a:ea typeface="ＭＳ Ｐゴシック" pitchFamily="34" charset="-128"/>
              </a:rPr>
              <a:t>set new elements</a:t>
            </a:r>
          </a:p>
          <a:p>
            <a:pPr eaLnBrk="1" hangingPunct="1">
              <a:lnSpc>
                <a:spcPct val="80000"/>
              </a:lnSpc>
              <a:buFont typeface="Wingdings" pitchFamily="2" charset="2"/>
              <a:buNone/>
              <a:defRPr/>
            </a:pPr>
            <a:r>
              <a:rPr lang="en-US" altLang="en-US" sz="2000" b="1" dirty="0" smtClean="0">
                <a:ea typeface="ＭＳ Ｐゴシック" pitchFamily="34" charset="-128"/>
              </a:rPr>
              <a:t>	return *this; </a:t>
            </a:r>
            <a:r>
              <a:rPr lang="en-US" altLang="en-US" sz="2000" dirty="0" smtClean="0">
                <a:ea typeface="ＭＳ Ｐゴシック" pitchFamily="34" charset="-128"/>
              </a:rPr>
              <a:t>		</a:t>
            </a:r>
            <a:r>
              <a:rPr lang="en-US" altLang="en-US" sz="2000" dirty="0" smtClean="0">
                <a:ea typeface="ＭＳ Ｐゴシック" pitchFamily="34" charset="-128"/>
              </a:rPr>
              <a:t>	</a:t>
            </a:r>
            <a:r>
              <a:rPr lang="en-US" altLang="en-US" sz="2000" b="1" dirty="0" smtClean="0">
                <a:ea typeface="ＭＳ Ｐゴシック" pitchFamily="34" charset="-128"/>
              </a:rPr>
              <a:t>//</a:t>
            </a:r>
            <a:r>
              <a:rPr lang="en-US" altLang="en-US" sz="2000" dirty="0" smtClean="0">
                <a:ea typeface="ＭＳ Ｐゴシック" pitchFamily="34" charset="-128"/>
              </a:rPr>
              <a:t>  </a:t>
            </a:r>
            <a:r>
              <a:rPr lang="en-US" altLang="en-US" sz="2000" i="1" dirty="0" smtClean="0">
                <a:ea typeface="ＭＳ Ｐゴシック" pitchFamily="34" charset="-128"/>
              </a:rPr>
              <a:t>return a self-reference</a:t>
            </a:r>
          </a:p>
          <a:p>
            <a:pPr eaLnBrk="1" hangingPunct="1">
              <a:lnSpc>
                <a:spcPct val="80000"/>
              </a:lnSpc>
              <a:buFont typeface="Wingdings" pitchFamily="2" charset="2"/>
              <a:buNone/>
              <a:defRPr/>
            </a:pPr>
            <a:r>
              <a:rPr lang="en-US" altLang="en-US" sz="2000" b="1" dirty="0" smtClean="0">
                <a:ea typeface="ＭＳ Ｐゴシック" pitchFamily="34" charset="-128"/>
              </a:rPr>
              <a:t>}</a:t>
            </a:r>
          </a:p>
          <a:p>
            <a:pPr eaLnBrk="1" hangingPunct="1">
              <a:defRPr/>
            </a:pPr>
            <a:endParaRPr lang="en-US" altLang="en-US" dirty="0" smtClean="0">
              <a:ea typeface="ＭＳ Ｐゴシック" pitchFamily="34" charset="-128"/>
            </a:endParaRPr>
          </a:p>
        </p:txBody>
      </p:sp>
      <p:sp>
        <p:nvSpPr>
          <p:cNvPr id="4" name="Slide Number Placeholder 3"/>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F30F0068-6B1D-40D1-944D-1601669E3D51}" type="slidenum">
              <a:rPr lang="en-US" altLang="en-US" sz="1400" smtClean="0"/>
              <a:pPr eaLnBrk="1" hangingPunct="1">
                <a:defRPr/>
              </a:pPr>
              <a:t>13</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Optimize assignment</a:t>
            </a:r>
          </a:p>
        </p:txBody>
      </p:sp>
      <p:sp>
        <p:nvSpPr>
          <p:cNvPr id="70659" name="Rectangle 3"/>
          <p:cNvSpPr>
            <a:spLocks noGrp="1" noChangeArrowheads="1"/>
          </p:cNvSpPr>
          <p:nvPr>
            <p:ph idx="1"/>
          </p:nvPr>
        </p:nvSpPr>
        <p:spPr>
          <a:xfrm>
            <a:off x="304800" y="1600200"/>
            <a:ext cx="8839200" cy="4953000"/>
          </a:xfrm>
        </p:spPr>
        <p:txBody>
          <a:bodyPr/>
          <a:lstStyle/>
          <a:p>
            <a:pPr eaLnBrk="1" hangingPunct="1">
              <a:defRPr/>
            </a:pPr>
            <a:r>
              <a:rPr lang="ja-JP" altLang="en-US" sz="2400" smtClean="0">
                <a:ea typeface="ＭＳ Ｐゴシック" pitchFamily="34" charset="-128"/>
              </a:rPr>
              <a:t>“</a:t>
            </a:r>
            <a:r>
              <a:rPr lang="en-US" altLang="ja-JP" sz="2400" smtClean="0">
                <a:ea typeface="ＭＳ Ｐゴシック" pitchFamily="34" charset="-128"/>
              </a:rPr>
              <a:t>Copy and swap</a:t>
            </a:r>
            <a:r>
              <a:rPr lang="ja-JP" altLang="en-US" sz="2400" smtClean="0">
                <a:ea typeface="ＭＳ Ｐゴシック" pitchFamily="34" charset="-128"/>
              </a:rPr>
              <a:t>”</a:t>
            </a:r>
            <a:r>
              <a:rPr lang="en-US" altLang="ja-JP" sz="2400" smtClean="0">
                <a:ea typeface="ＭＳ Ｐゴシック" pitchFamily="34" charset="-128"/>
              </a:rPr>
              <a:t> is the most general idea</a:t>
            </a:r>
          </a:p>
          <a:p>
            <a:pPr lvl="1" eaLnBrk="1" hangingPunct="1">
              <a:defRPr/>
            </a:pPr>
            <a:r>
              <a:rPr lang="en-US" altLang="en-US" sz="2000" smtClean="0">
                <a:ea typeface="Times New Roman" pitchFamily="18" charset="0"/>
              </a:rPr>
              <a:t>but not always the most efficient</a:t>
            </a:r>
          </a:p>
          <a:p>
            <a:pPr lvl="1" eaLnBrk="1" hangingPunct="1">
              <a:defRPr/>
            </a:pPr>
            <a:r>
              <a:rPr lang="en-US" altLang="en-US" sz="2000" smtClean="0">
                <a:ea typeface="Times New Roman" pitchFamily="18" charset="0"/>
              </a:rPr>
              <a:t>What if there already is sufficient space in the target vector?</a:t>
            </a:r>
          </a:p>
          <a:p>
            <a:pPr lvl="2" eaLnBrk="1" hangingPunct="1">
              <a:defRPr/>
            </a:pPr>
            <a:r>
              <a:rPr lang="en-US" altLang="en-US" sz="1800" smtClean="0">
                <a:ea typeface="Times New Roman" pitchFamily="18" charset="0"/>
              </a:rPr>
              <a:t>Then just copy!</a:t>
            </a:r>
          </a:p>
          <a:p>
            <a:pPr lvl="2" eaLnBrk="1" hangingPunct="1">
              <a:defRPr/>
            </a:pPr>
            <a:r>
              <a:rPr lang="en-US" altLang="en-US" sz="1800" smtClean="0">
                <a:ea typeface="Times New Roman" pitchFamily="18" charset="0"/>
              </a:rPr>
              <a:t>For example: </a:t>
            </a:r>
            <a:r>
              <a:rPr lang="en-US" altLang="en-US" sz="1800" b="1" smtClean="0">
                <a:ea typeface="Times New Roman" pitchFamily="18" charset="0"/>
              </a:rPr>
              <a:t>a = b;</a:t>
            </a:r>
          </a:p>
        </p:txBody>
      </p:sp>
      <p:sp>
        <p:nvSpPr>
          <p:cNvPr id="26"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A5C39789-8DB1-4E5A-98C4-867D068D71B3}" type="slidenum">
              <a:rPr lang="en-US" altLang="en-US" sz="1400" smtClean="0"/>
              <a:pPr eaLnBrk="1" hangingPunct="1">
                <a:defRPr/>
              </a:pPr>
              <a:t>14</a:t>
            </a:fld>
            <a:endParaRPr lang="en-US" altLang="en-US" sz="1400" smtClean="0"/>
          </a:p>
        </p:txBody>
      </p:sp>
      <p:sp>
        <p:nvSpPr>
          <p:cNvPr id="15365" name="Rectangle 4"/>
          <p:cNvSpPr>
            <a:spLocks noChangeArrowheads="1"/>
          </p:cNvSpPr>
          <p:nvPr/>
        </p:nvSpPr>
        <p:spPr bwMode="auto">
          <a:xfrm>
            <a:off x="762000" y="46482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5366" name="Rectangle 5"/>
          <p:cNvSpPr>
            <a:spLocks noChangeArrowheads="1"/>
          </p:cNvSpPr>
          <p:nvPr/>
        </p:nvSpPr>
        <p:spPr bwMode="auto">
          <a:xfrm>
            <a:off x="762000" y="50292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5367" name="Rectangle 6"/>
          <p:cNvSpPr>
            <a:spLocks noChangeArrowheads="1"/>
          </p:cNvSpPr>
          <p:nvPr/>
        </p:nvSpPr>
        <p:spPr bwMode="auto">
          <a:xfrm>
            <a:off x="762000" y="54102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5368" name="Rectangle 7"/>
          <p:cNvSpPr>
            <a:spLocks noChangeArrowheads="1"/>
          </p:cNvSpPr>
          <p:nvPr/>
        </p:nvSpPr>
        <p:spPr bwMode="auto">
          <a:xfrm>
            <a:off x="2590800" y="57150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5369" name="Rectangle 8"/>
          <p:cNvSpPr>
            <a:spLocks noChangeArrowheads="1"/>
          </p:cNvSpPr>
          <p:nvPr/>
        </p:nvSpPr>
        <p:spPr bwMode="auto">
          <a:xfrm>
            <a:off x="3276600" y="57150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5370" name="Rectangle 9"/>
          <p:cNvSpPr>
            <a:spLocks noChangeArrowheads="1"/>
          </p:cNvSpPr>
          <p:nvPr/>
        </p:nvSpPr>
        <p:spPr bwMode="auto">
          <a:xfrm>
            <a:off x="3962400" y="5715000"/>
            <a:ext cx="762000" cy="381000"/>
          </a:xfrm>
          <a:prstGeom prst="rect">
            <a:avLst/>
          </a:prstGeom>
          <a:solidFill>
            <a:schemeClr val="accent1"/>
          </a:solidFill>
          <a:ln w="9525">
            <a:solidFill>
              <a:schemeClr val="tx1"/>
            </a:solidFill>
            <a:prstDash val="dash"/>
            <a:miter lim="800000"/>
            <a:headEnd/>
            <a:tailEnd/>
          </a:ln>
        </p:spPr>
        <p:txBody>
          <a:bodyPr wrap="none" anchor="ctr"/>
          <a:lstStyle/>
          <a:p>
            <a:endParaRPr lang="en-US" altLang="en-US">
              <a:cs typeface="Times New Roman" pitchFamily="18" charset="0"/>
            </a:endParaRPr>
          </a:p>
        </p:txBody>
      </p:sp>
      <p:sp>
        <p:nvSpPr>
          <p:cNvPr id="15371" name="Rectangle 10"/>
          <p:cNvSpPr>
            <a:spLocks noChangeArrowheads="1"/>
          </p:cNvSpPr>
          <p:nvPr/>
        </p:nvSpPr>
        <p:spPr bwMode="auto">
          <a:xfrm>
            <a:off x="5410200" y="5715000"/>
            <a:ext cx="2438400" cy="381000"/>
          </a:xfrm>
          <a:prstGeom prst="rect">
            <a:avLst/>
          </a:prstGeom>
          <a:solidFill>
            <a:schemeClr val="accent1"/>
          </a:solidFill>
          <a:ln w="9525">
            <a:solidFill>
              <a:schemeClr val="tx1"/>
            </a:solidFill>
            <a:prstDash val="dash"/>
            <a:miter lim="800000"/>
            <a:headEnd/>
            <a:tailEnd/>
          </a:ln>
        </p:spPr>
        <p:txBody>
          <a:bodyPr wrap="none" anchor="ctr"/>
          <a:lstStyle/>
          <a:p>
            <a:endParaRPr lang="en-US" altLang="en-US">
              <a:cs typeface="Times New Roman" pitchFamily="18" charset="0"/>
            </a:endParaRPr>
          </a:p>
        </p:txBody>
      </p:sp>
      <p:sp>
        <p:nvSpPr>
          <p:cNvPr id="15372" name="Rectangle 11"/>
          <p:cNvSpPr>
            <a:spLocks noChangeArrowheads="1"/>
          </p:cNvSpPr>
          <p:nvPr/>
        </p:nvSpPr>
        <p:spPr bwMode="auto">
          <a:xfrm>
            <a:off x="4724400" y="57150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5373" name="Line 12"/>
          <p:cNvSpPr>
            <a:spLocks noChangeShapeType="1"/>
          </p:cNvSpPr>
          <p:nvPr/>
        </p:nvSpPr>
        <p:spPr bwMode="auto">
          <a:xfrm>
            <a:off x="1143000" y="5257800"/>
            <a:ext cx="1447800" cy="685800"/>
          </a:xfrm>
          <a:prstGeom prst="line">
            <a:avLst/>
          </a:prstGeom>
          <a:noFill/>
          <a:ln w="9525">
            <a:solidFill>
              <a:schemeClr val="tx1"/>
            </a:solidFill>
            <a:round/>
            <a:headEnd/>
            <a:tailEnd type="triangle" w="med" len="med"/>
          </a:ln>
        </p:spPr>
        <p:txBody>
          <a:bodyPr/>
          <a:lstStyle/>
          <a:p>
            <a:endParaRPr lang="en-US"/>
          </a:p>
        </p:txBody>
      </p:sp>
      <p:sp>
        <p:nvSpPr>
          <p:cNvPr id="15374" name="Text Box 13"/>
          <p:cNvSpPr txBox="1">
            <a:spLocks noChangeArrowheads="1"/>
          </p:cNvSpPr>
          <p:nvPr/>
        </p:nvSpPr>
        <p:spPr bwMode="auto">
          <a:xfrm>
            <a:off x="5334000" y="5410200"/>
            <a:ext cx="8382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sz:</a:t>
            </a:r>
          </a:p>
        </p:txBody>
      </p:sp>
      <p:sp>
        <p:nvSpPr>
          <p:cNvPr id="15375" name="Rectangle 14"/>
          <p:cNvSpPr>
            <a:spLocks noChangeArrowheads="1"/>
          </p:cNvSpPr>
          <p:nvPr/>
        </p:nvSpPr>
        <p:spPr bwMode="auto">
          <a:xfrm>
            <a:off x="1752600" y="38862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5376" name="Rectangle 15"/>
          <p:cNvSpPr>
            <a:spLocks noChangeArrowheads="1"/>
          </p:cNvSpPr>
          <p:nvPr/>
        </p:nvSpPr>
        <p:spPr bwMode="auto">
          <a:xfrm>
            <a:off x="1752600" y="42672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5377" name="Rectangle 16"/>
          <p:cNvSpPr>
            <a:spLocks noChangeArrowheads="1"/>
          </p:cNvSpPr>
          <p:nvPr/>
        </p:nvSpPr>
        <p:spPr bwMode="auto">
          <a:xfrm>
            <a:off x="1752600" y="46482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5378" name="Rectangle 17"/>
          <p:cNvSpPr>
            <a:spLocks noChangeArrowheads="1"/>
          </p:cNvSpPr>
          <p:nvPr/>
        </p:nvSpPr>
        <p:spPr bwMode="auto">
          <a:xfrm>
            <a:off x="3581400" y="47244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5379" name="Rectangle 18"/>
          <p:cNvSpPr>
            <a:spLocks noChangeArrowheads="1"/>
          </p:cNvSpPr>
          <p:nvPr/>
        </p:nvSpPr>
        <p:spPr bwMode="auto">
          <a:xfrm>
            <a:off x="4267200" y="47244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5380" name="Rectangle 19"/>
          <p:cNvSpPr>
            <a:spLocks noChangeArrowheads="1"/>
          </p:cNvSpPr>
          <p:nvPr/>
        </p:nvSpPr>
        <p:spPr bwMode="auto">
          <a:xfrm>
            <a:off x="4953000" y="4724400"/>
            <a:ext cx="762000" cy="381000"/>
          </a:xfrm>
          <a:prstGeom prst="rect">
            <a:avLst/>
          </a:prstGeom>
          <a:solidFill>
            <a:schemeClr val="accent1"/>
          </a:solidFill>
          <a:ln w="9525">
            <a:solidFill>
              <a:schemeClr val="tx1"/>
            </a:solidFill>
            <a:prstDash val="dash"/>
            <a:miter lim="800000"/>
            <a:headEnd/>
            <a:tailEnd/>
          </a:ln>
        </p:spPr>
        <p:txBody>
          <a:bodyPr wrap="none" anchor="ctr"/>
          <a:lstStyle/>
          <a:p>
            <a:endParaRPr lang="en-US" altLang="en-US">
              <a:cs typeface="Times New Roman" pitchFamily="18" charset="0"/>
            </a:endParaRPr>
          </a:p>
        </p:txBody>
      </p:sp>
      <p:sp>
        <p:nvSpPr>
          <p:cNvPr id="15381" name="Rectangle 20"/>
          <p:cNvSpPr>
            <a:spLocks noChangeArrowheads="1"/>
          </p:cNvSpPr>
          <p:nvPr/>
        </p:nvSpPr>
        <p:spPr bwMode="auto">
          <a:xfrm>
            <a:off x="6400800" y="4724400"/>
            <a:ext cx="1447800" cy="381000"/>
          </a:xfrm>
          <a:prstGeom prst="rect">
            <a:avLst/>
          </a:prstGeom>
          <a:solidFill>
            <a:schemeClr val="accent1"/>
          </a:solidFill>
          <a:ln w="9525">
            <a:solidFill>
              <a:schemeClr val="tx1"/>
            </a:solidFill>
            <a:prstDash val="dash"/>
            <a:miter lim="800000"/>
            <a:headEnd/>
            <a:tailEnd/>
          </a:ln>
        </p:spPr>
        <p:txBody>
          <a:bodyPr wrap="none" anchor="ctr"/>
          <a:lstStyle/>
          <a:p>
            <a:endParaRPr lang="en-US" altLang="en-US">
              <a:cs typeface="Times New Roman" pitchFamily="18" charset="0"/>
            </a:endParaRPr>
          </a:p>
        </p:txBody>
      </p:sp>
      <p:sp>
        <p:nvSpPr>
          <p:cNvPr id="15382" name="Rectangle 21"/>
          <p:cNvSpPr>
            <a:spLocks noChangeArrowheads="1"/>
          </p:cNvSpPr>
          <p:nvPr/>
        </p:nvSpPr>
        <p:spPr bwMode="auto">
          <a:xfrm>
            <a:off x="5715000" y="47244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15383" name="Line 22"/>
          <p:cNvSpPr>
            <a:spLocks noChangeShapeType="1"/>
          </p:cNvSpPr>
          <p:nvPr/>
        </p:nvSpPr>
        <p:spPr bwMode="auto">
          <a:xfrm>
            <a:off x="2133600" y="4495800"/>
            <a:ext cx="1447800" cy="457200"/>
          </a:xfrm>
          <a:prstGeom prst="line">
            <a:avLst/>
          </a:prstGeom>
          <a:noFill/>
          <a:ln w="9525">
            <a:solidFill>
              <a:schemeClr val="tx1"/>
            </a:solidFill>
            <a:round/>
            <a:headEnd/>
            <a:tailEnd type="triangle" w="med" len="med"/>
          </a:ln>
        </p:spPr>
        <p:txBody>
          <a:bodyPr/>
          <a:lstStyle/>
          <a:p>
            <a:endParaRPr lang="en-US"/>
          </a:p>
        </p:txBody>
      </p:sp>
      <p:sp>
        <p:nvSpPr>
          <p:cNvPr id="15384" name="Text Box 23"/>
          <p:cNvSpPr txBox="1">
            <a:spLocks noChangeArrowheads="1"/>
          </p:cNvSpPr>
          <p:nvPr/>
        </p:nvSpPr>
        <p:spPr bwMode="auto">
          <a:xfrm>
            <a:off x="6324600" y="4419600"/>
            <a:ext cx="9906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sz:</a:t>
            </a:r>
          </a:p>
        </p:txBody>
      </p:sp>
      <p:sp>
        <p:nvSpPr>
          <p:cNvPr id="15385" name="Text Box 24"/>
          <p:cNvSpPr txBox="1">
            <a:spLocks noChangeArrowheads="1"/>
          </p:cNvSpPr>
          <p:nvPr/>
        </p:nvSpPr>
        <p:spPr bwMode="auto">
          <a:xfrm>
            <a:off x="1295400" y="3886200"/>
            <a:ext cx="6858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b:</a:t>
            </a:r>
          </a:p>
        </p:txBody>
      </p:sp>
      <p:sp>
        <p:nvSpPr>
          <p:cNvPr id="15386" name="Text Box 25"/>
          <p:cNvSpPr txBox="1">
            <a:spLocks noChangeArrowheads="1"/>
          </p:cNvSpPr>
          <p:nvPr/>
        </p:nvSpPr>
        <p:spPr bwMode="auto">
          <a:xfrm>
            <a:off x="304800" y="4648200"/>
            <a:ext cx="6858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a:</a:t>
            </a:r>
          </a:p>
        </p:txBody>
      </p:sp>
      <p:sp>
        <p:nvSpPr>
          <p:cNvPr id="27" name="Footer Placeholder 26"/>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Optimized assignment</a:t>
            </a:r>
          </a:p>
        </p:txBody>
      </p:sp>
      <p:sp>
        <p:nvSpPr>
          <p:cNvPr id="71683" name="Rectangle 3"/>
          <p:cNvSpPr>
            <a:spLocks noGrp="1" noChangeArrowheads="1"/>
          </p:cNvSpPr>
          <p:nvPr>
            <p:ph idx="1"/>
          </p:nvPr>
        </p:nvSpPr>
        <p:spPr>
          <a:xfrm>
            <a:off x="457200" y="1600200"/>
            <a:ext cx="8686800" cy="5257800"/>
          </a:xfrm>
        </p:spPr>
        <p:txBody>
          <a:bodyPr/>
          <a:lstStyle/>
          <a:p>
            <a:pPr eaLnBrk="1" hangingPunct="1">
              <a:lnSpc>
                <a:spcPct val="80000"/>
              </a:lnSpc>
              <a:buFontTx/>
              <a:buNone/>
              <a:defRPr/>
            </a:pPr>
            <a:r>
              <a:rPr lang="en-US" altLang="en-US" sz="1800" b="1" dirty="0" smtClean="0">
                <a:ea typeface="ＭＳ Ｐゴシック" pitchFamily="34" charset="-128"/>
              </a:rPr>
              <a:t>vector&amp; vector::operator=(const vector&amp; a)</a:t>
            </a:r>
          </a:p>
          <a:p>
            <a:pPr eaLnBrk="1" hangingPunct="1">
              <a:lnSpc>
                <a:spcPct val="80000"/>
              </a:lnSpc>
              <a:buFontTx/>
              <a:buNone/>
              <a:defRPr/>
            </a:pPr>
            <a:r>
              <a:rPr lang="en-US" altLang="en-US" sz="1800" b="1" dirty="0" smtClean="0">
                <a:ea typeface="ＭＳ Ｐゴシック" pitchFamily="34" charset="-128"/>
              </a:rPr>
              <a:t>{</a:t>
            </a:r>
          </a:p>
          <a:p>
            <a:pPr eaLnBrk="1" hangingPunct="1">
              <a:lnSpc>
                <a:spcPct val="80000"/>
              </a:lnSpc>
              <a:buFontTx/>
              <a:buNone/>
              <a:defRPr/>
            </a:pPr>
            <a:r>
              <a:rPr lang="en-US" altLang="en-US" sz="1800" b="1" dirty="0" smtClean="0">
                <a:ea typeface="ＭＳ Ｐゴシック" pitchFamily="34" charset="-128"/>
              </a:rPr>
              <a:t>	if (this==&amp;a) return *this</a:t>
            </a:r>
            <a:r>
              <a:rPr lang="en-US" altLang="en-US" sz="1800" b="1" dirty="0" smtClean="0">
                <a:ea typeface="ＭＳ Ｐゴシック" pitchFamily="34" charset="-128"/>
              </a:rPr>
              <a:t>;	</a:t>
            </a:r>
            <a:r>
              <a:rPr lang="en-US" altLang="en-US" sz="1800" b="1" dirty="0" smtClean="0">
                <a:ea typeface="ＭＳ Ｐゴシック" pitchFamily="34" charset="-128"/>
              </a:rPr>
              <a:t>	// </a:t>
            </a:r>
            <a:r>
              <a:rPr lang="en-US" altLang="en-US" sz="1800" i="1" dirty="0" smtClean="0">
                <a:ea typeface="ＭＳ Ｐゴシック" pitchFamily="34" charset="-128"/>
              </a:rPr>
              <a:t>self-assignment, no work needed</a:t>
            </a:r>
          </a:p>
          <a:p>
            <a:pPr eaLnBrk="1" hangingPunct="1">
              <a:lnSpc>
                <a:spcPct val="80000"/>
              </a:lnSpc>
              <a:buFontTx/>
              <a:buNone/>
              <a:defRPr/>
            </a:pPr>
            <a:endParaRPr lang="en-US" altLang="en-US" sz="900" i="1" dirty="0" smtClean="0">
              <a:ea typeface="ＭＳ Ｐゴシック" pitchFamily="34" charset="-128"/>
            </a:endParaRPr>
          </a:p>
          <a:p>
            <a:pPr eaLnBrk="1" hangingPunct="1">
              <a:lnSpc>
                <a:spcPct val="80000"/>
              </a:lnSpc>
              <a:buFontTx/>
              <a:buNone/>
              <a:defRPr/>
            </a:pPr>
            <a:r>
              <a:rPr lang="en-US" altLang="en-US" sz="1800" b="1" dirty="0" smtClean="0">
                <a:ea typeface="ＭＳ Ｐゴシック" pitchFamily="34" charset="-128"/>
              </a:rPr>
              <a:t>	if (a.sz&lt;=space) {		// </a:t>
            </a:r>
            <a:r>
              <a:rPr lang="en-US" altLang="en-US" sz="1800" i="1" dirty="0" smtClean="0">
                <a:ea typeface="ＭＳ Ｐゴシック" pitchFamily="34" charset="-128"/>
              </a:rPr>
              <a:t>enough space,</a:t>
            </a:r>
            <a:r>
              <a:rPr lang="en-US" altLang="en-US" sz="1800" b="1" i="1" dirty="0" smtClean="0">
                <a:ea typeface="ＭＳ Ｐゴシック" pitchFamily="34" charset="-128"/>
              </a:rPr>
              <a:t> </a:t>
            </a:r>
            <a:r>
              <a:rPr lang="en-US" altLang="en-US" sz="1800" i="1" dirty="0" smtClean="0">
                <a:ea typeface="ＭＳ Ｐゴシック" pitchFamily="34" charset="-128"/>
              </a:rPr>
              <a:t>no need for new allocation</a:t>
            </a:r>
          </a:p>
          <a:p>
            <a:pPr eaLnBrk="1" hangingPunct="1">
              <a:lnSpc>
                <a:spcPct val="80000"/>
              </a:lnSpc>
              <a:buFontTx/>
              <a:buNone/>
              <a:defRPr/>
            </a:pPr>
            <a:r>
              <a:rPr lang="en-US" altLang="en-US" sz="1800" b="1" dirty="0" smtClean="0">
                <a:ea typeface="ＭＳ Ｐゴシック" pitchFamily="34" charset="-128"/>
              </a:rPr>
              <a:t>		for (</a:t>
            </a:r>
            <a:r>
              <a:rPr lang="en-US" altLang="en-US" sz="1800" b="1" dirty="0" err="1" smtClean="0">
                <a:ea typeface="ＭＳ Ｐゴシック" pitchFamily="34" charset="-128"/>
              </a:rPr>
              <a:t>int</a:t>
            </a:r>
            <a:r>
              <a:rPr lang="en-US" altLang="en-US" sz="1800" b="1" dirty="0" smtClean="0">
                <a:ea typeface="ＭＳ Ｐゴシック" pitchFamily="34" charset="-128"/>
              </a:rPr>
              <a:t> </a:t>
            </a:r>
            <a:r>
              <a:rPr lang="en-US" altLang="en-US" sz="1800" b="1" dirty="0" err="1" smtClean="0">
                <a:ea typeface="ＭＳ Ｐゴシック" pitchFamily="34" charset="-128"/>
              </a:rPr>
              <a:t>i</a:t>
            </a:r>
            <a:r>
              <a:rPr lang="en-US" altLang="en-US" sz="1800" b="1" dirty="0" smtClean="0">
                <a:ea typeface="ＭＳ Ｐゴシック" pitchFamily="34" charset="-128"/>
              </a:rPr>
              <a:t> = 0; </a:t>
            </a:r>
            <a:r>
              <a:rPr lang="en-US" altLang="en-US" sz="1800" b="1" dirty="0" err="1" smtClean="0">
                <a:ea typeface="ＭＳ Ｐゴシック" pitchFamily="34" charset="-128"/>
              </a:rPr>
              <a:t>i</a:t>
            </a:r>
            <a:r>
              <a:rPr lang="en-US" altLang="en-US" sz="1800" b="1" dirty="0" smtClean="0">
                <a:ea typeface="ＭＳ Ｐゴシック" pitchFamily="34" charset="-128"/>
              </a:rPr>
              <a:t>&lt;a.sz; ++</a:t>
            </a:r>
            <a:r>
              <a:rPr lang="en-US" altLang="en-US" sz="1800" b="1" dirty="0" err="1" smtClean="0">
                <a:ea typeface="ＭＳ Ｐゴシック" pitchFamily="34" charset="-128"/>
              </a:rPr>
              <a:t>i</a:t>
            </a:r>
            <a:r>
              <a:rPr lang="en-US" altLang="en-US" sz="1800" b="1" dirty="0" smtClean="0">
                <a:ea typeface="ＭＳ Ｐゴシック" pitchFamily="34" charset="-128"/>
              </a:rPr>
              <a:t>) </a:t>
            </a:r>
            <a:r>
              <a:rPr lang="en-US" altLang="en-US" sz="1800" b="1" dirty="0" err="1" smtClean="0">
                <a:ea typeface="ＭＳ Ｐゴシック" pitchFamily="34" charset="-128"/>
              </a:rPr>
              <a:t>elem</a:t>
            </a:r>
            <a:r>
              <a:rPr lang="en-US" altLang="en-US" sz="1800" b="1" dirty="0" smtClean="0">
                <a:ea typeface="ＭＳ Ｐゴシック" pitchFamily="34" charset="-128"/>
              </a:rPr>
              <a:t>[</a:t>
            </a:r>
            <a:r>
              <a:rPr lang="en-US" altLang="en-US" sz="1800" b="1" dirty="0" err="1" smtClean="0">
                <a:ea typeface="ＭＳ Ｐゴシック" pitchFamily="34" charset="-128"/>
              </a:rPr>
              <a:t>i</a:t>
            </a:r>
            <a:r>
              <a:rPr lang="en-US" altLang="en-US" sz="1800" b="1" dirty="0" smtClean="0">
                <a:ea typeface="ＭＳ Ｐゴシック" pitchFamily="34" charset="-128"/>
              </a:rPr>
              <a:t>] = </a:t>
            </a:r>
            <a:r>
              <a:rPr lang="en-US" altLang="en-US" sz="1800" b="1" dirty="0" err="1" smtClean="0">
                <a:ea typeface="ＭＳ Ｐゴシック" pitchFamily="34" charset="-128"/>
              </a:rPr>
              <a:t>a.elem</a:t>
            </a:r>
            <a:r>
              <a:rPr lang="en-US" altLang="en-US" sz="1800" b="1" dirty="0" smtClean="0">
                <a:ea typeface="ＭＳ Ｐゴシック" pitchFamily="34" charset="-128"/>
              </a:rPr>
              <a:t>[</a:t>
            </a:r>
            <a:r>
              <a:rPr lang="en-US" altLang="en-US" sz="1800" b="1" dirty="0" err="1" smtClean="0">
                <a:ea typeface="ＭＳ Ｐゴシック" pitchFamily="34" charset="-128"/>
              </a:rPr>
              <a:t>i</a:t>
            </a:r>
            <a:r>
              <a:rPr lang="en-US" altLang="en-US" sz="1800" b="1" dirty="0" smtClean="0">
                <a:ea typeface="ＭＳ Ｐゴシック" pitchFamily="34" charset="-128"/>
              </a:rPr>
              <a:t>];	// </a:t>
            </a:r>
            <a:r>
              <a:rPr lang="en-US" altLang="en-US" sz="1800" i="1" dirty="0" smtClean="0">
                <a:ea typeface="ＭＳ Ｐゴシック" pitchFamily="34" charset="-128"/>
              </a:rPr>
              <a:t>copy elements</a:t>
            </a:r>
          </a:p>
          <a:p>
            <a:pPr eaLnBrk="1" hangingPunct="1">
              <a:lnSpc>
                <a:spcPct val="80000"/>
              </a:lnSpc>
              <a:buFontTx/>
              <a:buNone/>
              <a:defRPr/>
            </a:pPr>
            <a:r>
              <a:rPr lang="en-US" altLang="en-US" sz="1800" b="1" dirty="0" smtClean="0">
                <a:ea typeface="ＭＳ Ｐゴシック" pitchFamily="34" charset="-128"/>
              </a:rPr>
              <a:t>		</a:t>
            </a:r>
            <a:r>
              <a:rPr lang="en-US" altLang="en-US" sz="1800" b="1" dirty="0" smtClean="0">
                <a:solidFill>
                  <a:srgbClr val="FF0000"/>
                </a:solidFill>
                <a:ea typeface="ＭＳ Ｐゴシック" pitchFamily="34" charset="-128"/>
              </a:rPr>
              <a:t>space += sz-a.sz;				// </a:t>
            </a:r>
            <a:r>
              <a:rPr lang="en-US" altLang="en-US" sz="1800" i="1" dirty="0" smtClean="0">
                <a:solidFill>
                  <a:srgbClr val="FF0000"/>
                </a:solidFill>
                <a:ea typeface="ＭＳ Ｐゴシック" pitchFamily="34" charset="-128"/>
              </a:rPr>
              <a:t>increase free </a:t>
            </a:r>
            <a:r>
              <a:rPr lang="en-US" altLang="en-US" sz="1800" i="1" dirty="0" smtClean="0">
                <a:solidFill>
                  <a:srgbClr val="FF0000"/>
                </a:solidFill>
                <a:ea typeface="ＭＳ Ｐゴシック" pitchFamily="34" charset="-128"/>
              </a:rPr>
              <a:t>space???</a:t>
            </a:r>
            <a:endParaRPr lang="en-US" altLang="en-US" sz="1800" i="1" dirty="0" smtClean="0">
              <a:solidFill>
                <a:srgbClr val="FF0000"/>
              </a:solidFill>
              <a:ea typeface="ＭＳ Ｐゴシック" pitchFamily="34" charset="-128"/>
            </a:endParaRPr>
          </a:p>
          <a:p>
            <a:pPr eaLnBrk="1" hangingPunct="1">
              <a:lnSpc>
                <a:spcPct val="80000"/>
              </a:lnSpc>
              <a:buFontTx/>
              <a:buNone/>
              <a:defRPr/>
            </a:pPr>
            <a:r>
              <a:rPr lang="en-US" altLang="en-US" sz="1800" dirty="0" smtClean="0">
                <a:ea typeface="ＭＳ Ｐゴシック" pitchFamily="34" charset="-128"/>
              </a:rPr>
              <a:t>	</a:t>
            </a:r>
            <a:r>
              <a:rPr lang="en-US" altLang="en-US" sz="1800" b="1" dirty="0" smtClean="0">
                <a:ea typeface="ＭＳ Ｐゴシック" pitchFamily="34" charset="-128"/>
              </a:rPr>
              <a:t>	</a:t>
            </a:r>
            <a:r>
              <a:rPr lang="en-US" altLang="en-US" sz="1800" b="1" dirty="0" err="1" smtClean="0">
                <a:ea typeface="ＭＳ Ｐゴシック" pitchFamily="34" charset="-128"/>
              </a:rPr>
              <a:t>sz</a:t>
            </a:r>
            <a:r>
              <a:rPr lang="en-US" altLang="en-US" sz="1800" b="1" dirty="0" smtClean="0">
                <a:ea typeface="ＭＳ Ｐゴシック" pitchFamily="34" charset="-128"/>
              </a:rPr>
              <a:t> = a.sz;</a:t>
            </a:r>
            <a:endParaRPr lang="en-US" altLang="en-US" sz="1800" dirty="0" smtClean="0">
              <a:ea typeface="ＭＳ Ｐゴシック" pitchFamily="34" charset="-128"/>
            </a:endParaRPr>
          </a:p>
          <a:p>
            <a:pPr eaLnBrk="1" hangingPunct="1">
              <a:lnSpc>
                <a:spcPct val="80000"/>
              </a:lnSpc>
              <a:buFontTx/>
              <a:buNone/>
              <a:defRPr/>
            </a:pPr>
            <a:r>
              <a:rPr lang="en-US" altLang="en-US" sz="1800" dirty="0" smtClean="0">
                <a:ea typeface="ＭＳ Ｐゴシック" pitchFamily="34" charset="-128"/>
              </a:rPr>
              <a:t>		</a:t>
            </a:r>
            <a:r>
              <a:rPr lang="en-US" altLang="en-US" sz="1800" b="1" dirty="0" smtClean="0">
                <a:ea typeface="ＭＳ Ｐゴシック" pitchFamily="34" charset="-128"/>
              </a:rPr>
              <a:t>return *this;</a:t>
            </a:r>
          </a:p>
          <a:p>
            <a:pPr eaLnBrk="1" hangingPunct="1">
              <a:lnSpc>
                <a:spcPct val="80000"/>
              </a:lnSpc>
              <a:buFontTx/>
              <a:buNone/>
              <a:defRPr/>
            </a:pPr>
            <a:r>
              <a:rPr lang="en-US" altLang="en-US" sz="1800" b="1" dirty="0" smtClean="0">
                <a:ea typeface="ＭＳ Ｐゴシック" pitchFamily="34" charset="-128"/>
              </a:rPr>
              <a:t>	}</a:t>
            </a:r>
          </a:p>
          <a:p>
            <a:pPr eaLnBrk="1" hangingPunct="1">
              <a:lnSpc>
                <a:spcPct val="80000"/>
              </a:lnSpc>
              <a:buFontTx/>
              <a:buNone/>
              <a:defRPr/>
            </a:pPr>
            <a:endParaRPr lang="en-US" altLang="en-US" sz="900" b="1" dirty="0" smtClean="0">
              <a:ea typeface="ＭＳ Ｐゴシック" pitchFamily="34" charset="-128"/>
            </a:endParaRPr>
          </a:p>
          <a:p>
            <a:pPr eaLnBrk="1" hangingPunct="1">
              <a:lnSpc>
                <a:spcPct val="80000"/>
              </a:lnSpc>
              <a:buFontTx/>
              <a:buNone/>
              <a:defRPr/>
            </a:pPr>
            <a:r>
              <a:rPr lang="en-US" altLang="en-US" sz="1800" b="1" dirty="0" smtClean="0">
                <a:ea typeface="ＭＳ Ｐゴシック" pitchFamily="34" charset="-128"/>
              </a:rPr>
              <a:t>	double* p = new double[a.sz];			// </a:t>
            </a:r>
            <a:r>
              <a:rPr lang="en-US" altLang="en-US" sz="1800" i="1" dirty="0" smtClean="0">
                <a:ea typeface="ＭＳ Ｐゴシック" pitchFamily="34" charset="-128"/>
              </a:rPr>
              <a:t>copy and swap</a:t>
            </a:r>
          </a:p>
          <a:p>
            <a:pPr eaLnBrk="1" hangingPunct="1">
              <a:lnSpc>
                <a:spcPct val="80000"/>
              </a:lnSpc>
              <a:buFontTx/>
              <a:buNone/>
              <a:defRPr/>
            </a:pPr>
            <a:r>
              <a:rPr lang="en-US" altLang="en-US" sz="1800" b="1" dirty="0" smtClean="0">
                <a:ea typeface="ＭＳ Ｐゴシック" pitchFamily="34" charset="-128"/>
              </a:rPr>
              <a:t>	for (</a:t>
            </a:r>
            <a:r>
              <a:rPr lang="en-US" altLang="en-US" sz="1800" b="1" dirty="0" err="1" smtClean="0">
                <a:ea typeface="ＭＳ Ｐゴシック" pitchFamily="34" charset="-128"/>
              </a:rPr>
              <a:t>int</a:t>
            </a:r>
            <a:r>
              <a:rPr lang="en-US" altLang="en-US" sz="1800" b="1" dirty="0" smtClean="0">
                <a:ea typeface="ＭＳ Ｐゴシック" pitchFamily="34" charset="-128"/>
              </a:rPr>
              <a:t> </a:t>
            </a:r>
            <a:r>
              <a:rPr lang="en-US" altLang="en-US" sz="1800" b="1" dirty="0" err="1" smtClean="0">
                <a:ea typeface="ＭＳ Ｐゴシック" pitchFamily="34" charset="-128"/>
              </a:rPr>
              <a:t>i</a:t>
            </a:r>
            <a:r>
              <a:rPr lang="en-US" altLang="en-US" sz="1800" b="1" dirty="0" smtClean="0">
                <a:ea typeface="ＭＳ Ｐゴシック" pitchFamily="34" charset="-128"/>
              </a:rPr>
              <a:t> = 0; </a:t>
            </a:r>
            <a:r>
              <a:rPr lang="en-US" altLang="en-US" sz="1800" b="1" dirty="0" err="1" smtClean="0">
                <a:ea typeface="ＭＳ Ｐゴシック" pitchFamily="34" charset="-128"/>
              </a:rPr>
              <a:t>i</a:t>
            </a:r>
            <a:r>
              <a:rPr lang="en-US" altLang="en-US" sz="1800" b="1" dirty="0" smtClean="0">
                <a:ea typeface="ＭＳ Ｐゴシック" pitchFamily="34" charset="-128"/>
              </a:rPr>
              <a:t>&lt;a.sz; ++</a:t>
            </a:r>
            <a:r>
              <a:rPr lang="en-US" altLang="en-US" sz="1800" b="1" dirty="0" err="1" smtClean="0">
                <a:ea typeface="ＭＳ Ｐゴシック" pitchFamily="34" charset="-128"/>
              </a:rPr>
              <a:t>i</a:t>
            </a:r>
            <a:r>
              <a:rPr lang="en-US" altLang="en-US" sz="1800" b="1" dirty="0" smtClean="0">
                <a:ea typeface="ＭＳ Ｐゴシック" pitchFamily="34" charset="-128"/>
              </a:rPr>
              <a:t>) p[</a:t>
            </a:r>
            <a:r>
              <a:rPr lang="en-US" altLang="en-US" sz="1800" b="1" dirty="0" err="1" smtClean="0">
                <a:ea typeface="ＭＳ Ｐゴシック" pitchFamily="34" charset="-128"/>
              </a:rPr>
              <a:t>i</a:t>
            </a:r>
            <a:r>
              <a:rPr lang="en-US" altLang="en-US" sz="1800" b="1" dirty="0" smtClean="0">
                <a:ea typeface="ＭＳ Ｐゴシック" pitchFamily="34" charset="-128"/>
              </a:rPr>
              <a:t>] = </a:t>
            </a:r>
            <a:r>
              <a:rPr lang="en-US" altLang="en-US" sz="1800" b="1" dirty="0" err="1" smtClean="0">
                <a:ea typeface="ＭＳ Ｐゴシック" pitchFamily="34" charset="-128"/>
              </a:rPr>
              <a:t>a.elem</a:t>
            </a:r>
            <a:r>
              <a:rPr lang="en-US" altLang="en-US" sz="1800" b="1" dirty="0" smtClean="0">
                <a:ea typeface="ＭＳ Ｐゴシック" pitchFamily="34" charset="-128"/>
              </a:rPr>
              <a:t>[</a:t>
            </a:r>
            <a:r>
              <a:rPr lang="en-US" altLang="en-US" sz="1800" b="1" dirty="0" err="1" smtClean="0">
                <a:ea typeface="ＭＳ Ｐゴシック" pitchFamily="34" charset="-128"/>
              </a:rPr>
              <a:t>i</a:t>
            </a:r>
            <a:r>
              <a:rPr lang="en-US" altLang="en-US" sz="1800" b="1" dirty="0" smtClean="0">
                <a:ea typeface="ＭＳ Ｐゴシック" pitchFamily="34" charset="-128"/>
              </a:rPr>
              <a:t>];	</a:t>
            </a:r>
            <a:endParaRPr lang="en-US" altLang="en-US" sz="1800" b="1" i="1" dirty="0" smtClean="0">
              <a:ea typeface="ＭＳ Ｐゴシック" pitchFamily="34" charset="-128"/>
            </a:endParaRPr>
          </a:p>
          <a:p>
            <a:pPr eaLnBrk="1" hangingPunct="1">
              <a:lnSpc>
                <a:spcPct val="80000"/>
              </a:lnSpc>
              <a:buFontTx/>
              <a:buNone/>
              <a:defRPr/>
            </a:pPr>
            <a:r>
              <a:rPr lang="en-US" altLang="en-US" sz="1800" b="1" dirty="0" smtClean="0">
                <a:ea typeface="ＭＳ Ｐゴシック" pitchFamily="34" charset="-128"/>
              </a:rPr>
              <a:t>	delete[ ] </a:t>
            </a:r>
            <a:r>
              <a:rPr lang="en-US" altLang="en-US" sz="1800" b="1" dirty="0" err="1" smtClean="0">
                <a:ea typeface="ＭＳ Ｐゴシック" pitchFamily="34" charset="-128"/>
              </a:rPr>
              <a:t>elem</a:t>
            </a:r>
            <a:r>
              <a:rPr lang="en-US" altLang="en-US" sz="1800" b="1" dirty="0" smtClean="0">
                <a:ea typeface="ＭＳ Ｐゴシック" pitchFamily="34" charset="-128"/>
              </a:rPr>
              <a:t>;			</a:t>
            </a:r>
            <a:endParaRPr lang="en-US" altLang="en-US" sz="1800" b="1" i="1" dirty="0" smtClean="0">
              <a:ea typeface="ＭＳ Ｐゴシック" pitchFamily="34" charset="-128"/>
            </a:endParaRPr>
          </a:p>
          <a:p>
            <a:pPr eaLnBrk="1" hangingPunct="1">
              <a:lnSpc>
                <a:spcPct val="80000"/>
              </a:lnSpc>
              <a:buFontTx/>
              <a:buNone/>
              <a:defRPr/>
            </a:pPr>
            <a:r>
              <a:rPr lang="en-US" altLang="en-US" sz="1800" b="1" dirty="0" smtClean="0">
                <a:ea typeface="ＭＳ Ｐゴシック" pitchFamily="34" charset="-128"/>
              </a:rPr>
              <a:t>	</a:t>
            </a:r>
            <a:r>
              <a:rPr lang="en-US" altLang="en-US" sz="1800" b="1" dirty="0" err="1" smtClean="0">
                <a:ea typeface="ＭＳ Ｐゴシック" pitchFamily="34" charset="-128"/>
              </a:rPr>
              <a:t>sz</a:t>
            </a:r>
            <a:r>
              <a:rPr lang="en-US" altLang="en-US" sz="1800" b="1" dirty="0" smtClean="0">
                <a:ea typeface="ＭＳ Ｐゴシック" pitchFamily="34" charset="-128"/>
              </a:rPr>
              <a:t> = a.sz;		</a:t>
            </a:r>
            <a:endParaRPr lang="en-US" altLang="en-US" sz="1800" dirty="0" smtClean="0">
              <a:ea typeface="ＭＳ Ｐゴシック" pitchFamily="34" charset="-128"/>
            </a:endParaRPr>
          </a:p>
          <a:p>
            <a:pPr eaLnBrk="1" hangingPunct="1">
              <a:lnSpc>
                <a:spcPct val="80000"/>
              </a:lnSpc>
              <a:buFontTx/>
              <a:buNone/>
              <a:defRPr/>
            </a:pPr>
            <a:r>
              <a:rPr lang="en-US" altLang="en-US" sz="1800" dirty="0" smtClean="0">
                <a:ea typeface="ＭＳ Ｐゴシック" pitchFamily="34" charset="-128"/>
              </a:rPr>
              <a:t>	</a:t>
            </a:r>
            <a:r>
              <a:rPr lang="en-US" altLang="en-US" sz="1800" b="1" dirty="0" smtClean="0">
                <a:ea typeface="ＭＳ Ｐゴシック" pitchFamily="34" charset="-128"/>
              </a:rPr>
              <a:t>space = a.sz;</a:t>
            </a:r>
          </a:p>
          <a:p>
            <a:pPr eaLnBrk="1" hangingPunct="1">
              <a:lnSpc>
                <a:spcPct val="80000"/>
              </a:lnSpc>
              <a:buFontTx/>
              <a:buNone/>
              <a:defRPr/>
            </a:pPr>
            <a:r>
              <a:rPr lang="en-US" altLang="en-US" sz="1800" dirty="0" smtClean="0">
                <a:ea typeface="ＭＳ Ｐゴシック" pitchFamily="34" charset="-128"/>
              </a:rPr>
              <a:t>	</a:t>
            </a:r>
            <a:r>
              <a:rPr lang="en-US" altLang="en-US" sz="1800" b="1" dirty="0" err="1" smtClean="0">
                <a:ea typeface="ＭＳ Ｐゴシック" pitchFamily="34" charset="-128"/>
              </a:rPr>
              <a:t>elem</a:t>
            </a:r>
            <a:r>
              <a:rPr lang="en-US" altLang="en-US" sz="1800" b="1" dirty="0" smtClean="0">
                <a:ea typeface="ＭＳ Ｐゴシック" pitchFamily="34" charset="-128"/>
              </a:rPr>
              <a:t> = p;</a:t>
            </a:r>
            <a:endParaRPr lang="en-US" altLang="en-US" sz="1800" dirty="0" smtClean="0">
              <a:ea typeface="ＭＳ Ｐゴシック" pitchFamily="34" charset="-128"/>
            </a:endParaRPr>
          </a:p>
          <a:p>
            <a:pPr eaLnBrk="1" hangingPunct="1">
              <a:lnSpc>
                <a:spcPct val="80000"/>
              </a:lnSpc>
              <a:buFontTx/>
              <a:buNone/>
              <a:defRPr/>
            </a:pPr>
            <a:r>
              <a:rPr lang="en-US" altLang="en-US" sz="1800" b="1" dirty="0" smtClean="0">
                <a:ea typeface="ＭＳ Ｐゴシック" pitchFamily="34" charset="-128"/>
              </a:rPr>
              <a:t>	return *this; </a:t>
            </a:r>
          </a:p>
          <a:p>
            <a:pPr eaLnBrk="1" hangingPunct="1">
              <a:lnSpc>
                <a:spcPct val="80000"/>
              </a:lnSpc>
              <a:buFontTx/>
              <a:buNone/>
              <a:defRPr/>
            </a:pPr>
            <a:r>
              <a:rPr lang="en-US" altLang="en-US" sz="1800" b="1" dirty="0" smtClean="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DA930917-A285-45E5-8633-3CD616BB0F36}" type="slidenum">
              <a:rPr lang="en-US" altLang="en-US" sz="1400" smtClean="0"/>
              <a:pPr eaLnBrk="1" hangingPunct="1">
                <a:defRPr/>
              </a:pPr>
              <a:t>15</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Templates</a:t>
            </a:r>
          </a:p>
        </p:txBody>
      </p:sp>
      <p:sp>
        <p:nvSpPr>
          <p:cNvPr id="84995" name="Rectangle 3"/>
          <p:cNvSpPr>
            <a:spLocks noGrp="1" noChangeArrowheads="1"/>
          </p:cNvSpPr>
          <p:nvPr>
            <p:ph idx="1"/>
          </p:nvPr>
        </p:nvSpPr>
        <p:spPr/>
        <p:txBody>
          <a:bodyPr>
            <a:normAutofit lnSpcReduction="10000"/>
          </a:bodyPr>
          <a:lstStyle/>
          <a:p>
            <a:pPr eaLnBrk="1" hangingPunct="1">
              <a:lnSpc>
                <a:spcPct val="80000"/>
              </a:lnSpc>
              <a:defRPr/>
            </a:pPr>
            <a:r>
              <a:rPr lang="en-US" altLang="en-US" sz="2400" dirty="0" smtClean="0">
                <a:ea typeface="ＭＳ Ｐゴシック" pitchFamily="34" charset="-128"/>
              </a:rPr>
              <a:t>But we don</a:t>
            </a:r>
            <a:r>
              <a:rPr lang="ja-JP" altLang="en-US" sz="2400" smtClean="0">
                <a:ea typeface="ＭＳ Ｐゴシック" pitchFamily="34" charset="-128"/>
              </a:rPr>
              <a:t>’</a:t>
            </a:r>
            <a:r>
              <a:rPr lang="en-US" altLang="ja-JP" sz="2400" dirty="0" smtClean="0">
                <a:ea typeface="ＭＳ Ｐゴシック" pitchFamily="34" charset="-128"/>
              </a:rPr>
              <a:t>t just want vector of double</a:t>
            </a:r>
          </a:p>
          <a:p>
            <a:pPr eaLnBrk="1" hangingPunct="1">
              <a:lnSpc>
                <a:spcPct val="80000"/>
              </a:lnSpc>
              <a:defRPr/>
            </a:pPr>
            <a:r>
              <a:rPr lang="en-US" altLang="en-US" sz="2400" dirty="0" smtClean="0">
                <a:ea typeface="ＭＳ Ｐゴシック" pitchFamily="34" charset="-128"/>
              </a:rPr>
              <a:t>We want vectors with element types we specify</a:t>
            </a:r>
          </a:p>
          <a:p>
            <a:pPr lvl="1" eaLnBrk="1" hangingPunct="1">
              <a:lnSpc>
                <a:spcPct val="80000"/>
              </a:lnSpc>
              <a:defRPr/>
            </a:pPr>
            <a:r>
              <a:rPr lang="en-US" altLang="en-US" sz="2000" b="1" dirty="0" smtClean="0">
                <a:ea typeface="Times New Roman" pitchFamily="18" charset="0"/>
              </a:rPr>
              <a:t>vector&lt;double&gt;</a:t>
            </a:r>
          </a:p>
          <a:p>
            <a:pPr lvl="1" eaLnBrk="1" hangingPunct="1">
              <a:lnSpc>
                <a:spcPct val="80000"/>
              </a:lnSpc>
              <a:defRPr/>
            </a:pPr>
            <a:r>
              <a:rPr lang="en-US" altLang="en-US" sz="2000" b="1" dirty="0" smtClean="0">
                <a:ea typeface="Times New Roman" pitchFamily="18" charset="0"/>
              </a:rPr>
              <a:t>vector&lt;</a:t>
            </a:r>
            <a:r>
              <a:rPr lang="en-US" altLang="en-US" sz="2000" b="1" dirty="0" err="1" smtClean="0">
                <a:ea typeface="Times New Roman" pitchFamily="18" charset="0"/>
              </a:rPr>
              <a:t>int</a:t>
            </a:r>
            <a:r>
              <a:rPr lang="en-US" altLang="en-US" sz="2000" b="1" dirty="0" smtClean="0">
                <a:ea typeface="Times New Roman" pitchFamily="18" charset="0"/>
              </a:rPr>
              <a:t>&gt;</a:t>
            </a:r>
          </a:p>
          <a:p>
            <a:pPr lvl="1" eaLnBrk="1" hangingPunct="1">
              <a:lnSpc>
                <a:spcPct val="80000"/>
              </a:lnSpc>
              <a:defRPr/>
            </a:pPr>
            <a:r>
              <a:rPr lang="en-US" altLang="en-US" sz="2000" b="1" dirty="0" smtClean="0">
                <a:ea typeface="Times New Roman" pitchFamily="18" charset="0"/>
              </a:rPr>
              <a:t>vector&lt;Month&gt;</a:t>
            </a:r>
          </a:p>
          <a:p>
            <a:pPr lvl="1" eaLnBrk="1" hangingPunct="1">
              <a:lnSpc>
                <a:spcPct val="80000"/>
              </a:lnSpc>
              <a:defRPr/>
            </a:pPr>
            <a:r>
              <a:rPr lang="en-US" altLang="en-US" sz="2000" b="1" dirty="0" smtClean="0">
                <a:ea typeface="Times New Roman" pitchFamily="18" charset="0"/>
              </a:rPr>
              <a:t>vector&lt;Record*&gt;			// </a:t>
            </a:r>
            <a:r>
              <a:rPr lang="en-US" altLang="en-US" sz="2000" i="1" dirty="0" smtClean="0">
                <a:ea typeface="Times New Roman" pitchFamily="18" charset="0"/>
              </a:rPr>
              <a:t>vector of pointers</a:t>
            </a:r>
          </a:p>
          <a:p>
            <a:pPr lvl="1" eaLnBrk="1" hangingPunct="1">
              <a:lnSpc>
                <a:spcPct val="80000"/>
              </a:lnSpc>
              <a:defRPr/>
            </a:pPr>
            <a:r>
              <a:rPr lang="en-US" altLang="en-US" sz="2000" b="1" dirty="0" smtClean="0">
                <a:ea typeface="Times New Roman" pitchFamily="18" charset="0"/>
              </a:rPr>
              <a:t>vector&lt; vector&lt;Record&gt; &gt;		// </a:t>
            </a:r>
            <a:r>
              <a:rPr lang="en-US" altLang="en-US" sz="2000" i="1" dirty="0" smtClean="0">
                <a:ea typeface="Times New Roman" pitchFamily="18" charset="0"/>
              </a:rPr>
              <a:t>vector of </a:t>
            </a:r>
            <a:r>
              <a:rPr lang="en-US" altLang="en-US" sz="2000" i="1" dirty="0" smtClean="0">
                <a:ea typeface="Times New Roman" pitchFamily="18" charset="0"/>
              </a:rPr>
              <a:t>vectors</a:t>
            </a:r>
            <a:endParaRPr lang="en-US" altLang="en-US" sz="2000" i="1" dirty="0" smtClean="0">
              <a:ea typeface="Times New Roman" pitchFamily="18" charset="0"/>
            </a:endParaRPr>
          </a:p>
          <a:p>
            <a:pPr lvl="1" eaLnBrk="1" hangingPunct="1">
              <a:lnSpc>
                <a:spcPct val="80000"/>
              </a:lnSpc>
              <a:defRPr/>
            </a:pPr>
            <a:r>
              <a:rPr lang="en-US" altLang="en-US" sz="2000" b="1" dirty="0" smtClean="0">
                <a:ea typeface="Times New Roman" pitchFamily="18" charset="0"/>
              </a:rPr>
              <a:t>vector&lt; vector&lt;Record&gt;&gt;		// </a:t>
            </a:r>
            <a:r>
              <a:rPr lang="en-US" altLang="en-US" sz="2000" i="1" dirty="0" smtClean="0">
                <a:ea typeface="Times New Roman" pitchFamily="18" charset="0"/>
              </a:rPr>
              <a:t>C++11 vector of vectors</a:t>
            </a:r>
          </a:p>
          <a:p>
            <a:pPr lvl="1" eaLnBrk="1" hangingPunct="1">
              <a:lnSpc>
                <a:spcPct val="80000"/>
              </a:lnSpc>
              <a:defRPr/>
            </a:pPr>
            <a:r>
              <a:rPr lang="en-US" altLang="en-US" sz="2000" b="1" dirty="0" smtClean="0">
                <a:ea typeface="Times New Roman" pitchFamily="18" charset="0"/>
              </a:rPr>
              <a:t>vector&lt;char&gt;</a:t>
            </a:r>
          </a:p>
          <a:p>
            <a:pPr eaLnBrk="1" hangingPunct="1">
              <a:lnSpc>
                <a:spcPct val="80000"/>
              </a:lnSpc>
              <a:defRPr/>
            </a:pPr>
            <a:r>
              <a:rPr lang="en-US" altLang="en-US" sz="2400" dirty="0" smtClean="0">
                <a:ea typeface="ＭＳ Ｐゴシック" pitchFamily="34" charset="-128"/>
              </a:rPr>
              <a:t>We must make the element type a parameter to </a:t>
            </a:r>
            <a:r>
              <a:rPr lang="en-US" altLang="en-US" sz="2400" b="1" dirty="0" smtClean="0">
                <a:ea typeface="ＭＳ Ｐゴシック" pitchFamily="34" charset="-128"/>
              </a:rPr>
              <a:t>vector</a:t>
            </a:r>
          </a:p>
          <a:p>
            <a:pPr eaLnBrk="1" hangingPunct="1">
              <a:lnSpc>
                <a:spcPct val="80000"/>
              </a:lnSpc>
              <a:defRPr/>
            </a:pPr>
            <a:r>
              <a:rPr lang="en-US" altLang="en-US" sz="2400" b="1" dirty="0" smtClean="0">
                <a:ea typeface="ＭＳ Ｐゴシック" pitchFamily="34" charset="-128"/>
              </a:rPr>
              <a:t>vector </a:t>
            </a:r>
            <a:r>
              <a:rPr lang="en-US" altLang="en-US" sz="2400" dirty="0" smtClean="0">
                <a:ea typeface="ＭＳ Ｐゴシック" pitchFamily="34" charset="-128"/>
              </a:rPr>
              <a:t>must be able to take both built-in types and user-defined types as element types</a:t>
            </a:r>
          </a:p>
          <a:p>
            <a:pPr eaLnBrk="1" hangingPunct="1">
              <a:lnSpc>
                <a:spcPct val="80000"/>
              </a:lnSpc>
              <a:defRPr/>
            </a:pPr>
            <a:r>
              <a:rPr lang="en-US" altLang="en-US" sz="2400" dirty="0" smtClean="0">
                <a:ea typeface="ＭＳ Ｐゴシック" pitchFamily="34" charset="-128"/>
              </a:rPr>
              <a:t>This is not some magic reserved for the compiler; we can define our own parameterized types, called </a:t>
            </a:r>
            <a:r>
              <a:rPr lang="ja-JP" altLang="en-US" sz="2400" smtClean="0">
                <a:ea typeface="ＭＳ Ｐゴシック" pitchFamily="34" charset="-128"/>
              </a:rPr>
              <a:t>“</a:t>
            </a:r>
            <a:r>
              <a:rPr lang="en-US" altLang="ja-JP" sz="2400" dirty="0" smtClean="0">
                <a:ea typeface="ＭＳ Ｐゴシック" pitchFamily="34" charset="-128"/>
              </a:rPr>
              <a:t>templates</a:t>
            </a:r>
            <a:r>
              <a:rPr lang="ja-JP" altLang="en-US" sz="2400" smtClean="0">
                <a:ea typeface="ＭＳ Ｐゴシック" pitchFamily="34" charset="-128"/>
              </a:rPr>
              <a:t>”</a:t>
            </a:r>
            <a:endParaRPr lang="en-US" altLang="en-US" sz="2400" dirty="0" smtClean="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746B90E6-DF61-482D-928E-1B4019825F06}" type="slidenum">
              <a:rPr lang="en-US" altLang="en-US" sz="1400" smtClean="0"/>
              <a:pPr eaLnBrk="1" hangingPunct="1">
                <a:defRPr/>
              </a:pPr>
              <a:t>16</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Templates</a:t>
            </a:r>
          </a:p>
        </p:txBody>
      </p:sp>
      <p:sp>
        <p:nvSpPr>
          <p:cNvPr id="62467" name="Rectangle 3"/>
          <p:cNvSpPr>
            <a:spLocks noGrp="1" noChangeArrowheads="1"/>
          </p:cNvSpPr>
          <p:nvPr>
            <p:ph idx="1"/>
          </p:nvPr>
        </p:nvSpPr>
        <p:spPr>
          <a:xfrm>
            <a:off x="228600" y="1371600"/>
            <a:ext cx="8686800" cy="5105400"/>
          </a:xfrm>
        </p:spPr>
        <p:txBody>
          <a:bodyPr/>
          <a:lstStyle/>
          <a:p>
            <a:pPr eaLnBrk="1" hangingPunct="1">
              <a:lnSpc>
                <a:spcPct val="80000"/>
              </a:lnSpc>
              <a:defRPr/>
            </a:pPr>
            <a:r>
              <a:rPr lang="en-US" altLang="en-US" sz="2400" smtClean="0">
                <a:ea typeface="ＭＳ Ｐゴシック" pitchFamily="34" charset="-128"/>
              </a:rPr>
              <a:t>The basis for generic programming in C++</a:t>
            </a:r>
          </a:p>
          <a:p>
            <a:pPr lvl="1" eaLnBrk="1" hangingPunct="1">
              <a:lnSpc>
                <a:spcPct val="80000"/>
              </a:lnSpc>
              <a:defRPr/>
            </a:pPr>
            <a:r>
              <a:rPr lang="en-US" altLang="en-US" sz="2000" smtClean="0">
                <a:ea typeface="Times New Roman" pitchFamily="18" charset="0"/>
              </a:rPr>
              <a:t>Sometimes called </a:t>
            </a:r>
            <a:r>
              <a:rPr lang="ja-JP" altLang="en-US" sz="2000" smtClean="0">
                <a:ea typeface="ＭＳ Ｐゴシック" pitchFamily="34" charset="-128"/>
              </a:rPr>
              <a:t>“</a:t>
            </a:r>
            <a:r>
              <a:rPr lang="en-US" altLang="ja-JP" sz="2000" smtClean="0">
                <a:ea typeface="ＭＳ Ｐゴシック" pitchFamily="34" charset="-128"/>
              </a:rPr>
              <a:t>parametric polymorphism</a:t>
            </a:r>
            <a:r>
              <a:rPr lang="ja-JP" altLang="en-US" sz="2000" smtClean="0">
                <a:ea typeface="ＭＳ Ｐゴシック" pitchFamily="34" charset="-128"/>
              </a:rPr>
              <a:t>”</a:t>
            </a:r>
            <a:endParaRPr lang="en-US" altLang="ja-JP" sz="2000" smtClean="0">
              <a:ea typeface="ＭＳ Ｐゴシック" pitchFamily="34" charset="-128"/>
            </a:endParaRPr>
          </a:p>
          <a:p>
            <a:pPr lvl="2" eaLnBrk="1" hangingPunct="1">
              <a:lnSpc>
                <a:spcPct val="80000"/>
              </a:lnSpc>
              <a:defRPr/>
            </a:pPr>
            <a:r>
              <a:rPr lang="en-US" altLang="en-US" sz="1800" smtClean="0">
                <a:ea typeface="Times New Roman" pitchFamily="18" charset="0"/>
              </a:rPr>
              <a:t>Parameterization of types (and functions) by types (and integers)</a:t>
            </a:r>
          </a:p>
          <a:p>
            <a:pPr lvl="1" eaLnBrk="1" hangingPunct="1">
              <a:lnSpc>
                <a:spcPct val="80000"/>
              </a:lnSpc>
              <a:defRPr/>
            </a:pPr>
            <a:r>
              <a:rPr lang="en-US" altLang="en-US" sz="2000" smtClean="0">
                <a:ea typeface="Times New Roman" pitchFamily="18" charset="0"/>
              </a:rPr>
              <a:t>Unsurpassed flexibility and performance</a:t>
            </a:r>
          </a:p>
          <a:p>
            <a:pPr lvl="2" eaLnBrk="1" hangingPunct="1">
              <a:lnSpc>
                <a:spcPct val="80000"/>
              </a:lnSpc>
              <a:defRPr/>
            </a:pPr>
            <a:r>
              <a:rPr lang="en-US" altLang="en-US" sz="1800" smtClean="0">
                <a:ea typeface="Times New Roman" pitchFamily="18" charset="0"/>
              </a:rPr>
              <a:t>Used where performance is essential (</a:t>
            </a:r>
            <a:r>
              <a:rPr lang="en-US" altLang="en-US" sz="1800" i="1" smtClean="0">
                <a:ea typeface="Times New Roman" pitchFamily="18" charset="0"/>
              </a:rPr>
              <a:t>e.g.,</a:t>
            </a:r>
            <a:r>
              <a:rPr lang="en-US" altLang="en-US" sz="1800" smtClean="0">
                <a:ea typeface="Times New Roman" pitchFamily="18" charset="0"/>
              </a:rPr>
              <a:t> hard real time and numerics)</a:t>
            </a:r>
          </a:p>
          <a:p>
            <a:pPr lvl="2" eaLnBrk="1" hangingPunct="1">
              <a:lnSpc>
                <a:spcPct val="80000"/>
              </a:lnSpc>
              <a:defRPr/>
            </a:pPr>
            <a:r>
              <a:rPr lang="en-US" altLang="en-US" sz="1800" smtClean="0">
                <a:ea typeface="Times New Roman" pitchFamily="18" charset="0"/>
              </a:rPr>
              <a:t>Used where flexibility is essential (</a:t>
            </a:r>
            <a:r>
              <a:rPr lang="en-US" altLang="en-US" sz="1800" i="1" smtClean="0">
                <a:ea typeface="Times New Roman" pitchFamily="18" charset="0"/>
              </a:rPr>
              <a:t>e.g.,</a:t>
            </a:r>
            <a:r>
              <a:rPr lang="en-US" altLang="en-US" sz="1800" smtClean="0">
                <a:ea typeface="Times New Roman" pitchFamily="18" charset="0"/>
              </a:rPr>
              <a:t> the C++ standard library)</a:t>
            </a:r>
            <a:endParaRPr lang="en-US" altLang="en-US" sz="1800" b="1" smtClean="0">
              <a:ea typeface="Times New Roman" pitchFamily="18" charset="0"/>
            </a:endParaRPr>
          </a:p>
          <a:p>
            <a:pPr lvl="1" eaLnBrk="1" hangingPunct="1">
              <a:lnSpc>
                <a:spcPct val="80000"/>
              </a:lnSpc>
              <a:defRPr/>
            </a:pPr>
            <a:endParaRPr lang="en-US" altLang="en-US" sz="1000" smtClean="0">
              <a:ea typeface="Times New Roman" pitchFamily="18" charset="0"/>
            </a:endParaRPr>
          </a:p>
          <a:p>
            <a:pPr eaLnBrk="1" hangingPunct="1">
              <a:lnSpc>
                <a:spcPct val="80000"/>
              </a:lnSpc>
              <a:defRPr/>
            </a:pPr>
            <a:r>
              <a:rPr lang="en-US" altLang="en-US" sz="2400" smtClean="0">
                <a:ea typeface="ＭＳ Ｐゴシック" pitchFamily="34" charset="-128"/>
              </a:rPr>
              <a:t>Template definitions</a:t>
            </a:r>
          </a:p>
          <a:p>
            <a:pPr lvl="1" eaLnBrk="1" hangingPunct="1">
              <a:lnSpc>
                <a:spcPct val="80000"/>
              </a:lnSpc>
              <a:buFontTx/>
              <a:buNone/>
              <a:defRPr/>
            </a:pPr>
            <a:r>
              <a:rPr lang="en-US" altLang="en-US" sz="2000" b="1" smtClean="0">
                <a:ea typeface="Times New Roman" pitchFamily="18" charset="0"/>
              </a:rPr>
              <a:t>template&lt;class T, int N&gt; class Buffer { /* </a:t>
            </a:r>
            <a:r>
              <a:rPr lang="en-US" altLang="en-US" sz="2000" i="1" smtClean="0">
                <a:ea typeface="Times New Roman" pitchFamily="18" charset="0"/>
              </a:rPr>
              <a:t>…</a:t>
            </a:r>
            <a:r>
              <a:rPr lang="en-US" altLang="en-US" sz="2000" b="1" i="1" smtClean="0">
                <a:ea typeface="Times New Roman" pitchFamily="18" charset="0"/>
              </a:rPr>
              <a:t> </a:t>
            </a:r>
            <a:r>
              <a:rPr lang="en-US" altLang="en-US" sz="2000" b="1" smtClean="0">
                <a:ea typeface="Times New Roman" pitchFamily="18" charset="0"/>
              </a:rPr>
              <a:t>*/ };</a:t>
            </a:r>
          </a:p>
          <a:p>
            <a:pPr lvl="1" eaLnBrk="1" hangingPunct="1">
              <a:lnSpc>
                <a:spcPct val="80000"/>
              </a:lnSpc>
              <a:buFontTx/>
              <a:buNone/>
              <a:defRPr/>
            </a:pPr>
            <a:r>
              <a:rPr lang="en-US" altLang="en-US" sz="2000" b="1" smtClean="0">
                <a:ea typeface="Times New Roman" pitchFamily="18" charset="0"/>
              </a:rPr>
              <a:t>template&lt;class T, int N&gt; void fill(Buffer&lt;T,N&gt;&amp; b) { /* </a:t>
            </a:r>
            <a:r>
              <a:rPr lang="en-US" altLang="en-US" sz="2000" i="1" smtClean="0">
                <a:ea typeface="Times New Roman" pitchFamily="18" charset="0"/>
              </a:rPr>
              <a:t>…</a:t>
            </a:r>
            <a:r>
              <a:rPr lang="en-US" altLang="en-US" sz="2000" smtClean="0">
                <a:ea typeface="Times New Roman" pitchFamily="18" charset="0"/>
              </a:rPr>
              <a:t> </a:t>
            </a:r>
            <a:r>
              <a:rPr lang="en-US" altLang="en-US" sz="2000" b="1" smtClean="0">
                <a:ea typeface="Times New Roman" pitchFamily="18" charset="0"/>
              </a:rPr>
              <a:t>*/  }</a:t>
            </a:r>
          </a:p>
          <a:p>
            <a:pPr lvl="1" eaLnBrk="1" hangingPunct="1">
              <a:lnSpc>
                <a:spcPct val="80000"/>
              </a:lnSpc>
              <a:buFontTx/>
              <a:buNone/>
              <a:defRPr/>
            </a:pPr>
            <a:endParaRPr lang="en-US" altLang="en-US" sz="1000" b="1" smtClean="0">
              <a:ea typeface="Times New Roman" pitchFamily="18" charset="0"/>
            </a:endParaRPr>
          </a:p>
          <a:p>
            <a:pPr eaLnBrk="1" hangingPunct="1">
              <a:lnSpc>
                <a:spcPct val="80000"/>
              </a:lnSpc>
              <a:defRPr/>
            </a:pPr>
            <a:r>
              <a:rPr lang="en-US" altLang="en-US" sz="2400" smtClean="0">
                <a:ea typeface="ＭＳ Ｐゴシック" pitchFamily="34" charset="-128"/>
              </a:rPr>
              <a:t>Template specializations (instantiations)</a:t>
            </a:r>
          </a:p>
          <a:p>
            <a:pPr lvl="1" eaLnBrk="1" hangingPunct="1">
              <a:lnSpc>
                <a:spcPct val="80000"/>
              </a:lnSpc>
              <a:buFontTx/>
              <a:buNone/>
              <a:defRPr/>
            </a:pPr>
            <a:r>
              <a:rPr lang="en-US" altLang="en-US" sz="2000" b="1" smtClean="0">
                <a:ea typeface="Times New Roman" pitchFamily="18" charset="0"/>
              </a:rPr>
              <a:t>// </a:t>
            </a:r>
            <a:r>
              <a:rPr lang="en-US" altLang="en-US" sz="2000" i="1" smtClean="0">
                <a:ea typeface="Times New Roman" pitchFamily="18" charset="0"/>
              </a:rPr>
              <a:t>for a class template, you specify the template arguments:</a:t>
            </a:r>
          </a:p>
          <a:p>
            <a:pPr lvl="1" eaLnBrk="1" hangingPunct="1">
              <a:lnSpc>
                <a:spcPct val="80000"/>
              </a:lnSpc>
              <a:buFontTx/>
              <a:buNone/>
              <a:defRPr/>
            </a:pPr>
            <a:r>
              <a:rPr lang="en-US" altLang="en-US" sz="2000" b="1" smtClean="0">
                <a:ea typeface="Times New Roman" pitchFamily="18" charset="0"/>
              </a:rPr>
              <a:t>Buffer&lt;char,1024&gt; buf;	// </a:t>
            </a:r>
            <a:r>
              <a:rPr lang="en-US" altLang="en-US" sz="2000" i="1" smtClean="0">
                <a:ea typeface="Times New Roman" pitchFamily="18" charset="0"/>
              </a:rPr>
              <a:t>for</a:t>
            </a:r>
            <a:r>
              <a:rPr lang="en-US" altLang="en-US" sz="2000" b="1" i="1" smtClean="0">
                <a:ea typeface="Times New Roman" pitchFamily="18" charset="0"/>
              </a:rPr>
              <a:t> buf, T</a:t>
            </a:r>
            <a:r>
              <a:rPr lang="en-US" altLang="en-US" sz="2000" i="1" smtClean="0">
                <a:ea typeface="Times New Roman" pitchFamily="18" charset="0"/>
              </a:rPr>
              <a:t> is</a:t>
            </a:r>
            <a:r>
              <a:rPr lang="en-US" altLang="en-US" sz="2000" b="1" i="1" smtClean="0">
                <a:ea typeface="Times New Roman" pitchFamily="18" charset="0"/>
              </a:rPr>
              <a:t> char </a:t>
            </a:r>
            <a:r>
              <a:rPr lang="en-US" altLang="en-US" sz="2000" i="1" smtClean="0">
                <a:ea typeface="Times New Roman" pitchFamily="18" charset="0"/>
              </a:rPr>
              <a:t>and</a:t>
            </a:r>
            <a:r>
              <a:rPr lang="en-US" altLang="en-US" sz="2000" b="1" i="1" smtClean="0">
                <a:ea typeface="Times New Roman" pitchFamily="18" charset="0"/>
              </a:rPr>
              <a:t> N </a:t>
            </a:r>
            <a:r>
              <a:rPr lang="en-US" altLang="en-US" sz="2000" i="1" smtClean="0">
                <a:ea typeface="Times New Roman" pitchFamily="18" charset="0"/>
              </a:rPr>
              <a:t>is</a:t>
            </a:r>
            <a:r>
              <a:rPr lang="en-US" altLang="en-US" sz="2000" b="1" i="1" smtClean="0">
                <a:ea typeface="Times New Roman" pitchFamily="18" charset="0"/>
              </a:rPr>
              <a:t> 1024</a:t>
            </a:r>
          </a:p>
          <a:p>
            <a:pPr lvl="1" eaLnBrk="1" hangingPunct="1">
              <a:lnSpc>
                <a:spcPct val="80000"/>
              </a:lnSpc>
              <a:buFontTx/>
              <a:buNone/>
              <a:defRPr/>
            </a:pPr>
            <a:endParaRPr lang="en-US" altLang="en-US" sz="1000" b="1" i="1" smtClean="0">
              <a:ea typeface="Times New Roman" pitchFamily="18" charset="0"/>
            </a:endParaRPr>
          </a:p>
          <a:p>
            <a:pPr lvl="1" eaLnBrk="1" hangingPunct="1">
              <a:lnSpc>
                <a:spcPct val="80000"/>
              </a:lnSpc>
              <a:buFontTx/>
              <a:buNone/>
              <a:defRPr/>
            </a:pPr>
            <a:r>
              <a:rPr lang="en-US" altLang="en-US" sz="2000" b="1" smtClean="0">
                <a:ea typeface="Times New Roman" pitchFamily="18" charset="0"/>
              </a:rPr>
              <a:t>// </a:t>
            </a:r>
            <a:r>
              <a:rPr lang="en-US" altLang="en-US" sz="2000" i="1" smtClean="0">
                <a:ea typeface="Times New Roman" pitchFamily="18" charset="0"/>
              </a:rPr>
              <a:t>for a function template, the compiler deduces the template arguments:</a:t>
            </a:r>
          </a:p>
          <a:p>
            <a:pPr lvl="1" eaLnBrk="1" hangingPunct="1">
              <a:lnSpc>
                <a:spcPct val="80000"/>
              </a:lnSpc>
              <a:buFontTx/>
              <a:buNone/>
              <a:defRPr/>
            </a:pPr>
            <a:r>
              <a:rPr lang="en-US" altLang="en-US" sz="2000" b="1" smtClean="0">
                <a:ea typeface="Times New Roman" pitchFamily="18" charset="0"/>
              </a:rPr>
              <a:t>fill(buf);	// </a:t>
            </a:r>
            <a:r>
              <a:rPr lang="en-US" altLang="en-US" sz="2000" i="1" smtClean="0">
                <a:ea typeface="Times New Roman" pitchFamily="18" charset="0"/>
              </a:rPr>
              <a:t>for</a:t>
            </a:r>
            <a:r>
              <a:rPr lang="en-US" altLang="en-US" sz="2000" b="1" i="1" smtClean="0">
                <a:ea typeface="Times New Roman" pitchFamily="18" charset="0"/>
              </a:rPr>
              <a:t> fill(), T</a:t>
            </a:r>
            <a:r>
              <a:rPr lang="en-US" altLang="en-US" sz="2000" i="1" smtClean="0">
                <a:ea typeface="Times New Roman" pitchFamily="18" charset="0"/>
              </a:rPr>
              <a:t> is</a:t>
            </a:r>
            <a:r>
              <a:rPr lang="en-US" altLang="en-US" sz="2000" b="1" i="1" smtClean="0">
                <a:ea typeface="Times New Roman" pitchFamily="18" charset="0"/>
              </a:rPr>
              <a:t> char </a:t>
            </a:r>
            <a:r>
              <a:rPr lang="en-US" altLang="en-US" sz="2000" i="1" smtClean="0">
                <a:ea typeface="Times New Roman" pitchFamily="18" charset="0"/>
              </a:rPr>
              <a:t>and</a:t>
            </a:r>
            <a:r>
              <a:rPr lang="en-US" altLang="en-US" sz="2000" b="1" i="1" smtClean="0">
                <a:ea typeface="Times New Roman" pitchFamily="18" charset="0"/>
              </a:rPr>
              <a:t> N </a:t>
            </a:r>
            <a:r>
              <a:rPr lang="en-US" altLang="en-US" sz="2000" i="1" smtClean="0">
                <a:ea typeface="Times New Roman" pitchFamily="18" charset="0"/>
              </a:rPr>
              <a:t>is</a:t>
            </a:r>
            <a:r>
              <a:rPr lang="en-US" altLang="en-US" sz="2000" b="1" i="1" smtClean="0">
                <a:ea typeface="Times New Roman" pitchFamily="18" charset="0"/>
              </a:rPr>
              <a:t> 1024;</a:t>
            </a:r>
            <a:r>
              <a:rPr lang="en-US" altLang="en-US" sz="2000" i="1" smtClean="0">
                <a:ea typeface="Times New Roman" pitchFamily="18" charset="0"/>
              </a:rPr>
              <a:t> that</a:t>
            </a:r>
            <a:r>
              <a:rPr lang="ja-JP" altLang="en-US" sz="2000" i="1" smtClean="0">
                <a:ea typeface="ＭＳ Ｐゴシック" pitchFamily="34" charset="-128"/>
              </a:rPr>
              <a:t>’</a:t>
            </a:r>
            <a:r>
              <a:rPr lang="en-US" altLang="ja-JP" sz="2000" i="1" smtClean="0">
                <a:ea typeface="ＭＳ Ｐゴシック" pitchFamily="34" charset="-128"/>
              </a:rPr>
              <a:t>s what</a:t>
            </a:r>
            <a:r>
              <a:rPr lang="en-US" altLang="ja-JP" sz="2000" b="1" i="1" smtClean="0">
                <a:ea typeface="ＭＳ Ｐゴシック" pitchFamily="34" charset="-128"/>
              </a:rPr>
              <a:t> buf </a:t>
            </a:r>
            <a:r>
              <a:rPr lang="en-US" altLang="ja-JP" sz="2000" i="1" smtClean="0">
                <a:ea typeface="ＭＳ Ｐゴシック" pitchFamily="34" charset="-128"/>
              </a:rPr>
              <a:t>has</a:t>
            </a:r>
            <a:r>
              <a:rPr lang="en-US" altLang="ja-JP" sz="2000" b="1" smtClean="0">
                <a:ea typeface="ＭＳ Ｐゴシック" pitchFamily="34" charset="-128"/>
              </a:rPr>
              <a:t>	</a:t>
            </a:r>
            <a:endParaRPr lang="en-US" altLang="en-US" sz="2000" b="1" smtClean="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9F1796C1-0F09-4E04-ABC2-3498B2C9FD8C}" type="slidenum">
              <a:rPr lang="en-US" altLang="en-US" sz="1400" smtClean="0"/>
              <a:pPr eaLnBrk="1" hangingPunct="1">
                <a:defRPr/>
              </a:pPr>
              <a:t>17</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Parameterize with element type</a:t>
            </a:r>
          </a:p>
        </p:txBody>
      </p:sp>
      <p:sp>
        <p:nvSpPr>
          <p:cNvPr id="60419" name="Rectangle 3"/>
          <p:cNvSpPr>
            <a:spLocks noGrp="1" noChangeArrowheads="1"/>
          </p:cNvSpPr>
          <p:nvPr>
            <p:ph idx="1"/>
          </p:nvPr>
        </p:nvSpPr>
        <p:spPr>
          <a:xfrm>
            <a:off x="457200" y="1600200"/>
            <a:ext cx="8458200" cy="5257800"/>
          </a:xfrm>
        </p:spPr>
        <p:txBody>
          <a:bodyPr/>
          <a:lstStyle/>
          <a:p>
            <a:pPr eaLnBrk="1" hangingPunct="1">
              <a:lnSpc>
                <a:spcPct val="90000"/>
              </a:lnSpc>
              <a:buFontTx/>
              <a:buNone/>
              <a:defRPr/>
            </a:pPr>
            <a:r>
              <a:rPr lang="en-US" altLang="en-US" sz="2000" b="1" dirty="0" smtClean="0">
                <a:ea typeface="ＭＳ Ｐゴシック" pitchFamily="34" charset="-128"/>
              </a:rPr>
              <a:t>// </a:t>
            </a:r>
            <a:r>
              <a:rPr lang="en-US" altLang="en-US" sz="2000" i="1" dirty="0" smtClean="0">
                <a:ea typeface="ＭＳ Ｐゴシック" pitchFamily="34" charset="-128"/>
              </a:rPr>
              <a:t>an almost real</a:t>
            </a:r>
            <a:r>
              <a:rPr lang="en-US" altLang="en-US" sz="2000" b="1" i="1" dirty="0" smtClean="0">
                <a:ea typeface="ＭＳ Ｐゴシック" pitchFamily="34" charset="-128"/>
              </a:rPr>
              <a:t> vector </a:t>
            </a:r>
            <a:r>
              <a:rPr lang="en-US" altLang="en-US" sz="2000" i="1" dirty="0" smtClean="0">
                <a:ea typeface="ＭＳ Ｐゴシック" pitchFamily="34" charset="-128"/>
              </a:rPr>
              <a:t>of </a:t>
            </a:r>
            <a:r>
              <a:rPr lang="en-US" altLang="en-US" sz="2000" b="1" i="1" dirty="0" smtClean="0">
                <a:ea typeface="ＭＳ Ｐゴシック" pitchFamily="34" charset="-128"/>
              </a:rPr>
              <a:t>T</a:t>
            </a:r>
            <a:r>
              <a:rPr lang="en-US" altLang="en-US" sz="2000" i="1" dirty="0" smtClean="0">
                <a:ea typeface="ＭＳ Ｐゴシック" pitchFamily="34" charset="-128"/>
              </a:rPr>
              <a:t>s</a:t>
            </a:r>
            <a:r>
              <a:rPr lang="en-US" altLang="en-US" sz="2000" b="1" i="1" dirty="0" smtClean="0">
                <a:ea typeface="ＭＳ Ｐゴシック" pitchFamily="34" charset="-128"/>
              </a:rPr>
              <a:t>:</a:t>
            </a:r>
          </a:p>
          <a:p>
            <a:pPr eaLnBrk="1" hangingPunct="1">
              <a:lnSpc>
                <a:spcPct val="90000"/>
              </a:lnSpc>
              <a:buFontTx/>
              <a:buNone/>
              <a:defRPr/>
            </a:pPr>
            <a:r>
              <a:rPr lang="en-US" altLang="en-US" sz="2000" b="1" dirty="0" smtClean="0">
                <a:ea typeface="ＭＳ Ｐゴシック" pitchFamily="34" charset="-128"/>
              </a:rPr>
              <a:t>template&lt;class T&gt; class vector {</a:t>
            </a:r>
          </a:p>
          <a:p>
            <a:pPr eaLnBrk="1" hangingPunct="1">
              <a:lnSpc>
                <a:spcPct val="90000"/>
              </a:lnSpc>
              <a:buFontTx/>
              <a:buNone/>
              <a:defRPr/>
            </a:pPr>
            <a:r>
              <a:rPr lang="en-US" altLang="en-US" sz="2000" b="1" dirty="0" smtClean="0">
                <a:ea typeface="ＭＳ Ｐゴシック" pitchFamily="34" charset="-128"/>
              </a:rPr>
              <a:t>	// </a:t>
            </a:r>
            <a:r>
              <a:rPr lang="en-US" altLang="en-US" sz="2000" i="1" dirty="0" smtClean="0">
                <a:ea typeface="ＭＳ Ｐゴシック" pitchFamily="34" charset="-128"/>
              </a:rPr>
              <a:t>…</a:t>
            </a:r>
          </a:p>
          <a:p>
            <a:pPr eaLnBrk="1" hangingPunct="1">
              <a:lnSpc>
                <a:spcPct val="90000"/>
              </a:lnSpc>
              <a:buFontTx/>
              <a:buNone/>
              <a:defRPr/>
            </a:pPr>
            <a:r>
              <a:rPr lang="en-US" altLang="en-US" sz="2000" b="1" dirty="0" smtClean="0">
                <a:ea typeface="ＭＳ Ｐゴシック" pitchFamily="34" charset="-128"/>
              </a:rPr>
              <a:t>};</a:t>
            </a:r>
          </a:p>
          <a:p>
            <a:pPr eaLnBrk="1" hangingPunct="1">
              <a:lnSpc>
                <a:spcPct val="90000"/>
              </a:lnSpc>
              <a:buFontTx/>
              <a:buNone/>
              <a:defRPr/>
            </a:pPr>
            <a:r>
              <a:rPr lang="en-US" altLang="en-US" sz="2000" b="1" dirty="0" smtClean="0">
                <a:ea typeface="ＭＳ Ｐゴシック" pitchFamily="34" charset="-128"/>
              </a:rPr>
              <a:t>vector&lt;double&gt; </a:t>
            </a:r>
            <a:r>
              <a:rPr lang="en-US" altLang="en-US" sz="2000" b="1" dirty="0" err="1" smtClean="0">
                <a:ea typeface="ＭＳ Ｐゴシック" pitchFamily="34" charset="-128"/>
              </a:rPr>
              <a:t>vd</a:t>
            </a:r>
            <a:r>
              <a:rPr lang="en-US" altLang="en-US" sz="2000" b="1" dirty="0" smtClean="0">
                <a:ea typeface="ＭＳ Ｐゴシック" pitchFamily="34" charset="-128"/>
              </a:rPr>
              <a:t>;		// </a:t>
            </a:r>
            <a:r>
              <a:rPr lang="en-US" altLang="en-US" sz="2000" b="1" i="1" dirty="0" smtClean="0">
                <a:ea typeface="ＭＳ Ｐゴシック" pitchFamily="34" charset="-128"/>
              </a:rPr>
              <a:t>T</a:t>
            </a:r>
            <a:r>
              <a:rPr lang="en-US" altLang="en-US" sz="2000" i="1" dirty="0" smtClean="0">
                <a:ea typeface="ＭＳ Ｐゴシック" pitchFamily="34" charset="-128"/>
              </a:rPr>
              <a:t> is </a:t>
            </a:r>
            <a:r>
              <a:rPr lang="en-US" altLang="en-US" sz="2000" b="1" i="1" dirty="0" smtClean="0">
                <a:ea typeface="ＭＳ Ｐゴシック" pitchFamily="34" charset="-128"/>
              </a:rPr>
              <a:t>double</a:t>
            </a:r>
          </a:p>
          <a:p>
            <a:pPr eaLnBrk="1" hangingPunct="1">
              <a:lnSpc>
                <a:spcPct val="90000"/>
              </a:lnSpc>
              <a:buFontTx/>
              <a:buNone/>
              <a:defRPr/>
            </a:pPr>
            <a:r>
              <a:rPr lang="en-US" altLang="en-US" sz="2000" b="1" dirty="0" smtClean="0">
                <a:ea typeface="ＭＳ Ｐゴシック" pitchFamily="34" charset="-128"/>
              </a:rPr>
              <a:t>vector&lt;</a:t>
            </a:r>
            <a:r>
              <a:rPr lang="en-US" altLang="en-US" sz="2000" b="1" dirty="0" err="1" smtClean="0">
                <a:ea typeface="ＭＳ Ｐゴシック" pitchFamily="34" charset="-128"/>
              </a:rPr>
              <a:t>int</a:t>
            </a:r>
            <a:r>
              <a:rPr lang="en-US" altLang="en-US" sz="2000" b="1" dirty="0" smtClean="0">
                <a:ea typeface="ＭＳ Ｐゴシック" pitchFamily="34" charset="-128"/>
              </a:rPr>
              <a:t>&gt; vi;			// </a:t>
            </a:r>
            <a:r>
              <a:rPr lang="en-US" altLang="en-US" sz="2000" b="1" i="1" dirty="0" smtClean="0">
                <a:ea typeface="ＭＳ Ｐゴシック" pitchFamily="34" charset="-128"/>
              </a:rPr>
              <a:t>T </a:t>
            </a:r>
            <a:r>
              <a:rPr lang="en-US" altLang="en-US" sz="2000" i="1" dirty="0" smtClean="0">
                <a:ea typeface="ＭＳ Ｐゴシック" pitchFamily="34" charset="-128"/>
              </a:rPr>
              <a:t>is</a:t>
            </a:r>
            <a:r>
              <a:rPr lang="en-US" altLang="en-US" sz="2000" b="1" i="1" dirty="0" smtClean="0">
                <a:ea typeface="ＭＳ Ｐゴシック" pitchFamily="34" charset="-128"/>
              </a:rPr>
              <a:t> </a:t>
            </a:r>
            <a:r>
              <a:rPr lang="en-US" altLang="en-US" sz="2000" b="1" i="1" dirty="0" err="1" smtClean="0">
                <a:ea typeface="ＭＳ Ｐゴシック" pitchFamily="34" charset="-128"/>
              </a:rPr>
              <a:t>int</a:t>
            </a:r>
            <a:endParaRPr lang="en-US" altLang="en-US" sz="2000" b="1" i="1" dirty="0" smtClean="0">
              <a:ea typeface="ＭＳ Ｐゴシック" pitchFamily="34" charset="-128"/>
            </a:endParaRPr>
          </a:p>
          <a:p>
            <a:pPr eaLnBrk="1" hangingPunct="1">
              <a:lnSpc>
                <a:spcPct val="90000"/>
              </a:lnSpc>
              <a:buFontTx/>
              <a:buNone/>
              <a:defRPr/>
            </a:pPr>
            <a:r>
              <a:rPr lang="en-US" altLang="en-US" sz="2000" b="1" dirty="0" smtClean="0">
                <a:ea typeface="ＭＳ Ｐゴシック" pitchFamily="34" charset="-128"/>
              </a:rPr>
              <a:t>vector&lt; vector&lt;</a:t>
            </a:r>
            <a:r>
              <a:rPr lang="en-US" altLang="en-US" sz="2000" b="1" dirty="0" err="1" smtClean="0">
                <a:ea typeface="ＭＳ Ｐゴシック" pitchFamily="34" charset="-128"/>
              </a:rPr>
              <a:t>int</a:t>
            </a:r>
            <a:r>
              <a:rPr lang="en-US" altLang="en-US" sz="2000" b="1" dirty="0" smtClean="0">
                <a:ea typeface="ＭＳ Ｐゴシック" pitchFamily="34" charset="-128"/>
              </a:rPr>
              <a:t>&gt; &gt; </a:t>
            </a:r>
            <a:r>
              <a:rPr lang="en-US" altLang="en-US" sz="2000" b="1" dirty="0" err="1" smtClean="0">
                <a:ea typeface="ＭＳ Ｐゴシック" pitchFamily="34" charset="-128"/>
              </a:rPr>
              <a:t>vvi</a:t>
            </a:r>
            <a:r>
              <a:rPr lang="en-US" altLang="en-US" sz="2000" b="1" dirty="0" smtClean="0">
                <a:ea typeface="ＭＳ Ｐゴシック" pitchFamily="34" charset="-128"/>
              </a:rPr>
              <a:t>;	</a:t>
            </a:r>
            <a:r>
              <a:rPr lang="en-US" altLang="en-US" sz="2000" b="1" dirty="0" smtClean="0">
                <a:ea typeface="ＭＳ Ｐゴシック" pitchFamily="34" charset="-128"/>
              </a:rPr>
              <a:t>	// </a:t>
            </a:r>
            <a:r>
              <a:rPr lang="en-US" altLang="en-US" sz="2000" b="1" i="1" dirty="0" smtClean="0">
                <a:ea typeface="ＭＳ Ｐゴシック" pitchFamily="34" charset="-128"/>
              </a:rPr>
              <a:t>T </a:t>
            </a:r>
            <a:r>
              <a:rPr lang="en-US" altLang="en-US" sz="2000" i="1" dirty="0" smtClean="0">
                <a:ea typeface="ＭＳ Ｐゴシック" pitchFamily="34" charset="-128"/>
              </a:rPr>
              <a:t>is </a:t>
            </a:r>
            <a:r>
              <a:rPr lang="en-US" altLang="en-US" sz="2000" b="1" i="1" dirty="0" smtClean="0">
                <a:ea typeface="ＭＳ Ｐゴシック" pitchFamily="34" charset="-128"/>
              </a:rPr>
              <a:t>vector&lt;</a:t>
            </a:r>
            <a:r>
              <a:rPr lang="en-US" altLang="en-US" sz="2000" b="1" i="1" dirty="0" err="1" smtClean="0">
                <a:ea typeface="ＭＳ Ｐゴシック" pitchFamily="34" charset="-128"/>
              </a:rPr>
              <a:t>int</a:t>
            </a:r>
            <a:r>
              <a:rPr lang="en-US" altLang="en-US" sz="2000" b="1" i="1" dirty="0" smtClean="0">
                <a:ea typeface="ＭＳ Ｐゴシック" pitchFamily="34" charset="-128"/>
              </a:rPr>
              <a:t>&gt;</a:t>
            </a:r>
          </a:p>
          <a:p>
            <a:pPr eaLnBrk="1" hangingPunct="1">
              <a:lnSpc>
                <a:spcPct val="90000"/>
              </a:lnSpc>
              <a:buFontTx/>
              <a:buNone/>
              <a:defRPr/>
            </a:pPr>
            <a:r>
              <a:rPr lang="en-US" altLang="en-US" sz="2000" b="1" dirty="0" smtClean="0">
                <a:ea typeface="ＭＳ Ｐゴシック" pitchFamily="34" charset="-128"/>
              </a:rPr>
              <a:t>					// 		</a:t>
            </a:r>
            <a:r>
              <a:rPr lang="en-US" altLang="en-US" sz="2000" i="1" dirty="0" smtClean="0">
                <a:ea typeface="ＭＳ Ｐゴシック" pitchFamily="34" charset="-128"/>
              </a:rPr>
              <a:t>in which</a:t>
            </a:r>
            <a:r>
              <a:rPr lang="en-US" altLang="en-US" sz="2000" b="1" i="1" dirty="0" smtClean="0">
                <a:ea typeface="ＭＳ Ｐゴシック" pitchFamily="34" charset="-128"/>
              </a:rPr>
              <a:t> T </a:t>
            </a:r>
            <a:r>
              <a:rPr lang="en-US" altLang="en-US" sz="2000" i="1" dirty="0" smtClean="0">
                <a:ea typeface="ＭＳ Ｐゴシック" pitchFamily="34" charset="-128"/>
              </a:rPr>
              <a:t>is</a:t>
            </a:r>
            <a:r>
              <a:rPr lang="en-US" altLang="en-US" sz="2000" b="1" i="1" dirty="0" smtClean="0">
                <a:ea typeface="ＭＳ Ｐゴシック" pitchFamily="34" charset="-128"/>
              </a:rPr>
              <a:t> </a:t>
            </a:r>
            <a:r>
              <a:rPr lang="en-US" altLang="en-US" sz="2000" b="1" i="1" dirty="0" err="1" smtClean="0">
                <a:ea typeface="ＭＳ Ｐゴシック" pitchFamily="34" charset="-128"/>
              </a:rPr>
              <a:t>int</a:t>
            </a:r>
            <a:endParaRPr lang="en-US" altLang="en-US" sz="2000" b="1" i="1" dirty="0" smtClean="0">
              <a:ea typeface="ＭＳ Ｐゴシック" pitchFamily="34" charset="-128"/>
            </a:endParaRPr>
          </a:p>
          <a:p>
            <a:pPr eaLnBrk="1" hangingPunct="1">
              <a:lnSpc>
                <a:spcPct val="90000"/>
              </a:lnSpc>
              <a:buFont typeface="Wingdings" pitchFamily="2" charset="2"/>
              <a:buNone/>
              <a:defRPr/>
            </a:pPr>
            <a:r>
              <a:rPr lang="en-US" altLang="en-US" sz="2000" b="1" dirty="0" smtClean="0">
                <a:ea typeface="ＭＳ Ｐゴシック" pitchFamily="34" charset="-128"/>
              </a:rPr>
              <a:t>vector&lt; vector&lt;</a:t>
            </a:r>
            <a:r>
              <a:rPr lang="en-US" altLang="en-US" sz="2000" b="1" dirty="0" err="1" smtClean="0">
                <a:ea typeface="ＭＳ Ｐゴシック" pitchFamily="34" charset="-128"/>
              </a:rPr>
              <a:t>int</a:t>
            </a:r>
            <a:r>
              <a:rPr lang="en-US" altLang="en-US" sz="2000" b="1" dirty="0" smtClean="0">
                <a:ea typeface="ＭＳ Ｐゴシック" pitchFamily="34" charset="-128"/>
              </a:rPr>
              <a:t>&gt;&gt; </a:t>
            </a:r>
            <a:r>
              <a:rPr lang="en-US" altLang="en-US" sz="2000" b="1" dirty="0" err="1" smtClean="0">
                <a:ea typeface="ＭＳ Ｐゴシック" pitchFamily="34" charset="-128"/>
              </a:rPr>
              <a:t>vvi</a:t>
            </a:r>
            <a:r>
              <a:rPr lang="en-US" altLang="en-US" sz="2000" b="1" dirty="0" smtClean="0">
                <a:ea typeface="ＭＳ Ｐゴシック" pitchFamily="34" charset="-128"/>
              </a:rPr>
              <a:t>;	</a:t>
            </a:r>
            <a:r>
              <a:rPr lang="en-US" altLang="en-US" sz="2000" b="1" dirty="0" smtClean="0">
                <a:ea typeface="ＭＳ Ｐゴシック" pitchFamily="34" charset="-128"/>
              </a:rPr>
              <a:t>	// </a:t>
            </a:r>
            <a:r>
              <a:rPr lang="en-US" altLang="en-US" sz="2000" i="1" dirty="0" smtClean="0">
                <a:ea typeface="ＭＳ Ｐゴシック" pitchFamily="34" charset="-128"/>
              </a:rPr>
              <a:t>(C++11) </a:t>
            </a:r>
            <a:r>
              <a:rPr lang="en-US" altLang="en-US" sz="2000" b="1" i="1" dirty="0" smtClean="0">
                <a:ea typeface="ＭＳ Ｐゴシック" pitchFamily="34" charset="-128"/>
              </a:rPr>
              <a:t>T </a:t>
            </a:r>
            <a:r>
              <a:rPr lang="en-US" altLang="en-US" sz="2000" i="1" dirty="0" smtClean="0">
                <a:ea typeface="ＭＳ Ｐゴシック" pitchFamily="34" charset="-128"/>
              </a:rPr>
              <a:t>is </a:t>
            </a:r>
            <a:r>
              <a:rPr lang="en-US" altLang="en-US" sz="2000" b="1" i="1" dirty="0" smtClean="0">
                <a:ea typeface="ＭＳ Ｐゴシック" pitchFamily="34" charset="-128"/>
              </a:rPr>
              <a:t>vector&lt;</a:t>
            </a:r>
            <a:r>
              <a:rPr lang="en-US" altLang="en-US" sz="2000" b="1" i="1" dirty="0" err="1" smtClean="0">
                <a:ea typeface="ＭＳ Ｐゴシック" pitchFamily="34" charset="-128"/>
              </a:rPr>
              <a:t>int</a:t>
            </a:r>
            <a:r>
              <a:rPr lang="en-US" altLang="en-US" sz="2000" b="1" i="1" dirty="0" smtClean="0">
                <a:ea typeface="ＭＳ Ｐゴシック" pitchFamily="34" charset="-128"/>
              </a:rPr>
              <a:t>&gt;</a:t>
            </a:r>
          </a:p>
          <a:p>
            <a:pPr eaLnBrk="1" hangingPunct="1">
              <a:lnSpc>
                <a:spcPct val="90000"/>
              </a:lnSpc>
              <a:buFont typeface="Wingdings" pitchFamily="2" charset="2"/>
              <a:buNone/>
              <a:defRPr/>
            </a:pPr>
            <a:r>
              <a:rPr lang="en-US" altLang="en-US" sz="2000" b="1" dirty="0" smtClean="0">
                <a:ea typeface="ＭＳ Ｐゴシック" pitchFamily="34" charset="-128"/>
              </a:rPr>
              <a:t>					// 		</a:t>
            </a:r>
            <a:r>
              <a:rPr lang="en-US" altLang="en-US" sz="2000" i="1" dirty="0" smtClean="0">
                <a:ea typeface="ＭＳ Ｐゴシック" pitchFamily="34" charset="-128"/>
              </a:rPr>
              <a:t>in which</a:t>
            </a:r>
            <a:r>
              <a:rPr lang="en-US" altLang="en-US" sz="2000" b="1" i="1" dirty="0" smtClean="0">
                <a:ea typeface="ＭＳ Ｐゴシック" pitchFamily="34" charset="-128"/>
              </a:rPr>
              <a:t> T </a:t>
            </a:r>
            <a:r>
              <a:rPr lang="en-US" altLang="en-US" sz="2000" i="1" dirty="0" smtClean="0">
                <a:ea typeface="ＭＳ Ｐゴシック" pitchFamily="34" charset="-128"/>
              </a:rPr>
              <a:t>is</a:t>
            </a:r>
            <a:r>
              <a:rPr lang="en-US" altLang="en-US" sz="2000" b="1" i="1" dirty="0" smtClean="0">
                <a:ea typeface="ＭＳ Ｐゴシック" pitchFamily="34" charset="-128"/>
              </a:rPr>
              <a:t> </a:t>
            </a:r>
            <a:r>
              <a:rPr lang="en-US" altLang="en-US" sz="2000" b="1" i="1" dirty="0" err="1" smtClean="0">
                <a:ea typeface="ＭＳ Ｐゴシック" pitchFamily="34" charset="-128"/>
              </a:rPr>
              <a:t>int</a:t>
            </a:r>
            <a:endParaRPr lang="en-US" altLang="en-US" sz="2000" b="1" i="1" dirty="0" smtClean="0">
              <a:ea typeface="ＭＳ Ｐゴシック" pitchFamily="34" charset="-128"/>
            </a:endParaRPr>
          </a:p>
          <a:p>
            <a:pPr eaLnBrk="1" hangingPunct="1">
              <a:lnSpc>
                <a:spcPct val="90000"/>
              </a:lnSpc>
              <a:buFontTx/>
              <a:buNone/>
              <a:defRPr/>
            </a:pPr>
            <a:r>
              <a:rPr lang="en-US" altLang="en-US" sz="2000" b="1" dirty="0" smtClean="0">
                <a:ea typeface="ＭＳ Ｐゴシック" pitchFamily="34" charset="-128"/>
              </a:rPr>
              <a:t>vector&lt;char&gt; </a:t>
            </a:r>
            <a:r>
              <a:rPr lang="en-US" altLang="en-US" sz="2000" b="1" dirty="0" err="1" smtClean="0">
                <a:ea typeface="ＭＳ Ｐゴシック" pitchFamily="34" charset="-128"/>
              </a:rPr>
              <a:t>vc</a:t>
            </a:r>
            <a:r>
              <a:rPr lang="en-US" altLang="en-US" sz="2000" b="1" dirty="0" smtClean="0">
                <a:ea typeface="ＭＳ Ｐゴシック" pitchFamily="34" charset="-128"/>
              </a:rPr>
              <a:t>;		</a:t>
            </a:r>
            <a:r>
              <a:rPr lang="en-US" altLang="en-US" sz="2000" b="1" dirty="0" smtClean="0">
                <a:ea typeface="ＭＳ Ｐゴシック" pitchFamily="34" charset="-128"/>
              </a:rPr>
              <a:t>	// </a:t>
            </a:r>
            <a:r>
              <a:rPr lang="en-US" altLang="en-US" sz="2000" b="1" i="1" dirty="0" smtClean="0">
                <a:ea typeface="ＭＳ Ｐゴシック" pitchFamily="34" charset="-128"/>
              </a:rPr>
              <a:t>T</a:t>
            </a:r>
            <a:r>
              <a:rPr lang="en-US" altLang="en-US" sz="2000" i="1" dirty="0" smtClean="0">
                <a:ea typeface="ＭＳ Ｐゴシック" pitchFamily="34" charset="-128"/>
              </a:rPr>
              <a:t> is</a:t>
            </a:r>
            <a:r>
              <a:rPr lang="en-US" altLang="en-US" sz="2000" b="1" i="1" dirty="0" smtClean="0">
                <a:ea typeface="ＭＳ Ｐゴシック" pitchFamily="34" charset="-128"/>
              </a:rPr>
              <a:t> char</a:t>
            </a:r>
          </a:p>
          <a:p>
            <a:pPr eaLnBrk="1" hangingPunct="1">
              <a:lnSpc>
                <a:spcPct val="90000"/>
              </a:lnSpc>
              <a:buFontTx/>
              <a:buNone/>
              <a:defRPr/>
            </a:pPr>
            <a:r>
              <a:rPr lang="en-US" altLang="en-US" sz="2000" b="1" dirty="0" smtClean="0">
                <a:ea typeface="ＭＳ Ｐゴシック" pitchFamily="34" charset="-128"/>
              </a:rPr>
              <a:t>vector&lt;double*&gt; </a:t>
            </a:r>
            <a:r>
              <a:rPr lang="en-US" altLang="en-US" sz="2000" b="1" dirty="0" err="1" smtClean="0">
                <a:ea typeface="ＭＳ Ｐゴシック" pitchFamily="34" charset="-128"/>
              </a:rPr>
              <a:t>vpd</a:t>
            </a:r>
            <a:r>
              <a:rPr lang="en-US" altLang="en-US" sz="2000" b="1" dirty="0" smtClean="0">
                <a:ea typeface="ＭＳ Ｐゴシック" pitchFamily="34" charset="-128"/>
              </a:rPr>
              <a:t>;		// </a:t>
            </a:r>
            <a:r>
              <a:rPr lang="en-US" altLang="en-US" sz="2000" b="1" i="1" dirty="0" smtClean="0">
                <a:ea typeface="ＭＳ Ｐゴシック" pitchFamily="34" charset="-128"/>
              </a:rPr>
              <a:t>T </a:t>
            </a:r>
            <a:r>
              <a:rPr lang="en-US" altLang="en-US" sz="2000" i="1" dirty="0" smtClean="0">
                <a:ea typeface="ＭＳ Ｐゴシック" pitchFamily="34" charset="-128"/>
              </a:rPr>
              <a:t>is </a:t>
            </a:r>
            <a:r>
              <a:rPr lang="en-US" altLang="en-US" sz="2000" b="1" i="1" dirty="0" smtClean="0">
                <a:ea typeface="ＭＳ Ｐゴシック" pitchFamily="34" charset="-128"/>
              </a:rPr>
              <a:t>double*</a:t>
            </a:r>
          </a:p>
          <a:p>
            <a:pPr eaLnBrk="1" hangingPunct="1">
              <a:lnSpc>
                <a:spcPct val="90000"/>
              </a:lnSpc>
              <a:buFontTx/>
              <a:buNone/>
              <a:defRPr/>
            </a:pPr>
            <a:r>
              <a:rPr lang="en-US" altLang="en-US" sz="2000" b="1" dirty="0" smtClean="0">
                <a:ea typeface="ＭＳ Ｐゴシック" pitchFamily="34" charset="-128"/>
              </a:rPr>
              <a:t>vector&lt; vector&lt;double&gt;* &gt; </a:t>
            </a:r>
            <a:r>
              <a:rPr lang="en-US" altLang="en-US" sz="2000" b="1" dirty="0" err="1" smtClean="0">
                <a:ea typeface="ＭＳ Ｐゴシック" pitchFamily="34" charset="-128"/>
              </a:rPr>
              <a:t>vvpd</a:t>
            </a:r>
            <a:r>
              <a:rPr lang="en-US" altLang="en-US" sz="2000" b="1" dirty="0" smtClean="0">
                <a:ea typeface="ＭＳ Ｐゴシック" pitchFamily="34" charset="-128"/>
              </a:rPr>
              <a:t>;	// </a:t>
            </a:r>
            <a:r>
              <a:rPr lang="en-US" altLang="en-US" sz="2000" b="1" i="1" dirty="0" smtClean="0">
                <a:ea typeface="ＭＳ Ｐゴシック" pitchFamily="34" charset="-128"/>
              </a:rPr>
              <a:t>T </a:t>
            </a:r>
            <a:r>
              <a:rPr lang="en-US" altLang="en-US" sz="2000" i="1" dirty="0" smtClean="0">
                <a:ea typeface="ＭＳ Ｐゴシック" pitchFamily="34" charset="-128"/>
              </a:rPr>
              <a:t>is</a:t>
            </a:r>
            <a:r>
              <a:rPr lang="en-US" altLang="en-US" sz="2000" b="1" i="1" dirty="0" smtClean="0">
                <a:ea typeface="ＭＳ Ｐゴシック" pitchFamily="34" charset="-128"/>
              </a:rPr>
              <a:t> vector&lt;double&gt;*</a:t>
            </a:r>
          </a:p>
          <a:p>
            <a:pPr eaLnBrk="1" hangingPunct="1">
              <a:lnSpc>
                <a:spcPct val="90000"/>
              </a:lnSpc>
              <a:buFontTx/>
              <a:buNone/>
              <a:defRPr/>
            </a:pPr>
            <a:r>
              <a:rPr lang="en-US" altLang="en-US" sz="2000" b="1" dirty="0" smtClean="0">
                <a:ea typeface="ＭＳ Ｐゴシック" pitchFamily="34" charset="-128"/>
              </a:rPr>
              <a:t>					// 		</a:t>
            </a:r>
            <a:r>
              <a:rPr lang="en-US" altLang="en-US" sz="2000" i="1" dirty="0" smtClean="0">
                <a:ea typeface="ＭＳ Ｐゴシック" pitchFamily="34" charset="-128"/>
              </a:rPr>
              <a:t>in which</a:t>
            </a:r>
            <a:r>
              <a:rPr lang="en-US" altLang="en-US" sz="2000" b="1" i="1" dirty="0" smtClean="0">
                <a:ea typeface="ＭＳ Ｐゴシック" pitchFamily="34" charset="-128"/>
              </a:rPr>
              <a:t> T </a:t>
            </a:r>
            <a:r>
              <a:rPr lang="en-US" altLang="en-US" sz="2000" i="1" dirty="0" smtClean="0">
                <a:ea typeface="ＭＳ Ｐゴシック" pitchFamily="34" charset="-128"/>
              </a:rPr>
              <a:t>is </a:t>
            </a:r>
            <a:r>
              <a:rPr lang="en-US" altLang="en-US" sz="2000" b="1" i="1" dirty="0" smtClean="0">
                <a:ea typeface="ＭＳ Ｐゴシック" pitchFamily="34" charset="-128"/>
              </a:rPr>
              <a:t>double</a:t>
            </a:r>
            <a:endParaRPr lang="en-US" altLang="en-US" sz="2000" i="1" dirty="0" smtClean="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7CFB8789-DC83-425E-99B5-E39378AB2688}" type="slidenum">
              <a:rPr lang="en-US" altLang="en-US" sz="1400" smtClean="0"/>
              <a:pPr eaLnBrk="1" hangingPunct="1">
                <a:defRPr/>
              </a:pPr>
              <a:t>18</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Basically, </a:t>
            </a:r>
            <a:r>
              <a:rPr lang="en-US" altLang="en-US" b="1" smtClean="0">
                <a:ea typeface="ＭＳ Ｐゴシック" pitchFamily="34" charset="-128"/>
              </a:rPr>
              <a:t>vector&lt;double&gt;</a:t>
            </a:r>
            <a:r>
              <a:rPr lang="en-US" altLang="en-US" smtClean="0">
                <a:ea typeface="ＭＳ Ｐゴシック" pitchFamily="34" charset="-128"/>
              </a:rPr>
              <a:t> is</a:t>
            </a:r>
          </a:p>
        </p:txBody>
      </p:sp>
      <p:sp>
        <p:nvSpPr>
          <p:cNvPr id="61443" name="Rectangle 3"/>
          <p:cNvSpPr>
            <a:spLocks noGrp="1" noChangeArrowheads="1"/>
          </p:cNvSpPr>
          <p:nvPr>
            <p:ph idx="1"/>
          </p:nvPr>
        </p:nvSpPr>
        <p:spPr>
          <a:xfrm>
            <a:off x="457200" y="1600200"/>
            <a:ext cx="8686800" cy="5257800"/>
          </a:xfrm>
        </p:spPr>
        <p:txBody>
          <a:bodyPr/>
          <a:lstStyle/>
          <a:p>
            <a:pPr eaLnBrk="1" hangingPunct="1">
              <a:lnSpc>
                <a:spcPct val="80000"/>
              </a:lnSpc>
              <a:buFontTx/>
              <a:buNone/>
              <a:defRPr/>
            </a:pPr>
            <a:r>
              <a:rPr lang="en-US" altLang="en-US" sz="2000" b="1" dirty="0" smtClean="0">
                <a:ea typeface="ＭＳ Ｐゴシック" pitchFamily="34" charset="-128"/>
              </a:rPr>
              <a:t>// </a:t>
            </a:r>
            <a:r>
              <a:rPr lang="en-US" altLang="en-US" sz="2000" i="1" dirty="0" smtClean="0">
                <a:ea typeface="ＭＳ Ｐゴシック" pitchFamily="34" charset="-128"/>
              </a:rPr>
              <a:t>an almost real</a:t>
            </a:r>
            <a:r>
              <a:rPr lang="en-US" altLang="en-US" sz="2000" b="1" i="1" dirty="0" smtClean="0">
                <a:ea typeface="ＭＳ Ｐゴシック" pitchFamily="34" charset="-128"/>
              </a:rPr>
              <a:t> vector </a:t>
            </a:r>
            <a:r>
              <a:rPr lang="en-US" altLang="en-US" sz="2000" i="1" dirty="0" smtClean="0">
                <a:ea typeface="ＭＳ Ｐゴシック" pitchFamily="34" charset="-128"/>
              </a:rPr>
              <a:t>of </a:t>
            </a:r>
            <a:r>
              <a:rPr lang="en-US" altLang="en-US" sz="2000" b="1" i="1" dirty="0" smtClean="0">
                <a:ea typeface="ＭＳ Ｐゴシック" pitchFamily="34" charset="-128"/>
              </a:rPr>
              <a:t>double</a:t>
            </a:r>
            <a:r>
              <a:rPr lang="en-US" altLang="en-US" sz="2000" i="1" dirty="0" smtClean="0">
                <a:ea typeface="ＭＳ Ｐゴシック" pitchFamily="34" charset="-128"/>
              </a:rPr>
              <a:t>s:</a:t>
            </a:r>
          </a:p>
          <a:p>
            <a:pPr eaLnBrk="1" hangingPunct="1">
              <a:lnSpc>
                <a:spcPct val="80000"/>
              </a:lnSpc>
              <a:buFontTx/>
              <a:buNone/>
              <a:defRPr/>
            </a:pPr>
            <a:r>
              <a:rPr lang="en-US" altLang="en-US" sz="2000" b="1" dirty="0" smtClean="0">
                <a:ea typeface="ＭＳ Ｐゴシック" pitchFamily="34" charset="-128"/>
              </a:rPr>
              <a:t>class vector {</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int</a:t>
            </a:r>
            <a:r>
              <a:rPr lang="en-US" altLang="en-US" sz="2000" b="1" dirty="0" smtClean="0">
                <a:ea typeface="ＭＳ Ｐゴシック" pitchFamily="34" charset="-128"/>
              </a:rPr>
              <a:t> </a:t>
            </a:r>
            <a:r>
              <a:rPr lang="en-US" altLang="en-US" sz="2000" b="1" dirty="0" err="1" smtClean="0">
                <a:ea typeface="ＭＳ Ｐゴシック" pitchFamily="34" charset="-128"/>
              </a:rPr>
              <a:t>sz</a:t>
            </a:r>
            <a:r>
              <a:rPr lang="en-US" altLang="en-US" sz="2000" b="1" dirty="0" smtClean="0">
                <a:ea typeface="ＭＳ Ｐゴシック" pitchFamily="34" charset="-128"/>
              </a:rPr>
              <a:t>;		// </a:t>
            </a:r>
            <a:r>
              <a:rPr lang="en-US" altLang="en-US" sz="2000" i="1" dirty="0" smtClean="0">
                <a:ea typeface="ＭＳ Ｐゴシック" pitchFamily="34" charset="-128"/>
              </a:rPr>
              <a:t>the size</a:t>
            </a:r>
          </a:p>
          <a:p>
            <a:pPr eaLnBrk="1" hangingPunct="1">
              <a:lnSpc>
                <a:spcPct val="80000"/>
              </a:lnSpc>
              <a:buFontTx/>
              <a:buNone/>
              <a:defRPr/>
            </a:pPr>
            <a:r>
              <a:rPr lang="en-US" altLang="en-US" sz="2000" b="1" dirty="0" smtClean="0">
                <a:ea typeface="ＭＳ Ｐゴシック" pitchFamily="34" charset="-128"/>
              </a:rPr>
              <a:t>	double* </a:t>
            </a:r>
            <a:r>
              <a:rPr lang="en-US" altLang="en-US" sz="2000" b="1" dirty="0" err="1" smtClean="0">
                <a:ea typeface="ＭＳ Ｐゴシック" pitchFamily="34" charset="-128"/>
              </a:rPr>
              <a:t>elem</a:t>
            </a:r>
            <a:r>
              <a:rPr lang="en-US" altLang="en-US" sz="2000" b="1" dirty="0" smtClean="0">
                <a:ea typeface="ＭＳ Ｐゴシック" pitchFamily="34" charset="-128"/>
              </a:rPr>
              <a:t>;	// </a:t>
            </a:r>
            <a:r>
              <a:rPr lang="en-US" altLang="en-US" sz="2000" i="1" dirty="0" smtClean="0">
                <a:ea typeface="ＭＳ Ｐゴシック" pitchFamily="34" charset="-128"/>
              </a:rPr>
              <a:t>a pointer to the elements</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int</a:t>
            </a:r>
            <a:r>
              <a:rPr lang="en-US" altLang="en-US" sz="2000" b="1" dirty="0" smtClean="0">
                <a:ea typeface="ＭＳ Ｐゴシック" pitchFamily="34" charset="-128"/>
              </a:rPr>
              <a:t> space;		// </a:t>
            </a:r>
            <a:r>
              <a:rPr lang="en-US" altLang="en-US" sz="2000" i="1" dirty="0" err="1" smtClean="0">
                <a:ea typeface="ＭＳ Ｐゴシック" pitchFamily="34" charset="-128"/>
              </a:rPr>
              <a:t>size+free_space</a:t>
            </a:r>
            <a:endParaRPr lang="en-US" altLang="en-US" sz="2000" i="1" dirty="0" smtClean="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public:</a:t>
            </a:r>
          </a:p>
          <a:p>
            <a:pPr eaLnBrk="1" hangingPunct="1">
              <a:lnSpc>
                <a:spcPct val="80000"/>
              </a:lnSpc>
              <a:buFontTx/>
              <a:buNone/>
              <a:defRPr/>
            </a:pPr>
            <a:r>
              <a:rPr lang="en-US" altLang="en-US" sz="2000" b="1" dirty="0" smtClean="0">
                <a:ea typeface="ＭＳ Ｐゴシック" pitchFamily="34" charset="-128"/>
              </a:rPr>
              <a:t>	vector() : </a:t>
            </a:r>
            <a:r>
              <a:rPr lang="en-US" altLang="en-US" sz="2000" b="1" dirty="0" err="1" smtClean="0">
                <a:ea typeface="ＭＳ Ｐゴシック" pitchFamily="34" charset="-128"/>
              </a:rPr>
              <a:t>sz</a:t>
            </a:r>
            <a:r>
              <a:rPr lang="en-US" altLang="en-US" sz="2000" b="1" dirty="0" smtClean="0">
                <a:ea typeface="ＭＳ Ｐゴシック" pitchFamily="34" charset="-128"/>
              </a:rPr>
              <a:t>(0), </a:t>
            </a:r>
            <a:r>
              <a:rPr lang="en-US" altLang="en-US" sz="2000" b="1" dirty="0" err="1" smtClean="0">
                <a:ea typeface="ＭＳ Ｐゴシック" pitchFamily="34" charset="-128"/>
              </a:rPr>
              <a:t>elem</a:t>
            </a:r>
            <a:r>
              <a:rPr lang="en-US" altLang="en-US" sz="2000" b="1" dirty="0" smtClean="0">
                <a:ea typeface="ＭＳ Ｐゴシック" pitchFamily="34" charset="-128"/>
              </a:rPr>
              <a:t>(0), space(0) { }		// </a:t>
            </a:r>
            <a:r>
              <a:rPr lang="en-US" altLang="en-US" sz="2000" i="1" dirty="0" smtClean="0">
                <a:ea typeface="ＭＳ Ｐゴシック" pitchFamily="34" charset="-128"/>
              </a:rPr>
              <a:t>default</a:t>
            </a:r>
            <a:r>
              <a:rPr lang="en-US" altLang="en-US" sz="2000" b="1" i="1" dirty="0" smtClean="0">
                <a:ea typeface="ＭＳ Ｐゴシック" pitchFamily="34" charset="-128"/>
              </a:rPr>
              <a:t> </a:t>
            </a:r>
            <a:r>
              <a:rPr lang="en-US" altLang="en-US" sz="2000" i="1" dirty="0" smtClean="0">
                <a:ea typeface="ＭＳ Ｐゴシック" pitchFamily="34" charset="-128"/>
              </a:rPr>
              <a:t>constructor</a:t>
            </a:r>
          </a:p>
          <a:p>
            <a:pPr eaLnBrk="1" hangingPunct="1">
              <a:lnSpc>
                <a:spcPct val="80000"/>
              </a:lnSpc>
              <a:buFontTx/>
              <a:buNone/>
              <a:defRPr/>
            </a:pPr>
            <a:r>
              <a:rPr lang="en-US" altLang="en-US" sz="2000" b="1" dirty="0" smtClean="0">
                <a:ea typeface="ＭＳ Ｐゴシック" pitchFamily="34" charset="-128"/>
              </a:rPr>
              <a:t>	explicit vector(</a:t>
            </a:r>
            <a:r>
              <a:rPr lang="en-US" altLang="en-US" sz="2000" b="1" dirty="0" err="1" smtClean="0">
                <a:ea typeface="ＭＳ Ｐゴシック" pitchFamily="34" charset="-128"/>
              </a:rPr>
              <a:t>int</a:t>
            </a:r>
            <a:r>
              <a:rPr lang="en-US" altLang="en-US" sz="2000" b="1" dirty="0" smtClean="0">
                <a:ea typeface="ＭＳ Ｐゴシック" pitchFamily="34" charset="-128"/>
              </a:rPr>
              <a:t> s) :</a:t>
            </a:r>
            <a:r>
              <a:rPr lang="en-US" altLang="en-US" sz="2000" b="1" dirty="0" err="1" smtClean="0">
                <a:ea typeface="ＭＳ Ｐゴシック" pitchFamily="34" charset="-128"/>
              </a:rPr>
              <a:t>sz</a:t>
            </a:r>
            <a:r>
              <a:rPr lang="en-US" altLang="en-US" sz="2000" b="1" dirty="0" smtClean="0">
                <a:ea typeface="ＭＳ Ｐゴシック" pitchFamily="34" charset="-128"/>
              </a:rPr>
              <a:t>(s), </a:t>
            </a:r>
            <a:r>
              <a:rPr lang="en-US" altLang="en-US" sz="2000" b="1" dirty="0" err="1" smtClean="0">
                <a:ea typeface="ＭＳ Ｐゴシック" pitchFamily="34" charset="-128"/>
              </a:rPr>
              <a:t>elem</a:t>
            </a:r>
            <a:r>
              <a:rPr lang="en-US" altLang="en-US" sz="2000" b="1" dirty="0" smtClean="0">
                <a:ea typeface="ＭＳ Ｐゴシック" pitchFamily="34" charset="-128"/>
              </a:rPr>
              <a:t>(new double[s]), space(s) { } // </a:t>
            </a:r>
            <a:r>
              <a:rPr lang="en-US" altLang="en-US" sz="2000" i="1" dirty="0" smtClean="0">
                <a:ea typeface="ＭＳ Ｐゴシック" pitchFamily="34" charset="-128"/>
              </a:rPr>
              <a:t>constructor</a:t>
            </a:r>
          </a:p>
          <a:p>
            <a:pPr eaLnBrk="1" hangingPunct="1">
              <a:lnSpc>
                <a:spcPct val="80000"/>
              </a:lnSpc>
              <a:buFontTx/>
              <a:buNone/>
              <a:defRPr/>
            </a:pPr>
            <a:r>
              <a:rPr lang="en-US" altLang="en-US" sz="2000" b="1" dirty="0" smtClean="0">
                <a:ea typeface="ＭＳ Ｐゴシック" pitchFamily="34" charset="-128"/>
              </a:rPr>
              <a:t>	vector(const vector&amp;);			</a:t>
            </a:r>
            <a:r>
              <a:rPr lang="en-US" altLang="en-US" sz="2000" b="1" dirty="0" smtClean="0">
                <a:ea typeface="ＭＳ Ｐゴシック" pitchFamily="34" charset="-128"/>
              </a:rPr>
              <a:t>	//</a:t>
            </a:r>
            <a:r>
              <a:rPr lang="en-US" altLang="en-US" sz="2000" dirty="0" smtClean="0">
                <a:ea typeface="ＭＳ Ｐゴシック" pitchFamily="34" charset="-128"/>
              </a:rPr>
              <a:t> </a:t>
            </a:r>
            <a:r>
              <a:rPr lang="en-US" altLang="en-US" sz="2000" i="1" dirty="0" smtClean="0">
                <a:ea typeface="ＭＳ Ｐゴシック" pitchFamily="34" charset="-128"/>
              </a:rPr>
              <a:t>copy constructor</a:t>
            </a:r>
          </a:p>
          <a:p>
            <a:pPr eaLnBrk="1" hangingPunct="1">
              <a:lnSpc>
                <a:spcPct val="80000"/>
              </a:lnSpc>
              <a:buFontTx/>
              <a:buNone/>
              <a:defRPr/>
            </a:pPr>
            <a:r>
              <a:rPr lang="en-US" altLang="en-US" sz="2000" dirty="0" smtClean="0">
                <a:ea typeface="ＭＳ Ｐゴシック" pitchFamily="34" charset="-128"/>
              </a:rPr>
              <a:t>	</a:t>
            </a:r>
            <a:r>
              <a:rPr lang="en-US" altLang="en-US" sz="2000" b="1" dirty="0" smtClean="0">
                <a:ea typeface="ＭＳ Ｐゴシック" pitchFamily="34" charset="-128"/>
              </a:rPr>
              <a:t>vector&amp; operator=(const vector&amp;);		//</a:t>
            </a:r>
            <a:r>
              <a:rPr lang="en-US" altLang="en-US" sz="2000" dirty="0" smtClean="0">
                <a:ea typeface="ＭＳ Ｐゴシック" pitchFamily="34" charset="-128"/>
              </a:rPr>
              <a:t> </a:t>
            </a:r>
            <a:r>
              <a:rPr lang="en-US" altLang="en-US" sz="2000" i="1" dirty="0" smtClean="0">
                <a:ea typeface="ＭＳ Ｐゴシック" pitchFamily="34" charset="-128"/>
              </a:rPr>
              <a:t>copy assignment</a:t>
            </a:r>
          </a:p>
          <a:p>
            <a:pPr eaLnBrk="1" hangingPunct="1">
              <a:lnSpc>
                <a:spcPct val="80000"/>
              </a:lnSpc>
              <a:buFontTx/>
              <a:buNone/>
              <a:defRPr/>
            </a:pPr>
            <a:r>
              <a:rPr lang="en-US" altLang="en-US" sz="2000" dirty="0" smtClean="0">
                <a:ea typeface="ＭＳ Ｐゴシック" pitchFamily="34" charset="-128"/>
              </a:rPr>
              <a:t>	</a:t>
            </a:r>
            <a:r>
              <a:rPr lang="en-US" altLang="en-US" sz="2000" b="1" dirty="0" smtClean="0">
                <a:ea typeface="ＭＳ Ｐゴシック" pitchFamily="34" charset="-128"/>
              </a:rPr>
              <a:t>~vector() { delete[ ] </a:t>
            </a:r>
            <a:r>
              <a:rPr lang="en-US" altLang="en-US" sz="2000" b="1" dirty="0" err="1" smtClean="0">
                <a:ea typeface="ＭＳ Ｐゴシック" pitchFamily="34" charset="-128"/>
              </a:rPr>
              <a:t>elem</a:t>
            </a:r>
            <a:r>
              <a:rPr lang="en-US" altLang="en-US" sz="2000" b="1" dirty="0" smtClean="0">
                <a:ea typeface="ＭＳ Ｐゴシック" pitchFamily="34" charset="-128"/>
              </a:rPr>
              <a:t>; }		</a:t>
            </a:r>
            <a:r>
              <a:rPr lang="en-US" altLang="en-US" sz="2000" dirty="0" smtClean="0">
                <a:ea typeface="ＭＳ Ｐゴシック" pitchFamily="34" charset="-128"/>
              </a:rPr>
              <a:t>	</a:t>
            </a:r>
            <a:r>
              <a:rPr lang="en-US" altLang="en-US" sz="2000" b="1" dirty="0" smtClean="0">
                <a:ea typeface="ＭＳ Ｐゴシック" pitchFamily="34" charset="-128"/>
              </a:rPr>
              <a:t>//</a:t>
            </a:r>
            <a:r>
              <a:rPr lang="en-US" altLang="en-US" sz="2000" dirty="0" smtClean="0">
                <a:ea typeface="ＭＳ Ｐゴシック" pitchFamily="34" charset="-128"/>
              </a:rPr>
              <a:t> </a:t>
            </a:r>
            <a:r>
              <a:rPr lang="en-US" altLang="en-US" sz="2000" i="1" dirty="0" smtClean="0">
                <a:ea typeface="ＭＳ Ｐゴシック" pitchFamily="34" charset="-128"/>
              </a:rPr>
              <a:t>destructor</a:t>
            </a:r>
          </a:p>
          <a:p>
            <a:pPr eaLnBrk="1" hangingPunct="1">
              <a:lnSpc>
                <a:spcPct val="80000"/>
              </a:lnSpc>
              <a:buFontTx/>
              <a:buNone/>
              <a:defRPr/>
            </a:pPr>
            <a:endParaRPr lang="en-US" altLang="en-US" sz="1000" dirty="0" smtClean="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	double&amp; operator[ ] (</a:t>
            </a:r>
            <a:r>
              <a:rPr lang="en-US" altLang="en-US" sz="2000" b="1" dirty="0" err="1" smtClean="0">
                <a:ea typeface="ＭＳ Ｐゴシック" pitchFamily="34" charset="-128"/>
              </a:rPr>
              <a:t>int</a:t>
            </a:r>
            <a:r>
              <a:rPr lang="en-US" altLang="en-US" sz="2000" b="1" dirty="0" smtClean="0">
                <a:ea typeface="ＭＳ Ｐゴシック" pitchFamily="34" charset="-128"/>
              </a:rPr>
              <a:t> n) { return </a:t>
            </a:r>
            <a:r>
              <a:rPr lang="en-US" altLang="en-US" sz="2000" b="1" dirty="0" err="1" smtClean="0">
                <a:ea typeface="ＭＳ Ｐゴシック" pitchFamily="34" charset="-128"/>
              </a:rPr>
              <a:t>elem</a:t>
            </a:r>
            <a:r>
              <a:rPr lang="en-US" altLang="en-US" sz="2000" b="1" dirty="0" smtClean="0">
                <a:ea typeface="ＭＳ Ｐゴシック" pitchFamily="34" charset="-128"/>
              </a:rPr>
              <a:t>[n]; }	// </a:t>
            </a:r>
            <a:r>
              <a:rPr lang="en-US" altLang="en-US" sz="2000" i="1" dirty="0" smtClean="0">
                <a:ea typeface="ＭＳ Ｐゴシック" pitchFamily="34" charset="-128"/>
              </a:rPr>
              <a:t>access: return reference</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int</a:t>
            </a:r>
            <a:r>
              <a:rPr lang="en-US" altLang="en-US" sz="2000" b="1" dirty="0" smtClean="0">
                <a:ea typeface="ＭＳ Ｐゴシック" pitchFamily="34" charset="-128"/>
              </a:rPr>
              <a:t> size() const { return </a:t>
            </a:r>
            <a:r>
              <a:rPr lang="en-US" altLang="en-US" sz="2000" b="1" dirty="0" err="1" smtClean="0">
                <a:ea typeface="ＭＳ Ｐゴシック" pitchFamily="34" charset="-128"/>
              </a:rPr>
              <a:t>sz</a:t>
            </a:r>
            <a:r>
              <a:rPr lang="en-US" altLang="en-US" sz="2000" b="1" dirty="0" smtClean="0">
                <a:ea typeface="ＭＳ Ｐゴシック" pitchFamily="34" charset="-128"/>
              </a:rPr>
              <a:t>; }			// </a:t>
            </a:r>
            <a:r>
              <a:rPr lang="en-US" altLang="en-US" sz="2000" i="1" dirty="0" smtClean="0">
                <a:ea typeface="ＭＳ Ｐゴシック" pitchFamily="34" charset="-128"/>
              </a:rPr>
              <a:t>the current size</a:t>
            </a:r>
          </a:p>
          <a:p>
            <a:pPr eaLnBrk="1" hangingPunct="1">
              <a:lnSpc>
                <a:spcPct val="80000"/>
              </a:lnSpc>
              <a:buFontTx/>
              <a:buNone/>
              <a:defRPr/>
            </a:pPr>
            <a:endParaRPr lang="en-US" altLang="en-US" sz="1000" dirty="0" smtClean="0">
              <a:ea typeface="ＭＳ Ｐゴシック" pitchFamily="34" charset="-128"/>
            </a:endParaRPr>
          </a:p>
          <a:p>
            <a:pPr eaLnBrk="1" hangingPunct="1">
              <a:lnSpc>
                <a:spcPct val="80000"/>
              </a:lnSpc>
              <a:buFontTx/>
              <a:buNone/>
              <a:defRPr/>
            </a:pPr>
            <a:r>
              <a:rPr lang="en-US" altLang="en-US" sz="2000" dirty="0" smtClean="0">
                <a:ea typeface="ＭＳ Ｐゴシック" pitchFamily="34" charset="-128"/>
              </a:rPr>
              <a:t>	</a:t>
            </a:r>
            <a:r>
              <a:rPr lang="en-US" altLang="en-US" sz="2000" b="1" dirty="0" smtClean="0">
                <a:ea typeface="ＭＳ Ｐゴシック" pitchFamily="34" charset="-128"/>
              </a:rPr>
              <a:t>// …</a:t>
            </a:r>
          </a:p>
          <a:p>
            <a:pPr eaLnBrk="1" hangingPunct="1">
              <a:lnSpc>
                <a:spcPct val="80000"/>
              </a:lnSpc>
              <a:buFontTx/>
              <a:buNone/>
              <a:defRPr/>
            </a:pPr>
            <a:r>
              <a:rPr lang="en-US" altLang="en-US" sz="2000" b="1" dirty="0" smtClean="0">
                <a:ea typeface="ＭＳ Ｐゴシック" pitchFamily="34" charset="-128"/>
              </a:rPr>
              <a:t>};</a:t>
            </a:r>
            <a:endParaRPr lang="en-US" altLang="en-US" sz="2000" dirty="0" smtClean="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DDC59F97-D00C-45EA-9BE7-87F74FE8BDD9}" type="slidenum">
              <a:rPr lang="en-US" altLang="en-US" sz="1400" smtClean="0"/>
              <a:pPr eaLnBrk="1" hangingPunct="1">
                <a:defRPr/>
              </a:pPr>
              <a:t>19</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Abstract</a:t>
            </a:r>
          </a:p>
        </p:txBody>
      </p:sp>
      <p:sp>
        <p:nvSpPr>
          <p:cNvPr id="6147" name="Rectangle 3"/>
          <p:cNvSpPr>
            <a:spLocks noGrp="1" noChangeArrowheads="1"/>
          </p:cNvSpPr>
          <p:nvPr>
            <p:ph idx="1"/>
          </p:nvPr>
        </p:nvSpPr>
        <p:spPr/>
        <p:txBody>
          <a:bodyPr/>
          <a:lstStyle/>
          <a:p>
            <a:pPr eaLnBrk="1" hangingPunct="1">
              <a:defRPr/>
            </a:pPr>
            <a:r>
              <a:rPr lang="en-US" altLang="en-US" smtClean="0">
                <a:ea typeface="ＭＳ Ｐゴシック" pitchFamily="34" charset="-128"/>
              </a:rPr>
              <a:t>This is the third of the lectures exploring the design of the standard library vector and the techniques and language features used to implement it. Here, we deal with changing the size of a vector, parameterization of a vector with an element type (templates), and range checking (exceptions).</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C80C7228-0654-452E-BB9D-CAD931717554}" type="slidenum">
              <a:rPr lang="en-US" altLang="en-US" sz="1400" smtClean="0"/>
              <a:pPr eaLnBrk="1" hangingPunct="1">
                <a:defRPr/>
              </a:pPr>
              <a:t>2</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Basically, </a:t>
            </a:r>
            <a:r>
              <a:rPr lang="en-US" altLang="en-US" b="1" smtClean="0">
                <a:ea typeface="ＭＳ Ｐゴシック" pitchFamily="34" charset="-128"/>
              </a:rPr>
              <a:t>vector&lt;char&gt;</a:t>
            </a:r>
            <a:r>
              <a:rPr lang="en-US" altLang="en-US" smtClean="0">
                <a:ea typeface="ＭＳ Ｐゴシック" pitchFamily="34" charset="-128"/>
              </a:rPr>
              <a:t> is</a:t>
            </a:r>
          </a:p>
        </p:txBody>
      </p:sp>
      <p:sp>
        <p:nvSpPr>
          <p:cNvPr id="80899" name="Rectangle 3"/>
          <p:cNvSpPr>
            <a:spLocks noGrp="1" noChangeArrowheads="1"/>
          </p:cNvSpPr>
          <p:nvPr>
            <p:ph idx="1"/>
          </p:nvPr>
        </p:nvSpPr>
        <p:spPr>
          <a:xfrm>
            <a:off x="457200" y="1447800"/>
            <a:ext cx="8686800" cy="5257800"/>
          </a:xfrm>
        </p:spPr>
        <p:txBody>
          <a:bodyPr/>
          <a:lstStyle/>
          <a:p>
            <a:pPr eaLnBrk="1" hangingPunct="1">
              <a:lnSpc>
                <a:spcPct val="80000"/>
              </a:lnSpc>
              <a:buFontTx/>
              <a:buNone/>
              <a:defRPr/>
            </a:pPr>
            <a:r>
              <a:rPr lang="en-US" altLang="en-US" sz="2000" b="1" dirty="0" smtClean="0">
                <a:ea typeface="ＭＳ Ｐゴシック" pitchFamily="34" charset="-128"/>
              </a:rPr>
              <a:t>// </a:t>
            </a:r>
            <a:r>
              <a:rPr lang="en-US" altLang="en-US" sz="2000" i="1" dirty="0" smtClean="0">
                <a:ea typeface="ＭＳ Ｐゴシック" pitchFamily="34" charset="-128"/>
              </a:rPr>
              <a:t>an almost real</a:t>
            </a:r>
            <a:r>
              <a:rPr lang="en-US" altLang="en-US" sz="2000" b="1" i="1" dirty="0" smtClean="0">
                <a:ea typeface="ＭＳ Ｐゴシック" pitchFamily="34" charset="-128"/>
              </a:rPr>
              <a:t> vector </a:t>
            </a:r>
            <a:r>
              <a:rPr lang="en-US" altLang="en-US" sz="2000" i="1" dirty="0" smtClean="0">
                <a:ea typeface="ＭＳ Ｐゴシック" pitchFamily="34" charset="-128"/>
              </a:rPr>
              <a:t>of </a:t>
            </a:r>
            <a:r>
              <a:rPr lang="en-US" altLang="en-US" sz="2000" b="1" i="1" dirty="0" smtClean="0">
                <a:ea typeface="ＭＳ Ｐゴシック" pitchFamily="34" charset="-128"/>
              </a:rPr>
              <a:t>char</a:t>
            </a:r>
            <a:r>
              <a:rPr lang="en-US" altLang="en-US" sz="2000" i="1" dirty="0" smtClean="0">
                <a:ea typeface="ＭＳ Ｐゴシック" pitchFamily="34" charset="-128"/>
              </a:rPr>
              <a:t>s:</a:t>
            </a:r>
          </a:p>
          <a:p>
            <a:pPr eaLnBrk="1" hangingPunct="1">
              <a:lnSpc>
                <a:spcPct val="80000"/>
              </a:lnSpc>
              <a:buFontTx/>
              <a:buNone/>
              <a:defRPr/>
            </a:pPr>
            <a:r>
              <a:rPr lang="en-US" altLang="en-US" sz="2000" b="1" dirty="0" smtClean="0">
                <a:ea typeface="ＭＳ Ｐゴシック" pitchFamily="34" charset="-128"/>
              </a:rPr>
              <a:t>class vector {</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int</a:t>
            </a:r>
            <a:r>
              <a:rPr lang="en-US" altLang="en-US" sz="2000" b="1" dirty="0" smtClean="0">
                <a:ea typeface="ＭＳ Ｐゴシック" pitchFamily="34" charset="-128"/>
              </a:rPr>
              <a:t> </a:t>
            </a:r>
            <a:r>
              <a:rPr lang="en-US" altLang="en-US" sz="2000" b="1" dirty="0" err="1" smtClean="0">
                <a:ea typeface="ＭＳ Ｐゴシック" pitchFamily="34" charset="-128"/>
              </a:rPr>
              <a:t>sz</a:t>
            </a:r>
            <a:r>
              <a:rPr lang="en-US" altLang="en-US" sz="2000" b="1" dirty="0" smtClean="0">
                <a:ea typeface="ＭＳ Ｐゴシック" pitchFamily="34" charset="-128"/>
              </a:rPr>
              <a:t>;		// </a:t>
            </a:r>
            <a:r>
              <a:rPr lang="en-US" altLang="en-US" sz="2000" i="1" dirty="0" smtClean="0">
                <a:ea typeface="ＭＳ Ｐゴシック" pitchFamily="34" charset="-128"/>
              </a:rPr>
              <a:t>the size</a:t>
            </a:r>
          </a:p>
          <a:p>
            <a:pPr eaLnBrk="1" hangingPunct="1">
              <a:lnSpc>
                <a:spcPct val="80000"/>
              </a:lnSpc>
              <a:buFontTx/>
              <a:buNone/>
              <a:defRPr/>
            </a:pPr>
            <a:r>
              <a:rPr lang="en-US" altLang="en-US" sz="2000" b="1" dirty="0" smtClean="0">
                <a:ea typeface="ＭＳ Ｐゴシック" pitchFamily="34" charset="-128"/>
              </a:rPr>
              <a:t>	char* </a:t>
            </a:r>
            <a:r>
              <a:rPr lang="en-US" altLang="en-US" sz="2000" b="1" dirty="0" err="1" smtClean="0">
                <a:ea typeface="ＭＳ Ｐゴシック" pitchFamily="34" charset="-128"/>
              </a:rPr>
              <a:t>elem</a:t>
            </a:r>
            <a:r>
              <a:rPr lang="en-US" altLang="en-US" sz="2000" b="1" dirty="0" smtClean="0">
                <a:ea typeface="ＭＳ Ｐゴシック" pitchFamily="34" charset="-128"/>
              </a:rPr>
              <a:t>;		// </a:t>
            </a:r>
            <a:r>
              <a:rPr lang="en-US" altLang="en-US" sz="2000" i="1" dirty="0" smtClean="0">
                <a:ea typeface="ＭＳ Ｐゴシック" pitchFamily="34" charset="-128"/>
              </a:rPr>
              <a:t>a pointer to the elements</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int</a:t>
            </a:r>
            <a:r>
              <a:rPr lang="en-US" altLang="en-US" sz="2000" b="1" dirty="0" smtClean="0">
                <a:ea typeface="ＭＳ Ｐゴシック" pitchFamily="34" charset="-128"/>
              </a:rPr>
              <a:t> space;		// </a:t>
            </a:r>
            <a:r>
              <a:rPr lang="en-US" altLang="en-US" sz="2000" i="1" dirty="0" err="1" smtClean="0">
                <a:ea typeface="ＭＳ Ｐゴシック" pitchFamily="34" charset="-128"/>
              </a:rPr>
              <a:t>size+free_space</a:t>
            </a:r>
            <a:endParaRPr lang="en-US" altLang="en-US" sz="2000" i="1" dirty="0" smtClean="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public:</a:t>
            </a:r>
          </a:p>
          <a:p>
            <a:pPr eaLnBrk="1" hangingPunct="1">
              <a:lnSpc>
                <a:spcPct val="80000"/>
              </a:lnSpc>
              <a:buFontTx/>
              <a:buNone/>
              <a:defRPr/>
            </a:pPr>
            <a:r>
              <a:rPr lang="en-US" altLang="en-US" sz="2000" b="1" dirty="0" smtClean="0">
                <a:ea typeface="ＭＳ Ｐゴシック" pitchFamily="34" charset="-128"/>
              </a:rPr>
              <a:t>	vector() : </a:t>
            </a:r>
            <a:r>
              <a:rPr lang="en-US" altLang="en-US" sz="2000" b="1" dirty="0" err="1" smtClean="0">
                <a:ea typeface="ＭＳ Ｐゴシック" pitchFamily="34" charset="-128"/>
              </a:rPr>
              <a:t>sz</a:t>
            </a:r>
            <a:r>
              <a:rPr lang="en-US" altLang="en-US" sz="2000" b="1" dirty="0" smtClean="0">
                <a:ea typeface="ＭＳ Ｐゴシック" pitchFamily="34" charset="-128"/>
              </a:rPr>
              <a:t>(0), </a:t>
            </a:r>
            <a:r>
              <a:rPr lang="en-US" altLang="en-US" sz="2000" b="1" dirty="0" err="1" smtClean="0">
                <a:ea typeface="ＭＳ Ｐゴシック" pitchFamily="34" charset="-128"/>
              </a:rPr>
              <a:t>elem</a:t>
            </a:r>
            <a:r>
              <a:rPr lang="en-US" altLang="en-US" sz="2000" b="1" dirty="0" smtClean="0">
                <a:ea typeface="ＭＳ Ｐゴシック" pitchFamily="34" charset="-128"/>
              </a:rPr>
              <a:t>(0), space(0) { }		// </a:t>
            </a:r>
            <a:r>
              <a:rPr lang="en-US" altLang="en-US" sz="2000" i="1" dirty="0" smtClean="0">
                <a:ea typeface="ＭＳ Ｐゴシック" pitchFamily="34" charset="-128"/>
              </a:rPr>
              <a:t>default</a:t>
            </a:r>
            <a:r>
              <a:rPr lang="en-US" altLang="en-US" sz="2000" b="1" i="1" dirty="0" smtClean="0">
                <a:ea typeface="ＭＳ Ｐゴシック" pitchFamily="34" charset="-128"/>
              </a:rPr>
              <a:t> </a:t>
            </a:r>
            <a:r>
              <a:rPr lang="en-US" altLang="en-US" sz="2000" i="1" dirty="0" smtClean="0">
                <a:ea typeface="ＭＳ Ｐゴシック" pitchFamily="34" charset="-128"/>
              </a:rPr>
              <a:t>constructor</a:t>
            </a:r>
          </a:p>
          <a:p>
            <a:pPr eaLnBrk="1" hangingPunct="1">
              <a:lnSpc>
                <a:spcPct val="80000"/>
              </a:lnSpc>
              <a:buFontTx/>
              <a:buNone/>
              <a:defRPr/>
            </a:pPr>
            <a:r>
              <a:rPr lang="en-US" altLang="en-US" sz="2000" b="1" dirty="0" smtClean="0">
                <a:ea typeface="ＭＳ Ｐゴシック" pitchFamily="34" charset="-128"/>
              </a:rPr>
              <a:t>	explicit vector(</a:t>
            </a:r>
            <a:r>
              <a:rPr lang="en-US" altLang="en-US" sz="2000" b="1" dirty="0" err="1" smtClean="0">
                <a:ea typeface="ＭＳ Ｐゴシック" pitchFamily="34" charset="-128"/>
              </a:rPr>
              <a:t>int</a:t>
            </a:r>
            <a:r>
              <a:rPr lang="en-US" altLang="en-US" sz="2000" b="1" dirty="0" smtClean="0">
                <a:ea typeface="ＭＳ Ｐゴシック" pitchFamily="34" charset="-128"/>
              </a:rPr>
              <a:t> s) :</a:t>
            </a:r>
            <a:r>
              <a:rPr lang="en-US" altLang="en-US" sz="2000" b="1" dirty="0" err="1" smtClean="0">
                <a:ea typeface="ＭＳ Ｐゴシック" pitchFamily="34" charset="-128"/>
              </a:rPr>
              <a:t>sz</a:t>
            </a:r>
            <a:r>
              <a:rPr lang="en-US" altLang="en-US" sz="2000" b="1" dirty="0" smtClean="0">
                <a:ea typeface="ＭＳ Ｐゴシック" pitchFamily="34" charset="-128"/>
              </a:rPr>
              <a:t>(s), </a:t>
            </a:r>
            <a:r>
              <a:rPr lang="en-US" altLang="en-US" sz="2000" b="1" dirty="0" err="1" smtClean="0">
                <a:ea typeface="ＭＳ Ｐゴシック" pitchFamily="34" charset="-128"/>
              </a:rPr>
              <a:t>elem</a:t>
            </a:r>
            <a:r>
              <a:rPr lang="en-US" altLang="en-US" sz="2000" b="1" dirty="0" smtClean="0">
                <a:ea typeface="ＭＳ Ｐゴシック" pitchFamily="34" charset="-128"/>
              </a:rPr>
              <a:t>(new char[s]), space(s) { } // </a:t>
            </a:r>
            <a:r>
              <a:rPr lang="en-US" altLang="en-US" sz="2000" i="1" dirty="0" smtClean="0">
                <a:ea typeface="ＭＳ Ｐゴシック" pitchFamily="34" charset="-128"/>
              </a:rPr>
              <a:t>constructor</a:t>
            </a:r>
          </a:p>
          <a:p>
            <a:pPr eaLnBrk="1" hangingPunct="1">
              <a:lnSpc>
                <a:spcPct val="80000"/>
              </a:lnSpc>
              <a:buFontTx/>
              <a:buNone/>
              <a:defRPr/>
            </a:pPr>
            <a:r>
              <a:rPr lang="en-US" altLang="en-US" sz="2000" b="1" dirty="0" smtClean="0">
                <a:ea typeface="ＭＳ Ｐゴシック" pitchFamily="34" charset="-128"/>
              </a:rPr>
              <a:t>	vector(const vector&amp;);			</a:t>
            </a:r>
            <a:r>
              <a:rPr lang="en-US" altLang="en-US" sz="2000" b="1" dirty="0" smtClean="0">
                <a:ea typeface="ＭＳ Ｐゴシック" pitchFamily="34" charset="-128"/>
              </a:rPr>
              <a:t>	//</a:t>
            </a:r>
            <a:r>
              <a:rPr lang="en-US" altLang="en-US" sz="2000" dirty="0" smtClean="0">
                <a:ea typeface="ＭＳ Ｐゴシック" pitchFamily="34" charset="-128"/>
              </a:rPr>
              <a:t> </a:t>
            </a:r>
            <a:r>
              <a:rPr lang="en-US" altLang="en-US" sz="2000" i="1" dirty="0" smtClean="0">
                <a:ea typeface="ＭＳ Ｐゴシック" pitchFamily="34" charset="-128"/>
              </a:rPr>
              <a:t>copy constructor</a:t>
            </a:r>
          </a:p>
          <a:p>
            <a:pPr eaLnBrk="1" hangingPunct="1">
              <a:lnSpc>
                <a:spcPct val="80000"/>
              </a:lnSpc>
              <a:buFontTx/>
              <a:buNone/>
              <a:defRPr/>
            </a:pPr>
            <a:r>
              <a:rPr lang="en-US" altLang="en-US" sz="2000" dirty="0" smtClean="0">
                <a:ea typeface="ＭＳ Ｐゴシック" pitchFamily="34" charset="-128"/>
              </a:rPr>
              <a:t>	</a:t>
            </a:r>
            <a:r>
              <a:rPr lang="en-US" altLang="en-US" sz="2000" b="1" dirty="0" smtClean="0">
                <a:ea typeface="ＭＳ Ｐゴシック" pitchFamily="34" charset="-128"/>
              </a:rPr>
              <a:t>vector&amp; operator=(const vector&amp;);		//</a:t>
            </a:r>
            <a:r>
              <a:rPr lang="en-US" altLang="en-US" sz="2000" dirty="0" smtClean="0">
                <a:ea typeface="ＭＳ Ｐゴシック" pitchFamily="34" charset="-128"/>
              </a:rPr>
              <a:t> </a:t>
            </a:r>
            <a:r>
              <a:rPr lang="en-US" altLang="en-US" sz="2000" i="1" dirty="0" smtClean="0">
                <a:ea typeface="ＭＳ Ｐゴシック" pitchFamily="34" charset="-128"/>
              </a:rPr>
              <a:t>copy assignment</a:t>
            </a:r>
          </a:p>
          <a:p>
            <a:pPr eaLnBrk="1" hangingPunct="1">
              <a:lnSpc>
                <a:spcPct val="80000"/>
              </a:lnSpc>
              <a:buFontTx/>
              <a:buNone/>
              <a:defRPr/>
            </a:pPr>
            <a:r>
              <a:rPr lang="en-US" altLang="en-US" sz="2000" dirty="0" smtClean="0">
                <a:ea typeface="ＭＳ Ｐゴシック" pitchFamily="34" charset="-128"/>
              </a:rPr>
              <a:t>	</a:t>
            </a:r>
            <a:r>
              <a:rPr lang="en-US" altLang="en-US" sz="2000" b="1" dirty="0" smtClean="0">
                <a:ea typeface="ＭＳ Ｐゴシック" pitchFamily="34" charset="-128"/>
              </a:rPr>
              <a:t>~vector() { delete[ ] </a:t>
            </a:r>
            <a:r>
              <a:rPr lang="en-US" altLang="en-US" sz="2000" b="1" dirty="0" err="1" smtClean="0">
                <a:ea typeface="ＭＳ Ｐゴシック" pitchFamily="34" charset="-128"/>
              </a:rPr>
              <a:t>elem</a:t>
            </a:r>
            <a:r>
              <a:rPr lang="en-US" altLang="en-US" sz="2000" b="1" dirty="0" smtClean="0">
                <a:ea typeface="ＭＳ Ｐゴシック" pitchFamily="34" charset="-128"/>
              </a:rPr>
              <a:t>; }		</a:t>
            </a:r>
            <a:r>
              <a:rPr lang="en-US" altLang="en-US" sz="2000" dirty="0" smtClean="0">
                <a:ea typeface="ＭＳ Ｐゴシック" pitchFamily="34" charset="-128"/>
              </a:rPr>
              <a:t>	</a:t>
            </a:r>
            <a:r>
              <a:rPr lang="en-US" altLang="en-US" sz="2000" b="1" dirty="0" smtClean="0">
                <a:ea typeface="ＭＳ Ｐゴシック" pitchFamily="34" charset="-128"/>
              </a:rPr>
              <a:t>//</a:t>
            </a:r>
            <a:r>
              <a:rPr lang="en-US" altLang="en-US" sz="2000" dirty="0" smtClean="0">
                <a:ea typeface="ＭＳ Ｐゴシック" pitchFamily="34" charset="-128"/>
              </a:rPr>
              <a:t> </a:t>
            </a:r>
            <a:r>
              <a:rPr lang="en-US" altLang="en-US" sz="2000" i="1" dirty="0" smtClean="0">
                <a:ea typeface="ＭＳ Ｐゴシック" pitchFamily="34" charset="-128"/>
              </a:rPr>
              <a:t>destructor</a:t>
            </a:r>
          </a:p>
          <a:p>
            <a:pPr eaLnBrk="1" hangingPunct="1">
              <a:lnSpc>
                <a:spcPct val="80000"/>
              </a:lnSpc>
              <a:buFontTx/>
              <a:buNone/>
              <a:defRPr/>
            </a:pPr>
            <a:endParaRPr lang="en-US" altLang="en-US" sz="1000" dirty="0" smtClean="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	char&amp; operator[ ] (</a:t>
            </a:r>
            <a:r>
              <a:rPr lang="en-US" altLang="en-US" sz="2000" b="1" dirty="0" err="1" smtClean="0">
                <a:ea typeface="ＭＳ Ｐゴシック" pitchFamily="34" charset="-128"/>
              </a:rPr>
              <a:t>int</a:t>
            </a:r>
            <a:r>
              <a:rPr lang="en-US" altLang="en-US" sz="2000" b="1" dirty="0" smtClean="0">
                <a:ea typeface="ＭＳ Ｐゴシック" pitchFamily="34" charset="-128"/>
              </a:rPr>
              <a:t> n) { return </a:t>
            </a:r>
            <a:r>
              <a:rPr lang="en-US" altLang="en-US" sz="2000" b="1" dirty="0" err="1" smtClean="0">
                <a:ea typeface="ＭＳ Ｐゴシック" pitchFamily="34" charset="-128"/>
              </a:rPr>
              <a:t>elem</a:t>
            </a:r>
            <a:r>
              <a:rPr lang="en-US" altLang="en-US" sz="2000" b="1" dirty="0" smtClean="0">
                <a:ea typeface="ＭＳ Ｐゴシック" pitchFamily="34" charset="-128"/>
              </a:rPr>
              <a:t>[n]; }	// </a:t>
            </a:r>
            <a:r>
              <a:rPr lang="en-US" altLang="en-US" sz="2000" i="1" dirty="0" smtClean="0">
                <a:ea typeface="ＭＳ Ｐゴシック" pitchFamily="34" charset="-128"/>
              </a:rPr>
              <a:t>access: return reference</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int</a:t>
            </a:r>
            <a:r>
              <a:rPr lang="en-US" altLang="en-US" sz="2000" b="1" dirty="0" smtClean="0">
                <a:ea typeface="ＭＳ Ｐゴシック" pitchFamily="34" charset="-128"/>
              </a:rPr>
              <a:t> size() const { return </a:t>
            </a:r>
            <a:r>
              <a:rPr lang="en-US" altLang="en-US" sz="2000" b="1" dirty="0" err="1" smtClean="0">
                <a:ea typeface="ＭＳ Ｐゴシック" pitchFamily="34" charset="-128"/>
              </a:rPr>
              <a:t>sz</a:t>
            </a:r>
            <a:r>
              <a:rPr lang="en-US" altLang="en-US" sz="2000" b="1" dirty="0" smtClean="0">
                <a:ea typeface="ＭＳ Ｐゴシック" pitchFamily="34" charset="-128"/>
              </a:rPr>
              <a:t>; }			// </a:t>
            </a:r>
            <a:r>
              <a:rPr lang="en-US" altLang="en-US" sz="2000" i="1" dirty="0" smtClean="0">
                <a:ea typeface="ＭＳ Ｐゴシック" pitchFamily="34" charset="-128"/>
              </a:rPr>
              <a:t>the current size</a:t>
            </a:r>
          </a:p>
          <a:p>
            <a:pPr eaLnBrk="1" hangingPunct="1">
              <a:lnSpc>
                <a:spcPct val="80000"/>
              </a:lnSpc>
              <a:buFontTx/>
              <a:buNone/>
              <a:defRPr/>
            </a:pPr>
            <a:endParaRPr lang="en-US" altLang="en-US" sz="1000" dirty="0" smtClean="0">
              <a:ea typeface="ＭＳ Ｐゴシック" pitchFamily="34" charset="-128"/>
            </a:endParaRPr>
          </a:p>
          <a:p>
            <a:pPr eaLnBrk="1" hangingPunct="1">
              <a:lnSpc>
                <a:spcPct val="80000"/>
              </a:lnSpc>
              <a:buFontTx/>
              <a:buNone/>
              <a:defRPr/>
            </a:pPr>
            <a:r>
              <a:rPr lang="en-US" altLang="en-US" sz="2000" dirty="0" smtClean="0">
                <a:ea typeface="ＭＳ Ｐゴシック" pitchFamily="34" charset="-128"/>
              </a:rPr>
              <a:t>	</a:t>
            </a:r>
            <a:r>
              <a:rPr lang="en-US" altLang="en-US" sz="2000" b="1" dirty="0" smtClean="0">
                <a:ea typeface="ＭＳ Ｐゴシック" pitchFamily="34" charset="-128"/>
              </a:rPr>
              <a:t>// </a:t>
            </a:r>
            <a:r>
              <a:rPr lang="en-US" altLang="en-US" sz="2000" i="1" dirty="0" smtClean="0">
                <a:ea typeface="ＭＳ Ｐゴシック" pitchFamily="34" charset="-128"/>
              </a:rPr>
              <a:t>…</a:t>
            </a:r>
          </a:p>
          <a:p>
            <a:pPr eaLnBrk="1" hangingPunct="1">
              <a:lnSpc>
                <a:spcPct val="80000"/>
              </a:lnSpc>
              <a:buFontTx/>
              <a:buNone/>
              <a:defRPr/>
            </a:pPr>
            <a:r>
              <a:rPr lang="en-US" altLang="en-US" sz="2000" b="1" dirty="0" smtClean="0">
                <a:ea typeface="ＭＳ Ｐゴシック" pitchFamily="34" charset="-128"/>
              </a:rPr>
              <a:t>};</a:t>
            </a:r>
            <a:endParaRPr lang="en-US" altLang="en-US" sz="2000" dirty="0" smtClean="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E95259CC-6D18-4DCF-9481-B3209218E179}" type="slidenum">
              <a:rPr lang="en-US" altLang="en-US" sz="1400" smtClean="0"/>
              <a:pPr eaLnBrk="1" hangingPunct="1">
                <a:defRPr/>
              </a:pPr>
              <a:t>20</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Basically, </a:t>
            </a:r>
            <a:r>
              <a:rPr lang="en-US" altLang="en-US" b="1" smtClean="0">
                <a:ea typeface="ＭＳ Ｐゴシック" pitchFamily="34" charset="-128"/>
              </a:rPr>
              <a:t>vector&lt;T&gt;</a:t>
            </a:r>
            <a:r>
              <a:rPr lang="en-US" altLang="en-US" smtClean="0">
                <a:ea typeface="ＭＳ Ｐゴシック" pitchFamily="34" charset="-128"/>
              </a:rPr>
              <a:t> is</a:t>
            </a:r>
          </a:p>
        </p:txBody>
      </p:sp>
      <p:sp>
        <p:nvSpPr>
          <p:cNvPr id="97283" name="Rectangle 3"/>
          <p:cNvSpPr>
            <a:spLocks noGrp="1" noChangeArrowheads="1"/>
          </p:cNvSpPr>
          <p:nvPr>
            <p:ph idx="1"/>
          </p:nvPr>
        </p:nvSpPr>
        <p:spPr>
          <a:xfrm>
            <a:off x="457200" y="1600200"/>
            <a:ext cx="8458200" cy="5257800"/>
          </a:xfrm>
        </p:spPr>
        <p:txBody>
          <a:bodyPr/>
          <a:lstStyle/>
          <a:p>
            <a:pPr eaLnBrk="1" hangingPunct="1">
              <a:lnSpc>
                <a:spcPct val="80000"/>
              </a:lnSpc>
              <a:buFontTx/>
              <a:buNone/>
              <a:defRPr/>
            </a:pPr>
            <a:r>
              <a:rPr lang="en-US" altLang="en-US" sz="2000" b="1" dirty="0" smtClean="0">
                <a:ea typeface="ＭＳ Ｐゴシック" pitchFamily="34" charset="-128"/>
              </a:rPr>
              <a:t>// </a:t>
            </a:r>
            <a:r>
              <a:rPr lang="en-US" altLang="en-US" sz="2000" i="1" dirty="0" smtClean="0">
                <a:ea typeface="ＭＳ Ｐゴシック" pitchFamily="34" charset="-128"/>
              </a:rPr>
              <a:t>an almost real</a:t>
            </a:r>
            <a:r>
              <a:rPr lang="en-US" altLang="en-US" sz="2000" b="1" i="1" dirty="0" smtClean="0">
                <a:ea typeface="ＭＳ Ｐゴシック" pitchFamily="34" charset="-128"/>
              </a:rPr>
              <a:t> vector </a:t>
            </a:r>
            <a:r>
              <a:rPr lang="en-US" altLang="en-US" sz="2000" i="1" dirty="0" smtClean="0">
                <a:ea typeface="ＭＳ Ｐゴシック" pitchFamily="34" charset="-128"/>
              </a:rPr>
              <a:t>of </a:t>
            </a:r>
            <a:r>
              <a:rPr lang="en-US" altLang="en-US" sz="2000" b="1" i="1" dirty="0" smtClean="0">
                <a:ea typeface="ＭＳ Ｐゴシック" pitchFamily="34" charset="-128"/>
              </a:rPr>
              <a:t>T</a:t>
            </a:r>
            <a:r>
              <a:rPr lang="en-US" altLang="en-US" sz="2000" i="1" dirty="0" smtClean="0">
                <a:ea typeface="ＭＳ Ｐゴシック" pitchFamily="34" charset="-128"/>
              </a:rPr>
              <a:t>s</a:t>
            </a:r>
            <a:r>
              <a:rPr lang="en-US" altLang="en-US" sz="2000" b="1" i="1" dirty="0" smtClean="0">
                <a:ea typeface="ＭＳ Ｐゴシック" pitchFamily="34" charset="-128"/>
              </a:rPr>
              <a:t>:</a:t>
            </a:r>
          </a:p>
          <a:p>
            <a:pPr eaLnBrk="1" hangingPunct="1">
              <a:lnSpc>
                <a:spcPct val="80000"/>
              </a:lnSpc>
              <a:buFontTx/>
              <a:buNone/>
              <a:defRPr/>
            </a:pPr>
            <a:r>
              <a:rPr lang="en-US" altLang="en-US" sz="2000" b="1" dirty="0" smtClean="0">
                <a:ea typeface="ＭＳ Ｐゴシック" pitchFamily="34" charset="-128"/>
              </a:rPr>
              <a:t>template&lt;class T&gt; class vector {	// </a:t>
            </a:r>
            <a:r>
              <a:rPr lang="en-US" altLang="en-US" sz="2000" i="1" dirty="0" smtClean="0">
                <a:ea typeface="ＭＳ Ｐゴシック" pitchFamily="34" charset="-128"/>
              </a:rPr>
              <a:t>read </a:t>
            </a:r>
            <a:r>
              <a:rPr lang="ja-JP" altLang="en-US" sz="2000" i="1" smtClean="0">
                <a:ea typeface="ＭＳ Ｐゴシック" pitchFamily="34" charset="-128"/>
              </a:rPr>
              <a:t>“</a:t>
            </a:r>
            <a:r>
              <a:rPr lang="en-US" altLang="ja-JP" sz="2000" i="1" dirty="0" smtClean="0">
                <a:ea typeface="ＭＳ Ｐゴシック" pitchFamily="34" charset="-128"/>
              </a:rPr>
              <a:t>for all types T</a:t>
            </a:r>
            <a:r>
              <a:rPr lang="ja-JP" altLang="en-US" sz="2000" i="1" smtClean="0">
                <a:ea typeface="ＭＳ Ｐゴシック" pitchFamily="34" charset="-128"/>
              </a:rPr>
              <a:t>”</a:t>
            </a:r>
            <a:r>
              <a:rPr lang="en-US" altLang="ja-JP" sz="2000" i="1" dirty="0" smtClean="0">
                <a:ea typeface="ＭＳ Ｐゴシック" pitchFamily="34" charset="-128"/>
              </a:rPr>
              <a:t> (just like in math)</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int</a:t>
            </a:r>
            <a:r>
              <a:rPr lang="en-US" altLang="en-US" sz="2000" b="1" dirty="0" smtClean="0">
                <a:ea typeface="ＭＳ Ｐゴシック" pitchFamily="34" charset="-128"/>
              </a:rPr>
              <a:t> </a:t>
            </a:r>
            <a:r>
              <a:rPr lang="en-US" altLang="en-US" sz="2000" b="1" dirty="0" err="1" smtClean="0">
                <a:ea typeface="ＭＳ Ｐゴシック" pitchFamily="34" charset="-128"/>
              </a:rPr>
              <a:t>sz</a:t>
            </a:r>
            <a:r>
              <a:rPr lang="en-US" altLang="en-US" sz="2000" b="1" dirty="0" smtClean="0">
                <a:ea typeface="ＭＳ Ｐゴシック" pitchFamily="34" charset="-128"/>
              </a:rPr>
              <a:t>;		// </a:t>
            </a:r>
            <a:r>
              <a:rPr lang="en-US" altLang="en-US" sz="2000" i="1" dirty="0" smtClean="0">
                <a:ea typeface="ＭＳ Ｐゴシック" pitchFamily="34" charset="-128"/>
              </a:rPr>
              <a:t>the size</a:t>
            </a:r>
          </a:p>
          <a:p>
            <a:pPr eaLnBrk="1" hangingPunct="1">
              <a:lnSpc>
                <a:spcPct val="80000"/>
              </a:lnSpc>
              <a:buFontTx/>
              <a:buNone/>
              <a:defRPr/>
            </a:pPr>
            <a:r>
              <a:rPr lang="en-US" altLang="en-US" sz="2000" b="1" dirty="0" smtClean="0">
                <a:ea typeface="ＭＳ Ｐゴシック" pitchFamily="34" charset="-128"/>
              </a:rPr>
              <a:t>	T* </a:t>
            </a:r>
            <a:r>
              <a:rPr lang="en-US" altLang="en-US" sz="2000" b="1" dirty="0" err="1" smtClean="0">
                <a:ea typeface="ＭＳ Ｐゴシック" pitchFamily="34" charset="-128"/>
              </a:rPr>
              <a:t>elem</a:t>
            </a:r>
            <a:r>
              <a:rPr lang="en-US" altLang="en-US" sz="2000" b="1" dirty="0" smtClean="0">
                <a:ea typeface="ＭＳ Ｐゴシック" pitchFamily="34" charset="-128"/>
              </a:rPr>
              <a:t>;		// </a:t>
            </a:r>
            <a:r>
              <a:rPr lang="en-US" altLang="en-US" sz="2000" i="1" dirty="0" smtClean="0">
                <a:ea typeface="ＭＳ Ｐゴシック" pitchFamily="34" charset="-128"/>
              </a:rPr>
              <a:t>a pointer to the elements</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int</a:t>
            </a:r>
            <a:r>
              <a:rPr lang="en-US" altLang="en-US" sz="2000" b="1" dirty="0" smtClean="0">
                <a:ea typeface="ＭＳ Ｐゴシック" pitchFamily="34" charset="-128"/>
              </a:rPr>
              <a:t> space;		// </a:t>
            </a:r>
            <a:r>
              <a:rPr lang="en-US" altLang="en-US" sz="2000" i="1" dirty="0" err="1" smtClean="0">
                <a:ea typeface="ＭＳ Ｐゴシック" pitchFamily="34" charset="-128"/>
              </a:rPr>
              <a:t>size+free_space</a:t>
            </a:r>
            <a:endParaRPr lang="en-US" altLang="en-US" sz="2000" i="1" dirty="0" smtClean="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public:</a:t>
            </a:r>
          </a:p>
          <a:p>
            <a:pPr eaLnBrk="1" hangingPunct="1">
              <a:lnSpc>
                <a:spcPct val="80000"/>
              </a:lnSpc>
              <a:buFontTx/>
              <a:buNone/>
              <a:defRPr/>
            </a:pPr>
            <a:r>
              <a:rPr lang="en-US" altLang="en-US" sz="2000" b="1" dirty="0" smtClean="0">
                <a:ea typeface="ＭＳ Ｐゴシック" pitchFamily="34" charset="-128"/>
              </a:rPr>
              <a:t>	vector() : </a:t>
            </a:r>
            <a:r>
              <a:rPr lang="en-US" altLang="en-US" sz="2000" b="1" dirty="0" err="1" smtClean="0">
                <a:ea typeface="ＭＳ Ｐゴシック" pitchFamily="34" charset="-128"/>
              </a:rPr>
              <a:t>sz</a:t>
            </a:r>
            <a:r>
              <a:rPr lang="en-US" altLang="en-US" sz="2000" b="1" dirty="0" smtClean="0">
                <a:ea typeface="ＭＳ Ｐゴシック" pitchFamily="34" charset="-128"/>
              </a:rPr>
              <a:t>(0), </a:t>
            </a:r>
            <a:r>
              <a:rPr lang="en-US" altLang="en-US" sz="2000" b="1" dirty="0" err="1" smtClean="0">
                <a:ea typeface="ＭＳ Ｐゴシック" pitchFamily="34" charset="-128"/>
              </a:rPr>
              <a:t>elem</a:t>
            </a:r>
            <a:r>
              <a:rPr lang="en-US" altLang="en-US" sz="2000" b="1" dirty="0" smtClean="0">
                <a:ea typeface="ＭＳ Ｐゴシック" pitchFamily="34" charset="-128"/>
              </a:rPr>
              <a:t>(0), space(0);		// </a:t>
            </a:r>
            <a:r>
              <a:rPr lang="en-US" altLang="en-US" sz="2000" i="1" dirty="0" smtClean="0">
                <a:ea typeface="ＭＳ Ｐゴシック" pitchFamily="34" charset="-128"/>
              </a:rPr>
              <a:t>default constructor</a:t>
            </a:r>
          </a:p>
          <a:p>
            <a:pPr eaLnBrk="1" hangingPunct="1">
              <a:lnSpc>
                <a:spcPct val="80000"/>
              </a:lnSpc>
              <a:buFontTx/>
              <a:buNone/>
              <a:defRPr/>
            </a:pPr>
            <a:r>
              <a:rPr lang="en-US" altLang="en-US" sz="2000" b="1" dirty="0" smtClean="0">
                <a:ea typeface="ＭＳ Ｐゴシック" pitchFamily="34" charset="-128"/>
              </a:rPr>
              <a:t>	explicit vector(</a:t>
            </a:r>
            <a:r>
              <a:rPr lang="en-US" altLang="en-US" sz="2000" b="1" dirty="0" err="1" smtClean="0">
                <a:ea typeface="ＭＳ Ｐゴシック" pitchFamily="34" charset="-128"/>
              </a:rPr>
              <a:t>int</a:t>
            </a:r>
            <a:r>
              <a:rPr lang="en-US" altLang="en-US" sz="2000" b="1" dirty="0" smtClean="0">
                <a:ea typeface="ＭＳ Ｐゴシック" pitchFamily="34" charset="-128"/>
              </a:rPr>
              <a:t> s) :</a:t>
            </a:r>
            <a:r>
              <a:rPr lang="en-US" altLang="en-US" sz="2000" b="1" dirty="0" err="1" smtClean="0">
                <a:ea typeface="ＭＳ Ｐゴシック" pitchFamily="34" charset="-128"/>
              </a:rPr>
              <a:t>sz</a:t>
            </a:r>
            <a:r>
              <a:rPr lang="en-US" altLang="en-US" sz="2000" b="1" dirty="0" smtClean="0">
                <a:ea typeface="ＭＳ Ｐゴシック" pitchFamily="34" charset="-128"/>
              </a:rPr>
              <a:t>(s), </a:t>
            </a:r>
            <a:r>
              <a:rPr lang="en-US" altLang="en-US" sz="2000" b="1" dirty="0" err="1" smtClean="0">
                <a:ea typeface="ＭＳ Ｐゴシック" pitchFamily="34" charset="-128"/>
              </a:rPr>
              <a:t>elem</a:t>
            </a:r>
            <a:r>
              <a:rPr lang="en-US" altLang="en-US" sz="2000" b="1" dirty="0" smtClean="0">
                <a:ea typeface="ＭＳ Ｐゴシック" pitchFamily="34" charset="-128"/>
              </a:rPr>
              <a:t>(new T[s]), space(s) { }	//</a:t>
            </a:r>
            <a:r>
              <a:rPr lang="en-US" altLang="en-US" sz="2000" b="1" i="1" dirty="0" smtClean="0">
                <a:ea typeface="ＭＳ Ｐゴシック" pitchFamily="34" charset="-128"/>
              </a:rPr>
              <a:t> </a:t>
            </a:r>
            <a:r>
              <a:rPr lang="en-US" altLang="en-US" sz="2000" i="1" dirty="0" smtClean="0">
                <a:ea typeface="ＭＳ Ｐゴシック" pitchFamily="34" charset="-128"/>
              </a:rPr>
              <a:t>constructor</a:t>
            </a:r>
          </a:p>
          <a:p>
            <a:pPr eaLnBrk="1" hangingPunct="1">
              <a:lnSpc>
                <a:spcPct val="80000"/>
              </a:lnSpc>
              <a:buFontTx/>
              <a:buNone/>
              <a:defRPr/>
            </a:pPr>
            <a:r>
              <a:rPr lang="en-US" altLang="en-US" sz="2000" b="1" dirty="0" smtClean="0">
                <a:ea typeface="ＭＳ Ｐゴシック" pitchFamily="34" charset="-128"/>
              </a:rPr>
              <a:t>	vector(const vector&amp;);			</a:t>
            </a:r>
            <a:r>
              <a:rPr lang="en-US" altLang="en-US" sz="2000" b="1" dirty="0" smtClean="0">
                <a:ea typeface="ＭＳ Ｐゴシック" pitchFamily="34" charset="-128"/>
              </a:rPr>
              <a:t>	//</a:t>
            </a:r>
            <a:r>
              <a:rPr lang="en-US" altLang="en-US" sz="2000" dirty="0" smtClean="0">
                <a:ea typeface="ＭＳ Ｐゴシック" pitchFamily="34" charset="-128"/>
              </a:rPr>
              <a:t> </a:t>
            </a:r>
            <a:r>
              <a:rPr lang="en-US" altLang="en-US" sz="2000" i="1" dirty="0" smtClean="0">
                <a:ea typeface="ＭＳ Ｐゴシック" pitchFamily="34" charset="-128"/>
              </a:rPr>
              <a:t>copy constructor</a:t>
            </a:r>
          </a:p>
          <a:p>
            <a:pPr eaLnBrk="1" hangingPunct="1">
              <a:lnSpc>
                <a:spcPct val="80000"/>
              </a:lnSpc>
              <a:buFontTx/>
              <a:buNone/>
              <a:defRPr/>
            </a:pPr>
            <a:r>
              <a:rPr lang="en-US" altLang="en-US" sz="2000" dirty="0" smtClean="0">
                <a:ea typeface="ＭＳ Ｐゴシック" pitchFamily="34" charset="-128"/>
              </a:rPr>
              <a:t>	</a:t>
            </a:r>
            <a:r>
              <a:rPr lang="en-US" altLang="en-US" sz="2000" b="1" dirty="0" smtClean="0">
                <a:ea typeface="ＭＳ Ｐゴシック" pitchFamily="34" charset="-128"/>
              </a:rPr>
              <a:t>vector&amp; operator=(const vector&amp;);		//</a:t>
            </a:r>
            <a:r>
              <a:rPr lang="en-US" altLang="en-US" sz="2000" dirty="0" smtClean="0">
                <a:ea typeface="ＭＳ Ｐゴシック" pitchFamily="34" charset="-128"/>
              </a:rPr>
              <a:t> </a:t>
            </a:r>
            <a:r>
              <a:rPr lang="en-US" altLang="en-US" sz="2000" i="1" dirty="0" smtClean="0">
                <a:ea typeface="ＭＳ Ｐゴシック" pitchFamily="34" charset="-128"/>
              </a:rPr>
              <a:t>copy assignment</a:t>
            </a:r>
          </a:p>
          <a:p>
            <a:pPr eaLnBrk="1" hangingPunct="1">
              <a:lnSpc>
                <a:spcPct val="80000"/>
              </a:lnSpc>
              <a:buFontTx/>
              <a:buNone/>
              <a:defRPr/>
            </a:pPr>
            <a:r>
              <a:rPr lang="en-US" altLang="en-US" sz="2000" dirty="0" smtClean="0">
                <a:ea typeface="ＭＳ Ｐゴシック" pitchFamily="34" charset="-128"/>
              </a:rPr>
              <a:t>	</a:t>
            </a:r>
            <a:r>
              <a:rPr lang="en-US" altLang="en-US" sz="2000" b="1" dirty="0" smtClean="0">
                <a:ea typeface="ＭＳ Ｐゴシック" pitchFamily="34" charset="-128"/>
              </a:rPr>
              <a:t>~vector() { delete[ ] </a:t>
            </a:r>
            <a:r>
              <a:rPr lang="en-US" altLang="en-US" sz="2000" b="1" dirty="0" err="1" smtClean="0">
                <a:ea typeface="ＭＳ Ｐゴシック" pitchFamily="34" charset="-128"/>
              </a:rPr>
              <a:t>elem</a:t>
            </a:r>
            <a:r>
              <a:rPr lang="en-US" altLang="en-US" sz="2000" b="1" dirty="0" smtClean="0">
                <a:ea typeface="ＭＳ Ｐゴシック" pitchFamily="34" charset="-128"/>
              </a:rPr>
              <a:t>; }		</a:t>
            </a:r>
            <a:r>
              <a:rPr lang="en-US" altLang="en-US" sz="2000" dirty="0" smtClean="0">
                <a:ea typeface="ＭＳ Ｐゴシック" pitchFamily="34" charset="-128"/>
              </a:rPr>
              <a:t>	</a:t>
            </a:r>
            <a:r>
              <a:rPr lang="en-US" altLang="en-US" sz="2000" b="1" dirty="0" smtClean="0">
                <a:ea typeface="ＭＳ Ｐゴシック" pitchFamily="34" charset="-128"/>
              </a:rPr>
              <a:t>//</a:t>
            </a:r>
            <a:r>
              <a:rPr lang="en-US" altLang="en-US" sz="2000" dirty="0" smtClean="0">
                <a:ea typeface="ＭＳ Ｐゴシック" pitchFamily="34" charset="-128"/>
              </a:rPr>
              <a:t> </a:t>
            </a:r>
            <a:r>
              <a:rPr lang="en-US" altLang="en-US" sz="2000" i="1" dirty="0" smtClean="0">
                <a:ea typeface="ＭＳ Ｐゴシック" pitchFamily="34" charset="-128"/>
              </a:rPr>
              <a:t>destructor</a:t>
            </a:r>
          </a:p>
          <a:p>
            <a:pPr eaLnBrk="1" hangingPunct="1">
              <a:lnSpc>
                <a:spcPct val="80000"/>
              </a:lnSpc>
              <a:buFontTx/>
              <a:buNone/>
              <a:defRPr/>
            </a:pPr>
            <a:endParaRPr lang="en-US" altLang="en-US" sz="1000" dirty="0" smtClean="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	T&amp; operator[ ] (</a:t>
            </a:r>
            <a:r>
              <a:rPr lang="en-US" altLang="en-US" sz="2000" b="1" dirty="0" err="1" smtClean="0">
                <a:ea typeface="ＭＳ Ｐゴシック" pitchFamily="34" charset="-128"/>
              </a:rPr>
              <a:t>int</a:t>
            </a:r>
            <a:r>
              <a:rPr lang="en-US" altLang="en-US" sz="2000" b="1" dirty="0" smtClean="0">
                <a:ea typeface="ＭＳ Ｐゴシック" pitchFamily="34" charset="-128"/>
              </a:rPr>
              <a:t> n) { return </a:t>
            </a:r>
            <a:r>
              <a:rPr lang="en-US" altLang="en-US" sz="2000" b="1" dirty="0" err="1" smtClean="0">
                <a:ea typeface="ＭＳ Ｐゴシック" pitchFamily="34" charset="-128"/>
              </a:rPr>
              <a:t>elem</a:t>
            </a:r>
            <a:r>
              <a:rPr lang="en-US" altLang="en-US" sz="2000" b="1" dirty="0" smtClean="0">
                <a:ea typeface="ＭＳ Ｐゴシック" pitchFamily="34" charset="-128"/>
              </a:rPr>
              <a:t>[n]; } 	</a:t>
            </a:r>
            <a:r>
              <a:rPr lang="en-US" altLang="en-US" sz="2000" b="1" dirty="0" smtClean="0">
                <a:ea typeface="ＭＳ Ｐゴシック" pitchFamily="34" charset="-128"/>
              </a:rPr>
              <a:t>	// </a:t>
            </a:r>
            <a:r>
              <a:rPr lang="en-US" altLang="en-US" sz="2000" i="1" dirty="0" smtClean="0">
                <a:ea typeface="ＭＳ Ｐゴシック" pitchFamily="34" charset="-128"/>
              </a:rPr>
              <a:t>access: return reference</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int</a:t>
            </a:r>
            <a:r>
              <a:rPr lang="en-US" altLang="en-US" sz="2000" b="1" dirty="0" smtClean="0">
                <a:ea typeface="ＭＳ Ｐゴシック" pitchFamily="34" charset="-128"/>
              </a:rPr>
              <a:t> size() const { return </a:t>
            </a:r>
            <a:r>
              <a:rPr lang="en-US" altLang="en-US" sz="2000" b="1" dirty="0" err="1" smtClean="0">
                <a:ea typeface="ＭＳ Ｐゴシック" pitchFamily="34" charset="-128"/>
              </a:rPr>
              <a:t>sz</a:t>
            </a:r>
            <a:r>
              <a:rPr lang="en-US" altLang="en-US" sz="2000" b="1" dirty="0" smtClean="0">
                <a:ea typeface="ＭＳ Ｐゴシック" pitchFamily="34" charset="-128"/>
              </a:rPr>
              <a:t>; }			// </a:t>
            </a:r>
            <a:r>
              <a:rPr lang="en-US" altLang="en-US" sz="2000" i="1" dirty="0" smtClean="0">
                <a:ea typeface="ＭＳ Ｐゴシック" pitchFamily="34" charset="-128"/>
              </a:rPr>
              <a:t>the current size</a:t>
            </a:r>
          </a:p>
          <a:p>
            <a:pPr eaLnBrk="1" hangingPunct="1">
              <a:lnSpc>
                <a:spcPct val="80000"/>
              </a:lnSpc>
              <a:buFontTx/>
              <a:buNone/>
              <a:defRPr/>
            </a:pPr>
            <a:endParaRPr lang="en-US" altLang="en-US" sz="1000" dirty="0" smtClean="0">
              <a:ea typeface="ＭＳ Ｐゴシック" pitchFamily="34" charset="-128"/>
            </a:endParaRPr>
          </a:p>
          <a:p>
            <a:pPr eaLnBrk="1" hangingPunct="1">
              <a:lnSpc>
                <a:spcPct val="80000"/>
              </a:lnSpc>
              <a:buFontTx/>
              <a:buNone/>
              <a:defRPr/>
            </a:pPr>
            <a:r>
              <a:rPr lang="en-US" altLang="en-US" sz="2000" dirty="0" smtClean="0">
                <a:ea typeface="ＭＳ Ｐゴシック" pitchFamily="34" charset="-128"/>
              </a:rPr>
              <a:t>	</a:t>
            </a:r>
            <a:r>
              <a:rPr lang="en-US" altLang="en-US" sz="2000" b="1" dirty="0" smtClean="0">
                <a:ea typeface="ＭＳ Ｐゴシック" pitchFamily="34" charset="-128"/>
              </a:rPr>
              <a:t>// </a:t>
            </a:r>
            <a:r>
              <a:rPr lang="en-US" altLang="en-US" sz="2000" i="1" dirty="0" smtClean="0">
                <a:ea typeface="ＭＳ Ｐゴシック" pitchFamily="34" charset="-128"/>
              </a:rPr>
              <a:t>…</a:t>
            </a:r>
          </a:p>
          <a:p>
            <a:pPr eaLnBrk="1" hangingPunct="1">
              <a:lnSpc>
                <a:spcPct val="80000"/>
              </a:lnSpc>
              <a:buFontTx/>
              <a:buNone/>
              <a:defRPr/>
            </a:pPr>
            <a:r>
              <a:rPr lang="en-US" altLang="en-US" sz="2000" b="1" dirty="0" smtClean="0">
                <a:ea typeface="ＭＳ Ｐゴシック" pitchFamily="34" charset="-128"/>
              </a:rPr>
              <a:t>};</a:t>
            </a:r>
            <a:endParaRPr lang="en-US" altLang="en-US" sz="2000" dirty="0" smtClean="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B1722E34-F67F-4861-8D7C-85A4DF549E0A}" type="slidenum">
              <a:rPr lang="en-US" altLang="en-US" sz="1400" smtClean="0"/>
              <a:pPr eaLnBrk="1" hangingPunct="1">
                <a:defRPr/>
              </a:pPr>
              <a:t>21</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Templates</a:t>
            </a:r>
          </a:p>
        </p:txBody>
      </p:sp>
      <p:sp>
        <p:nvSpPr>
          <p:cNvPr id="72707" name="Rectangle 3"/>
          <p:cNvSpPr>
            <a:spLocks noGrp="1" noChangeArrowheads="1"/>
          </p:cNvSpPr>
          <p:nvPr>
            <p:ph idx="1"/>
          </p:nvPr>
        </p:nvSpPr>
        <p:spPr>
          <a:xfrm>
            <a:off x="457200" y="1371600"/>
            <a:ext cx="8229600" cy="5257800"/>
          </a:xfrm>
        </p:spPr>
        <p:txBody>
          <a:bodyPr/>
          <a:lstStyle/>
          <a:p>
            <a:pPr eaLnBrk="1" hangingPunct="1">
              <a:lnSpc>
                <a:spcPct val="90000"/>
              </a:lnSpc>
              <a:defRPr/>
            </a:pPr>
            <a:r>
              <a:rPr lang="en-US" altLang="en-US" sz="2400" dirty="0" smtClean="0">
                <a:ea typeface="ＭＳ Ｐゴシック" pitchFamily="34" charset="-128"/>
              </a:rPr>
              <a:t>Problems (</a:t>
            </a:r>
            <a:r>
              <a:rPr lang="ja-JP" altLang="en-US" sz="2400" smtClean="0">
                <a:ea typeface="ＭＳ Ｐゴシック" pitchFamily="34" charset="-128"/>
              </a:rPr>
              <a:t>“</a:t>
            </a:r>
            <a:r>
              <a:rPr lang="en-US" altLang="ja-JP" sz="2400" dirty="0" smtClean="0">
                <a:ea typeface="ＭＳ Ｐゴシック" pitchFamily="34" charset="-128"/>
              </a:rPr>
              <a:t>there’s </a:t>
            </a:r>
            <a:r>
              <a:rPr lang="en-US" altLang="ja-JP" sz="2400" dirty="0" smtClean="0">
                <a:ea typeface="ＭＳ Ｐゴシック" pitchFamily="34" charset="-128"/>
              </a:rPr>
              <a:t>no free lunch</a:t>
            </a:r>
            <a:r>
              <a:rPr lang="ja-JP" altLang="en-US" sz="2400" smtClean="0">
                <a:ea typeface="ＭＳ Ｐゴシック" pitchFamily="34" charset="-128"/>
              </a:rPr>
              <a:t>”</a:t>
            </a:r>
            <a:r>
              <a:rPr lang="en-US" altLang="ja-JP" sz="2400" dirty="0" smtClean="0">
                <a:ea typeface="ＭＳ Ｐゴシック" pitchFamily="34" charset="-128"/>
              </a:rPr>
              <a:t>)</a:t>
            </a:r>
          </a:p>
          <a:p>
            <a:pPr lvl="1" eaLnBrk="1" hangingPunct="1">
              <a:lnSpc>
                <a:spcPct val="90000"/>
              </a:lnSpc>
              <a:defRPr/>
            </a:pPr>
            <a:r>
              <a:rPr lang="en-US" altLang="en-US" sz="2000" dirty="0" smtClean="0">
                <a:ea typeface="Times New Roman" pitchFamily="18" charset="0"/>
              </a:rPr>
              <a:t>Poor error diagnostics</a:t>
            </a:r>
          </a:p>
          <a:p>
            <a:pPr lvl="2" eaLnBrk="1" hangingPunct="1">
              <a:lnSpc>
                <a:spcPct val="90000"/>
              </a:lnSpc>
              <a:defRPr/>
            </a:pPr>
            <a:r>
              <a:rPr lang="en-US" altLang="en-US" sz="1800" dirty="0" smtClean="0">
                <a:ea typeface="Times New Roman" pitchFamily="18" charset="0"/>
              </a:rPr>
              <a:t>Often spectacularly poor (but getting better in C++11)</a:t>
            </a:r>
          </a:p>
          <a:p>
            <a:pPr lvl="1" eaLnBrk="1" hangingPunct="1">
              <a:lnSpc>
                <a:spcPct val="90000"/>
              </a:lnSpc>
              <a:defRPr/>
            </a:pPr>
            <a:r>
              <a:rPr lang="en-US" altLang="en-US" sz="2000" dirty="0" smtClean="0">
                <a:ea typeface="Times New Roman" pitchFamily="18" charset="0"/>
              </a:rPr>
              <a:t>Delayed error messages</a:t>
            </a:r>
          </a:p>
          <a:p>
            <a:pPr lvl="2" eaLnBrk="1" hangingPunct="1">
              <a:lnSpc>
                <a:spcPct val="90000"/>
              </a:lnSpc>
              <a:defRPr/>
            </a:pPr>
            <a:r>
              <a:rPr lang="en-US" altLang="en-US" sz="1800" dirty="0" smtClean="0">
                <a:ea typeface="Times New Roman" pitchFamily="18" charset="0"/>
              </a:rPr>
              <a:t>Often at link time</a:t>
            </a:r>
          </a:p>
          <a:p>
            <a:pPr lvl="1" eaLnBrk="1" hangingPunct="1">
              <a:lnSpc>
                <a:spcPct val="90000"/>
              </a:lnSpc>
              <a:defRPr/>
            </a:pPr>
            <a:r>
              <a:rPr lang="en-US" altLang="en-US" sz="2000" dirty="0" smtClean="0">
                <a:ea typeface="Times New Roman" pitchFamily="18" charset="0"/>
              </a:rPr>
              <a:t>All templates must be fully defined in each translation unit</a:t>
            </a:r>
          </a:p>
          <a:p>
            <a:pPr lvl="2" eaLnBrk="1" hangingPunct="1">
              <a:lnSpc>
                <a:spcPct val="90000"/>
              </a:lnSpc>
              <a:defRPr/>
            </a:pPr>
            <a:r>
              <a:rPr lang="en-US" altLang="en-US" sz="1800" dirty="0" smtClean="0">
                <a:ea typeface="Times New Roman" pitchFamily="18" charset="0"/>
              </a:rPr>
              <a:t>(the facility for separate compilation of templates,</a:t>
            </a:r>
            <a:br>
              <a:rPr lang="en-US" altLang="en-US" sz="1800" dirty="0" smtClean="0">
                <a:ea typeface="Times New Roman" pitchFamily="18" charset="0"/>
              </a:rPr>
            </a:br>
            <a:r>
              <a:rPr lang="en-US" altLang="en-US" sz="1800" dirty="0" smtClean="0">
                <a:ea typeface="Times New Roman" pitchFamily="18" charset="0"/>
              </a:rPr>
              <a:t> called </a:t>
            </a:r>
            <a:r>
              <a:rPr lang="ja-JP" altLang="en-US" sz="1800" smtClean="0">
                <a:ea typeface="ＭＳ Ｐゴシック" pitchFamily="34" charset="-128"/>
              </a:rPr>
              <a:t>“</a:t>
            </a:r>
            <a:r>
              <a:rPr lang="en-US" altLang="ja-JP" sz="1800" dirty="0" smtClean="0">
                <a:ea typeface="ＭＳ Ｐゴシック" pitchFamily="34" charset="-128"/>
              </a:rPr>
              <a:t>export</a:t>
            </a:r>
            <a:r>
              <a:rPr lang="ja-JP" altLang="en-US" sz="1800" smtClean="0">
                <a:ea typeface="ＭＳ Ｐゴシック" pitchFamily="34" charset="-128"/>
              </a:rPr>
              <a:t>”</a:t>
            </a:r>
            <a:r>
              <a:rPr lang="en-US" altLang="ja-JP" sz="1800" dirty="0" smtClean="0">
                <a:ea typeface="ＭＳ Ｐゴシック" pitchFamily="34" charset="-128"/>
              </a:rPr>
              <a:t>, is not widely available)</a:t>
            </a:r>
          </a:p>
          <a:p>
            <a:pPr lvl="2" eaLnBrk="1" hangingPunct="1">
              <a:lnSpc>
                <a:spcPct val="90000"/>
              </a:lnSpc>
              <a:defRPr/>
            </a:pPr>
            <a:r>
              <a:rPr lang="en-US" altLang="en-US" sz="1800" dirty="0" smtClean="0">
                <a:ea typeface="Times New Roman" pitchFamily="18" charset="0"/>
              </a:rPr>
              <a:t>So place template definitions in header files</a:t>
            </a:r>
          </a:p>
          <a:p>
            <a:pPr eaLnBrk="1" hangingPunct="1">
              <a:lnSpc>
                <a:spcPct val="90000"/>
              </a:lnSpc>
              <a:defRPr/>
            </a:pPr>
            <a:r>
              <a:rPr lang="en-US" altLang="en-US" sz="2400" dirty="0" smtClean="0">
                <a:ea typeface="ＭＳ Ｐゴシック" pitchFamily="34" charset="-128"/>
              </a:rPr>
              <a:t>Recommendation</a:t>
            </a:r>
          </a:p>
          <a:p>
            <a:pPr lvl="1" eaLnBrk="1" hangingPunct="1">
              <a:lnSpc>
                <a:spcPct val="90000"/>
              </a:lnSpc>
              <a:defRPr/>
            </a:pPr>
            <a:r>
              <a:rPr lang="en-US" altLang="en-US" sz="2000" dirty="0" smtClean="0">
                <a:ea typeface="Times New Roman" pitchFamily="18" charset="0"/>
              </a:rPr>
              <a:t>Use template-based libraries</a:t>
            </a:r>
          </a:p>
          <a:p>
            <a:pPr lvl="2" eaLnBrk="1" hangingPunct="1">
              <a:lnSpc>
                <a:spcPct val="90000"/>
              </a:lnSpc>
              <a:defRPr/>
            </a:pPr>
            <a:r>
              <a:rPr lang="en-US" altLang="en-US" sz="1800" dirty="0" smtClean="0">
                <a:ea typeface="Times New Roman" pitchFamily="18" charset="0"/>
              </a:rPr>
              <a:t>Such as the C++ standard library</a:t>
            </a:r>
          </a:p>
          <a:p>
            <a:pPr lvl="3" eaLnBrk="1" hangingPunct="1">
              <a:lnSpc>
                <a:spcPct val="90000"/>
              </a:lnSpc>
              <a:defRPr/>
            </a:pPr>
            <a:r>
              <a:rPr lang="en-US" altLang="en-US" sz="1600" i="1" dirty="0" smtClean="0">
                <a:ea typeface="Times New Roman" pitchFamily="18" charset="0"/>
              </a:rPr>
              <a:t>E.g.,</a:t>
            </a:r>
            <a:r>
              <a:rPr lang="en-US" altLang="en-US" sz="1600" dirty="0" smtClean="0">
                <a:ea typeface="Times New Roman" pitchFamily="18" charset="0"/>
              </a:rPr>
              <a:t> </a:t>
            </a:r>
            <a:r>
              <a:rPr lang="en-US" altLang="en-US" sz="1600" b="1" dirty="0" smtClean="0">
                <a:ea typeface="Times New Roman" pitchFamily="18" charset="0"/>
              </a:rPr>
              <a:t>vector</a:t>
            </a:r>
            <a:r>
              <a:rPr lang="en-US" altLang="en-US" sz="1600" dirty="0" smtClean="0">
                <a:ea typeface="Times New Roman" pitchFamily="18" charset="0"/>
              </a:rPr>
              <a:t>, </a:t>
            </a:r>
            <a:r>
              <a:rPr lang="en-US" altLang="en-US" sz="1600" b="1" dirty="0" smtClean="0">
                <a:ea typeface="Times New Roman" pitchFamily="18" charset="0"/>
              </a:rPr>
              <a:t>sort()</a:t>
            </a:r>
          </a:p>
          <a:p>
            <a:pPr lvl="3" eaLnBrk="1" hangingPunct="1">
              <a:lnSpc>
                <a:spcPct val="90000"/>
              </a:lnSpc>
              <a:defRPr/>
            </a:pPr>
            <a:r>
              <a:rPr lang="en-US" altLang="en-US" sz="1600" dirty="0" smtClean="0">
                <a:ea typeface="Times New Roman" pitchFamily="18" charset="0"/>
              </a:rPr>
              <a:t>Soon to be described in some detail</a:t>
            </a:r>
          </a:p>
          <a:p>
            <a:pPr lvl="1" eaLnBrk="1" hangingPunct="1">
              <a:lnSpc>
                <a:spcPct val="90000"/>
              </a:lnSpc>
              <a:defRPr/>
            </a:pPr>
            <a:r>
              <a:rPr lang="en-US" altLang="en-US" sz="2000" dirty="0" smtClean="0">
                <a:ea typeface="Times New Roman" pitchFamily="18" charset="0"/>
              </a:rPr>
              <a:t>Initially, write only very simple templates yourself</a:t>
            </a:r>
          </a:p>
          <a:p>
            <a:pPr lvl="2" eaLnBrk="1" hangingPunct="1">
              <a:lnSpc>
                <a:spcPct val="90000"/>
              </a:lnSpc>
              <a:defRPr/>
            </a:pPr>
            <a:r>
              <a:rPr lang="en-US" altLang="en-US" sz="1800" dirty="0" smtClean="0">
                <a:ea typeface="Times New Roman" pitchFamily="18" charset="0"/>
              </a:rPr>
              <a:t>Until you get more experience</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F84D6F3E-CD56-494D-B0C2-5E5FFC389907}" type="slidenum">
              <a:rPr lang="en-US" altLang="en-US" sz="1400" smtClean="0"/>
              <a:pPr eaLnBrk="1" hangingPunct="1">
                <a:defRPr/>
              </a:pPr>
              <a:t>22</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Range checking</a:t>
            </a:r>
          </a:p>
        </p:txBody>
      </p:sp>
      <p:sp>
        <p:nvSpPr>
          <p:cNvPr id="73731" name="Rectangle 3"/>
          <p:cNvSpPr>
            <a:spLocks noGrp="1" noChangeArrowheads="1"/>
          </p:cNvSpPr>
          <p:nvPr>
            <p:ph idx="1"/>
          </p:nvPr>
        </p:nvSpPr>
        <p:spPr>
          <a:xfrm>
            <a:off x="457200" y="1600200"/>
            <a:ext cx="8458200" cy="5257800"/>
          </a:xfrm>
        </p:spPr>
        <p:txBody>
          <a:bodyPr/>
          <a:lstStyle/>
          <a:p>
            <a:pPr eaLnBrk="1" hangingPunct="1">
              <a:lnSpc>
                <a:spcPct val="90000"/>
              </a:lnSpc>
              <a:buFontTx/>
              <a:buNone/>
              <a:defRPr/>
            </a:pPr>
            <a:r>
              <a:rPr lang="en-US" altLang="en-US" sz="2000" b="1" smtClean="0">
                <a:ea typeface="ＭＳ Ｐゴシック" pitchFamily="34" charset="-128"/>
              </a:rPr>
              <a:t>// </a:t>
            </a:r>
            <a:r>
              <a:rPr lang="en-US" altLang="en-US" sz="2000" i="1" smtClean="0">
                <a:ea typeface="ＭＳ Ｐゴシック" pitchFamily="34" charset="-128"/>
              </a:rPr>
              <a:t>an almost real</a:t>
            </a:r>
            <a:r>
              <a:rPr lang="en-US" altLang="en-US" sz="2000" b="1" i="1" smtClean="0">
                <a:ea typeface="ＭＳ Ｐゴシック" pitchFamily="34" charset="-128"/>
              </a:rPr>
              <a:t> vector </a:t>
            </a:r>
            <a:r>
              <a:rPr lang="en-US" altLang="en-US" sz="2000" i="1" smtClean="0">
                <a:ea typeface="ＭＳ Ｐゴシック" pitchFamily="34" charset="-128"/>
              </a:rPr>
              <a:t>of </a:t>
            </a:r>
            <a:r>
              <a:rPr lang="en-US" altLang="en-US" sz="2000" b="1" i="1" smtClean="0">
                <a:ea typeface="ＭＳ Ｐゴシック" pitchFamily="34" charset="-128"/>
              </a:rPr>
              <a:t>T</a:t>
            </a:r>
            <a:r>
              <a:rPr lang="en-US" altLang="en-US" sz="2000" i="1" smtClean="0">
                <a:ea typeface="ＭＳ Ｐゴシック" pitchFamily="34" charset="-128"/>
              </a:rPr>
              <a:t>s:</a:t>
            </a:r>
          </a:p>
          <a:p>
            <a:pPr eaLnBrk="1" hangingPunct="1">
              <a:lnSpc>
                <a:spcPct val="90000"/>
              </a:lnSpc>
              <a:buFontTx/>
              <a:buNone/>
              <a:defRPr/>
            </a:pPr>
            <a:endParaRPr lang="en-US" altLang="en-US" sz="1000" b="1" smtClean="0">
              <a:ea typeface="ＭＳ Ｐゴシック" pitchFamily="34" charset="-128"/>
            </a:endParaRPr>
          </a:p>
          <a:p>
            <a:pPr eaLnBrk="1" hangingPunct="1">
              <a:lnSpc>
                <a:spcPct val="90000"/>
              </a:lnSpc>
              <a:buFontTx/>
              <a:buNone/>
              <a:defRPr/>
            </a:pPr>
            <a:r>
              <a:rPr lang="en-US" altLang="en-US" sz="2000" b="1" smtClean="0">
                <a:ea typeface="ＭＳ Ｐゴシック" pitchFamily="34" charset="-128"/>
              </a:rPr>
              <a:t>struct out_of_range { /* </a:t>
            </a:r>
            <a:r>
              <a:rPr lang="en-US" altLang="en-US" sz="2000" i="1" smtClean="0">
                <a:ea typeface="ＭＳ Ｐゴシック" pitchFamily="34" charset="-128"/>
              </a:rPr>
              <a:t>…</a:t>
            </a:r>
            <a:r>
              <a:rPr lang="en-US" altLang="en-US" sz="2000" b="1" smtClean="0">
                <a:ea typeface="ＭＳ Ｐゴシック" pitchFamily="34" charset="-128"/>
              </a:rPr>
              <a:t> */ };</a:t>
            </a:r>
          </a:p>
          <a:p>
            <a:pPr eaLnBrk="1" hangingPunct="1">
              <a:lnSpc>
                <a:spcPct val="90000"/>
              </a:lnSpc>
              <a:buFontTx/>
              <a:buNone/>
              <a:defRPr/>
            </a:pPr>
            <a:endParaRPr lang="en-US" altLang="en-US" sz="2000" b="1" smtClean="0">
              <a:ea typeface="ＭＳ Ｐゴシック" pitchFamily="34" charset="-128"/>
            </a:endParaRPr>
          </a:p>
          <a:p>
            <a:pPr eaLnBrk="1" hangingPunct="1">
              <a:lnSpc>
                <a:spcPct val="90000"/>
              </a:lnSpc>
              <a:buFontTx/>
              <a:buNone/>
              <a:defRPr/>
            </a:pPr>
            <a:r>
              <a:rPr lang="en-US" altLang="en-US" sz="2000" b="1" smtClean="0">
                <a:ea typeface="ＭＳ Ｐゴシック" pitchFamily="34" charset="-128"/>
              </a:rPr>
              <a:t>template&lt;class T&gt; class vector {</a:t>
            </a:r>
            <a:endParaRPr lang="en-US" altLang="en-US" sz="2000" smtClean="0">
              <a:ea typeface="ＭＳ Ｐゴシック" pitchFamily="34" charset="-128"/>
            </a:endParaRPr>
          </a:p>
          <a:p>
            <a:pPr eaLnBrk="1" hangingPunct="1">
              <a:lnSpc>
                <a:spcPct val="90000"/>
              </a:lnSpc>
              <a:buFontTx/>
              <a:buNone/>
              <a:defRPr/>
            </a:pPr>
            <a:r>
              <a:rPr lang="en-US" altLang="en-US" sz="2000" smtClean="0">
                <a:ea typeface="ＭＳ Ｐゴシック" pitchFamily="34" charset="-128"/>
              </a:rPr>
              <a:t>	// </a:t>
            </a:r>
            <a:r>
              <a:rPr lang="en-US" altLang="en-US" sz="2000" i="1" smtClean="0">
                <a:ea typeface="ＭＳ Ｐゴシック" pitchFamily="34" charset="-128"/>
              </a:rPr>
              <a:t>…</a:t>
            </a:r>
          </a:p>
          <a:p>
            <a:pPr eaLnBrk="1" hangingPunct="1">
              <a:lnSpc>
                <a:spcPct val="90000"/>
              </a:lnSpc>
              <a:buFontTx/>
              <a:buNone/>
              <a:defRPr/>
            </a:pPr>
            <a:r>
              <a:rPr lang="en-US" altLang="en-US" sz="2000" b="1" smtClean="0">
                <a:ea typeface="ＭＳ Ｐゴシック" pitchFamily="34" charset="-128"/>
              </a:rPr>
              <a:t>	T&amp; operator[ ](int n);		// </a:t>
            </a:r>
            <a:r>
              <a:rPr lang="en-US" altLang="en-US" sz="2000" i="1" smtClean="0">
                <a:ea typeface="ＭＳ Ｐゴシック" pitchFamily="34" charset="-128"/>
              </a:rPr>
              <a:t>access</a:t>
            </a:r>
          </a:p>
          <a:p>
            <a:pPr eaLnBrk="1" hangingPunct="1">
              <a:lnSpc>
                <a:spcPct val="90000"/>
              </a:lnSpc>
              <a:buFontTx/>
              <a:buNone/>
              <a:defRPr/>
            </a:pPr>
            <a:r>
              <a:rPr lang="en-US" altLang="en-US" sz="2000" b="1" smtClean="0">
                <a:ea typeface="ＭＳ Ｐゴシック" pitchFamily="34" charset="-128"/>
              </a:rPr>
              <a:t>	// </a:t>
            </a:r>
            <a:r>
              <a:rPr lang="en-US" altLang="en-US" sz="2000" i="1" smtClean="0">
                <a:ea typeface="ＭＳ Ｐゴシック" pitchFamily="34" charset="-128"/>
              </a:rPr>
              <a:t>…</a:t>
            </a:r>
          </a:p>
          <a:p>
            <a:pPr eaLnBrk="1" hangingPunct="1">
              <a:lnSpc>
                <a:spcPct val="90000"/>
              </a:lnSpc>
              <a:buFontTx/>
              <a:buNone/>
              <a:defRPr/>
            </a:pPr>
            <a:r>
              <a:rPr lang="en-US" altLang="en-US" sz="2000" b="1" smtClean="0">
                <a:ea typeface="ＭＳ Ｐゴシック" pitchFamily="34" charset="-128"/>
              </a:rPr>
              <a:t>}; </a:t>
            </a:r>
          </a:p>
          <a:p>
            <a:pPr eaLnBrk="1" hangingPunct="1">
              <a:lnSpc>
                <a:spcPct val="90000"/>
              </a:lnSpc>
              <a:buFontTx/>
              <a:buNone/>
              <a:defRPr/>
            </a:pPr>
            <a:endParaRPr lang="en-US" altLang="en-US" sz="1000" b="1" smtClean="0">
              <a:ea typeface="ＭＳ Ｐゴシック" pitchFamily="34" charset="-128"/>
            </a:endParaRPr>
          </a:p>
          <a:p>
            <a:pPr eaLnBrk="1" hangingPunct="1">
              <a:lnSpc>
                <a:spcPct val="90000"/>
              </a:lnSpc>
              <a:buFontTx/>
              <a:buNone/>
              <a:defRPr/>
            </a:pPr>
            <a:r>
              <a:rPr lang="en-US" altLang="en-US" sz="2000" b="1" smtClean="0">
                <a:ea typeface="ＭＳ Ｐゴシック" pitchFamily="34" charset="-128"/>
              </a:rPr>
              <a:t>template&lt;class T&gt; </a:t>
            </a:r>
            <a:r>
              <a:rPr lang="en-US" altLang="en-US" sz="2000" smtClean="0">
                <a:ea typeface="ＭＳ Ｐゴシック" pitchFamily="34" charset="-128"/>
              </a:rPr>
              <a:t> </a:t>
            </a:r>
            <a:r>
              <a:rPr lang="en-US" altLang="en-US" sz="2000" b="1" smtClean="0">
                <a:ea typeface="ＭＳ Ｐゴシック" pitchFamily="34" charset="-128"/>
              </a:rPr>
              <a:t>T&amp; vector&lt;T&gt;::operator[ ](int n)</a:t>
            </a:r>
          </a:p>
          <a:p>
            <a:pPr eaLnBrk="1" hangingPunct="1">
              <a:lnSpc>
                <a:spcPct val="90000"/>
              </a:lnSpc>
              <a:buFontTx/>
              <a:buNone/>
              <a:defRPr/>
            </a:pPr>
            <a:r>
              <a:rPr lang="en-US" altLang="en-US" sz="2000" b="1" smtClean="0">
                <a:ea typeface="ＭＳ Ｐゴシック" pitchFamily="34" charset="-128"/>
              </a:rPr>
              <a:t>{</a:t>
            </a:r>
          </a:p>
          <a:p>
            <a:pPr eaLnBrk="1" hangingPunct="1">
              <a:lnSpc>
                <a:spcPct val="90000"/>
              </a:lnSpc>
              <a:buFontTx/>
              <a:buNone/>
              <a:defRPr/>
            </a:pPr>
            <a:r>
              <a:rPr lang="en-US" altLang="en-US" sz="2000" b="1" smtClean="0">
                <a:ea typeface="ＭＳ Ｐゴシック" pitchFamily="34" charset="-128"/>
              </a:rPr>
              <a:t>	if (n&lt;0 || sz&lt;=n) throw out_of_range();</a:t>
            </a:r>
          </a:p>
          <a:p>
            <a:pPr eaLnBrk="1" hangingPunct="1">
              <a:lnSpc>
                <a:spcPct val="90000"/>
              </a:lnSpc>
              <a:buFontTx/>
              <a:buNone/>
              <a:defRPr/>
            </a:pPr>
            <a:r>
              <a:rPr lang="en-US" altLang="en-US" sz="2000" b="1" smtClean="0">
                <a:ea typeface="ＭＳ Ｐゴシック" pitchFamily="34" charset="-128"/>
              </a:rPr>
              <a:t>	return elem[n];</a:t>
            </a:r>
          </a:p>
          <a:p>
            <a:pPr eaLnBrk="1" hangingPunct="1">
              <a:lnSpc>
                <a:spcPct val="90000"/>
              </a:lnSpc>
              <a:buFontTx/>
              <a:buNone/>
              <a:defRPr/>
            </a:pPr>
            <a:r>
              <a:rPr lang="en-US" altLang="en-US" sz="2000" b="1" smtClean="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7E7D09A9-BFF1-495C-958B-DA3BB1065A7D}" type="slidenum">
              <a:rPr lang="en-US" altLang="en-US" sz="1400" smtClean="0"/>
              <a:pPr eaLnBrk="1" hangingPunct="1">
                <a:defRPr/>
              </a:pPr>
              <a:t>23</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Range checking</a:t>
            </a:r>
          </a:p>
        </p:txBody>
      </p:sp>
      <p:sp>
        <p:nvSpPr>
          <p:cNvPr id="38915" name="Rectangle 3"/>
          <p:cNvSpPr>
            <a:spLocks noGrp="1" noChangeArrowheads="1"/>
          </p:cNvSpPr>
          <p:nvPr>
            <p:ph idx="1"/>
          </p:nvPr>
        </p:nvSpPr>
        <p:spPr>
          <a:xfrm>
            <a:off x="457200" y="1447800"/>
            <a:ext cx="8229600" cy="5257800"/>
          </a:xfrm>
        </p:spPr>
        <p:txBody>
          <a:bodyPr>
            <a:normAutofit lnSpcReduction="10000"/>
          </a:bodyPr>
          <a:lstStyle/>
          <a:p>
            <a:pPr eaLnBrk="1" hangingPunct="1">
              <a:lnSpc>
                <a:spcPct val="80000"/>
              </a:lnSpc>
              <a:buFontTx/>
              <a:buNone/>
              <a:defRPr/>
            </a:pPr>
            <a:r>
              <a:rPr lang="en-US" altLang="en-US" sz="2000" b="1" smtClean="0">
                <a:ea typeface="ＭＳ Ｐゴシック" pitchFamily="34" charset="-128"/>
              </a:rPr>
              <a:t>void fill_vec(vector&lt;int&gt;&amp; v, int n)	// </a:t>
            </a:r>
            <a:r>
              <a:rPr lang="en-US" altLang="en-US" sz="2000" i="1" smtClean="0">
                <a:ea typeface="ＭＳ Ｐゴシック" pitchFamily="34" charset="-128"/>
              </a:rPr>
              <a:t>initialize </a:t>
            </a:r>
            <a:r>
              <a:rPr lang="en-US" altLang="en-US" sz="2000" b="1" i="1" smtClean="0">
                <a:ea typeface="ＭＳ Ｐゴシック" pitchFamily="34" charset="-128"/>
              </a:rPr>
              <a:t>v </a:t>
            </a:r>
            <a:r>
              <a:rPr lang="en-US" altLang="en-US" sz="2000" i="1" smtClean="0">
                <a:ea typeface="ＭＳ Ｐゴシック" pitchFamily="34" charset="-128"/>
              </a:rPr>
              <a:t>with factorials</a:t>
            </a:r>
          </a:p>
          <a:p>
            <a:pPr eaLnBrk="1" hangingPunct="1">
              <a:lnSpc>
                <a:spcPct val="80000"/>
              </a:lnSpc>
              <a:buFontTx/>
              <a:buNone/>
              <a:defRPr/>
            </a:pPr>
            <a:r>
              <a:rPr lang="en-US" altLang="en-US" sz="2000" b="1" smtClean="0">
                <a:ea typeface="ＭＳ Ｐゴシック" pitchFamily="34" charset="-128"/>
              </a:rPr>
              <a:t>{</a:t>
            </a:r>
          </a:p>
          <a:p>
            <a:pPr eaLnBrk="1" hangingPunct="1">
              <a:lnSpc>
                <a:spcPct val="80000"/>
              </a:lnSpc>
              <a:buFontTx/>
              <a:buNone/>
              <a:defRPr/>
            </a:pPr>
            <a:r>
              <a:rPr lang="en-US" altLang="en-US" sz="2000" b="1" smtClean="0">
                <a:ea typeface="ＭＳ Ｐゴシック" pitchFamily="34" charset="-128"/>
              </a:rPr>
              <a:t>	for (int i=0; i&lt;n; ++i) v.push_back(factorial(i));</a:t>
            </a:r>
          </a:p>
          <a:p>
            <a:pPr eaLnBrk="1" hangingPunct="1">
              <a:lnSpc>
                <a:spcPct val="80000"/>
              </a:lnSpc>
              <a:buFontTx/>
              <a:buNone/>
              <a:defRPr/>
            </a:pPr>
            <a:r>
              <a:rPr lang="en-US" altLang="en-US" sz="2000" b="1" smtClean="0">
                <a:ea typeface="ＭＳ Ｐゴシック" pitchFamily="34" charset="-128"/>
              </a:rPr>
              <a:t>}</a:t>
            </a:r>
          </a:p>
          <a:p>
            <a:pPr eaLnBrk="1" hangingPunct="1">
              <a:lnSpc>
                <a:spcPct val="80000"/>
              </a:lnSpc>
              <a:buFontTx/>
              <a:buNone/>
              <a:defRPr/>
            </a:pPr>
            <a:endParaRPr lang="en-US" altLang="en-US" sz="1200" b="1"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int main()</a:t>
            </a:r>
          </a:p>
          <a:p>
            <a:pPr eaLnBrk="1" hangingPunct="1">
              <a:lnSpc>
                <a:spcPct val="80000"/>
              </a:lnSpc>
              <a:buFontTx/>
              <a:buNone/>
              <a:defRPr/>
            </a:pPr>
            <a:r>
              <a:rPr lang="en-US" altLang="en-US" sz="2000" b="1" smtClean="0">
                <a:ea typeface="ＭＳ Ｐゴシック" pitchFamily="34" charset="-128"/>
              </a:rPr>
              <a:t>{</a:t>
            </a:r>
          </a:p>
          <a:p>
            <a:pPr eaLnBrk="1" hangingPunct="1">
              <a:lnSpc>
                <a:spcPct val="80000"/>
              </a:lnSpc>
              <a:buFontTx/>
              <a:buNone/>
              <a:defRPr/>
            </a:pPr>
            <a:r>
              <a:rPr lang="en-US" altLang="en-US" sz="2000" b="1" smtClean="0">
                <a:ea typeface="ＭＳ Ｐゴシック" pitchFamily="34" charset="-128"/>
              </a:rPr>
              <a:t>	vector&lt;int&gt; v;</a:t>
            </a:r>
          </a:p>
          <a:p>
            <a:pPr eaLnBrk="1" hangingPunct="1">
              <a:lnSpc>
                <a:spcPct val="80000"/>
              </a:lnSpc>
              <a:buFontTx/>
              <a:buNone/>
              <a:defRPr/>
            </a:pPr>
            <a:r>
              <a:rPr lang="en-US" altLang="en-US" sz="2000" b="1" smtClean="0">
                <a:ea typeface="ＭＳ Ｐゴシック" pitchFamily="34" charset="-128"/>
              </a:rPr>
              <a:t>	try {</a:t>
            </a:r>
          </a:p>
          <a:p>
            <a:pPr eaLnBrk="1" hangingPunct="1">
              <a:lnSpc>
                <a:spcPct val="80000"/>
              </a:lnSpc>
              <a:buFontTx/>
              <a:buNone/>
              <a:defRPr/>
            </a:pPr>
            <a:r>
              <a:rPr lang="en-US" altLang="en-US" sz="2000" b="1" smtClean="0">
                <a:ea typeface="ＭＳ Ｐゴシック" pitchFamily="34" charset="-128"/>
              </a:rPr>
              <a:t>		fill_vec(v,10);</a:t>
            </a:r>
          </a:p>
          <a:p>
            <a:pPr eaLnBrk="1" hangingPunct="1">
              <a:lnSpc>
                <a:spcPct val="80000"/>
              </a:lnSpc>
              <a:buFontTx/>
              <a:buNone/>
              <a:defRPr/>
            </a:pPr>
            <a:r>
              <a:rPr lang="en-US" altLang="en-US" sz="2000" b="1" smtClean="0">
                <a:ea typeface="ＭＳ Ｐゴシック" pitchFamily="34" charset="-128"/>
              </a:rPr>
              <a:t>		for (int i=0; i&lt;=v.size(); ++i)</a:t>
            </a:r>
          </a:p>
          <a:p>
            <a:pPr eaLnBrk="1" hangingPunct="1">
              <a:lnSpc>
                <a:spcPct val="80000"/>
              </a:lnSpc>
              <a:buFontTx/>
              <a:buNone/>
              <a:defRPr/>
            </a:pPr>
            <a:r>
              <a:rPr lang="en-US" altLang="en-US" sz="2000" b="1" smtClean="0">
                <a:ea typeface="ＭＳ Ｐゴシック" pitchFamily="34" charset="-128"/>
              </a:rPr>
              <a:t>			cout &lt;&lt; "v[" &lt;&lt; i &lt;&lt; "]==" &lt;&lt; v[i] &lt;&lt; '\n';</a:t>
            </a:r>
          </a:p>
          <a:p>
            <a:pPr eaLnBrk="1" hangingPunct="1">
              <a:lnSpc>
                <a:spcPct val="80000"/>
              </a:lnSpc>
              <a:buFontTx/>
              <a:buNone/>
              <a:defRPr/>
            </a:pPr>
            <a:r>
              <a:rPr lang="en-US" altLang="en-US" sz="2000" b="1" smtClean="0">
                <a:ea typeface="ＭＳ Ｐゴシック" pitchFamily="34" charset="-128"/>
              </a:rPr>
              <a:t>	}</a:t>
            </a:r>
          </a:p>
          <a:p>
            <a:pPr eaLnBrk="1" hangingPunct="1">
              <a:lnSpc>
                <a:spcPct val="80000"/>
              </a:lnSpc>
              <a:buFontTx/>
              <a:buNone/>
              <a:defRPr/>
            </a:pPr>
            <a:r>
              <a:rPr lang="en-US" altLang="en-US" sz="2000" b="1" smtClean="0">
                <a:ea typeface="ＭＳ Ｐゴシック" pitchFamily="34" charset="-128"/>
              </a:rPr>
              <a:t>	catch (out_of_range) {		// </a:t>
            </a:r>
            <a:r>
              <a:rPr lang="en-US" altLang="en-US" sz="2000" i="1" smtClean="0">
                <a:ea typeface="ＭＳ Ｐゴシック" pitchFamily="34" charset="-128"/>
              </a:rPr>
              <a:t>we</a:t>
            </a:r>
            <a:r>
              <a:rPr lang="ja-JP" altLang="en-US" sz="2000" i="1" smtClean="0">
                <a:ea typeface="ＭＳ Ｐゴシック" pitchFamily="34" charset="-128"/>
              </a:rPr>
              <a:t>’</a:t>
            </a:r>
            <a:r>
              <a:rPr lang="en-US" altLang="ja-JP" sz="2000" i="1" smtClean="0">
                <a:ea typeface="ＭＳ Ｐゴシック" pitchFamily="34" charset="-128"/>
              </a:rPr>
              <a:t>ll get here (why?)</a:t>
            </a:r>
          </a:p>
          <a:p>
            <a:pPr eaLnBrk="1" hangingPunct="1">
              <a:lnSpc>
                <a:spcPct val="80000"/>
              </a:lnSpc>
              <a:buFontTx/>
              <a:buNone/>
              <a:defRPr/>
            </a:pPr>
            <a:r>
              <a:rPr lang="en-US" altLang="en-US" sz="2000" b="1" smtClean="0">
                <a:ea typeface="ＭＳ Ｐゴシック" pitchFamily="34" charset="-128"/>
              </a:rPr>
              <a:t>		cout &lt;&lt; "out of range error";</a:t>
            </a:r>
          </a:p>
          <a:p>
            <a:pPr eaLnBrk="1" hangingPunct="1">
              <a:lnSpc>
                <a:spcPct val="80000"/>
              </a:lnSpc>
              <a:buFontTx/>
              <a:buNone/>
              <a:defRPr/>
            </a:pPr>
            <a:r>
              <a:rPr lang="en-US" altLang="en-US" sz="2000" b="1" smtClean="0">
                <a:ea typeface="ＭＳ Ｐゴシック" pitchFamily="34" charset="-128"/>
              </a:rPr>
              <a:t>		return 1;</a:t>
            </a:r>
          </a:p>
          <a:p>
            <a:pPr eaLnBrk="1" hangingPunct="1">
              <a:lnSpc>
                <a:spcPct val="80000"/>
              </a:lnSpc>
              <a:buFontTx/>
              <a:buNone/>
              <a:defRPr/>
            </a:pPr>
            <a:r>
              <a:rPr lang="en-US" altLang="en-US" sz="2000" b="1" smtClean="0">
                <a:ea typeface="ＭＳ Ｐゴシック" pitchFamily="34" charset="-128"/>
              </a:rPr>
              <a:t>	}</a:t>
            </a:r>
          </a:p>
          <a:p>
            <a:pPr eaLnBrk="1" hangingPunct="1">
              <a:lnSpc>
                <a:spcPct val="80000"/>
              </a:lnSpc>
              <a:buFontTx/>
              <a:buNone/>
              <a:defRPr/>
            </a:pPr>
            <a:r>
              <a:rPr lang="en-US" altLang="en-US" sz="2000" b="1" smtClean="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2C3616BD-BABE-4E38-AB79-8A2236004898}" type="slidenum">
              <a:rPr lang="en-US" altLang="en-US" sz="1400" smtClean="0"/>
              <a:pPr eaLnBrk="1" hangingPunct="1">
                <a:defRPr/>
              </a:pPr>
              <a:t>24</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Exception handling </a:t>
            </a:r>
            <a:r>
              <a:rPr lang="en-US" altLang="en-US" sz="2800" smtClean="0">
                <a:ea typeface="ＭＳ Ｐゴシック" pitchFamily="34" charset="-128"/>
              </a:rPr>
              <a:t>(primitive)</a:t>
            </a:r>
          </a:p>
        </p:txBody>
      </p:sp>
      <p:sp>
        <p:nvSpPr>
          <p:cNvPr id="86019" name="Rectangle 3"/>
          <p:cNvSpPr>
            <a:spLocks noGrp="1" noChangeArrowheads="1"/>
          </p:cNvSpPr>
          <p:nvPr>
            <p:ph idx="1"/>
          </p:nvPr>
        </p:nvSpPr>
        <p:spPr>
          <a:xfrm>
            <a:off x="457200" y="1600200"/>
            <a:ext cx="8229600" cy="5105400"/>
          </a:xfrm>
        </p:spPr>
        <p:txBody>
          <a:bodyPr/>
          <a:lstStyle/>
          <a:p>
            <a:pPr eaLnBrk="1" hangingPunct="1">
              <a:lnSpc>
                <a:spcPct val="80000"/>
              </a:lnSpc>
              <a:buFontTx/>
              <a:buNone/>
              <a:defRPr/>
            </a:pPr>
            <a:r>
              <a:rPr lang="en-US" altLang="en-US" sz="2000" b="1" smtClean="0">
                <a:ea typeface="ＭＳ Ｐゴシック" pitchFamily="34" charset="-128"/>
              </a:rPr>
              <a:t>// </a:t>
            </a:r>
            <a:r>
              <a:rPr lang="en-US" altLang="en-US" sz="2000" i="1" smtClean="0">
                <a:ea typeface="ＭＳ Ｐゴシック" pitchFamily="34" charset="-128"/>
              </a:rPr>
              <a:t>sometimes we cannot do a complete cleanup</a:t>
            </a:r>
          </a:p>
          <a:p>
            <a:pPr eaLnBrk="1" hangingPunct="1">
              <a:lnSpc>
                <a:spcPct val="80000"/>
              </a:lnSpc>
              <a:buFontTx/>
              <a:buNone/>
              <a:defRPr/>
            </a:pPr>
            <a:endParaRPr lang="en-US" altLang="en-US" sz="1000"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vector&lt;int&gt;* some_function()	// </a:t>
            </a:r>
            <a:r>
              <a:rPr lang="en-US" altLang="en-US" sz="2000" i="1" smtClean="0">
                <a:ea typeface="ＭＳ Ｐゴシック" pitchFamily="34" charset="-128"/>
              </a:rPr>
              <a:t>make a filled</a:t>
            </a:r>
            <a:r>
              <a:rPr lang="en-US" altLang="en-US" sz="2000" b="1" i="1" smtClean="0">
                <a:ea typeface="ＭＳ Ｐゴシック" pitchFamily="34" charset="-128"/>
              </a:rPr>
              <a:t> vector</a:t>
            </a:r>
          </a:p>
          <a:p>
            <a:pPr eaLnBrk="1" hangingPunct="1">
              <a:lnSpc>
                <a:spcPct val="80000"/>
              </a:lnSpc>
              <a:buFontTx/>
              <a:buNone/>
              <a:defRPr/>
            </a:pPr>
            <a:r>
              <a:rPr lang="en-US" altLang="en-US" sz="2000" b="1" smtClean="0">
                <a:ea typeface="ＭＳ Ｐゴシック" pitchFamily="34" charset="-128"/>
              </a:rPr>
              <a:t>{</a:t>
            </a:r>
          </a:p>
          <a:p>
            <a:pPr eaLnBrk="1" hangingPunct="1">
              <a:lnSpc>
                <a:spcPct val="80000"/>
              </a:lnSpc>
              <a:buFontTx/>
              <a:buNone/>
              <a:defRPr/>
            </a:pPr>
            <a:r>
              <a:rPr lang="en-US" altLang="en-US" sz="2000" b="1" smtClean="0">
                <a:ea typeface="ＭＳ Ｐゴシック" pitchFamily="34" charset="-128"/>
              </a:rPr>
              <a:t>	vector&lt;int&gt;* p = new vector&lt;int&gt;;	// </a:t>
            </a:r>
            <a:r>
              <a:rPr lang="en-US" altLang="en-US" sz="2000" i="1" smtClean="0">
                <a:ea typeface="ＭＳ Ｐゴシック" pitchFamily="34" charset="-128"/>
              </a:rPr>
              <a:t>we allocate on free store,</a:t>
            </a:r>
          </a:p>
          <a:p>
            <a:pPr eaLnBrk="1" hangingPunct="1">
              <a:lnSpc>
                <a:spcPct val="80000"/>
              </a:lnSpc>
              <a:buFontTx/>
              <a:buNone/>
              <a:defRPr/>
            </a:pPr>
            <a:r>
              <a:rPr lang="en-US" altLang="en-US" sz="2000" b="1" smtClean="0">
                <a:ea typeface="ＭＳ Ｐゴシック" pitchFamily="34" charset="-128"/>
              </a:rPr>
              <a:t>						// </a:t>
            </a:r>
            <a:r>
              <a:rPr lang="en-US" altLang="en-US" sz="2000" i="1" smtClean="0">
                <a:ea typeface="ＭＳ Ｐゴシック" pitchFamily="34" charset="-128"/>
              </a:rPr>
              <a:t>someone must deallocate</a:t>
            </a:r>
          </a:p>
          <a:p>
            <a:pPr eaLnBrk="1" hangingPunct="1">
              <a:lnSpc>
                <a:spcPct val="80000"/>
              </a:lnSpc>
              <a:buFontTx/>
              <a:buNone/>
              <a:defRPr/>
            </a:pPr>
            <a:r>
              <a:rPr lang="en-US" altLang="en-US" sz="2000" b="1" smtClean="0">
                <a:ea typeface="ＭＳ Ｐゴシック" pitchFamily="34" charset="-128"/>
              </a:rPr>
              <a:t>	try {</a:t>
            </a:r>
          </a:p>
          <a:p>
            <a:pPr eaLnBrk="1" hangingPunct="1">
              <a:lnSpc>
                <a:spcPct val="80000"/>
              </a:lnSpc>
              <a:buFontTx/>
              <a:buNone/>
              <a:defRPr/>
            </a:pPr>
            <a:r>
              <a:rPr lang="en-US" altLang="en-US" sz="2000" b="1" smtClean="0">
                <a:ea typeface="ＭＳ Ｐゴシック" pitchFamily="34" charset="-128"/>
              </a:rPr>
              <a:t>		fill_vec(*p,10);</a:t>
            </a:r>
          </a:p>
          <a:p>
            <a:pPr eaLnBrk="1" hangingPunct="1">
              <a:lnSpc>
                <a:spcPct val="80000"/>
              </a:lnSpc>
              <a:buFontTx/>
              <a:buNone/>
              <a:defRPr/>
            </a:pPr>
            <a:r>
              <a:rPr lang="en-US" altLang="en-US" sz="2000" b="1" smtClean="0">
                <a:ea typeface="ＭＳ Ｐゴシック" pitchFamily="34" charset="-128"/>
              </a:rPr>
              <a:t>		// </a:t>
            </a:r>
            <a:r>
              <a:rPr lang="en-US" altLang="en-US" sz="2000" i="1" smtClean="0">
                <a:ea typeface="ＭＳ Ｐゴシック" pitchFamily="34" charset="-128"/>
              </a:rPr>
              <a:t>…</a:t>
            </a:r>
          </a:p>
          <a:p>
            <a:pPr eaLnBrk="1" hangingPunct="1">
              <a:lnSpc>
                <a:spcPct val="80000"/>
              </a:lnSpc>
              <a:buFontTx/>
              <a:buNone/>
              <a:defRPr/>
            </a:pPr>
            <a:r>
              <a:rPr lang="en-US" altLang="en-US" sz="2000" smtClean="0">
                <a:ea typeface="ＭＳ Ｐゴシック" pitchFamily="34" charset="-128"/>
              </a:rPr>
              <a:t>		</a:t>
            </a:r>
            <a:r>
              <a:rPr lang="en-US" altLang="en-US" sz="2000" b="1" smtClean="0">
                <a:ea typeface="ＭＳ Ｐゴシック" pitchFamily="34" charset="-128"/>
              </a:rPr>
              <a:t>return p;	// </a:t>
            </a:r>
            <a:r>
              <a:rPr lang="en-US" altLang="en-US" sz="2000" i="1" smtClean="0">
                <a:ea typeface="ＭＳ Ｐゴシック" pitchFamily="34" charset="-128"/>
              </a:rPr>
              <a:t>all</a:t>
            </a:r>
            <a:r>
              <a:rPr lang="ja-JP" altLang="en-US" sz="2000" i="1" smtClean="0">
                <a:ea typeface="ＭＳ Ｐゴシック" pitchFamily="34" charset="-128"/>
              </a:rPr>
              <a:t>’</a:t>
            </a:r>
            <a:r>
              <a:rPr lang="en-US" altLang="ja-JP" sz="2000" i="1" smtClean="0">
                <a:ea typeface="ＭＳ Ｐゴシック" pitchFamily="34" charset="-128"/>
              </a:rPr>
              <a:t>s well; return the filled vector</a:t>
            </a:r>
          </a:p>
          <a:p>
            <a:pPr eaLnBrk="1" hangingPunct="1">
              <a:lnSpc>
                <a:spcPct val="80000"/>
              </a:lnSpc>
              <a:buFontTx/>
              <a:buNone/>
              <a:defRPr/>
            </a:pPr>
            <a:r>
              <a:rPr lang="en-US" altLang="en-US" sz="2000" b="1" smtClean="0">
                <a:ea typeface="ＭＳ Ｐゴシック" pitchFamily="34" charset="-128"/>
              </a:rPr>
              <a:t>	}</a:t>
            </a:r>
          </a:p>
          <a:p>
            <a:pPr eaLnBrk="1" hangingPunct="1">
              <a:lnSpc>
                <a:spcPct val="80000"/>
              </a:lnSpc>
              <a:buFontTx/>
              <a:buNone/>
              <a:defRPr/>
            </a:pPr>
            <a:r>
              <a:rPr lang="en-US" altLang="en-US" sz="2000" b="1" smtClean="0">
                <a:ea typeface="ＭＳ Ｐゴシック" pitchFamily="34" charset="-128"/>
              </a:rPr>
              <a:t>	catch (…) {</a:t>
            </a:r>
          </a:p>
          <a:p>
            <a:pPr eaLnBrk="1" hangingPunct="1">
              <a:lnSpc>
                <a:spcPct val="80000"/>
              </a:lnSpc>
              <a:buFontTx/>
              <a:buNone/>
              <a:defRPr/>
            </a:pPr>
            <a:r>
              <a:rPr lang="en-US" altLang="en-US" sz="2000" smtClean="0">
                <a:ea typeface="ＭＳ Ｐゴシック" pitchFamily="34" charset="-128"/>
              </a:rPr>
              <a:t>		</a:t>
            </a:r>
            <a:r>
              <a:rPr lang="en-US" altLang="en-US" sz="2000" b="1" smtClean="0">
                <a:ea typeface="ＭＳ Ｐゴシック" pitchFamily="34" charset="-128"/>
              </a:rPr>
              <a:t>delete p;	</a:t>
            </a:r>
            <a:r>
              <a:rPr lang="en-US" altLang="en-US" sz="2000" smtClean="0">
                <a:ea typeface="ＭＳ Ｐゴシック" pitchFamily="34" charset="-128"/>
              </a:rPr>
              <a:t>// </a:t>
            </a:r>
            <a:r>
              <a:rPr lang="en-US" altLang="en-US" sz="2000" i="1" smtClean="0">
                <a:ea typeface="ＭＳ Ｐゴシック" pitchFamily="34" charset="-128"/>
              </a:rPr>
              <a:t>do our local cleanup</a:t>
            </a:r>
          </a:p>
          <a:p>
            <a:pPr eaLnBrk="1" hangingPunct="1">
              <a:lnSpc>
                <a:spcPct val="80000"/>
              </a:lnSpc>
              <a:buFontTx/>
              <a:buNone/>
              <a:defRPr/>
            </a:pPr>
            <a:r>
              <a:rPr lang="en-US" altLang="en-US" sz="2000" b="1" smtClean="0">
                <a:ea typeface="ＭＳ Ｐゴシック" pitchFamily="34" charset="-128"/>
              </a:rPr>
              <a:t>		throw;		// </a:t>
            </a:r>
            <a:r>
              <a:rPr lang="en-US" altLang="en-US" sz="2000" i="1" smtClean="0">
                <a:ea typeface="ＭＳ Ｐゴシック" pitchFamily="34" charset="-128"/>
              </a:rPr>
              <a:t>re-throw to allow our caller to deal </a:t>
            </a:r>
          </a:p>
          <a:p>
            <a:pPr eaLnBrk="1" hangingPunct="1">
              <a:lnSpc>
                <a:spcPct val="80000"/>
              </a:lnSpc>
              <a:buFontTx/>
              <a:buNone/>
              <a:defRPr/>
            </a:pPr>
            <a:r>
              <a:rPr lang="en-US" altLang="en-US" sz="2000" b="1" smtClean="0">
                <a:ea typeface="ＭＳ Ｐゴシック" pitchFamily="34" charset="-128"/>
              </a:rPr>
              <a:t>	}</a:t>
            </a:r>
          </a:p>
          <a:p>
            <a:pPr eaLnBrk="1" hangingPunct="1">
              <a:lnSpc>
                <a:spcPct val="80000"/>
              </a:lnSpc>
              <a:buFontTx/>
              <a:buNone/>
              <a:defRPr/>
            </a:pPr>
            <a:r>
              <a:rPr lang="en-US" altLang="en-US" sz="2000" b="1" smtClean="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A2E33E0C-C0B7-49A2-912D-DA32B2488270}" type="slidenum">
              <a:rPr lang="en-US" altLang="en-US" sz="1400" smtClean="0"/>
              <a:pPr eaLnBrk="1" hangingPunct="1">
                <a:defRPr/>
              </a:pPr>
              <a:t>25</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US" altLang="en-US" sz="4000" smtClean="0">
                <a:ea typeface="ＭＳ Ｐゴシック" pitchFamily="34" charset="-128"/>
              </a:rPr>
              <a:t>Exception handling </a:t>
            </a:r>
            <a:br>
              <a:rPr lang="en-US" altLang="en-US" sz="4000" smtClean="0">
                <a:ea typeface="ＭＳ Ｐゴシック" pitchFamily="34" charset="-128"/>
              </a:rPr>
            </a:br>
            <a:r>
              <a:rPr lang="en-US" altLang="en-US" sz="2400" smtClean="0">
                <a:ea typeface="ＭＳ Ｐゴシック" pitchFamily="34" charset="-128"/>
              </a:rPr>
              <a:t>(simpler and more structured)</a:t>
            </a:r>
          </a:p>
        </p:txBody>
      </p:sp>
      <p:sp>
        <p:nvSpPr>
          <p:cNvPr id="87043" name="Rectangle 3"/>
          <p:cNvSpPr>
            <a:spLocks noGrp="1" noChangeArrowheads="1"/>
          </p:cNvSpPr>
          <p:nvPr>
            <p:ph idx="1"/>
          </p:nvPr>
        </p:nvSpPr>
        <p:spPr>
          <a:xfrm>
            <a:off x="457200" y="1828800"/>
            <a:ext cx="8229600" cy="4724400"/>
          </a:xfrm>
        </p:spPr>
        <p:txBody>
          <a:bodyPr/>
          <a:lstStyle/>
          <a:p>
            <a:pPr eaLnBrk="1" hangingPunct="1">
              <a:lnSpc>
                <a:spcPct val="80000"/>
              </a:lnSpc>
              <a:buFontTx/>
              <a:buNone/>
              <a:defRPr/>
            </a:pPr>
            <a:r>
              <a:rPr lang="en-US" altLang="en-US" sz="2000" b="1" smtClean="0">
                <a:ea typeface="ＭＳ Ｐゴシック" pitchFamily="34" charset="-128"/>
              </a:rPr>
              <a:t>// </a:t>
            </a:r>
            <a:r>
              <a:rPr lang="en-US" altLang="en-US" sz="2000" i="1" smtClean="0">
                <a:ea typeface="ＭＳ Ｐゴシック" pitchFamily="34" charset="-128"/>
              </a:rPr>
              <a:t>When we use scoped variables cleanup is automatic</a:t>
            </a:r>
          </a:p>
          <a:p>
            <a:pPr eaLnBrk="1" hangingPunct="1">
              <a:lnSpc>
                <a:spcPct val="80000"/>
              </a:lnSpc>
              <a:buFontTx/>
              <a:buNone/>
              <a:defRPr/>
            </a:pPr>
            <a:endParaRPr lang="en-US" altLang="en-US" sz="1000"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vector&lt;int&gt; glob;</a:t>
            </a:r>
          </a:p>
          <a:p>
            <a:pPr eaLnBrk="1" hangingPunct="1">
              <a:lnSpc>
                <a:spcPct val="80000"/>
              </a:lnSpc>
              <a:buFontTx/>
              <a:buNone/>
              <a:defRPr/>
            </a:pPr>
            <a:endParaRPr lang="en-US" altLang="en-US" sz="1000" b="1"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void some_other_function()	// </a:t>
            </a:r>
            <a:r>
              <a:rPr lang="en-US" altLang="en-US" sz="2000" i="1" smtClean="0">
                <a:ea typeface="ＭＳ Ｐゴシック" pitchFamily="34" charset="-128"/>
              </a:rPr>
              <a:t>make a filled</a:t>
            </a:r>
            <a:r>
              <a:rPr lang="en-US" altLang="en-US" sz="2000" b="1" i="1" smtClean="0">
                <a:ea typeface="ＭＳ Ｐゴシック" pitchFamily="34" charset="-128"/>
              </a:rPr>
              <a:t> vector</a:t>
            </a:r>
          </a:p>
          <a:p>
            <a:pPr eaLnBrk="1" hangingPunct="1">
              <a:lnSpc>
                <a:spcPct val="80000"/>
              </a:lnSpc>
              <a:buFontTx/>
              <a:buNone/>
              <a:defRPr/>
            </a:pPr>
            <a:r>
              <a:rPr lang="en-US" altLang="en-US" sz="2000" b="1" smtClean="0">
                <a:ea typeface="ＭＳ Ｐゴシック" pitchFamily="34" charset="-128"/>
              </a:rPr>
              <a:t>{</a:t>
            </a:r>
          </a:p>
          <a:p>
            <a:pPr eaLnBrk="1" hangingPunct="1">
              <a:lnSpc>
                <a:spcPct val="80000"/>
              </a:lnSpc>
              <a:buFontTx/>
              <a:buNone/>
              <a:defRPr/>
            </a:pPr>
            <a:r>
              <a:rPr lang="en-US" altLang="en-US" sz="2000" b="1" smtClean="0">
                <a:ea typeface="ＭＳ Ｐゴシック" pitchFamily="34" charset="-128"/>
              </a:rPr>
              <a:t>	vector&lt;int&gt; v;	// </a:t>
            </a:r>
            <a:r>
              <a:rPr lang="en-US" altLang="en-US" sz="2000" i="1" smtClean="0">
                <a:ea typeface="ＭＳ Ｐゴシック" pitchFamily="34" charset="-128"/>
              </a:rPr>
              <a:t>note: vector handles the deallocation of elements</a:t>
            </a:r>
          </a:p>
          <a:p>
            <a:pPr eaLnBrk="1" hangingPunct="1">
              <a:lnSpc>
                <a:spcPct val="80000"/>
              </a:lnSpc>
              <a:buFontTx/>
              <a:buNone/>
              <a:defRPr/>
            </a:pPr>
            <a:endParaRPr lang="en-US" altLang="en-US" sz="1000" b="1"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	fill_vec(v,10);</a:t>
            </a:r>
          </a:p>
          <a:p>
            <a:pPr eaLnBrk="1" hangingPunct="1">
              <a:lnSpc>
                <a:spcPct val="80000"/>
              </a:lnSpc>
              <a:buFontTx/>
              <a:buNone/>
              <a:defRPr/>
            </a:pPr>
            <a:r>
              <a:rPr lang="en-US" altLang="en-US" sz="2000" b="1" smtClean="0">
                <a:ea typeface="ＭＳ Ｐゴシック" pitchFamily="34" charset="-128"/>
              </a:rPr>
              <a:t>	// </a:t>
            </a:r>
            <a:r>
              <a:rPr lang="en-US" altLang="en-US" sz="2000" i="1" smtClean="0">
                <a:ea typeface="ＭＳ Ｐゴシック" pitchFamily="34" charset="-128"/>
              </a:rPr>
              <a:t>use v</a:t>
            </a:r>
          </a:p>
          <a:p>
            <a:pPr eaLnBrk="1" hangingPunct="1">
              <a:lnSpc>
                <a:spcPct val="80000"/>
              </a:lnSpc>
              <a:buFontTx/>
              <a:buNone/>
              <a:defRPr/>
            </a:pPr>
            <a:r>
              <a:rPr lang="en-US" altLang="en-US" sz="2000" smtClean="0">
                <a:ea typeface="ＭＳ Ｐゴシック" pitchFamily="34" charset="-128"/>
              </a:rPr>
              <a:t>	</a:t>
            </a:r>
            <a:r>
              <a:rPr lang="en-US" altLang="en-US" sz="2000" b="1" smtClean="0">
                <a:ea typeface="ＭＳ Ｐゴシック" pitchFamily="34" charset="-128"/>
              </a:rPr>
              <a:t>fill_vec(glob,10);</a:t>
            </a:r>
          </a:p>
          <a:p>
            <a:pPr eaLnBrk="1" hangingPunct="1">
              <a:lnSpc>
                <a:spcPct val="80000"/>
              </a:lnSpc>
              <a:buFontTx/>
              <a:buNone/>
              <a:defRPr/>
            </a:pPr>
            <a:r>
              <a:rPr lang="en-US" altLang="en-US" sz="2000" smtClean="0">
                <a:ea typeface="ＭＳ Ｐゴシック" pitchFamily="34" charset="-128"/>
              </a:rPr>
              <a:t>	// </a:t>
            </a:r>
            <a:r>
              <a:rPr lang="en-US" altLang="en-US" sz="2000" i="1" smtClean="0">
                <a:ea typeface="ＭＳ Ｐゴシック" pitchFamily="34" charset="-128"/>
              </a:rPr>
              <a:t>…</a:t>
            </a:r>
          </a:p>
          <a:p>
            <a:pPr eaLnBrk="1" hangingPunct="1">
              <a:lnSpc>
                <a:spcPct val="80000"/>
              </a:lnSpc>
              <a:buFontTx/>
              <a:buNone/>
              <a:defRPr/>
            </a:pPr>
            <a:r>
              <a:rPr lang="en-US" altLang="en-US" sz="2000" b="1" smtClean="0">
                <a:ea typeface="ＭＳ Ｐゴシック" pitchFamily="34" charset="-128"/>
              </a:rPr>
              <a:t>}</a:t>
            </a:r>
          </a:p>
          <a:p>
            <a:pPr eaLnBrk="1" hangingPunct="1">
              <a:lnSpc>
                <a:spcPct val="80000"/>
              </a:lnSpc>
              <a:buFontTx/>
              <a:buNone/>
              <a:defRPr/>
            </a:pPr>
            <a:endParaRPr lang="en-US" altLang="en-US" sz="1000" b="1" smtClean="0">
              <a:ea typeface="ＭＳ Ｐゴシック" pitchFamily="34" charset="-128"/>
            </a:endParaRPr>
          </a:p>
          <a:p>
            <a:pPr eaLnBrk="1" hangingPunct="1">
              <a:lnSpc>
                <a:spcPct val="80000"/>
              </a:lnSpc>
              <a:defRPr/>
            </a:pPr>
            <a:r>
              <a:rPr lang="en-US" altLang="en-US" sz="2400" smtClean="0">
                <a:ea typeface="ＭＳ Ｐゴシック" pitchFamily="34" charset="-128"/>
              </a:rPr>
              <a:t>if you feel that you need a try-block: think.</a:t>
            </a:r>
          </a:p>
          <a:p>
            <a:pPr lvl="1" eaLnBrk="1" hangingPunct="1">
              <a:lnSpc>
                <a:spcPct val="80000"/>
              </a:lnSpc>
              <a:defRPr/>
            </a:pPr>
            <a:r>
              <a:rPr lang="en-US" altLang="en-US" sz="1800" smtClean="0">
                <a:ea typeface="Times New Roman" pitchFamily="18" charset="0"/>
              </a:rPr>
              <a:t>You might be able to do without it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908837D9-1887-48F9-81CD-6664BE9A5B86}" type="slidenum">
              <a:rPr lang="en-US" altLang="en-US" sz="1400" smtClean="0"/>
              <a:pPr eaLnBrk="1" hangingPunct="1">
                <a:defRPr/>
              </a:pPr>
              <a:t>26</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RAII </a:t>
            </a:r>
            <a:r>
              <a:rPr lang="en-US" sz="3200" dirty="0" smtClean="0">
                <a:ea typeface="+mj-ea"/>
              </a:rPr>
              <a:t>(Resource Acquisition Is Initialization)</a:t>
            </a:r>
            <a:endParaRPr lang="en-US" dirty="0">
              <a:ea typeface="+mj-ea"/>
            </a:endParaRPr>
          </a:p>
        </p:txBody>
      </p:sp>
      <p:sp>
        <p:nvSpPr>
          <p:cNvPr id="3" name="Content Placeholder 2"/>
          <p:cNvSpPr>
            <a:spLocks noGrp="1"/>
          </p:cNvSpPr>
          <p:nvPr>
            <p:ph idx="1"/>
          </p:nvPr>
        </p:nvSpPr>
        <p:spPr/>
        <p:txBody>
          <a:bodyPr>
            <a:normAutofit lnSpcReduction="10000"/>
          </a:bodyPr>
          <a:lstStyle/>
          <a:p>
            <a:pPr>
              <a:defRPr/>
            </a:pPr>
            <a:r>
              <a:rPr lang="en-US" altLang="en-US" sz="2400" smtClean="0">
                <a:ea typeface="ＭＳ Ｐゴシック" pitchFamily="34" charset="-128"/>
              </a:rPr>
              <a:t>Vector</a:t>
            </a:r>
          </a:p>
          <a:p>
            <a:pPr lvl="1">
              <a:defRPr/>
            </a:pPr>
            <a:r>
              <a:rPr lang="en-US" altLang="en-US" sz="2000" smtClean="0">
                <a:ea typeface="Times New Roman" pitchFamily="18" charset="0"/>
              </a:rPr>
              <a:t>acquires memory for elements in its constructor</a:t>
            </a:r>
          </a:p>
          <a:p>
            <a:pPr lvl="1">
              <a:defRPr/>
            </a:pPr>
            <a:r>
              <a:rPr lang="en-US" altLang="en-US" sz="2000" smtClean="0">
                <a:ea typeface="Times New Roman" pitchFamily="18" charset="0"/>
              </a:rPr>
              <a:t>Manage it (changing size, controlling access, etc.)</a:t>
            </a:r>
          </a:p>
          <a:p>
            <a:pPr lvl="1">
              <a:defRPr/>
            </a:pPr>
            <a:r>
              <a:rPr lang="en-US" altLang="en-US" sz="2000" smtClean="0">
                <a:ea typeface="Times New Roman" pitchFamily="18" charset="0"/>
              </a:rPr>
              <a:t>Gives back (releases) the memory in the destructor</a:t>
            </a:r>
          </a:p>
          <a:p>
            <a:pPr>
              <a:defRPr/>
            </a:pPr>
            <a:r>
              <a:rPr lang="en-US" altLang="en-US" sz="2400" smtClean="0">
                <a:ea typeface="ＭＳ Ｐゴシック" pitchFamily="34" charset="-128"/>
              </a:rPr>
              <a:t>This is a special case of the general resource management strategy called RAII</a:t>
            </a:r>
          </a:p>
          <a:p>
            <a:pPr lvl="1">
              <a:defRPr/>
            </a:pPr>
            <a:r>
              <a:rPr lang="en-US" altLang="en-US" sz="2000" smtClean="0">
                <a:ea typeface="Times New Roman" pitchFamily="18" charset="0"/>
              </a:rPr>
              <a:t>Also called </a:t>
            </a:r>
            <a:r>
              <a:rPr lang="ja-JP" altLang="en-US" sz="2000" smtClean="0">
                <a:ea typeface="ＭＳ Ｐゴシック" pitchFamily="34" charset="-128"/>
              </a:rPr>
              <a:t>“</a:t>
            </a:r>
            <a:r>
              <a:rPr lang="en-US" altLang="ja-JP" sz="2000" smtClean="0">
                <a:ea typeface="ＭＳ Ｐゴシック" pitchFamily="34" charset="-128"/>
              </a:rPr>
              <a:t>scoped resource management</a:t>
            </a:r>
            <a:r>
              <a:rPr lang="ja-JP" altLang="en-US" sz="2000" smtClean="0">
                <a:ea typeface="ＭＳ Ｐゴシック" pitchFamily="34" charset="-128"/>
              </a:rPr>
              <a:t>”</a:t>
            </a:r>
            <a:endParaRPr lang="en-US" altLang="ja-JP" sz="2000" smtClean="0">
              <a:ea typeface="ＭＳ Ｐゴシック" pitchFamily="34" charset="-128"/>
            </a:endParaRPr>
          </a:p>
          <a:p>
            <a:pPr lvl="1">
              <a:defRPr/>
            </a:pPr>
            <a:r>
              <a:rPr lang="en-US" altLang="en-US" sz="2000" smtClean="0">
                <a:ea typeface="Times New Roman" pitchFamily="18" charset="0"/>
              </a:rPr>
              <a:t>Use it wherever you can</a:t>
            </a:r>
          </a:p>
          <a:p>
            <a:pPr lvl="1">
              <a:defRPr/>
            </a:pPr>
            <a:r>
              <a:rPr lang="en-US" altLang="en-US" sz="2000" smtClean="0">
                <a:ea typeface="Times New Roman" pitchFamily="18" charset="0"/>
              </a:rPr>
              <a:t>It is simpler and cheaper than anything else</a:t>
            </a:r>
          </a:p>
          <a:p>
            <a:pPr lvl="1">
              <a:defRPr/>
            </a:pPr>
            <a:r>
              <a:rPr lang="en-US" altLang="en-US" sz="2000" smtClean="0">
                <a:ea typeface="Times New Roman" pitchFamily="18" charset="0"/>
              </a:rPr>
              <a:t>It interacts beautifully with error handling using exceptions</a:t>
            </a:r>
          </a:p>
          <a:p>
            <a:pPr lvl="1">
              <a:defRPr/>
            </a:pPr>
            <a:r>
              <a:rPr lang="en-US" altLang="en-US" sz="2000" smtClean="0">
                <a:ea typeface="Times New Roman" pitchFamily="18" charset="0"/>
              </a:rPr>
              <a:t>Examples  of </a:t>
            </a:r>
            <a:r>
              <a:rPr lang="ja-JP" altLang="en-US" sz="2000" smtClean="0">
                <a:ea typeface="ＭＳ Ｐゴシック" pitchFamily="34" charset="-128"/>
              </a:rPr>
              <a:t>“</a:t>
            </a:r>
            <a:r>
              <a:rPr lang="en-US" altLang="ja-JP" sz="2000" smtClean="0">
                <a:ea typeface="ＭＳ Ｐゴシック" pitchFamily="34" charset="-128"/>
              </a:rPr>
              <a:t>resources</a:t>
            </a:r>
            <a:r>
              <a:rPr lang="ja-JP" altLang="en-US" sz="2000" smtClean="0">
                <a:ea typeface="ＭＳ Ｐゴシック" pitchFamily="34" charset="-128"/>
              </a:rPr>
              <a:t>”</a:t>
            </a:r>
            <a:r>
              <a:rPr lang="en-US" altLang="ja-JP" sz="2000" smtClean="0">
                <a:ea typeface="ＭＳ Ｐゴシック" pitchFamily="34" charset="-128"/>
              </a:rPr>
              <a:t>:</a:t>
            </a:r>
          </a:p>
          <a:p>
            <a:pPr lvl="2">
              <a:defRPr/>
            </a:pPr>
            <a:r>
              <a:rPr lang="en-US" altLang="en-US" sz="1600" smtClean="0">
                <a:ea typeface="Times New Roman" pitchFamily="18" charset="0"/>
              </a:rPr>
              <a:t>Memory, file handles, sockets, I/O connections (iostreams handle those using RAII), locks,  widgets, threads.</a:t>
            </a:r>
          </a:p>
          <a:p>
            <a:pPr>
              <a:defRPr/>
            </a:pPr>
            <a:endParaRPr lang="en-US" altLang="en-US" smtClean="0">
              <a:ea typeface="ＭＳ Ｐゴシック" pitchFamily="34" charset="-128"/>
            </a:endParaRPr>
          </a:p>
        </p:txBody>
      </p:sp>
      <p:sp>
        <p:nvSpPr>
          <p:cNvPr id="4" name="Slide Number Placeholder 3"/>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DECD1FFF-7608-445D-AC7C-205DC7C207C2}" type="slidenum">
              <a:rPr lang="en-US" altLang="en-US" sz="1400" smtClean="0"/>
              <a:pPr eaLnBrk="1" hangingPunct="1">
                <a:defRPr/>
              </a:pPr>
              <a:t>27</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 confession</a:t>
            </a:r>
          </a:p>
        </p:txBody>
      </p:sp>
      <p:sp>
        <p:nvSpPr>
          <p:cNvPr id="75779" name="Rectangle 3"/>
          <p:cNvSpPr>
            <a:spLocks noGrp="1" noChangeArrowheads="1"/>
          </p:cNvSpPr>
          <p:nvPr>
            <p:ph idx="1"/>
          </p:nvPr>
        </p:nvSpPr>
        <p:spPr>
          <a:xfrm>
            <a:off x="381000" y="1600200"/>
            <a:ext cx="8610600" cy="4648200"/>
          </a:xfrm>
        </p:spPr>
        <p:txBody>
          <a:bodyPr>
            <a:normAutofit lnSpcReduction="10000"/>
          </a:bodyPr>
          <a:lstStyle/>
          <a:p>
            <a:pPr eaLnBrk="1" hangingPunct="1">
              <a:lnSpc>
                <a:spcPct val="90000"/>
              </a:lnSpc>
              <a:defRPr/>
            </a:pPr>
            <a:r>
              <a:rPr lang="en-US" altLang="en-US" sz="2400" smtClean="0">
                <a:ea typeface="ＭＳ Ｐゴシック" pitchFamily="34" charset="-128"/>
              </a:rPr>
              <a:t>The standard library </a:t>
            </a:r>
            <a:r>
              <a:rPr lang="en-US" altLang="en-US" sz="2000" b="1" smtClean="0">
                <a:ea typeface="ＭＳ Ｐゴシック" pitchFamily="34" charset="-128"/>
              </a:rPr>
              <a:t>vector</a:t>
            </a:r>
            <a:r>
              <a:rPr lang="en-US" altLang="en-US" sz="2400" smtClean="0">
                <a:ea typeface="ＭＳ Ｐゴシック" pitchFamily="34" charset="-128"/>
              </a:rPr>
              <a:t> doesn</a:t>
            </a:r>
            <a:r>
              <a:rPr lang="ja-JP" altLang="en-US" sz="2400" smtClean="0">
                <a:ea typeface="ＭＳ Ｐゴシック" pitchFamily="34" charset="-128"/>
              </a:rPr>
              <a:t>’</a:t>
            </a:r>
            <a:r>
              <a:rPr lang="en-US" altLang="ja-JP" sz="2400" smtClean="0">
                <a:ea typeface="ＭＳ Ｐゴシック" pitchFamily="34" charset="-128"/>
              </a:rPr>
              <a:t>t guarantee range checking of </a:t>
            </a:r>
            <a:r>
              <a:rPr lang="en-US" altLang="ja-JP" sz="2400" b="1" smtClean="0">
                <a:ea typeface="ＭＳ Ｐゴシック" pitchFamily="34" charset="-128"/>
              </a:rPr>
              <a:t>[ ]</a:t>
            </a:r>
          </a:p>
          <a:p>
            <a:pPr eaLnBrk="1" hangingPunct="1">
              <a:lnSpc>
                <a:spcPct val="90000"/>
              </a:lnSpc>
              <a:defRPr/>
            </a:pPr>
            <a:r>
              <a:rPr lang="en-US" altLang="en-US" sz="2400" smtClean="0">
                <a:ea typeface="ＭＳ Ｐゴシック" pitchFamily="34" charset="-128"/>
              </a:rPr>
              <a:t>You have been using</a:t>
            </a:r>
          </a:p>
          <a:p>
            <a:pPr lvl="1" eaLnBrk="1" hangingPunct="1">
              <a:lnSpc>
                <a:spcPct val="90000"/>
              </a:lnSpc>
              <a:defRPr/>
            </a:pPr>
            <a:r>
              <a:rPr lang="en-US" altLang="en-US" sz="2000" i="1" smtClean="0">
                <a:ea typeface="Times New Roman" pitchFamily="18" charset="0"/>
              </a:rPr>
              <a:t>Either</a:t>
            </a:r>
            <a:r>
              <a:rPr lang="en-US" altLang="en-US" sz="2000" smtClean="0">
                <a:ea typeface="Times New Roman" pitchFamily="18" charset="0"/>
              </a:rPr>
              <a:t> our debug version, called </a:t>
            </a:r>
            <a:r>
              <a:rPr lang="en-US" altLang="en-US" sz="2000" b="1" smtClean="0">
                <a:ea typeface="Times New Roman" pitchFamily="18" charset="0"/>
              </a:rPr>
              <a:t>Vector</a:t>
            </a:r>
            <a:r>
              <a:rPr lang="en-US" altLang="en-US" sz="2000" smtClean="0">
                <a:ea typeface="Times New Roman" pitchFamily="18" charset="0"/>
              </a:rPr>
              <a:t>, which does check</a:t>
            </a:r>
          </a:p>
          <a:p>
            <a:pPr lvl="1" eaLnBrk="1" hangingPunct="1">
              <a:lnSpc>
                <a:spcPct val="90000"/>
              </a:lnSpc>
              <a:defRPr/>
            </a:pPr>
            <a:r>
              <a:rPr lang="en-US" altLang="en-US" sz="2000" i="1" smtClean="0">
                <a:ea typeface="Times New Roman" pitchFamily="18" charset="0"/>
              </a:rPr>
              <a:t>Or</a:t>
            </a:r>
            <a:r>
              <a:rPr lang="en-US" altLang="en-US" sz="2000" smtClean="0">
                <a:ea typeface="Times New Roman" pitchFamily="18" charset="0"/>
              </a:rPr>
              <a:t> a standard library version that does check (several do)</a:t>
            </a:r>
          </a:p>
          <a:p>
            <a:pPr lvl="1" eaLnBrk="1" hangingPunct="1">
              <a:lnSpc>
                <a:spcPct val="90000"/>
              </a:lnSpc>
              <a:defRPr/>
            </a:pPr>
            <a:endParaRPr lang="en-US" altLang="en-US" sz="1800" smtClean="0">
              <a:ea typeface="Times New Roman" pitchFamily="18" charset="0"/>
            </a:endParaRPr>
          </a:p>
          <a:p>
            <a:pPr eaLnBrk="1" hangingPunct="1">
              <a:lnSpc>
                <a:spcPct val="90000"/>
              </a:lnSpc>
              <a:defRPr/>
            </a:pPr>
            <a:r>
              <a:rPr lang="en-US" altLang="en-US" sz="2400" smtClean="0">
                <a:ea typeface="ＭＳ Ｐゴシック" pitchFamily="34" charset="-128"/>
              </a:rPr>
              <a:t>Unless your version of the standard library checks, we </a:t>
            </a:r>
            <a:r>
              <a:rPr lang="ja-JP" altLang="en-US" sz="2400" smtClean="0">
                <a:ea typeface="ＭＳ Ｐゴシック" pitchFamily="34" charset="-128"/>
              </a:rPr>
              <a:t>“</a:t>
            </a:r>
            <a:r>
              <a:rPr lang="en-US" altLang="ja-JP" sz="2400" smtClean="0">
                <a:ea typeface="ＭＳ Ｐゴシック" pitchFamily="34" charset="-128"/>
              </a:rPr>
              <a:t>cheated</a:t>
            </a:r>
            <a:r>
              <a:rPr lang="ja-JP" altLang="en-US" sz="2400" smtClean="0">
                <a:ea typeface="ＭＳ Ｐゴシック" pitchFamily="34" charset="-128"/>
              </a:rPr>
              <a:t>”</a:t>
            </a:r>
            <a:endParaRPr lang="en-US" altLang="ja-JP" sz="2400" smtClean="0">
              <a:ea typeface="ＭＳ Ｐゴシック" pitchFamily="34" charset="-128"/>
            </a:endParaRPr>
          </a:p>
          <a:p>
            <a:pPr lvl="1" eaLnBrk="1" hangingPunct="1">
              <a:lnSpc>
                <a:spcPct val="90000"/>
              </a:lnSpc>
              <a:defRPr/>
            </a:pPr>
            <a:r>
              <a:rPr lang="en-US" altLang="en-US" sz="2000" smtClean="0">
                <a:ea typeface="Times New Roman" pitchFamily="18" charset="0"/>
              </a:rPr>
              <a:t>In </a:t>
            </a:r>
            <a:r>
              <a:rPr lang="en-US" altLang="en-US" sz="2000" b="1" smtClean="0">
                <a:ea typeface="Times New Roman" pitchFamily="18" charset="0"/>
              </a:rPr>
              <a:t>std_lib_facilities_3.h</a:t>
            </a:r>
            <a:r>
              <a:rPr lang="en-US" altLang="en-US" sz="2000" smtClean="0">
                <a:ea typeface="Times New Roman" pitchFamily="18" charset="0"/>
              </a:rPr>
              <a:t>, we use the nasty trick (a macro substitution) of redefining </a:t>
            </a:r>
            <a:r>
              <a:rPr lang="en-US" altLang="en-US" sz="2000" b="1" smtClean="0">
                <a:ea typeface="Times New Roman" pitchFamily="18" charset="0"/>
              </a:rPr>
              <a:t>vector</a:t>
            </a:r>
            <a:r>
              <a:rPr lang="en-US" altLang="en-US" sz="2000" smtClean="0">
                <a:ea typeface="Times New Roman" pitchFamily="18" charset="0"/>
              </a:rPr>
              <a:t> to mean </a:t>
            </a:r>
            <a:r>
              <a:rPr lang="en-US" altLang="en-US" sz="2000" b="1" smtClean="0">
                <a:ea typeface="Times New Roman" pitchFamily="18" charset="0"/>
              </a:rPr>
              <a:t>Vector</a:t>
            </a:r>
          </a:p>
          <a:p>
            <a:pPr lvl="2" eaLnBrk="1" hangingPunct="1">
              <a:lnSpc>
                <a:spcPct val="90000"/>
              </a:lnSpc>
              <a:buFontTx/>
              <a:buNone/>
              <a:defRPr/>
            </a:pPr>
            <a:r>
              <a:rPr lang="en-US" altLang="en-US" sz="2000" b="1" smtClean="0">
                <a:ea typeface="Times New Roman" pitchFamily="18" charset="0"/>
              </a:rPr>
              <a:t>#define vector Vector</a:t>
            </a:r>
          </a:p>
          <a:p>
            <a:pPr lvl="2" eaLnBrk="1" hangingPunct="1">
              <a:lnSpc>
                <a:spcPct val="90000"/>
              </a:lnSpc>
              <a:buFontTx/>
              <a:buNone/>
              <a:defRPr/>
            </a:pPr>
            <a:r>
              <a:rPr lang="en-US" altLang="en-US" sz="2000" b="1" smtClean="0">
                <a:ea typeface="Times New Roman" pitchFamily="18" charset="0"/>
              </a:rPr>
              <a:t>    (</a:t>
            </a:r>
            <a:r>
              <a:rPr lang="en-US" altLang="en-US" sz="2000" smtClean="0">
                <a:ea typeface="Times New Roman" pitchFamily="18" charset="0"/>
              </a:rPr>
              <a:t>This trick is nasty because what you see looking at the code is not what compiler sees – in real code macros are a significant source of obscure errors)</a:t>
            </a:r>
          </a:p>
          <a:p>
            <a:pPr lvl="1" eaLnBrk="1" hangingPunct="1">
              <a:lnSpc>
                <a:spcPct val="90000"/>
              </a:lnSpc>
              <a:defRPr/>
            </a:pPr>
            <a:r>
              <a:rPr lang="en-US" altLang="en-US" sz="2000" smtClean="0">
                <a:ea typeface="Times New Roman" pitchFamily="18" charset="0"/>
              </a:rPr>
              <a:t>We did the same for </a:t>
            </a:r>
            <a:r>
              <a:rPr lang="en-US" altLang="en-US" sz="2000" b="1" smtClean="0">
                <a:ea typeface="Times New Roman" pitchFamily="18" charset="0"/>
              </a:rPr>
              <a:t>string</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E300A3C0-D5CF-4CA5-BABA-6D2EB362B341}" type="slidenum">
              <a:rPr lang="en-US" altLang="en-US" sz="1400" smtClean="0"/>
              <a:pPr eaLnBrk="1" hangingPunct="1">
                <a:defRPr/>
              </a:pPr>
              <a:t>28</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304800"/>
            <a:ext cx="8229600" cy="1371600"/>
          </a:xfrm>
        </p:spPr>
        <p:txBody>
          <a:bodyPr/>
          <a:lstStyle/>
          <a:p>
            <a:pPr eaLnBrk="1" hangingPunct="1">
              <a:defRPr/>
            </a:pPr>
            <a:r>
              <a:rPr lang="en-US" altLang="en-US" sz="4000" smtClean="0">
                <a:ea typeface="ＭＳ Ｐゴシック" pitchFamily="34" charset="-128"/>
              </a:rPr>
              <a:t>What the standard guarantees</a:t>
            </a:r>
          </a:p>
        </p:txBody>
      </p:sp>
      <p:sp>
        <p:nvSpPr>
          <p:cNvPr id="39939" name="Rectangle 3"/>
          <p:cNvSpPr>
            <a:spLocks noGrp="1" noChangeArrowheads="1"/>
          </p:cNvSpPr>
          <p:nvPr>
            <p:ph idx="1"/>
          </p:nvPr>
        </p:nvSpPr>
        <p:spPr>
          <a:xfrm>
            <a:off x="381000" y="1524000"/>
            <a:ext cx="8305800" cy="5334000"/>
          </a:xfrm>
        </p:spPr>
        <p:txBody>
          <a:bodyPr/>
          <a:lstStyle/>
          <a:p>
            <a:pPr eaLnBrk="1" hangingPunct="1">
              <a:lnSpc>
                <a:spcPct val="80000"/>
              </a:lnSpc>
              <a:buFontTx/>
              <a:buNone/>
              <a:defRPr/>
            </a:pPr>
            <a:r>
              <a:rPr lang="en-US" altLang="en-US" sz="2000" smtClean="0">
                <a:ea typeface="ＭＳ Ｐゴシック" pitchFamily="34" charset="-128"/>
              </a:rPr>
              <a:t>// </a:t>
            </a:r>
            <a:r>
              <a:rPr lang="en-US" altLang="en-US" sz="2000" i="1" smtClean="0">
                <a:ea typeface="ＭＳ Ｐゴシック" pitchFamily="34" charset="-128"/>
              </a:rPr>
              <a:t>the standard library vector doesn</a:t>
            </a:r>
            <a:r>
              <a:rPr lang="ja-JP" altLang="en-US" sz="2000" i="1" smtClean="0">
                <a:ea typeface="ＭＳ Ｐゴシック" pitchFamily="34" charset="-128"/>
              </a:rPr>
              <a:t>’</a:t>
            </a:r>
            <a:r>
              <a:rPr lang="en-US" altLang="ja-JP" sz="2000" i="1" smtClean="0">
                <a:ea typeface="ＭＳ Ｐゴシック" pitchFamily="34" charset="-128"/>
              </a:rPr>
              <a:t>t guarantee a range check in </a:t>
            </a:r>
            <a:r>
              <a:rPr lang="en-US" altLang="ja-JP" sz="2000" b="1" i="1" smtClean="0">
                <a:ea typeface="ＭＳ Ｐゴシック" pitchFamily="34" charset="-128"/>
              </a:rPr>
              <a:t>operator[ ]</a:t>
            </a:r>
            <a:r>
              <a:rPr lang="en-US" altLang="ja-JP" sz="2000" i="1" smtClean="0">
                <a:ea typeface="ＭＳ Ｐゴシック" pitchFamily="34" charset="-128"/>
              </a:rPr>
              <a:t>:</a:t>
            </a:r>
          </a:p>
          <a:p>
            <a:pPr eaLnBrk="1" hangingPunct="1">
              <a:lnSpc>
                <a:spcPct val="80000"/>
              </a:lnSpc>
              <a:buFontTx/>
              <a:buNone/>
              <a:defRPr/>
            </a:pPr>
            <a:r>
              <a:rPr lang="en-US" altLang="en-US" sz="2000" b="1" smtClean="0">
                <a:ea typeface="ＭＳ Ｐゴシック" pitchFamily="34" charset="-128"/>
              </a:rPr>
              <a:t>template&lt;class T&gt; class vector {</a:t>
            </a:r>
            <a:endParaRPr lang="en-US" altLang="en-US" sz="2000" smtClean="0">
              <a:ea typeface="ＭＳ Ｐゴシック" pitchFamily="34" charset="-128"/>
            </a:endParaRPr>
          </a:p>
          <a:p>
            <a:pPr eaLnBrk="1" hangingPunct="1">
              <a:lnSpc>
                <a:spcPct val="80000"/>
              </a:lnSpc>
              <a:buFontTx/>
              <a:buNone/>
              <a:defRPr/>
            </a:pPr>
            <a:r>
              <a:rPr lang="en-US" altLang="en-US" sz="2000" smtClean="0">
                <a:ea typeface="ＭＳ Ｐゴシック" pitchFamily="34" charset="-128"/>
              </a:rPr>
              <a:t>	// …</a:t>
            </a:r>
          </a:p>
          <a:p>
            <a:pPr eaLnBrk="1" hangingPunct="1">
              <a:lnSpc>
                <a:spcPct val="80000"/>
              </a:lnSpc>
              <a:buFontTx/>
              <a:buNone/>
              <a:defRPr/>
            </a:pPr>
            <a:r>
              <a:rPr lang="en-US" altLang="en-US" sz="2000" smtClean="0">
                <a:ea typeface="ＭＳ Ｐゴシック" pitchFamily="34" charset="-128"/>
              </a:rPr>
              <a:t>	</a:t>
            </a:r>
            <a:r>
              <a:rPr lang="en-US" altLang="en-US" sz="2000" b="1" smtClean="0">
                <a:ea typeface="ＭＳ Ｐゴシック" pitchFamily="34" charset="-128"/>
              </a:rPr>
              <a:t>T&amp; at(int n);			//</a:t>
            </a:r>
            <a:r>
              <a:rPr lang="en-US" altLang="en-US" sz="2000" smtClean="0">
                <a:ea typeface="ＭＳ Ｐゴシック" pitchFamily="34" charset="-128"/>
              </a:rPr>
              <a:t> </a:t>
            </a:r>
            <a:r>
              <a:rPr lang="en-US" altLang="en-US" sz="2000" i="1" smtClean="0">
                <a:ea typeface="ＭＳ Ｐゴシック" pitchFamily="34" charset="-128"/>
              </a:rPr>
              <a:t>checked access</a:t>
            </a:r>
          </a:p>
          <a:p>
            <a:pPr eaLnBrk="1" hangingPunct="1">
              <a:lnSpc>
                <a:spcPct val="80000"/>
              </a:lnSpc>
              <a:buFontTx/>
              <a:buNone/>
              <a:defRPr/>
            </a:pPr>
            <a:r>
              <a:rPr lang="en-US" altLang="en-US" sz="2000" b="1" smtClean="0">
                <a:ea typeface="ＭＳ Ｐゴシック" pitchFamily="34" charset="-128"/>
              </a:rPr>
              <a:t>	T&amp; operator[ ](int n);		// </a:t>
            </a:r>
            <a:r>
              <a:rPr lang="en-US" altLang="en-US" sz="2000" i="1" smtClean="0">
                <a:ea typeface="ＭＳ Ｐゴシック" pitchFamily="34" charset="-128"/>
              </a:rPr>
              <a:t>unchecked access</a:t>
            </a:r>
          </a:p>
          <a:p>
            <a:pPr eaLnBrk="1" hangingPunct="1">
              <a:lnSpc>
                <a:spcPct val="80000"/>
              </a:lnSpc>
              <a:buFontTx/>
              <a:buNone/>
              <a:defRPr/>
            </a:pPr>
            <a:r>
              <a:rPr lang="en-US" altLang="en-US" sz="2000" b="1" smtClean="0">
                <a:ea typeface="ＭＳ Ｐゴシック" pitchFamily="34" charset="-128"/>
              </a:rPr>
              <a:t>}; </a:t>
            </a:r>
          </a:p>
          <a:p>
            <a:pPr eaLnBrk="1" hangingPunct="1">
              <a:lnSpc>
                <a:spcPct val="80000"/>
              </a:lnSpc>
              <a:buFontTx/>
              <a:buNone/>
              <a:defRPr/>
            </a:pPr>
            <a:endParaRPr lang="en-US" altLang="en-US" sz="2000" b="1"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template&lt;class T&gt; </a:t>
            </a:r>
            <a:r>
              <a:rPr lang="en-US" altLang="en-US" sz="2000" smtClean="0">
                <a:ea typeface="ＭＳ Ｐゴシック" pitchFamily="34" charset="-128"/>
              </a:rPr>
              <a:t> </a:t>
            </a:r>
            <a:r>
              <a:rPr lang="en-US" altLang="en-US" sz="2000" b="1" smtClean="0">
                <a:ea typeface="ＭＳ Ｐゴシック" pitchFamily="34" charset="-128"/>
              </a:rPr>
              <a:t>T&amp; vector&lt;T&gt;::at (int n)</a:t>
            </a:r>
          </a:p>
          <a:p>
            <a:pPr eaLnBrk="1" hangingPunct="1">
              <a:lnSpc>
                <a:spcPct val="80000"/>
              </a:lnSpc>
              <a:buFontTx/>
              <a:buNone/>
              <a:defRPr/>
            </a:pPr>
            <a:r>
              <a:rPr lang="en-US" altLang="en-US" sz="2000" b="1" smtClean="0">
                <a:ea typeface="ＭＳ Ｐゴシック" pitchFamily="34" charset="-128"/>
              </a:rPr>
              <a:t>{</a:t>
            </a:r>
          </a:p>
          <a:p>
            <a:pPr eaLnBrk="1" hangingPunct="1">
              <a:lnSpc>
                <a:spcPct val="80000"/>
              </a:lnSpc>
              <a:buFontTx/>
              <a:buNone/>
              <a:defRPr/>
            </a:pPr>
            <a:r>
              <a:rPr lang="en-US" altLang="en-US" sz="2000" b="1" smtClean="0">
                <a:ea typeface="ＭＳ Ｐゴシック" pitchFamily="34" charset="-128"/>
              </a:rPr>
              <a:t>	if (n&lt;0 || sz&lt;=n) throw out_of_range();</a:t>
            </a:r>
          </a:p>
          <a:p>
            <a:pPr eaLnBrk="1" hangingPunct="1">
              <a:lnSpc>
                <a:spcPct val="80000"/>
              </a:lnSpc>
              <a:buFontTx/>
              <a:buNone/>
              <a:defRPr/>
            </a:pPr>
            <a:r>
              <a:rPr lang="en-US" altLang="en-US" sz="2000" b="1" smtClean="0">
                <a:ea typeface="ＭＳ Ｐゴシック" pitchFamily="34" charset="-128"/>
              </a:rPr>
              <a:t>	return elem[n];</a:t>
            </a:r>
          </a:p>
          <a:p>
            <a:pPr eaLnBrk="1" hangingPunct="1">
              <a:lnSpc>
                <a:spcPct val="80000"/>
              </a:lnSpc>
              <a:buFontTx/>
              <a:buNone/>
              <a:defRPr/>
            </a:pPr>
            <a:r>
              <a:rPr lang="en-US" altLang="en-US" sz="2000" b="1" smtClean="0">
                <a:ea typeface="ＭＳ Ｐゴシック" pitchFamily="34" charset="-128"/>
              </a:rPr>
              <a:t>}</a:t>
            </a:r>
          </a:p>
          <a:p>
            <a:pPr eaLnBrk="1" hangingPunct="1">
              <a:lnSpc>
                <a:spcPct val="80000"/>
              </a:lnSpc>
              <a:buFontTx/>
              <a:buNone/>
              <a:defRPr/>
            </a:pPr>
            <a:endParaRPr lang="en-US" altLang="en-US" sz="2000" b="1"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template&lt;class T&gt; </a:t>
            </a:r>
            <a:r>
              <a:rPr lang="en-US" altLang="en-US" sz="2000" smtClean="0">
                <a:ea typeface="ＭＳ Ｐゴシック" pitchFamily="34" charset="-128"/>
              </a:rPr>
              <a:t> </a:t>
            </a:r>
            <a:r>
              <a:rPr lang="en-US" altLang="en-US" sz="2000" b="1" smtClean="0">
                <a:ea typeface="ＭＳ Ｐゴシック" pitchFamily="34" charset="-128"/>
              </a:rPr>
              <a:t>T&amp; vector&lt;T&gt;::operator[ ](int n)</a:t>
            </a:r>
          </a:p>
          <a:p>
            <a:pPr eaLnBrk="1" hangingPunct="1">
              <a:lnSpc>
                <a:spcPct val="80000"/>
              </a:lnSpc>
              <a:buFontTx/>
              <a:buNone/>
              <a:defRPr/>
            </a:pPr>
            <a:r>
              <a:rPr lang="en-US" altLang="en-US" sz="2000" b="1" smtClean="0">
                <a:ea typeface="ＭＳ Ｐゴシック" pitchFamily="34" charset="-128"/>
              </a:rPr>
              <a:t>{</a:t>
            </a:r>
          </a:p>
          <a:p>
            <a:pPr eaLnBrk="1" hangingPunct="1">
              <a:lnSpc>
                <a:spcPct val="80000"/>
              </a:lnSpc>
              <a:buFontTx/>
              <a:buNone/>
              <a:defRPr/>
            </a:pPr>
            <a:r>
              <a:rPr lang="en-US" altLang="en-US" sz="2000" b="1" smtClean="0">
                <a:ea typeface="ＭＳ Ｐゴシック" pitchFamily="34" charset="-128"/>
              </a:rPr>
              <a:t>	return elem[n];</a:t>
            </a:r>
          </a:p>
          <a:p>
            <a:pPr eaLnBrk="1" hangingPunct="1">
              <a:lnSpc>
                <a:spcPct val="80000"/>
              </a:lnSpc>
              <a:buFontTx/>
              <a:buNone/>
              <a:defRPr/>
            </a:pPr>
            <a:r>
              <a:rPr lang="en-US" altLang="en-US" sz="2000" b="1" smtClean="0">
                <a:ea typeface="ＭＳ Ｐゴシック" pitchFamily="34" charset="-128"/>
              </a:rPr>
              <a:t>}</a:t>
            </a:r>
            <a:endParaRPr lang="en-US" altLang="en-US" sz="2000" smtClean="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9C54EB37-5C0C-44AC-9336-85296F087217}" type="slidenum">
              <a:rPr lang="en-US" altLang="en-US" sz="1400" smtClean="0"/>
              <a:pPr eaLnBrk="1" hangingPunct="1">
                <a:defRPr/>
              </a:pPr>
              <a:t>29</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Overview</a:t>
            </a:r>
          </a:p>
        </p:txBody>
      </p:sp>
      <p:sp>
        <p:nvSpPr>
          <p:cNvPr id="7171" name="Rectangle 3"/>
          <p:cNvSpPr>
            <a:spLocks noGrp="1" noChangeArrowheads="1"/>
          </p:cNvSpPr>
          <p:nvPr>
            <p:ph idx="1"/>
          </p:nvPr>
        </p:nvSpPr>
        <p:spPr>
          <a:xfrm>
            <a:off x="457200" y="1600200"/>
            <a:ext cx="8229600" cy="4953000"/>
          </a:xfrm>
        </p:spPr>
        <p:txBody>
          <a:bodyPr/>
          <a:lstStyle/>
          <a:p>
            <a:pPr eaLnBrk="1" hangingPunct="1">
              <a:lnSpc>
                <a:spcPct val="80000"/>
              </a:lnSpc>
              <a:defRPr/>
            </a:pPr>
            <a:r>
              <a:rPr lang="en-US" sz="2000" dirty="0">
                <a:ea typeface="+mn-ea"/>
              </a:rPr>
              <a:t>Vector revisited</a:t>
            </a:r>
          </a:p>
          <a:p>
            <a:pPr lvl="1" eaLnBrk="1" hangingPunct="1">
              <a:lnSpc>
                <a:spcPct val="80000"/>
              </a:lnSpc>
              <a:defRPr/>
            </a:pPr>
            <a:r>
              <a:rPr lang="en-US" sz="1800" dirty="0"/>
              <a:t>How are they implemented?</a:t>
            </a:r>
          </a:p>
          <a:p>
            <a:pPr eaLnBrk="1" hangingPunct="1">
              <a:lnSpc>
                <a:spcPct val="80000"/>
              </a:lnSpc>
              <a:defRPr/>
            </a:pPr>
            <a:r>
              <a:rPr lang="en-US" sz="2000" dirty="0">
                <a:ea typeface="+mn-ea"/>
              </a:rPr>
              <a:t>Pointers and free store</a:t>
            </a:r>
          </a:p>
          <a:p>
            <a:pPr eaLnBrk="1" hangingPunct="1">
              <a:lnSpc>
                <a:spcPct val="80000"/>
              </a:lnSpc>
              <a:defRPr/>
            </a:pPr>
            <a:r>
              <a:rPr lang="en-US" sz="2000" dirty="0" smtClean="0">
                <a:ea typeface="+mn-ea"/>
              </a:rPr>
              <a:t>Destructors</a:t>
            </a:r>
            <a:endParaRPr lang="en-US" sz="2000" dirty="0">
              <a:ea typeface="+mn-ea"/>
            </a:endParaRPr>
          </a:p>
          <a:p>
            <a:pPr eaLnBrk="1" hangingPunct="1">
              <a:lnSpc>
                <a:spcPct val="80000"/>
              </a:lnSpc>
              <a:defRPr/>
            </a:pPr>
            <a:r>
              <a:rPr lang="en-US" sz="2000" dirty="0">
                <a:ea typeface="+mn-ea"/>
              </a:rPr>
              <a:t>Copy constructor and copy assignment</a:t>
            </a:r>
          </a:p>
          <a:p>
            <a:pPr eaLnBrk="1" hangingPunct="1">
              <a:lnSpc>
                <a:spcPct val="80000"/>
              </a:lnSpc>
              <a:defRPr/>
            </a:pPr>
            <a:r>
              <a:rPr lang="en-US" sz="2000" dirty="0">
                <a:ea typeface="+mn-ea"/>
              </a:rPr>
              <a:t>Arrays</a:t>
            </a:r>
          </a:p>
          <a:p>
            <a:pPr eaLnBrk="1" hangingPunct="1">
              <a:lnSpc>
                <a:spcPct val="80000"/>
              </a:lnSpc>
              <a:defRPr/>
            </a:pPr>
            <a:r>
              <a:rPr lang="en-US" sz="2000" dirty="0">
                <a:ea typeface="+mn-ea"/>
              </a:rPr>
              <a:t>Array and pointer problems</a:t>
            </a:r>
          </a:p>
          <a:p>
            <a:pPr eaLnBrk="1" hangingPunct="1">
              <a:lnSpc>
                <a:spcPct val="80000"/>
              </a:lnSpc>
              <a:defRPr/>
            </a:pPr>
            <a:r>
              <a:rPr lang="en-US" sz="2000" dirty="0">
                <a:ea typeface="+mn-ea"/>
              </a:rPr>
              <a:t>Changing size</a:t>
            </a:r>
          </a:p>
          <a:p>
            <a:pPr lvl="1" eaLnBrk="1" hangingPunct="1">
              <a:lnSpc>
                <a:spcPct val="80000"/>
              </a:lnSpc>
              <a:defRPr/>
            </a:pPr>
            <a:r>
              <a:rPr lang="en-US" sz="1800" dirty="0"/>
              <a:t>resize() and </a:t>
            </a:r>
            <a:r>
              <a:rPr lang="en-US" sz="1800" dirty="0" err="1"/>
              <a:t>push_back</a:t>
            </a:r>
            <a:r>
              <a:rPr lang="en-US" sz="1800" dirty="0"/>
              <a:t>()</a:t>
            </a:r>
          </a:p>
          <a:p>
            <a:pPr eaLnBrk="1" hangingPunct="1">
              <a:lnSpc>
                <a:spcPct val="80000"/>
              </a:lnSpc>
              <a:defRPr/>
            </a:pPr>
            <a:r>
              <a:rPr lang="en-US" sz="2000" dirty="0" smtClean="0">
                <a:ea typeface="+mn-ea"/>
              </a:rPr>
              <a:t>Templates</a:t>
            </a:r>
            <a:endParaRPr lang="en-US" sz="2000" dirty="0">
              <a:ea typeface="+mn-ea"/>
            </a:endParaRPr>
          </a:p>
          <a:p>
            <a:pPr eaLnBrk="1" hangingPunct="1">
              <a:lnSpc>
                <a:spcPct val="80000"/>
              </a:lnSpc>
              <a:defRPr/>
            </a:pPr>
            <a:r>
              <a:rPr lang="en-US" sz="2000" dirty="0">
                <a:ea typeface="+mn-ea"/>
              </a:rPr>
              <a:t>Range checking and exceptions</a:t>
            </a:r>
          </a:p>
          <a:p>
            <a:pPr eaLnBrk="1" hangingPunct="1">
              <a:lnSpc>
                <a:spcPct val="80000"/>
              </a:lnSpc>
              <a:defRPr/>
            </a:pPr>
            <a:endParaRPr lang="en-US" sz="2000" dirty="0">
              <a:ea typeface="+mn-ea"/>
            </a:endParaRPr>
          </a:p>
        </p:txBody>
      </p:sp>
      <p:sp>
        <p:nvSpPr>
          <p:cNvPr id="5"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CF32612F-E623-45DF-9F68-FDD26BCBBDC3}" type="slidenum">
              <a:rPr lang="en-US" altLang="en-US" sz="1400" smtClean="0"/>
              <a:pPr eaLnBrk="1" hangingPunct="1">
                <a:defRPr/>
              </a:pPr>
              <a:t>3</a:t>
            </a:fld>
            <a:endParaRPr lang="en-US" altLang="en-US" sz="1400" smtClean="0"/>
          </a:p>
        </p:txBody>
      </p:sp>
      <p:sp>
        <p:nvSpPr>
          <p:cNvPr id="4101" name="AutoShape 4"/>
          <p:cNvSpPr>
            <a:spLocks noChangeArrowheads="1"/>
          </p:cNvSpPr>
          <p:nvPr/>
        </p:nvSpPr>
        <p:spPr bwMode="auto">
          <a:xfrm>
            <a:off x="228600" y="3657600"/>
            <a:ext cx="4648200" cy="1600200"/>
          </a:xfrm>
          <a:prstGeom prst="roundRect">
            <a:avLst>
              <a:gd name="adj" fmla="val 16667"/>
            </a:avLst>
          </a:prstGeom>
          <a:solidFill>
            <a:schemeClr val="accent1">
              <a:alpha val="32941"/>
            </a:schemeClr>
          </a:solidFill>
          <a:ln w="9525">
            <a:solidFill>
              <a:schemeClr val="tx1"/>
            </a:solidFill>
            <a:round/>
            <a:headEnd/>
            <a:tailEnd/>
          </a:ln>
        </p:spPr>
        <p:txBody>
          <a:bodyPr wrap="none" anchor="ctr"/>
          <a:lstStyle/>
          <a:p>
            <a:endParaRPr lang="en-US" altLang="en-US">
              <a:cs typeface="Times New Roman" pitchFamily="18" charset="0"/>
            </a:endParaRPr>
          </a:p>
        </p:txBody>
      </p:sp>
      <p:sp>
        <p:nvSpPr>
          <p:cNvPr id="6" name="Footer Placeholder 5"/>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304800"/>
            <a:ext cx="8229600" cy="1371600"/>
          </a:xfrm>
        </p:spPr>
        <p:txBody>
          <a:bodyPr/>
          <a:lstStyle/>
          <a:p>
            <a:pPr eaLnBrk="1" hangingPunct="1">
              <a:defRPr/>
            </a:pPr>
            <a:r>
              <a:rPr lang="en-US" altLang="en-US" sz="4000" smtClean="0">
                <a:ea typeface="ＭＳ Ｐゴシック" pitchFamily="34" charset="-128"/>
              </a:rPr>
              <a:t>What the standard guarantees</a:t>
            </a:r>
          </a:p>
        </p:txBody>
      </p:sp>
      <p:sp>
        <p:nvSpPr>
          <p:cNvPr id="39939" name="Rectangle 3"/>
          <p:cNvSpPr>
            <a:spLocks noGrp="1" noChangeArrowheads="1"/>
          </p:cNvSpPr>
          <p:nvPr>
            <p:ph idx="1"/>
          </p:nvPr>
        </p:nvSpPr>
        <p:spPr>
          <a:xfrm>
            <a:off x="381000" y="1524000"/>
            <a:ext cx="8305800" cy="5334000"/>
          </a:xfrm>
        </p:spPr>
        <p:txBody>
          <a:bodyPr/>
          <a:lstStyle/>
          <a:p>
            <a:pPr eaLnBrk="1" hangingPunct="1">
              <a:lnSpc>
                <a:spcPct val="80000"/>
              </a:lnSpc>
              <a:defRPr/>
            </a:pPr>
            <a:r>
              <a:rPr lang="en-US" altLang="en-US" sz="2800" dirty="0" smtClean="0">
                <a:ea typeface="ＭＳ Ｐゴシック" pitchFamily="34" charset="-128"/>
              </a:rPr>
              <a:t>Why </a:t>
            </a:r>
            <a:r>
              <a:rPr lang="en-US" altLang="en-US" sz="2800" dirty="0" smtClean="0">
                <a:ea typeface="ＭＳ Ｐゴシック" pitchFamily="34" charset="-128"/>
              </a:rPr>
              <a:t>doesn</a:t>
            </a:r>
            <a:r>
              <a:rPr lang="en-US" altLang="ja-JP" sz="2800" dirty="0" smtClean="0">
                <a:ea typeface="ＭＳ Ｐゴシック" pitchFamily="34" charset="-128"/>
              </a:rPr>
              <a:t>’t  </a:t>
            </a:r>
            <a:r>
              <a:rPr lang="en-US" altLang="ja-JP" sz="2800" dirty="0" smtClean="0">
                <a:ea typeface="ＭＳ Ｐゴシック" pitchFamily="34" charset="-128"/>
              </a:rPr>
              <a:t>the standard guarantee checking?</a:t>
            </a:r>
          </a:p>
          <a:p>
            <a:pPr lvl="1" eaLnBrk="1" hangingPunct="1">
              <a:lnSpc>
                <a:spcPct val="80000"/>
              </a:lnSpc>
              <a:defRPr/>
            </a:pPr>
            <a:r>
              <a:rPr lang="en-US" altLang="en-US" sz="2400" dirty="0" smtClean="0">
                <a:ea typeface="Times New Roman" pitchFamily="18" charset="0"/>
              </a:rPr>
              <a:t>Checking cost in speed and code size</a:t>
            </a:r>
          </a:p>
          <a:p>
            <a:pPr lvl="2" eaLnBrk="1" hangingPunct="1">
              <a:lnSpc>
                <a:spcPct val="80000"/>
              </a:lnSpc>
              <a:defRPr/>
            </a:pPr>
            <a:r>
              <a:rPr lang="en-US" altLang="en-US" sz="2000" dirty="0" smtClean="0">
                <a:ea typeface="Times New Roman" pitchFamily="18" charset="0"/>
              </a:rPr>
              <a:t>Not much; don</a:t>
            </a:r>
            <a:r>
              <a:rPr lang="ja-JP" altLang="en-US" sz="2000" smtClean="0">
                <a:ea typeface="ＭＳ Ｐゴシック" pitchFamily="34" charset="-128"/>
              </a:rPr>
              <a:t>’</a:t>
            </a:r>
            <a:r>
              <a:rPr lang="en-US" altLang="ja-JP" sz="2000" dirty="0" smtClean="0">
                <a:ea typeface="ＭＳ Ｐゴシック" pitchFamily="34" charset="-128"/>
              </a:rPr>
              <a:t>t worry</a:t>
            </a:r>
          </a:p>
          <a:p>
            <a:pPr lvl="3" eaLnBrk="1" hangingPunct="1">
              <a:lnSpc>
                <a:spcPct val="80000"/>
              </a:lnSpc>
              <a:defRPr/>
            </a:pPr>
            <a:r>
              <a:rPr lang="en-US" altLang="en-US" sz="1600" dirty="0" smtClean="0">
                <a:ea typeface="Times New Roman" pitchFamily="18" charset="0"/>
              </a:rPr>
              <a:t>No student project needs to worry</a:t>
            </a:r>
          </a:p>
          <a:p>
            <a:pPr lvl="3" eaLnBrk="1" hangingPunct="1">
              <a:lnSpc>
                <a:spcPct val="80000"/>
              </a:lnSpc>
              <a:defRPr/>
            </a:pPr>
            <a:r>
              <a:rPr lang="en-US" altLang="en-US" sz="1600" dirty="0" smtClean="0">
                <a:ea typeface="Times New Roman" pitchFamily="18" charset="0"/>
              </a:rPr>
              <a:t>Few  real-world projects need to worry</a:t>
            </a:r>
          </a:p>
          <a:p>
            <a:pPr lvl="1" eaLnBrk="1" hangingPunct="1">
              <a:lnSpc>
                <a:spcPct val="80000"/>
              </a:lnSpc>
              <a:defRPr/>
            </a:pPr>
            <a:r>
              <a:rPr lang="en-US" altLang="en-US" dirty="0" smtClean="0">
                <a:ea typeface="Times New Roman" pitchFamily="18" charset="0"/>
              </a:rPr>
              <a:t>Some projects need optimal performance</a:t>
            </a:r>
          </a:p>
          <a:p>
            <a:pPr lvl="2" eaLnBrk="1" hangingPunct="1">
              <a:lnSpc>
                <a:spcPct val="80000"/>
              </a:lnSpc>
              <a:defRPr/>
            </a:pPr>
            <a:r>
              <a:rPr lang="en-US" altLang="en-US" dirty="0" smtClean="0">
                <a:ea typeface="Times New Roman" pitchFamily="18" charset="0"/>
              </a:rPr>
              <a:t>Think huge (e.g., Google) and tiny (e.g., cell phone)</a:t>
            </a:r>
          </a:p>
          <a:p>
            <a:pPr lvl="1" eaLnBrk="1" hangingPunct="1">
              <a:lnSpc>
                <a:spcPct val="80000"/>
              </a:lnSpc>
              <a:defRPr/>
            </a:pPr>
            <a:r>
              <a:rPr lang="en-US" altLang="en-US" dirty="0" smtClean="0">
                <a:ea typeface="Times New Roman" pitchFamily="18" charset="0"/>
              </a:rPr>
              <a:t>The standard must serve everybody</a:t>
            </a:r>
          </a:p>
          <a:p>
            <a:pPr lvl="2" eaLnBrk="1" hangingPunct="1">
              <a:lnSpc>
                <a:spcPct val="80000"/>
              </a:lnSpc>
              <a:defRPr/>
            </a:pPr>
            <a:r>
              <a:rPr lang="en-US" altLang="en-US" dirty="0" smtClean="0">
                <a:ea typeface="Times New Roman" pitchFamily="18" charset="0"/>
              </a:rPr>
              <a:t>You can build checked on top of optimal</a:t>
            </a:r>
          </a:p>
          <a:p>
            <a:pPr lvl="2" eaLnBrk="1" hangingPunct="1">
              <a:lnSpc>
                <a:spcPct val="80000"/>
              </a:lnSpc>
              <a:defRPr/>
            </a:pPr>
            <a:r>
              <a:rPr lang="en-US" altLang="en-US" dirty="0" smtClean="0">
                <a:ea typeface="Times New Roman" pitchFamily="18" charset="0"/>
              </a:rPr>
              <a:t>You </a:t>
            </a:r>
            <a:r>
              <a:rPr lang="en-US" altLang="en-US" dirty="0" smtClean="0">
                <a:ea typeface="Times New Roman" pitchFamily="18" charset="0"/>
              </a:rPr>
              <a:t>can</a:t>
            </a:r>
            <a:r>
              <a:rPr lang="en-US" altLang="ja-JP" dirty="0" smtClean="0">
                <a:ea typeface="ＭＳ Ｐゴシック" pitchFamily="34" charset="-128"/>
              </a:rPr>
              <a:t>’t </a:t>
            </a:r>
            <a:r>
              <a:rPr lang="en-US" altLang="ja-JP" dirty="0" smtClean="0">
                <a:ea typeface="ＭＳ Ｐゴシック" pitchFamily="34" charset="-128"/>
              </a:rPr>
              <a:t>build optimal on top of checked</a:t>
            </a:r>
          </a:p>
          <a:p>
            <a:pPr lvl="1" eaLnBrk="1" hangingPunct="1">
              <a:lnSpc>
                <a:spcPct val="80000"/>
              </a:lnSpc>
              <a:defRPr/>
            </a:pPr>
            <a:r>
              <a:rPr lang="en-US" altLang="en-US" dirty="0" smtClean="0">
                <a:ea typeface="Times New Roman" pitchFamily="18" charset="0"/>
              </a:rPr>
              <a:t>Some projects are not allowed to use exceptions</a:t>
            </a:r>
          </a:p>
          <a:p>
            <a:pPr lvl="2" eaLnBrk="1" hangingPunct="1">
              <a:lnSpc>
                <a:spcPct val="80000"/>
              </a:lnSpc>
              <a:defRPr/>
            </a:pPr>
            <a:r>
              <a:rPr lang="en-US" altLang="en-US" dirty="0" smtClean="0">
                <a:ea typeface="Times New Roman" pitchFamily="18" charset="0"/>
              </a:rPr>
              <a:t>Old projects with pre-exception parts</a:t>
            </a:r>
          </a:p>
          <a:p>
            <a:pPr lvl="2" eaLnBrk="1" hangingPunct="1">
              <a:lnSpc>
                <a:spcPct val="80000"/>
              </a:lnSpc>
              <a:defRPr/>
            </a:pPr>
            <a:r>
              <a:rPr lang="en-US" altLang="en-US" dirty="0" smtClean="0">
                <a:ea typeface="Times New Roman" pitchFamily="18" charset="0"/>
              </a:rPr>
              <a:t>High reliability, hard-real-time code (think airplanes)</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574210F2-01A7-44B6-95F7-63E627103756}" type="slidenum">
              <a:rPr lang="en-US" altLang="en-US" sz="1400" smtClean="0"/>
              <a:pPr eaLnBrk="1" hangingPunct="1">
                <a:defRPr/>
              </a:pPr>
              <a:t>30</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Access to const vectors</a:t>
            </a:r>
          </a:p>
        </p:txBody>
      </p:sp>
      <p:sp>
        <p:nvSpPr>
          <p:cNvPr id="76803" name="Rectangle 3"/>
          <p:cNvSpPr>
            <a:spLocks noGrp="1" noChangeArrowheads="1"/>
          </p:cNvSpPr>
          <p:nvPr>
            <p:ph idx="1"/>
          </p:nvPr>
        </p:nvSpPr>
        <p:spPr>
          <a:xfrm>
            <a:off x="457200" y="1447800"/>
            <a:ext cx="8229600" cy="5257800"/>
          </a:xfrm>
        </p:spPr>
        <p:txBody>
          <a:bodyPr/>
          <a:lstStyle/>
          <a:p>
            <a:pPr eaLnBrk="1" hangingPunct="1">
              <a:lnSpc>
                <a:spcPct val="80000"/>
              </a:lnSpc>
              <a:buFontTx/>
              <a:buNone/>
              <a:defRPr/>
            </a:pPr>
            <a:r>
              <a:rPr lang="en-US" altLang="en-US" sz="2000" b="1" smtClean="0">
                <a:ea typeface="ＭＳ Ｐゴシック" pitchFamily="34" charset="-128"/>
              </a:rPr>
              <a:t>template&lt;class T&gt; class vector {</a:t>
            </a:r>
            <a:endParaRPr lang="en-US" altLang="en-US" sz="2000" smtClean="0">
              <a:ea typeface="ＭＳ Ｐゴシック" pitchFamily="34" charset="-128"/>
            </a:endParaRPr>
          </a:p>
          <a:p>
            <a:pPr eaLnBrk="1" hangingPunct="1">
              <a:lnSpc>
                <a:spcPct val="80000"/>
              </a:lnSpc>
              <a:buFontTx/>
              <a:buNone/>
              <a:defRPr/>
            </a:pPr>
            <a:r>
              <a:rPr lang="en-US" altLang="en-US" sz="2000" smtClean="0">
                <a:ea typeface="ＭＳ Ｐゴシック" pitchFamily="34" charset="-128"/>
              </a:rPr>
              <a:t>	// …</a:t>
            </a:r>
          </a:p>
          <a:p>
            <a:pPr eaLnBrk="1" hangingPunct="1">
              <a:lnSpc>
                <a:spcPct val="80000"/>
              </a:lnSpc>
              <a:buFontTx/>
              <a:buNone/>
              <a:defRPr/>
            </a:pPr>
            <a:r>
              <a:rPr lang="en-US" altLang="en-US" sz="2000" smtClean="0">
                <a:ea typeface="ＭＳ Ｐゴシック" pitchFamily="34" charset="-128"/>
              </a:rPr>
              <a:t>	</a:t>
            </a:r>
            <a:r>
              <a:rPr lang="en-US" altLang="en-US" sz="2000" b="1" smtClean="0">
                <a:ea typeface="ＭＳ Ｐゴシック" pitchFamily="34" charset="-128"/>
              </a:rPr>
              <a:t>T&amp; at(int n);				//</a:t>
            </a:r>
            <a:r>
              <a:rPr lang="en-US" altLang="en-US" sz="2000" smtClean="0">
                <a:ea typeface="ＭＳ Ｐゴシック" pitchFamily="34" charset="-128"/>
              </a:rPr>
              <a:t> </a:t>
            </a:r>
            <a:r>
              <a:rPr lang="en-US" altLang="en-US" sz="2000" i="1" smtClean="0">
                <a:ea typeface="ＭＳ Ｐゴシック" pitchFamily="34" charset="-128"/>
              </a:rPr>
              <a:t>checked access	</a:t>
            </a:r>
          </a:p>
          <a:p>
            <a:pPr eaLnBrk="1" hangingPunct="1">
              <a:lnSpc>
                <a:spcPct val="80000"/>
              </a:lnSpc>
              <a:buFontTx/>
              <a:buNone/>
              <a:defRPr/>
            </a:pPr>
            <a:r>
              <a:rPr lang="en-US" altLang="en-US" sz="2000" b="1" smtClean="0">
                <a:ea typeface="ＭＳ Ｐゴシック" pitchFamily="34" charset="-128"/>
              </a:rPr>
              <a:t>	const T&amp; at(int n) const;		//</a:t>
            </a:r>
            <a:r>
              <a:rPr lang="en-US" altLang="en-US" sz="2000" smtClean="0">
                <a:ea typeface="ＭＳ Ｐゴシック" pitchFamily="34" charset="-128"/>
              </a:rPr>
              <a:t> </a:t>
            </a:r>
            <a:r>
              <a:rPr lang="en-US" altLang="en-US" sz="2000" i="1" smtClean="0">
                <a:ea typeface="ＭＳ Ｐゴシック" pitchFamily="34" charset="-128"/>
              </a:rPr>
              <a:t>checked access</a:t>
            </a:r>
          </a:p>
          <a:p>
            <a:pPr eaLnBrk="1" hangingPunct="1">
              <a:lnSpc>
                <a:spcPct val="80000"/>
              </a:lnSpc>
              <a:buFontTx/>
              <a:buNone/>
              <a:defRPr/>
            </a:pPr>
            <a:endParaRPr lang="en-US" altLang="en-US" sz="1000"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	T&amp; operator[ ](int n);			// </a:t>
            </a:r>
            <a:r>
              <a:rPr lang="en-US" altLang="en-US" sz="2000" i="1" smtClean="0">
                <a:ea typeface="ＭＳ Ｐゴシック" pitchFamily="34" charset="-128"/>
              </a:rPr>
              <a:t>unchecked access</a:t>
            </a:r>
          </a:p>
          <a:p>
            <a:pPr eaLnBrk="1" hangingPunct="1">
              <a:lnSpc>
                <a:spcPct val="80000"/>
              </a:lnSpc>
              <a:buFontTx/>
              <a:buNone/>
              <a:defRPr/>
            </a:pPr>
            <a:r>
              <a:rPr lang="en-US" altLang="en-US" sz="2000" b="1" smtClean="0">
                <a:ea typeface="ＭＳ Ｐゴシック" pitchFamily="34" charset="-128"/>
              </a:rPr>
              <a:t>	const T&amp; operator[ ](int n) const;	// </a:t>
            </a:r>
            <a:r>
              <a:rPr lang="en-US" altLang="en-US" sz="2000" i="1" smtClean="0">
                <a:ea typeface="ＭＳ Ｐゴシック" pitchFamily="34" charset="-128"/>
              </a:rPr>
              <a:t>unchecked access</a:t>
            </a:r>
          </a:p>
          <a:p>
            <a:pPr eaLnBrk="1" hangingPunct="1">
              <a:lnSpc>
                <a:spcPct val="80000"/>
              </a:lnSpc>
              <a:buFontTx/>
              <a:buNone/>
              <a:defRPr/>
            </a:pPr>
            <a:r>
              <a:rPr lang="en-US" altLang="en-US" sz="2000" b="1" smtClean="0">
                <a:ea typeface="ＭＳ Ｐゴシック" pitchFamily="34" charset="-128"/>
              </a:rPr>
              <a:t>	// </a:t>
            </a:r>
            <a:r>
              <a:rPr lang="en-US" altLang="en-US" sz="2000" smtClean="0">
                <a:ea typeface="ＭＳ Ｐゴシック" pitchFamily="34" charset="-128"/>
              </a:rPr>
              <a:t>…</a:t>
            </a:r>
          </a:p>
          <a:p>
            <a:pPr eaLnBrk="1" hangingPunct="1">
              <a:lnSpc>
                <a:spcPct val="80000"/>
              </a:lnSpc>
              <a:buFontTx/>
              <a:buNone/>
              <a:defRPr/>
            </a:pPr>
            <a:r>
              <a:rPr lang="en-US" altLang="en-US" sz="2000" b="1" smtClean="0">
                <a:ea typeface="ＭＳ Ｐゴシック" pitchFamily="34" charset="-128"/>
              </a:rPr>
              <a:t>}; </a:t>
            </a:r>
          </a:p>
          <a:p>
            <a:pPr eaLnBrk="1" hangingPunct="1">
              <a:lnSpc>
                <a:spcPct val="80000"/>
              </a:lnSpc>
              <a:buFontTx/>
              <a:buNone/>
              <a:defRPr/>
            </a:pPr>
            <a:endParaRPr lang="en-US" altLang="en-US" sz="1000" b="1"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void f(const vector&lt;double&gt; cvd, vector&lt;double&gt; vd)</a:t>
            </a:r>
          </a:p>
          <a:p>
            <a:pPr eaLnBrk="1" hangingPunct="1">
              <a:lnSpc>
                <a:spcPct val="80000"/>
              </a:lnSpc>
              <a:buFontTx/>
              <a:buNone/>
              <a:defRPr/>
            </a:pPr>
            <a:r>
              <a:rPr lang="en-US" altLang="en-US" sz="2000" b="1" smtClean="0">
                <a:ea typeface="ＭＳ Ｐゴシック" pitchFamily="34" charset="-128"/>
              </a:rPr>
              <a:t>{</a:t>
            </a:r>
          </a:p>
          <a:p>
            <a:pPr eaLnBrk="1" hangingPunct="1">
              <a:lnSpc>
                <a:spcPct val="80000"/>
              </a:lnSpc>
              <a:buFontTx/>
              <a:buNone/>
              <a:defRPr/>
            </a:pPr>
            <a:r>
              <a:rPr lang="en-US" altLang="en-US" sz="2000" b="1" smtClean="0">
                <a:ea typeface="ＭＳ Ｐゴシック" pitchFamily="34" charset="-128"/>
              </a:rPr>
              <a:t>	// </a:t>
            </a:r>
            <a:r>
              <a:rPr lang="en-US" altLang="en-US" sz="2000" smtClean="0">
                <a:ea typeface="ＭＳ Ｐゴシック" pitchFamily="34" charset="-128"/>
              </a:rPr>
              <a:t>…</a:t>
            </a:r>
          </a:p>
          <a:p>
            <a:pPr eaLnBrk="1" hangingPunct="1">
              <a:lnSpc>
                <a:spcPct val="80000"/>
              </a:lnSpc>
              <a:buFontTx/>
              <a:buNone/>
              <a:defRPr/>
            </a:pPr>
            <a:r>
              <a:rPr lang="en-US" altLang="en-US" sz="2000" b="1" smtClean="0">
                <a:ea typeface="ＭＳ Ｐゴシック" pitchFamily="34" charset="-128"/>
              </a:rPr>
              <a:t>	double d1 = cvd[7];	// </a:t>
            </a:r>
            <a:r>
              <a:rPr lang="en-US" altLang="en-US" sz="2000" i="1" smtClean="0">
                <a:ea typeface="ＭＳ Ｐゴシック" pitchFamily="34" charset="-128"/>
              </a:rPr>
              <a:t>call the</a:t>
            </a:r>
            <a:r>
              <a:rPr lang="en-US" altLang="en-US" sz="2000" b="1" i="1" smtClean="0">
                <a:ea typeface="ＭＳ Ｐゴシック" pitchFamily="34" charset="-128"/>
              </a:rPr>
              <a:t> const </a:t>
            </a:r>
            <a:r>
              <a:rPr lang="en-US" altLang="en-US" sz="2000" i="1" smtClean="0">
                <a:ea typeface="ＭＳ Ｐゴシック" pitchFamily="34" charset="-128"/>
              </a:rPr>
              <a:t>version of</a:t>
            </a:r>
            <a:r>
              <a:rPr lang="en-US" altLang="en-US" sz="2000" b="1" i="1" smtClean="0">
                <a:ea typeface="ＭＳ Ｐゴシック" pitchFamily="34" charset="-128"/>
              </a:rPr>
              <a:t> [ ]</a:t>
            </a:r>
          </a:p>
          <a:p>
            <a:pPr eaLnBrk="1" hangingPunct="1">
              <a:lnSpc>
                <a:spcPct val="80000"/>
              </a:lnSpc>
              <a:buFontTx/>
              <a:buNone/>
              <a:defRPr/>
            </a:pPr>
            <a:r>
              <a:rPr lang="en-US" altLang="en-US" sz="2000" smtClean="0">
                <a:ea typeface="ＭＳ Ｐゴシック" pitchFamily="34" charset="-128"/>
              </a:rPr>
              <a:t>	</a:t>
            </a:r>
            <a:r>
              <a:rPr lang="en-US" altLang="en-US" sz="2000" b="1" smtClean="0">
                <a:ea typeface="ＭＳ Ｐゴシック" pitchFamily="34" charset="-128"/>
              </a:rPr>
              <a:t>double d2 = vd[7];	//</a:t>
            </a:r>
            <a:r>
              <a:rPr lang="en-US" altLang="en-US" sz="2000" smtClean="0">
                <a:ea typeface="ＭＳ Ｐゴシック" pitchFamily="34" charset="-128"/>
              </a:rPr>
              <a:t> </a:t>
            </a:r>
            <a:r>
              <a:rPr lang="en-US" altLang="en-US" sz="2000" i="1" smtClean="0">
                <a:ea typeface="ＭＳ Ｐゴシック" pitchFamily="34" charset="-128"/>
              </a:rPr>
              <a:t>call the non-</a:t>
            </a:r>
            <a:r>
              <a:rPr lang="en-US" altLang="en-US" sz="2000" b="1" i="1" smtClean="0">
                <a:ea typeface="ＭＳ Ｐゴシック" pitchFamily="34" charset="-128"/>
              </a:rPr>
              <a:t>const</a:t>
            </a:r>
            <a:r>
              <a:rPr lang="en-US" altLang="en-US" sz="2000" i="1" smtClean="0">
                <a:ea typeface="ＭＳ Ｐゴシック" pitchFamily="34" charset="-128"/>
              </a:rPr>
              <a:t> version of </a:t>
            </a:r>
            <a:r>
              <a:rPr lang="en-US" altLang="en-US" sz="2000" b="1" i="1" smtClean="0">
                <a:ea typeface="ＭＳ Ｐゴシック" pitchFamily="34" charset="-128"/>
              </a:rPr>
              <a:t>[ ]</a:t>
            </a:r>
          </a:p>
          <a:p>
            <a:pPr eaLnBrk="1" hangingPunct="1">
              <a:lnSpc>
                <a:spcPct val="80000"/>
              </a:lnSpc>
              <a:buFontTx/>
              <a:buNone/>
              <a:defRPr/>
            </a:pPr>
            <a:r>
              <a:rPr lang="en-US" altLang="en-US" sz="2000" b="1" smtClean="0">
                <a:ea typeface="ＭＳ Ｐゴシック" pitchFamily="34" charset="-128"/>
              </a:rPr>
              <a:t>	cvd[7] = 9;		// </a:t>
            </a:r>
            <a:r>
              <a:rPr lang="en-US" altLang="en-US" sz="2000" i="1" smtClean="0">
                <a:ea typeface="ＭＳ Ｐゴシック" pitchFamily="34" charset="-128"/>
              </a:rPr>
              <a:t>error: call the</a:t>
            </a:r>
            <a:r>
              <a:rPr lang="en-US" altLang="en-US" sz="2000" b="1" i="1" smtClean="0">
                <a:ea typeface="ＭＳ Ｐゴシック" pitchFamily="34" charset="-128"/>
              </a:rPr>
              <a:t> const </a:t>
            </a:r>
            <a:r>
              <a:rPr lang="en-US" altLang="en-US" sz="2000" i="1" smtClean="0">
                <a:ea typeface="ＭＳ Ｐゴシック" pitchFamily="34" charset="-128"/>
              </a:rPr>
              <a:t>version of [ ]</a:t>
            </a:r>
          </a:p>
          <a:p>
            <a:pPr eaLnBrk="1" hangingPunct="1">
              <a:lnSpc>
                <a:spcPct val="80000"/>
              </a:lnSpc>
              <a:buFontTx/>
              <a:buNone/>
              <a:defRPr/>
            </a:pPr>
            <a:r>
              <a:rPr lang="en-US" altLang="en-US" sz="2000" b="1" smtClean="0">
                <a:ea typeface="ＭＳ Ｐゴシック" pitchFamily="34" charset="-128"/>
              </a:rPr>
              <a:t>	vd[7] = 9;		// </a:t>
            </a:r>
            <a:r>
              <a:rPr lang="en-US" altLang="en-US" sz="2000" i="1" smtClean="0">
                <a:ea typeface="ＭＳ Ｐゴシック" pitchFamily="34" charset="-128"/>
              </a:rPr>
              <a:t>call the</a:t>
            </a:r>
            <a:r>
              <a:rPr lang="en-US" altLang="en-US" sz="2000" b="1" i="1" smtClean="0">
                <a:ea typeface="ＭＳ Ｐゴシック" pitchFamily="34" charset="-128"/>
              </a:rPr>
              <a:t> </a:t>
            </a:r>
            <a:r>
              <a:rPr lang="en-US" altLang="en-US" sz="2000" i="1" smtClean="0">
                <a:ea typeface="ＭＳ Ｐゴシック" pitchFamily="34" charset="-128"/>
              </a:rPr>
              <a:t>non-</a:t>
            </a:r>
            <a:r>
              <a:rPr lang="en-US" altLang="en-US" sz="2000" b="1" i="1" smtClean="0">
                <a:ea typeface="ＭＳ Ｐゴシック" pitchFamily="34" charset="-128"/>
              </a:rPr>
              <a:t>const </a:t>
            </a:r>
            <a:r>
              <a:rPr lang="en-US" altLang="en-US" sz="2000" i="1" smtClean="0">
                <a:ea typeface="ＭＳ Ｐゴシック" pitchFamily="34" charset="-128"/>
              </a:rPr>
              <a:t>version of [ ]: ok</a:t>
            </a:r>
          </a:p>
          <a:p>
            <a:pPr eaLnBrk="1" hangingPunct="1">
              <a:lnSpc>
                <a:spcPct val="80000"/>
              </a:lnSpc>
              <a:buFontTx/>
              <a:buNone/>
              <a:defRPr/>
            </a:pPr>
            <a:r>
              <a:rPr lang="en-US" altLang="en-US" sz="2000" b="1" smtClean="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F421FE93-D9F6-4E4E-950E-EE646B9AAA04}" type="slidenum">
              <a:rPr lang="en-US" altLang="en-US" sz="1400" smtClean="0"/>
              <a:pPr eaLnBrk="1" hangingPunct="1">
                <a:defRPr/>
              </a:pPr>
              <a:t>31</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String</a:t>
            </a:r>
          </a:p>
        </p:txBody>
      </p:sp>
      <p:sp>
        <p:nvSpPr>
          <p:cNvPr id="82947" name="Rectangle 3"/>
          <p:cNvSpPr>
            <a:spLocks noGrp="1" noChangeArrowheads="1"/>
          </p:cNvSpPr>
          <p:nvPr>
            <p:ph idx="1"/>
          </p:nvPr>
        </p:nvSpPr>
        <p:spPr>
          <a:xfrm>
            <a:off x="457200" y="1600200"/>
            <a:ext cx="8458200" cy="4525963"/>
          </a:xfrm>
        </p:spPr>
        <p:txBody>
          <a:bodyPr/>
          <a:lstStyle/>
          <a:p>
            <a:pPr eaLnBrk="1" hangingPunct="1">
              <a:defRPr/>
            </a:pPr>
            <a:r>
              <a:rPr lang="en-US" altLang="en-US" sz="2800" smtClean="0">
                <a:ea typeface="ＭＳ Ｐゴシック" pitchFamily="34" charset="-128"/>
              </a:rPr>
              <a:t>A </a:t>
            </a:r>
            <a:r>
              <a:rPr lang="en-US" altLang="en-US" sz="2800" b="1" smtClean="0">
                <a:ea typeface="ＭＳ Ｐゴシック" pitchFamily="34" charset="-128"/>
              </a:rPr>
              <a:t>string</a:t>
            </a:r>
            <a:r>
              <a:rPr lang="en-US" altLang="en-US" sz="2800" smtClean="0">
                <a:ea typeface="ＭＳ Ｐゴシック" pitchFamily="34" charset="-128"/>
              </a:rPr>
              <a:t> is rather similar to a vector&lt;char&gt;</a:t>
            </a:r>
          </a:p>
          <a:p>
            <a:pPr lvl="1" eaLnBrk="1" hangingPunct="1">
              <a:defRPr/>
            </a:pPr>
            <a:r>
              <a:rPr lang="en-US" altLang="en-US" sz="2400" smtClean="0">
                <a:ea typeface="Times New Roman" pitchFamily="18" charset="0"/>
              </a:rPr>
              <a:t>E.g. </a:t>
            </a:r>
            <a:r>
              <a:rPr lang="en-US" altLang="en-US" sz="2400" b="1" smtClean="0">
                <a:ea typeface="Times New Roman" pitchFamily="18" charset="0"/>
              </a:rPr>
              <a:t>size(), [ ], push_back()</a:t>
            </a:r>
          </a:p>
          <a:p>
            <a:pPr lvl="1" eaLnBrk="1" hangingPunct="1">
              <a:defRPr/>
            </a:pPr>
            <a:r>
              <a:rPr lang="en-US" altLang="en-US" sz="2400" smtClean="0">
                <a:ea typeface="Times New Roman" pitchFamily="18" charset="0"/>
              </a:rPr>
              <a:t>Built with the same language features and techniques</a:t>
            </a:r>
          </a:p>
          <a:p>
            <a:pPr eaLnBrk="1" hangingPunct="1">
              <a:defRPr/>
            </a:pPr>
            <a:r>
              <a:rPr lang="en-US" altLang="en-US" sz="2800" smtClean="0">
                <a:ea typeface="ＭＳ Ｐゴシック" pitchFamily="34" charset="-128"/>
              </a:rPr>
              <a:t>A </a:t>
            </a:r>
            <a:r>
              <a:rPr lang="en-US" altLang="en-US" sz="2800" b="1" smtClean="0">
                <a:ea typeface="ＭＳ Ｐゴシック" pitchFamily="34" charset="-128"/>
              </a:rPr>
              <a:t>string</a:t>
            </a:r>
            <a:r>
              <a:rPr lang="en-US" altLang="en-US" sz="2800" smtClean="0">
                <a:ea typeface="ＭＳ Ｐゴシック" pitchFamily="34" charset="-128"/>
              </a:rPr>
              <a:t> is optimized for character string manipulation</a:t>
            </a:r>
          </a:p>
          <a:p>
            <a:pPr lvl="1" eaLnBrk="1" hangingPunct="1">
              <a:defRPr/>
            </a:pPr>
            <a:r>
              <a:rPr lang="en-US" altLang="en-US" sz="2400" smtClean="0">
                <a:ea typeface="Times New Roman" pitchFamily="18" charset="0"/>
              </a:rPr>
              <a:t>Concatenation (</a:t>
            </a:r>
            <a:r>
              <a:rPr lang="en-US" altLang="en-US" sz="2400" b="1" smtClean="0">
                <a:ea typeface="Times New Roman" pitchFamily="18" charset="0"/>
              </a:rPr>
              <a:t>+</a:t>
            </a:r>
            <a:r>
              <a:rPr lang="en-US" altLang="en-US" sz="2400" smtClean="0">
                <a:ea typeface="Times New Roman" pitchFamily="18" charset="0"/>
              </a:rPr>
              <a:t>)</a:t>
            </a:r>
          </a:p>
          <a:p>
            <a:pPr lvl="1" eaLnBrk="1" hangingPunct="1">
              <a:defRPr/>
            </a:pPr>
            <a:r>
              <a:rPr lang="en-US" altLang="en-US" sz="2400" smtClean="0">
                <a:ea typeface="Times New Roman" pitchFamily="18" charset="0"/>
              </a:rPr>
              <a:t>Can produce a C-style string (</a:t>
            </a:r>
            <a:r>
              <a:rPr lang="en-US" altLang="en-US" sz="2400" b="1" smtClean="0">
                <a:ea typeface="Times New Roman" pitchFamily="18" charset="0"/>
              </a:rPr>
              <a:t>c_str()</a:t>
            </a:r>
            <a:r>
              <a:rPr lang="en-US" altLang="en-US" sz="2400" smtClean="0">
                <a:ea typeface="Times New Roman" pitchFamily="18" charset="0"/>
              </a:rPr>
              <a:t>)</a:t>
            </a:r>
          </a:p>
          <a:p>
            <a:pPr lvl="1" eaLnBrk="1" hangingPunct="1">
              <a:defRPr/>
            </a:pPr>
            <a:r>
              <a:rPr lang="en-US" altLang="en-US" sz="2400" smtClean="0">
                <a:ea typeface="Times New Roman" pitchFamily="18" charset="0"/>
              </a:rPr>
              <a:t>&gt;&gt; input terminated by whitespace</a:t>
            </a:r>
          </a:p>
        </p:txBody>
      </p:sp>
      <p:sp>
        <p:nvSpPr>
          <p:cNvPr id="13"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B8D292A9-06BB-40BC-B572-80FED6810E77}" type="slidenum">
              <a:rPr lang="en-US" altLang="en-US" sz="1400" smtClean="0"/>
              <a:pPr eaLnBrk="1" hangingPunct="1">
                <a:defRPr/>
              </a:pPr>
              <a:t>32</a:t>
            </a:fld>
            <a:endParaRPr lang="en-US" altLang="en-US" sz="1400" smtClean="0"/>
          </a:p>
        </p:txBody>
      </p:sp>
      <p:sp>
        <p:nvSpPr>
          <p:cNvPr id="33797" name="Rectangle 5"/>
          <p:cNvSpPr>
            <a:spLocks noChangeArrowheads="1"/>
          </p:cNvSpPr>
          <p:nvPr/>
        </p:nvSpPr>
        <p:spPr bwMode="auto">
          <a:xfrm>
            <a:off x="2895600" y="54864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6</a:t>
            </a:r>
          </a:p>
        </p:txBody>
      </p:sp>
      <p:sp>
        <p:nvSpPr>
          <p:cNvPr id="33798" name="Rectangle 6"/>
          <p:cNvSpPr>
            <a:spLocks noChangeArrowheads="1"/>
          </p:cNvSpPr>
          <p:nvPr/>
        </p:nvSpPr>
        <p:spPr bwMode="auto">
          <a:xfrm>
            <a:off x="3505200" y="5486400"/>
            <a:ext cx="6096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33799" name="Rectangle 7"/>
          <p:cNvSpPr>
            <a:spLocks noChangeArrowheads="1"/>
          </p:cNvSpPr>
          <p:nvPr/>
        </p:nvSpPr>
        <p:spPr bwMode="auto">
          <a:xfrm>
            <a:off x="5029200" y="6019800"/>
            <a:ext cx="3810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H</a:t>
            </a:r>
          </a:p>
        </p:txBody>
      </p:sp>
      <p:sp>
        <p:nvSpPr>
          <p:cNvPr id="33800" name="Rectangle 8"/>
          <p:cNvSpPr>
            <a:spLocks noChangeArrowheads="1"/>
          </p:cNvSpPr>
          <p:nvPr/>
        </p:nvSpPr>
        <p:spPr bwMode="auto">
          <a:xfrm>
            <a:off x="5410200" y="6019800"/>
            <a:ext cx="3810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o</a:t>
            </a:r>
          </a:p>
        </p:txBody>
      </p:sp>
      <p:sp>
        <p:nvSpPr>
          <p:cNvPr id="33801" name="Rectangle 9"/>
          <p:cNvSpPr>
            <a:spLocks noChangeArrowheads="1"/>
          </p:cNvSpPr>
          <p:nvPr/>
        </p:nvSpPr>
        <p:spPr bwMode="auto">
          <a:xfrm>
            <a:off x="5791200" y="6019800"/>
            <a:ext cx="3810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w</a:t>
            </a:r>
          </a:p>
        </p:txBody>
      </p:sp>
      <p:sp>
        <p:nvSpPr>
          <p:cNvPr id="33802" name="Rectangle 10"/>
          <p:cNvSpPr>
            <a:spLocks noChangeArrowheads="1"/>
          </p:cNvSpPr>
          <p:nvPr/>
        </p:nvSpPr>
        <p:spPr bwMode="auto">
          <a:xfrm>
            <a:off x="6553200" y="6019800"/>
            <a:ext cx="3810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y</a:t>
            </a:r>
          </a:p>
        </p:txBody>
      </p:sp>
      <p:sp>
        <p:nvSpPr>
          <p:cNvPr id="33803" name="Rectangle 11"/>
          <p:cNvSpPr>
            <a:spLocks noChangeArrowheads="1"/>
          </p:cNvSpPr>
          <p:nvPr/>
        </p:nvSpPr>
        <p:spPr bwMode="auto">
          <a:xfrm>
            <a:off x="6172200" y="6019800"/>
            <a:ext cx="3810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d</a:t>
            </a:r>
          </a:p>
        </p:txBody>
      </p:sp>
      <p:sp>
        <p:nvSpPr>
          <p:cNvPr id="33804" name="Rectangle 12"/>
          <p:cNvSpPr>
            <a:spLocks noChangeArrowheads="1"/>
          </p:cNvSpPr>
          <p:nvPr/>
        </p:nvSpPr>
        <p:spPr bwMode="auto">
          <a:xfrm>
            <a:off x="6934200" y="6019800"/>
            <a:ext cx="3810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a:t>
            </a:r>
          </a:p>
        </p:txBody>
      </p:sp>
      <p:sp>
        <p:nvSpPr>
          <p:cNvPr id="33805" name="Line 13"/>
          <p:cNvSpPr>
            <a:spLocks noChangeShapeType="1"/>
          </p:cNvSpPr>
          <p:nvPr/>
        </p:nvSpPr>
        <p:spPr bwMode="auto">
          <a:xfrm>
            <a:off x="3810000" y="5715000"/>
            <a:ext cx="1219200" cy="457200"/>
          </a:xfrm>
          <a:prstGeom prst="line">
            <a:avLst/>
          </a:prstGeom>
          <a:noFill/>
          <a:ln w="9525">
            <a:solidFill>
              <a:schemeClr val="tx1"/>
            </a:solidFill>
            <a:round/>
            <a:headEnd/>
            <a:tailEnd type="triangle" w="med" len="med"/>
          </a:ln>
        </p:spPr>
        <p:txBody>
          <a:bodyPr/>
          <a:lstStyle/>
          <a:p>
            <a:endParaRPr lang="en-US"/>
          </a:p>
        </p:txBody>
      </p:sp>
      <p:sp>
        <p:nvSpPr>
          <p:cNvPr id="14" name="Footer Placeholder 13"/>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
        <p:nvSpPr>
          <p:cNvPr id="33807" name="Rectangle 12"/>
          <p:cNvSpPr>
            <a:spLocks noChangeArrowheads="1"/>
          </p:cNvSpPr>
          <p:nvPr/>
        </p:nvSpPr>
        <p:spPr bwMode="auto">
          <a:xfrm>
            <a:off x="7315200" y="6019800"/>
            <a:ext cx="3810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pitchFamily="18" charset="0"/>
              </a:rPr>
              <a:t>\0</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Next lecture</a:t>
            </a:r>
          </a:p>
        </p:txBody>
      </p:sp>
      <p:sp>
        <p:nvSpPr>
          <p:cNvPr id="77827" name="Rectangle 3"/>
          <p:cNvSpPr>
            <a:spLocks noGrp="1" noChangeArrowheads="1"/>
          </p:cNvSpPr>
          <p:nvPr>
            <p:ph idx="1"/>
          </p:nvPr>
        </p:nvSpPr>
        <p:spPr/>
        <p:txBody>
          <a:bodyPr/>
          <a:lstStyle/>
          <a:p>
            <a:pPr eaLnBrk="1" hangingPunct="1">
              <a:defRPr/>
            </a:pPr>
            <a:r>
              <a:rPr lang="en-US" altLang="en-US" smtClean="0">
                <a:ea typeface="ＭＳ Ｐゴシック" pitchFamily="34" charset="-128"/>
              </a:rPr>
              <a:t>An introduction to the STL, the containers and algorithms part of the C++ standard library. Here we</a:t>
            </a:r>
            <a:r>
              <a:rPr lang="ja-JP" altLang="en-US" smtClean="0">
                <a:ea typeface="ＭＳ Ｐゴシック" pitchFamily="34" charset="-128"/>
              </a:rPr>
              <a:t>’</a:t>
            </a:r>
            <a:r>
              <a:rPr lang="en-US" altLang="ja-JP" smtClean="0">
                <a:ea typeface="ＭＳ Ｐゴシック" pitchFamily="34" charset="-128"/>
              </a:rPr>
              <a:t>ll meet sequences, iterators, and containers (such as </a:t>
            </a:r>
            <a:r>
              <a:rPr lang="en-US" altLang="ja-JP" b="1" smtClean="0">
                <a:ea typeface="ＭＳ Ｐゴシック" pitchFamily="34" charset="-128"/>
              </a:rPr>
              <a:t>vector, list</a:t>
            </a:r>
            <a:r>
              <a:rPr lang="en-US" altLang="ja-JP" smtClean="0">
                <a:ea typeface="ＭＳ Ｐゴシック" pitchFamily="34" charset="-128"/>
              </a:rPr>
              <a:t>, and </a:t>
            </a:r>
            <a:r>
              <a:rPr lang="en-US" altLang="ja-JP" b="1" smtClean="0">
                <a:ea typeface="ＭＳ Ｐゴシック" pitchFamily="34" charset="-128"/>
              </a:rPr>
              <a:t>map</a:t>
            </a:r>
            <a:r>
              <a:rPr lang="en-US" altLang="ja-JP" smtClean="0">
                <a:ea typeface="ＭＳ Ｐゴシック" pitchFamily="34" charset="-128"/>
              </a:rPr>
              <a:t>). The algorithms include </a:t>
            </a:r>
            <a:r>
              <a:rPr lang="en-US" altLang="ja-JP" b="1" smtClean="0">
                <a:ea typeface="ＭＳ Ｐゴシック" pitchFamily="34" charset="-128"/>
              </a:rPr>
              <a:t>find()</a:t>
            </a:r>
            <a:r>
              <a:rPr lang="en-US" altLang="ja-JP" smtClean="0">
                <a:ea typeface="ＭＳ Ｐゴシック" pitchFamily="34" charset="-128"/>
              </a:rPr>
              <a:t>,</a:t>
            </a:r>
            <a:r>
              <a:rPr lang="en-US" altLang="ja-JP" b="1" smtClean="0">
                <a:ea typeface="ＭＳ Ｐゴシック" pitchFamily="34" charset="-128"/>
              </a:rPr>
              <a:t> find_if()</a:t>
            </a:r>
            <a:r>
              <a:rPr lang="en-US" altLang="ja-JP" smtClean="0">
                <a:ea typeface="ＭＳ Ｐゴシック" pitchFamily="34" charset="-128"/>
              </a:rPr>
              <a:t>,</a:t>
            </a:r>
            <a:r>
              <a:rPr lang="en-US" altLang="ja-JP" b="1" smtClean="0">
                <a:ea typeface="ＭＳ Ｐゴシック" pitchFamily="34" charset="-128"/>
              </a:rPr>
              <a:t> sort()</a:t>
            </a:r>
            <a:r>
              <a:rPr lang="en-US" altLang="ja-JP" smtClean="0">
                <a:ea typeface="ＭＳ Ｐゴシック" pitchFamily="34" charset="-128"/>
              </a:rPr>
              <a:t>,</a:t>
            </a:r>
            <a:r>
              <a:rPr lang="en-US" altLang="ja-JP" b="1" smtClean="0">
                <a:ea typeface="ＭＳ Ｐゴシック" pitchFamily="34" charset="-128"/>
              </a:rPr>
              <a:t> copy()</a:t>
            </a:r>
            <a:r>
              <a:rPr lang="en-US" altLang="ja-JP" smtClean="0">
                <a:ea typeface="ＭＳ Ｐゴシック" pitchFamily="34" charset="-128"/>
              </a:rPr>
              <a:t>,</a:t>
            </a:r>
            <a:r>
              <a:rPr lang="en-US" altLang="ja-JP" b="1" smtClean="0">
                <a:ea typeface="ＭＳ Ｐゴシック" pitchFamily="34" charset="-128"/>
              </a:rPr>
              <a:t> copy_if()</a:t>
            </a:r>
            <a:r>
              <a:rPr lang="en-US" altLang="ja-JP" smtClean="0">
                <a:ea typeface="ＭＳ Ｐゴシック" pitchFamily="34" charset="-128"/>
              </a:rPr>
              <a:t>, and </a:t>
            </a:r>
            <a:r>
              <a:rPr lang="en-US" altLang="ja-JP" b="1" smtClean="0">
                <a:ea typeface="ＭＳ Ｐゴシック" pitchFamily="34" charset="-128"/>
              </a:rPr>
              <a:t>accumulate()</a:t>
            </a:r>
            <a:r>
              <a:rPr lang="en-US" altLang="ja-JP" smtClean="0">
                <a:ea typeface="ＭＳ Ｐゴシック" pitchFamily="34" charset="-128"/>
              </a:rPr>
              <a:t>.</a:t>
            </a:r>
            <a:endParaRPr lang="en-US" altLang="en-US" smtClean="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0EF4C598-F0A9-4344-91EA-5848268A6A94}" type="slidenum">
              <a:rPr lang="en-US" altLang="en-US" sz="1400" smtClean="0"/>
              <a:pPr eaLnBrk="1" hangingPunct="1">
                <a:defRPr/>
              </a:pPr>
              <a:t>33</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Changing vector size</a:t>
            </a:r>
          </a:p>
        </p:txBody>
      </p:sp>
      <p:sp>
        <p:nvSpPr>
          <p:cNvPr id="63491" name="Rectangle 3"/>
          <p:cNvSpPr>
            <a:spLocks noGrp="1" noChangeArrowheads="1"/>
          </p:cNvSpPr>
          <p:nvPr>
            <p:ph idx="1"/>
          </p:nvPr>
        </p:nvSpPr>
        <p:spPr>
          <a:xfrm>
            <a:off x="533400" y="1600200"/>
            <a:ext cx="8382000" cy="5029200"/>
          </a:xfrm>
        </p:spPr>
        <p:txBody>
          <a:bodyPr>
            <a:normAutofit lnSpcReduction="10000"/>
          </a:bodyPr>
          <a:lstStyle/>
          <a:p>
            <a:pPr eaLnBrk="1" hangingPunct="1">
              <a:lnSpc>
                <a:spcPct val="80000"/>
              </a:lnSpc>
              <a:defRPr/>
            </a:pPr>
            <a:r>
              <a:rPr lang="en-US" altLang="en-US" sz="2400" smtClean="0">
                <a:ea typeface="ＭＳ Ｐゴシック" pitchFamily="34" charset="-128"/>
              </a:rPr>
              <a:t>Fundamental problem addressed</a:t>
            </a:r>
          </a:p>
          <a:p>
            <a:pPr lvl="1" eaLnBrk="1" hangingPunct="1">
              <a:lnSpc>
                <a:spcPct val="80000"/>
              </a:lnSpc>
              <a:defRPr/>
            </a:pPr>
            <a:r>
              <a:rPr lang="en-US" altLang="en-US" sz="2000" smtClean="0">
                <a:ea typeface="Times New Roman" pitchFamily="18" charset="0"/>
              </a:rPr>
              <a:t>We (humans) want abstractions that can change size (</a:t>
            </a:r>
            <a:r>
              <a:rPr lang="en-US" altLang="en-US" sz="2000" i="1" smtClean="0">
                <a:ea typeface="Times New Roman" pitchFamily="18" charset="0"/>
              </a:rPr>
              <a:t>e.g.</a:t>
            </a:r>
            <a:r>
              <a:rPr lang="en-US" altLang="en-US" sz="2000" smtClean="0">
                <a:ea typeface="Times New Roman" pitchFamily="18" charset="0"/>
              </a:rPr>
              <a:t>, a vector where we can change the number of elements). However, in computer memory everything must have a fixed size, so how do we create the illusion of change? </a:t>
            </a:r>
          </a:p>
          <a:p>
            <a:pPr eaLnBrk="1" hangingPunct="1">
              <a:lnSpc>
                <a:spcPct val="80000"/>
              </a:lnSpc>
              <a:defRPr/>
            </a:pPr>
            <a:r>
              <a:rPr lang="en-US" altLang="en-US" sz="2400" smtClean="0">
                <a:ea typeface="ＭＳ Ｐゴシック" pitchFamily="34" charset="-128"/>
              </a:rPr>
              <a:t>Given</a:t>
            </a:r>
            <a:br>
              <a:rPr lang="en-US" altLang="en-US" sz="2400" smtClean="0">
                <a:ea typeface="ＭＳ Ｐゴシック" pitchFamily="34" charset="-128"/>
              </a:rPr>
            </a:br>
            <a:r>
              <a:rPr lang="en-US" altLang="en-US" sz="2400" smtClean="0">
                <a:ea typeface="ＭＳ Ｐゴシック" pitchFamily="34" charset="-128"/>
              </a:rPr>
              <a:t>	</a:t>
            </a:r>
            <a:r>
              <a:rPr lang="en-US" altLang="en-US" sz="1800" b="1" smtClean="0">
                <a:ea typeface="ＭＳ Ｐゴシック" pitchFamily="34" charset="-128"/>
              </a:rPr>
              <a:t>vector v(n);		// </a:t>
            </a:r>
            <a:r>
              <a:rPr lang="en-US" altLang="en-US" sz="1800" b="1" i="1" smtClean="0">
                <a:ea typeface="ＭＳ Ｐゴシック" pitchFamily="34" charset="-128"/>
              </a:rPr>
              <a:t>v.size()==n</a:t>
            </a:r>
          </a:p>
          <a:p>
            <a:pPr eaLnBrk="1" hangingPunct="1">
              <a:lnSpc>
                <a:spcPct val="80000"/>
              </a:lnSpc>
              <a:buFontTx/>
              <a:buNone/>
              <a:defRPr/>
            </a:pPr>
            <a:r>
              <a:rPr lang="en-US" altLang="en-US" sz="2400" smtClean="0">
                <a:ea typeface="ＭＳ Ｐゴシック" pitchFamily="34" charset="-128"/>
              </a:rPr>
              <a:t>	we can change its size in three ways</a:t>
            </a:r>
          </a:p>
          <a:p>
            <a:pPr lvl="1" eaLnBrk="1" hangingPunct="1">
              <a:lnSpc>
                <a:spcPct val="80000"/>
              </a:lnSpc>
              <a:defRPr/>
            </a:pPr>
            <a:r>
              <a:rPr lang="en-US" altLang="en-US" sz="2000" smtClean="0">
                <a:ea typeface="Times New Roman" pitchFamily="18" charset="0"/>
              </a:rPr>
              <a:t>Resize it</a:t>
            </a:r>
          </a:p>
          <a:p>
            <a:pPr lvl="2" eaLnBrk="1" hangingPunct="1">
              <a:lnSpc>
                <a:spcPct val="80000"/>
              </a:lnSpc>
              <a:defRPr/>
            </a:pPr>
            <a:r>
              <a:rPr lang="en-US" altLang="en-US" sz="1800" b="1" smtClean="0">
                <a:ea typeface="Times New Roman" pitchFamily="18" charset="0"/>
              </a:rPr>
              <a:t>v.resize(10);		// </a:t>
            </a:r>
            <a:r>
              <a:rPr lang="en-US" altLang="en-US" sz="1800" b="1" i="1" smtClean="0">
                <a:ea typeface="Times New Roman" pitchFamily="18" charset="0"/>
              </a:rPr>
              <a:t>v</a:t>
            </a:r>
            <a:r>
              <a:rPr lang="en-US" altLang="en-US" sz="1800" i="1" smtClean="0">
                <a:ea typeface="Times New Roman" pitchFamily="18" charset="0"/>
              </a:rPr>
              <a:t> now has </a:t>
            </a:r>
            <a:r>
              <a:rPr lang="en-US" altLang="en-US" sz="1800" b="1" i="1" smtClean="0">
                <a:ea typeface="Times New Roman" pitchFamily="18" charset="0"/>
              </a:rPr>
              <a:t>10</a:t>
            </a:r>
            <a:r>
              <a:rPr lang="en-US" altLang="en-US" sz="1800" i="1" smtClean="0">
                <a:ea typeface="Times New Roman" pitchFamily="18" charset="0"/>
              </a:rPr>
              <a:t> elements</a:t>
            </a:r>
          </a:p>
          <a:p>
            <a:pPr lvl="2" eaLnBrk="1" hangingPunct="1">
              <a:lnSpc>
                <a:spcPct val="80000"/>
              </a:lnSpc>
              <a:defRPr/>
            </a:pPr>
            <a:endParaRPr lang="en-US" altLang="en-US" sz="1800" i="1" smtClean="0">
              <a:ea typeface="Times New Roman" pitchFamily="18" charset="0"/>
            </a:endParaRPr>
          </a:p>
          <a:p>
            <a:pPr lvl="1" eaLnBrk="1" hangingPunct="1">
              <a:lnSpc>
                <a:spcPct val="80000"/>
              </a:lnSpc>
              <a:defRPr/>
            </a:pPr>
            <a:r>
              <a:rPr lang="en-US" altLang="en-US" sz="2000" smtClean="0">
                <a:ea typeface="Times New Roman" pitchFamily="18" charset="0"/>
              </a:rPr>
              <a:t>Add an element</a:t>
            </a:r>
          </a:p>
          <a:p>
            <a:pPr lvl="2" eaLnBrk="1" hangingPunct="1">
              <a:lnSpc>
                <a:spcPct val="80000"/>
              </a:lnSpc>
              <a:defRPr/>
            </a:pPr>
            <a:r>
              <a:rPr lang="en-US" altLang="en-US" sz="1800" b="1" smtClean="0">
                <a:ea typeface="Times New Roman" pitchFamily="18" charset="0"/>
              </a:rPr>
              <a:t>v.push_back(7);		//</a:t>
            </a:r>
            <a:r>
              <a:rPr lang="en-US" altLang="en-US" sz="1800" smtClean="0">
                <a:ea typeface="Times New Roman" pitchFamily="18" charset="0"/>
              </a:rPr>
              <a:t> </a:t>
            </a:r>
            <a:r>
              <a:rPr lang="en-US" altLang="en-US" sz="1800" i="1" smtClean="0">
                <a:ea typeface="Times New Roman" pitchFamily="18" charset="0"/>
              </a:rPr>
              <a:t>add an element</a:t>
            </a:r>
            <a:r>
              <a:rPr lang="en-US" altLang="en-US" sz="1800" smtClean="0">
                <a:ea typeface="Times New Roman" pitchFamily="18" charset="0"/>
              </a:rPr>
              <a:t> </a:t>
            </a:r>
            <a:r>
              <a:rPr lang="en-US" altLang="en-US" sz="1800" i="1" smtClean="0">
                <a:ea typeface="Times New Roman" pitchFamily="18" charset="0"/>
              </a:rPr>
              <a:t>with the value </a:t>
            </a:r>
            <a:r>
              <a:rPr lang="en-US" altLang="en-US" sz="1800" b="1" i="1" smtClean="0">
                <a:ea typeface="Times New Roman" pitchFamily="18" charset="0"/>
              </a:rPr>
              <a:t>7</a:t>
            </a:r>
            <a:r>
              <a:rPr lang="en-US" altLang="en-US" sz="1800" i="1" smtClean="0">
                <a:ea typeface="Times New Roman" pitchFamily="18" charset="0"/>
              </a:rPr>
              <a:t> to the end of</a:t>
            </a:r>
            <a:r>
              <a:rPr lang="en-US" altLang="en-US" sz="1800" b="1" i="1" smtClean="0">
                <a:ea typeface="Times New Roman" pitchFamily="18" charset="0"/>
              </a:rPr>
              <a:t> v</a:t>
            </a:r>
            <a:r>
              <a:rPr lang="en-US" altLang="en-US" sz="1800" b="1" smtClean="0">
                <a:ea typeface="Times New Roman" pitchFamily="18" charset="0"/>
              </a:rPr>
              <a:t/>
            </a:r>
            <a:br>
              <a:rPr lang="en-US" altLang="en-US" sz="1800" b="1" smtClean="0">
                <a:ea typeface="Times New Roman" pitchFamily="18" charset="0"/>
              </a:rPr>
            </a:br>
            <a:r>
              <a:rPr lang="en-US" altLang="en-US" sz="1800" b="1" smtClean="0">
                <a:ea typeface="Times New Roman" pitchFamily="18" charset="0"/>
              </a:rPr>
              <a:t>			// </a:t>
            </a:r>
            <a:r>
              <a:rPr lang="en-US" altLang="en-US" sz="1800" b="1" i="1" smtClean="0">
                <a:ea typeface="Times New Roman" pitchFamily="18" charset="0"/>
              </a:rPr>
              <a:t>v.size() </a:t>
            </a:r>
            <a:r>
              <a:rPr lang="en-US" altLang="en-US" sz="1800" i="1" smtClean="0">
                <a:ea typeface="Times New Roman" pitchFamily="18" charset="0"/>
              </a:rPr>
              <a:t>increases by</a:t>
            </a:r>
            <a:r>
              <a:rPr lang="en-US" altLang="en-US" sz="1800" b="1" i="1" smtClean="0">
                <a:ea typeface="Times New Roman" pitchFamily="18" charset="0"/>
              </a:rPr>
              <a:t> 1</a:t>
            </a:r>
          </a:p>
          <a:p>
            <a:pPr lvl="1" eaLnBrk="1" hangingPunct="1">
              <a:lnSpc>
                <a:spcPct val="80000"/>
              </a:lnSpc>
              <a:defRPr/>
            </a:pPr>
            <a:r>
              <a:rPr lang="en-US" altLang="en-US" sz="2000" smtClean="0">
                <a:ea typeface="Times New Roman" pitchFamily="18" charset="0"/>
              </a:rPr>
              <a:t>Assign to it</a:t>
            </a:r>
          </a:p>
          <a:p>
            <a:pPr lvl="2" eaLnBrk="1" hangingPunct="1">
              <a:lnSpc>
                <a:spcPct val="80000"/>
              </a:lnSpc>
              <a:defRPr/>
            </a:pPr>
            <a:r>
              <a:rPr lang="en-US" altLang="en-US" sz="1800" b="1" smtClean="0">
                <a:ea typeface="Times New Roman" pitchFamily="18" charset="0"/>
              </a:rPr>
              <a:t>v = v2;			// </a:t>
            </a:r>
            <a:r>
              <a:rPr lang="en-US" altLang="en-US" sz="1800" b="1" i="1" smtClean="0">
                <a:ea typeface="Times New Roman" pitchFamily="18" charset="0"/>
              </a:rPr>
              <a:t>v </a:t>
            </a:r>
            <a:r>
              <a:rPr lang="en-US" altLang="en-US" sz="1800" i="1" smtClean="0">
                <a:ea typeface="Times New Roman" pitchFamily="18" charset="0"/>
              </a:rPr>
              <a:t>is now a copy of</a:t>
            </a:r>
            <a:r>
              <a:rPr lang="en-US" altLang="en-US" sz="1800" b="1" i="1" smtClean="0">
                <a:ea typeface="Times New Roman" pitchFamily="18" charset="0"/>
              </a:rPr>
              <a:t> v2</a:t>
            </a:r>
            <a:r>
              <a:rPr lang="en-US" altLang="en-US" sz="1800" b="1" smtClean="0">
                <a:ea typeface="Times New Roman" pitchFamily="18" charset="0"/>
              </a:rPr>
              <a:t/>
            </a:r>
            <a:br>
              <a:rPr lang="en-US" altLang="en-US" sz="1800" b="1" smtClean="0">
                <a:ea typeface="Times New Roman" pitchFamily="18" charset="0"/>
              </a:rPr>
            </a:br>
            <a:r>
              <a:rPr lang="en-US" altLang="en-US" sz="1800" b="1" smtClean="0">
                <a:ea typeface="Times New Roman" pitchFamily="18" charset="0"/>
              </a:rPr>
              <a:t>			// </a:t>
            </a:r>
            <a:r>
              <a:rPr lang="en-US" altLang="en-US" sz="1800" b="1" i="1" smtClean="0">
                <a:ea typeface="Times New Roman" pitchFamily="18" charset="0"/>
              </a:rPr>
              <a:t>v.size() </a:t>
            </a:r>
            <a:r>
              <a:rPr lang="en-US" altLang="en-US" sz="1800" i="1" smtClean="0">
                <a:ea typeface="Times New Roman" pitchFamily="18" charset="0"/>
              </a:rPr>
              <a:t>now equals</a:t>
            </a:r>
            <a:r>
              <a:rPr lang="en-US" altLang="en-US" sz="1800" b="1" i="1" smtClean="0">
                <a:ea typeface="Times New Roman" pitchFamily="18" charset="0"/>
              </a:rPr>
              <a:t> v2.size()</a:t>
            </a:r>
          </a:p>
          <a:p>
            <a:pPr eaLnBrk="1" hangingPunct="1">
              <a:lnSpc>
                <a:spcPct val="80000"/>
              </a:lnSpc>
              <a:defRPr/>
            </a:pPr>
            <a:endParaRPr lang="en-US" altLang="en-US" sz="2400" smtClean="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69C75DA1-D4D2-4793-AF26-06A43905F0F9}" type="slidenum">
              <a:rPr lang="en-US" altLang="en-US" sz="1400" smtClean="0"/>
              <a:pPr eaLnBrk="1" hangingPunct="1">
                <a:defRPr/>
              </a:pPr>
              <a:t>4</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Representing vector</a:t>
            </a:r>
          </a:p>
        </p:txBody>
      </p:sp>
      <p:sp>
        <p:nvSpPr>
          <p:cNvPr id="65539" name="Rectangle 3"/>
          <p:cNvSpPr>
            <a:spLocks noGrp="1" noChangeArrowheads="1"/>
          </p:cNvSpPr>
          <p:nvPr>
            <p:ph idx="1"/>
          </p:nvPr>
        </p:nvSpPr>
        <p:spPr>
          <a:xfrm>
            <a:off x="304800" y="1295400"/>
            <a:ext cx="8686800" cy="3505200"/>
          </a:xfrm>
        </p:spPr>
        <p:txBody>
          <a:bodyPr>
            <a:normAutofit lnSpcReduction="10000"/>
          </a:bodyPr>
          <a:lstStyle/>
          <a:p>
            <a:pPr eaLnBrk="1" hangingPunct="1">
              <a:lnSpc>
                <a:spcPct val="80000"/>
              </a:lnSpc>
              <a:defRPr/>
            </a:pPr>
            <a:r>
              <a:rPr lang="en-US" altLang="en-US" sz="2400" smtClean="0">
                <a:ea typeface="ＭＳ Ｐゴシック" pitchFamily="34" charset="-128"/>
              </a:rPr>
              <a:t>If you</a:t>
            </a:r>
            <a:r>
              <a:rPr lang="en-US" altLang="en-US" sz="2400" b="1" smtClean="0">
                <a:ea typeface="ＭＳ Ｐゴシック" pitchFamily="34" charset="-128"/>
              </a:rPr>
              <a:t> resize() </a:t>
            </a:r>
            <a:r>
              <a:rPr lang="en-US" altLang="en-US" sz="2400" smtClean="0">
                <a:ea typeface="ＭＳ Ｐゴシック" pitchFamily="34" charset="-128"/>
              </a:rPr>
              <a:t>or </a:t>
            </a:r>
            <a:r>
              <a:rPr lang="en-US" altLang="en-US" sz="2400" b="1" smtClean="0">
                <a:ea typeface="ＭＳ Ｐゴシック" pitchFamily="34" charset="-128"/>
              </a:rPr>
              <a:t>push_back() </a:t>
            </a:r>
            <a:r>
              <a:rPr lang="en-US" altLang="en-US" sz="2400" smtClean="0">
                <a:ea typeface="ＭＳ Ｐゴシック" pitchFamily="34" charset="-128"/>
              </a:rPr>
              <a:t>once, you</a:t>
            </a:r>
            <a:r>
              <a:rPr lang="ja-JP" altLang="en-US" sz="2400" smtClean="0">
                <a:ea typeface="ＭＳ Ｐゴシック" pitchFamily="34" charset="-128"/>
              </a:rPr>
              <a:t>’</a:t>
            </a:r>
            <a:r>
              <a:rPr lang="en-US" altLang="ja-JP" sz="2400" smtClean="0">
                <a:ea typeface="ＭＳ Ｐゴシック" pitchFamily="34" charset="-128"/>
              </a:rPr>
              <a:t>ll probably do it again;</a:t>
            </a:r>
          </a:p>
          <a:p>
            <a:pPr lvl="1" eaLnBrk="1" hangingPunct="1">
              <a:lnSpc>
                <a:spcPct val="80000"/>
              </a:lnSpc>
              <a:defRPr/>
            </a:pPr>
            <a:r>
              <a:rPr lang="en-US" altLang="en-US" sz="1800" smtClean="0">
                <a:ea typeface="Times New Roman" pitchFamily="18" charset="0"/>
              </a:rPr>
              <a:t>let</a:t>
            </a:r>
            <a:r>
              <a:rPr lang="ja-JP" altLang="en-US" sz="1800" smtClean="0">
                <a:ea typeface="ＭＳ Ｐゴシック" pitchFamily="34" charset="-128"/>
              </a:rPr>
              <a:t>’</a:t>
            </a:r>
            <a:r>
              <a:rPr lang="en-US" altLang="ja-JP" sz="1800" smtClean="0">
                <a:ea typeface="ＭＳ Ｐゴシック" pitchFamily="34" charset="-128"/>
              </a:rPr>
              <a:t>s prepare for that by sometimes keeping a bit of free space for future expansion</a:t>
            </a:r>
          </a:p>
          <a:p>
            <a:pPr lvl="1" eaLnBrk="1" hangingPunct="1">
              <a:lnSpc>
                <a:spcPct val="80000"/>
              </a:lnSpc>
              <a:defRPr/>
            </a:pPr>
            <a:endParaRPr lang="en-US" altLang="en-US" sz="2000" smtClean="0">
              <a:ea typeface="Times New Roman" pitchFamily="18" charset="0"/>
            </a:endParaRPr>
          </a:p>
          <a:p>
            <a:pPr eaLnBrk="1" hangingPunct="1">
              <a:lnSpc>
                <a:spcPct val="80000"/>
              </a:lnSpc>
              <a:buFontTx/>
              <a:buNone/>
              <a:defRPr/>
            </a:pPr>
            <a:r>
              <a:rPr lang="en-US" altLang="en-US" sz="2000" b="1" smtClean="0">
                <a:ea typeface="ＭＳ Ｐゴシック" pitchFamily="34" charset="-128"/>
              </a:rPr>
              <a:t>class vector {</a:t>
            </a:r>
          </a:p>
          <a:p>
            <a:pPr eaLnBrk="1" hangingPunct="1">
              <a:lnSpc>
                <a:spcPct val="80000"/>
              </a:lnSpc>
              <a:buFontTx/>
              <a:buNone/>
              <a:defRPr/>
            </a:pPr>
            <a:r>
              <a:rPr lang="en-US" altLang="en-US" sz="2000" b="1" smtClean="0">
                <a:ea typeface="ＭＳ Ｐゴシック" pitchFamily="34" charset="-128"/>
              </a:rPr>
              <a:t>	int sz;</a:t>
            </a:r>
          </a:p>
          <a:p>
            <a:pPr eaLnBrk="1" hangingPunct="1">
              <a:lnSpc>
                <a:spcPct val="80000"/>
              </a:lnSpc>
              <a:buFontTx/>
              <a:buNone/>
              <a:defRPr/>
            </a:pPr>
            <a:r>
              <a:rPr lang="en-US" altLang="en-US" sz="2000" b="1" smtClean="0">
                <a:ea typeface="ＭＳ Ｐゴシック" pitchFamily="34" charset="-128"/>
              </a:rPr>
              <a:t>	double* elem;</a:t>
            </a:r>
          </a:p>
          <a:p>
            <a:pPr eaLnBrk="1" hangingPunct="1">
              <a:lnSpc>
                <a:spcPct val="80000"/>
              </a:lnSpc>
              <a:buFontTx/>
              <a:buNone/>
              <a:defRPr/>
            </a:pPr>
            <a:r>
              <a:rPr lang="en-US" altLang="en-US" sz="2000" b="1" smtClean="0">
                <a:ea typeface="ＭＳ Ｐゴシック" pitchFamily="34" charset="-128"/>
              </a:rPr>
              <a:t>	int space;	// </a:t>
            </a:r>
            <a:r>
              <a:rPr lang="en-US" altLang="en-US" sz="2000" i="1" smtClean="0">
                <a:ea typeface="ＭＳ Ｐゴシック" pitchFamily="34" charset="-128"/>
              </a:rPr>
              <a:t>number of elements plus </a:t>
            </a:r>
            <a:r>
              <a:rPr lang="ja-JP" altLang="en-US" sz="2000" i="1" smtClean="0">
                <a:ea typeface="ＭＳ Ｐゴシック" pitchFamily="34" charset="-128"/>
              </a:rPr>
              <a:t>“</a:t>
            </a:r>
            <a:r>
              <a:rPr lang="en-US" altLang="ja-JP" sz="2000" i="1" smtClean="0">
                <a:ea typeface="ＭＳ Ｐゴシック" pitchFamily="34" charset="-128"/>
              </a:rPr>
              <a:t>free space</a:t>
            </a:r>
            <a:r>
              <a:rPr lang="ja-JP" altLang="en-US" sz="2000" i="1" smtClean="0">
                <a:ea typeface="ＭＳ Ｐゴシック" pitchFamily="34" charset="-128"/>
              </a:rPr>
              <a:t>”</a:t>
            </a:r>
            <a:endParaRPr lang="en-US" altLang="ja-JP" sz="2000" i="1"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			// </a:t>
            </a:r>
            <a:r>
              <a:rPr lang="en-US" altLang="en-US" sz="2000" i="1" smtClean="0">
                <a:ea typeface="ＭＳ Ｐゴシック" pitchFamily="34" charset="-128"/>
              </a:rPr>
              <a:t>(the number of </a:t>
            </a:r>
            <a:r>
              <a:rPr lang="ja-JP" altLang="en-US" sz="2000" i="1" smtClean="0">
                <a:ea typeface="ＭＳ Ｐゴシック" pitchFamily="34" charset="-128"/>
              </a:rPr>
              <a:t>“</a:t>
            </a:r>
            <a:r>
              <a:rPr lang="en-US" altLang="ja-JP" sz="2000" i="1" smtClean="0">
                <a:ea typeface="ＭＳ Ｐゴシック" pitchFamily="34" charset="-128"/>
              </a:rPr>
              <a:t>slots</a:t>
            </a:r>
            <a:r>
              <a:rPr lang="ja-JP" altLang="en-US" sz="2000" i="1" smtClean="0">
                <a:ea typeface="ＭＳ Ｐゴシック" pitchFamily="34" charset="-128"/>
              </a:rPr>
              <a:t>”</a:t>
            </a:r>
            <a:r>
              <a:rPr lang="en-US" altLang="ja-JP" sz="2000" i="1" smtClean="0">
                <a:ea typeface="ＭＳ Ｐゴシック" pitchFamily="34" charset="-128"/>
              </a:rPr>
              <a:t> for new elements)</a:t>
            </a:r>
          </a:p>
          <a:p>
            <a:pPr eaLnBrk="1" hangingPunct="1">
              <a:lnSpc>
                <a:spcPct val="80000"/>
              </a:lnSpc>
              <a:buFontTx/>
              <a:buNone/>
              <a:defRPr/>
            </a:pPr>
            <a:r>
              <a:rPr lang="en-US" altLang="en-US" sz="2000" b="1" smtClean="0">
                <a:ea typeface="ＭＳ Ｐゴシック" pitchFamily="34" charset="-128"/>
              </a:rPr>
              <a:t>public:</a:t>
            </a:r>
          </a:p>
          <a:p>
            <a:pPr eaLnBrk="1" hangingPunct="1">
              <a:lnSpc>
                <a:spcPct val="80000"/>
              </a:lnSpc>
              <a:buFontTx/>
              <a:buNone/>
              <a:defRPr/>
            </a:pPr>
            <a:r>
              <a:rPr lang="en-US" altLang="en-US" sz="2000" b="1" smtClean="0">
                <a:ea typeface="ＭＳ Ｐゴシック" pitchFamily="34" charset="-128"/>
              </a:rPr>
              <a:t>	// </a:t>
            </a:r>
            <a:r>
              <a:rPr lang="en-US" altLang="en-US" sz="2000" smtClean="0">
                <a:ea typeface="ＭＳ Ｐゴシック" pitchFamily="34" charset="-128"/>
              </a:rPr>
              <a:t>…</a:t>
            </a:r>
          </a:p>
          <a:p>
            <a:pPr eaLnBrk="1" hangingPunct="1">
              <a:lnSpc>
                <a:spcPct val="80000"/>
              </a:lnSpc>
              <a:buFontTx/>
              <a:buNone/>
              <a:defRPr/>
            </a:pPr>
            <a:r>
              <a:rPr lang="en-US" altLang="en-US" sz="2000" b="1" smtClean="0">
                <a:ea typeface="ＭＳ Ｐゴシック" pitchFamily="34" charset="-128"/>
              </a:rPr>
              <a:t>};</a:t>
            </a:r>
          </a:p>
        </p:txBody>
      </p:sp>
      <p:sp>
        <p:nvSpPr>
          <p:cNvPr id="20"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B934DD30-725D-4EE7-BD2A-A0E0F6BF0061}" type="slidenum">
              <a:rPr lang="en-US" altLang="en-US" sz="1400" smtClean="0"/>
              <a:pPr eaLnBrk="1" hangingPunct="1">
                <a:defRPr/>
              </a:pPr>
              <a:t>5</a:t>
            </a:fld>
            <a:endParaRPr lang="en-US" altLang="en-US" sz="1400" smtClean="0"/>
          </a:p>
        </p:txBody>
      </p:sp>
      <p:sp>
        <p:nvSpPr>
          <p:cNvPr id="6149" name="Rectangle 4"/>
          <p:cNvSpPr>
            <a:spLocks noChangeArrowheads="1"/>
          </p:cNvSpPr>
          <p:nvPr/>
        </p:nvSpPr>
        <p:spPr bwMode="auto">
          <a:xfrm>
            <a:off x="762000" y="46482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6150" name="Rectangle 5"/>
          <p:cNvSpPr>
            <a:spLocks noChangeArrowheads="1"/>
          </p:cNvSpPr>
          <p:nvPr/>
        </p:nvSpPr>
        <p:spPr bwMode="auto">
          <a:xfrm>
            <a:off x="762000" y="50292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6151" name="Rectangle 6"/>
          <p:cNvSpPr>
            <a:spLocks noChangeArrowheads="1"/>
          </p:cNvSpPr>
          <p:nvPr/>
        </p:nvSpPr>
        <p:spPr bwMode="auto">
          <a:xfrm>
            <a:off x="762000" y="54102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6152" name="Rectangle 7"/>
          <p:cNvSpPr>
            <a:spLocks noChangeArrowheads="1"/>
          </p:cNvSpPr>
          <p:nvPr/>
        </p:nvSpPr>
        <p:spPr bwMode="auto">
          <a:xfrm>
            <a:off x="2667000" y="50292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6153" name="Rectangle 8"/>
          <p:cNvSpPr>
            <a:spLocks noChangeArrowheads="1"/>
          </p:cNvSpPr>
          <p:nvPr/>
        </p:nvSpPr>
        <p:spPr bwMode="auto">
          <a:xfrm>
            <a:off x="3352800" y="50292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6154" name="Rectangle 9"/>
          <p:cNvSpPr>
            <a:spLocks noChangeArrowheads="1"/>
          </p:cNvSpPr>
          <p:nvPr/>
        </p:nvSpPr>
        <p:spPr bwMode="auto">
          <a:xfrm>
            <a:off x="4038600" y="5029200"/>
            <a:ext cx="1447800" cy="381000"/>
          </a:xfrm>
          <a:prstGeom prst="rect">
            <a:avLst/>
          </a:prstGeom>
          <a:solidFill>
            <a:schemeClr val="accent1"/>
          </a:solidFill>
          <a:ln w="9525">
            <a:solidFill>
              <a:schemeClr val="tx1"/>
            </a:solidFill>
            <a:prstDash val="dash"/>
            <a:miter lim="800000"/>
            <a:headEnd/>
            <a:tailEnd/>
          </a:ln>
        </p:spPr>
        <p:txBody>
          <a:bodyPr wrap="none" anchor="ctr"/>
          <a:lstStyle/>
          <a:p>
            <a:endParaRPr lang="en-US" altLang="en-US">
              <a:cs typeface="Times New Roman" pitchFamily="18" charset="0"/>
            </a:endParaRPr>
          </a:p>
        </p:txBody>
      </p:sp>
      <p:sp>
        <p:nvSpPr>
          <p:cNvPr id="6155" name="Rectangle 10"/>
          <p:cNvSpPr>
            <a:spLocks noChangeArrowheads="1"/>
          </p:cNvSpPr>
          <p:nvPr/>
        </p:nvSpPr>
        <p:spPr bwMode="auto">
          <a:xfrm>
            <a:off x="6172200" y="5029200"/>
            <a:ext cx="2286000" cy="381000"/>
          </a:xfrm>
          <a:prstGeom prst="rect">
            <a:avLst/>
          </a:prstGeom>
          <a:solidFill>
            <a:schemeClr val="accent1"/>
          </a:solidFill>
          <a:ln w="9525">
            <a:solidFill>
              <a:schemeClr val="tx1"/>
            </a:solidFill>
            <a:prstDash val="dash"/>
            <a:miter lim="800000"/>
            <a:headEnd/>
            <a:tailEnd/>
          </a:ln>
        </p:spPr>
        <p:txBody>
          <a:bodyPr wrap="none" anchor="ctr"/>
          <a:lstStyle/>
          <a:p>
            <a:endParaRPr lang="en-US" altLang="en-US">
              <a:cs typeface="Times New Roman" pitchFamily="18" charset="0"/>
            </a:endParaRPr>
          </a:p>
        </p:txBody>
      </p:sp>
      <p:sp>
        <p:nvSpPr>
          <p:cNvPr id="6156" name="Rectangle 11"/>
          <p:cNvSpPr>
            <a:spLocks noChangeArrowheads="1"/>
          </p:cNvSpPr>
          <p:nvPr/>
        </p:nvSpPr>
        <p:spPr bwMode="auto">
          <a:xfrm>
            <a:off x="5486400" y="50292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6157" name="Line 12"/>
          <p:cNvSpPr>
            <a:spLocks noChangeShapeType="1"/>
          </p:cNvSpPr>
          <p:nvPr/>
        </p:nvSpPr>
        <p:spPr bwMode="auto">
          <a:xfrm>
            <a:off x="1143000" y="5181600"/>
            <a:ext cx="1524000" cy="76200"/>
          </a:xfrm>
          <a:prstGeom prst="line">
            <a:avLst/>
          </a:prstGeom>
          <a:noFill/>
          <a:ln w="9525">
            <a:solidFill>
              <a:schemeClr val="tx1"/>
            </a:solidFill>
            <a:round/>
            <a:headEnd/>
            <a:tailEnd type="triangle" w="med" len="med"/>
          </a:ln>
        </p:spPr>
        <p:txBody>
          <a:bodyPr/>
          <a:lstStyle/>
          <a:p>
            <a:endParaRPr lang="en-US"/>
          </a:p>
        </p:txBody>
      </p:sp>
      <p:sp>
        <p:nvSpPr>
          <p:cNvPr id="6158" name="Text Box 13"/>
          <p:cNvSpPr txBox="1">
            <a:spLocks noChangeArrowheads="1"/>
          </p:cNvSpPr>
          <p:nvPr/>
        </p:nvSpPr>
        <p:spPr bwMode="auto">
          <a:xfrm>
            <a:off x="7239000" y="4724400"/>
            <a:ext cx="15240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    allocation:</a:t>
            </a:r>
          </a:p>
        </p:txBody>
      </p:sp>
      <p:sp>
        <p:nvSpPr>
          <p:cNvPr id="6159" name="Text Box 14"/>
          <p:cNvSpPr txBox="1">
            <a:spLocks noChangeArrowheads="1"/>
          </p:cNvSpPr>
          <p:nvPr/>
        </p:nvSpPr>
        <p:spPr bwMode="auto">
          <a:xfrm>
            <a:off x="5257800" y="4724400"/>
            <a:ext cx="9906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sz:</a:t>
            </a:r>
          </a:p>
        </p:txBody>
      </p:sp>
      <p:sp>
        <p:nvSpPr>
          <p:cNvPr id="6160" name="Text Box 15"/>
          <p:cNvSpPr txBox="1">
            <a:spLocks noChangeArrowheads="1"/>
          </p:cNvSpPr>
          <p:nvPr/>
        </p:nvSpPr>
        <p:spPr bwMode="auto">
          <a:xfrm>
            <a:off x="2438400" y="5715000"/>
            <a:ext cx="3200400" cy="641350"/>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sym typeface="Wingdings" pitchFamily="2" charset="2"/>
              </a:rPr>
              <a:t>  ------------</a:t>
            </a:r>
            <a:r>
              <a:rPr lang="en-US" altLang="en-US">
                <a:cs typeface="Times New Roman" pitchFamily="18" charset="0"/>
              </a:rPr>
              <a:t>elements-------</a:t>
            </a:r>
            <a:r>
              <a:rPr lang="en-US" altLang="en-US">
                <a:cs typeface="Times New Roman" pitchFamily="18" charset="0"/>
                <a:sym typeface="Wingdings" pitchFamily="2" charset="2"/>
              </a:rPr>
              <a:t></a:t>
            </a:r>
            <a:r>
              <a:rPr lang="en-US" altLang="en-US">
                <a:cs typeface="Times New Roman" pitchFamily="18" charset="0"/>
              </a:rPr>
              <a:t/>
            </a:r>
            <a:br>
              <a:rPr lang="en-US" altLang="en-US">
                <a:cs typeface="Times New Roman" pitchFamily="18" charset="0"/>
              </a:rPr>
            </a:br>
            <a:r>
              <a:rPr lang="en-US" altLang="en-US">
                <a:cs typeface="Times New Roman" pitchFamily="18" charset="0"/>
              </a:rPr>
              <a:t>                   (initialized)</a:t>
            </a:r>
          </a:p>
        </p:txBody>
      </p:sp>
      <p:sp>
        <p:nvSpPr>
          <p:cNvPr id="6161" name="Text Box 16"/>
          <p:cNvSpPr txBox="1">
            <a:spLocks noChangeArrowheads="1"/>
          </p:cNvSpPr>
          <p:nvPr/>
        </p:nvSpPr>
        <p:spPr bwMode="auto">
          <a:xfrm>
            <a:off x="5410200" y="5715000"/>
            <a:ext cx="3505200" cy="6461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sym typeface="Wingdings" pitchFamily="2" charset="2"/>
              </a:rPr>
              <a:t>-----</a:t>
            </a:r>
            <a:r>
              <a:rPr lang="en-US" altLang="en-US">
                <a:cs typeface="Times New Roman" pitchFamily="18" charset="0"/>
              </a:rPr>
              <a:t>free space--------------</a:t>
            </a:r>
            <a:r>
              <a:rPr lang="en-US" altLang="en-US">
                <a:cs typeface="Times New Roman" pitchFamily="18" charset="0"/>
                <a:sym typeface="Wingdings" pitchFamily="2" charset="2"/>
              </a:rPr>
              <a:t></a:t>
            </a:r>
            <a:r>
              <a:rPr lang="en-US" altLang="en-US">
                <a:cs typeface="Times New Roman" pitchFamily="18" charset="0"/>
              </a:rPr>
              <a:t/>
            </a:r>
            <a:br>
              <a:rPr lang="en-US" altLang="en-US">
                <a:cs typeface="Times New Roman" pitchFamily="18" charset="0"/>
              </a:rPr>
            </a:br>
            <a:r>
              <a:rPr lang="en-US" altLang="en-US">
                <a:cs typeface="Times New Roman" pitchFamily="18" charset="0"/>
              </a:rPr>
              <a:t>       (uninitialized)</a:t>
            </a:r>
          </a:p>
        </p:txBody>
      </p:sp>
      <p:sp>
        <p:nvSpPr>
          <p:cNvPr id="6162" name="Text Box 17"/>
          <p:cNvSpPr txBox="1">
            <a:spLocks noChangeArrowheads="1"/>
          </p:cNvSpPr>
          <p:nvPr/>
        </p:nvSpPr>
        <p:spPr bwMode="auto">
          <a:xfrm>
            <a:off x="2667000" y="4724400"/>
            <a:ext cx="30480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0</a:t>
            </a:r>
          </a:p>
        </p:txBody>
      </p:sp>
      <p:cxnSp>
        <p:nvCxnSpPr>
          <p:cNvPr id="6163" name="AutoShape 19"/>
          <p:cNvCxnSpPr>
            <a:cxnSpLocks noChangeShapeType="1"/>
            <a:stCxn id="6151" idx="3"/>
          </p:cNvCxnSpPr>
          <p:nvPr/>
        </p:nvCxnSpPr>
        <p:spPr bwMode="auto">
          <a:xfrm flipV="1">
            <a:off x="1447800" y="5410200"/>
            <a:ext cx="7162800" cy="190500"/>
          </a:xfrm>
          <a:prstGeom prst="curvedConnector3">
            <a:avLst>
              <a:gd name="adj1" fmla="val 99259"/>
            </a:avLst>
          </a:prstGeom>
          <a:noFill/>
          <a:ln w="9525">
            <a:solidFill>
              <a:schemeClr val="tx1"/>
            </a:solidFill>
            <a:prstDash val="lgDash"/>
            <a:round/>
            <a:headEnd/>
            <a:tailEnd type="triangle" w="med" len="med"/>
          </a:ln>
        </p:spPr>
      </p:cxnSp>
      <p:sp>
        <p:nvSpPr>
          <p:cNvPr id="6164" name="Rectangle 8"/>
          <p:cNvSpPr>
            <a:spLocks noChangeArrowheads="1"/>
          </p:cNvSpPr>
          <p:nvPr/>
        </p:nvSpPr>
        <p:spPr bwMode="auto">
          <a:xfrm>
            <a:off x="8458200" y="5029200"/>
            <a:ext cx="457200" cy="381000"/>
          </a:xfrm>
          <a:prstGeom prst="rect">
            <a:avLst/>
          </a:prstGeom>
          <a:noFill/>
          <a:ln w="9525">
            <a:solidFill>
              <a:schemeClr val="tx1"/>
            </a:solidFill>
            <a:prstDash val="dash"/>
            <a:miter lim="800000"/>
            <a:headEnd/>
            <a:tailEnd/>
          </a:ln>
        </p:spPr>
        <p:txBody>
          <a:bodyPr wrap="none" anchor="ctr"/>
          <a:lstStyle/>
          <a:p>
            <a:endParaRPr lang="en-US" altLang="en-US">
              <a:cs typeface="Times New Roman" pitchFamily="18" charset="0"/>
            </a:endParaRPr>
          </a:p>
        </p:txBody>
      </p:sp>
      <p:cxnSp>
        <p:nvCxnSpPr>
          <p:cNvPr id="6165" name="Curved Connector 27"/>
          <p:cNvCxnSpPr>
            <a:cxnSpLocks noChangeShapeType="1"/>
          </p:cNvCxnSpPr>
          <p:nvPr/>
        </p:nvCxnSpPr>
        <p:spPr bwMode="auto">
          <a:xfrm>
            <a:off x="1143000" y="4800600"/>
            <a:ext cx="4724400" cy="190500"/>
          </a:xfrm>
          <a:prstGeom prst="curvedConnector3">
            <a:avLst>
              <a:gd name="adj1" fmla="val 100361"/>
            </a:avLst>
          </a:prstGeom>
          <a:noFill/>
          <a:ln w="19050">
            <a:solidFill>
              <a:schemeClr val="tx1"/>
            </a:solidFill>
            <a:prstDash val="dash"/>
            <a:round/>
            <a:headEnd/>
            <a:tailEnd type="triangle" w="med" len="med"/>
          </a:ln>
        </p:spPr>
      </p:cxnSp>
      <p:sp>
        <p:nvSpPr>
          <p:cNvPr id="22" name="Footer Placeholder 21"/>
          <p:cNvSpPr>
            <a:spLocks noGrp="1"/>
          </p:cNvSpPr>
          <p:nvPr>
            <p:ph type="ftr" sz="quarter" idx="11"/>
          </p:nvPr>
        </p:nvSpPr>
        <p:spPr>
          <a:xfrm>
            <a:off x="3048000" y="6248400"/>
            <a:ext cx="2895600" cy="473075"/>
          </a:xfrm>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Representing vector</a:t>
            </a:r>
          </a:p>
        </p:txBody>
      </p:sp>
      <p:sp>
        <p:nvSpPr>
          <p:cNvPr id="65539" name="Rectangle 3"/>
          <p:cNvSpPr>
            <a:spLocks noGrp="1" noChangeArrowheads="1"/>
          </p:cNvSpPr>
          <p:nvPr>
            <p:ph idx="1"/>
          </p:nvPr>
        </p:nvSpPr>
        <p:spPr>
          <a:xfrm>
            <a:off x="381000" y="1752600"/>
            <a:ext cx="5029200" cy="2895600"/>
          </a:xfrm>
        </p:spPr>
        <p:txBody>
          <a:bodyPr>
            <a:normAutofit lnSpcReduction="10000"/>
          </a:bodyPr>
          <a:lstStyle/>
          <a:p>
            <a:pPr eaLnBrk="1" hangingPunct="1">
              <a:lnSpc>
                <a:spcPct val="80000"/>
              </a:lnSpc>
              <a:defRPr/>
            </a:pPr>
            <a:r>
              <a:rPr lang="en-US" sz="2400" dirty="0" smtClean="0">
                <a:ea typeface="+mn-ea"/>
              </a:rPr>
              <a:t>An empty vector (no free store use):</a:t>
            </a:r>
          </a:p>
          <a:p>
            <a:pPr eaLnBrk="1" hangingPunct="1">
              <a:lnSpc>
                <a:spcPct val="80000"/>
              </a:lnSpc>
              <a:defRPr/>
            </a:pPr>
            <a:endParaRPr lang="en-US" sz="2400" b="1" dirty="0" smtClean="0">
              <a:ea typeface="+mn-ea"/>
            </a:endParaRPr>
          </a:p>
          <a:p>
            <a:pPr eaLnBrk="1" hangingPunct="1">
              <a:lnSpc>
                <a:spcPct val="80000"/>
              </a:lnSpc>
              <a:defRPr/>
            </a:pPr>
            <a:endParaRPr lang="en-US" sz="2400" b="1" dirty="0" smtClean="0">
              <a:ea typeface="+mn-ea"/>
            </a:endParaRPr>
          </a:p>
          <a:p>
            <a:pPr eaLnBrk="1" hangingPunct="1">
              <a:lnSpc>
                <a:spcPct val="80000"/>
              </a:lnSpc>
              <a:defRPr/>
            </a:pPr>
            <a:endParaRPr lang="en-US" sz="2400" b="1" dirty="0" smtClean="0">
              <a:ea typeface="+mn-ea"/>
            </a:endParaRPr>
          </a:p>
          <a:p>
            <a:pPr eaLnBrk="1" hangingPunct="1">
              <a:lnSpc>
                <a:spcPct val="80000"/>
              </a:lnSpc>
              <a:defRPr/>
            </a:pPr>
            <a:endParaRPr lang="en-US" sz="2400" b="1" dirty="0" smtClean="0">
              <a:ea typeface="+mn-ea"/>
            </a:endParaRPr>
          </a:p>
          <a:p>
            <a:pPr eaLnBrk="1" hangingPunct="1">
              <a:lnSpc>
                <a:spcPct val="80000"/>
              </a:lnSpc>
              <a:defRPr/>
            </a:pPr>
            <a:endParaRPr lang="en-US" sz="2400" b="1" dirty="0" smtClean="0">
              <a:ea typeface="+mn-ea"/>
            </a:endParaRPr>
          </a:p>
          <a:p>
            <a:pPr eaLnBrk="1" hangingPunct="1">
              <a:lnSpc>
                <a:spcPct val="80000"/>
              </a:lnSpc>
              <a:buFont typeface="Wingdings" pitchFamily="2" charset="2"/>
              <a:buNone/>
              <a:defRPr/>
            </a:pPr>
            <a:endParaRPr lang="en-US" sz="2400" b="1" dirty="0" smtClean="0">
              <a:ea typeface="+mn-ea"/>
            </a:endParaRPr>
          </a:p>
          <a:p>
            <a:pPr eaLnBrk="1" hangingPunct="1">
              <a:lnSpc>
                <a:spcPct val="80000"/>
              </a:lnSpc>
              <a:defRPr/>
            </a:pPr>
            <a:r>
              <a:rPr lang="en-US" sz="2400" dirty="0" smtClean="0">
                <a:ea typeface="+mn-ea"/>
              </a:rPr>
              <a:t>A vector(N) (no free space):</a:t>
            </a:r>
            <a:endParaRPr lang="en-US" sz="2000" dirty="0">
              <a:ea typeface="+mn-ea"/>
            </a:endParaRPr>
          </a:p>
        </p:txBody>
      </p:sp>
      <p:sp>
        <p:nvSpPr>
          <p:cNvPr id="20"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69E024BC-F033-40D6-94DA-31B2DD32BCBD}" type="slidenum">
              <a:rPr lang="en-US" altLang="en-US" sz="1400" smtClean="0"/>
              <a:pPr eaLnBrk="1" hangingPunct="1">
                <a:defRPr/>
              </a:pPr>
              <a:t>6</a:t>
            </a:fld>
            <a:endParaRPr lang="en-US" altLang="en-US" sz="1400" smtClean="0"/>
          </a:p>
        </p:txBody>
      </p:sp>
      <p:sp>
        <p:nvSpPr>
          <p:cNvPr id="7173" name="Rectangle 4"/>
          <p:cNvSpPr>
            <a:spLocks noChangeArrowheads="1"/>
          </p:cNvSpPr>
          <p:nvPr/>
        </p:nvSpPr>
        <p:spPr bwMode="auto">
          <a:xfrm>
            <a:off x="762000" y="51054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7174" name="Rectangle 5"/>
          <p:cNvSpPr>
            <a:spLocks noChangeArrowheads="1"/>
          </p:cNvSpPr>
          <p:nvPr/>
        </p:nvSpPr>
        <p:spPr bwMode="auto">
          <a:xfrm>
            <a:off x="762000" y="54864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7175" name="Rectangle 6"/>
          <p:cNvSpPr>
            <a:spLocks noChangeArrowheads="1"/>
          </p:cNvSpPr>
          <p:nvPr/>
        </p:nvSpPr>
        <p:spPr bwMode="auto">
          <a:xfrm>
            <a:off x="762000" y="58674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7176" name="Rectangle 7"/>
          <p:cNvSpPr>
            <a:spLocks noChangeArrowheads="1"/>
          </p:cNvSpPr>
          <p:nvPr/>
        </p:nvSpPr>
        <p:spPr bwMode="auto">
          <a:xfrm>
            <a:off x="2667000" y="54864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7177" name="Rectangle 8"/>
          <p:cNvSpPr>
            <a:spLocks noChangeArrowheads="1"/>
          </p:cNvSpPr>
          <p:nvPr/>
        </p:nvSpPr>
        <p:spPr bwMode="auto">
          <a:xfrm>
            <a:off x="3352800" y="54864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7178" name="Rectangle 9"/>
          <p:cNvSpPr>
            <a:spLocks noChangeArrowheads="1"/>
          </p:cNvSpPr>
          <p:nvPr/>
        </p:nvSpPr>
        <p:spPr bwMode="auto">
          <a:xfrm>
            <a:off x="4038600" y="5486400"/>
            <a:ext cx="1447800" cy="381000"/>
          </a:xfrm>
          <a:prstGeom prst="rect">
            <a:avLst/>
          </a:prstGeom>
          <a:solidFill>
            <a:schemeClr val="accent1"/>
          </a:solidFill>
          <a:ln w="9525">
            <a:solidFill>
              <a:schemeClr val="tx1"/>
            </a:solidFill>
            <a:prstDash val="dash"/>
            <a:miter lim="800000"/>
            <a:headEnd/>
            <a:tailEnd/>
          </a:ln>
        </p:spPr>
        <p:txBody>
          <a:bodyPr wrap="none" anchor="ctr"/>
          <a:lstStyle/>
          <a:p>
            <a:endParaRPr lang="en-US" altLang="en-US">
              <a:cs typeface="Times New Roman" pitchFamily="18" charset="0"/>
            </a:endParaRPr>
          </a:p>
        </p:txBody>
      </p:sp>
      <p:sp>
        <p:nvSpPr>
          <p:cNvPr id="7179" name="Rectangle 11"/>
          <p:cNvSpPr>
            <a:spLocks noChangeArrowheads="1"/>
          </p:cNvSpPr>
          <p:nvPr/>
        </p:nvSpPr>
        <p:spPr bwMode="auto">
          <a:xfrm>
            <a:off x="5486400" y="5486400"/>
            <a:ext cx="685800" cy="381000"/>
          </a:xfrm>
          <a:prstGeom prst="rect">
            <a:avLst/>
          </a:prstGeom>
          <a:noFill/>
          <a:ln w="9525">
            <a:solidFill>
              <a:schemeClr val="tx1"/>
            </a:solidFill>
            <a:prstDash val="dash"/>
            <a:miter lim="800000"/>
            <a:headEnd/>
            <a:tailEnd/>
          </a:ln>
        </p:spPr>
        <p:txBody>
          <a:bodyPr wrap="none" anchor="ctr"/>
          <a:lstStyle/>
          <a:p>
            <a:endParaRPr lang="en-US" altLang="en-US">
              <a:cs typeface="Times New Roman" pitchFamily="18" charset="0"/>
            </a:endParaRPr>
          </a:p>
        </p:txBody>
      </p:sp>
      <p:sp>
        <p:nvSpPr>
          <p:cNvPr id="7180" name="Line 12"/>
          <p:cNvSpPr>
            <a:spLocks noChangeShapeType="1"/>
          </p:cNvSpPr>
          <p:nvPr/>
        </p:nvSpPr>
        <p:spPr bwMode="auto">
          <a:xfrm>
            <a:off x="1143000" y="5638800"/>
            <a:ext cx="1524000" cy="76200"/>
          </a:xfrm>
          <a:prstGeom prst="line">
            <a:avLst/>
          </a:prstGeom>
          <a:noFill/>
          <a:ln w="9525">
            <a:solidFill>
              <a:schemeClr val="tx1"/>
            </a:solidFill>
            <a:round/>
            <a:headEnd/>
            <a:tailEnd type="triangle" w="med" len="med"/>
          </a:ln>
        </p:spPr>
        <p:txBody>
          <a:bodyPr/>
          <a:lstStyle/>
          <a:p>
            <a:endParaRPr lang="en-US"/>
          </a:p>
        </p:txBody>
      </p:sp>
      <p:sp>
        <p:nvSpPr>
          <p:cNvPr id="7181" name="Text Box 14"/>
          <p:cNvSpPr txBox="1">
            <a:spLocks noChangeArrowheads="1"/>
          </p:cNvSpPr>
          <p:nvPr/>
        </p:nvSpPr>
        <p:spPr bwMode="auto">
          <a:xfrm>
            <a:off x="5410200" y="5181600"/>
            <a:ext cx="8382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N:</a:t>
            </a:r>
          </a:p>
        </p:txBody>
      </p:sp>
      <p:sp>
        <p:nvSpPr>
          <p:cNvPr id="7182" name="Text Box 17"/>
          <p:cNvSpPr txBox="1">
            <a:spLocks noChangeArrowheads="1"/>
          </p:cNvSpPr>
          <p:nvPr/>
        </p:nvSpPr>
        <p:spPr bwMode="auto">
          <a:xfrm>
            <a:off x="2667000" y="5181600"/>
            <a:ext cx="3048000" cy="366713"/>
          </a:xfrm>
          <a:prstGeom prst="rect">
            <a:avLst/>
          </a:prstGeom>
          <a:noFill/>
          <a:ln w="9525">
            <a:noFill/>
            <a:miter lim="800000"/>
            <a:headEnd/>
            <a:tailEnd/>
          </a:ln>
        </p:spPr>
        <p:txBody>
          <a:bodyPr>
            <a:spAutoFit/>
          </a:bodyPr>
          <a:lstStyle/>
          <a:p>
            <a:pPr>
              <a:spcBef>
                <a:spcPct val="50000"/>
              </a:spcBef>
            </a:pPr>
            <a:r>
              <a:rPr lang="en-US" altLang="en-US">
                <a:cs typeface="Times New Roman" pitchFamily="18" charset="0"/>
              </a:rPr>
              <a:t>0</a:t>
            </a:r>
          </a:p>
        </p:txBody>
      </p:sp>
      <p:cxnSp>
        <p:nvCxnSpPr>
          <p:cNvPr id="7183" name="AutoShape 18"/>
          <p:cNvCxnSpPr>
            <a:cxnSpLocks noChangeShapeType="1"/>
            <a:stCxn id="7173" idx="3"/>
            <a:endCxn id="7179" idx="0"/>
          </p:cNvCxnSpPr>
          <p:nvPr/>
        </p:nvCxnSpPr>
        <p:spPr bwMode="auto">
          <a:xfrm>
            <a:off x="1447800" y="5295900"/>
            <a:ext cx="4381500" cy="190500"/>
          </a:xfrm>
          <a:prstGeom prst="curvedConnector2">
            <a:avLst/>
          </a:prstGeom>
          <a:noFill/>
          <a:ln w="9525">
            <a:solidFill>
              <a:schemeClr val="tx1"/>
            </a:solidFill>
            <a:prstDash val="lgDash"/>
            <a:round/>
            <a:headEnd/>
            <a:tailEnd type="triangle" w="med" len="med"/>
          </a:ln>
        </p:spPr>
      </p:cxnSp>
      <p:cxnSp>
        <p:nvCxnSpPr>
          <p:cNvPr id="7184" name="AutoShape 19"/>
          <p:cNvCxnSpPr>
            <a:cxnSpLocks noChangeShapeType="1"/>
            <a:stCxn id="7175" idx="3"/>
            <a:endCxn id="7179" idx="2"/>
          </p:cNvCxnSpPr>
          <p:nvPr/>
        </p:nvCxnSpPr>
        <p:spPr bwMode="auto">
          <a:xfrm flipV="1">
            <a:off x="1447800" y="5867400"/>
            <a:ext cx="4381500" cy="190500"/>
          </a:xfrm>
          <a:prstGeom prst="curvedConnector2">
            <a:avLst/>
          </a:prstGeom>
          <a:noFill/>
          <a:ln w="9525">
            <a:solidFill>
              <a:schemeClr val="tx1"/>
            </a:solidFill>
            <a:prstDash val="lgDash"/>
            <a:round/>
            <a:headEnd/>
            <a:tailEnd type="triangle" w="med" len="med"/>
          </a:ln>
        </p:spPr>
      </p:cxnSp>
      <p:sp>
        <p:nvSpPr>
          <p:cNvPr id="7185" name="Rectangle 4"/>
          <p:cNvSpPr>
            <a:spLocks noChangeArrowheads="1"/>
          </p:cNvSpPr>
          <p:nvPr/>
        </p:nvSpPr>
        <p:spPr bwMode="auto">
          <a:xfrm>
            <a:off x="457200" y="25146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7186" name="Rectangle 5"/>
          <p:cNvSpPr>
            <a:spLocks noChangeArrowheads="1"/>
          </p:cNvSpPr>
          <p:nvPr/>
        </p:nvSpPr>
        <p:spPr bwMode="auto">
          <a:xfrm>
            <a:off x="457200" y="28956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7187" name="Rectangle 6"/>
          <p:cNvSpPr>
            <a:spLocks noChangeArrowheads="1"/>
          </p:cNvSpPr>
          <p:nvPr/>
        </p:nvSpPr>
        <p:spPr bwMode="auto">
          <a:xfrm>
            <a:off x="457200" y="3276600"/>
            <a:ext cx="6858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pitchFamily="18" charset="0"/>
            </a:endParaRPr>
          </a:p>
        </p:txBody>
      </p:sp>
      <p:sp>
        <p:nvSpPr>
          <p:cNvPr id="7188" name="Rectangle 7"/>
          <p:cNvSpPr>
            <a:spLocks noChangeArrowheads="1"/>
          </p:cNvSpPr>
          <p:nvPr/>
        </p:nvSpPr>
        <p:spPr bwMode="auto">
          <a:xfrm>
            <a:off x="2362200" y="2895600"/>
            <a:ext cx="685800" cy="381000"/>
          </a:xfrm>
          <a:prstGeom prst="rect">
            <a:avLst/>
          </a:prstGeom>
          <a:noFill/>
          <a:ln w="9525">
            <a:solidFill>
              <a:schemeClr val="tx1"/>
            </a:solidFill>
            <a:prstDash val="dash"/>
            <a:miter lim="800000"/>
            <a:headEnd/>
            <a:tailEnd/>
          </a:ln>
        </p:spPr>
        <p:txBody>
          <a:bodyPr wrap="none" anchor="ctr"/>
          <a:lstStyle/>
          <a:p>
            <a:endParaRPr lang="en-US" altLang="en-US">
              <a:cs typeface="Times New Roman" pitchFamily="18" charset="0"/>
            </a:endParaRPr>
          </a:p>
        </p:txBody>
      </p:sp>
      <p:sp>
        <p:nvSpPr>
          <p:cNvPr id="7189" name="Line 12"/>
          <p:cNvSpPr>
            <a:spLocks noChangeShapeType="1"/>
          </p:cNvSpPr>
          <p:nvPr/>
        </p:nvSpPr>
        <p:spPr bwMode="auto">
          <a:xfrm>
            <a:off x="838200" y="3048000"/>
            <a:ext cx="1524000" cy="76200"/>
          </a:xfrm>
          <a:prstGeom prst="line">
            <a:avLst/>
          </a:prstGeom>
          <a:noFill/>
          <a:ln w="9525">
            <a:solidFill>
              <a:schemeClr val="tx1"/>
            </a:solidFill>
            <a:round/>
            <a:headEnd/>
            <a:tailEnd type="triangle" w="med" len="med"/>
          </a:ln>
        </p:spPr>
        <p:txBody>
          <a:bodyPr/>
          <a:lstStyle/>
          <a:p>
            <a:endParaRPr lang="en-US"/>
          </a:p>
        </p:txBody>
      </p:sp>
      <p:cxnSp>
        <p:nvCxnSpPr>
          <p:cNvPr id="7190" name="AutoShape 18"/>
          <p:cNvCxnSpPr>
            <a:cxnSpLocks noChangeShapeType="1"/>
            <a:endCxn id="7188" idx="0"/>
          </p:cNvCxnSpPr>
          <p:nvPr/>
        </p:nvCxnSpPr>
        <p:spPr bwMode="auto">
          <a:xfrm>
            <a:off x="838200" y="2667000"/>
            <a:ext cx="1866900" cy="228600"/>
          </a:xfrm>
          <a:prstGeom prst="curvedConnector2">
            <a:avLst/>
          </a:prstGeom>
          <a:noFill/>
          <a:ln w="9525">
            <a:solidFill>
              <a:schemeClr val="tx1"/>
            </a:solidFill>
            <a:prstDash val="lgDash"/>
            <a:round/>
            <a:headEnd/>
            <a:tailEnd type="triangle" w="med" len="med"/>
          </a:ln>
        </p:spPr>
      </p:cxnSp>
      <p:cxnSp>
        <p:nvCxnSpPr>
          <p:cNvPr id="7191" name="AutoShape 19"/>
          <p:cNvCxnSpPr>
            <a:cxnSpLocks noChangeShapeType="1"/>
            <a:stCxn id="7187" idx="3"/>
            <a:endCxn id="7188" idx="2"/>
          </p:cNvCxnSpPr>
          <p:nvPr/>
        </p:nvCxnSpPr>
        <p:spPr bwMode="auto">
          <a:xfrm flipV="1">
            <a:off x="1143000" y="3276600"/>
            <a:ext cx="1562100" cy="190500"/>
          </a:xfrm>
          <a:prstGeom prst="curvedConnector2">
            <a:avLst/>
          </a:prstGeom>
          <a:noFill/>
          <a:ln w="9525">
            <a:solidFill>
              <a:schemeClr val="tx1"/>
            </a:solidFill>
            <a:prstDash val="lgDash"/>
            <a:round/>
            <a:headEnd/>
            <a:tailEnd type="triangle" w="med" len="med"/>
          </a:ln>
        </p:spPr>
      </p:cxnSp>
      <p:sp>
        <p:nvSpPr>
          <p:cNvPr id="24" name="Footer Placeholder 23"/>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vector::reserve()</a:t>
            </a:r>
          </a:p>
        </p:txBody>
      </p:sp>
      <p:sp>
        <p:nvSpPr>
          <p:cNvPr id="64515" name="Rectangle 3"/>
          <p:cNvSpPr>
            <a:spLocks noGrp="1" noChangeArrowheads="1"/>
          </p:cNvSpPr>
          <p:nvPr>
            <p:ph idx="1"/>
          </p:nvPr>
        </p:nvSpPr>
        <p:spPr/>
        <p:txBody>
          <a:bodyPr/>
          <a:lstStyle/>
          <a:p>
            <a:pPr eaLnBrk="1" hangingPunct="1">
              <a:lnSpc>
                <a:spcPct val="80000"/>
              </a:lnSpc>
              <a:defRPr/>
            </a:pPr>
            <a:r>
              <a:rPr lang="en-US" altLang="en-US" sz="2400" smtClean="0">
                <a:ea typeface="ＭＳ Ｐゴシック" pitchFamily="34" charset="-128"/>
              </a:rPr>
              <a:t>First deal with space (allocation); given space all else is easy</a:t>
            </a:r>
          </a:p>
          <a:p>
            <a:pPr lvl="1" eaLnBrk="1" hangingPunct="1">
              <a:lnSpc>
                <a:spcPct val="80000"/>
              </a:lnSpc>
              <a:defRPr/>
            </a:pPr>
            <a:r>
              <a:rPr lang="en-US" altLang="en-US" sz="2000" smtClean="0">
                <a:ea typeface="Times New Roman" pitchFamily="18" charset="0"/>
              </a:rPr>
              <a:t>Note: </a:t>
            </a:r>
            <a:r>
              <a:rPr lang="en-US" altLang="en-US" sz="2000" b="1" smtClean="0">
                <a:ea typeface="Times New Roman" pitchFamily="18" charset="0"/>
              </a:rPr>
              <a:t>reserve() </a:t>
            </a:r>
            <a:r>
              <a:rPr lang="en-US" altLang="en-US" sz="2000" smtClean="0">
                <a:ea typeface="Times New Roman" pitchFamily="18" charset="0"/>
              </a:rPr>
              <a:t>doesn</a:t>
            </a:r>
            <a:r>
              <a:rPr lang="ja-JP" altLang="en-US" sz="2000" smtClean="0">
                <a:ea typeface="ＭＳ Ｐゴシック" pitchFamily="34" charset="-128"/>
              </a:rPr>
              <a:t>’</a:t>
            </a:r>
            <a:r>
              <a:rPr lang="en-US" altLang="ja-JP" sz="2000" smtClean="0">
                <a:ea typeface="ＭＳ Ｐゴシック" pitchFamily="34" charset="-128"/>
              </a:rPr>
              <a:t>t mess with size or element values</a:t>
            </a:r>
          </a:p>
          <a:p>
            <a:pPr lvl="1" eaLnBrk="1" hangingPunct="1">
              <a:lnSpc>
                <a:spcPct val="80000"/>
              </a:lnSpc>
              <a:defRPr/>
            </a:pPr>
            <a:endParaRPr lang="en-US" altLang="en-US" sz="2000" smtClean="0">
              <a:ea typeface="Times New Roman" pitchFamily="18" charset="0"/>
            </a:endParaRPr>
          </a:p>
          <a:p>
            <a:pPr eaLnBrk="1" hangingPunct="1">
              <a:lnSpc>
                <a:spcPct val="80000"/>
              </a:lnSpc>
              <a:buFontTx/>
              <a:buNone/>
              <a:defRPr/>
            </a:pPr>
            <a:r>
              <a:rPr lang="en-US" altLang="en-US" sz="2000" b="1" smtClean="0">
                <a:ea typeface="ＭＳ Ｐゴシック" pitchFamily="34" charset="-128"/>
              </a:rPr>
              <a:t>void vector::reserve(int newalloc)</a:t>
            </a:r>
          </a:p>
          <a:p>
            <a:pPr eaLnBrk="1" hangingPunct="1">
              <a:lnSpc>
                <a:spcPct val="80000"/>
              </a:lnSpc>
              <a:buFontTx/>
              <a:buNone/>
              <a:defRPr/>
            </a:pPr>
            <a:r>
              <a:rPr lang="en-US" altLang="en-US" sz="2000" b="1" smtClean="0">
                <a:ea typeface="ＭＳ Ｐゴシック" pitchFamily="34" charset="-128"/>
              </a:rPr>
              <a:t>	// </a:t>
            </a:r>
            <a:r>
              <a:rPr lang="en-US" altLang="en-US" sz="2000" i="1" smtClean="0">
                <a:ea typeface="ＭＳ Ｐゴシック" pitchFamily="34" charset="-128"/>
              </a:rPr>
              <a:t>make the vector have space for</a:t>
            </a:r>
            <a:r>
              <a:rPr lang="en-US" altLang="en-US" sz="2000" b="1" i="1" smtClean="0">
                <a:ea typeface="ＭＳ Ｐゴシック" pitchFamily="34" charset="-128"/>
              </a:rPr>
              <a:t> newalloc </a:t>
            </a:r>
            <a:r>
              <a:rPr lang="en-US" altLang="en-US" sz="2000" i="1" smtClean="0">
                <a:ea typeface="ＭＳ Ｐゴシック" pitchFamily="34" charset="-128"/>
              </a:rPr>
              <a:t>elements</a:t>
            </a:r>
          </a:p>
          <a:p>
            <a:pPr eaLnBrk="1" hangingPunct="1">
              <a:lnSpc>
                <a:spcPct val="80000"/>
              </a:lnSpc>
              <a:buFontTx/>
              <a:buNone/>
              <a:defRPr/>
            </a:pPr>
            <a:r>
              <a:rPr lang="en-US" altLang="en-US" sz="2000" b="1" smtClean="0">
                <a:ea typeface="ＭＳ Ｐゴシック" pitchFamily="34" charset="-128"/>
              </a:rPr>
              <a:t>{</a:t>
            </a:r>
          </a:p>
          <a:p>
            <a:pPr eaLnBrk="1" hangingPunct="1">
              <a:lnSpc>
                <a:spcPct val="80000"/>
              </a:lnSpc>
              <a:buFontTx/>
              <a:buNone/>
              <a:defRPr/>
            </a:pPr>
            <a:r>
              <a:rPr lang="en-US" altLang="en-US" sz="2000" b="1" smtClean="0">
                <a:ea typeface="ＭＳ Ｐゴシック" pitchFamily="34" charset="-128"/>
              </a:rPr>
              <a:t>	if (newalloc&lt;=space) return;		// </a:t>
            </a:r>
            <a:r>
              <a:rPr lang="en-US" altLang="en-US" sz="2000" i="1" smtClean="0">
                <a:ea typeface="ＭＳ Ｐゴシック" pitchFamily="34" charset="-128"/>
              </a:rPr>
              <a:t>never decrease allocation</a:t>
            </a:r>
          </a:p>
          <a:p>
            <a:pPr eaLnBrk="1" hangingPunct="1">
              <a:lnSpc>
                <a:spcPct val="80000"/>
              </a:lnSpc>
              <a:buFontTx/>
              <a:buNone/>
              <a:defRPr/>
            </a:pPr>
            <a:r>
              <a:rPr lang="en-US" altLang="en-US" sz="2000" b="1" smtClean="0">
                <a:ea typeface="ＭＳ Ｐゴシック" pitchFamily="34" charset="-128"/>
              </a:rPr>
              <a:t>	double* p = new double[newalloc];	// </a:t>
            </a:r>
            <a:r>
              <a:rPr lang="en-US" altLang="en-US" sz="2000" i="1" smtClean="0">
                <a:ea typeface="ＭＳ Ｐゴシック" pitchFamily="34" charset="-128"/>
              </a:rPr>
              <a:t>allocate new space</a:t>
            </a:r>
          </a:p>
          <a:p>
            <a:pPr eaLnBrk="1" hangingPunct="1">
              <a:lnSpc>
                <a:spcPct val="80000"/>
              </a:lnSpc>
              <a:buFontTx/>
              <a:buNone/>
              <a:defRPr/>
            </a:pPr>
            <a:r>
              <a:rPr lang="en-US" altLang="en-US" sz="2000" b="1" smtClean="0">
                <a:ea typeface="ＭＳ Ｐゴシック" pitchFamily="34" charset="-128"/>
              </a:rPr>
              <a:t>	for (int i=0; i&lt;sz; ++i) p[i]=elem[i];	// </a:t>
            </a:r>
            <a:r>
              <a:rPr lang="en-US" altLang="en-US" sz="2000" i="1" smtClean="0">
                <a:ea typeface="ＭＳ Ｐゴシック" pitchFamily="34" charset="-128"/>
              </a:rPr>
              <a:t>copy old elements</a:t>
            </a:r>
          </a:p>
          <a:p>
            <a:pPr eaLnBrk="1" hangingPunct="1">
              <a:lnSpc>
                <a:spcPct val="80000"/>
              </a:lnSpc>
              <a:buFontTx/>
              <a:buNone/>
              <a:defRPr/>
            </a:pPr>
            <a:r>
              <a:rPr lang="en-US" altLang="en-US" sz="2000" b="1" smtClean="0">
                <a:ea typeface="ＭＳ Ｐゴシック" pitchFamily="34" charset="-128"/>
              </a:rPr>
              <a:t>	delete[ ] elem;			// </a:t>
            </a:r>
            <a:r>
              <a:rPr lang="en-US" altLang="en-US" sz="2000" i="1" smtClean="0">
                <a:ea typeface="ＭＳ Ｐゴシック" pitchFamily="34" charset="-128"/>
              </a:rPr>
              <a:t>deallocate old space</a:t>
            </a:r>
          </a:p>
          <a:p>
            <a:pPr eaLnBrk="1" hangingPunct="1">
              <a:lnSpc>
                <a:spcPct val="80000"/>
              </a:lnSpc>
              <a:buFontTx/>
              <a:buNone/>
              <a:defRPr/>
            </a:pPr>
            <a:r>
              <a:rPr lang="en-US" altLang="en-US" sz="2000" b="1" smtClean="0">
                <a:ea typeface="ＭＳ Ｐゴシック" pitchFamily="34" charset="-128"/>
              </a:rPr>
              <a:t>	elem = p;	</a:t>
            </a:r>
          </a:p>
          <a:p>
            <a:pPr eaLnBrk="1" hangingPunct="1">
              <a:lnSpc>
                <a:spcPct val="80000"/>
              </a:lnSpc>
              <a:buFontTx/>
              <a:buNone/>
              <a:defRPr/>
            </a:pPr>
            <a:r>
              <a:rPr lang="en-US" altLang="en-US" sz="2000" b="1" smtClean="0">
                <a:ea typeface="ＭＳ Ｐゴシック" pitchFamily="34" charset="-128"/>
              </a:rPr>
              <a:t>	space = newalloc;</a:t>
            </a:r>
            <a:r>
              <a:rPr lang="en-US" altLang="en-US" sz="2000" smtClean="0">
                <a:ea typeface="ＭＳ Ｐゴシック" pitchFamily="34" charset="-128"/>
              </a:rPr>
              <a:t>		</a:t>
            </a:r>
          </a:p>
          <a:p>
            <a:pPr eaLnBrk="1" hangingPunct="1">
              <a:lnSpc>
                <a:spcPct val="80000"/>
              </a:lnSpc>
              <a:buFontTx/>
              <a:buNone/>
              <a:defRPr/>
            </a:pPr>
            <a:r>
              <a:rPr lang="en-US" altLang="en-US" sz="2000" b="1" smtClean="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67999DE1-F391-4524-9D19-7470281C995E}" type="slidenum">
              <a:rPr lang="en-US" altLang="en-US" sz="1400" smtClean="0"/>
              <a:pPr eaLnBrk="1" hangingPunct="1">
                <a:defRPr/>
              </a:pPr>
              <a:t>7</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vector::resize()</a:t>
            </a:r>
          </a:p>
        </p:txBody>
      </p:sp>
      <p:sp>
        <p:nvSpPr>
          <p:cNvPr id="64515" name="Rectangle 3"/>
          <p:cNvSpPr>
            <a:spLocks noGrp="1" noChangeArrowheads="1"/>
          </p:cNvSpPr>
          <p:nvPr>
            <p:ph idx="1"/>
          </p:nvPr>
        </p:nvSpPr>
        <p:spPr/>
        <p:txBody>
          <a:bodyPr/>
          <a:lstStyle/>
          <a:p>
            <a:pPr eaLnBrk="1" hangingPunct="1">
              <a:lnSpc>
                <a:spcPct val="80000"/>
              </a:lnSpc>
              <a:defRPr/>
            </a:pPr>
            <a:r>
              <a:rPr lang="en-US" altLang="en-US" sz="2400" smtClean="0">
                <a:ea typeface="ＭＳ Ｐゴシック" pitchFamily="34" charset="-128"/>
              </a:rPr>
              <a:t>Given </a:t>
            </a:r>
            <a:r>
              <a:rPr lang="en-US" altLang="en-US" sz="2400" b="1" smtClean="0">
                <a:ea typeface="ＭＳ Ｐゴシック" pitchFamily="34" charset="-128"/>
              </a:rPr>
              <a:t>reserve()</a:t>
            </a:r>
            <a:r>
              <a:rPr lang="en-US" altLang="en-US" sz="2400" smtClean="0">
                <a:ea typeface="ＭＳ Ｐゴシック" pitchFamily="34" charset="-128"/>
              </a:rPr>
              <a:t>, </a:t>
            </a:r>
            <a:r>
              <a:rPr lang="en-US" altLang="en-US" sz="2400" b="1" smtClean="0">
                <a:ea typeface="ＭＳ Ｐゴシック" pitchFamily="34" charset="-128"/>
              </a:rPr>
              <a:t>resize() </a:t>
            </a:r>
            <a:r>
              <a:rPr lang="en-US" altLang="en-US" sz="2400" smtClean="0">
                <a:ea typeface="ＭＳ Ｐゴシック" pitchFamily="34" charset="-128"/>
              </a:rPr>
              <a:t>is easy</a:t>
            </a:r>
          </a:p>
          <a:p>
            <a:pPr lvl="1" eaLnBrk="1" hangingPunct="1">
              <a:lnSpc>
                <a:spcPct val="80000"/>
              </a:lnSpc>
              <a:defRPr/>
            </a:pPr>
            <a:r>
              <a:rPr lang="en-US" altLang="en-US" sz="2000" b="1" smtClean="0">
                <a:ea typeface="Times New Roman" pitchFamily="18" charset="0"/>
              </a:rPr>
              <a:t>reserve() </a:t>
            </a:r>
            <a:r>
              <a:rPr lang="en-US" altLang="en-US" sz="2000" smtClean="0">
                <a:ea typeface="Times New Roman" pitchFamily="18" charset="0"/>
              </a:rPr>
              <a:t>deals with space/allocation</a:t>
            </a:r>
          </a:p>
          <a:p>
            <a:pPr lvl="1" eaLnBrk="1" hangingPunct="1">
              <a:lnSpc>
                <a:spcPct val="80000"/>
              </a:lnSpc>
              <a:defRPr/>
            </a:pPr>
            <a:r>
              <a:rPr lang="en-US" altLang="en-US" sz="2000" b="1" smtClean="0">
                <a:ea typeface="Times New Roman" pitchFamily="18" charset="0"/>
              </a:rPr>
              <a:t>resize() </a:t>
            </a:r>
            <a:r>
              <a:rPr lang="en-US" altLang="en-US" sz="2000" smtClean="0">
                <a:ea typeface="Times New Roman" pitchFamily="18" charset="0"/>
              </a:rPr>
              <a:t>deals with element values</a:t>
            </a:r>
          </a:p>
          <a:p>
            <a:pPr eaLnBrk="1" hangingPunct="1">
              <a:lnSpc>
                <a:spcPct val="80000"/>
              </a:lnSpc>
              <a:buFontTx/>
              <a:buNone/>
              <a:defRPr/>
            </a:pPr>
            <a:endParaRPr lang="en-US" altLang="en-US" sz="2000" b="1"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void vector::resize(int newsize)</a:t>
            </a:r>
          </a:p>
          <a:p>
            <a:pPr eaLnBrk="1" hangingPunct="1">
              <a:lnSpc>
                <a:spcPct val="80000"/>
              </a:lnSpc>
              <a:buFontTx/>
              <a:buNone/>
              <a:defRPr/>
            </a:pPr>
            <a:r>
              <a:rPr lang="en-US" altLang="en-US" sz="2000" b="1" smtClean="0">
                <a:ea typeface="ＭＳ Ｐゴシック" pitchFamily="34" charset="-128"/>
              </a:rPr>
              <a:t>	// </a:t>
            </a:r>
            <a:r>
              <a:rPr lang="en-US" altLang="en-US" sz="2000" i="1" smtClean="0">
                <a:ea typeface="ＭＳ Ｐゴシック" pitchFamily="34" charset="-128"/>
              </a:rPr>
              <a:t>make the vector have</a:t>
            </a:r>
            <a:r>
              <a:rPr lang="en-US" altLang="en-US" sz="2000" b="1" i="1" smtClean="0">
                <a:ea typeface="ＭＳ Ｐゴシック" pitchFamily="34" charset="-128"/>
              </a:rPr>
              <a:t> newsize </a:t>
            </a:r>
            <a:r>
              <a:rPr lang="en-US" altLang="en-US" sz="2000" i="1" smtClean="0">
                <a:ea typeface="ＭＳ Ｐゴシック" pitchFamily="34" charset="-128"/>
              </a:rPr>
              <a:t>elements</a:t>
            </a:r>
          </a:p>
          <a:p>
            <a:pPr eaLnBrk="1" hangingPunct="1">
              <a:lnSpc>
                <a:spcPct val="80000"/>
              </a:lnSpc>
              <a:buFontTx/>
              <a:buNone/>
              <a:defRPr/>
            </a:pPr>
            <a:r>
              <a:rPr lang="en-US" altLang="en-US" sz="2000" smtClean="0">
                <a:ea typeface="ＭＳ Ｐゴシック" pitchFamily="34" charset="-128"/>
              </a:rPr>
              <a:t>	// </a:t>
            </a:r>
            <a:r>
              <a:rPr lang="en-US" altLang="en-US" sz="2000" i="1" smtClean="0">
                <a:ea typeface="ＭＳ Ｐゴシック" pitchFamily="34" charset="-128"/>
              </a:rPr>
              <a:t>initialize each new element with the default value 0.0</a:t>
            </a:r>
          </a:p>
          <a:p>
            <a:pPr eaLnBrk="1" hangingPunct="1">
              <a:lnSpc>
                <a:spcPct val="80000"/>
              </a:lnSpc>
              <a:buFontTx/>
              <a:buNone/>
              <a:defRPr/>
            </a:pPr>
            <a:r>
              <a:rPr lang="en-US" altLang="en-US" sz="2000" b="1" smtClean="0">
                <a:ea typeface="ＭＳ Ｐゴシック" pitchFamily="34" charset="-128"/>
              </a:rPr>
              <a:t>{</a:t>
            </a:r>
          </a:p>
          <a:p>
            <a:pPr eaLnBrk="1" hangingPunct="1">
              <a:lnSpc>
                <a:spcPct val="80000"/>
              </a:lnSpc>
              <a:buFontTx/>
              <a:buNone/>
              <a:defRPr/>
            </a:pPr>
            <a:r>
              <a:rPr lang="en-US" altLang="en-US" sz="2000" b="1" smtClean="0">
                <a:ea typeface="ＭＳ Ｐゴシック" pitchFamily="34" charset="-128"/>
              </a:rPr>
              <a:t>	reserve(newsize);		// </a:t>
            </a:r>
            <a:r>
              <a:rPr lang="en-US" altLang="en-US" sz="2000" i="1" smtClean="0">
                <a:ea typeface="ＭＳ Ｐゴシック" pitchFamily="34" charset="-128"/>
              </a:rPr>
              <a:t>make sure we have sufficient space</a:t>
            </a:r>
          </a:p>
          <a:p>
            <a:pPr eaLnBrk="1" hangingPunct="1">
              <a:lnSpc>
                <a:spcPct val="80000"/>
              </a:lnSpc>
              <a:buFontTx/>
              <a:buNone/>
              <a:defRPr/>
            </a:pPr>
            <a:r>
              <a:rPr lang="en-US" altLang="en-US" sz="2000" b="1" smtClean="0">
                <a:ea typeface="ＭＳ Ｐゴシック" pitchFamily="34" charset="-128"/>
              </a:rPr>
              <a:t>	for(int i = sz; i&lt;newsize; ++i) elem[i] = 0;	// </a:t>
            </a:r>
            <a:r>
              <a:rPr lang="en-US" altLang="en-US" sz="2000" i="1" smtClean="0">
                <a:ea typeface="ＭＳ Ｐゴシック" pitchFamily="34" charset="-128"/>
              </a:rPr>
              <a:t>initialize new elements</a:t>
            </a:r>
          </a:p>
          <a:p>
            <a:pPr eaLnBrk="1" hangingPunct="1">
              <a:lnSpc>
                <a:spcPct val="80000"/>
              </a:lnSpc>
              <a:buFontTx/>
              <a:buNone/>
              <a:defRPr/>
            </a:pPr>
            <a:r>
              <a:rPr lang="en-US" altLang="en-US" sz="2000" b="1" smtClean="0">
                <a:ea typeface="ＭＳ Ｐゴシック" pitchFamily="34" charset="-128"/>
              </a:rPr>
              <a:t>	sz = newsize;	</a:t>
            </a:r>
            <a:endParaRPr lang="en-US" altLang="en-US" sz="2000"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BF8DF2E2-8B3A-45F5-92D5-003FE7302CE8}" type="slidenum">
              <a:rPr lang="en-US" altLang="en-US" sz="1400" smtClean="0"/>
              <a:pPr eaLnBrk="1" hangingPunct="1">
                <a:defRPr/>
              </a:pPr>
              <a:t>8</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vector::push_back()</a:t>
            </a:r>
          </a:p>
        </p:txBody>
      </p:sp>
      <p:sp>
        <p:nvSpPr>
          <p:cNvPr id="66563" name="Rectangle 3"/>
          <p:cNvSpPr>
            <a:spLocks noGrp="1" noChangeArrowheads="1"/>
          </p:cNvSpPr>
          <p:nvPr>
            <p:ph idx="1"/>
          </p:nvPr>
        </p:nvSpPr>
        <p:spPr>
          <a:xfrm>
            <a:off x="457200" y="1600200"/>
            <a:ext cx="8458200" cy="4800600"/>
          </a:xfrm>
        </p:spPr>
        <p:txBody>
          <a:bodyPr/>
          <a:lstStyle/>
          <a:p>
            <a:pPr eaLnBrk="1" hangingPunct="1">
              <a:lnSpc>
                <a:spcPct val="80000"/>
              </a:lnSpc>
              <a:defRPr/>
            </a:pPr>
            <a:r>
              <a:rPr lang="en-US" altLang="en-US" sz="2400" smtClean="0">
                <a:ea typeface="ＭＳ Ｐゴシック" pitchFamily="34" charset="-128"/>
              </a:rPr>
              <a:t>Given </a:t>
            </a:r>
            <a:r>
              <a:rPr lang="en-US" altLang="en-US" sz="2400" b="1" smtClean="0">
                <a:ea typeface="ＭＳ Ｐゴシック" pitchFamily="34" charset="-128"/>
              </a:rPr>
              <a:t>reserve()</a:t>
            </a:r>
            <a:r>
              <a:rPr lang="en-US" altLang="en-US" sz="2400" smtClean="0">
                <a:ea typeface="ＭＳ Ｐゴシック" pitchFamily="34" charset="-128"/>
              </a:rPr>
              <a:t>, </a:t>
            </a:r>
            <a:r>
              <a:rPr lang="en-US" altLang="en-US" sz="2400" b="1" smtClean="0">
                <a:ea typeface="ＭＳ Ｐゴシック" pitchFamily="34" charset="-128"/>
              </a:rPr>
              <a:t>push_back() </a:t>
            </a:r>
            <a:r>
              <a:rPr lang="en-US" altLang="en-US" sz="2400" smtClean="0">
                <a:ea typeface="ＭＳ Ｐゴシック" pitchFamily="34" charset="-128"/>
              </a:rPr>
              <a:t>is easy</a:t>
            </a:r>
          </a:p>
          <a:p>
            <a:pPr lvl="1" eaLnBrk="1" hangingPunct="1">
              <a:lnSpc>
                <a:spcPct val="80000"/>
              </a:lnSpc>
              <a:defRPr/>
            </a:pPr>
            <a:r>
              <a:rPr lang="en-US" altLang="en-US" sz="2000" b="1" smtClean="0">
                <a:ea typeface="Times New Roman" pitchFamily="18" charset="0"/>
              </a:rPr>
              <a:t>reserve() </a:t>
            </a:r>
            <a:r>
              <a:rPr lang="en-US" altLang="en-US" sz="2000" smtClean="0">
                <a:ea typeface="Times New Roman" pitchFamily="18" charset="0"/>
              </a:rPr>
              <a:t>deals with space/allocation</a:t>
            </a:r>
          </a:p>
          <a:p>
            <a:pPr lvl="1" eaLnBrk="1" hangingPunct="1">
              <a:lnSpc>
                <a:spcPct val="80000"/>
              </a:lnSpc>
              <a:defRPr/>
            </a:pPr>
            <a:r>
              <a:rPr lang="en-US" altLang="en-US" sz="2000" b="1" smtClean="0">
                <a:ea typeface="Times New Roman" pitchFamily="18" charset="0"/>
              </a:rPr>
              <a:t>push_back() </a:t>
            </a:r>
            <a:r>
              <a:rPr lang="en-US" altLang="en-US" sz="2000" smtClean="0">
                <a:ea typeface="Times New Roman" pitchFamily="18" charset="0"/>
              </a:rPr>
              <a:t>just adds a value</a:t>
            </a:r>
          </a:p>
          <a:p>
            <a:pPr lvl="1" eaLnBrk="1" hangingPunct="1">
              <a:lnSpc>
                <a:spcPct val="80000"/>
              </a:lnSpc>
              <a:defRPr/>
            </a:pPr>
            <a:endParaRPr lang="en-US" altLang="en-US" sz="2000" smtClean="0">
              <a:ea typeface="Times New Roman" pitchFamily="18" charset="0"/>
            </a:endParaRPr>
          </a:p>
          <a:p>
            <a:pPr eaLnBrk="1" hangingPunct="1">
              <a:lnSpc>
                <a:spcPct val="80000"/>
              </a:lnSpc>
              <a:buFontTx/>
              <a:buNone/>
              <a:defRPr/>
            </a:pPr>
            <a:r>
              <a:rPr lang="en-US" altLang="en-US" sz="2000" b="1" smtClean="0">
                <a:ea typeface="ＭＳ Ｐゴシック" pitchFamily="34" charset="-128"/>
              </a:rPr>
              <a:t>void vector::push_back(double d)</a:t>
            </a:r>
          </a:p>
          <a:p>
            <a:pPr eaLnBrk="1" hangingPunct="1">
              <a:lnSpc>
                <a:spcPct val="80000"/>
              </a:lnSpc>
              <a:buFontTx/>
              <a:buNone/>
              <a:defRPr/>
            </a:pPr>
            <a:r>
              <a:rPr lang="en-US" altLang="en-US" sz="2000" b="1" smtClean="0">
                <a:ea typeface="ＭＳ Ｐゴシック" pitchFamily="34" charset="-128"/>
              </a:rPr>
              <a:t>	// </a:t>
            </a:r>
            <a:r>
              <a:rPr lang="en-US" altLang="en-US" sz="2000" i="1" smtClean="0">
                <a:ea typeface="ＭＳ Ｐゴシック" pitchFamily="34" charset="-128"/>
              </a:rPr>
              <a:t>increase</a:t>
            </a:r>
            <a:r>
              <a:rPr lang="en-US" altLang="en-US" sz="2000" b="1" i="1" smtClean="0">
                <a:ea typeface="ＭＳ Ｐゴシック" pitchFamily="34" charset="-128"/>
              </a:rPr>
              <a:t> </a:t>
            </a:r>
            <a:r>
              <a:rPr lang="en-US" altLang="en-US" sz="2000" i="1" smtClean="0">
                <a:ea typeface="ＭＳ Ｐゴシック" pitchFamily="34" charset="-128"/>
              </a:rPr>
              <a:t>vector size</a:t>
            </a:r>
            <a:r>
              <a:rPr lang="en-US" altLang="en-US" sz="2000" b="1" i="1" smtClean="0">
                <a:ea typeface="ＭＳ Ｐゴシック" pitchFamily="34" charset="-128"/>
              </a:rPr>
              <a:t> </a:t>
            </a:r>
            <a:r>
              <a:rPr lang="en-US" altLang="en-US" sz="2000" i="1" smtClean="0">
                <a:ea typeface="ＭＳ Ｐゴシック" pitchFamily="34" charset="-128"/>
              </a:rPr>
              <a:t>by one</a:t>
            </a:r>
          </a:p>
          <a:p>
            <a:pPr eaLnBrk="1" hangingPunct="1">
              <a:lnSpc>
                <a:spcPct val="80000"/>
              </a:lnSpc>
              <a:buFontTx/>
              <a:buNone/>
              <a:defRPr/>
            </a:pPr>
            <a:r>
              <a:rPr lang="en-US" altLang="en-US" sz="2000" smtClean="0">
                <a:ea typeface="ＭＳ Ｐゴシック" pitchFamily="34" charset="-128"/>
              </a:rPr>
              <a:t>	// </a:t>
            </a:r>
            <a:r>
              <a:rPr lang="en-US" altLang="en-US" sz="2000" i="1" smtClean="0">
                <a:ea typeface="ＭＳ Ｐゴシック" pitchFamily="34" charset="-128"/>
              </a:rPr>
              <a:t>initialize the new element with</a:t>
            </a:r>
            <a:r>
              <a:rPr lang="en-US" altLang="en-US" sz="2000" b="1" i="1" smtClean="0">
                <a:ea typeface="ＭＳ Ｐゴシック" pitchFamily="34" charset="-128"/>
              </a:rPr>
              <a:t> d</a:t>
            </a:r>
          </a:p>
          <a:p>
            <a:pPr eaLnBrk="1" hangingPunct="1">
              <a:lnSpc>
                <a:spcPct val="80000"/>
              </a:lnSpc>
              <a:buFontTx/>
              <a:buNone/>
              <a:defRPr/>
            </a:pPr>
            <a:r>
              <a:rPr lang="en-US" altLang="en-US" sz="2000" b="1" smtClean="0">
                <a:ea typeface="ＭＳ Ｐゴシック" pitchFamily="34" charset="-128"/>
              </a:rPr>
              <a:t>{</a:t>
            </a:r>
          </a:p>
          <a:p>
            <a:pPr eaLnBrk="1" hangingPunct="1">
              <a:lnSpc>
                <a:spcPct val="80000"/>
              </a:lnSpc>
              <a:buFontTx/>
              <a:buNone/>
              <a:defRPr/>
            </a:pPr>
            <a:r>
              <a:rPr lang="en-US" altLang="en-US" sz="2000" b="1" smtClean="0">
                <a:ea typeface="ＭＳ Ｐゴシック" pitchFamily="34" charset="-128"/>
              </a:rPr>
              <a:t>	if (sz==0) 		// </a:t>
            </a:r>
            <a:r>
              <a:rPr lang="en-US" altLang="en-US" sz="2000" i="1" smtClean="0">
                <a:ea typeface="ＭＳ Ｐゴシック" pitchFamily="34" charset="-128"/>
              </a:rPr>
              <a:t>no space: grab some</a:t>
            </a:r>
          </a:p>
          <a:p>
            <a:pPr eaLnBrk="1" hangingPunct="1">
              <a:lnSpc>
                <a:spcPct val="80000"/>
              </a:lnSpc>
              <a:buFontTx/>
              <a:buNone/>
              <a:defRPr/>
            </a:pPr>
            <a:r>
              <a:rPr lang="en-US" altLang="en-US" sz="2000" b="1" smtClean="0">
                <a:ea typeface="ＭＳ Ｐゴシック" pitchFamily="34" charset="-128"/>
              </a:rPr>
              <a:t>		reserve(8);</a:t>
            </a:r>
          </a:p>
          <a:p>
            <a:pPr eaLnBrk="1" hangingPunct="1">
              <a:lnSpc>
                <a:spcPct val="80000"/>
              </a:lnSpc>
              <a:buFontTx/>
              <a:buNone/>
              <a:defRPr/>
            </a:pPr>
            <a:r>
              <a:rPr lang="en-US" altLang="en-US" sz="2000" b="1" smtClean="0">
                <a:ea typeface="ＭＳ Ｐゴシック" pitchFamily="34" charset="-128"/>
              </a:rPr>
              <a:t>	else if (sz==space) 	// </a:t>
            </a:r>
            <a:r>
              <a:rPr lang="en-US" altLang="en-US" sz="2000" i="1" smtClean="0">
                <a:ea typeface="ＭＳ Ｐゴシック" pitchFamily="34" charset="-128"/>
              </a:rPr>
              <a:t>no more free space:</a:t>
            </a:r>
            <a:r>
              <a:rPr lang="en-US" altLang="en-US" sz="2000" b="1" i="1" smtClean="0">
                <a:ea typeface="ＭＳ Ｐゴシック" pitchFamily="34" charset="-128"/>
              </a:rPr>
              <a:t> </a:t>
            </a:r>
            <a:r>
              <a:rPr lang="en-US" altLang="en-US" sz="2000" i="1" smtClean="0">
                <a:ea typeface="ＭＳ Ｐゴシック" pitchFamily="34" charset="-128"/>
              </a:rPr>
              <a:t>get more space</a:t>
            </a:r>
          </a:p>
          <a:p>
            <a:pPr eaLnBrk="1" hangingPunct="1">
              <a:lnSpc>
                <a:spcPct val="80000"/>
              </a:lnSpc>
              <a:buFontTx/>
              <a:buNone/>
              <a:defRPr/>
            </a:pPr>
            <a:r>
              <a:rPr lang="en-US" altLang="en-US" sz="2000" b="1" smtClean="0">
                <a:ea typeface="ＭＳ Ｐゴシック" pitchFamily="34" charset="-128"/>
              </a:rPr>
              <a:t>		reserve(2*space);</a:t>
            </a:r>
          </a:p>
          <a:p>
            <a:pPr eaLnBrk="1" hangingPunct="1">
              <a:lnSpc>
                <a:spcPct val="80000"/>
              </a:lnSpc>
              <a:buFontTx/>
              <a:buNone/>
              <a:defRPr/>
            </a:pPr>
            <a:r>
              <a:rPr lang="en-US" altLang="en-US" sz="2000" b="1" smtClean="0">
                <a:ea typeface="ＭＳ Ｐゴシック" pitchFamily="34" charset="-128"/>
              </a:rPr>
              <a:t>	elem[sz] = d;		// </a:t>
            </a:r>
            <a:r>
              <a:rPr lang="en-US" altLang="en-US" sz="2000" i="1" smtClean="0">
                <a:ea typeface="ＭＳ Ｐゴシック" pitchFamily="34" charset="-128"/>
              </a:rPr>
              <a:t>add </a:t>
            </a:r>
            <a:r>
              <a:rPr lang="en-US" altLang="en-US" sz="2000" b="1" i="1" smtClean="0">
                <a:ea typeface="ＭＳ Ｐゴシック" pitchFamily="34" charset="-128"/>
              </a:rPr>
              <a:t>d</a:t>
            </a:r>
            <a:r>
              <a:rPr lang="en-US" altLang="en-US" sz="2000" i="1" smtClean="0">
                <a:ea typeface="ＭＳ Ｐゴシック" pitchFamily="34" charset="-128"/>
              </a:rPr>
              <a:t> at end</a:t>
            </a:r>
          </a:p>
          <a:p>
            <a:pPr eaLnBrk="1" hangingPunct="1">
              <a:lnSpc>
                <a:spcPct val="80000"/>
              </a:lnSpc>
              <a:buFontTx/>
              <a:buNone/>
              <a:defRPr/>
            </a:pPr>
            <a:r>
              <a:rPr lang="en-US" altLang="en-US" sz="2000" b="1" smtClean="0">
                <a:ea typeface="ＭＳ Ｐゴシック" pitchFamily="34" charset="-128"/>
              </a:rPr>
              <a:t>	++sz;		// </a:t>
            </a:r>
            <a:r>
              <a:rPr lang="en-US" altLang="en-US" sz="2000" i="1" smtClean="0">
                <a:ea typeface="ＭＳ Ｐゴシック" pitchFamily="34" charset="-128"/>
              </a:rPr>
              <a:t>and increase the size (</a:t>
            </a:r>
            <a:r>
              <a:rPr lang="en-US" altLang="en-US" sz="2000" b="1" i="1" smtClean="0">
                <a:ea typeface="ＭＳ Ｐゴシック" pitchFamily="34" charset="-128"/>
              </a:rPr>
              <a:t>sz </a:t>
            </a:r>
            <a:r>
              <a:rPr lang="en-US" altLang="en-US" sz="2000" i="1" smtClean="0">
                <a:ea typeface="ＭＳ Ｐゴシック" pitchFamily="34" charset="-128"/>
              </a:rPr>
              <a:t>is the number of elements)</a:t>
            </a:r>
          </a:p>
          <a:p>
            <a:pPr eaLnBrk="1" hangingPunct="1">
              <a:lnSpc>
                <a:spcPct val="80000"/>
              </a:lnSpc>
              <a:buFontTx/>
              <a:buNone/>
              <a:defRPr/>
            </a:pPr>
            <a:r>
              <a:rPr lang="en-US" altLang="en-US" sz="2000" b="1" smtClean="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BA5A937A-28C1-4167-AAD0-9D962A088A19}" type="slidenum">
              <a:rPr lang="en-US" altLang="en-US" sz="1400" smtClean="0"/>
              <a:pPr eaLnBrk="1" hangingPunct="1">
                <a:defRPr/>
              </a:pPr>
              <a:t>9</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Apr'10</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1362</Words>
  <Application>Microsoft Office PowerPoint</Application>
  <PresentationFormat>On-screen Show (4:3)</PresentationFormat>
  <Paragraphs>547</Paragraphs>
  <Slides>33</Slides>
  <Notes>0</Notes>
  <HiddenSlides>1</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Chapter 19 Vectors, templates, and exceptions</vt:lpstr>
      <vt:lpstr>Abstract</vt:lpstr>
      <vt:lpstr>Overview</vt:lpstr>
      <vt:lpstr>Changing vector size</vt:lpstr>
      <vt:lpstr>Representing vector</vt:lpstr>
      <vt:lpstr>Representing vector</vt:lpstr>
      <vt:lpstr>vector::reserve()</vt:lpstr>
      <vt:lpstr>vector::resize()</vt:lpstr>
      <vt:lpstr>vector::push_back()</vt:lpstr>
      <vt:lpstr>resize() and push_back()</vt:lpstr>
      <vt:lpstr>The this pointer</vt:lpstr>
      <vt:lpstr>The this pointer</vt:lpstr>
      <vt:lpstr>Assignment</vt:lpstr>
      <vt:lpstr>Optimize assignment</vt:lpstr>
      <vt:lpstr>Optimized assignment</vt:lpstr>
      <vt:lpstr>Templates</vt:lpstr>
      <vt:lpstr>Templates</vt:lpstr>
      <vt:lpstr>Parameterize with element type</vt:lpstr>
      <vt:lpstr>Basically, vector&lt;double&gt; is</vt:lpstr>
      <vt:lpstr>Basically, vector&lt;char&gt; is</vt:lpstr>
      <vt:lpstr>Basically, vector&lt;T&gt; is</vt:lpstr>
      <vt:lpstr>Templates</vt:lpstr>
      <vt:lpstr>Range checking</vt:lpstr>
      <vt:lpstr>Range checking</vt:lpstr>
      <vt:lpstr>Exception handling (primitive)</vt:lpstr>
      <vt:lpstr>Exception handling  (simpler and more structured)</vt:lpstr>
      <vt:lpstr>RAII (Resource Acquisition Is Initialization)</vt:lpstr>
      <vt:lpstr>A confession</vt:lpstr>
      <vt:lpstr>What the standard guarantees</vt:lpstr>
      <vt:lpstr>What the standard guarantees</vt:lpstr>
      <vt:lpstr>Access to const vectors</vt:lpstr>
      <vt:lpstr>String</vt:lpstr>
      <vt:lpstr>Next lecture</vt:lpstr>
    </vt:vector>
  </TitlesOfParts>
  <Company>Texas A&amp;M University - Computer Science Department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19 Vectors, templates, and exceptions</dc:title>
  <dc:creator>keyser</dc:creator>
  <cp:lastModifiedBy>keyser</cp:lastModifiedBy>
  <cp:revision>5</cp:revision>
  <dcterms:created xsi:type="dcterms:W3CDTF">2014-04-08T16:54:17Z</dcterms:created>
  <dcterms:modified xsi:type="dcterms:W3CDTF">2014-04-08T17:35:12Z</dcterms:modified>
</cp:coreProperties>
</file>