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2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4C5A-015B-4202-897D-F0D2F67A4B5C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824E-7064-4CF6-913C-00528C9EBF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4C5A-015B-4202-897D-F0D2F67A4B5C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824E-7064-4CF6-913C-00528C9EBF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4C5A-015B-4202-897D-F0D2F67A4B5C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824E-7064-4CF6-913C-00528C9EBF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 - Nov'13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4E9CB-7033-40B9-9702-E00330C426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4C5A-015B-4202-897D-F0D2F67A4B5C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824E-7064-4CF6-913C-00528C9EBF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4C5A-015B-4202-897D-F0D2F67A4B5C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824E-7064-4CF6-913C-00528C9EBF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4C5A-015B-4202-897D-F0D2F67A4B5C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824E-7064-4CF6-913C-00528C9EBF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4C5A-015B-4202-897D-F0D2F67A4B5C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824E-7064-4CF6-913C-00528C9EBF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4C5A-015B-4202-897D-F0D2F67A4B5C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824E-7064-4CF6-913C-00528C9EBF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4C5A-015B-4202-897D-F0D2F67A4B5C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824E-7064-4CF6-913C-00528C9EBF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4C5A-015B-4202-897D-F0D2F67A4B5C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824E-7064-4CF6-913C-00528C9EBF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4C5A-015B-4202-897D-F0D2F67A4B5C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824E-7064-4CF6-913C-00528C9EBF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54C5A-015B-4202-897D-F0D2F67A4B5C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2824E-7064-4CF6-913C-00528C9EBFB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447800"/>
            <a:ext cx="8610600" cy="183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000" smtClean="0">
                <a:ea typeface="ＭＳ Ｐゴシック" pitchFamily="34" charset="-128"/>
              </a:rPr>
              <a:t>Chapter 20 </a:t>
            </a:r>
            <a:br>
              <a:rPr lang="en-US" altLang="en-US" sz="4000" smtClean="0">
                <a:ea typeface="ＭＳ Ｐゴシック" pitchFamily="34" charset="-128"/>
              </a:rPr>
            </a:br>
            <a:r>
              <a:rPr lang="en-US" altLang="en-US" sz="4000" smtClean="0">
                <a:ea typeface="ＭＳ Ｐゴシック" pitchFamily="34" charset="-128"/>
              </a:rPr>
              <a:t>The STL</a:t>
            </a:r>
            <a:br>
              <a:rPr lang="en-US" altLang="en-US" sz="4000" smtClean="0">
                <a:ea typeface="ＭＳ Ｐゴシック" pitchFamily="34" charset="-128"/>
              </a:rPr>
            </a:br>
            <a:r>
              <a:rPr lang="en-US" altLang="en-US" sz="4000" smtClean="0">
                <a:ea typeface="ＭＳ Ｐゴシック" pitchFamily="34" charset="-128"/>
              </a:rPr>
              <a:t>(containers, iterators, and algorithms)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419600"/>
            <a:ext cx="6400800" cy="1905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John Keyser’s</a:t>
            </a:r>
          </a:p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Modifications of Slides by</a:t>
            </a:r>
          </a:p>
          <a:p>
            <a:pPr eaLnBrk="1" hangingPunct="1">
              <a:defRPr/>
            </a:pPr>
            <a:r>
              <a:rPr lang="en-US" altLang="en-US" dirty="0" err="1" smtClean="0">
                <a:ea typeface="ＭＳ Ｐゴシック" pitchFamily="34" charset="-128"/>
              </a:rPr>
              <a:t>Bjarne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dirty="0" err="1" smtClean="0">
                <a:ea typeface="ＭＳ Ｐゴシック" pitchFamily="34" charset="-128"/>
              </a:rPr>
              <a:t>Stroustrup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endParaRPr lang="en-US" altLang="en-US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www.stroustrup.com/Programming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AA102FBB-0D92-4796-9C75-03E308E10C45}" type="slidenum">
              <a:rPr lang="en-US" altLang="en-US" sz="1400" smtClean="0"/>
              <a:pPr eaLnBrk="1" hangingPunct="1">
                <a:defRPr/>
              </a:pPr>
              <a:t>10</a:t>
            </a:fld>
            <a:endParaRPr lang="en-US" altLang="en-US" sz="14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Generic programming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sz="2800" smtClean="0">
                <a:ea typeface="ＭＳ Ｐゴシック" pitchFamily="34" charset="-128"/>
              </a:rPr>
              <a:t>Generalize algorithms</a:t>
            </a:r>
          </a:p>
          <a:p>
            <a:pPr lvl="1" eaLnBrk="1" hangingPunct="1">
              <a:defRPr/>
            </a:pPr>
            <a:r>
              <a:rPr lang="en-US" altLang="en-US" sz="2400" smtClean="0">
                <a:ea typeface="Times New Roman" pitchFamily="18" charset="0"/>
              </a:rPr>
              <a:t>Sometimes called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lifting an algorithm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endParaRPr lang="en-US" altLang="ja-JP" sz="240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en-US" sz="2800" smtClean="0">
                <a:ea typeface="ＭＳ Ｐゴシック" pitchFamily="34" charset="-128"/>
              </a:rPr>
              <a:t>The aim (for the end user) is</a:t>
            </a:r>
          </a:p>
          <a:p>
            <a:pPr lvl="1" eaLnBrk="1" hangingPunct="1">
              <a:defRPr/>
            </a:pPr>
            <a:r>
              <a:rPr lang="en-US" altLang="en-US" sz="2400" smtClean="0">
                <a:ea typeface="Times New Roman" pitchFamily="18" charset="0"/>
              </a:rPr>
              <a:t>Increased correctness</a:t>
            </a:r>
          </a:p>
          <a:p>
            <a:pPr lvl="2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Through better specification</a:t>
            </a:r>
          </a:p>
          <a:p>
            <a:pPr lvl="1" eaLnBrk="1" hangingPunct="1">
              <a:defRPr/>
            </a:pPr>
            <a:r>
              <a:rPr lang="en-US" altLang="en-US" sz="2400" smtClean="0">
                <a:ea typeface="Times New Roman" pitchFamily="18" charset="0"/>
              </a:rPr>
              <a:t>Greater range of uses</a:t>
            </a:r>
          </a:p>
          <a:p>
            <a:pPr lvl="2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Possibilities for re-use</a:t>
            </a:r>
          </a:p>
          <a:p>
            <a:pPr lvl="1" eaLnBrk="1" hangingPunct="1">
              <a:defRPr/>
            </a:pPr>
            <a:r>
              <a:rPr lang="en-US" altLang="en-US" sz="2400" smtClean="0">
                <a:ea typeface="Times New Roman" pitchFamily="18" charset="0"/>
              </a:rPr>
              <a:t>Better performance</a:t>
            </a:r>
          </a:p>
          <a:p>
            <a:pPr lvl="2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Through wider use of tuned libraries</a:t>
            </a:r>
          </a:p>
          <a:p>
            <a:pPr lvl="2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Unnecessarily slow code will eventually be thrown away</a:t>
            </a:r>
          </a:p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G</a:t>
            </a:r>
            <a:r>
              <a:rPr lang="en-US" altLang="en-US" sz="2800" smtClean="0">
                <a:ea typeface="ＭＳ Ｐゴシック" pitchFamily="34" charset="-128"/>
              </a:rPr>
              <a:t>o from the concrete to the more abstract</a:t>
            </a:r>
          </a:p>
          <a:p>
            <a:pPr lvl="1" eaLnBrk="1" hangingPunct="1">
              <a:defRPr/>
            </a:pPr>
            <a:r>
              <a:rPr lang="en-US" altLang="en-US" sz="2400" smtClean="0">
                <a:ea typeface="Times New Roman" pitchFamily="18" charset="0"/>
              </a:rPr>
              <a:t>The other way most often leads to bloat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B5C707A3-3B5D-44F7-9615-6D869B844314}" type="slidenum">
              <a:rPr lang="en-US" altLang="en-US" sz="1400" smtClean="0"/>
              <a:pPr eaLnBrk="1" hangingPunct="1">
                <a:defRPr/>
              </a:pPr>
              <a:t>11</a:t>
            </a:fld>
            <a:endParaRPr lang="en-US" alt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Lifting example </a:t>
            </a:r>
            <a:r>
              <a:rPr lang="en-US" altLang="en-US" sz="2400" smtClean="0">
                <a:ea typeface="ＭＳ Ｐゴシック" pitchFamily="34" charset="-128"/>
              </a:rPr>
              <a:t>(concrete algorithms)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double sum(double array[], int n)	// </a:t>
            </a:r>
            <a:r>
              <a:rPr lang="en-US" altLang="en-US" sz="1800" i="1" smtClean="0">
                <a:ea typeface="ＭＳ Ｐゴシック" pitchFamily="34" charset="-128"/>
              </a:rPr>
              <a:t>one concrete algorithm (doubles in array)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double s = 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for (int i = 0; i &lt; n; ++i ) s = s + array[i];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return s;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struct Node { Node* next; int data; 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int sum(Node* first)		// </a:t>
            </a:r>
            <a:r>
              <a:rPr lang="en-US" altLang="en-US" sz="1800" i="1" smtClean="0">
                <a:ea typeface="ＭＳ Ｐゴシック" pitchFamily="34" charset="-128"/>
              </a:rPr>
              <a:t>another concrete algorithm (ints in list)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int s = 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while (first) {			// </a:t>
            </a:r>
            <a:r>
              <a:rPr lang="en-US" altLang="en-US" sz="1800" i="1" smtClean="0">
                <a:ea typeface="ＭＳ Ｐゴシック" pitchFamily="34" charset="-128"/>
              </a:rPr>
              <a:t>terminates when expression is false or zero</a:t>
            </a:r>
            <a:endParaRPr lang="en-US" altLang="en-US" sz="18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	s += first-&gt;data;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	first = first-&gt;next;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return s;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E00F6E19-01B1-4B24-B281-B2EC0055448E}" type="slidenum">
              <a:rPr lang="en-US" altLang="en-US" sz="1400" smtClean="0"/>
              <a:pPr eaLnBrk="1" hangingPunct="1">
                <a:defRPr/>
              </a:pPr>
              <a:t>12</a:t>
            </a:fld>
            <a:endParaRPr lang="en-US" alt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Lifting example </a:t>
            </a:r>
            <a:r>
              <a:rPr lang="en-US" altLang="en-US" sz="2400" smtClean="0">
                <a:ea typeface="ＭＳ Ｐゴシック" pitchFamily="34" charset="-128"/>
              </a:rPr>
              <a:t>(abstract the data structure)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ea typeface="+mn-ea"/>
              </a:rPr>
              <a:t>// </a:t>
            </a:r>
            <a:r>
              <a:rPr lang="en-US" sz="2000" i="1" dirty="0" smtClean="0">
                <a:ea typeface="+mn-ea"/>
              </a:rPr>
              <a:t>pseudo-code  for a more general version of  both algorithms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000" b="1" dirty="0" smtClean="0">
              <a:ea typeface="+mn-ea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i="1" dirty="0" err="1" smtClean="0"/>
              <a:t>int</a:t>
            </a:r>
            <a:r>
              <a:rPr lang="en-US" sz="2000" b="1" i="1" dirty="0" smtClean="0"/>
              <a:t> sum(data)	// </a:t>
            </a:r>
            <a:r>
              <a:rPr lang="en-US" sz="2000" i="1" dirty="0" smtClean="0"/>
              <a:t>somehow parameterize with the data structure</a:t>
            </a:r>
            <a:endParaRPr lang="en-US" sz="2000" b="1" i="1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i="1" dirty="0" smtClean="0"/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i="1" dirty="0" smtClean="0"/>
              <a:t>	</a:t>
            </a:r>
            <a:r>
              <a:rPr lang="en-US" sz="2000" b="1" i="1" dirty="0" err="1" smtClean="0"/>
              <a:t>int</a:t>
            </a:r>
            <a:r>
              <a:rPr lang="en-US" sz="2000" b="1" i="1" dirty="0" smtClean="0"/>
              <a:t> s = 0;			// </a:t>
            </a:r>
            <a:r>
              <a:rPr lang="en-US" sz="2000" i="1" dirty="0" smtClean="0"/>
              <a:t>initialize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i="1" dirty="0" smtClean="0"/>
              <a:t>	while (not at end) {	</a:t>
            </a:r>
            <a:r>
              <a:rPr lang="en-US" sz="2000" b="1" i="1" dirty="0" smtClean="0"/>
              <a:t>// </a:t>
            </a:r>
            <a:r>
              <a:rPr lang="en-US" sz="2000" i="1" dirty="0" smtClean="0"/>
              <a:t>loop through all elements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i="1" dirty="0" smtClean="0"/>
              <a:t>		    s = s + get value;	// </a:t>
            </a:r>
            <a:r>
              <a:rPr lang="en-US" sz="2000" i="1" dirty="0" smtClean="0"/>
              <a:t>compute sum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i="1" dirty="0" smtClean="0"/>
              <a:t>		    get next data element;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i="1" dirty="0" smtClean="0"/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i="1" dirty="0" smtClean="0"/>
              <a:t>	return s;			// </a:t>
            </a:r>
            <a:r>
              <a:rPr lang="en-US" sz="2000" i="1" dirty="0" smtClean="0"/>
              <a:t>return result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i="1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i="1" dirty="0" smtClean="0"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ea typeface="+mn-ea"/>
              </a:rPr>
              <a:t>We need three operations (on the data structure):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not at end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get value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get next data element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 smtClean="0">
              <a:ea typeface="+mn-e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F14E86E-C02F-4997-A870-DAFAD06174E7}" type="slidenum">
              <a:rPr lang="en-US" altLang="en-US" sz="1400" smtClean="0"/>
              <a:pPr eaLnBrk="1" hangingPunct="1">
                <a:defRPr/>
              </a:pPr>
              <a:t>13</a:t>
            </a:fld>
            <a:endParaRPr lang="en-US" altLang="en-US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Lifting example </a:t>
            </a:r>
            <a:r>
              <a:rPr lang="en-US" altLang="en-US" sz="2400" smtClean="0">
                <a:ea typeface="ＭＳ Ｐゴシック" pitchFamily="34" charset="-128"/>
              </a:rPr>
              <a:t>(STL version)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// </a:t>
            </a:r>
            <a:r>
              <a:rPr lang="en-US" altLang="en-US" sz="2000" i="1" dirty="0" smtClean="0">
                <a:ea typeface="ＭＳ Ｐゴシック" pitchFamily="34" charset="-128"/>
              </a:rPr>
              <a:t>Concrete STL-style code  for a more general version of both algorithms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template&lt;class </a:t>
            </a:r>
            <a:r>
              <a:rPr lang="en-US" altLang="en-US" sz="2000" b="1" dirty="0" err="1" smtClean="0">
                <a:ea typeface="ＭＳ Ｐゴシック" pitchFamily="34" charset="-128"/>
              </a:rPr>
              <a:t>Iter</a:t>
            </a:r>
            <a:r>
              <a:rPr lang="en-US" altLang="en-US" sz="2000" b="1" dirty="0" smtClean="0">
                <a:ea typeface="ＭＳ Ｐゴシック" pitchFamily="34" charset="-128"/>
              </a:rPr>
              <a:t>, class T&gt; 	// </a:t>
            </a:r>
            <a:r>
              <a:rPr lang="en-US" altLang="en-US" sz="2000" i="1" dirty="0" err="1" smtClean="0">
                <a:ea typeface="ＭＳ Ｐゴシック" pitchFamily="34" charset="-128"/>
              </a:rPr>
              <a:t>Iter</a:t>
            </a:r>
            <a:r>
              <a:rPr lang="en-US" altLang="en-US" sz="2000" i="1" dirty="0" smtClean="0">
                <a:ea typeface="ＭＳ Ｐゴシック" pitchFamily="34" charset="-128"/>
              </a:rPr>
              <a:t> should be an </a:t>
            </a:r>
            <a:r>
              <a:rPr lang="en-US" altLang="en-US" sz="2000" i="1" dirty="0" err="1" smtClean="0">
                <a:ea typeface="ＭＳ Ｐゴシック" pitchFamily="34" charset="-128"/>
              </a:rPr>
              <a:t>Input_iterator</a:t>
            </a:r>
            <a:endParaRPr lang="en-US" altLang="en-US" sz="2000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					// </a:t>
            </a:r>
            <a:r>
              <a:rPr lang="en-US" altLang="en-US" sz="2000" i="1" dirty="0" smtClean="0">
                <a:ea typeface="ＭＳ Ｐゴシック" pitchFamily="34" charset="-128"/>
              </a:rPr>
              <a:t>T should be something we can + and =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T sum(</a:t>
            </a:r>
            <a:r>
              <a:rPr lang="en-US" altLang="en-US" sz="2000" b="1" dirty="0" err="1" smtClean="0">
                <a:ea typeface="ＭＳ Ｐゴシック" pitchFamily="34" charset="-128"/>
              </a:rPr>
              <a:t>Iter</a:t>
            </a:r>
            <a:r>
              <a:rPr lang="en-US" altLang="en-US" sz="2000" b="1" dirty="0" smtClean="0">
                <a:ea typeface="ＭＳ Ｐゴシック" pitchFamily="34" charset="-128"/>
              </a:rPr>
              <a:t> first, </a:t>
            </a:r>
            <a:r>
              <a:rPr lang="en-US" altLang="en-US" sz="2000" b="1" dirty="0" err="1" smtClean="0">
                <a:ea typeface="ＭＳ Ｐゴシック" pitchFamily="34" charset="-128"/>
              </a:rPr>
              <a:t>Iter</a:t>
            </a:r>
            <a:r>
              <a:rPr lang="en-US" altLang="en-US" sz="2000" b="1" dirty="0" smtClean="0">
                <a:ea typeface="ＭＳ Ｐゴシック" pitchFamily="34" charset="-128"/>
              </a:rPr>
              <a:t> last, T s)	// </a:t>
            </a:r>
            <a:r>
              <a:rPr lang="en-US" altLang="en-US" sz="2000" i="1" dirty="0" smtClean="0">
                <a:ea typeface="ＭＳ Ｐゴシック" pitchFamily="34" charset="-128"/>
              </a:rPr>
              <a:t>T is the </a:t>
            </a:r>
            <a:r>
              <a:rPr lang="ja-JP" altLang="en-US" sz="2000" i="1" smtClean="0">
                <a:ea typeface="ＭＳ Ｐゴシック" pitchFamily="34" charset="-128"/>
              </a:rPr>
              <a:t>“</a:t>
            </a:r>
            <a:r>
              <a:rPr lang="en-US" altLang="ja-JP" sz="2000" i="1" dirty="0" smtClean="0">
                <a:ea typeface="ＭＳ Ｐゴシック" pitchFamily="34" charset="-128"/>
              </a:rPr>
              <a:t>accumulator type</a:t>
            </a:r>
            <a:r>
              <a:rPr lang="ja-JP" altLang="en-US" sz="2000" i="1" smtClean="0">
                <a:ea typeface="ＭＳ Ｐゴシック" pitchFamily="34" charset="-128"/>
              </a:rPr>
              <a:t>”</a:t>
            </a:r>
            <a:endParaRPr lang="en-US" altLang="ja-JP" sz="2000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 while (first!=last)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	s = s + *first;</a:t>
            </a:r>
            <a:endParaRPr lang="en-US" altLang="en-US" sz="2000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	++first;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return s;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Let the user initialize the accumulator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float a[] = { 1,2,3,4,5,6,7,8 };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double d = 0;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d = sum(</a:t>
            </a:r>
            <a:r>
              <a:rPr lang="en-US" altLang="en-US" sz="2000" b="1" dirty="0" err="1" smtClean="0">
                <a:ea typeface="Times New Roman" pitchFamily="18" charset="0"/>
              </a:rPr>
              <a:t>a,a+sizeof</a:t>
            </a:r>
            <a:r>
              <a:rPr lang="en-US" altLang="en-US" sz="2000" b="1" dirty="0" smtClean="0">
                <a:ea typeface="Times New Roman" pitchFamily="18" charset="0"/>
              </a:rPr>
              <a:t>(a)/</a:t>
            </a:r>
            <a:r>
              <a:rPr lang="en-US" altLang="en-US" sz="2000" b="1" dirty="0" err="1" smtClean="0">
                <a:ea typeface="Times New Roman" pitchFamily="18" charset="0"/>
              </a:rPr>
              <a:t>sizeof</a:t>
            </a:r>
            <a:r>
              <a:rPr lang="en-US" altLang="en-US" sz="2000" b="1" dirty="0" smtClean="0">
                <a:ea typeface="Times New Roman" pitchFamily="18" charset="0"/>
              </a:rPr>
              <a:t>(*a),d);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FA38640B-60E0-447C-A805-A1C0DCBD9DEA}" type="slidenum">
              <a:rPr lang="en-US" altLang="en-US" sz="1400" smtClean="0"/>
              <a:pPr eaLnBrk="1" hangingPunct="1">
                <a:defRPr/>
              </a:pPr>
              <a:t>14</a:t>
            </a:fld>
            <a:endParaRPr lang="en-US" altLang="en-US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Lifting example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Almost the standard library accumulate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I </a:t>
            </a:r>
            <a:r>
              <a:rPr lang="en-US" altLang="en-US" sz="2000" smtClean="0">
                <a:ea typeface="Times New Roman" pitchFamily="18" charset="0"/>
              </a:rPr>
              <a:t>simplified</a:t>
            </a:r>
            <a:r>
              <a:rPr lang="en-US" altLang="en-US" sz="2400" smtClean="0">
                <a:ea typeface="Times New Roman" pitchFamily="18" charset="0"/>
              </a:rPr>
              <a:t> a bit for terseness</a:t>
            </a:r>
            <a:br>
              <a:rPr lang="en-US" altLang="en-US" sz="2400" smtClean="0">
                <a:ea typeface="Times New Roman" pitchFamily="18" charset="0"/>
              </a:rPr>
            </a:br>
            <a:r>
              <a:rPr lang="en-US" altLang="en-US" sz="2400" smtClean="0">
                <a:ea typeface="Times New Roman" pitchFamily="18" charset="0"/>
              </a:rPr>
              <a:t>(see 21.5 for more generality and more details)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Works for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arrays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vector</a:t>
            </a:r>
            <a:r>
              <a:rPr lang="en-US" altLang="en-US" sz="2000" smtClean="0">
                <a:ea typeface="Times New Roman" pitchFamily="18" charset="0"/>
              </a:rPr>
              <a:t>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list</a:t>
            </a:r>
            <a:r>
              <a:rPr lang="en-US" altLang="en-US" sz="2000" smtClean="0">
                <a:ea typeface="Times New Roman" pitchFamily="18" charset="0"/>
              </a:rPr>
              <a:t>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istream</a:t>
            </a:r>
            <a:r>
              <a:rPr lang="en-US" altLang="en-US" sz="2000" smtClean="0">
                <a:ea typeface="Times New Roman" pitchFamily="18" charset="0"/>
              </a:rPr>
              <a:t>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…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Runs as fast as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hand-crafted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code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Given decent inlining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The code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requirements on its data has become explicit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We understand the code better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H="1">
            <a:off x="3886200" y="4114800"/>
            <a:ext cx="44958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ea typeface="+mj-ea"/>
              </a:rPr>
              <a:t>The </a:t>
            </a:r>
            <a:r>
              <a:rPr lang="en-US" sz="4000" dirty="0" smtClean="0">
                <a:ea typeface="+mj-ea"/>
              </a:rPr>
              <a:t>STL</a:t>
            </a:r>
            <a:endParaRPr lang="en-US" sz="3200" dirty="0">
              <a:ea typeface="+mj-ea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Part of the ISO C++ Standard Library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Mostly non-numerical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Only 4 standard algorithms specifically do computation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Accumulate, inner_product, partial_sum, adjacent_difference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Handles textual data as well as numeric data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E.g. string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Deals with organization of code and data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Built-in types, user-defined types, and data structures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Optimizing disk access was among its original uses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Performance was always a key concern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D78A43E-E1A9-4607-9C6E-8D2622478B60}" type="slidenum">
              <a:rPr lang="en-US" altLang="en-US" sz="1400" smtClean="0"/>
              <a:pPr eaLnBrk="1" hangingPunct="1">
                <a:defRPr/>
              </a:pPr>
              <a:t>15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The STL</a:t>
            </a:r>
          </a:p>
        </p:txBody>
      </p:sp>
      <p:pic>
        <p:nvPicPr>
          <p:cNvPr id="17411" name="Picture 8" descr="100_006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781800" y="76200"/>
            <a:ext cx="2249488" cy="2998788"/>
          </a:xfrm>
          <a:noFill/>
        </p:spPr>
      </p:pic>
      <p:sp>
        <p:nvSpPr>
          <p:cNvPr id="7578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295400"/>
            <a:ext cx="7391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Designed by Alex Stepanov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General aim: The most general, most</a:t>
            </a:r>
            <a:br>
              <a:rPr lang="en-US" altLang="en-US" sz="2800" smtClean="0">
                <a:ea typeface="ＭＳ Ｐゴシック" pitchFamily="34" charset="-128"/>
              </a:rPr>
            </a:br>
            <a:r>
              <a:rPr lang="en-US" altLang="en-US" sz="2800" smtClean="0">
                <a:ea typeface="ＭＳ Ｐゴシック" pitchFamily="34" charset="-128"/>
              </a:rPr>
              <a:t>efficient, most flexible representation</a:t>
            </a:r>
            <a:br>
              <a:rPr lang="en-US" altLang="en-US" sz="2800" smtClean="0">
                <a:ea typeface="ＭＳ Ｐゴシック" pitchFamily="34" charset="-128"/>
              </a:rPr>
            </a:br>
            <a:r>
              <a:rPr lang="en-US" altLang="en-US" sz="2800" smtClean="0">
                <a:ea typeface="ＭＳ Ｐゴシック" pitchFamily="34" charset="-128"/>
              </a:rPr>
              <a:t>of concepts (ideas, algorithms)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Represent separate concepts separately in code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Combine concepts freely wherever meaningful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General aim to make programming </a:t>
            </a:r>
            <a:r>
              <a:rPr lang="ja-JP" altLang="en-US" sz="2800" smtClean="0">
                <a:ea typeface="ＭＳ Ｐゴシック" pitchFamily="34" charset="-128"/>
              </a:rPr>
              <a:t>“</a:t>
            </a:r>
            <a:r>
              <a:rPr lang="en-US" altLang="ja-JP" sz="2800" smtClean="0">
                <a:ea typeface="ＭＳ Ｐゴシック" pitchFamily="34" charset="-128"/>
              </a:rPr>
              <a:t>like math</a:t>
            </a:r>
            <a:r>
              <a:rPr lang="ja-JP" altLang="en-US" sz="2800" smtClean="0">
                <a:ea typeface="ＭＳ Ｐゴシック" pitchFamily="34" charset="-128"/>
              </a:rPr>
              <a:t>”</a:t>
            </a:r>
            <a:endParaRPr lang="en-US" altLang="ja-JP" sz="280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or even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Good programming </a:t>
            </a:r>
            <a:r>
              <a:rPr lang="en-US" altLang="ja-JP" sz="2400" i="1" smtClean="0">
                <a:ea typeface="ＭＳ Ｐゴシック" pitchFamily="34" charset="-128"/>
              </a:rPr>
              <a:t>is</a:t>
            </a:r>
            <a:r>
              <a:rPr lang="en-US" altLang="ja-JP" sz="2400" smtClean="0">
                <a:ea typeface="ＭＳ Ｐゴシック" pitchFamily="34" charset="-128"/>
              </a:rPr>
              <a:t> math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endParaRPr lang="en-US" altLang="ja-JP" sz="240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works for integers, for floating-point numbers, for polynomials, for …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A6FC5D8-45FB-48D3-8CD3-7DD0BCC72095}" type="slidenum">
              <a:rPr lang="en-US" altLang="en-US" sz="1400" smtClean="0"/>
              <a:pPr eaLnBrk="1" hangingPunct="1">
                <a:defRPr/>
              </a:pPr>
              <a:t>16</a:t>
            </a:fld>
            <a:endParaRPr lang="en-US" altLang="en-US" sz="140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Basic model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381000" y="11430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Algorithms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mtClean="0">
                <a:ea typeface="Times New Roman" pitchFamily="18" charset="0"/>
              </a:rPr>
              <a:t>	sort, find, search, copy, …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304800" y="4648200"/>
            <a:ext cx="8229600" cy="1173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Containers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mtClean="0">
                <a:ea typeface="Times New Roman" pitchFamily="18" charset="0"/>
              </a:rPr>
              <a:t>	              vector, list, map, unordered_map, …</a:t>
            </a: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B3541576-B453-48CC-9AD2-BFA5B342375D}" type="slidenum">
              <a:rPr lang="en-US" altLang="en-US" sz="1400" smtClean="0"/>
              <a:pPr eaLnBrk="1" hangingPunct="1">
                <a:defRPr/>
              </a:pPr>
              <a:t>17</a:t>
            </a:fld>
            <a:endParaRPr lang="en-US" altLang="en-US" sz="1400" smtClean="0"/>
          </a:p>
        </p:txBody>
      </p:sp>
      <p:sp>
        <p:nvSpPr>
          <p:cNvPr id="18438" name="AutoShape 7"/>
          <p:cNvSpPr>
            <a:spLocks noChangeArrowheads="1"/>
          </p:cNvSpPr>
          <p:nvPr/>
        </p:nvSpPr>
        <p:spPr bwMode="auto">
          <a:xfrm>
            <a:off x="3276600" y="2895600"/>
            <a:ext cx="19050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iterators</a:t>
            </a:r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>
            <a:off x="1447800" y="2133600"/>
            <a:ext cx="1981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>
            <a:off x="2286000" y="2133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3048000" y="20574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3886200" y="2133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410200" y="1447800"/>
            <a:ext cx="3581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Separation of concerns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Algorithms manipulate data, but don</a:t>
            </a:r>
            <a:r>
              <a:rPr lang="ja-JP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 know about containers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Containers store data, but don</a:t>
            </a:r>
            <a:r>
              <a:rPr lang="ja-JP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 know about algorithms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Algorithms and containers interact through iterators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Each container has its own iterator types</a:t>
            </a:r>
          </a:p>
        </p:txBody>
      </p:sp>
      <p:sp>
        <p:nvSpPr>
          <p:cNvPr id="18444" name="Line 18"/>
          <p:cNvSpPr>
            <a:spLocks noChangeShapeType="1"/>
          </p:cNvSpPr>
          <p:nvPr/>
        </p:nvSpPr>
        <p:spPr bwMode="auto">
          <a:xfrm flipH="1" flipV="1">
            <a:off x="4572000" y="3733800"/>
            <a:ext cx="609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19"/>
          <p:cNvSpPr>
            <a:spLocks noChangeShapeType="1"/>
          </p:cNvSpPr>
          <p:nvPr/>
        </p:nvSpPr>
        <p:spPr bwMode="auto">
          <a:xfrm flipV="1">
            <a:off x="4114800" y="37338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20"/>
          <p:cNvSpPr>
            <a:spLocks noChangeShapeType="1"/>
          </p:cNvSpPr>
          <p:nvPr/>
        </p:nvSpPr>
        <p:spPr bwMode="auto">
          <a:xfrm flipV="1">
            <a:off x="3429000" y="3733800"/>
            <a:ext cx="381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21"/>
          <p:cNvSpPr>
            <a:spLocks noChangeShapeType="1"/>
          </p:cNvSpPr>
          <p:nvPr/>
        </p:nvSpPr>
        <p:spPr bwMode="auto">
          <a:xfrm flipV="1">
            <a:off x="2514600" y="3657600"/>
            <a:ext cx="838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The STL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1534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smtClean="0">
                <a:ea typeface="ＭＳ Ｐゴシック" pitchFamily="34" charset="-128"/>
              </a:rPr>
              <a:t>An ISO C++ standard framework of about 10 containers and about 60 algorithms connected by iterators</a:t>
            </a:r>
          </a:p>
          <a:p>
            <a:pPr lvl="1" eaLnBrk="1" hangingPunct="1">
              <a:defRPr/>
            </a:pPr>
            <a:r>
              <a:rPr lang="en-US" altLang="en-US" sz="2400" smtClean="0">
                <a:ea typeface="Times New Roman" pitchFamily="18" charset="0"/>
              </a:rPr>
              <a:t>Other organizations provide more containers and algorithms in the style of the STL</a:t>
            </a:r>
          </a:p>
          <a:p>
            <a:pPr lvl="2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Boost.org, Microsoft, SGI, …</a:t>
            </a:r>
          </a:p>
          <a:p>
            <a:pPr eaLnBrk="1" hangingPunct="1">
              <a:defRPr/>
            </a:pPr>
            <a:r>
              <a:rPr lang="en-US" altLang="en-US" sz="2800" smtClean="0">
                <a:ea typeface="ＭＳ Ｐゴシック" pitchFamily="34" charset="-128"/>
              </a:rPr>
              <a:t>Probably the currently best known and most widely used example of generic 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41ED3A52-8A9E-47BE-99F9-85DF052DBE13}" type="slidenum">
              <a:rPr lang="en-US" altLang="en-US" sz="1400" smtClean="0"/>
              <a:pPr eaLnBrk="1" hangingPunct="1">
                <a:defRPr/>
              </a:pPr>
              <a:t>18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The STL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6868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If you know the basic concepts and a few examples you can use the rest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Documentation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SGI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http://www.sgi.com/tech/stl/ (recommended because of clarity)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Dinkumware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http://www.dinkumware.com/refxcpp.html (beware of several library versions)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Rogue Wave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http://www.roguewave.com/support/docs/sourcepro/stdlibug/index.html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More accessible and less complete documentation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Appendix B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DDC7942-3BE2-4C05-887D-427BA56D7396}" type="slidenum">
              <a:rPr lang="en-US" altLang="en-US" sz="1400" smtClean="0"/>
              <a:pPr eaLnBrk="1" hangingPunct="1">
                <a:defRPr/>
              </a:pPr>
              <a:t>19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Abstract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This lecture and the next present the STL – the containers and algorithms part of the C++ standard library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The STL is an extensible framework dealing with data in a C++ program.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First, I will present the general ideal, then the fundamental concepts, and finally examples of containers and algorithms.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The key notions of </a:t>
            </a:r>
            <a:r>
              <a:rPr lang="en-US" altLang="en-US" sz="2800" i="1" smtClean="0">
                <a:ea typeface="ＭＳ Ｐゴシック" pitchFamily="34" charset="-128"/>
              </a:rPr>
              <a:t>sequence</a:t>
            </a:r>
            <a:r>
              <a:rPr lang="en-US" altLang="en-US" sz="2800" smtClean="0">
                <a:ea typeface="ＭＳ Ｐゴシック" pitchFamily="34" charset="-128"/>
              </a:rPr>
              <a:t> and </a:t>
            </a:r>
            <a:r>
              <a:rPr lang="en-US" altLang="en-US" sz="2800" i="1" smtClean="0">
                <a:ea typeface="ＭＳ Ｐゴシック" pitchFamily="34" charset="-128"/>
              </a:rPr>
              <a:t>iterator</a:t>
            </a:r>
            <a:r>
              <a:rPr lang="en-US" altLang="en-US" sz="2800" smtClean="0">
                <a:ea typeface="ＭＳ Ｐゴシック" pitchFamily="34" charset="-128"/>
              </a:rPr>
              <a:t> used to tie data together with algorithms (for general processing) are also presented.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34F8A519-F72D-4888-9F76-AA56F0BA0CCF}" type="slidenum">
              <a:rPr lang="en-US" altLang="en-US" sz="1400" smtClean="0"/>
              <a:pPr eaLnBrk="1" hangingPunct="1">
                <a:defRPr/>
              </a:pPr>
              <a:t>2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Basic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2296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A pair of iterators defines a sequence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The beginning (points to the first element – if any)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The end (points to the one-beyond-the-last element)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1226BEB-FF95-4F87-86BE-24C1A4482E46}" type="slidenum">
              <a:rPr lang="en-US" altLang="en-US" sz="1400" smtClean="0"/>
              <a:pPr eaLnBrk="1" hangingPunct="1">
                <a:defRPr/>
              </a:pPr>
              <a:t>20</a:t>
            </a:fld>
            <a:endParaRPr lang="en-US" altLang="en-US" sz="1400" smtClean="0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3276600" y="2667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7162800" y="38100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57150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31242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16764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5334000" y="2667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cxnSp>
        <p:nvCxnSpPr>
          <p:cNvPr id="21515" name="AutoShape 10"/>
          <p:cNvCxnSpPr>
            <a:cxnSpLocks noChangeShapeType="1"/>
            <a:stCxn id="21513" idx="3"/>
            <a:endCxn id="21512" idx="1"/>
          </p:cNvCxnSpPr>
          <p:nvPr/>
        </p:nvCxnSpPr>
        <p:spPr bwMode="auto">
          <a:xfrm>
            <a:off x="2438400" y="40005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1516" name="AutoShape 11"/>
          <p:cNvCxnSpPr>
            <a:cxnSpLocks noChangeShapeType="1"/>
            <a:stCxn id="21511" idx="3"/>
            <a:endCxn id="21510" idx="1"/>
          </p:cNvCxnSpPr>
          <p:nvPr/>
        </p:nvCxnSpPr>
        <p:spPr bwMode="auto">
          <a:xfrm>
            <a:off x="6477000" y="40005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1517" name="Rectangle 12"/>
          <p:cNvSpPr>
            <a:spLocks noChangeArrowheads="1"/>
          </p:cNvSpPr>
          <p:nvPr/>
        </p:nvSpPr>
        <p:spPr bwMode="auto">
          <a:xfrm>
            <a:off x="4495800" y="3810000"/>
            <a:ext cx="762000" cy="381000"/>
          </a:xfrm>
          <a:prstGeom prst="rect">
            <a:avLst/>
          </a:prstGeom>
          <a:noFill/>
          <a:ln w="9525" cap="rnd">
            <a:solidFill>
              <a:schemeClr val="bg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…</a:t>
            </a:r>
          </a:p>
        </p:txBody>
      </p:sp>
      <p:cxnSp>
        <p:nvCxnSpPr>
          <p:cNvPr id="21518" name="AutoShape 13"/>
          <p:cNvCxnSpPr>
            <a:cxnSpLocks noChangeShapeType="1"/>
            <a:stCxn id="21512" idx="3"/>
            <a:endCxn id="21517" idx="1"/>
          </p:cNvCxnSpPr>
          <p:nvPr/>
        </p:nvCxnSpPr>
        <p:spPr bwMode="auto">
          <a:xfrm>
            <a:off x="3886200" y="40005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1519" name="AutoShape 14"/>
          <p:cNvCxnSpPr>
            <a:cxnSpLocks noChangeShapeType="1"/>
            <a:stCxn id="21517" idx="3"/>
            <a:endCxn id="21511" idx="1"/>
          </p:cNvCxnSpPr>
          <p:nvPr/>
        </p:nvCxnSpPr>
        <p:spPr bwMode="auto">
          <a:xfrm>
            <a:off x="5257800" y="40005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1520" name="Line 15"/>
          <p:cNvSpPr>
            <a:spLocks noChangeShapeType="1"/>
          </p:cNvSpPr>
          <p:nvPr/>
        </p:nvSpPr>
        <p:spPr bwMode="auto">
          <a:xfrm flipH="1">
            <a:off x="2057400" y="28956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5715000" y="2819400"/>
            <a:ext cx="1828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2438400" y="26670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begin: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4648200" y="26670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end: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533400" y="4495800"/>
            <a:ext cx="8153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An iterator is a type that supports the  </a:t>
            </a:r>
            <a:r>
              <a:rPr lang="ja-JP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ja-JP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iterator operations</a:t>
            </a:r>
            <a:r>
              <a:rPr lang="ja-JP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”</a:t>
            </a:r>
            <a:endParaRPr lang="en-US" altLang="ja-JP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++ Go to next element</a:t>
            </a:r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* Get value</a:t>
            </a:r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== Does this iterator point to the same element as that iterator?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Some iterators support more operations (e.g. --, +, and [ ])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ea typeface="+mj-ea"/>
              </a:rPr>
              <a:t>Containers</a:t>
            </a:r>
            <a:br>
              <a:rPr lang="en-US" sz="4000" dirty="0">
                <a:ea typeface="+mj-ea"/>
              </a:rPr>
            </a:br>
            <a:r>
              <a:rPr lang="en-US" sz="2400" dirty="0" smtClean="0">
                <a:ea typeface="+mj-ea"/>
              </a:rPr>
              <a:t>(hold sequences in difference </a:t>
            </a:r>
            <a:r>
              <a:rPr lang="en-US" sz="2400" dirty="0">
                <a:ea typeface="+mj-ea"/>
              </a:rPr>
              <a:t>ways)</a:t>
            </a:r>
            <a:endParaRPr lang="en-US" sz="3200" dirty="0">
              <a:ea typeface="+mj-ea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19812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smtClean="0">
                <a:ea typeface="ＭＳ Ｐゴシック" pitchFamily="34" charset="-128"/>
              </a:rPr>
              <a:t>vector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smtClean="0">
                <a:ea typeface="ＭＳ Ｐゴシック" pitchFamily="34" charset="-128"/>
              </a:rPr>
              <a:t>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smtClean="0">
                <a:ea typeface="ＭＳ Ｐゴシック" pitchFamily="34" charset="-128"/>
              </a:rPr>
              <a:t>(doubly linked)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smtClean="0">
                <a:ea typeface="ＭＳ Ｐゴシック" pitchFamily="34" charset="-128"/>
              </a:rPr>
              <a:t>set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smtClean="0">
                <a:ea typeface="ＭＳ Ｐゴシック" pitchFamily="34" charset="-128"/>
              </a:rPr>
              <a:t>(a kind of tree)</a:t>
            </a:r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14D94341-FC77-4D96-9A07-63E3C6ABCEB5}" type="slidenum">
              <a:rPr lang="en-US" altLang="en-US" sz="1400" smtClean="0"/>
              <a:pPr eaLnBrk="1" hangingPunct="1">
                <a:defRPr/>
              </a:pPr>
              <a:t>21</a:t>
            </a:fld>
            <a:endParaRPr lang="en-US" altLang="en-US" sz="1400" smtClean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2438400" y="1371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362200" y="2514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362200" y="3733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4038600" y="1676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0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4800600" y="1676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1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5562600" y="1676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2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6324600" y="1676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3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3886200" y="2819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0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5410200" y="2819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1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6781800" y="2819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>
              <a:cs typeface="Times New Roman" pitchFamily="18" charset="0"/>
            </a:endParaRP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7086600" y="51054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>
              <a:cs typeface="Times New Roman" pitchFamily="18" charset="0"/>
            </a:endParaRP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4648200" y="510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1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3505200" y="510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0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5105400" y="3657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6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41910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2</a:t>
            </a: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5867400" y="510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5</a:t>
            </a: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8077200" y="28194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63246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7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7086600" y="16764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cxnSp>
        <p:nvCxnSpPr>
          <p:cNvPr id="22552" name="AutoShape 24"/>
          <p:cNvCxnSpPr>
            <a:cxnSpLocks noChangeShapeType="1"/>
            <a:stCxn id="22540" idx="3"/>
            <a:endCxn id="22541" idx="1"/>
          </p:cNvCxnSpPr>
          <p:nvPr/>
        </p:nvCxnSpPr>
        <p:spPr bwMode="auto">
          <a:xfrm>
            <a:off x="4648200" y="30099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553" name="AutoShape 25"/>
          <p:cNvCxnSpPr>
            <a:cxnSpLocks noChangeShapeType="1"/>
            <a:stCxn id="22541" idx="3"/>
            <a:endCxn id="22542" idx="1"/>
          </p:cNvCxnSpPr>
          <p:nvPr/>
        </p:nvCxnSpPr>
        <p:spPr bwMode="auto">
          <a:xfrm>
            <a:off x="6172200" y="30099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554" name="AutoShape 26"/>
          <p:cNvCxnSpPr>
            <a:cxnSpLocks noChangeShapeType="1"/>
            <a:stCxn id="22542" idx="3"/>
            <a:endCxn id="22549" idx="1"/>
          </p:cNvCxnSpPr>
          <p:nvPr/>
        </p:nvCxnSpPr>
        <p:spPr bwMode="auto">
          <a:xfrm>
            <a:off x="7543800" y="30099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555" name="AutoShape 29"/>
          <p:cNvCxnSpPr>
            <a:cxnSpLocks noChangeShapeType="1"/>
            <a:stCxn id="22547" idx="2"/>
            <a:endCxn id="22545" idx="0"/>
          </p:cNvCxnSpPr>
          <p:nvPr/>
        </p:nvCxnSpPr>
        <p:spPr bwMode="auto">
          <a:xfrm flipH="1">
            <a:off x="3886200" y="47244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6" name="AutoShape 30"/>
          <p:cNvCxnSpPr>
            <a:cxnSpLocks noChangeShapeType="1"/>
            <a:stCxn id="22547" idx="2"/>
            <a:endCxn id="22544" idx="0"/>
          </p:cNvCxnSpPr>
          <p:nvPr/>
        </p:nvCxnSpPr>
        <p:spPr bwMode="auto">
          <a:xfrm>
            <a:off x="4572000" y="47244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7" name="AutoShape 31"/>
          <p:cNvCxnSpPr>
            <a:cxnSpLocks noChangeShapeType="1"/>
            <a:stCxn id="22546" idx="2"/>
            <a:endCxn id="22547" idx="0"/>
          </p:cNvCxnSpPr>
          <p:nvPr/>
        </p:nvCxnSpPr>
        <p:spPr bwMode="auto">
          <a:xfrm rot="5400000">
            <a:off x="4876800" y="3733800"/>
            <a:ext cx="3048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8" name="AutoShape 32"/>
          <p:cNvCxnSpPr>
            <a:cxnSpLocks noChangeShapeType="1"/>
            <a:stCxn id="22546" idx="2"/>
            <a:endCxn id="22550" idx="0"/>
          </p:cNvCxnSpPr>
          <p:nvPr/>
        </p:nvCxnSpPr>
        <p:spPr bwMode="auto">
          <a:xfrm rot="16200000" flipH="1">
            <a:off x="5943600" y="3581400"/>
            <a:ext cx="3048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9" name="AutoShape 33"/>
          <p:cNvCxnSpPr>
            <a:cxnSpLocks noChangeShapeType="1"/>
            <a:stCxn id="22535" idx="3"/>
            <a:endCxn id="22546" idx="1"/>
          </p:cNvCxnSpPr>
          <p:nvPr/>
        </p:nvCxnSpPr>
        <p:spPr bwMode="auto">
          <a:xfrm flipV="1">
            <a:off x="3124200" y="3848100"/>
            <a:ext cx="19812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60" name="AutoShape 34"/>
          <p:cNvCxnSpPr>
            <a:cxnSpLocks noChangeShapeType="1"/>
            <a:stCxn id="22534" idx="3"/>
            <a:endCxn id="22540" idx="1"/>
          </p:cNvCxnSpPr>
          <p:nvPr/>
        </p:nvCxnSpPr>
        <p:spPr bwMode="auto">
          <a:xfrm>
            <a:off x="3124200" y="2705100"/>
            <a:ext cx="762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61" name="AutoShape 35"/>
          <p:cNvCxnSpPr>
            <a:cxnSpLocks noChangeShapeType="1"/>
            <a:stCxn id="22533" idx="3"/>
            <a:endCxn id="22536" idx="1"/>
          </p:cNvCxnSpPr>
          <p:nvPr/>
        </p:nvCxnSpPr>
        <p:spPr bwMode="auto">
          <a:xfrm>
            <a:off x="3200400" y="15621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62" name="Rectangle 38"/>
          <p:cNvSpPr>
            <a:spLocks noChangeArrowheads="1"/>
          </p:cNvSpPr>
          <p:nvPr/>
        </p:nvSpPr>
        <p:spPr bwMode="auto">
          <a:xfrm>
            <a:off x="5410200" y="5867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3</a:t>
            </a:r>
          </a:p>
        </p:txBody>
      </p:sp>
      <p:sp>
        <p:nvSpPr>
          <p:cNvPr id="22563" name="Rectangle 40"/>
          <p:cNvSpPr>
            <a:spLocks noChangeArrowheads="1"/>
          </p:cNvSpPr>
          <p:nvPr/>
        </p:nvSpPr>
        <p:spPr bwMode="auto">
          <a:xfrm>
            <a:off x="6477000" y="5867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4</a:t>
            </a:r>
          </a:p>
        </p:txBody>
      </p:sp>
      <p:cxnSp>
        <p:nvCxnSpPr>
          <p:cNvPr id="22564" name="AutoShape 41"/>
          <p:cNvCxnSpPr>
            <a:cxnSpLocks noChangeShapeType="1"/>
            <a:stCxn id="22548" idx="2"/>
            <a:endCxn id="22562" idx="0"/>
          </p:cNvCxnSpPr>
          <p:nvPr/>
        </p:nvCxnSpPr>
        <p:spPr bwMode="auto">
          <a:xfrm flipH="1">
            <a:off x="5791200" y="54864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65" name="AutoShape 42"/>
          <p:cNvCxnSpPr>
            <a:cxnSpLocks noChangeShapeType="1"/>
            <a:stCxn id="22548" idx="2"/>
            <a:endCxn id="22563" idx="0"/>
          </p:cNvCxnSpPr>
          <p:nvPr/>
        </p:nvCxnSpPr>
        <p:spPr bwMode="auto">
          <a:xfrm>
            <a:off x="6248400" y="54864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66" name="Rectangle 43"/>
          <p:cNvSpPr>
            <a:spLocks noChangeArrowheads="1"/>
          </p:cNvSpPr>
          <p:nvPr/>
        </p:nvSpPr>
        <p:spPr bwMode="auto">
          <a:xfrm>
            <a:off x="7010400" y="2819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cs typeface="Times New Roman" pitchFamily="18" charset="0"/>
              </a:rPr>
              <a:t>2</a:t>
            </a:r>
          </a:p>
        </p:txBody>
      </p:sp>
      <p:cxnSp>
        <p:nvCxnSpPr>
          <p:cNvPr id="22567" name="AutoShape 32"/>
          <p:cNvCxnSpPr>
            <a:cxnSpLocks noChangeShapeType="1"/>
            <a:stCxn id="22550" idx="2"/>
            <a:endCxn id="22548" idx="0"/>
          </p:cNvCxnSpPr>
          <p:nvPr/>
        </p:nvCxnSpPr>
        <p:spPr bwMode="auto">
          <a:xfrm rot="5400000">
            <a:off x="6286500" y="46863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68" name="AutoShape 32"/>
          <p:cNvCxnSpPr>
            <a:cxnSpLocks noChangeShapeType="1"/>
            <a:stCxn id="22550" idx="2"/>
            <a:endCxn id="22543" idx="0"/>
          </p:cNvCxnSpPr>
          <p:nvPr/>
        </p:nvCxnSpPr>
        <p:spPr bwMode="auto">
          <a:xfrm rot="16200000" flipH="1">
            <a:off x="6896100" y="4533900"/>
            <a:ext cx="381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  <p:cxnSp>
        <p:nvCxnSpPr>
          <p:cNvPr id="22570" name="AutoShape 32"/>
          <p:cNvCxnSpPr>
            <a:cxnSpLocks noChangeShapeType="1"/>
            <a:endCxn id="22543" idx="0"/>
          </p:cNvCxnSpPr>
          <p:nvPr/>
        </p:nvCxnSpPr>
        <p:spPr bwMode="auto">
          <a:xfrm rot="5400000">
            <a:off x="7429500" y="4610100"/>
            <a:ext cx="533400" cy="457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2571" name="AutoShape 32"/>
          <p:cNvCxnSpPr>
            <a:cxnSpLocks noChangeShapeType="1"/>
            <a:endCxn id="22540" idx="0"/>
          </p:cNvCxnSpPr>
          <p:nvPr/>
        </p:nvCxnSpPr>
        <p:spPr bwMode="auto">
          <a:xfrm>
            <a:off x="3505200" y="2286000"/>
            <a:ext cx="762000" cy="5334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2572" name="AutoShape 32"/>
          <p:cNvCxnSpPr>
            <a:cxnSpLocks noChangeShapeType="1"/>
            <a:endCxn id="22549" idx="0"/>
          </p:cNvCxnSpPr>
          <p:nvPr/>
        </p:nvCxnSpPr>
        <p:spPr bwMode="auto">
          <a:xfrm rot="5400000">
            <a:off x="8343900" y="2400300"/>
            <a:ext cx="533400" cy="3048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2573" name="AutoShape 32"/>
          <p:cNvCxnSpPr>
            <a:cxnSpLocks noChangeShapeType="1"/>
            <a:endCxn id="22551" idx="0"/>
          </p:cNvCxnSpPr>
          <p:nvPr/>
        </p:nvCxnSpPr>
        <p:spPr bwMode="auto">
          <a:xfrm rot="5400000">
            <a:off x="7467600" y="1219200"/>
            <a:ext cx="457200" cy="457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2574" name="AutoShape 32"/>
          <p:cNvCxnSpPr>
            <a:cxnSpLocks noChangeShapeType="1"/>
            <a:endCxn id="22545" idx="1"/>
          </p:cNvCxnSpPr>
          <p:nvPr/>
        </p:nvCxnSpPr>
        <p:spPr bwMode="auto">
          <a:xfrm>
            <a:off x="2743200" y="4953000"/>
            <a:ext cx="762000" cy="3429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2575" name="AutoShape 32"/>
          <p:cNvCxnSpPr>
            <a:cxnSpLocks noChangeShapeType="1"/>
            <a:endCxn id="22536" idx="0"/>
          </p:cNvCxnSpPr>
          <p:nvPr/>
        </p:nvCxnSpPr>
        <p:spPr bwMode="auto">
          <a:xfrm rot="16200000" flipH="1">
            <a:off x="3962400" y="1219200"/>
            <a:ext cx="457200" cy="457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The simplest algorithm: </a:t>
            </a:r>
            <a:r>
              <a:rPr lang="en-US" altLang="en-US" b="1" smtClean="0">
                <a:ea typeface="ＭＳ Ｐゴシック" pitchFamily="34" charset="-128"/>
              </a:rPr>
              <a:t>find()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676400"/>
            <a:ext cx="66294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smtClean="0">
                <a:ea typeface="ＭＳ Ｐゴシック" pitchFamily="34" charset="-128"/>
              </a:rPr>
              <a:t>// </a:t>
            </a:r>
            <a:r>
              <a:rPr lang="en-US" altLang="en-US" sz="2000" i="1" smtClean="0">
                <a:ea typeface="ＭＳ Ｐゴシック" pitchFamily="34" charset="-128"/>
              </a:rPr>
              <a:t>Find the first element that equals a value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6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template&lt;class In, class T&gt;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In find(In first, In last, const T&amp; val)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while (first!=last &amp;&amp; *first != val) ++first;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return first;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void f(vector&lt;int&gt;&amp; v, int x)	// </a:t>
            </a:r>
            <a:r>
              <a:rPr lang="en-US" altLang="en-US" sz="2000" i="1" smtClean="0">
                <a:ea typeface="ＭＳ Ｐゴシック" pitchFamily="34" charset="-128"/>
              </a:rPr>
              <a:t>find an int in a vector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vector&lt;int&gt;::iterator p = find(v.begin(),v.end(),x);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if (p!=v.end()) { /* </a:t>
            </a:r>
            <a:r>
              <a:rPr lang="en-US" altLang="en-US" sz="2000" i="1" smtClean="0">
                <a:ea typeface="ＭＳ Ｐゴシック" pitchFamily="34" charset="-128"/>
              </a:rPr>
              <a:t>we found </a:t>
            </a:r>
            <a:r>
              <a:rPr lang="en-US" altLang="en-US" sz="2000" b="1" i="1" smtClean="0">
                <a:ea typeface="ＭＳ Ｐゴシック" pitchFamily="34" charset="-128"/>
              </a:rPr>
              <a:t> </a:t>
            </a:r>
            <a:r>
              <a:rPr lang="en-US" altLang="en-US" sz="2000" i="1" smtClean="0">
                <a:ea typeface="ＭＳ Ｐゴシック" pitchFamily="34" charset="-128"/>
              </a:rPr>
              <a:t>x </a:t>
            </a:r>
            <a:r>
              <a:rPr lang="en-US" altLang="en-US" sz="2000" b="1" smtClean="0">
                <a:ea typeface="ＭＳ Ｐゴシック" pitchFamily="34" charset="-128"/>
              </a:rPr>
              <a:t>*/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// </a:t>
            </a:r>
            <a:r>
              <a:rPr lang="en-US" altLang="en-US" sz="2000" smtClean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}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F02A7A63-39B8-4E59-92DB-33BC271FB096}" type="slidenum">
              <a:rPr lang="en-US" altLang="en-US" sz="1400" smtClean="0"/>
              <a:pPr eaLnBrk="1" hangingPunct="1">
                <a:defRPr/>
              </a:pPr>
              <a:t>22</a:t>
            </a:fld>
            <a:endParaRPr lang="en-US" altLang="en-US" sz="1400" smtClean="0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838200" y="1905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7467600" y="9906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6019800" y="990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3429000" y="990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1981200" y="990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8001000" y="1981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cxnSp>
        <p:nvCxnSpPr>
          <p:cNvPr id="23563" name="AutoShape 10"/>
          <p:cNvCxnSpPr>
            <a:cxnSpLocks noChangeShapeType="1"/>
            <a:stCxn id="23561" idx="3"/>
            <a:endCxn id="23560" idx="1"/>
          </p:cNvCxnSpPr>
          <p:nvPr/>
        </p:nvCxnSpPr>
        <p:spPr bwMode="auto">
          <a:xfrm>
            <a:off x="2743200" y="11811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3564" name="AutoShape 11"/>
          <p:cNvCxnSpPr>
            <a:cxnSpLocks noChangeShapeType="1"/>
            <a:stCxn id="23559" idx="3"/>
            <a:endCxn id="23558" idx="1"/>
          </p:cNvCxnSpPr>
          <p:nvPr/>
        </p:nvCxnSpPr>
        <p:spPr bwMode="auto">
          <a:xfrm>
            <a:off x="6781800" y="11811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3565" name="Rectangle 12"/>
          <p:cNvSpPr>
            <a:spLocks noChangeArrowheads="1"/>
          </p:cNvSpPr>
          <p:nvPr/>
        </p:nvSpPr>
        <p:spPr bwMode="auto">
          <a:xfrm>
            <a:off x="4800600" y="990600"/>
            <a:ext cx="762000" cy="381000"/>
          </a:xfrm>
          <a:prstGeom prst="rect">
            <a:avLst/>
          </a:prstGeom>
          <a:noFill/>
          <a:ln w="9525" cap="rnd">
            <a:solidFill>
              <a:schemeClr val="bg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…</a:t>
            </a:r>
          </a:p>
        </p:txBody>
      </p:sp>
      <p:cxnSp>
        <p:nvCxnSpPr>
          <p:cNvPr id="23566" name="AutoShape 13"/>
          <p:cNvCxnSpPr>
            <a:cxnSpLocks noChangeShapeType="1"/>
            <a:stCxn id="23560" idx="3"/>
            <a:endCxn id="23565" idx="1"/>
          </p:cNvCxnSpPr>
          <p:nvPr/>
        </p:nvCxnSpPr>
        <p:spPr bwMode="auto">
          <a:xfrm>
            <a:off x="4191000" y="11811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3567" name="AutoShape 14"/>
          <p:cNvCxnSpPr>
            <a:cxnSpLocks noChangeShapeType="1"/>
            <a:stCxn id="23565" idx="3"/>
            <a:endCxn id="23559" idx="1"/>
          </p:cNvCxnSpPr>
          <p:nvPr/>
        </p:nvCxnSpPr>
        <p:spPr bwMode="auto">
          <a:xfrm>
            <a:off x="5562600" y="11811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3568" name="Line 15"/>
          <p:cNvSpPr>
            <a:spLocks noChangeShapeType="1"/>
          </p:cNvSpPr>
          <p:nvPr/>
        </p:nvSpPr>
        <p:spPr bwMode="auto">
          <a:xfrm flipV="1">
            <a:off x="1219200" y="13716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9" name="Line 16"/>
          <p:cNvSpPr>
            <a:spLocks noChangeShapeType="1"/>
          </p:cNvSpPr>
          <p:nvPr/>
        </p:nvSpPr>
        <p:spPr bwMode="auto">
          <a:xfrm flipH="1" flipV="1">
            <a:off x="7924800" y="13716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0" name="Text Box 17"/>
          <p:cNvSpPr txBox="1">
            <a:spLocks noChangeArrowheads="1"/>
          </p:cNvSpPr>
          <p:nvPr/>
        </p:nvSpPr>
        <p:spPr bwMode="auto">
          <a:xfrm>
            <a:off x="0" y="19050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begin:</a:t>
            </a:r>
          </a:p>
        </p:txBody>
      </p:sp>
      <p:sp>
        <p:nvSpPr>
          <p:cNvPr id="23571" name="Text Box 18"/>
          <p:cNvSpPr txBox="1">
            <a:spLocks noChangeArrowheads="1"/>
          </p:cNvSpPr>
          <p:nvPr/>
        </p:nvSpPr>
        <p:spPr bwMode="auto">
          <a:xfrm>
            <a:off x="7315200" y="1981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end: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304800" y="5943600"/>
            <a:ext cx="853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We can ignore (</a:t>
            </a:r>
            <a:r>
              <a:rPr lang="ja-JP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“</a:t>
            </a:r>
            <a:r>
              <a:rPr lang="en-US" altLang="ja-JP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abstract away</a:t>
            </a:r>
            <a:r>
              <a:rPr lang="ja-JP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”</a:t>
            </a:r>
            <a:r>
              <a:rPr lang="en-US" altLang="ja-JP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 the differences between containers</a:t>
            </a:r>
            <a:endParaRPr lang="en-US" altLang="en-US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a typeface="+mj-ea"/>
              </a:rPr>
              <a:t>find()</a:t>
            </a:r>
            <a:br>
              <a:rPr lang="en-US" sz="4000" b="1" dirty="0">
                <a:ea typeface="+mj-ea"/>
              </a:rPr>
            </a:br>
            <a:r>
              <a:rPr lang="en-US" sz="2400" dirty="0">
                <a:ea typeface="+mj-ea"/>
              </a:rPr>
              <a:t>generic for both element type and container type</a:t>
            </a:r>
            <a:endParaRPr lang="en-US" sz="2800" dirty="0">
              <a:ea typeface="+mj-ea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305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void f(vector&lt;</a:t>
            </a:r>
            <a:r>
              <a:rPr lang="en-US" altLang="en-US" sz="1800" b="1" dirty="0" err="1" smtClean="0">
                <a:ea typeface="ＭＳ Ｐゴシック" pitchFamily="34" charset="-128"/>
              </a:rPr>
              <a:t>int</a:t>
            </a:r>
            <a:r>
              <a:rPr lang="en-US" altLang="en-US" sz="1800" b="1" dirty="0" smtClean="0">
                <a:ea typeface="ＭＳ Ｐゴシック" pitchFamily="34" charset="-128"/>
              </a:rPr>
              <a:t>&gt;&amp; v, </a:t>
            </a:r>
            <a:r>
              <a:rPr lang="en-US" altLang="en-US" sz="1800" b="1" dirty="0" err="1" smtClean="0">
                <a:ea typeface="ＭＳ Ｐゴシック" pitchFamily="34" charset="-128"/>
              </a:rPr>
              <a:t>int</a:t>
            </a:r>
            <a:r>
              <a:rPr lang="en-US" altLang="en-US" sz="1800" b="1" dirty="0" smtClean="0">
                <a:ea typeface="ＭＳ Ｐゴシック" pitchFamily="34" charset="-128"/>
              </a:rPr>
              <a:t> x)		</a:t>
            </a:r>
            <a:r>
              <a:rPr lang="en-US" altLang="en-US" sz="1800" b="1" dirty="0" smtClean="0">
                <a:ea typeface="ＭＳ Ｐゴシック" pitchFamily="34" charset="-128"/>
              </a:rPr>
              <a:t>	// </a:t>
            </a:r>
            <a:r>
              <a:rPr lang="en-US" altLang="en-US" sz="1800" i="1" dirty="0" smtClean="0">
                <a:ea typeface="ＭＳ Ｐゴシック" pitchFamily="34" charset="-128"/>
              </a:rPr>
              <a:t>works for </a:t>
            </a:r>
            <a:r>
              <a:rPr lang="en-US" altLang="en-US" sz="1800" b="1" i="1" dirty="0" smtClean="0">
                <a:ea typeface="ＭＳ Ｐゴシック" pitchFamily="34" charset="-128"/>
              </a:rPr>
              <a:t>vector</a:t>
            </a:r>
            <a:r>
              <a:rPr lang="en-US" altLang="en-US" sz="1800" i="1" dirty="0" smtClean="0">
                <a:ea typeface="ＭＳ Ｐゴシック" pitchFamily="34" charset="-128"/>
              </a:rPr>
              <a:t> of </a:t>
            </a:r>
            <a:r>
              <a:rPr lang="en-US" altLang="en-US" sz="1800" b="1" i="1" dirty="0" err="1" smtClean="0">
                <a:ea typeface="ＭＳ Ｐゴシック" pitchFamily="34" charset="-128"/>
              </a:rPr>
              <a:t>int</a:t>
            </a:r>
            <a:r>
              <a:rPr lang="en-US" altLang="en-US" sz="1800" i="1" dirty="0" err="1" smtClean="0">
                <a:ea typeface="ＭＳ Ｐゴシック" pitchFamily="34" charset="-128"/>
              </a:rPr>
              <a:t>s</a:t>
            </a:r>
            <a:endParaRPr lang="en-US" altLang="en-US" sz="1800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	vector&lt;</a:t>
            </a:r>
            <a:r>
              <a:rPr lang="en-US" altLang="en-US" sz="1800" b="1" dirty="0" err="1" smtClean="0">
                <a:ea typeface="ＭＳ Ｐゴシック" pitchFamily="34" charset="-128"/>
              </a:rPr>
              <a:t>int</a:t>
            </a:r>
            <a:r>
              <a:rPr lang="en-US" altLang="en-US" sz="1800" b="1" dirty="0" smtClean="0">
                <a:ea typeface="ＭＳ Ｐゴシック" pitchFamily="34" charset="-128"/>
              </a:rPr>
              <a:t>&gt;::</a:t>
            </a:r>
            <a:r>
              <a:rPr lang="en-US" altLang="en-US" sz="1800" b="1" dirty="0" err="1" smtClean="0">
                <a:solidFill>
                  <a:srgbClr val="FFFF00"/>
                </a:solidFill>
                <a:ea typeface="ＭＳ Ｐゴシック" pitchFamily="34" charset="-128"/>
              </a:rPr>
              <a:t>iterator</a:t>
            </a:r>
            <a:r>
              <a:rPr lang="en-US" altLang="en-US" sz="1800" b="1" dirty="0" smtClean="0">
                <a:solidFill>
                  <a:srgbClr val="FFFF00"/>
                </a:solidFill>
                <a:ea typeface="ＭＳ Ｐゴシック" pitchFamily="34" charset="-128"/>
              </a:rPr>
              <a:t> p = find(</a:t>
            </a:r>
            <a:r>
              <a:rPr lang="en-US" altLang="en-US" sz="1800" b="1" dirty="0" err="1" smtClean="0">
                <a:solidFill>
                  <a:srgbClr val="FFFF00"/>
                </a:solidFill>
                <a:ea typeface="ＭＳ Ｐゴシック" pitchFamily="34" charset="-128"/>
              </a:rPr>
              <a:t>v.begin</a:t>
            </a:r>
            <a:r>
              <a:rPr lang="en-US" altLang="en-US" sz="1800" b="1" dirty="0" smtClean="0">
                <a:solidFill>
                  <a:srgbClr val="FFFF00"/>
                </a:solidFill>
                <a:ea typeface="ＭＳ Ｐゴシック" pitchFamily="34" charset="-128"/>
              </a:rPr>
              <a:t>(),</a:t>
            </a:r>
            <a:r>
              <a:rPr lang="en-US" altLang="en-US" sz="1800" b="1" dirty="0" err="1" smtClean="0">
                <a:solidFill>
                  <a:srgbClr val="FFFF00"/>
                </a:solidFill>
                <a:ea typeface="ＭＳ Ｐゴシック" pitchFamily="34" charset="-128"/>
              </a:rPr>
              <a:t>v.end</a:t>
            </a:r>
            <a:r>
              <a:rPr lang="en-US" altLang="en-US" sz="1800" b="1" dirty="0" smtClean="0">
                <a:solidFill>
                  <a:srgbClr val="FFFF00"/>
                </a:solidFill>
                <a:ea typeface="ＭＳ Ｐゴシック" pitchFamily="34" charset="-128"/>
              </a:rPr>
              <a:t>(),x);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solidFill>
                  <a:srgbClr val="FFFF00"/>
                </a:solidFill>
                <a:ea typeface="ＭＳ Ｐゴシック" pitchFamily="34" charset="-128"/>
              </a:rPr>
              <a:t>	if (p!=</a:t>
            </a:r>
            <a:r>
              <a:rPr lang="en-US" altLang="en-US" sz="1800" b="1" dirty="0" err="1" smtClean="0">
                <a:solidFill>
                  <a:srgbClr val="FFFF00"/>
                </a:solidFill>
                <a:ea typeface="ＭＳ Ｐゴシック" pitchFamily="34" charset="-128"/>
              </a:rPr>
              <a:t>v.end</a:t>
            </a:r>
            <a:r>
              <a:rPr lang="en-US" altLang="en-US" sz="1800" b="1" dirty="0" smtClean="0">
                <a:solidFill>
                  <a:srgbClr val="FFFF00"/>
                </a:solidFill>
                <a:ea typeface="ＭＳ Ｐゴシック" pitchFamily="34" charset="-128"/>
              </a:rPr>
              <a:t>()) { /* </a:t>
            </a:r>
            <a:r>
              <a:rPr lang="en-US" altLang="en-US" sz="1800" i="1" dirty="0" smtClean="0">
                <a:solidFill>
                  <a:srgbClr val="FFFF00"/>
                </a:solidFill>
                <a:ea typeface="ＭＳ Ｐゴシック" pitchFamily="34" charset="-128"/>
              </a:rPr>
              <a:t>we found</a:t>
            </a:r>
            <a:r>
              <a:rPr lang="en-US" altLang="en-US" sz="1800" b="1" i="1" dirty="0" smtClean="0">
                <a:solidFill>
                  <a:srgbClr val="FFFF00"/>
                </a:solidFill>
                <a:ea typeface="ＭＳ Ｐゴシック" pitchFamily="34" charset="-128"/>
              </a:rPr>
              <a:t>  </a:t>
            </a:r>
            <a:r>
              <a:rPr lang="en-US" altLang="en-US" sz="1800" i="1" dirty="0" smtClean="0">
                <a:solidFill>
                  <a:srgbClr val="FFFF00"/>
                </a:solidFill>
                <a:ea typeface="ＭＳ Ｐゴシック" pitchFamily="34" charset="-128"/>
              </a:rPr>
              <a:t>x</a:t>
            </a:r>
            <a:r>
              <a:rPr lang="en-US" altLang="en-US" sz="1800" dirty="0" smtClean="0">
                <a:solidFill>
                  <a:srgbClr val="FFFF00"/>
                </a:solidFill>
                <a:ea typeface="ＭＳ Ｐゴシック" pitchFamily="34" charset="-128"/>
              </a:rPr>
              <a:t> </a:t>
            </a:r>
            <a:r>
              <a:rPr lang="en-US" altLang="en-US" sz="1800" b="1" dirty="0" smtClean="0">
                <a:solidFill>
                  <a:srgbClr val="FFFF00"/>
                </a:solidFill>
                <a:ea typeface="ＭＳ Ｐゴシック" pitchFamily="34" charset="-128"/>
              </a:rPr>
              <a:t>*/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	// </a:t>
            </a:r>
            <a:r>
              <a:rPr lang="en-US" altLang="en-US" sz="1800" i="1" dirty="0" smtClean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void f(list&lt;string&gt;&amp; v, string x)		// </a:t>
            </a:r>
            <a:r>
              <a:rPr lang="en-US" altLang="en-US" sz="1800" i="1" dirty="0" smtClean="0">
                <a:ea typeface="ＭＳ Ｐゴシック" pitchFamily="34" charset="-128"/>
              </a:rPr>
              <a:t>works for </a:t>
            </a:r>
            <a:r>
              <a:rPr lang="en-US" altLang="en-US" sz="1800" b="1" i="1" dirty="0" smtClean="0">
                <a:ea typeface="ＭＳ Ｐゴシック" pitchFamily="34" charset="-128"/>
              </a:rPr>
              <a:t>list</a:t>
            </a:r>
            <a:r>
              <a:rPr lang="en-US" altLang="en-US" sz="1800" i="1" dirty="0" smtClean="0">
                <a:ea typeface="ＭＳ Ｐゴシック" pitchFamily="34" charset="-128"/>
              </a:rPr>
              <a:t> of </a:t>
            </a:r>
            <a:r>
              <a:rPr lang="en-US" altLang="en-US" sz="1800" b="1" i="1" dirty="0" smtClean="0">
                <a:ea typeface="ＭＳ Ｐゴシック" pitchFamily="34" charset="-128"/>
              </a:rPr>
              <a:t>string</a:t>
            </a:r>
            <a:r>
              <a:rPr lang="en-US" altLang="en-US" sz="1800" i="1" dirty="0" smtClean="0">
                <a:ea typeface="ＭＳ Ｐゴシック" pitchFamily="34" charset="-128"/>
              </a:rPr>
              <a:t>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	list&lt;string&gt;::</a:t>
            </a:r>
            <a:r>
              <a:rPr lang="en-US" altLang="en-US" sz="1800" b="1" dirty="0" err="1" smtClean="0">
                <a:solidFill>
                  <a:srgbClr val="FFFF00"/>
                </a:solidFill>
                <a:ea typeface="ＭＳ Ｐゴシック" pitchFamily="34" charset="-128"/>
              </a:rPr>
              <a:t>iterator</a:t>
            </a:r>
            <a:r>
              <a:rPr lang="en-US" altLang="en-US" sz="1800" b="1" dirty="0" smtClean="0">
                <a:solidFill>
                  <a:srgbClr val="FFFF00"/>
                </a:solidFill>
                <a:ea typeface="ＭＳ Ｐゴシック" pitchFamily="34" charset="-128"/>
              </a:rPr>
              <a:t> p = find(</a:t>
            </a:r>
            <a:r>
              <a:rPr lang="en-US" altLang="en-US" sz="1800" b="1" dirty="0" err="1" smtClean="0">
                <a:solidFill>
                  <a:srgbClr val="FFFF00"/>
                </a:solidFill>
                <a:ea typeface="ＭＳ Ｐゴシック" pitchFamily="34" charset="-128"/>
              </a:rPr>
              <a:t>v.begin</a:t>
            </a:r>
            <a:r>
              <a:rPr lang="en-US" altLang="en-US" sz="1800" b="1" dirty="0" smtClean="0">
                <a:solidFill>
                  <a:srgbClr val="FFFF00"/>
                </a:solidFill>
                <a:ea typeface="ＭＳ Ｐゴシック" pitchFamily="34" charset="-128"/>
              </a:rPr>
              <a:t>(),</a:t>
            </a:r>
            <a:r>
              <a:rPr lang="en-US" altLang="en-US" sz="1800" b="1" dirty="0" err="1" smtClean="0">
                <a:solidFill>
                  <a:srgbClr val="FFFF00"/>
                </a:solidFill>
                <a:ea typeface="ＭＳ Ｐゴシック" pitchFamily="34" charset="-128"/>
              </a:rPr>
              <a:t>v.end</a:t>
            </a:r>
            <a:r>
              <a:rPr lang="en-US" altLang="en-US" sz="1800" b="1" dirty="0" smtClean="0">
                <a:solidFill>
                  <a:srgbClr val="FFFF00"/>
                </a:solidFill>
                <a:ea typeface="ＭＳ Ｐゴシック" pitchFamily="34" charset="-128"/>
              </a:rPr>
              <a:t>(),x);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solidFill>
                  <a:srgbClr val="FFFF00"/>
                </a:solidFill>
                <a:ea typeface="ＭＳ Ｐゴシック" pitchFamily="34" charset="-128"/>
              </a:rPr>
              <a:t>	if (p!=</a:t>
            </a:r>
            <a:r>
              <a:rPr lang="en-US" altLang="en-US" sz="1800" b="1" dirty="0" err="1" smtClean="0">
                <a:solidFill>
                  <a:srgbClr val="FFFF00"/>
                </a:solidFill>
                <a:ea typeface="ＭＳ Ｐゴシック" pitchFamily="34" charset="-128"/>
              </a:rPr>
              <a:t>v.end</a:t>
            </a:r>
            <a:r>
              <a:rPr lang="en-US" altLang="en-US" sz="1800" b="1" dirty="0" smtClean="0">
                <a:solidFill>
                  <a:srgbClr val="FFFF00"/>
                </a:solidFill>
                <a:ea typeface="ＭＳ Ｐゴシック" pitchFamily="34" charset="-128"/>
              </a:rPr>
              <a:t>()) { /* </a:t>
            </a:r>
            <a:r>
              <a:rPr lang="en-US" altLang="en-US" sz="1800" i="1" dirty="0" smtClean="0">
                <a:solidFill>
                  <a:srgbClr val="FFFF00"/>
                </a:solidFill>
                <a:ea typeface="ＭＳ Ｐゴシック" pitchFamily="34" charset="-128"/>
              </a:rPr>
              <a:t>we found</a:t>
            </a:r>
            <a:r>
              <a:rPr lang="en-US" altLang="en-US" sz="1800" b="1" i="1" dirty="0" smtClean="0">
                <a:solidFill>
                  <a:srgbClr val="FFFF00"/>
                </a:solidFill>
                <a:ea typeface="ＭＳ Ｐゴシック" pitchFamily="34" charset="-128"/>
              </a:rPr>
              <a:t>  </a:t>
            </a:r>
            <a:r>
              <a:rPr lang="en-US" altLang="en-US" sz="1800" i="1" dirty="0" smtClean="0">
                <a:solidFill>
                  <a:srgbClr val="FFFF00"/>
                </a:solidFill>
                <a:ea typeface="ＭＳ Ｐゴシック" pitchFamily="34" charset="-128"/>
              </a:rPr>
              <a:t>x </a:t>
            </a:r>
            <a:r>
              <a:rPr lang="en-US" altLang="en-US" sz="1800" b="1" dirty="0" smtClean="0">
                <a:solidFill>
                  <a:srgbClr val="FFFF00"/>
                </a:solidFill>
                <a:ea typeface="ＭＳ Ｐゴシック" pitchFamily="34" charset="-128"/>
              </a:rPr>
              <a:t>*/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	// </a:t>
            </a:r>
            <a:r>
              <a:rPr lang="en-US" altLang="en-US" sz="1800" i="1" dirty="0" smtClean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void f(set&lt;double&gt;&amp; v, double x)		// </a:t>
            </a:r>
            <a:r>
              <a:rPr lang="en-US" altLang="en-US" sz="1800" i="1" dirty="0" smtClean="0">
                <a:ea typeface="ＭＳ Ｐゴシック" pitchFamily="34" charset="-128"/>
              </a:rPr>
              <a:t>works for </a:t>
            </a:r>
            <a:r>
              <a:rPr lang="en-US" altLang="en-US" sz="1800" b="1" i="1" dirty="0" smtClean="0">
                <a:ea typeface="ＭＳ Ｐゴシック" pitchFamily="34" charset="-128"/>
              </a:rPr>
              <a:t>set</a:t>
            </a:r>
            <a:r>
              <a:rPr lang="en-US" altLang="en-US" sz="1800" i="1" dirty="0" smtClean="0">
                <a:ea typeface="ＭＳ Ｐゴシック" pitchFamily="34" charset="-128"/>
              </a:rPr>
              <a:t> of </a:t>
            </a:r>
            <a:r>
              <a:rPr lang="en-US" altLang="en-US" sz="1800" b="1" i="1" dirty="0" smtClean="0">
                <a:ea typeface="ＭＳ Ｐゴシック" pitchFamily="34" charset="-128"/>
              </a:rPr>
              <a:t>double</a:t>
            </a:r>
            <a:r>
              <a:rPr lang="en-US" altLang="en-US" sz="1800" i="1" dirty="0" smtClean="0">
                <a:ea typeface="ＭＳ Ｐゴシック" pitchFamily="34" charset="-128"/>
              </a:rPr>
              <a:t>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	set&lt;double&gt;::</a:t>
            </a:r>
            <a:r>
              <a:rPr lang="en-US" altLang="en-US" sz="1800" b="1" dirty="0" err="1" smtClean="0">
                <a:solidFill>
                  <a:srgbClr val="FFFF00"/>
                </a:solidFill>
                <a:ea typeface="ＭＳ Ｐゴシック" pitchFamily="34" charset="-128"/>
              </a:rPr>
              <a:t>iterator</a:t>
            </a:r>
            <a:r>
              <a:rPr lang="en-US" altLang="en-US" sz="1800" b="1" dirty="0" smtClean="0">
                <a:solidFill>
                  <a:srgbClr val="FFFF00"/>
                </a:solidFill>
                <a:ea typeface="ＭＳ Ｐゴシック" pitchFamily="34" charset="-128"/>
              </a:rPr>
              <a:t> p = find(</a:t>
            </a:r>
            <a:r>
              <a:rPr lang="en-US" altLang="en-US" sz="1800" b="1" dirty="0" err="1" smtClean="0">
                <a:solidFill>
                  <a:srgbClr val="FFFF00"/>
                </a:solidFill>
                <a:ea typeface="ＭＳ Ｐゴシック" pitchFamily="34" charset="-128"/>
              </a:rPr>
              <a:t>v.begin</a:t>
            </a:r>
            <a:r>
              <a:rPr lang="en-US" altLang="en-US" sz="1800" b="1" dirty="0" smtClean="0">
                <a:solidFill>
                  <a:srgbClr val="FFFF00"/>
                </a:solidFill>
                <a:ea typeface="ＭＳ Ｐゴシック" pitchFamily="34" charset="-128"/>
              </a:rPr>
              <a:t>(),</a:t>
            </a:r>
            <a:r>
              <a:rPr lang="en-US" altLang="en-US" sz="1800" b="1" dirty="0" err="1" smtClean="0">
                <a:solidFill>
                  <a:srgbClr val="FFFF00"/>
                </a:solidFill>
                <a:ea typeface="ＭＳ Ｐゴシック" pitchFamily="34" charset="-128"/>
              </a:rPr>
              <a:t>v.end</a:t>
            </a:r>
            <a:r>
              <a:rPr lang="en-US" altLang="en-US" sz="1800" b="1" dirty="0" smtClean="0">
                <a:solidFill>
                  <a:srgbClr val="FFFF00"/>
                </a:solidFill>
                <a:ea typeface="ＭＳ Ｐゴシック" pitchFamily="34" charset="-128"/>
              </a:rPr>
              <a:t>(),x);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solidFill>
                  <a:srgbClr val="FFFF00"/>
                </a:solidFill>
                <a:ea typeface="ＭＳ Ｐゴシック" pitchFamily="34" charset="-128"/>
              </a:rPr>
              <a:t>	if (p!=</a:t>
            </a:r>
            <a:r>
              <a:rPr lang="en-US" altLang="en-US" sz="1800" b="1" dirty="0" err="1" smtClean="0">
                <a:solidFill>
                  <a:srgbClr val="FFFF00"/>
                </a:solidFill>
                <a:ea typeface="ＭＳ Ｐゴシック" pitchFamily="34" charset="-128"/>
              </a:rPr>
              <a:t>v.end</a:t>
            </a:r>
            <a:r>
              <a:rPr lang="en-US" altLang="en-US" sz="1800" b="1" dirty="0" smtClean="0">
                <a:solidFill>
                  <a:srgbClr val="FFFF00"/>
                </a:solidFill>
                <a:ea typeface="ＭＳ Ｐゴシック" pitchFamily="34" charset="-128"/>
              </a:rPr>
              <a:t>()) { /* </a:t>
            </a:r>
            <a:r>
              <a:rPr lang="en-US" altLang="en-US" sz="1800" i="1" dirty="0" smtClean="0">
                <a:solidFill>
                  <a:srgbClr val="FFFF00"/>
                </a:solidFill>
                <a:ea typeface="ＭＳ Ｐゴシック" pitchFamily="34" charset="-128"/>
              </a:rPr>
              <a:t>we found </a:t>
            </a:r>
            <a:r>
              <a:rPr lang="en-US" altLang="en-US" sz="1800" b="1" i="1" dirty="0" smtClean="0">
                <a:solidFill>
                  <a:srgbClr val="FFFF00"/>
                </a:solidFill>
                <a:ea typeface="ＭＳ Ｐゴシック" pitchFamily="34" charset="-128"/>
              </a:rPr>
              <a:t> </a:t>
            </a:r>
            <a:r>
              <a:rPr lang="en-US" altLang="en-US" sz="1800" i="1" dirty="0" smtClean="0">
                <a:solidFill>
                  <a:srgbClr val="FFFF00"/>
                </a:solidFill>
                <a:ea typeface="ＭＳ Ｐゴシック" pitchFamily="34" charset="-128"/>
              </a:rPr>
              <a:t>x </a:t>
            </a:r>
            <a:r>
              <a:rPr lang="en-US" altLang="en-US" sz="1800" b="1" dirty="0" smtClean="0">
                <a:solidFill>
                  <a:srgbClr val="FFFF00"/>
                </a:solidFill>
                <a:ea typeface="ＭＳ Ｐゴシック" pitchFamily="34" charset="-128"/>
              </a:rPr>
              <a:t>*/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	// </a:t>
            </a:r>
            <a:r>
              <a:rPr lang="en-US" altLang="en-US" sz="1800" i="1" dirty="0" smtClean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1CD8719C-C7BA-4D5B-95B3-09AE76DA030D}" type="slidenum">
              <a:rPr lang="en-US" altLang="en-US" sz="1400" smtClean="0"/>
              <a:pPr eaLnBrk="1" hangingPunct="1">
                <a:defRPr/>
              </a:pPr>
              <a:t>23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Algorithms and iterators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85344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An </a:t>
            </a:r>
            <a:r>
              <a:rPr lang="en-US" altLang="en-US" sz="2400" dirty="0" err="1" smtClean="0">
                <a:ea typeface="ＭＳ Ｐゴシック" pitchFamily="34" charset="-128"/>
              </a:rPr>
              <a:t>iterator</a:t>
            </a:r>
            <a:r>
              <a:rPr lang="en-US" altLang="en-US" sz="2400" dirty="0" smtClean="0">
                <a:ea typeface="ＭＳ Ｐゴシック" pitchFamily="34" charset="-128"/>
              </a:rPr>
              <a:t> points to (refers to, denotes) an element of a sequence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The end of the sequence is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dirty="0" smtClean="0">
                <a:ea typeface="ＭＳ Ｐゴシック" pitchFamily="34" charset="-128"/>
              </a:rPr>
              <a:t>one past the last element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 </a:t>
            </a:r>
            <a:r>
              <a:rPr lang="en-US" altLang="en-US" sz="2000" b="1" i="1" dirty="0" smtClean="0">
                <a:ea typeface="Times New Roman" pitchFamily="18" charset="0"/>
              </a:rPr>
              <a:t>not</a:t>
            </a:r>
            <a:r>
              <a:rPr lang="en-US" altLang="en-US" sz="2000" dirty="0" smtClean="0">
                <a:ea typeface="Times New Roman" pitchFamily="18" charset="0"/>
              </a:rPr>
              <a:t>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dirty="0" smtClean="0">
                <a:ea typeface="ＭＳ Ｐゴシック" pitchFamily="34" charset="-128"/>
              </a:rPr>
              <a:t>the last element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endParaRPr lang="en-US" altLang="ja-JP" sz="2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That</a:t>
            </a:r>
            <a:r>
              <a:rPr lang="ja-JP" altLang="en-US" sz="2000" smtClean="0">
                <a:ea typeface="ＭＳ Ｐゴシック" pitchFamily="34" charset="-128"/>
              </a:rPr>
              <a:t>’</a:t>
            </a:r>
            <a:r>
              <a:rPr lang="en-US" altLang="ja-JP" sz="2000" dirty="0" smtClean="0">
                <a:ea typeface="ＭＳ Ｐゴシック" pitchFamily="34" charset="-128"/>
              </a:rPr>
              <a:t>s necessary to elegantly represent an empty sequence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One-past-the-last-element </a:t>
            </a:r>
            <a:r>
              <a:rPr lang="en-US" altLang="en-US" sz="2000" dirty="0" smtClean="0">
                <a:ea typeface="Times New Roman" pitchFamily="18" charset="0"/>
              </a:rPr>
              <a:t>isn</a:t>
            </a:r>
            <a:r>
              <a:rPr lang="en-US" altLang="ja-JP" sz="2000" dirty="0" smtClean="0">
                <a:ea typeface="ＭＳ Ｐゴシック" pitchFamily="34" charset="-128"/>
              </a:rPr>
              <a:t>’t </a:t>
            </a:r>
            <a:r>
              <a:rPr lang="en-US" altLang="ja-JP" sz="2000" dirty="0" smtClean="0">
                <a:ea typeface="ＭＳ Ｐゴシック" pitchFamily="34" charset="-128"/>
              </a:rPr>
              <a:t>an element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 smtClean="0">
                <a:ea typeface="Times New Roman" pitchFamily="18" charset="0"/>
              </a:rPr>
              <a:t>You can compare an </a:t>
            </a:r>
            <a:r>
              <a:rPr lang="en-US" altLang="en-US" sz="1800" dirty="0" err="1" smtClean="0">
                <a:ea typeface="Times New Roman" pitchFamily="18" charset="0"/>
              </a:rPr>
              <a:t>iterator</a:t>
            </a:r>
            <a:r>
              <a:rPr lang="en-US" altLang="en-US" sz="1800" dirty="0" smtClean="0">
                <a:ea typeface="Times New Roman" pitchFamily="18" charset="0"/>
              </a:rPr>
              <a:t> pointing to it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 smtClean="0">
                <a:ea typeface="Times New Roman" pitchFamily="18" charset="0"/>
              </a:rPr>
              <a:t>You can</a:t>
            </a:r>
            <a:r>
              <a:rPr lang="ja-JP" altLang="en-US" sz="1800" smtClean="0">
                <a:ea typeface="ＭＳ Ｐゴシック" pitchFamily="34" charset="-128"/>
              </a:rPr>
              <a:t>’</a:t>
            </a:r>
            <a:r>
              <a:rPr lang="en-US" altLang="ja-JP" sz="1800" dirty="0" smtClean="0">
                <a:ea typeface="ＭＳ Ｐゴシック" pitchFamily="34" charset="-128"/>
              </a:rPr>
              <a:t>t dereference it (read its value)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Returning the end of the sequence is the standard idiom for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dirty="0" smtClean="0">
                <a:ea typeface="ＭＳ Ｐゴシック" pitchFamily="34" charset="-128"/>
              </a:rPr>
              <a:t>not found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dirty="0" smtClean="0">
                <a:ea typeface="ＭＳ Ｐゴシック" pitchFamily="34" charset="-128"/>
              </a:rPr>
              <a:t> or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dirty="0" smtClean="0">
                <a:ea typeface="ＭＳ Ｐゴシック" pitchFamily="34" charset="-128"/>
              </a:rPr>
              <a:t>unsuccessful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DCA72769-EC21-45E2-93CA-CCB2C008B87D}" type="slidenum">
              <a:rPr lang="en-US" altLang="en-US" sz="1400" smtClean="0"/>
              <a:pPr eaLnBrk="1" hangingPunct="1">
                <a:defRPr/>
              </a:pPr>
              <a:t>24</a:t>
            </a:fld>
            <a:endParaRPr lang="en-US" altLang="en-US" sz="1400" smtClean="0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295400" y="4572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990600" y="5562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0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1752600" y="5562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1</a:t>
            </a: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2514600" y="5562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2</a:t>
            </a: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3276600" y="5562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3</a:t>
            </a:r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4038600" y="55626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1676400" y="4800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7620000" y="48768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5791200" y="48768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3429000" y="4572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6781800" y="57150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6248400" y="50292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H="1">
            <a:off x="7315200" y="50292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3810000" y="4800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2514600" y="45720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the end: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5867400" y="4038600"/>
            <a:ext cx="26670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cs typeface="Times New Roman" pitchFamily="18" charset="0"/>
              </a:rPr>
              <a:t>An empty sequence: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cs typeface="Times New Roman" pitchFamily="18" charset="0"/>
              </a:rPr>
              <a:t>begin:               end: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304800" y="43434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some iterator: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Simple algorithm: </a:t>
            </a:r>
            <a:r>
              <a:rPr lang="en-US" altLang="en-US" b="1" smtClean="0">
                <a:ea typeface="ＭＳ Ｐゴシック" pitchFamily="34" charset="-128"/>
              </a:rPr>
              <a:t>find_if()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4582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Find the first element that matches a criterion (predicate)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Here, a predicate takes one argument and returns a </a:t>
            </a:r>
            <a:r>
              <a:rPr lang="en-US" altLang="en-US" sz="2400" b="1" smtClean="0">
                <a:ea typeface="Times New Roman" pitchFamily="18" charset="0"/>
              </a:rPr>
              <a:t>bool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600" b="1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template&lt;class In, class Pred&gt;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In find_if(In first, In last, Pred pred)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while (first!=last &amp;&amp; !pred(*first)) ++first;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return first;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void f(vector&lt;int&gt;&amp; v)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vector&lt;int&gt;::iterator p = find_if(v.begin(),v.end,Odd());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if (p!=v.end()) { /* </a:t>
            </a:r>
            <a:r>
              <a:rPr lang="en-US" altLang="en-US" sz="2000" i="1" smtClean="0">
                <a:ea typeface="Times New Roman" pitchFamily="18" charset="0"/>
              </a:rPr>
              <a:t>we found an odd number </a:t>
            </a:r>
            <a:r>
              <a:rPr lang="en-US" altLang="en-US" sz="2000" b="1" smtClean="0">
                <a:ea typeface="Times New Roman" pitchFamily="18" charset="0"/>
              </a:rPr>
              <a:t>*/ 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// </a:t>
            </a:r>
            <a:r>
              <a:rPr lang="en-US" altLang="en-US" sz="2000" smtClean="0">
                <a:ea typeface="Times New Roman" pitchFamily="18" charset="0"/>
              </a:rPr>
              <a:t>…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}</a:t>
            </a:r>
            <a:endParaRPr lang="en-US" altLang="en-US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009F6093-4165-496C-9279-1DE120AF0906}" type="slidenum">
              <a:rPr lang="en-US" altLang="en-US" sz="1400" smtClean="0"/>
              <a:pPr eaLnBrk="1" hangingPunct="1">
                <a:defRPr/>
              </a:pPr>
              <a:t>25</a:t>
            </a:fld>
            <a:endParaRPr lang="en-US" altLang="en-US" sz="1400" smtClean="0"/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7391400" y="33528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cs typeface="Times New Roman" pitchFamily="18" charset="0"/>
              </a:rPr>
              <a:t>A predicate</a:t>
            </a:r>
          </a:p>
        </p:txBody>
      </p:sp>
      <p:cxnSp>
        <p:nvCxnSpPr>
          <p:cNvPr id="26630" name="Straight Arrow Connector 6"/>
          <p:cNvCxnSpPr>
            <a:cxnSpLocks noChangeShapeType="1"/>
          </p:cNvCxnSpPr>
          <p:nvPr/>
        </p:nvCxnSpPr>
        <p:spPr bwMode="auto">
          <a:xfrm flipH="1">
            <a:off x="6858000" y="3657600"/>
            <a:ext cx="838200" cy="14478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Predicates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534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ea typeface="+mn-ea"/>
              </a:rPr>
              <a:t>A predicate (of one argument) is a function or a function object that takes an argument and returns a </a:t>
            </a:r>
            <a:r>
              <a:rPr lang="en-US" sz="2400" b="1" dirty="0" err="1">
                <a:ea typeface="+mn-ea"/>
              </a:rPr>
              <a:t>bool</a:t>
            </a:r>
            <a:endParaRPr lang="en-US" sz="2400" b="1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ea typeface="+mn-ea"/>
              </a:rPr>
              <a:t>For example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A function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 err="1"/>
              <a:t>bool</a:t>
            </a:r>
            <a:r>
              <a:rPr lang="en-US" sz="2000" b="1" dirty="0"/>
              <a:t> odd(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) { return i%2; } // </a:t>
            </a:r>
            <a:r>
              <a:rPr lang="en-US" sz="2000" b="1" i="1" dirty="0"/>
              <a:t>% </a:t>
            </a:r>
            <a:r>
              <a:rPr lang="en-US" sz="2000" i="1" dirty="0"/>
              <a:t>is the remainder (modulo) operator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odd(7);		</a:t>
            </a:r>
            <a:r>
              <a:rPr lang="en-US" sz="2000" b="1" dirty="0" smtClean="0"/>
              <a:t>	        // </a:t>
            </a:r>
            <a:r>
              <a:rPr lang="en-US" sz="2000" i="1" dirty="0"/>
              <a:t>call</a:t>
            </a:r>
            <a:r>
              <a:rPr lang="en-US" sz="2000" b="1" i="1" dirty="0"/>
              <a:t> odd</a:t>
            </a:r>
            <a:r>
              <a:rPr lang="en-US" sz="2000" i="1" dirty="0"/>
              <a:t>: is 7 odd</a:t>
            </a:r>
            <a:r>
              <a:rPr lang="en-US" sz="1800" i="1" dirty="0" smtClean="0"/>
              <a:t>?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endParaRPr lang="en-US" sz="1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A function object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 err="1"/>
              <a:t>struct</a:t>
            </a:r>
            <a:r>
              <a:rPr lang="en-US" sz="2000" b="1" dirty="0"/>
              <a:t> Odd </a:t>
            </a:r>
            <a:r>
              <a:rPr lang="en-US" sz="2000" b="1" dirty="0" smtClean="0"/>
              <a:t>{</a:t>
            </a:r>
            <a:endParaRPr lang="en-US" sz="2000" b="1" dirty="0"/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bool</a:t>
            </a:r>
            <a:r>
              <a:rPr lang="en-US" sz="2000" b="1" dirty="0"/>
              <a:t> operator()(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) const { return i%2; }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};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Odd </a:t>
            </a:r>
            <a:r>
              <a:rPr lang="en-US" sz="2000" b="1" dirty="0" err="1" smtClean="0"/>
              <a:t>odd</a:t>
            </a:r>
            <a:r>
              <a:rPr lang="en-US" sz="2000" b="1" dirty="0" smtClean="0"/>
              <a:t>;</a:t>
            </a:r>
            <a:r>
              <a:rPr lang="en-US" sz="2000" b="1" dirty="0"/>
              <a:t>	// </a:t>
            </a:r>
            <a:r>
              <a:rPr lang="en-US" sz="2000" i="1" dirty="0"/>
              <a:t>make an object</a:t>
            </a:r>
            <a:r>
              <a:rPr lang="en-US" sz="2000" b="1" i="1" dirty="0"/>
              <a:t> odd </a:t>
            </a:r>
            <a:r>
              <a:rPr lang="en-US" sz="2000" i="1" dirty="0"/>
              <a:t>of type</a:t>
            </a:r>
            <a:r>
              <a:rPr lang="en-US" sz="2000" b="1" i="1" dirty="0"/>
              <a:t> Odd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odd(7);		// </a:t>
            </a:r>
            <a:r>
              <a:rPr lang="en-US" sz="2000" i="1" dirty="0"/>
              <a:t>call </a:t>
            </a:r>
            <a:r>
              <a:rPr lang="en-US" sz="2000" b="1" i="1" dirty="0"/>
              <a:t>odd</a:t>
            </a:r>
            <a:r>
              <a:rPr lang="en-US" sz="2000" i="1" dirty="0"/>
              <a:t>: is 7 odd?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ea typeface="+mn-ea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B3838CE4-0365-49E5-968E-7B05F6FB22B7}" type="slidenum">
              <a:rPr lang="en-US" altLang="en-US" sz="1400" smtClean="0"/>
              <a:pPr eaLnBrk="1" hangingPunct="1">
                <a:defRPr/>
              </a:pPr>
              <a:t>26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latin typeface="Times New Roman" charset="0"/>
                <a:cs typeface="Times New Roman" charset="0"/>
              </a:rPr>
              <a:t>A concrete example using state</a:t>
            </a:r>
          </a:p>
          <a:p>
            <a:pPr>
              <a:buFont typeface="Wingdings" charset="0"/>
              <a:buChar char="n"/>
              <a:defRPr/>
            </a:pPr>
            <a:endParaRPr lang="en-US" sz="1800" dirty="0">
              <a:latin typeface="Times New Roman" charset="0"/>
              <a:cs typeface="Times New Roman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000" b="1" dirty="0">
                <a:latin typeface="Times New Roman" charset="0"/>
                <a:cs typeface="Times New Roman" charset="0"/>
              </a:rPr>
              <a:t>template&lt;class T&gt; 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struct</a:t>
            </a:r>
            <a:r>
              <a:rPr lang="en-US" sz="2000" b="1" dirty="0">
                <a:latin typeface="Times New Roman" charset="0"/>
                <a:cs typeface="Times New Roman" charset="0"/>
              </a:rPr>
              <a:t> 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Less_than</a:t>
            </a:r>
            <a:r>
              <a:rPr lang="en-US" sz="2000" b="1" dirty="0">
                <a:latin typeface="Times New Roman" charset="0"/>
                <a:cs typeface="Times New Roman" charset="0"/>
              </a:rPr>
              <a:t> {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b="1" dirty="0">
                <a:latin typeface="Times New Roman" charset="0"/>
                <a:cs typeface="Times New Roman" charset="0"/>
              </a:rPr>
              <a:t>	T 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val</a:t>
            </a:r>
            <a:r>
              <a:rPr lang="en-US" sz="2000" b="1" dirty="0">
                <a:latin typeface="Times New Roman" charset="0"/>
                <a:cs typeface="Times New Roman" charset="0"/>
              </a:rPr>
              <a:t>;	// </a:t>
            </a:r>
            <a:r>
              <a:rPr lang="en-US" sz="2000" i="1" dirty="0">
                <a:latin typeface="Times New Roman" charset="0"/>
                <a:cs typeface="Times New Roman" charset="0"/>
              </a:rPr>
              <a:t>value to compare with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b="1" dirty="0">
                <a:latin typeface="Times New Roman" charset="0"/>
                <a:cs typeface="Times New Roman" charset="0"/>
              </a:rPr>
              <a:t>	</a:t>
            </a:r>
            <a:r>
              <a:rPr lang="en-US" sz="2000" b="1" dirty="0" err="1" smtClean="0">
                <a:latin typeface="Times New Roman" charset="0"/>
                <a:cs typeface="Times New Roman" charset="0"/>
              </a:rPr>
              <a:t>Less_than</a:t>
            </a:r>
            <a:r>
              <a:rPr lang="en-US" sz="2000" b="1" dirty="0" smtClean="0">
                <a:latin typeface="Times New Roman" charset="0"/>
                <a:cs typeface="Times New Roman" charset="0"/>
              </a:rPr>
              <a:t>(T&amp; </a:t>
            </a:r>
            <a:r>
              <a:rPr lang="en-US" sz="2000" b="1" dirty="0">
                <a:latin typeface="Times New Roman" charset="0"/>
                <a:cs typeface="Times New Roman" charset="0"/>
              </a:rPr>
              <a:t>x) :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val</a:t>
            </a:r>
            <a:r>
              <a:rPr lang="en-US" sz="2000" b="1" dirty="0">
                <a:latin typeface="Times New Roman" charset="0"/>
                <a:cs typeface="Times New Roman" charset="0"/>
              </a:rPr>
              <a:t>(x) { }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b="1" dirty="0">
                <a:latin typeface="Times New Roman" charset="0"/>
                <a:cs typeface="Times New Roman" charset="0"/>
              </a:rPr>
              <a:t>	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bool</a:t>
            </a:r>
            <a:r>
              <a:rPr lang="en-US" sz="2000" b="1" dirty="0">
                <a:latin typeface="Times New Roman" charset="0"/>
                <a:cs typeface="Times New Roman" charset="0"/>
              </a:rPr>
              <a:t> operator()(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const</a:t>
            </a:r>
            <a:r>
              <a:rPr lang="en-US" sz="2000" b="1" dirty="0">
                <a:latin typeface="Times New Roman" charset="0"/>
                <a:cs typeface="Times New Roman" charset="0"/>
              </a:rPr>
              <a:t> T&amp; x) 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const</a:t>
            </a:r>
            <a:r>
              <a:rPr lang="en-US" sz="2000" b="1" dirty="0">
                <a:latin typeface="Times New Roman" charset="0"/>
                <a:cs typeface="Times New Roman" charset="0"/>
              </a:rPr>
              <a:t> { return x &lt; 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val</a:t>
            </a:r>
            <a:r>
              <a:rPr lang="en-US" sz="2000" b="1" dirty="0">
                <a:latin typeface="Times New Roman" charset="0"/>
                <a:cs typeface="Times New Roman" charset="0"/>
              </a:rPr>
              <a:t>; }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b="1" dirty="0">
                <a:latin typeface="Times New Roman" charset="0"/>
                <a:cs typeface="Times New Roman" charset="0"/>
              </a:rPr>
              <a:t>};</a:t>
            </a:r>
          </a:p>
          <a:p>
            <a:pPr lvl="1">
              <a:buFont typeface="Wingdings" charset="0"/>
              <a:buNone/>
              <a:defRPr/>
            </a:pPr>
            <a:endParaRPr lang="en-US" sz="2000" b="1" dirty="0">
              <a:latin typeface="Times New Roman" charset="0"/>
              <a:cs typeface="Times New Roman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000" b="1" dirty="0">
                <a:latin typeface="Times New Roman" charset="0"/>
                <a:cs typeface="Times New Roman" charset="0"/>
              </a:rPr>
              <a:t>// </a:t>
            </a:r>
            <a:r>
              <a:rPr lang="en-US" sz="2000" i="1" dirty="0">
                <a:latin typeface="Times New Roman" charset="0"/>
                <a:cs typeface="Times New Roman" charset="0"/>
              </a:rPr>
              <a:t>find x&lt;43 in vector&lt;</a:t>
            </a:r>
            <a:r>
              <a:rPr lang="en-US" sz="2000" i="1" dirty="0" err="1">
                <a:latin typeface="Times New Roman" charset="0"/>
                <a:cs typeface="Times New Roman" charset="0"/>
              </a:rPr>
              <a:t>int</a:t>
            </a:r>
            <a:r>
              <a:rPr lang="en-US" sz="2000" i="1" dirty="0">
                <a:latin typeface="Times New Roman" charset="0"/>
                <a:cs typeface="Times New Roman" charset="0"/>
              </a:rPr>
              <a:t>&gt; :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b="1" dirty="0">
                <a:latin typeface="Times New Roman" charset="0"/>
                <a:cs typeface="Times New Roman" charset="0"/>
              </a:rPr>
              <a:t>p=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find_if</a:t>
            </a:r>
            <a:r>
              <a:rPr lang="en-US" sz="2000" b="1" dirty="0">
                <a:latin typeface="Times New Roman" charset="0"/>
                <a:cs typeface="Times New Roman" charset="0"/>
              </a:rPr>
              <a:t>(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v.begin</a:t>
            </a:r>
            <a:r>
              <a:rPr lang="en-US" sz="2000" b="1" dirty="0">
                <a:latin typeface="Times New Roman" charset="0"/>
                <a:cs typeface="Times New Roman" charset="0"/>
              </a:rPr>
              <a:t>(), 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v.end</a:t>
            </a:r>
            <a:r>
              <a:rPr lang="en-US" sz="2000" b="1" dirty="0">
                <a:latin typeface="Times New Roman" charset="0"/>
                <a:cs typeface="Times New Roman" charset="0"/>
              </a:rPr>
              <a:t>(), 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Less_than</a:t>
            </a:r>
            <a:r>
              <a:rPr lang="en-US" sz="2000" b="1" dirty="0">
                <a:latin typeface="Times New Roman" charset="0"/>
                <a:cs typeface="Times New Roman" charset="0"/>
              </a:rPr>
              <a:t>(43)); </a:t>
            </a:r>
            <a:endParaRPr lang="en-US" sz="2000" i="1" dirty="0">
              <a:latin typeface="Times New Roman" charset="0"/>
              <a:cs typeface="Times New Roman" charset="0"/>
            </a:endParaRPr>
          </a:p>
          <a:p>
            <a:pPr lvl="1">
              <a:buFont typeface="Wingdings" charset="0"/>
              <a:buNone/>
              <a:defRPr/>
            </a:pPr>
            <a:endParaRPr lang="en-US" sz="2000" i="1" dirty="0">
              <a:latin typeface="Times New Roman" charset="0"/>
              <a:cs typeface="Times New Roman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000" b="1" dirty="0">
                <a:latin typeface="Times New Roman" charset="0"/>
                <a:cs typeface="Times New Roman" charset="0"/>
              </a:rPr>
              <a:t>// </a:t>
            </a:r>
            <a:r>
              <a:rPr lang="en-US" sz="2000" i="1" dirty="0">
                <a:latin typeface="Times New Roman" charset="0"/>
                <a:cs typeface="Times New Roman" charset="0"/>
              </a:rPr>
              <a:t>find x</a:t>
            </a:r>
            <a:r>
              <a:rPr lang="en-US" sz="2000" i="1" dirty="0" smtClean="0">
                <a:latin typeface="Times New Roman" charset="0"/>
                <a:cs typeface="Times New Roman" charset="0"/>
              </a:rPr>
              <a:t>&lt;</a:t>
            </a:r>
            <a:r>
              <a:rPr lang="en-US" sz="2000" dirty="0" smtClean="0">
                <a:latin typeface="Times New Roman" charset="0"/>
                <a:cs typeface="Times New Roman" charset="0"/>
              </a:rPr>
              <a:t>"perfection" </a:t>
            </a:r>
            <a:r>
              <a:rPr lang="en-US" sz="2000" i="1" dirty="0">
                <a:latin typeface="Times New Roman" charset="0"/>
                <a:cs typeface="Times New Roman" charset="0"/>
              </a:rPr>
              <a:t>in list&lt;string&gt;: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b="1" dirty="0">
                <a:latin typeface="Times New Roman" charset="0"/>
                <a:cs typeface="Times New Roman" charset="0"/>
              </a:rPr>
              <a:t>q=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find_if</a:t>
            </a:r>
            <a:r>
              <a:rPr lang="en-US" sz="2000" b="1" dirty="0">
                <a:latin typeface="Times New Roman" charset="0"/>
                <a:cs typeface="Times New Roman" charset="0"/>
              </a:rPr>
              <a:t>(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ls.begin</a:t>
            </a:r>
            <a:r>
              <a:rPr lang="en-US" sz="2000" b="1" dirty="0">
                <a:latin typeface="Times New Roman" charset="0"/>
                <a:cs typeface="Times New Roman" charset="0"/>
              </a:rPr>
              <a:t>(), 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ls.end</a:t>
            </a:r>
            <a:r>
              <a:rPr lang="en-US" sz="2000" b="1" dirty="0">
                <a:latin typeface="Times New Roman" charset="0"/>
                <a:cs typeface="Times New Roman" charset="0"/>
              </a:rPr>
              <a:t>(), 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Less_than</a:t>
            </a:r>
            <a:r>
              <a:rPr lang="en-US" sz="2000" b="1" dirty="0">
                <a:latin typeface="Times New Roman" charset="0"/>
                <a:cs typeface="Times New Roman" charset="0"/>
              </a:rPr>
              <a:t>("perfection")); </a:t>
            </a:r>
            <a:endParaRPr lang="en-US" sz="2000" i="1" dirty="0">
              <a:latin typeface="Times New Roman" charset="0"/>
              <a:cs typeface="Times New Roman" charset="0"/>
            </a:endParaRPr>
          </a:p>
          <a:p>
            <a:pPr>
              <a:buFont typeface="Wingdings" charset="0"/>
              <a:buChar char="n"/>
              <a:defRPr/>
            </a:pPr>
            <a:endParaRPr 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27948440-29B6-4B8B-B044-37DDA216DB0D}" type="slidenum">
              <a:rPr lang="en-US" altLang="en-US" sz="1400" smtClean="0"/>
              <a:pPr eaLnBrk="1" hangingPunct="1">
                <a:defRPr/>
              </a:pPr>
              <a:t>27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Function objects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58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smtClean="0">
                <a:ea typeface="ＭＳ Ｐゴシック" pitchFamily="34" charset="-128"/>
              </a:rPr>
              <a:t>A very efficient technique</a:t>
            </a: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inlining very easy</a:t>
            </a:r>
          </a:p>
          <a:p>
            <a:pPr lvl="2" eaLnBrk="1" hangingPunct="1">
              <a:defRPr/>
            </a:pPr>
            <a:r>
              <a:rPr lang="en-US" altLang="en-US" sz="1800" smtClean="0">
                <a:ea typeface="Times New Roman" pitchFamily="18" charset="0"/>
              </a:rPr>
              <a:t>and effective with current compilers</a:t>
            </a: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Faster than equivalent function</a:t>
            </a:r>
          </a:p>
          <a:p>
            <a:pPr lvl="2" eaLnBrk="1" hangingPunct="1">
              <a:defRPr/>
            </a:pPr>
            <a:r>
              <a:rPr lang="en-US" altLang="en-US" sz="1800" smtClean="0">
                <a:ea typeface="Times New Roman" pitchFamily="18" charset="0"/>
              </a:rPr>
              <a:t>And sometimes you can</a:t>
            </a:r>
            <a:r>
              <a:rPr lang="ja-JP" altLang="en-US" sz="1800" smtClean="0">
                <a:ea typeface="ＭＳ Ｐゴシック" pitchFamily="34" charset="-128"/>
              </a:rPr>
              <a:t>’</a:t>
            </a:r>
            <a:r>
              <a:rPr lang="en-US" altLang="ja-JP" sz="1800" smtClean="0">
                <a:ea typeface="ＭＳ Ｐゴシック" pitchFamily="34" charset="-128"/>
              </a:rPr>
              <a:t>t write an equivalent function</a:t>
            </a:r>
          </a:p>
          <a:p>
            <a:pPr eaLnBrk="1" hangingPunct="1">
              <a:defRPr/>
            </a:pPr>
            <a:r>
              <a:rPr lang="en-US" altLang="en-US" sz="2400" smtClean="0">
                <a:ea typeface="ＭＳ Ｐゴシック" pitchFamily="34" charset="-128"/>
              </a:rPr>
              <a:t>The main method of policy parameterization in the STL</a:t>
            </a:r>
          </a:p>
          <a:p>
            <a:pPr eaLnBrk="1" hangingPunct="1">
              <a:defRPr/>
            </a:pPr>
            <a:r>
              <a:rPr lang="en-US" altLang="en-US" sz="2400" smtClean="0">
                <a:ea typeface="ＭＳ Ｐゴシック" pitchFamily="34" charset="-128"/>
              </a:rPr>
              <a:t>Key to emulating functional programming techniques in C++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A5463984-2610-4861-BE15-6944B058AFE5}" type="slidenum">
              <a:rPr lang="en-US" altLang="en-US" sz="1400" smtClean="0"/>
              <a:pPr eaLnBrk="1" hangingPunct="1">
                <a:defRPr/>
              </a:pPr>
              <a:t>28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Policy parameterization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sz="2400" smtClean="0">
                <a:ea typeface="ＭＳ Ｐゴシック" pitchFamily="34" charset="-128"/>
              </a:rPr>
              <a:t>Whenever you have a useful algorithm, you eventually want to parameterize it by a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policy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.</a:t>
            </a: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For example, we need to parameterize sort by the comparison criteria</a:t>
            </a:r>
          </a:p>
          <a:p>
            <a:pPr eaLnBrk="1" hangingPunct="1">
              <a:buFontTx/>
              <a:buNone/>
              <a:defRPr/>
            </a:pPr>
            <a:endParaRPr lang="en-US" altLang="en-US" sz="1000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struct Record {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string name;		// </a:t>
            </a:r>
            <a:r>
              <a:rPr lang="en-US" altLang="en-US" sz="2000" i="1" smtClean="0">
                <a:ea typeface="ＭＳ Ｐゴシック" pitchFamily="34" charset="-128"/>
              </a:rPr>
              <a:t>standard string for ease of use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char addr[24];	// </a:t>
            </a:r>
            <a:r>
              <a:rPr lang="en-US" altLang="en-US" sz="2000" i="1" smtClean="0">
                <a:ea typeface="ＭＳ Ｐゴシック" pitchFamily="34" charset="-128"/>
              </a:rPr>
              <a:t>old C-style string to match database layout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smtClean="0">
                <a:ea typeface="ＭＳ Ｐゴシック" pitchFamily="34" charset="-128"/>
              </a:rPr>
              <a:t>	</a:t>
            </a:r>
            <a:r>
              <a:rPr lang="en-US" altLang="en-US" sz="2000" b="1" smtClean="0">
                <a:ea typeface="ＭＳ Ｐゴシック" pitchFamily="34" charset="-128"/>
              </a:rPr>
              <a:t>// </a:t>
            </a:r>
            <a:r>
              <a:rPr lang="en-US" altLang="en-US" sz="2000" smtClean="0">
                <a:ea typeface="ＭＳ Ｐゴシック" pitchFamily="34" charset="-128"/>
              </a:rPr>
              <a:t>…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};</a:t>
            </a:r>
          </a:p>
          <a:p>
            <a:pPr eaLnBrk="1" hangingPunct="1">
              <a:buFontTx/>
              <a:buNone/>
              <a:defRPr/>
            </a:pPr>
            <a:endParaRPr lang="en-US" altLang="en-US" sz="1000" b="1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vector&lt;Record&gt; vr;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// </a:t>
            </a:r>
            <a:r>
              <a:rPr lang="en-US" altLang="en-US" sz="2000" smtClean="0">
                <a:ea typeface="ＭＳ Ｐゴシック" pitchFamily="34" charset="-128"/>
              </a:rPr>
              <a:t>…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sort(vr.begin(), vr.end(), Cmp_by_name());	// </a:t>
            </a:r>
            <a:r>
              <a:rPr lang="en-US" altLang="en-US" sz="2000" i="1" smtClean="0">
                <a:ea typeface="ＭＳ Ｐゴシック" pitchFamily="34" charset="-128"/>
              </a:rPr>
              <a:t>sort by</a:t>
            </a:r>
            <a:r>
              <a:rPr lang="en-US" altLang="en-US" sz="2000" b="1" i="1" smtClean="0">
                <a:ea typeface="ＭＳ Ｐゴシック" pitchFamily="34" charset="-128"/>
              </a:rPr>
              <a:t> name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sort(vr.begin(), vr.end(), Cmp_by_addr());	// </a:t>
            </a:r>
            <a:r>
              <a:rPr lang="en-US" altLang="en-US" sz="2000" i="1" smtClean="0">
                <a:ea typeface="ＭＳ Ｐゴシック" pitchFamily="34" charset="-128"/>
              </a:rPr>
              <a:t>sort by</a:t>
            </a:r>
            <a:r>
              <a:rPr lang="en-US" altLang="en-US" sz="2000" b="1" i="1" smtClean="0">
                <a:ea typeface="ＭＳ Ｐゴシック" pitchFamily="34" charset="-128"/>
              </a:rPr>
              <a:t> addr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ADD68284-7DAC-4D8F-B0AB-81B52D61727D}" type="slidenum">
              <a:rPr lang="en-US" altLang="en-US" sz="1400" smtClean="0"/>
              <a:pPr eaLnBrk="1" hangingPunct="1">
                <a:defRPr/>
              </a:pPr>
              <a:t>29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Common tasks and ideals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Generic programming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Containers, algorithms, and iterators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The simplest algorithm: find()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Parameterization of algorithms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find_if() and function objects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Sequence containers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vector and list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Associative containers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map, set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Standard algorithms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copy, sort, …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Input iterators and output iterators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List of useful facilities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Headers, algorithms, containers, function objects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153A4D23-2783-451A-AD7B-1521758A6836}" type="slidenum">
              <a:rPr lang="en-US" altLang="en-US" sz="1400" smtClean="0"/>
              <a:pPr eaLnBrk="1" hangingPunct="1">
                <a:defRPr/>
              </a:pPr>
              <a:t>3</a:t>
            </a:fld>
            <a:endParaRPr lang="en-US" altLang="en-US" sz="1400" smtClean="0"/>
          </a:p>
        </p:txBody>
      </p:sp>
      <p:sp>
        <p:nvSpPr>
          <p:cNvPr id="4101" name="AutoShape 4"/>
          <p:cNvSpPr>
            <a:spLocks noChangeArrowheads="1"/>
          </p:cNvSpPr>
          <p:nvPr/>
        </p:nvSpPr>
        <p:spPr bwMode="auto">
          <a:xfrm>
            <a:off x="228600" y="1219200"/>
            <a:ext cx="5867400" cy="2895600"/>
          </a:xfrm>
          <a:prstGeom prst="roundRect">
            <a:avLst>
              <a:gd name="adj" fmla="val 16667"/>
            </a:avLst>
          </a:prstGeom>
          <a:solidFill>
            <a:schemeClr val="accent1">
              <a:alpha val="3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Comparisons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// </a:t>
            </a:r>
            <a:r>
              <a:rPr lang="en-US" sz="2000" i="1" dirty="0">
                <a:ea typeface="+mn-ea"/>
              </a:rPr>
              <a:t>Different comparisons for</a:t>
            </a:r>
            <a:r>
              <a:rPr lang="en-US" sz="2000" b="1" i="1" dirty="0">
                <a:ea typeface="+mn-ea"/>
              </a:rPr>
              <a:t> </a:t>
            </a:r>
            <a:r>
              <a:rPr lang="en-US" sz="2000" b="1" i="1" dirty="0" err="1">
                <a:ea typeface="+mn-ea"/>
              </a:rPr>
              <a:t>Rec</a:t>
            </a:r>
            <a:r>
              <a:rPr lang="en-US" sz="2000" b="1" i="1" dirty="0">
                <a:ea typeface="+mn-ea"/>
              </a:rPr>
              <a:t> </a:t>
            </a:r>
            <a:r>
              <a:rPr lang="en-US" sz="2000" i="1" dirty="0">
                <a:ea typeface="+mn-ea"/>
              </a:rPr>
              <a:t>objects</a:t>
            </a:r>
            <a:r>
              <a:rPr lang="en-US" sz="2000" b="1" i="1" dirty="0">
                <a:ea typeface="+mn-ea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>
                <a:ea typeface="+mn-ea"/>
              </a:rPr>
              <a:t>struct</a:t>
            </a:r>
            <a:r>
              <a:rPr lang="en-US" sz="2000" b="1" dirty="0">
                <a:ea typeface="+mn-ea"/>
              </a:rPr>
              <a:t>  </a:t>
            </a:r>
            <a:r>
              <a:rPr lang="en-US" sz="2000" b="1" dirty="0" err="1">
                <a:ea typeface="+mn-ea"/>
              </a:rPr>
              <a:t>Cmp_by_name</a:t>
            </a:r>
            <a:r>
              <a:rPr lang="en-US" sz="2000" b="1" dirty="0">
                <a:ea typeface="+mn-ea"/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	</a:t>
            </a:r>
            <a:r>
              <a:rPr lang="en-US" sz="2000" b="1" dirty="0" err="1">
                <a:ea typeface="+mn-ea"/>
              </a:rPr>
              <a:t>bool</a:t>
            </a:r>
            <a:r>
              <a:rPr lang="en-US" sz="2000" b="1" dirty="0">
                <a:ea typeface="+mn-ea"/>
              </a:rPr>
              <a:t> operator()(const </a:t>
            </a:r>
            <a:r>
              <a:rPr lang="en-US" sz="2000" b="1" dirty="0" err="1">
                <a:ea typeface="+mn-ea"/>
              </a:rPr>
              <a:t>Rec</a:t>
            </a:r>
            <a:r>
              <a:rPr lang="en-US" sz="2000" b="1" dirty="0">
                <a:ea typeface="+mn-ea"/>
              </a:rPr>
              <a:t>&amp; a, const </a:t>
            </a:r>
            <a:r>
              <a:rPr lang="en-US" sz="2000" b="1" dirty="0" err="1">
                <a:ea typeface="+mn-ea"/>
              </a:rPr>
              <a:t>Rec</a:t>
            </a:r>
            <a:r>
              <a:rPr lang="en-US" sz="2000" b="1" dirty="0">
                <a:ea typeface="+mn-ea"/>
              </a:rPr>
              <a:t>&amp; b) </a:t>
            </a:r>
            <a:r>
              <a:rPr lang="en-US" sz="2000" b="1" dirty="0" smtClean="0">
                <a:ea typeface="+mn-ea"/>
              </a:rPr>
              <a:t>const</a:t>
            </a:r>
            <a:endParaRPr lang="en-US" sz="2000" b="1" dirty="0"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		{ return a.name &lt; b.name; </a:t>
            </a:r>
            <a:r>
              <a:rPr lang="en-US" sz="2000" b="1" dirty="0" smtClean="0">
                <a:ea typeface="+mn-ea"/>
              </a:rPr>
              <a:t>} 	// </a:t>
            </a:r>
            <a:r>
              <a:rPr lang="en-US" sz="2000" i="1" dirty="0" smtClean="0">
                <a:ea typeface="+mn-ea"/>
              </a:rPr>
              <a:t>look at the name field of </a:t>
            </a:r>
            <a:r>
              <a:rPr lang="en-US" sz="2000" i="1" dirty="0" err="1" smtClean="0">
                <a:ea typeface="+mn-ea"/>
              </a:rPr>
              <a:t>Rec</a:t>
            </a:r>
            <a:endParaRPr lang="en-US" sz="2000" i="1" dirty="0"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>
                <a:ea typeface="+mn-ea"/>
              </a:rPr>
              <a:t>struct</a:t>
            </a:r>
            <a:r>
              <a:rPr lang="en-US" sz="2000" b="1" dirty="0">
                <a:ea typeface="+mn-ea"/>
              </a:rPr>
              <a:t>  </a:t>
            </a:r>
            <a:r>
              <a:rPr lang="en-US" sz="2000" b="1" dirty="0" err="1">
                <a:ea typeface="+mn-ea"/>
              </a:rPr>
              <a:t>Cmp_by_addr</a:t>
            </a:r>
            <a:r>
              <a:rPr lang="en-US" sz="2000" b="1" dirty="0">
                <a:ea typeface="+mn-ea"/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	</a:t>
            </a:r>
            <a:r>
              <a:rPr lang="en-US" sz="2000" b="1" dirty="0" err="1">
                <a:ea typeface="+mn-ea"/>
              </a:rPr>
              <a:t>bool</a:t>
            </a:r>
            <a:r>
              <a:rPr lang="en-US" sz="2000" b="1" dirty="0">
                <a:ea typeface="+mn-ea"/>
              </a:rPr>
              <a:t> operator()(const </a:t>
            </a:r>
            <a:r>
              <a:rPr lang="en-US" sz="2000" b="1" dirty="0" err="1">
                <a:ea typeface="+mn-ea"/>
              </a:rPr>
              <a:t>Rec</a:t>
            </a:r>
            <a:r>
              <a:rPr lang="en-US" sz="2000" b="1" dirty="0">
                <a:ea typeface="+mn-ea"/>
              </a:rPr>
              <a:t>&amp; a, const </a:t>
            </a:r>
            <a:r>
              <a:rPr lang="en-US" sz="2000" b="1" dirty="0" err="1">
                <a:ea typeface="+mn-ea"/>
              </a:rPr>
              <a:t>Rec</a:t>
            </a:r>
            <a:r>
              <a:rPr lang="en-US" sz="2000" b="1" dirty="0">
                <a:ea typeface="+mn-ea"/>
              </a:rPr>
              <a:t>&amp; b) const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		{ return 0 &lt; </a:t>
            </a:r>
            <a:r>
              <a:rPr lang="en-US" sz="2000" b="1" dirty="0" err="1">
                <a:ea typeface="+mn-ea"/>
              </a:rPr>
              <a:t>strncmp</a:t>
            </a:r>
            <a:r>
              <a:rPr lang="en-US" sz="2000" b="1" dirty="0">
                <a:ea typeface="+mn-ea"/>
              </a:rPr>
              <a:t>(</a:t>
            </a:r>
            <a:r>
              <a:rPr lang="en-US" sz="2000" b="1" dirty="0" err="1">
                <a:ea typeface="+mn-ea"/>
              </a:rPr>
              <a:t>a.addr</a:t>
            </a:r>
            <a:r>
              <a:rPr lang="en-US" sz="2000" b="1" dirty="0">
                <a:ea typeface="+mn-ea"/>
              </a:rPr>
              <a:t>, </a:t>
            </a:r>
            <a:r>
              <a:rPr lang="en-US" sz="2000" b="1" dirty="0" err="1">
                <a:ea typeface="+mn-ea"/>
              </a:rPr>
              <a:t>b.addr</a:t>
            </a:r>
            <a:r>
              <a:rPr lang="en-US" sz="2000" b="1" dirty="0">
                <a:ea typeface="+mn-ea"/>
              </a:rPr>
              <a:t>, 24); }	// </a:t>
            </a:r>
            <a:r>
              <a:rPr lang="en-US" sz="2000" i="1" dirty="0">
                <a:ea typeface="+mn-ea"/>
              </a:rPr>
              <a:t>correct?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// </a:t>
            </a:r>
            <a:r>
              <a:rPr lang="en-US" sz="2000" i="1" dirty="0">
                <a:ea typeface="+mn-ea"/>
              </a:rPr>
              <a:t>note how the comparison function objects are used to hide ugly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// </a:t>
            </a:r>
            <a:r>
              <a:rPr lang="en-US" sz="2000" i="1" dirty="0">
                <a:ea typeface="+mn-ea"/>
              </a:rPr>
              <a:t>and error-prone code</a:t>
            </a:r>
            <a:r>
              <a:rPr lang="en-US" sz="2000" b="1" i="1" dirty="0">
                <a:ea typeface="+mn-ea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b="1" dirty="0">
              <a:ea typeface="+mn-ea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AAC6F22E-76CA-4B9F-8DFF-A676ADE9BE31}" type="slidenum">
              <a:rPr lang="en-US" altLang="en-US" sz="1400" smtClean="0"/>
              <a:pPr eaLnBrk="1" hangingPunct="1">
                <a:defRPr/>
              </a:pPr>
              <a:t>30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Policy parameterization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Whenever you have a useful algorithm, you eventually want to parameterize it by a </a:t>
            </a:r>
            <a:r>
              <a:rPr lang="ja-JP" altLang="en-US" sz="2400" dirty="0" smtClean="0">
                <a:ea typeface="ＭＳ Ｐゴシック" pitchFamily="34" charset="-128"/>
              </a:rPr>
              <a:t>“</a:t>
            </a:r>
            <a:r>
              <a:rPr lang="en-US" altLang="ja-JP" sz="2400" dirty="0" smtClean="0">
                <a:ea typeface="ＭＳ Ｐゴシック" pitchFamily="34" charset="-128"/>
              </a:rPr>
              <a:t>policy</a:t>
            </a:r>
            <a:r>
              <a:rPr lang="ja-JP" altLang="en-US" sz="2400" dirty="0" smtClean="0">
                <a:ea typeface="ＭＳ Ｐゴシック" pitchFamily="34" charset="-128"/>
              </a:rPr>
              <a:t>”</a:t>
            </a:r>
            <a:r>
              <a:rPr lang="en-US" altLang="ja-JP" sz="2400" dirty="0" smtClean="0">
                <a:ea typeface="ＭＳ Ｐゴシック" pitchFamily="34" charset="-128"/>
              </a:rPr>
              <a:t>.</a:t>
            </a:r>
          </a:p>
          <a:p>
            <a:pPr lvl="1" eaLnBrk="1" hangingPunct="1">
              <a:defRPr/>
            </a:pPr>
            <a:r>
              <a:rPr lang="en-US" altLang="en-US" sz="2000" dirty="0" smtClean="0">
                <a:ea typeface="Times New Roman" pitchFamily="18" charset="0"/>
              </a:rPr>
              <a:t>For example, we need to parameterize sort by the comparison criteria</a:t>
            </a:r>
          </a:p>
          <a:p>
            <a:pPr eaLnBrk="1" hangingPunct="1">
              <a:buFontTx/>
              <a:buNone/>
              <a:defRPr/>
            </a:pPr>
            <a:endParaRPr lang="en-US" altLang="en-US" sz="1000" b="1" dirty="0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vector&lt;Record&gt; </a:t>
            </a:r>
            <a:r>
              <a:rPr lang="en-US" altLang="en-US" sz="2000" b="1" dirty="0" err="1" smtClean="0">
                <a:ea typeface="ＭＳ Ｐゴシック" pitchFamily="34" charset="-128"/>
              </a:rPr>
              <a:t>vr</a:t>
            </a:r>
            <a:r>
              <a:rPr lang="en-US" altLang="en-US" sz="2000" b="1" dirty="0" smtClean="0">
                <a:ea typeface="ＭＳ Ｐゴシック" pitchFamily="34" charset="-128"/>
              </a:rPr>
              <a:t>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// </a:t>
            </a:r>
            <a:r>
              <a:rPr lang="en-US" altLang="en-US" sz="2000" dirty="0" smtClean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sort(</a:t>
            </a:r>
            <a:r>
              <a:rPr lang="en-US" altLang="en-US" sz="2000" b="1" dirty="0" err="1" smtClean="0">
                <a:ea typeface="ＭＳ Ｐゴシック" pitchFamily="34" charset="-128"/>
              </a:rPr>
              <a:t>vr.begin</a:t>
            </a:r>
            <a:r>
              <a:rPr lang="en-US" altLang="en-US" sz="2000" b="1" dirty="0" smtClean="0">
                <a:ea typeface="ＭＳ Ｐゴシック" pitchFamily="34" charset="-128"/>
              </a:rPr>
              <a:t>(), </a:t>
            </a:r>
            <a:r>
              <a:rPr lang="en-US" altLang="en-US" sz="2000" b="1" dirty="0" err="1" smtClean="0">
                <a:ea typeface="ＭＳ Ｐゴシック" pitchFamily="34" charset="-128"/>
              </a:rPr>
              <a:t>vr.end</a:t>
            </a:r>
            <a:r>
              <a:rPr lang="en-US" altLang="en-US" sz="2000" b="1" dirty="0" smtClean="0">
                <a:ea typeface="ＭＳ Ｐゴシック" pitchFamily="34" charset="-128"/>
              </a:rPr>
              <a:t>(),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ＭＳ Ｐゴシック" pitchFamily="34" charset="-128"/>
              </a:rPr>
              <a:t>	</a:t>
            </a:r>
            <a:r>
              <a:rPr lang="en-US" sz="2000" b="1" dirty="0" smtClean="0">
                <a:ea typeface="ＭＳ Ｐゴシック" pitchFamily="34" charset="-128"/>
              </a:rPr>
              <a:t>	[] </a:t>
            </a:r>
            <a:r>
              <a:rPr lang="en-US" sz="2000" b="1" dirty="0" smtClean="0"/>
              <a:t>(</a:t>
            </a:r>
            <a:r>
              <a:rPr lang="en-US" sz="2000" b="1" dirty="0"/>
              <a:t>const Rec&amp; a, const Rec&amp; b</a:t>
            </a:r>
            <a:r>
              <a:rPr lang="en-US" sz="2000" b="1" dirty="0" smtClean="0"/>
              <a:t>)</a:t>
            </a:r>
            <a:endParaRPr lang="en-US" sz="2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smtClean="0"/>
              <a:t>	{ </a:t>
            </a:r>
            <a:r>
              <a:rPr lang="en-US" sz="2000" b="1" dirty="0"/>
              <a:t>return a.name &lt; b.name; </a:t>
            </a:r>
            <a:r>
              <a:rPr lang="en-US" sz="2000" b="1" dirty="0" smtClean="0"/>
              <a:t>}</a:t>
            </a:r>
            <a:r>
              <a:rPr lang="en-US" altLang="en-US" sz="2000" b="1" dirty="0">
                <a:ea typeface="ＭＳ Ｐゴシック" pitchFamily="34" charset="-128"/>
              </a:rPr>
              <a:t> 	// </a:t>
            </a:r>
            <a:r>
              <a:rPr lang="en-US" altLang="en-US" sz="2000" i="1" dirty="0">
                <a:ea typeface="ＭＳ Ｐゴシック" pitchFamily="34" charset="-128"/>
              </a:rPr>
              <a:t>sort by</a:t>
            </a:r>
            <a:r>
              <a:rPr lang="en-US" altLang="en-US" sz="2000" b="1" i="1" dirty="0">
                <a:ea typeface="ＭＳ Ｐゴシック" pitchFamily="34" charset="-128"/>
              </a:rPr>
              <a:t> </a:t>
            </a:r>
            <a:r>
              <a:rPr lang="en-US" altLang="en-US" sz="2000" b="1" i="1" dirty="0" smtClean="0">
                <a:ea typeface="ＭＳ Ｐゴシック" pitchFamily="34" charset="-128"/>
              </a:rPr>
              <a:t>name</a:t>
            </a:r>
            <a:endParaRPr lang="en-US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smtClean="0">
                <a:ea typeface="ＭＳ Ｐゴシック" pitchFamily="34" charset="-128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sort(</a:t>
            </a:r>
            <a:r>
              <a:rPr lang="en-US" altLang="en-US" sz="2000" b="1" dirty="0" err="1" smtClean="0">
                <a:ea typeface="ＭＳ Ｐゴシック" pitchFamily="34" charset="-128"/>
              </a:rPr>
              <a:t>vr.begin</a:t>
            </a:r>
            <a:r>
              <a:rPr lang="en-US" altLang="en-US" sz="2000" b="1" dirty="0" smtClean="0">
                <a:ea typeface="ＭＳ Ｐゴシック" pitchFamily="34" charset="-128"/>
              </a:rPr>
              <a:t>(), </a:t>
            </a:r>
            <a:r>
              <a:rPr lang="en-US" altLang="en-US" sz="2000" b="1" dirty="0" err="1" smtClean="0">
                <a:ea typeface="ＭＳ Ｐゴシック" pitchFamily="34" charset="-128"/>
              </a:rPr>
              <a:t>vr.end</a:t>
            </a:r>
            <a:r>
              <a:rPr lang="en-US" altLang="en-US" sz="2000" b="1" dirty="0" smtClean="0">
                <a:ea typeface="ＭＳ Ｐゴシック" pitchFamily="34" charset="-128"/>
              </a:rPr>
              <a:t>(),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ＭＳ Ｐゴシック" pitchFamily="34" charset="-128"/>
              </a:rPr>
              <a:t>	</a:t>
            </a:r>
            <a:r>
              <a:rPr lang="en-US" sz="2000" b="1" dirty="0" smtClean="0">
                <a:ea typeface="ＭＳ Ｐゴシック" pitchFamily="34" charset="-128"/>
              </a:rPr>
              <a:t>	</a:t>
            </a:r>
            <a:r>
              <a:rPr lang="en-US" sz="2000" b="1" dirty="0" smtClean="0"/>
              <a:t>[] (</a:t>
            </a:r>
            <a:r>
              <a:rPr lang="en-US" sz="2000" b="1" dirty="0"/>
              <a:t>const Rec&amp; a, const Rec&amp; b</a:t>
            </a:r>
            <a:r>
              <a:rPr lang="en-US" sz="2000" b="1" dirty="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smtClean="0"/>
              <a:t>	{ </a:t>
            </a:r>
            <a:r>
              <a:rPr lang="en-US" sz="2000" b="1" dirty="0"/>
              <a:t>return 0 &lt; </a:t>
            </a:r>
            <a:r>
              <a:rPr lang="en-US" sz="2000" b="1" dirty="0" err="1"/>
              <a:t>strncmp</a:t>
            </a:r>
            <a:r>
              <a:rPr lang="en-US" sz="2000" b="1" dirty="0"/>
              <a:t>(</a:t>
            </a:r>
            <a:r>
              <a:rPr lang="en-US" sz="2000" b="1" dirty="0" err="1"/>
              <a:t>a.addr</a:t>
            </a:r>
            <a:r>
              <a:rPr lang="en-US" sz="2000" b="1" dirty="0"/>
              <a:t>, </a:t>
            </a:r>
            <a:r>
              <a:rPr lang="en-US" sz="2000" b="1" dirty="0" err="1"/>
              <a:t>b.addr</a:t>
            </a:r>
            <a:r>
              <a:rPr lang="en-US" sz="2000" b="1" dirty="0"/>
              <a:t>, 24); </a:t>
            </a:r>
            <a:r>
              <a:rPr lang="en-US" sz="2000" b="1" dirty="0" smtClean="0"/>
              <a:t>}</a:t>
            </a:r>
            <a:r>
              <a:rPr lang="en-US" sz="2000" b="1" dirty="0" smtClean="0">
                <a:ea typeface="ＭＳ Ｐゴシック" pitchFamily="34" charset="-128"/>
              </a:rPr>
              <a:t>  </a:t>
            </a:r>
            <a:r>
              <a:rPr lang="en-US" altLang="en-US" sz="2000" b="1" dirty="0" smtClean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sort by</a:t>
            </a:r>
            <a:r>
              <a:rPr lang="en-US" altLang="en-US" sz="2000" b="1" i="1" dirty="0">
                <a:ea typeface="ＭＳ Ｐゴシック" pitchFamily="34" charset="-128"/>
              </a:rPr>
              <a:t> </a:t>
            </a:r>
            <a:r>
              <a:rPr lang="en-US" altLang="en-US" sz="2000" b="1" i="1" dirty="0" err="1">
                <a:ea typeface="ＭＳ Ｐゴシック" pitchFamily="34" charset="-128"/>
              </a:rPr>
              <a:t>addr</a:t>
            </a:r>
            <a:endParaRPr lang="en-US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smtClean="0">
                <a:ea typeface="ＭＳ Ｐゴシック" pitchFamily="34" charset="-128"/>
              </a:rPr>
              <a:t>);</a:t>
            </a:r>
            <a:endParaRPr lang="en-US" altLang="en-US" sz="2000" b="1" i="1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4CE6E6F1-8A14-4FC6-AA2A-65F61668382B}" type="slidenum">
              <a:rPr lang="en-US" altLang="en-US" sz="1400" smtClean="0"/>
              <a:pPr eaLnBrk="1" hangingPunct="1">
                <a:defRPr/>
              </a:pPr>
              <a:t>31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Policy parameterization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763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 smtClean="0">
                <a:ea typeface="Times New Roman" pitchFamily="18" charset="0"/>
              </a:rPr>
              <a:t>Use a named object as argument</a:t>
            </a:r>
          </a:p>
          <a:p>
            <a:pPr lvl="1" eaLnBrk="1" hangingPunct="1">
              <a:defRPr/>
            </a:pPr>
            <a:r>
              <a:rPr lang="en-US" altLang="en-US" sz="2000" dirty="0" smtClean="0">
                <a:ea typeface="Times New Roman" pitchFamily="18" charset="0"/>
              </a:rPr>
              <a:t>If you want to do something complicated</a:t>
            </a:r>
          </a:p>
          <a:p>
            <a:pPr lvl="1" eaLnBrk="1" hangingPunct="1">
              <a:defRPr/>
            </a:pPr>
            <a:r>
              <a:rPr lang="en-US" altLang="en-US" sz="2000" dirty="0" smtClean="0">
                <a:ea typeface="Times New Roman" pitchFamily="18" charset="0"/>
              </a:rPr>
              <a:t>If you feel the need for a comment</a:t>
            </a:r>
          </a:p>
          <a:p>
            <a:pPr lvl="1" eaLnBrk="1" hangingPunct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If you want to do the same in several places</a:t>
            </a:r>
          </a:p>
          <a:p>
            <a:pPr eaLnBrk="1" hangingPunct="1"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Use a lambda expression as argument</a:t>
            </a:r>
          </a:p>
          <a:p>
            <a:pPr lvl="1" eaLnBrk="1" hangingPunct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If what you want is short and obvious</a:t>
            </a:r>
          </a:p>
          <a:p>
            <a:pPr eaLnBrk="1" hangingPunct="1"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Choose based on clarity of code</a:t>
            </a:r>
          </a:p>
          <a:p>
            <a:pPr lvl="1" eaLnBrk="1" hangingPunct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There are no performance differences between function objects and lambdas</a:t>
            </a:r>
          </a:p>
          <a:p>
            <a:pPr lvl="1" eaLnBrk="1" hangingPunct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Function objects (and lambdas) tend to be faster than function arguments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F774AF5E-50C4-4590-91CE-57A0E9918484}" type="slidenum">
              <a:rPr lang="en-US" altLang="en-US" sz="1400" smtClean="0"/>
              <a:pPr eaLnBrk="1" hangingPunct="1">
                <a:defRPr/>
              </a:pPr>
              <a:t>32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vector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5344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template&lt;class T&gt; class vector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T* elements;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// </a:t>
            </a:r>
            <a:r>
              <a:rPr lang="en-US" altLang="en-US" sz="2000" dirty="0" smtClean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b="1" dirty="0" smtClean="0">
                <a:ea typeface="ＭＳ Ｐゴシック" pitchFamily="34" charset="-128"/>
              </a:rPr>
              <a:t>using value_type = 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using iterator = ???;	// </a:t>
            </a:r>
            <a:r>
              <a:rPr lang="en-US" altLang="en-US" sz="2000" i="1" dirty="0" smtClean="0">
                <a:ea typeface="ＭＳ Ｐゴシック" pitchFamily="34" charset="-128"/>
              </a:rPr>
              <a:t>the type of an iterator is implementation defined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				// </a:t>
            </a:r>
            <a:r>
              <a:rPr lang="en-US" altLang="en-US" sz="2000" i="1" dirty="0" smtClean="0">
                <a:ea typeface="ＭＳ Ｐゴシック" pitchFamily="34" charset="-128"/>
              </a:rPr>
              <a:t>and it (usefully) varies (e.g. range checked iterators)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				// </a:t>
            </a:r>
            <a:r>
              <a:rPr lang="en-US" altLang="en-US" sz="2000" i="1" dirty="0" smtClean="0">
                <a:ea typeface="ＭＳ Ｐゴシック" pitchFamily="34" charset="-128"/>
              </a:rPr>
              <a:t>a vector iterator could be a pointer to an element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using </a:t>
            </a:r>
            <a:r>
              <a:rPr lang="en-US" altLang="en-US" sz="2000" b="1" dirty="0" err="1" smtClean="0">
                <a:ea typeface="ＭＳ Ｐゴシック" pitchFamily="34" charset="-128"/>
              </a:rPr>
              <a:t>const_iterator</a:t>
            </a:r>
            <a:r>
              <a:rPr lang="en-US" altLang="en-US" sz="2000" b="1" dirty="0" smtClean="0">
                <a:ea typeface="ＭＳ Ｐゴシック" pitchFamily="34" charset="-128"/>
              </a:rPr>
              <a:t> = ???;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iterator begin();		// </a:t>
            </a:r>
            <a:r>
              <a:rPr lang="en-US" altLang="en-US" sz="2000" i="1" dirty="0" smtClean="0">
                <a:ea typeface="ＭＳ Ｐゴシック" pitchFamily="34" charset="-128"/>
              </a:rPr>
              <a:t>points to first element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</a:t>
            </a:r>
            <a:r>
              <a:rPr lang="en-US" altLang="en-US" sz="2000" b="1" dirty="0" err="1" smtClean="0">
                <a:ea typeface="ＭＳ Ｐゴシック" pitchFamily="34" charset="-128"/>
              </a:rPr>
              <a:t>const_iterator</a:t>
            </a:r>
            <a:r>
              <a:rPr lang="en-US" altLang="en-US" sz="2000" b="1" dirty="0" smtClean="0">
                <a:ea typeface="ＭＳ Ｐゴシック" pitchFamily="34" charset="-128"/>
              </a:rPr>
              <a:t> begin() const;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iterator end();		// </a:t>
            </a:r>
            <a:r>
              <a:rPr lang="en-US" altLang="en-US" sz="2000" i="1" dirty="0" smtClean="0">
                <a:ea typeface="ＭＳ Ｐゴシック" pitchFamily="34" charset="-128"/>
              </a:rPr>
              <a:t>points to one beyond the last element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</a:t>
            </a:r>
            <a:r>
              <a:rPr lang="en-US" altLang="en-US" sz="2000" b="1" dirty="0" err="1" smtClean="0">
                <a:ea typeface="ＭＳ Ｐゴシック" pitchFamily="34" charset="-128"/>
              </a:rPr>
              <a:t>const_iterator</a:t>
            </a:r>
            <a:r>
              <a:rPr lang="en-US" altLang="en-US" sz="2000" b="1" dirty="0" smtClean="0">
                <a:ea typeface="ＭＳ Ｐゴシック" pitchFamily="34" charset="-128"/>
              </a:rPr>
              <a:t> end() const;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iterator erase(iterator p);		// </a:t>
            </a:r>
            <a:r>
              <a:rPr lang="en-US" altLang="en-US" sz="2000" i="1" dirty="0" smtClean="0">
                <a:ea typeface="ＭＳ Ｐゴシック" pitchFamily="34" charset="-128"/>
              </a:rPr>
              <a:t>remove element pointed to by</a:t>
            </a:r>
            <a:r>
              <a:rPr lang="en-US" altLang="en-US" sz="2000" b="1" i="1" dirty="0" smtClean="0">
                <a:ea typeface="ＭＳ Ｐゴシック" pitchFamily="34" charset="-128"/>
              </a:rPr>
              <a:t> p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iterator insert(iterator p, const T&amp; v);	// </a:t>
            </a:r>
            <a:r>
              <a:rPr lang="en-US" altLang="en-US" sz="2000" i="1" dirty="0" smtClean="0">
                <a:ea typeface="ＭＳ Ｐゴシック" pitchFamily="34" charset="-128"/>
              </a:rPr>
              <a:t>insert a new element </a:t>
            </a:r>
            <a:r>
              <a:rPr lang="en-US" altLang="en-US" sz="2000" b="1" i="1" dirty="0" smtClean="0">
                <a:ea typeface="ＭＳ Ｐゴシック" pitchFamily="34" charset="-128"/>
              </a:rPr>
              <a:t>v</a:t>
            </a:r>
            <a:r>
              <a:rPr lang="en-US" altLang="en-US" sz="2000" i="1" dirty="0" smtClean="0">
                <a:ea typeface="ＭＳ Ｐゴシック" pitchFamily="34" charset="-128"/>
              </a:rPr>
              <a:t> before</a:t>
            </a:r>
            <a:r>
              <a:rPr lang="en-US" altLang="en-US" sz="2000" b="1" i="1" dirty="0" smtClean="0">
                <a:ea typeface="ＭＳ Ｐゴシック" pitchFamily="34" charset="-128"/>
              </a:rPr>
              <a:t> p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};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42D3EDEF-6C48-4505-A646-0270D1958AC9}" type="slidenum">
              <a:rPr lang="en-US" altLang="en-US" sz="1400" smtClean="0"/>
              <a:pPr eaLnBrk="1" hangingPunct="1">
                <a:defRPr/>
              </a:pPr>
              <a:t>33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insert() into vector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33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vector&lt;int&gt;::iterator p = v.begin(); ++p; ++p; ++p;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vector&lt;int&gt;::iterator q = p; ++q;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BC861319-A41A-4EB2-8BEC-9DBB84839C24}" type="slidenum">
              <a:rPr lang="en-US" altLang="en-US" sz="1400" smtClean="0"/>
              <a:pPr eaLnBrk="1" hangingPunct="1">
                <a:defRPr/>
              </a:pPr>
              <a:t>34</a:t>
            </a:fld>
            <a:endParaRPr lang="en-US" altLang="en-US" sz="1400" smtClean="0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990600" y="19050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6    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2209800" y="2743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0</a:t>
            </a: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 flipH="1">
            <a:off x="3124200" y="2743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2</a:t>
            </a:r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2667000" y="2743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1</a:t>
            </a: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3505200" y="2743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3</a:t>
            </a:r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3962400" y="2743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4</a:t>
            </a:r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4419600" y="2743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5</a:t>
            </a:r>
          </a:p>
        </p:txBody>
      </p:sp>
      <p:sp>
        <p:nvSpPr>
          <p:cNvPr id="35852" name="Rectangle 11"/>
          <p:cNvSpPr>
            <a:spLocks noChangeArrowheads="1"/>
          </p:cNvSpPr>
          <p:nvPr/>
        </p:nvSpPr>
        <p:spPr bwMode="auto">
          <a:xfrm>
            <a:off x="4876800" y="2743200"/>
            <a:ext cx="1981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>
            <a:off x="1524000" y="20574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4" name="Text Box 13"/>
          <p:cNvSpPr txBox="1">
            <a:spLocks noChangeArrowheads="1"/>
          </p:cNvSpPr>
          <p:nvPr/>
        </p:nvSpPr>
        <p:spPr bwMode="auto">
          <a:xfrm>
            <a:off x="457200" y="1905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v:</a:t>
            </a:r>
          </a:p>
        </p:txBody>
      </p:sp>
      <p:sp>
        <p:nvSpPr>
          <p:cNvPr id="35855" name="Rectangle 14"/>
          <p:cNvSpPr>
            <a:spLocks noChangeArrowheads="1"/>
          </p:cNvSpPr>
          <p:nvPr/>
        </p:nvSpPr>
        <p:spPr bwMode="auto">
          <a:xfrm>
            <a:off x="3733800" y="198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 flipH="1">
            <a:off x="3733800" y="2209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Rectangle 16"/>
          <p:cNvSpPr>
            <a:spLocks noChangeArrowheads="1"/>
          </p:cNvSpPr>
          <p:nvPr/>
        </p:nvSpPr>
        <p:spPr bwMode="auto">
          <a:xfrm>
            <a:off x="457200" y="3505200"/>
            <a:ext cx="7620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en-US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p=v.insert(p,99);	   // </a:t>
            </a:r>
            <a:r>
              <a:rPr lang="en-US" altLang="en-US" sz="20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leaves</a:t>
            </a:r>
            <a:r>
              <a:rPr lang="en-US" altLang="en-US" sz="2000" b="1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p </a:t>
            </a:r>
            <a:r>
              <a:rPr lang="en-US" altLang="en-US" sz="20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pointing at the inserted element</a:t>
            </a:r>
          </a:p>
        </p:txBody>
      </p:sp>
      <p:sp>
        <p:nvSpPr>
          <p:cNvPr id="35858" name="Text Box 17"/>
          <p:cNvSpPr txBox="1">
            <a:spLocks noChangeArrowheads="1"/>
          </p:cNvSpPr>
          <p:nvPr/>
        </p:nvSpPr>
        <p:spPr bwMode="auto">
          <a:xfrm>
            <a:off x="3200400" y="1981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p:</a:t>
            </a:r>
          </a:p>
        </p:txBody>
      </p:sp>
      <p:sp>
        <p:nvSpPr>
          <p:cNvPr id="35859" name="Rectangle 18"/>
          <p:cNvSpPr>
            <a:spLocks noChangeArrowheads="1"/>
          </p:cNvSpPr>
          <p:nvPr/>
        </p:nvSpPr>
        <p:spPr bwMode="auto">
          <a:xfrm>
            <a:off x="1219200" y="4419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7    </a:t>
            </a:r>
          </a:p>
        </p:txBody>
      </p:sp>
      <p:sp>
        <p:nvSpPr>
          <p:cNvPr id="35860" name="Rectangle 19"/>
          <p:cNvSpPr>
            <a:spLocks noChangeArrowheads="1"/>
          </p:cNvSpPr>
          <p:nvPr/>
        </p:nvSpPr>
        <p:spPr bwMode="auto">
          <a:xfrm>
            <a:off x="2438400" y="52578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0</a:t>
            </a:r>
          </a:p>
        </p:txBody>
      </p:sp>
      <p:sp>
        <p:nvSpPr>
          <p:cNvPr id="35861" name="Rectangle 20"/>
          <p:cNvSpPr>
            <a:spLocks noChangeArrowheads="1"/>
          </p:cNvSpPr>
          <p:nvPr/>
        </p:nvSpPr>
        <p:spPr bwMode="auto">
          <a:xfrm flipH="1">
            <a:off x="3352800" y="5257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2</a:t>
            </a:r>
          </a:p>
        </p:txBody>
      </p:sp>
      <p:sp>
        <p:nvSpPr>
          <p:cNvPr id="35862" name="Rectangle 21"/>
          <p:cNvSpPr>
            <a:spLocks noChangeArrowheads="1"/>
          </p:cNvSpPr>
          <p:nvPr/>
        </p:nvSpPr>
        <p:spPr bwMode="auto">
          <a:xfrm>
            <a:off x="2895600" y="52578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1</a:t>
            </a:r>
          </a:p>
        </p:txBody>
      </p:sp>
      <p:sp>
        <p:nvSpPr>
          <p:cNvPr id="35863" name="Rectangle 22"/>
          <p:cNvSpPr>
            <a:spLocks noChangeArrowheads="1"/>
          </p:cNvSpPr>
          <p:nvPr/>
        </p:nvSpPr>
        <p:spPr bwMode="auto">
          <a:xfrm>
            <a:off x="3733800" y="52578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99</a:t>
            </a:r>
          </a:p>
        </p:txBody>
      </p:sp>
      <p:sp>
        <p:nvSpPr>
          <p:cNvPr id="35864" name="Rectangle 23"/>
          <p:cNvSpPr>
            <a:spLocks noChangeArrowheads="1"/>
          </p:cNvSpPr>
          <p:nvPr/>
        </p:nvSpPr>
        <p:spPr bwMode="auto">
          <a:xfrm>
            <a:off x="4191000" y="52578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3</a:t>
            </a:r>
          </a:p>
        </p:txBody>
      </p:sp>
      <p:sp>
        <p:nvSpPr>
          <p:cNvPr id="35865" name="Rectangle 24"/>
          <p:cNvSpPr>
            <a:spLocks noChangeArrowheads="1"/>
          </p:cNvSpPr>
          <p:nvPr/>
        </p:nvSpPr>
        <p:spPr bwMode="auto">
          <a:xfrm>
            <a:off x="4648200" y="52578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4</a:t>
            </a:r>
          </a:p>
        </p:txBody>
      </p:sp>
      <p:sp>
        <p:nvSpPr>
          <p:cNvPr id="35866" name="Rectangle 25"/>
          <p:cNvSpPr>
            <a:spLocks noChangeArrowheads="1"/>
          </p:cNvSpPr>
          <p:nvPr/>
        </p:nvSpPr>
        <p:spPr bwMode="auto">
          <a:xfrm>
            <a:off x="5562600" y="52578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35867" name="Line 26"/>
          <p:cNvSpPr>
            <a:spLocks noChangeShapeType="1"/>
          </p:cNvSpPr>
          <p:nvPr/>
        </p:nvSpPr>
        <p:spPr bwMode="auto">
          <a:xfrm>
            <a:off x="1828800" y="4572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8" name="Text Box 27"/>
          <p:cNvSpPr txBox="1">
            <a:spLocks noChangeArrowheads="1"/>
          </p:cNvSpPr>
          <p:nvPr/>
        </p:nvSpPr>
        <p:spPr bwMode="auto">
          <a:xfrm>
            <a:off x="685800" y="4419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v:</a:t>
            </a:r>
          </a:p>
        </p:txBody>
      </p:sp>
      <p:sp>
        <p:nvSpPr>
          <p:cNvPr id="35869" name="Rectangle 28"/>
          <p:cNvSpPr>
            <a:spLocks noChangeArrowheads="1"/>
          </p:cNvSpPr>
          <p:nvPr/>
        </p:nvSpPr>
        <p:spPr bwMode="auto">
          <a:xfrm>
            <a:off x="3886200" y="4191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35870" name="Line 29"/>
          <p:cNvSpPr>
            <a:spLocks noChangeShapeType="1"/>
          </p:cNvSpPr>
          <p:nvPr/>
        </p:nvSpPr>
        <p:spPr bwMode="auto">
          <a:xfrm flipH="1">
            <a:off x="3962400" y="44196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71" name="Text Box 30"/>
          <p:cNvSpPr txBox="1">
            <a:spLocks noChangeArrowheads="1"/>
          </p:cNvSpPr>
          <p:nvPr/>
        </p:nvSpPr>
        <p:spPr bwMode="auto">
          <a:xfrm>
            <a:off x="3429000" y="4191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p:</a:t>
            </a:r>
          </a:p>
        </p:txBody>
      </p:sp>
      <p:sp>
        <p:nvSpPr>
          <p:cNvPr id="35872" name="Rectangle 31"/>
          <p:cNvSpPr>
            <a:spLocks noChangeArrowheads="1"/>
          </p:cNvSpPr>
          <p:nvPr/>
        </p:nvSpPr>
        <p:spPr bwMode="auto">
          <a:xfrm>
            <a:off x="5105400" y="52578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5</a:t>
            </a:r>
          </a:p>
        </p:txBody>
      </p:sp>
      <p:sp>
        <p:nvSpPr>
          <p:cNvPr id="35873" name="Rectangle 14"/>
          <p:cNvSpPr>
            <a:spLocks noChangeArrowheads="1"/>
          </p:cNvSpPr>
          <p:nvPr/>
        </p:nvSpPr>
        <p:spPr bwMode="auto">
          <a:xfrm>
            <a:off x="5562600" y="1676400"/>
            <a:ext cx="609600" cy="395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35874" name="Text Box 17"/>
          <p:cNvSpPr txBox="1">
            <a:spLocks noChangeArrowheads="1"/>
          </p:cNvSpPr>
          <p:nvPr/>
        </p:nvSpPr>
        <p:spPr bwMode="auto">
          <a:xfrm>
            <a:off x="5029200" y="16764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q:</a:t>
            </a:r>
          </a:p>
        </p:txBody>
      </p:sp>
      <p:sp>
        <p:nvSpPr>
          <p:cNvPr id="35875" name="Line 15"/>
          <p:cNvSpPr>
            <a:spLocks noChangeShapeType="1"/>
          </p:cNvSpPr>
          <p:nvPr/>
        </p:nvSpPr>
        <p:spPr bwMode="auto">
          <a:xfrm flipH="1">
            <a:off x="4191000" y="1905000"/>
            <a:ext cx="1676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76" name="Rectangle 14"/>
          <p:cNvSpPr>
            <a:spLocks noChangeArrowheads="1"/>
          </p:cNvSpPr>
          <p:nvPr/>
        </p:nvSpPr>
        <p:spPr bwMode="auto">
          <a:xfrm>
            <a:off x="6096000" y="4114800"/>
            <a:ext cx="609600" cy="395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35877" name="Text Box 17"/>
          <p:cNvSpPr txBox="1">
            <a:spLocks noChangeArrowheads="1"/>
          </p:cNvSpPr>
          <p:nvPr/>
        </p:nvSpPr>
        <p:spPr bwMode="auto">
          <a:xfrm>
            <a:off x="5562600" y="4114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q:</a:t>
            </a:r>
          </a:p>
        </p:txBody>
      </p:sp>
      <p:sp>
        <p:nvSpPr>
          <p:cNvPr id="35878" name="Line 15"/>
          <p:cNvSpPr>
            <a:spLocks noChangeShapeType="1"/>
          </p:cNvSpPr>
          <p:nvPr/>
        </p:nvSpPr>
        <p:spPr bwMode="auto">
          <a:xfrm flipH="1">
            <a:off x="4419600" y="4343400"/>
            <a:ext cx="1981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381000" y="5791200"/>
            <a:ext cx="807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Note: q is invalid after the</a:t>
            </a:r>
            <a:r>
              <a:rPr lang="en-US" altLang="en-US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insert()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Note: Some elements moved; all elements could have moved </a:t>
            </a: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erase() from vector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EC88E7C-171E-4638-8D85-3747810DFA1D}" type="slidenum">
              <a:rPr lang="en-US" altLang="en-US" sz="1400" smtClean="0"/>
              <a:pPr eaLnBrk="1" hangingPunct="1">
                <a:defRPr/>
              </a:pPr>
              <a:t>35</a:t>
            </a:fld>
            <a:endParaRPr lang="en-US" altLang="en-US" sz="1400" smtClean="0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304800" y="2971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en-US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 = v.erase(p);	// </a:t>
            </a:r>
            <a:r>
              <a:rPr lang="en-US" altLang="en-US" sz="20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leaves</a:t>
            </a:r>
            <a:r>
              <a:rPr lang="en-US" altLang="en-US" sz="2000" b="1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p </a:t>
            </a:r>
            <a:r>
              <a:rPr lang="en-US" altLang="en-US" sz="20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pointing at the element after the erased one</a:t>
            </a:r>
          </a:p>
        </p:txBody>
      </p:sp>
      <p:sp>
        <p:nvSpPr>
          <p:cNvPr id="30752" name="Rectangle 33"/>
          <p:cNvSpPr>
            <a:spLocks noChangeArrowheads="1"/>
          </p:cNvSpPr>
          <p:nvPr/>
        </p:nvSpPr>
        <p:spPr bwMode="auto">
          <a:xfrm>
            <a:off x="533400" y="54102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vector elements move when you insert() or erase()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Iterators into a vector are invalidated by insert() and erase()</a:t>
            </a:r>
          </a:p>
        </p:txBody>
      </p:sp>
      <p:sp>
        <p:nvSpPr>
          <p:cNvPr id="36870" name="Rectangle 18"/>
          <p:cNvSpPr>
            <a:spLocks noChangeArrowheads="1"/>
          </p:cNvSpPr>
          <p:nvPr/>
        </p:nvSpPr>
        <p:spPr bwMode="auto">
          <a:xfrm>
            <a:off x="1219200" y="15240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7    </a:t>
            </a:r>
          </a:p>
        </p:txBody>
      </p:sp>
      <p:sp>
        <p:nvSpPr>
          <p:cNvPr id="36871" name="Rectangle 19"/>
          <p:cNvSpPr>
            <a:spLocks noChangeArrowheads="1"/>
          </p:cNvSpPr>
          <p:nvPr/>
        </p:nvSpPr>
        <p:spPr bwMode="auto">
          <a:xfrm>
            <a:off x="2438400" y="2362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0</a:t>
            </a:r>
          </a:p>
        </p:txBody>
      </p:sp>
      <p:sp>
        <p:nvSpPr>
          <p:cNvPr id="36872" name="Rectangle 20"/>
          <p:cNvSpPr>
            <a:spLocks noChangeArrowheads="1"/>
          </p:cNvSpPr>
          <p:nvPr/>
        </p:nvSpPr>
        <p:spPr bwMode="auto">
          <a:xfrm flipH="1">
            <a:off x="3352800" y="2362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2</a:t>
            </a:r>
          </a:p>
        </p:txBody>
      </p:sp>
      <p:sp>
        <p:nvSpPr>
          <p:cNvPr id="36873" name="Rectangle 21"/>
          <p:cNvSpPr>
            <a:spLocks noChangeArrowheads="1"/>
          </p:cNvSpPr>
          <p:nvPr/>
        </p:nvSpPr>
        <p:spPr bwMode="auto">
          <a:xfrm>
            <a:off x="2895600" y="2362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1</a:t>
            </a:r>
          </a:p>
        </p:txBody>
      </p:sp>
      <p:sp>
        <p:nvSpPr>
          <p:cNvPr id="36874" name="Rectangle 22"/>
          <p:cNvSpPr>
            <a:spLocks noChangeArrowheads="1"/>
          </p:cNvSpPr>
          <p:nvPr/>
        </p:nvSpPr>
        <p:spPr bwMode="auto">
          <a:xfrm>
            <a:off x="3733800" y="2362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99</a:t>
            </a:r>
          </a:p>
        </p:txBody>
      </p:sp>
      <p:sp>
        <p:nvSpPr>
          <p:cNvPr id="36875" name="Rectangle 23"/>
          <p:cNvSpPr>
            <a:spLocks noChangeArrowheads="1"/>
          </p:cNvSpPr>
          <p:nvPr/>
        </p:nvSpPr>
        <p:spPr bwMode="auto">
          <a:xfrm>
            <a:off x="4191000" y="2362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3</a:t>
            </a:r>
          </a:p>
        </p:txBody>
      </p:sp>
      <p:sp>
        <p:nvSpPr>
          <p:cNvPr id="36876" name="Rectangle 24"/>
          <p:cNvSpPr>
            <a:spLocks noChangeArrowheads="1"/>
          </p:cNvSpPr>
          <p:nvPr/>
        </p:nvSpPr>
        <p:spPr bwMode="auto">
          <a:xfrm>
            <a:off x="4648200" y="2362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4</a:t>
            </a:r>
          </a:p>
        </p:txBody>
      </p:sp>
      <p:sp>
        <p:nvSpPr>
          <p:cNvPr id="36877" name="Rectangle 25"/>
          <p:cNvSpPr>
            <a:spLocks noChangeArrowheads="1"/>
          </p:cNvSpPr>
          <p:nvPr/>
        </p:nvSpPr>
        <p:spPr bwMode="auto">
          <a:xfrm>
            <a:off x="5562600" y="23622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36878" name="Line 26"/>
          <p:cNvSpPr>
            <a:spLocks noChangeShapeType="1"/>
          </p:cNvSpPr>
          <p:nvPr/>
        </p:nvSpPr>
        <p:spPr bwMode="auto">
          <a:xfrm>
            <a:off x="1828800" y="16764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9" name="Text Box 27"/>
          <p:cNvSpPr txBox="1">
            <a:spLocks noChangeArrowheads="1"/>
          </p:cNvSpPr>
          <p:nvPr/>
        </p:nvSpPr>
        <p:spPr bwMode="auto">
          <a:xfrm>
            <a:off x="685800" y="1524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v:</a:t>
            </a:r>
          </a:p>
        </p:txBody>
      </p:sp>
      <p:sp>
        <p:nvSpPr>
          <p:cNvPr id="36880" name="Rectangle 28"/>
          <p:cNvSpPr>
            <a:spLocks noChangeArrowheads="1"/>
          </p:cNvSpPr>
          <p:nvPr/>
        </p:nvSpPr>
        <p:spPr bwMode="auto">
          <a:xfrm>
            <a:off x="3886200" y="12954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36881" name="Line 29"/>
          <p:cNvSpPr>
            <a:spLocks noChangeShapeType="1"/>
          </p:cNvSpPr>
          <p:nvPr/>
        </p:nvSpPr>
        <p:spPr bwMode="auto">
          <a:xfrm flipH="1">
            <a:off x="3962400" y="15240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2" name="Text Box 30"/>
          <p:cNvSpPr txBox="1">
            <a:spLocks noChangeArrowheads="1"/>
          </p:cNvSpPr>
          <p:nvPr/>
        </p:nvSpPr>
        <p:spPr bwMode="auto">
          <a:xfrm>
            <a:off x="3429000" y="1295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p:</a:t>
            </a:r>
          </a:p>
        </p:txBody>
      </p:sp>
      <p:sp>
        <p:nvSpPr>
          <p:cNvPr id="36883" name="Rectangle 31"/>
          <p:cNvSpPr>
            <a:spLocks noChangeArrowheads="1"/>
          </p:cNvSpPr>
          <p:nvPr/>
        </p:nvSpPr>
        <p:spPr bwMode="auto">
          <a:xfrm>
            <a:off x="5105400" y="2362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5</a:t>
            </a:r>
          </a:p>
        </p:txBody>
      </p:sp>
      <p:sp>
        <p:nvSpPr>
          <p:cNvPr id="36884" name="Rectangle 14"/>
          <p:cNvSpPr>
            <a:spLocks noChangeArrowheads="1"/>
          </p:cNvSpPr>
          <p:nvPr/>
        </p:nvSpPr>
        <p:spPr bwMode="auto">
          <a:xfrm>
            <a:off x="6096000" y="1219200"/>
            <a:ext cx="609600" cy="395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36885" name="Text Box 17"/>
          <p:cNvSpPr txBox="1">
            <a:spLocks noChangeArrowheads="1"/>
          </p:cNvSpPr>
          <p:nvPr/>
        </p:nvSpPr>
        <p:spPr bwMode="auto">
          <a:xfrm>
            <a:off x="5562600" y="12192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q:</a:t>
            </a:r>
          </a:p>
        </p:txBody>
      </p:sp>
      <p:sp>
        <p:nvSpPr>
          <p:cNvPr id="36886" name="Line 15"/>
          <p:cNvSpPr>
            <a:spLocks noChangeShapeType="1"/>
          </p:cNvSpPr>
          <p:nvPr/>
        </p:nvSpPr>
        <p:spPr bwMode="auto">
          <a:xfrm flipH="1">
            <a:off x="4419600" y="1447800"/>
            <a:ext cx="1981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7" name="Rectangle 18"/>
          <p:cNvSpPr>
            <a:spLocks noChangeArrowheads="1"/>
          </p:cNvSpPr>
          <p:nvPr/>
        </p:nvSpPr>
        <p:spPr bwMode="auto">
          <a:xfrm>
            <a:off x="1219200" y="3886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6    </a:t>
            </a:r>
          </a:p>
        </p:txBody>
      </p:sp>
      <p:sp>
        <p:nvSpPr>
          <p:cNvPr id="36888" name="Rectangle 19"/>
          <p:cNvSpPr>
            <a:spLocks noChangeArrowheads="1"/>
          </p:cNvSpPr>
          <p:nvPr/>
        </p:nvSpPr>
        <p:spPr bwMode="auto">
          <a:xfrm>
            <a:off x="2438400" y="4724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0</a:t>
            </a:r>
          </a:p>
        </p:txBody>
      </p:sp>
      <p:sp>
        <p:nvSpPr>
          <p:cNvPr id="36889" name="Rectangle 20"/>
          <p:cNvSpPr>
            <a:spLocks noChangeArrowheads="1"/>
          </p:cNvSpPr>
          <p:nvPr/>
        </p:nvSpPr>
        <p:spPr bwMode="auto">
          <a:xfrm flipH="1">
            <a:off x="3352800" y="4724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2</a:t>
            </a:r>
          </a:p>
        </p:txBody>
      </p:sp>
      <p:sp>
        <p:nvSpPr>
          <p:cNvPr id="36890" name="Rectangle 21"/>
          <p:cNvSpPr>
            <a:spLocks noChangeArrowheads="1"/>
          </p:cNvSpPr>
          <p:nvPr/>
        </p:nvSpPr>
        <p:spPr bwMode="auto">
          <a:xfrm>
            <a:off x="2895600" y="4724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1</a:t>
            </a:r>
          </a:p>
        </p:txBody>
      </p:sp>
      <p:sp>
        <p:nvSpPr>
          <p:cNvPr id="36891" name="Rectangle 22"/>
          <p:cNvSpPr>
            <a:spLocks noChangeArrowheads="1"/>
          </p:cNvSpPr>
          <p:nvPr/>
        </p:nvSpPr>
        <p:spPr bwMode="auto">
          <a:xfrm>
            <a:off x="3733800" y="4724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3</a:t>
            </a:r>
          </a:p>
        </p:txBody>
      </p:sp>
      <p:sp>
        <p:nvSpPr>
          <p:cNvPr id="36892" name="Rectangle 23"/>
          <p:cNvSpPr>
            <a:spLocks noChangeArrowheads="1"/>
          </p:cNvSpPr>
          <p:nvPr/>
        </p:nvSpPr>
        <p:spPr bwMode="auto">
          <a:xfrm>
            <a:off x="4191000" y="4724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4</a:t>
            </a:r>
          </a:p>
        </p:txBody>
      </p:sp>
      <p:sp>
        <p:nvSpPr>
          <p:cNvPr id="36893" name="Rectangle 24"/>
          <p:cNvSpPr>
            <a:spLocks noChangeArrowheads="1"/>
          </p:cNvSpPr>
          <p:nvPr/>
        </p:nvSpPr>
        <p:spPr bwMode="auto">
          <a:xfrm>
            <a:off x="4648200" y="4724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5</a:t>
            </a:r>
          </a:p>
        </p:txBody>
      </p:sp>
      <p:sp>
        <p:nvSpPr>
          <p:cNvPr id="36894" name="Rectangle 25"/>
          <p:cNvSpPr>
            <a:spLocks noChangeArrowheads="1"/>
          </p:cNvSpPr>
          <p:nvPr/>
        </p:nvSpPr>
        <p:spPr bwMode="auto">
          <a:xfrm>
            <a:off x="5105400" y="47244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36895" name="Line 26"/>
          <p:cNvSpPr>
            <a:spLocks noChangeShapeType="1"/>
          </p:cNvSpPr>
          <p:nvPr/>
        </p:nvSpPr>
        <p:spPr bwMode="auto">
          <a:xfrm>
            <a:off x="1828800" y="40386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96" name="Text Box 27"/>
          <p:cNvSpPr txBox="1">
            <a:spLocks noChangeArrowheads="1"/>
          </p:cNvSpPr>
          <p:nvPr/>
        </p:nvSpPr>
        <p:spPr bwMode="auto">
          <a:xfrm>
            <a:off x="685800" y="3886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v:</a:t>
            </a:r>
          </a:p>
        </p:txBody>
      </p:sp>
      <p:sp>
        <p:nvSpPr>
          <p:cNvPr id="36897" name="Rectangle 28"/>
          <p:cNvSpPr>
            <a:spLocks noChangeArrowheads="1"/>
          </p:cNvSpPr>
          <p:nvPr/>
        </p:nvSpPr>
        <p:spPr bwMode="auto">
          <a:xfrm>
            <a:off x="3886200" y="3657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36898" name="Line 29"/>
          <p:cNvSpPr>
            <a:spLocks noChangeShapeType="1"/>
          </p:cNvSpPr>
          <p:nvPr/>
        </p:nvSpPr>
        <p:spPr bwMode="auto">
          <a:xfrm flipH="1">
            <a:off x="3962400" y="38862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99" name="Text Box 30"/>
          <p:cNvSpPr txBox="1">
            <a:spLocks noChangeArrowheads="1"/>
          </p:cNvSpPr>
          <p:nvPr/>
        </p:nvSpPr>
        <p:spPr bwMode="auto">
          <a:xfrm>
            <a:off x="3429000" y="3657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p:</a:t>
            </a:r>
          </a:p>
        </p:txBody>
      </p:sp>
      <p:sp>
        <p:nvSpPr>
          <p:cNvPr id="36900" name="Rectangle 14"/>
          <p:cNvSpPr>
            <a:spLocks noChangeArrowheads="1"/>
          </p:cNvSpPr>
          <p:nvPr/>
        </p:nvSpPr>
        <p:spPr bwMode="auto">
          <a:xfrm>
            <a:off x="6096000" y="3581400"/>
            <a:ext cx="609600" cy="395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36901" name="Text Box 17"/>
          <p:cNvSpPr txBox="1">
            <a:spLocks noChangeArrowheads="1"/>
          </p:cNvSpPr>
          <p:nvPr/>
        </p:nvSpPr>
        <p:spPr bwMode="auto">
          <a:xfrm>
            <a:off x="5562600" y="35814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q:</a:t>
            </a:r>
          </a:p>
        </p:txBody>
      </p:sp>
      <p:sp>
        <p:nvSpPr>
          <p:cNvPr id="36902" name="Line 15"/>
          <p:cNvSpPr>
            <a:spLocks noChangeShapeType="1"/>
          </p:cNvSpPr>
          <p:nvPr/>
        </p:nvSpPr>
        <p:spPr bwMode="auto">
          <a:xfrm flipH="1">
            <a:off x="4419600" y="3810000"/>
            <a:ext cx="1981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list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template&lt;class T&gt; class list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Link* elements;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// </a:t>
            </a:r>
            <a:r>
              <a:rPr lang="en-US" altLang="en-US" sz="2000" dirty="0" smtClean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b="1" dirty="0" smtClean="0">
                <a:ea typeface="ＭＳ Ｐゴシック" pitchFamily="34" charset="-128"/>
              </a:rPr>
              <a:t>using value_type = 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using iterator = ???;	// </a:t>
            </a:r>
            <a:r>
              <a:rPr lang="en-US" altLang="en-US" sz="2000" i="1" dirty="0" smtClean="0">
                <a:ea typeface="ＭＳ Ｐゴシック" pitchFamily="34" charset="-128"/>
              </a:rPr>
              <a:t>the type of an iterator is implementation defined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				// </a:t>
            </a:r>
            <a:r>
              <a:rPr lang="en-US" altLang="en-US" sz="2000" i="1" dirty="0" smtClean="0">
                <a:ea typeface="ＭＳ Ｐゴシック" pitchFamily="34" charset="-128"/>
              </a:rPr>
              <a:t>and it (usefully) varies (e.g. range checked iterators)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				// </a:t>
            </a:r>
            <a:r>
              <a:rPr lang="en-US" altLang="en-US" sz="2000" i="1" dirty="0" smtClean="0">
                <a:ea typeface="ＭＳ Ｐゴシック" pitchFamily="34" charset="-128"/>
              </a:rPr>
              <a:t>a list iterator could be a pointer to a link node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using </a:t>
            </a:r>
            <a:r>
              <a:rPr lang="en-US" altLang="en-US" sz="2000" b="1" dirty="0" err="1" smtClean="0">
                <a:ea typeface="ＭＳ Ｐゴシック" pitchFamily="34" charset="-128"/>
              </a:rPr>
              <a:t>const_iterator</a:t>
            </a:r>
            <a:r>
              <a:rPr lang="en-US" altLang="en-US" sz="2000" b="1" dirty="0" smtClean="0">
                <a:ea typeface="ＭＳ Ｐゴシック" pitchFamily="34" charset="-128"/>
              </a:rPr>
              <a:t> = ???;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iterator begin();		// </a:t>
            </a:r>
            <a:r>
              <a:rPr lang="en-US" altLang="en-US" sz="2000" i="1" dirty="0" smtClean="0">
                <a:ea typeface="ＭＳ Ｐゴシック" pitchFamily="34" charset="-128"/>
              </a:rPr>
              <a:t>points to first element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</a:t>
            </a:r>
            <a:r>
              <a:rPr lang="en-US" altLang="en-US" sz="2000" b="1" dirty="0" err="1" smtClean="0">
                <a:ea typeface="ＭＳ Ｐゴシック" pitchFamily="34" charset="-128"/>
              </a:rPr>
              <a:t>const_iterator</a:t>
            </a:r>
            <a:r>
              <a:rPr lang="en-US" altLang="en-US" sz="2000" b="1" dirty="0" smtClean="0">
                <a:ea typeface="ＭＳ Ｐゴシック" pitchFamily="34" charset="-128"/>
              </a:rPr>
              <a:t> begin() const;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iterator end();		// </a:t>
            </a:r>
            <a:r>
              <a:rPr lang="en-US" altLang="en-US" sz="2000" i="1" dirty="0" smtClean="0">
                <a:ea typeface="ＭＳ Ｐゴシック" pitchFamily="34" charset="-128"/>
              </a:rPr>
              <a:t>points one beyond the last element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</a:t>
            </a:r>
            <a:r>
              <a:rPr lang="en-US" altLang="en-US" sz="2000" b="1" dirty="0" err="1" smtClean="0">
                <a:ea typeface="ＭＳ Ｐゴシック" pitchFamily="34" charset="-128"/>
              </a:rPr>
              <a:t>const_iterator</a:t>
            </a:r>
            <a:r>
              <a:rPr lang="en-US" altLang="en-US" sz="2000" b="1" dirty="0" smtClean="0">
                <a:ea typeface="ＭＳ Ｐゴシック" pitchFamily="34" charset="-128"/>
              </a:rPr>
              <a:t> end() const;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iterator erase(iterator p);		// </a:t>
            </a:r>
            <a:r>
              <a:rPr lang="en-US" altLang="en-US" sz="2000" i="1" dirty="0" smtClean="0">
                <a:ea typeface="ＭＳ Ｐゴシック" pitchFamily="34" charset="-128"/>
              </a:rPr>
              <a:t>remove element pointed to by</a:t>
            </a:r>
            <a:r>
              <a:rPr lang="en-US" altLang="en-US" sz="2000" b="1" i="1" dirty="0" smtClean="0">
                <a:ea typeface="ＭＳ Ｐゴシック" pitchFamily="34" charset="-128"/>
              </a:rPr>
              <a:t> p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iterator insert(iterator p, const T&amp; v);	// </a:t>
            </a:r>
            <a:r>
              <a:rPr lang="en-US" altLang="en-US" sz="2000" i="1" dirty="0" smtClean="0">
                <a:ea typeface="ＭＳ Ｐゴシック" pitchFamily="34" charset="-128"/>
              </a:rPr>
              <a:t>insert a new element </a:t>
            </a:r>
            <a:r>
              <a:rPr lang="en-US" altLang="en-US" sz="2000" b="1" i="1" dirty="0" smtClean="0">
                <a:ea typeface="ＭＳ Ｐゴシック" pitchFamily="34" charset="-128"/>
              </a:rPr>
              <a:t>v</a:t>
            </a:r>
            <a:r>
              <a:rPr lang="en-US" altLang="en-US" sz="2000" i="1" dirty="0" smtClean="0">
                <a:ea typeface="ＭＳ Ｐゴシック" pitchFamily="34" charset="-128"/>
              </a:rPr>
              <a:t> before</a:t>
            </a:r>
            <a:r>
              <a:rPr lang="en-US" altLang="en-US" sz="2000" b="1" i="1" dirty="0" smtClean="0">
                <a:ea typeface="ＭＳ Ｐゴシック" pitchFamily="34" charset="-128"/>
              </a:rPr>
              <a:t> p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};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DD476469-72F5-4ECD-BC0B-878889C93FAD}" type="slidenum">
              <a:rPr lang="en-US" altLang="en-US" sz="1400" smtClean="0"/>
              <a:pPr eaLnBrk="1" hangingPunct="1">
                <a:defRPr/>
              </a:pPr>
              <a:t>36</a:t>
            </a:fld>
            <a:endParaRPr lang="en-US" altLang="en-US" sz="1400" smtClean="0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7467600" y="381000"/>
            <a:ext cx="1143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T value</a:t>
            </a:r>
          </a:p>
          <a:p>
            <a:pPr algn="ctr"/>
            <a:endParaRPr lang="en-US" altLang="en-US">
              <a:cs typeface="Times New Roman" pitchFamily="18" charset="0"/>
            </a:endParaRPr>
          </a:p>
          <a:p>
            <a:pPr algn="ctr"/>
            <a:r>
              <a:rPr lang="en-US" altLang="en-US">
                <a:cs typeface="Times New Roman" pitchFamily="18" charset="0"/>
              </a:rPr>
              <a:t>Link* pre</a:t>
            </a:r>
          </a:p>
          <a:p>
            <a:pPr algn="ctr"/>
            <a:r>
              <a:rPr lang="en-US" altLang="en-US">
                <a:cs typeface="Times New Roman" pitchFamily="18" charset="0"/>
              </a:rPr>
              <a:t>Link* post</a:t>
            </a:r>
          </a:p>
        </p:txBody>
      </p:sp>
      <p:cxnSp>
        <p:nvCxnSpPr>
          <p:cNvPr id="37894" name="AutoShape 5"/>
          <p:cNvCxnSpPr>
            <a:cxnSpLocks noChangeShapeType="1"/>
          </p:cNvCxnSpPr>
          <p:nvPr/>
        </p:nvCxnSpPr>
        <p:spPr bwMode="auto">
          <a:xfrm>
            <a:off x="7467600" y="9144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6781800" y="381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Link: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insert() into list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33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list&lt;int&gt;::iterator p = v.begin(); ++p; ++p; ++p;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list&lt;int&gt;::iterator q = p; ++q;</a:t>
            </a: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38C2DAB-1B62-4EB6-A77D-756284C8FA28}" type="slidenum">
              <a:rPr lang="en-US" altLang="en-US" sz="1400" smtClean="0"/>
              <a:pPr eaLnBrk="1" hangingPunct="1">
                <a:defRPr/>
              </a:pPr>
              <a:t>37</a:t>
            </a:fld>
            <a:endParaRPr lang="en-US" altLang="en-US" sz="140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066800" y="43434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7    </a:t>
            </a: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2286000" y="51816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0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 flipH="1">
            <a:off x="4038600" y="5181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2</a:t>
            </a:r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3124200" y="51816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1</a:t>
            </a: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5334000" y="51816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3</a:t>
            </a:r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6324600" y="51816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4</a:t>
            </a:r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7239000" y="51816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5</a:t>
            </a:r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1600200" y="44958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533400" y="4343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v: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3733800" y="41148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4038600" y="4343400"/>
            <a:ext cx="838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457200" y="3581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v = v.insert(p,99);	// 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leaves</a:t>
            </a: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 p 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pointing at the inserted element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3276600" y="4114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p:</a:t>
            </a:r>
          </a:p>
        </p:txBody>
      </p:sp>
      <p:cxnSp>
        <p:nvCxnSpPr>
          <p:cNvPr id="38930" name="AutoShape 32"/>
          <p:cNvCxnSpPr>
            <a:cxnSpLocks noChangeShapeType="1"/>
            <a:stCxn id="38918" idx="3"/>
            <a:endCxn id="38920" idx="1"/>
          </p:cNvCxnSpPr>
          <p:nvPr/>
        </p:nvCxnSpPr>
        <p:spPr bwMode="auto">
          <a:xfrm>
            <a:off x="2743200" y="53721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8931" name="AutoShape 33"/>
          <p:cNvCxnSpPr>
            <a:cxnSpLocks noChangeShapeType="1"/>
            <a:stCxn id="38920" idx="3"/>
            <a:endCxn id="38919" idx="3"/>
          </p:cNvCxnSpPr>
          <p:nvPr/>
        </p:nvCxnSpPr>
        <p:spPr bwMode="auto">
          <a:xfrm>
            <a:off x="3581400" y="53721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8932" name="AutoShape 34"/>
          <p:cNvCxnSpPr>
            <a:cxnSpLocks noChangeShapeType="1"/>
            <a:stCxn id="38919" idx="1"/>
            <a:endCxn id="38935" idx="3"/>
          </p:cNvCxnSpPr>
          <p:nvPr/>
        </p:nvCxnSpPr>
        <p:spPr bwMode="auto">
          <a:xfrm>
            <a:off x="4419600" y="5372100"/>
            <a:ext cx="304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8933" name="AutoShape 35"/>
          <p:cNvCxnSpPr>
            <a:cxnSpLocks noChangeShapeType="1"/>
            <a:stCxn id="38921" idx="3"/>
            <a:endCxn id="38922" idx="1"/>
          </p:cNvCxnSpPr>
          <p:nvPr/>
        </p:nvCxnSpPr>
        <p:spPr bwMode="auto">
          <a:xfrm>
            <a:off x="5791200" y="53721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8934" name="AutoShape 36"/>
          <p:cNvCxnSpPr>
            <a:cxnSpLocks noChangeShapeType="1"/>
            <a:stCxn id="38922" idx="3"/>
            <a:endCxn id="38923" idx="1"/>
          </p:cNvCxnSpPr>
          <p:nvPr/>
        </p:nvCxnSpPr>
        <p:spPr bwMode="auto">
          <a:xfrm>
            <a:off x="6781800" y="53721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38935" name="Rectangle 37"/>
          <p:cNvSpPr>
            <a:spLocks noChangeArrowheads="1"/>
          </p:cNvSpPr>
          <p:nvPr/>
        </p:nvSpPr>
        <p:spPr bwMode="auto">
          <a:xfrm flipH="1">
            <a:off x="4724400" y="5867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99</a:t>
            </a:r>
          </a:p>
        </p:txBody>
      </p:sp>
      <p:cxnSp>
        <p:nvCxnSpPr>
          <p:cNvPr id="38936" name="AutoShape 38"/>
          <p:cNvCxnSpPr>
            <a:cxnSpLocks noChangeShapeType="1"/>
            <a:stCxn id="38935" idx="1"/>
            <a:endCxn id="38921" idx="1"/>
          </p:cNvCxnSpPr>
          <p:nvPr/>
        </p:nvCxnSpPr>
        <p:spPr bwMode="auto">
          <a:xfrm flipV="1">
            <a:off x="5105400" y="5372100"/>
            <a:ext cx="228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38937" name="Rectangle 40"/>
          <p:cNvSpPr>
            <a:spLocks noChangeArrowheads="1"/>
          </p:cNvSpPr>
          <p:nvPr/>
        </p:nvSpPr>
        <p:spPr bwMode="auto">
          <a:xfrm>
            <a:off x="1143000" y="1828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6    </a:t>
            </a:r>
          </a:p>
        </p:txBody>
      </p:sp>
      <p:sp>
        <p:nvSpPr>
          <p:cNvPr id="38938" name="Rectangle 41"/>
          <p:cNvSpPr>
            <a:spLocks noChangeArrowheads="1"/>
          </p:cNvSpPr>
          <p:nvPr/>
        </p:nvSpPr>
        <p:spPr bwMode="auto">
          <a:xfrm>
            <a:off x="2362200" y="2667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0</a:t>
            </a:r>
          </a:p>
        </p:txBody>
      </p:sp>
      <p:sp>
        <p:nvSpPr>
          <p:cNvPr id="38939" name="Rectangle 42"/>
          <p:cNvSpPr>
            <a:spLocks noChangeArrowheads="1"/>
          </p:cNvSpPr>
          <p:nvPr/>
        </p:nvSpPr>
        <p:spPr bwMode="auto">
          <a:xfrm flipH="1">
            <a:off x="4191000" y="26289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2</a:t>
            </a:r>
          </a:p>
        </p:txBody>
      </p:sp>
      <p:sp>
        <p:nvSpPr>
          <p:cNvPr id="38940" name="Rectangle 43"/>
          <p:cNvSpPr>
            <a:spLocks noChangeArrowheads="1"/>
          </p:cNvSpPr>
          <p:nvPr/>
        </p:nvSpPr>
        <p:spPr bwMode="auto">
          <a:xfrm>
            <a:off x="3276600" y="2628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1</a:t>
            </a:r>
          </a:p>
        </p:txBody>
      </p:sp>
      <p:sp>
        <p:nvSpPr>
          <p:cNvPr id="38941" name="Rectangle 44"/>
          <p:cNvSpPr>
            <a:spLocks noChangeArrowheads="1"/>
          </p:cNvSpPr>
          <p:nvPr/>
        </p:nvSpPr>
        <p:spPr bwMode="auto">
          <a:xfrm>
            <a:off x="5486400" y="2628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3</a:t>
            </a:r>
          </a:p>
        </p:txBody>
      </p:sp>
      <p:sp>
        <p:nvSpPr>
          <p:cNvPr id="38942" name="Rectangle 45"/>
          <p:cNvSpPr>
            <a:spLocks noChangeArrowheads="1"/>
          </p:cNvSpPr>
          <p:nvPr/>
        </p:nvSpPr>
        <p:spPr bwMode="auto">
          <a:xfrm>
            <a:off x="6400800" y="2628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4</a:t>
            </a:r>
          </a:p>
        </p:txBody>
      </p:sp>
      <p:sp>
        <p:nvSpPr>
          <p:cNvPr id="38943" name="Rectangle 46"/>
          <p:cNvSpPr>
            <a:spLocks noChangeArrowheads="1"/>
          </p:cNvSpPr>
          <p:nvPr/>
        </p:nvSpPr>
        <p:spPr bwMode="auto">
          <a:xfrm>
            <a:off x="7391400" y="27051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5</a:t>
            </a:r>
          </a:p>
        </p:txBody>
      </p:sp>
      <p:sp>
        <p:nvSpPr>
          <p:cNvPr id="38944" name="Line 47"/>
          <p:cNvSpPr>
            <a:spLocks noChangeShapeType="1"/>
          </p:cNvSpPr>
          <p:nvPr/>
        </p:nvSpPr>
        <p:spPr bwMode="auto">
          <a:xfrm>
            <a:off x="1676400" y="1981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45" name="Text Box 48"/>
          <p:cNvSpPr txBox="1">
            <a:spLocks noChangeArrowheads="1"/>
          </p:cNvSpPr>
          <p:nvPr/>
        </p:nvSpPr>
        <p:spPr bwMode="auto">
          <a:xfrm>
            <a:off x="609600" y="1828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v:</a:t>
            </a:r>
          </a:p>
        </p:txBody>
      </p:sp>
      <p:sp>
        <p:nvSpPr>
          <p:cNvPr id="38946" name="Rectangle 49"/>
          <p:cNvSpPr>
            <a:spLocks noChangeArrowheads="1"/>
          </p:cNvSpPr>
          <p:nvPr/>
        </p:nvSpPr>
        <p:spPr bwMode="auto">
          <a:xfrm>
            <a:off x="3810000" y="1905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38947" name="Line 50"/>
          <p:cNvSpPr>
            <a:spLocks noChangeShapeType="1"/>
          </p:cNvSpPr>
          <p:nvPr/>
        </p:nvSpPr>
        <p:spPr bwMode="auto">
          <a:xfrm>
            <a:off x="4038600" y="20574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48" name="Text Box 51"/>
          <p:cNvSpPr txBox="1">
            <a:spLocks noChangeArrowheads="1"/>
          </p:cNvSpPr>
          <p:nvPr/>
        </p:nvSpPr>
        <p:spPr bwMode="auto">
          <a:xfrm>
            <a:off x="3352800" y="1905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p:</a:t>
            </a:r>
          </a:p>
        </p:txBody>
      </p:sp>
      <p:cxnSp>
        <p:nvCxnSpPr>
          <p:cNvPr id="38949" name="AutoShape 52"/>
          <p:cNvCxnSpPr>
            <a:cxnSpLocks noChangeShapeType="1"/>
            <a:stCxn id="38938" idx="3"/>
            <a:endCxn id="38940" idx="1"/>
          </p:cNvCxnSpPr>
          <p:nvPr/>
        </p:nvCxnSpPr>
        <p:spPr bwMode="auto">
          <a:xfrm>
            <a:off x="2819400" y="28575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8950" name="AutoShape 53"/>
          <p:cNvCxnSpPr>
            <a:cxnSpLocks noChangeShapeType="1"/>
            <a:stCxn id="38940" idx="3"/>
            <a:endCxn id="38939" idx="3"/>
          </p:cNvCxnSpPr>
          <p:nvPr/>
        </p:nvCxnSpPr>
        <p:spPr bwMode="auto">
          <a:xfrm>
            <a:off x="3733800" y="28575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8951" name="AutoShape 55"/>
          <p:cNvCxnSpPr>
            <a:cxnSpLocks noChangeShapeType="1"/>
            <a:stCxn id="38941" idx="3"/>
            <a:endCxn id="38942" idx="1"/>
          </p:cNvCxnSpPr>
          <p:nvPr/>
        </p:nvCxnSpPr>
        <p:spPr bwMode="auto">
          <a:xfrm>
            <a:off x="5943600" y="28575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8952" name="AutoShape 56"/>
          <p:cNvCxnSpPr>
            <a:cxnSpLocks noChangeShapeType="1"/>
            <a:stCxn id="38942" idx="3"/>
            <a:endCxn id="38943" idx="1"/>
          </p:cNvCxnSpPr>
          <p:nvPr/>
        </p:nvCxnSpPr>
        <p:spPr bwMode="auto">
          <a:xfrm>
            <a:off x="6858000" y="28575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8953" name="AutoShape 58"/>
          <p:cNvCxnSpPr>
            <a:cxnSpLocks noChangeShapeType="1"/>
            <a:stCxn id="38939" idx="1"/>
            <a:endCxn id="38941" idx="1"/>
          </p:cNvCxnSpPr>
          <p:nvPr/>
        </p:nvCxnSpPr>
        <p:spPr bwMode="auto">
          <a:xfrm>
            <a:off x="4572000" y="2857500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38954" name="Rectangle 49"/>
          <p:cNvSpPr>
            <a:spLocks noChangeArrowheads="1"/>
          </p:cNvSpPr>
          <p:nvPr/>
        </p:nvSpPr>
        <p:spPr bwMode="auto">
          <a:xfrm>
            <a:off x="5791200" y="18288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38955" name="Text Box 51"/>
          <p:cNvSpPr txBox="1">
            <a:spLocks noChangeArrowheads="1"/>
          </p:cNvSpPr>
          <p:nvPr/>
        </p:nvSpPr>
        <p:spPr bwMode="auto">
          <a:xfrm>
            <a:off x="5334000" y="1828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q:</a:t>
            </a:r>
          </a:p>
        </p:txBody>
      </p:sp>
      <p:sp>
        <p:nvSpPr>
          <p:cNvPr id="38956" name="Line 50"/>
          <p:cNvSpPr>
            <a:spLocks noChangeShapeType="1"/>
          </p:cNvSpPr>
          <p:nvPr/>
        </p:nvSpPr>
        <p:spPr bwMode="auto">
          <a:xfrm>
            <a:off x="6096000" y="2057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57" name="Rectangle 49"/>
          <p:cNvSpPr>
            <a:spLocks noChangeArrowheads="1"/>
          </p:cNvSpPr>
          <p:nvPr/>
        </p:nvSpPr>
        <p:spPr bwMode="auto">
          <a:xfrm>
            <a:off x="5562600" y="41148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38958" name="Text Box 51"/>
          <p:cNvSpPr txBox="1">
            <a:spLocks noChangeArrowheads="1"/>
          </p:cNvSpPr>
          <p:nvPr/>
        </p:nvSpPr>
        <p:spPr bwMode="auto">
          <a:xfrm>
            <a:off x="5105400" y="4114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q:</a:t>
            </a:r>
          </a:p>
        </p:txBody>
      </p:sp>
      <p:sp>
        <p:nvSpPr>
          <p:cNvPr id="38959" name="Line 50"/>
          <p:cNvSpPr>
            <a:spLocks noChangeShapeType="1"/>
          </p:cNvSpPr>
          <p:nvPr/>
        </p:nvSpPr>
        <p:spPr bwMode="auto">
          <a:xfrm>
            <a:off x="5867400" y="43434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60" name="Rectangle 16"/>
          <p:cNvSpPr>
            <a:spLocks noChangeArrowheads="1"/>
          </p:cNvSpPr>
          <p:nvPr/>
        </p:nvSpPr>
        <p:spPr bwMode="auto">
          <a:xfrm>
            <a:off x="304800" y="57912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Note: q is unaffected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Note: No elements moved around</a:t>
            </a:r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erase() from list</a:t>
            </a: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B23AD6D6-1F31-49A2-9D9B-AC4B96BE51B0}" type="slidenum">
              <a:rPr lang="en-US" altLang="en-US" sz="1400" smtClean="0"/>
              <a:pPr eaLnBrk="1" hangingPunct="1">
                <a:defRPr/>
              </a:pPr>
              <a:t>38</a:t>
            </a:fld>
            <a:endParaRPr lang="en-US" altLang="en-US" sz="1400" smtClean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066800" y="1371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7    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286000" y="22098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0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 flipH="1">
            <a:off x="4038600" y="2209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2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124200" y="22098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1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5334000" y="22098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3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6324600" y="22098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4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7239000" y="22098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5</a:t>
            </a: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1600200" y="15240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533400" y="1371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v: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3733800" y="1143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4038600" y="1371600"/>
            <a:ext cx="838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914400" y="3429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p = v.erase(p);	//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leaves p pointing at the element after the erased one</a:t>
            </a:r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3276600" y="1143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p:</a:t>
            </a:r>
          </a:p>
        </p:txBody>
      </p:sp>
      <p:cxnSp>
        <p:nvCxnSpPr>
          <p:cNvPr id="39953" name="AutoShape 17"/>
          <p:cNvCxnSpPr>
            <a:cxnSpLocks noChangeShapeType="1"/>
            <a:stCxn id="39941" idx="3"/>
            <a:endCxn id="39943" idx="1"/>
          </p:cNvCxnSpPr>
          <p:nvPr/>
        </p:nvCxnSpPr>
        <p:spPr bwMode="auto">
          <a:xfrm>
            <a:off x="2743200" y="24003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9954" name="AutoShape 18"/>
          <p:cNvCxnSpPr>
            <a:cxnSpLocks noChangeShapeType="1"/>
            <a:stCxn id="39943" idx="3"/>
            <a:endCxn id="39942" idx="3"/>
          </p:cNvCxnSpPr>
          <p:nvPr/>
        </p:nvCxnSpPr>
        <p:spPr bwMode="auto">
          <a:xfrm>
            <a:off x="3581400" y="24003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9955" name="AutoShape 19"/>
          <p:cNvCxnSpPr>
            <a:cxnSpLocks noChangeShapeType="1"/>
            <a:stCxn id="39942" idx="1"/>
            <a:endCxn id="39958" idx="3"/>
          </p:cNvCxnSpPr>
          <p:nvPr/>
        </p:nvCxnSpPr>
        <p:spPr bwMode="auto">
          <a:xfrm>
            <a:off x="4419600" y="2400300"/>
            <a:ext cx="304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9956" name="AutoShape 20"/>
          <p:cNvCxnSpPr>
            <a:cxnSpLocks noChangeShapeType="1"/>
            <a:stCxn id="39944" idx="3"/>
            <a:endCxn id="39945" idx="1"/>
          </p:cNvCxnSpPr>
          <p:nvPr/>
        </p:nvCxnSpPr>
        <p:spPr bwMode="auto">
          <a:xfrm>
            <a:off x="5791200" y="24003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9957" name="AutoShape 21"/>
          <p:cNvCxnSpPr>
            <a:cxnSpLocks noChangeShapeType="1"/>
            <a:stCxn id="39945" idx="3"/>
            <a:endCxn id="39946" idx="1"/>
          </p:cNvCxnSpPr>
          <p:nvPr/>
        </p:nvCxnSpPr>
        <p:spPr bwMode="auto">
          <a:xfrm>
            <a:off x="6781800" y="24003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39958" name="Rectangle 22"/>
          <p:cNvSpPr>
            <a:spLocks noChangeArrowheads="1"/>
          </p:cNvSpPr>
          <p:nvPr/>
        </p:nvSpPr>
        <p:spPr bwMode="auto">
          <a:xfrm flipH="1">
            <a:off x="4724400" y="2895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99</a:t>
            </a:r>
          </a:p>
        </p:txBody>
      </p:sp>
      <p:cxnSp>
        <p:nvCxnSpPr>
          <p:cNvPr id="39959" name="AutoShape 23"/>
          <p:cNvCxnSpPr>
            <a:cxnSpLocks noChangeShapeType="1"/>
            <a:stCxn id="39958" idx="1"/>
            <a:endCxn id="39944" idx="1"/>
          </p:cNvCxnSpPr>
          <p:nvPr/>
        </p:nvCxnSpPr>
        <p:spPr bwMode="auto">
          <a:xfrm flipV="1">
            <a:off x="5105400" y="2400300"/>
            <a:ext cx="228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39960" name="Rectangle 42"/>
          <p:cNvSpPr>
            <a:spLocks noChangeArrowheads="1"/>
          </p:cNvSpPr>
          <p:nvPr/>
        </p:nvSpPr>
        <p:spPr bwMode="auto">
          <a:xfrm>
            <a:off x="1295400" y="4267200"/>
            <a:ext cx="83820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6    </a:t>
            </a:r>
          </a:p>
        </p:txBody>
      </p:sp>
      <p:sp>
        <p:nvSpPr>
          <p:cNvPr id="39961" name="Rectangle 43"/>
          <p:cNvSpPr>
            <a:spLocks noChangeArrowheads="1"/>
          </p:cNvSpPr>
          <p:nvPr/>
        </p:nvSpPr>
        <p:spPr bwMode="auto">
          <a:xfrm>
            <a:off x="2514600" y="5105400"/>
            <a:ext cx="45720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0</a:t>
            </a:r>
          </a:p>
        </p:txBody>
      </p:sp>
      <p:sp>
        <p:nvSpPr>
          <p:cNvPr id="39962" name="Rectangle 44"/>
          <p:cNvSpPr>
            <a:spLocks noChangeArrowheads="1"/>
          </p:cNvSpPr>
          <p:nvPr/>
        </p:nvSpPr>
        <p:spPr bwMode="auto">
          <a:xfrm flipH="1">
            <a:off x="4343400" y="5067300"/>
            <a:ext cx="3810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2</a:t>
            </a:r>
          </a:p>
        </p:txBody>
      </p:sp>
      <p:sp>
        <p:nvSpPr>
          <p:cNvPr id="39963" name="Rectangle 45"/>
          <p:cNvSpPr>
            <a:spLocks noChangeArrowheads="1"/>
          </p:cNvSpPr>
          <p:nvPr/>
        </p:nvSpPr>
        <p:spPr bwMode="auto">
          <a:xfrm>
            <a:off x="3429000" y="5105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1</a:t>
            </a:r>
          </a:p>
        </p:txBody>
      </p:sp>
      <p:sp>
        <p:nvSpPr>
          <p:cNvPr id="39964" name="Rectangle 46"/>
          <p:cNvSpPr>
            <a:spLocks noChangeArrowheads="1"/>
          </p:cNvSpPr>
          <p:nvPr/>
        </p:nvSpPr>
        <p:spPr bwMode="auto">
          <a:xfrm>
            <a:off x="5638800" y="5067300"/>
            <a:ext cx="4572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3</a:t>
            </a:r>
          </a:p>
        </p:txBody>
      </p:sp>
      <p:sp>
        <p:nvSpPr>
          <p:cNvPr id="39965" name="Rectangle 47"/>
          <p:cNvSpPr>
            <a:spLocks noChangeArrowheads="1"/>
          </p:cNvSpPr>
          <p:nvPr/>
        </p:nvSpPr>
        <p:spPr bwMode="auto">
          <a:xfrm>
            <a:off x="6553200" y="5067300"/>
            <a:ext cx="4572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4</a:t>
            </a:r>
          </a:p>
        </p:txBody>
      </p:sp>
      <p:sp>
        <p:nvSpPr>
          <p:cNvPr id="39966" name="Rectangle 48"/>
          <p:cNvSpPr>
            <a:spLocks noChangeArrowheads="1"/>
          </p:cNvSpPr>
          <p:nvPr/>
        </p:nvSpPr>
        <p:spPr bwMode="auto">
          <a:xfrm>
            <a:off x="7543800" y="5105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5</a:t>
            </a:r>
          </a:p>
        </p:txBody>
      </p:sp>
      <p:sp>
        <p:nvSpPr>
          <p:cNvPr id="39967" name="Line 49"/>
          <p:cNvSpPr>
            <a:spLocks noChangeShapeType="1"/>
          </p:cNvSpPr>
          <p:nvPr/>
        </p:nvSpPr>
        <p:spPr bwMode="auto">
          <a:xfrm>
            <a:off x="1828800" y="4419600"/>
            <a:ext cx="6858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68" name="Text Box 50"/>
          <p:cNvSpPr txBox="1">
            <a:spLocks noChangeArrowheads="1"/>
          </p:cNvSpPr>
          <p:nvPr/>
        </p:nvSpPr>
        <p:spPr bwMode="auto">
          <a:xfrm>
            <a:off x="762000" y="4267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v:</a:t>
            </a:r>
          </a:p>
        </p:txBody>
      </p:sp>
      <p:sp>
        <p:nvSpPr>
          <p:cNvPr id="39969" name="Rectangle 51"/>
          <p:cNvSpPr>
            <a:spLocks noChangeArrowheads="1"/>
          </p:cNvSpPr>
          <p:nvPr/>
        </p:nvSpPr>
        <p:spPr bwMode="auto">
          <a:xfrm>
            <a:off x="3962400" y="4038600"/>
            <a:ext cx="60960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39970" name="Line 52"/>
          <p:cNvSpPr>
            <a:spLocks noChangeShapeType="1"/>
          </p:cNvSpPr>
          <p:nvPr/>
        </p:nvSpPr>
        <p:spPr bwMode="auto">
          <a:xfrm>
            <a:off x="4267200" y="4267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71" name="Text Box 53"/>
          <p:cNvSpPr txBox="1">
            <a:spLocks noChangeArrowheads="1"/>
          </p:cNvSpPr>
          <p:nvPr/>
        </p:nvSpPr>
        <p:spPr bwMode="auto">
          <a:xfrm>
            <a:off x="3505200" y="4038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p:</a:t>
            </a:r>
          </a:p>
        </p:txBody>
      </p:sp>
      <p:cxnSp>
        <p:nvCxnSpPr>
          <p:cNvPr id="39972" name="AutoShape 54"/>
          <p:cNvCxnSpPr>
            <a:cxnSpLocks noChangeShapeType="1"/>
            <a:stCxn id="39961" idx="3"/>
            <a:endCxn id="39963" idx="1"/>
          </p:cNvCxnSpPr>
          <p:nvPr/>
        </p:nvCxnSpPr>
        <p:spPr bwMode="auto">
          <a:xfrm>
            <a:off x="2971800" y="5319713"/>
            <a:ext cx="457200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9973" name="AutoShape 55"/>
          <p:cNvCxnSpPr>
            <a:cxnSpLocks noChangeShapeType="1"/>
            <a:stCxn id="39963" idx="3"/>
            <a:endCxn id="39962" idx="3"/>
          </p:cNvCxnSpPr>
          <p:nvPr/>
        </p:nvCxnSpPr>
        <p:spPr bwMode="auto">
          <a:xfrm flipV="1">
            <a:off x="3886200" y="5324475"/>
            <a:ext cx="457200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9974" name="AutoShape 56"/>
          <p:cNvCxnSpPr>
            <a:cxnSpLocks noChangeShapeType="1"/>
            <a:stCxn id="39964" idx="3"/>
            <a:endCxn id="39965" idx="1"/>
          </p:cNvCxnSpPr>
          <p:nvPr/>
        </p:nvCxnSpPr>
        <p:spPr bwMode="auto">
          <a:xfrm>
            <a:off x="6096000" y="5324475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9975" name="AutoShape 57"/>
          <p:cNvCxnSpPr>
            <a:cxnSpLocks noChangeShapeType="1"/>
            <a:stCxn id="39965" idx="3"/>
            <a:endCxn id="39966" idx="1"/>
          </p:cNvCxnSpPr>
          <p:nvPr/>
        </p:nvCxnSpPr>
        <p:spPr bwMode="auto">
          <a:xfrm>
            <a:off x="7010400" y="5324475"/>
            <a:ext cx="533400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9976" name="AutoShape 58"/>
          <p:cNvCxnSpPr>
            <a:cxnSpLocks noChangeShapeType="1"/>
            <a:stCxn id="39962" idx="1"/>
            <a:endCxn id="39964" idx="1"/>
          </p:cNvCxnSpPr>
          <p:nvPr/>
        </p:nvCxnSpPr>
        <p:spPr bwMode="auto">
          <a:xfrm>
            <a:off x="4724400" y="5324475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39977" name="Rectangle 59"/>
          <p:cNvSpPr>
            <a:spLocks noChangeArrowheads="1"/>
          </p:cNvSpPr>
          <p:nvPr/>
        </p:nvSpPr>
        <p:spPr bwMode="auto">
          <a:xfrm>
            <a:off x="685800" y="58674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Note: list elements do not move when you insert() or erase()</a:t>
            </a:r>
          </a:p>
        </p:txBody>
      </p:sp>
      <p:sp>
        <p:nvSpPr>
          <p:cNvPr id="39978" name="Rectangle 49"/>
          <p:cNvSpPr>
            <a:spLocks noChangeArrowheads="1"/>
          </p:cNvSpPr>
          <p:nvPr/>
        </p:nvSpPr>
        <p:spPr bwMode="auto">
          <a:xfrm>
            <a:off x="5638800" y="1143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39979" name="Text Box 51"/>
          <p:cNvSpPr txBox="1">
            <a:spLocks noChangeArrowheads="1"/>
          </p:cNvSpPr>
          <p:nvPr/>
        </p:nvSpPr>
        <p:spPr bwMode="auto">
          <a:xfrm>
            <a:off x="5181600" y="1143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q:</a:t>
            </a:r>
          </a:p>
        </p:txBody>
      </p:sp>
      <p:sp>
        <p:nvSpPr>
          <p:cNvPr id="39980" name="Line 50"/>
          <p:cNvSpPr>
            <a:spLocks noChangeShapeType="1"/>
          </p:cNvSpPr>
          <p:nvPr/>
        </p:nvSpPr>
        <p:spPr bwMode="auto">
          <a:xfrm>
            <a:off x="5943600" y="13716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81" name="Rectangle 49"/>
          <p:cNvSpPr>
            <a:spLocks noChangeArrowheads="1"/>
          </p:cNvSpPr>
          <p:nvPr/>
        </p:nvSpPr>
        <p:spPr bwMode="auto">
          <a:xfrm>
            <a:off x="6096000" y="39624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39982" name="Text Box 51"/>
          <p:cNvSpPr txBox="1">
            <a:spLocks noChangeArrowheads="1"/>
          </p:cNvSpPr>
          <p:nvPr/>
        </p:nvSpPr>
        <p:spPr bwMode="auto">
          <a:xfrm>
            <a:off x="5638800" y="3962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q:</a:t>
            </a:r>
          </a:p>
        </p:txBody>
      </p:sp>
      <p:sp>
        <p:nvSpPr>
          <p:cNvPr id="39983" name="Line 50"/>
          <p:cNvSpPr>
            <a:spLocks noChangeShapeType="1"/>
          </p:cNvSpPr>
          <p:nvPr/>
        </p:nvSpPr>
        <p:spPr bwMode="auto">
          <a:xfrm>
            <a:off x="6400800" y="4191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Ways of traversing a vector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686800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for(int </a:t>
            </a:r>
            <a:r>
              <a:rPr lang="en-US" altLang="en-US" sz="2000" b="1" dirty="0" err="1" smtClean="0">
                <a:ea typeface="ＭＳ Ｐゴシック" pitchFamily="34" charset="-128"/>
              </a:rPr>
              <a:t>i</a:t>
            </a:r>
            <a:r>
              <a:rPr lang="en-US" altLang="en-US" sz="2000" b="1" dirty="0" smtClean="0">
                <a:ea typeface="ＭＳ Ｐゴシック" pitchFamily="34" charset="-128"/>
              </a:rPr>
              <a:t> = 0; </a:t>
            </a:r>
            <a:r>
              <a:rPr lang="en-US" altLang="en-US" sz="2000" b="1" dirty="0" err="1" smtClean="0">
                <a:ea typeface="ＭＳ Ｐゴシック" pitchFamily="34" charset="-128"/>
              </a:rPr>
              <a:t>i</a:t>
            </a:r>
            <a:r>
              <a:rPr lang="en-US" altLang="en-US" sz="2000" b="1" dirty="0" smtClean="0">
                <a:ea typeface="ＭＳ Ｐゴシック" pitchFamily="34" charset="-128"/>
              </a:rPr>
              <a:t>&lt;</a:t>
            </a:r>
            <a:r>
              <a:rPr lang="en-US" altLang="en-US" sz="2000" b="1" dirty="0" err="1" smtClean="0">
                <a:ea typeface="ＭＳ Ｐゴシック" pitchFamily="34" charset="-128"/>
              </a:rPr>
              <a:t>v.size</a:t>
            </a:r>
            <a:r>
              <a:rPr lang="en-US" altLang="en-US" sz="2000" b="1" dirty="0" smtClean="0">
                <a:ea typeface="ＭＳ Ｐゴシック" pitchFamily="34" charset="-128"/>
              </a:rPr>
              <a:t>(); ++</a:t>
            </a:r>
            <a:r>
              <a:rPr lang="en-US" altLang="en-US" sz="2000" b="1" dirty="0" err="1" smtClean="0">
                <a:ea typeface="ＭＳ Ｐゴシック" pitchFamily="34" charset="-128"/>
              </a:rPr>
              <a:t>i</a:t>
            </a:r>
            <a:r>
              <a:rPr lang="en-US" altLang="en-US" sz="2000" b="1" dirty="0" smtClean="0">
                <a:ea typeface="ＭＳ Ｐゴシック" pitchFamily="34" charset="-128"/>
              </a:rPr>
              <a:t>)			</a:t>
            </a:r>
            <a:r>
              <a:rPr lang="en-US" altLang="en-US" sz="2000" b="1" dirty="0" smtClean="0">
                <a:ea typeface="ＭＳ Ｐゴシック" pitchFamily="34" charset="-128"/>
              </a:rPr>
              <a:t>	// </a:t>
            </a:r>
            <a:r>
              <a:rPr lang="en-US" altLang="en-US" sz="2000" i="1" dirty="0" smtClean="0">
                <a:ea typeface="ＭＳ Ｐゴシック" pitchFamily="34" charset="-128"/>
              </a:rPr>
              <a:t>why </a:t>
            </a:r>
            <a:r>
              <a:rPr lang="en-US" altLang="en-US" sz="2000" i="1" dirty="0" smtClean="0">
                <a:ea typeface="ＭＳ Ｐゴシック" pitchFamily="34" charset="-128"/>
              </a:rPr>
              <a:t>int?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… 	// </a:t>
            </a:r>
            <a:r>
              <a:rPr lang="en-US" altLang="en-US" sz="2000" i="1" dirty="0" smtClean="0">
                <a:ea typeface="Times New Roman" pitchFamily="18" charset="0"/>
              </a:rPr>
              <a:t>do something with v[</a:t>
            </a:r>
            <a:r>
              <a:rPr lang="en-US" altLang="en-US" sz="2000" i="1" dirty="0" err="1" smtClean="0">
                <a:ea typeface="Times New Roman" pitchFamily="18" charset="0"/>
              </a:rPr>
              <a:t>i</a:t>
            </a:r>
            <a:r>
              <a:rPr lang="en-US" altLang="en-US" sz="2000" i="1" dirty="0" smtClean="0">
                <a:ea typeface="Times New Roman" pitchFamily="18" charset="0"/>
              </a:rPr>
              <a:t>]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for(vector&lt;T&gt;::</a:t>
            </a:r>
            <a:r>
              <a:rPr lang="en-US" altLang="en-US" sz="2000" b="1" dirty="0" err="1" smtClean="0">
                <a:ea typeface="ＭＳ Ｐゴシック" pitchFamily="34" charset="-128"/>
              </a:rPr>
              <a:t>size_type</a:t>
            </a:r>
            <a:r>
              <a:rPr lang="en-US" altLang="en-US" sz="2000" b="1" dirty="0" smtClean="0">
                <a:ea typeface="ＭＳ Ｐゴシック" pitchFamily="34" charset="-128"/>
              </a:rPr>
              <a:t> </a:t>
            </a:r>
            <a:r>
              <a:rPr lang="en-US" altLang="en-US" sz="2000" b="1" dirty="0" err="1" smtClean="0">
                <a:ea typeface="ＭＳ Ｐゴシック" pitchFamily="34" charset="-128"/>
              </a:rPr>
              <a:t>i</a:t>
            </a:r>
            <a:r>
              <a:rPr lang="en-US" altLang="en-US" sz="2000" b="1" dirty="0" smtClean="0">
                <a:ea typeface="ＭＳ Ｐゴシック" pitchFamily="34" charset="-128"/>
              </a:rPr>
              <a:t> = 0; </a:t>
            </a:r>
            <a:r>
              <a:rPr lang="en-US" altLang="en-US" sz="2000" b="1" dirty="0" err="1" smtClean="0">
                <a:ea typeface="ＭＳ Ｐゴシック" pitchFamily="34" charset="-128"/>
              </a:rPr>
              <a:t>i</a:t>
            </a:r>
            <a:r>
              <a:rPr lang="en-US" altLang="en-US" sz="2000" b="1" dirty="0" smtClean="0">
                <a:ea typeface="ＭＳ Ｐゴシック" pitchFamily="34" charset="-128"/>
              </a:rPr>
              <a:t>&lt;</a:t>
            </a:r>
            <a:r>
              <a:rPr lang="en-US" altLang="en-US" sz="2000" b="1" dirty="0" err="1" smtClean="0">
                <a:ea typeface="ＭＳ Ｐゴシック" pitchFamily="34" charset="-128"/>
              </a:rPr>
              <a:t>v.size</a:t>
            </a:r>
            <a:r>
              <a:rPr lang="en-US" altLang="en-US" sz="2000" b="1" dirty="0" smtClean="0">
                <a:ea typeface="ＭＳ Ｐゴシック" pitchFamily="34" charset="-128"/>
              </a:rPr>
              <a:t>(); ++</a:t>
            </a:r>
            <a:r>
              <a:rPr lang="en-US" altLang="en-US" sz="2000" b="1" dirty="0" err="1" smtClean="0">
                <a:ea typeface="ＭＳ Ｐゴシック" pitchFamily="34" charset="-128"/>
              </a:rPr>
              <a:t>i</a:t>
            </a:r>
            <a:r>
              <a:rPr lang="en-US" altLang="en-US" sz="2000" b="1" dirty="0" smtClean="0">
                <a:ea typeface="ＭＳ Ｐゴシック" pitchFamily="34" charset="-128"/>
              </a:rPr>
              <a:t>)	// </a:t>
            </a:r>
            <a:r>
              <a:rPr lang="en-US" altLang="en-US" sz="2000" i="1" dirty="0" smtClean="0">
                <a:ea typeface="ＭＳ Ｐゴシック" pitchFamily="34" charset="-128"/>
              </a:rPr>
              <a:t>longer but always correct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… 	// </a:t>
            </a:r>
            <a:r>
              <a:rPr lang="en-US" altLang="en-US" sz="2000" i="1" dirty="0" smtClean="0">
                <a:ea typeface="Times New Roman" pitchFamily="18" charset="0"/>
              </a:rPr>
              <a:t>do something with v[</a:t>
            </a:r>
            <a:r>
              <a:rPr lang="en-US" altLang="en-US" sz="2000" i="1" dirty="0" err="1" smtClean="0">
                <a:ea typeface="Times New Roman" pitchFamily="18" charset="0"/>
              </a:rPr>
              <a:t>i</a:t>
            </a:r>
            <a:r>
              <a:rPr lang="en-US" altLang="en-US" sz="2000" i="1" dirty="0" smtClean="0">
                <a:ea typeface="Times New Roman" pitchFamily="18" charset="0"/>
              </a:rPr>
              <a:t>]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for(vector&lt;T&gt;::iterator p = </a:t>
            </a:r>
            <a:r>
              <a:rPr lang="en-US" altLang="en-US" sz="2000" b="1" dirty="0" err="1" smtClean="0">
                <a:ea typeface="ＭＳ Ｐゴシック" pitchFamily="34" charset="-128"/>
              </a:rPr>
              <a:t>v.begin</a:t>
            </a:r>
            <a:r>
              <a:rPr lang="en-US" altLang="en-US" sz="2000" b="1" dirty="0" smtClean="0">
                <a:ea typeface="ＭＳ Ｐゴシック" pitchFamily="34" charset="-128"/>
              </a:rPr>
              <a:t>(); p!=</a:t>
            </a:r>
            <a:r>
              <a:rPr lang="en-US" altLang="en-US" sz="2000" b="1" dirty="0" err="1" smtClean="0">
                <a:ea typeface="ＭＳ Ｐゴシック" pitchFamily="34" charset="-128"/>
              </a:rPr>
              <a:t>v.end</a:t>
            </a:r>
            <a:r>
              <a:rPr lang="en-US" altLang="en-US" sz="2000" b="1" dirty="0" smtClean="0">
                <a:ea typeface="ＭＳ Ｐゴシック" pitchFamily="34" charset="-128"/>
              </a:rPr>
              <a:t>(); ++p)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…	// </a:t>
            </a:r>
            <a:r>
              <a:rPr lang="en-US" altLang="en-US" sz="2000" i="1" dirty="0" smtClean="0">
                <a:ea typeface="ＭＳ Ｐゴシック" pitchFamily="34" charset="-128"/>
              </a:rPr>
              <a:t>do something with *p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Know both ways (iterator and subscript)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The subscript style is used in essentially every language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The iterator style is used in C (pointers only) and C++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The iterator style is used for standard library algorithms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The subscript style doesn’</a:t>
            </a:r>
            <a:r>
              <a:rPr lang="en-US" altLang="ja-JP" sz="2000" dirty="0" smtClean="0">
                <a:ea typeface="ＭＳ Ｐゴシック" pitchFamily="34" charset="-128"/>
              </a:rPr>
              <a:t>t work for lists (in C++ and in most languages)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Use either way for vectors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There are no fundamental advantages of one style over the other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But the iterator style works for all sequences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Prefer  </a:t>
            </a:r>
            <a:r>
              <a:rPr lang="en-US" altLang="en-US" sz="2000" b="1" dirty="0" err="1" smtClean="0">
                <a:ea typeface="Times New Roman" pitchFamily="18" charset="0"/>
              </a:rPr>
              <a:t>size_type</a:t>
            </a:r>
            <a:r>
              <a:rPr lang="en-US" altLang="en-US" sz="2000" dirty="0" smtClean="0">
                <a:ea typeface="Times New Roman" pitchFamily="18" charset="0"/>
              </a:rPr>
              <a:t> over plain </a:t>
            </a:r>
            <a:r>
              <a:rPr lang="en-US" altLang="en-US" sz="2000" b="1" dirty="0" smtClean="0">
                <a:ea typeface="Times New Roman" pitchFamily="18" charset="0"/>
              </a:rPr>
              <a:t>int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600" dirty="0" smtClean="0">
                <a:ea typeface="Times New Roman" pitchFamily="18" charset="0"/>
              </a:rPr>
              <a:t>pedantic,  but quiets compiler and prevents rare errors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B59D546-95BF-4070-9E4A-AAAF98356877}" type="slidenum">
              <a:rPr lang="en-US" altLang="en-US" sz="1400" smtClean="0"/>
              <a:pPr eaLnBrk="1" hangingPunct="1">
                <a:defRPr/>
              </a:pPr>
              <a:t>39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Common tasks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Collect data into containers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Organize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For printing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For fast access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Retrieve data items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By index </a:t>
            </a:r>
            <a:r>
              <a:rPr lang="en-US" altLang="en-US" sz="1800" smtClean="0">
                <a:ea typeface="Times New Roman" pitchFamily="18" charset="0"/>
              </a:rPr>
              <a:t>(e.g., get the </a:t>
            </a:r>
            <a:r>
              <a:rPr lang="en-US" altLang="en-US" sz="1800" b="1" smtClean="0">
                <a:ea typeface="Times New Roman" pitchFamily="18" charset="0"/>
              </a:rPr>
              <a:t>N</a:t>
            </a:r>
            <a:r>
              <a:rPr lang="en-US" altLang="en-US" sz="1800" smtClean="0">
                <a:ea typeface="Times New Roman" pitchFamily="18" charset="0"/>
              </a:rPr>
              <a:t>th element)</a:t>
            </a:r>
            <a:endParaRPr lang="en-US" altLang="en-US" sz="2000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By value </a:t>
            </a:r>
            <a:r>
              <a:rPr lang="en-US" altLang="en-US" sz="1800" smtClean="0">
                <a:ea typeface="Times New Roman" pitchFamily="18" charset="0"/>
              </a:rPr>
              <a:t>(e.g., get the first element with the value </a:t>
            </a:r>
            <a:r>
              <a:rPr lang="en-US" altLang="en-US" sz="1800" b="1" smtClean="0">
                <a:ea typeface="Times New Roman" pitchFamily="18" charset="0"/>
              </a:rPr>
              <a:t>"Chocolate"</a:t>
            </a:r>
            <a:r>
              <a:rPr lang="en-US" altLang="en-US" sz="1800" smtClean="0">
                <a:ea typeface="Times New Roman" pitchFamily="18" charset="0"/>
              </a:rPr>
              <a:t>)</a:t>
            </a:r>
            <a:endParaRPr lang="en-US" altLang="en-US" sz="2000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By properties </a:t>
            </a:r>
            <a:r>
              <a:rPr lang="en-US" altLang="en-US" sz="1800" smtClean="0">
                <a:ea typeface="Times New Roman" pitchFamily="18" charset="0"/>
              </a:rPr>
              <a:t>(e.g., get the first elements where </a:t>
            </a:r>
            <a:r>
              <a:rPr lang="ja-JP" altLang="en-US" sz="1800" smtClean="0">
                <a:ea typeface="ＭＳ Ｐゴシック" pitchFamily="34" charset="-128"/>
              </a:rPr>
              <a:t>“</a:t>
            </a:r>
            <a:r>
              <a:rPr lang="en-US" altLang="ja-JP" sz="1800" b="1" smtClean="0">
                <a:ea typeface="ＭＳ Ｐゴシック" pitchFamily="34" charset="-128"/>
              </a:rPr>
              <a:t>age&lt;64</a:t>
            </a:r>
            <a:r>
              <a:rPr lang="ja-JP" altLang="en-US" sz="1800" smtClean="0">
                <a:ea typeface="ＭＳ Ｐゴシック" pitchFamily="34" charset="-128"/>
              </a:rPr>
              <a:t>”</a:t>
            </a:r>
            <a:r>
              <a:rPr lang="en-US" altLang="ja-JP" sz="1800" smtClean="0">
                <a:ea typeface="ＭＳ Ｐゴシック" pitchFamily="34" charset="-128"/>
              </a:rPr>
              <a:t>)</a:t>
            </a:r>
            <a:endParaRPr lang="en-US" altLang="ja-JP" sz="20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Add data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Remove data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Sorting and searching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Simple numeric operations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A1F80B9F-617E-4D4A-AD7A-3A013D7F9390}" type="slidenum">
              <a:rPr lang="en-US" altLang="en-US" sz="1400" smtClean="0"/>
              <a:pPr eaLnBrk="1" hangingPunct="1">
                <a:defRPr/>
              </a:pPr>
              <a:t>4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Ways of traversing a vector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686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for(vector&lt;T&gt;::iterator p = </a:t>
            </a:r>
            <a:r>
              <a:rPr lang="en-US" altLang="en-US" sz="2000" b="1" dirty="0" err="1" smtClean="0">
                <a:ea typeface="ＭＳ Ｐゴシック" pitchFamily="34" charset="-128"/>
              </a:rPr>
              <a:t>v.begin</a:t>
            </a:r>
            <a:r>
              <a:rPr lang="en-US" altLang="en-US" sz="2000" b="1" dirty="0" smtClean="0">
                <a:ea typeface="ＭＳ Ｐゴシック" pitchFamily="34" charset="-128"/>
              </a:rPr>
              <a:t>(); p!=</a:t>
            </a:r>
            <a:r>
              <a:rPr lang="en-US" altLang="en-US" sz="2000" b="1" dirty="0" err="1" smtClean="0">
                <a:ea typeface="ＭＳ Ｐゴシック" pitchFamily="34" charset="-128"/>
              </a:rPr>
              <a:t>v.end</a:t>
            </a:r>
            <a:r>
              <a:rPr lang="en-US" altLang="en-US" sz="2000" b="1" dirty="0" smtClean="0">
                <a:ea typeface="ＭＳ Ｐゴシック" pitchFamily="34" charset="-128"/>
              </a:rPr>
              <a:t>(); ++p)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…	// </a:t>
            </a:r>
            <a:r>
              <a:rPr lang="en-US" altLang="en-US" sz="2000" i="1" dirty="0" smtClean="0">
                <a:ea typeface="ＭＳ Ｐゴシック" pitchFamily="34" charset="-128"/>
              </a:rPr>
              <a:t>do something with *p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for(vector&lt;T&gt;::value_type x : v)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…	// </a:t>
            </a:r>
            <a:r>
              <a:rPr lang="en-US" altLang="en-US" sz="2000" i="1" dirty="0" smtClean="0">
                <a:ea typeface="ＭＳ Ｐゴシック" pitchFamily="34" charset="-128"/>
              </a:rPr>
              <a:t>do something with x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for(auto&amp; x : v)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…	// </a:t>
            </a:r>
            <a:r>
              <a:rPr lang="en-US" altLang="en-US" sz="2000" i="1" dirty="0" smtClean="0">
                <a:ea typeface="ＭＳ Ｐゴシック" pitchFamily="34" charset="-128"/>
              </a:rPr>
              <a:t>do something with x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“Range </a:t>
            </a:r>
            <a:r>
              <a:rPr lang="en-US" altLang="en-US" sz="2400" b="1" dirty="0" smtClean="0">
                <a:ea typeface="ＭＳ Ｐゴシック" pitchFamily="34" charset="-128"/>
              </a:rPr>
              <a:t>for</a:t>
            </a:r>
            <a:r>
              <a:rPr lang="en-US" altLang="en-US" sz="2400" dirty="0" smtClean="0">
                <a:ea typeface="ＭＳ Ｐゴシック" pitchFamily="34" charset="-128"/>
              </a:rPr>
              <a:t>”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Use for the simplest loops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600" dirty="0" smtClean="0">
                <a:ea typeface="ＭＳ Ｐゴシック" pitchFamily="34" charset="-128"/>
              </a:rPr>
              <a:t>Every element from </a:t>
            </a:r>
            <a:r>
              <a:rPr lang="en-US" altLang="en-US" sz="1600" b="1" dirty="0" smtClean="0">
                <a:ea typeface="ＭＳ Ｐゴシック" pitchFamily="34" charset="-128"/>
              </a:rPr>
              <a:t>begin() </a:t>
            </a:r>
            <a:r>
              <a:rPr lang="en-US" altLang="en-US" sz="1600" dirty="0" smtClean="0">
                <a:ea typeface="ＭＳ Ｐゴシック" pitchFamily="34" charset="-128"/>
              </a:rPr>
              <a:t>to </a:t>
            </a:r>
            <a:r>
              <a:rPr lang="en-US" altLang="en-US" sz="1600" b="1" dirty="0" smtClean="0">
                <a:ea typeface="ＭＳ Ｐゴシック" pitchFamily="34" charset="-128"/>
              </a:rPr>
              <a:t>end()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Over one sequence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When you don’t need to look at more than one element at a time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When you don’t need to know the position of an element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0E49A9A3-ED6B-4460-BC94-C13A34DF4F68}" type="slidenum">
              <a:rPr lang="en-US" altLang="en-US" sz="1400" smtClean="0"/>
              <a:pPr eaLnBrk="1" hangingPunct="1">
                <a:defRPr/>
              </a:pPr>
              <a:t>40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Vector vs.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dirty="0" smtClean="0"/>
              <a:t>By default, use a </a:t>
            </a:r>
            <a:r>
              <a:rPr lang="en-US" sz="2400" b="1" dirty="0" smtClean="0"/>
              <a:t>vector</a:t>
            </a:r>
          </a:p>
          <a:p>
            <a:pPr lvl="1">
              <a:defRPr/>
            </a:pPr>
            <a:r>
              <a:rPr lang="en-US" sz="2000" dirty="0" smtClean="0"/>
              <a:t>You need a reason not to</a:t>
            </a:r>
          </a:p>
          <a:p>
            <a:pPr lvl="1">
              <a:defRPr/>
            </a:pPr>
            <a:r>
              <a:rPr lang="en-US" sz="2000" dirty="0" smtClean="0"/>
              <a:t>You can “grow” a vector (e.g., using </a:t>
            </a:r>
            <a:r>
              <a:rPr lang="en-US" sz="2000" b="1" dirty="0" err="1" smtClean="0"/>
              <a:t>push_back</a:t>
            </a:r>
            <a:r>
              <a:rPr lang="en-US" sz="2000" b="1" dirty="0" smtClean="0"/>
              <a:t>()</a:t>
            </a:r>
            <a:r>
              <a:rPr lang="en-US" sz="2000" dirty="0" smtClean="0"/>
              <a:t>)</a:t>
            </a:r>
          </a:p>
          <a:p>
            <a:pPr lvl="1">
              <a:defRPr/>
            </a:pPr>
            <a:r>
              <a:rPr lang="en-US" sz="2000" dirty="0" smtClean="0"/>
              <a:t>You can </a:t>
            </a:r>
            <a:r>
              <a:rPr lang="en-US" sz="2000" b="1" dirty="0" smtClean="0"/>
              <a:t>insert() </a:t>
            </a:r>
            <a:r>
              <a:rPr lang="en-US" sz="2000" dirty="0" smtClean="0"/>
              <a:t>and </a:t>
            </a:r>
            <a:r>
              <a:rPr lang="en-US" sz="2000" b="1" dirty="0" smtClean="0"/>
              <a:t>erase() </a:t>
            </a:r>
            <a:r>
              <a:rPr lang="en-US" sz="2000" dirty="0" smtClean="0"/>
              <a:t>in a vector</a:t>
            </a:r>
          </a:p>
          <a:p>
            <a:pPr lvl="1">
              <a:defRPr/>
            </a:pPr>
            <a:r>
              <a:rPr lang="en-US" sz="2000" dirty="0" smtClean="0"/>
              <a:t>Vector elements are compactly stored and contiguous</a:t>
            </a:r>
          </a:p>
          <a:p>
            <a:pPr lvl="1">
              <a:defRPr/>
            </a:pPr>
            <a:r>
              <a:rPr lang="en-US" sz="2000" dirty="0" smtClean="0"/>
              <a:t>For small vectors of small elements all operations are fast</a:t>
            </a:r>
          </a:p>
          <a:p>
            <a:pPr lvl="2">
              <a:defRPr/>
            </a:pPr>
            <a:r>
              <a:rPr lang="en-US" sz="1600" dirty="0" smtClean="0"/>
              <a:t>compared to lists</a:t>
            </a:r>
          </a:p>
          <a:p>
            <a:pPr>
              <a:defRPr/>
            </a:pPr>
            <a:r>
              <a:rPr lang="en-US" sz="2400" dirty="0" smtClean="0"/>
              <a:t>If you don’t want elements to move, use a </a:t>
            </a:r>
            <a:r>
              <a:rPr lang="en-US" sz="2400" b="1" dirty="0" smtClean="0"/>
              <a:t>list</a:t>
            </a:r>
          </a:p>
          <a:p>
            <a:pPr lvl="1">
              <a:defRPr/>
            </a:pPr>
            <a:r>
              <a:rPr lang="en-US" sz="2000" dirty="0" smtClean="0"/>
              <a:t>You can “grow” a list (e.g., using </a:t>
            </a:r>
            <a:r>
              <a:rPr lang="en-US" sz="2000" b="1" dirty="0" err="1" smtClean="0"/>
              <a:t>push_back</a:t>
            </a:r>
            <a:r>
              <a:rPr lang="en-US" sz="2000" b="1" dirty="0" smtClean="0"/>
              <a:t>() </a:t>
            </a:r>
            <a:r>
              <a:rPr lang="en-US" sz="2000" dirty="0" smtClean="0"/>
              <a:t>and </a:t>
            </a:r>
            <a:r>
              <a:rPr lang="en-US" sz="2000" b="1" dirty="0" err="1" smtClean="0"/>
              <a:t>push_front</a:t>
            </a:r>
            <a:r>
              <a:rPr lang="en-US" sz="2000" b="1" dirty="0" smtClean="0"/>
              <a:t>()</a:t>
            </a:r>
            <a:r>
              <a:rPr lang="en-US" sz="2000" dirty="0" smtClean="0"/>
              <a:t>)</a:t>
            </a:r>
          </a:p>
          <a:p>
            <a:pPr lvl="1">
              <a:defRPr/>
            </a:pPr>
            <a:r>
              <a:rPr lang="en-US" sz="2000" dirty="0" smtClean="0"/>
              <a:t>You can </a:t>
            </a:r>
            <a:r>
              <a:rPr lang="en-US" sz="2000" b="1" dirty="0" smtClean="0"/>
              <a:t>insert() </a:t>
            </a:r>
            <a:r>
              <a:rPr lang="en-US" sz="2000" dirty="0" smtClean="0"/>
              <a:t>and </a:t>
            </a:r>
            <a:r>
              <a:rPr lang="en-US" sz="2000" b="1" dirty="0" smtClean="0"/>
              <a:t>erase() </a:t>
            </a:r>
            <a:r>
              <a:rPr lang="en-US" sz="2000" dirty="0" smtClean="0"/>
              <a:t>in a list</a:t>
            </a:r>
          </a:p>
          <a:p>
            <a:pPr lvl="1">
              <a:defRPr/>
            </a:pPr>
            <a:r>
              <a:rPr lang="en-US" sz="2000" dirty="0" smtClean="0"/>
              <a:t>List elements are separately allocated</a:t>
            </a:r>
          </a:p>
          <a:p>
            <a:pPr>
              <a:defRPr/>
            </a:pPr>
            <a:r>
              <a:rPr lang="en-US" sz="2400" dirty="0" smtClean="0"/>
              <a:t>Note that there are more containers, e.g.,</a:t>
            </a:r>
          </a:p>
          <a:p>
            <a:pPr lvl="1">
              <a:defRPr/>
            </a:pPr>
            <a:r>
              <a:rPr lang="en-US" sz="2000" dirty="0" smtClean="0"/>
              <a:t>map</a:t>
            </a:r>
          </a:p>
          <a:p>
            <a:pPr lvl="1">
              <a:defRPr/>
            </a:pPr>
            <a:r>
              <a:rPr lang="en-US" sz="2000" dirty="0" smtClean="0"/>
              <a:t>unordered_map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 - Nov'13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08AC3-FBA6-4B9E-ACB7-68AB00A5F494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Some useful standard headers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dirty="0" smtClean="0">
                <a:ea typeface="ＭＳ Ｐゴシック" pitchFamily="34" charset="-128"/>
              </a:rPr>
              <a:t>&lt;</a:t>
            </a:r>
            <a:r>
              <a:rPr lang="en-US" altLang="en-US" sz="2400" b="1" dirty="0" err="1" smtClean="0">
                <a:ea typeface="ＭＳ Ｐゴシック" pitchFamily="34" charset="-128"/>
              </a:rPr>
              <a:t>iostream</a:t>
            </a:r>
            <a:r>
              <a:rPr lang="en-US" altLang="en-US" sz="2400" b="1" dirty="0" smtClean="0">
                <a:ea typeface="ＭＳ Ｐゴシック" pitchFamily="34" charset="-128"/>
              </a:rPr>
              <a:t>&gt;	</a:t>
            </a:r>
            <a:r>
              <a:rPr lang="en-US" altLang="en-US" sz="2400" dirty="0" smtClean="0">
                <a:ea typeface="ＭＳ Ｐゴシック" pitchFamily="34" charset="-128"/>
              </a:rPr>
              <a:t>	I/O streams, </a:t>
            </a:r>
            <a:r>
              <a:rPr lang="en-US" altLang="en-US" sz="2400" dirty="0" err="1" smtClean="0">
                <a:ea typeface="ＭＳ Ｐゴシック" pitchFamily="34" charset="-128"/>
              </a:rPr>
              <a:t>cout</a:t>
            </a:r>
            <a:r>
              <a:rPr lang="en-US" altLang="en-US" sz="2400" dirty="0" smtClean="0">
                <a:ea typeface="ＭＳ Ｐゴシック" pitchFamily="34" charset="-128"/>
              </a:rPr>
              <a:t>, </a:t>
            </a:r>
            <a:r>
              <a:rPr lang="en-US" altLang="en-US" sz="2400" dirty="0" err="1" smtClean="0">
                <a:ea typeface="ＭＳ Ｐゴシック" pitchFamily="34" charset="-128"/>
              </a:rPr>
              <a:t>cin</a:t>
            </a:r>
            <a:r>
              <a:rPr lang="en-US" altLang="en-US" sz="2400" dirty="0" smtClean="0">
                <a:ea typeface="ＭＳ Ｐゴシック" pitchFamily="34" charset="-128"/>
              </a:rPr>
              <a:t>, …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dirty="0" smtClean="0">
                <a:ea typeface="ＭＳ Ｐゴシック" pitchFamily="34" charset="-128"/>
              </a:rPr>
              <a:t>&lt;</a:t>
            </a:r>
            <a:r>
              <a:rPr lang="en-US" altLang="en-US" sz="2400" b="1" dirty="0" err="1" smtClean="0">
                <a:ea typeface="ＭＳ Ｐゴシック" pitchFamily="34" charset="-128"/>
              </a:rPr>
              <a:t>fstream</a:t>
            </a:r>
            <a:r>
              <a:rPr lang="en-US" altLang="en-US" sz="2400" b="1" dirty="0" smtClean="0">
                <a:ea typeface="ＭＳ Ｐゴシック" pitchFamily="34" charset="-128"/>
              </a:rPr>
              <a:t>&gt;</a:t>
            </a:r>
            <a:r>
              <a:rPr lang="en-US" altLang="en-US" sz="2400" dirty="0" smtClean="0">
                <a:ea typeface="ＭＳ Ｐゴシック" pitchFamily="34" charset="-128"/>
              </a:rPr>
              <a:t>		file streams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dirty="0" smtClean="0">
                <a:ea typeface="ＭＳ Ｐゴシック" pitchFamily="34" charset="-128"/>
              </a:rPr>
              <a:t>&lt;algorithm&gt;</a:t>
            </a:r>
            <a:r>
              <a:rPr lang="en-US" altLang="en-US" sz="2400" dirty="0" smtClean="0">
                <a:ea typeface="ＭＳ Ｐゴシック" pitchFamily="34" charset="-128"/>
              </a:rPr>
              <a:t>	sort, copy, …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dirty="0" smtClean="0">
                <a:ea typeface="ＭＳ Ｐゴシック" pitchFamily="34" charset="-128"/>
              </a:rPr>
              <a:t>&lt;numeric&gt;	</a:t>
            </a:r>
            <a:r>
              <a:rPr lang="en-US" altLang="en-US" sz="2400" dirty="0" smtClean="0">
                <a:ea typeface="ＭＳ Ｐゴシック" pitchFamily="34" charset="-128"/>
              </a:rPr>
              <a:t>	accumulate, </a:t>
            </a:r>
            <a:r>
              <a:rPr lang="en-US" altLang="en-US" sz="2400" dirty="0" err="1" smtClean="0">
                <a:ea typeface="ＭＳ Ｐゴシック" pitchFamily="34" charset="-128"/>
              </a:rPr>
              <a:t>inner_product</a:t>
            </a:r>
            <a:r>
              <a:rPr lang="en-US" altLang="en-US" sz="2400" dirty="0" smtClean="0">
                <a:ea typeface="ＭＳ Ｐゴシック" pitchFamily="34" charset="-128"/>
              </a:rPr>
              <a:t>, …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dirty="0" smtClean="0">
                <a:ea typeface="ＭＳ Ｐゴシック" pitchFamily="34" charset="-128"/>
              </a:rPr>
              <a:t>&lt;functional&gt;</a:t>
            </a:r>
            <a:r>
              <a:rPr lang="en-US" altLang="en-US" sz="2400" dirty="0" smtClean="0">
                <a:ea typeface="ＭＳ Ｐゴシック" pitchFamily="34" charset="-128"/>
              </a:rPr>
              <a:t>	function objects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dirty="0" smtClean="0">
                <a:ea typeface="ＭＳ Ｐゴシック" pitchFamily="34" charset="-128"/>
              </a:rPr>
              <a:t>&lt;string&gt;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dirty="0" smtClean="0">
                <a:ea typeface="ＭＳ Ｐゴシック" pitchFamily="34" charset="-128"/>
              </a:rPr>
              <a:t>&lt;vector&gt;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dirty="0" smtClean="0">
                <a:ea typeface="ＭＳ Ｐゴシック" pitchFamily="34" charset="-128"/>
              </a:rPr>
              <a:t>&lt;map&gt;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dirty="0" smtClean="0">
                <a:ea typeface="ＭＳ Ｐゴシック" pitchFamily="34" charset="-128"/>
              </a:rPr>
              <a:t>&lt;unordered_map&gt;	</a:t>
            </a:r>
            <a:r>
              <a:rPr lang="en-US" altLang="en-US" sz="2400" dirty="0" smtClean="0">
                <a:ea typeface="ＭＳ Ｐゴシック" pitchFamily="34" charset="-128"/>
              </a:rPr>
              <a:t>hash table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dirty="0" smtClean="0">
                <a:ea typeface="ＭＳ Ｐゴシック" pitchFamily="34" charset="-128"/>
              </a:rPr>
              <a:t>&lt;list&gt;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dirty="0" smtClean="0">
                <a:ea typeface="ＭＳ Ｐゴシック" pitchFamily="34" charset="-128"/>
              </a:rPr>
              <a:t>&lt;set&gt;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DCC6595-C3C2-4720-B2E0-5AC70BD020C7}" type="slidenum">
              <a:rPr lang="en-US" altLang="en-US" sz="1400" smtClean="0"/>
              <a:pPr eaLnBrk="1" hangingPunct="1">
                <a:defRPr/>
              </a:pPr>
              <a:t>42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Next lecture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Map, set, and algorithms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08B009E0-4BD4-4A31-836D-2E6469EF8A69}" type="slidenum">
              <a:rPr lang="en-US" altLang="en-US" sz="1400" smtClean="0"/>
              <a:pPr eaLnBrk="1" hangingPunct="1">
                <a:defRPr/>
              </a:pPr>
              <a:t>43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Observation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458200" cy="3962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We can (already) write programs that are very similar independent of the data type used</a:t>
            </a:r>
          </a:p>
          <a:p>
            <a:pPr lvl="1" eaLnBrk="1" hangingPunct="1">
              <a:defRPr/>
            </a:pPr>
            <a:r>
              <a:rPr lang="en-US" altLang="en-US" sz="2400" dirty="0" smtClean="0">
                <a:ea typeface="Times New Roman" pitchFamily="18" charset="0"/>
              </a:rPr>
              <a:t>Using an </a:t>
            </a:r>
            <a:r>
              <a:rPr lang="en-US" altLang="en-US" sz="2400" b="1" dirty="0" err="1" smtClean="0">
                <a:ea typeface="Times New Roman" pitchFamily="18" charset="0"/>
              </a:rPr>
              <a:t>int</a:t>
            </a:r>
            <a:r>
              <a:rPr lang="en-US" altLang="en-US" sz="2400" dirty="0" smtClean="0">
                <a:ea typeface="Times New Roman" pitchFamily="18" charset="0"/>
              </a:rPr>
              <a:t> </a:t>
            </a:r>
            <a:r>
              <a:rPr lang="en-US" altLang="en-US" sz="2400" dirty="0" smtClean="0">
                <a:ea typeface="Times New Roman" pitchFamily="18" charset="0"/>
              </a:rPr>
              <a:t>isn</a:t>
            </a:r>
            <a:r>
              <a:rPr lang="en-US" altLang="ja-JP" sz="2400" dirty="0" smtClean="0">
                <a:ea typeface="ＭＳ Ｐゴシック" pitchFamily="34" charset="-128"/>
              </a:rPr>
              <a:t>’t </a:t>
            </a:r>
            <a:r>
              <a:rPr lang="en-US" altLang="ja-JP" sz="2400" dirty="0" smtClean="0">
                <a:ea typeface="ＭＳ Ｐゴシック" pitchFamily="34" charset="-128"/>
              </a:rPr>
              <a:t>that different from using a </a:t>
            </a:r>
            <a:r>
              <a:rPr lang="en-US" altLang="ja-JP" sz="2400" b="1" dirty="0" smtClean="0">
                <a:ea typeface="ＭＳ Ｐゴシック" pitchFamily="34" charset="-128"/>
              </a:rPr>
              <a:t>double</a:t>
            </a:r>
          </a:p>
          <a:p>
            <a:pPr lvl="1" eaLnBrk="1" hangingPunct="1">
              <a:defRPr/>
            </a:pPr>
            <a:r>
              <a:rPr lang="en-US" altLang="en-US" sz="2400" dirty="0" smtClean="0">
                <a:ea typeface="Times New Roman" pitchFamily="18" charset="0"/>
              </a:rPr>
              <a:t>Using a </a:t>
            </a:r>
            <a:r>
              <a:rPr lang="en-US" altLang="en-US" sz="2400" b="1" dirty="0" smtClean="0">
                <a:ea typeface="Times New Roman" pitchFamily="18" charset="0"/>
              </a:rPr>
              <a:t>vector&lt;</a:t>
            </a:r>
            <a:r>
              <a:rPr lang="en-US" altLang="en-US" sz="2400" b="1" dirty="0" err="1" smtClean="0">
                <a:ea typeface="Times New Roman" pitchFamily="18" charset="0"/>
              </a:rPr>
              <a:t>int</a:t>
            </a:r>
            <a:r>
              <a:rPr lang="en-US" altLang="en-US" sz="2400" b="1" dirty="0" smtClean="0">
                <a:ea typeface="Times New Roman" pitchFamily="18" charset="0"/>
              </a:rPr>
              <a:t>&gt;</a:t>
            </a:r>
            <a:r>
              <a:rPr lang="en-US" altLang="en-US" sz="2400" dirty="0" smtClean="0">
                <a:ea typeface="Times New Roman" pitchFamily="18" charset="0"/>
              </a:rPr>
              <a:t> </a:t>
            </a:r>
            <a:r>
              <a:rPr lang="en-US" altLang="en-US" sz="2400" dirty="0" smtClean="0">
                <a:ea typeface="Times New Roman" pitchFamily="18" charset="0"/>
              </a:rPr>
              <a:t>isn</a:t>
            </a:r>
            <a:r>
              <a:rPr lang="en-US" altLang="ja-JP" sz="2400" dirty="0" smtClean="0">
                <a:ea typeface="ＭＳ Ｐゴシック" pitchFamily="34" charset="-128"/>
              </a:rPr>
              <a:t>’t </a:t>
            </a:r>
            <a:r>
              <a:rPr lang="en-US" altLang="ja-JP" sz="2400" dirty="0" smtClean="0">
                <a:ea typeface="ＭＳ Ｐゴシック" pitchFamily="34" charset="-128"/>
              </a:rPr>
              <a:t>that different from using a </a:t>
            </a:r>
            <a:r>
              <a:rPr lang="en-US" altLang="ja-JP" sz="2400" b="1" dirty="0" smtClean="0">
                <a:ea typeface="ＭＳ Ｐゴシック" pitchFamily="34" charset="-128"/>
              </a:rPr>
              <a:t>vector&lt;string&gt;</a:t>
            </a:r>
            <a:endParaRPr lang="en-US" altLang="en-US" sz="2400" b="1" dirty="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4913FE39-EEC6-4AE4-A2C5-D314F7563F59}" type="slidenum">
              <a:rPr lang="en-US" altLang="en-US" sz="1400" smtClean="0"/>
              <a:pPr eaLnBrk="1" hangingPunct="1">
                <a:defRPr/>
              </a:pPr>
              <a:t>5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Ideals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4582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We</a:t>
            </a:r>
            <a:r>
              <a:rPr lang="ja-JP" altLang="en-US" sz="2800" smtClean="0">
                <a:ea typeface="ＭＳ Ｐゴシック" pitchFamily="34" charset="-128"/>
              </a:rPr>
              <a:t>’</a:t>
            </a:r>
            <a:r>
              <a:rPr lang="en-US" altLang="ja-JP" sz="2800" dirty="0" smtClean="0">
                <a:ea typeface="ＭＳ Ｐゴシック" pitchFamily="34" charset="-128"/>
              </a:rPr>
              <a:t>d like to write common programming tasks so that we don</a:t>
            </a:r>
            <a:r>
              <a:rPr lang="ja-JP" altLang="en-US" sz="2800" smtClean="0">
                <a:ea typeface="ＭＳ Ｐゴシック" pitchFamily="34" charset="-128"/>
              </a:rPr>
              <a:t>’</a:t>
            </a:r>
            <a:r>
              <a:rPr lang="en-US" altLang="ja-JP" sz="2800" dirty="0" smtClean="0">
                <a:ea typeface="ＭＳ Ｐゴシック" pitchFamily="34" charset="-128"/>
              </a:rPr>
              <a:t>t have to re-do the work each time we find a new way of storing the data or a slightly different way of interpreting the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Finding a value in a </a:t>
            </a:r>
            <a:r>
              <a:rPr lang="en-US" altLang="en-US" sz="2400" b="1" dirty="0" smtClean="0">
                <a:ea typeface="Times New Roman" pitchFamily="18" charset="0"/>
              </a:rPr>
              <a:t>vector</a:t>
            </a:r>
            <a:r>
              <a:rPr lang="en-US" altLang="en-US" sz="2400" dirty="0" smtClean="0">
                <a:ea typeface="Times New Roman" pitchFamily="18" charset="0"/>
              </a:rPr>
              <a:t> </a:t>
            </a:r>
            <a:r>
              <a:rPr lang="en-US" altLang="en-US" sz="2400" dirty="0" smtClean="0">
                <a:ea typeface="Times New Roman" pitchFamily="18" charset="0"/>
              </a:rPr>
              <a:t>isn</a:t>
            </a:r>
            <a:r>
              <a:rPr lang="en-US" altLang="ja-JP" sz="2400" dirty="0" smtClean="0">
                <a:ea typeface="ＭＳ Ｐゴシック" pitchFamily="34" charset="-128"/>
              </a:rPr>
              <a:t>’t </a:t>
            </a:r>
            <a:r>
              <a:rPr lang="en-US" altLang="ja-JP" sz="2400" dirty="0" smtClean="0">
                <a:ea typeface="ＭＳ Ｐゴシック" pitchFamily="34" charset="-128"/>
              </a:rPr>
              <a:t>all that different from finding a value in a </a:t>
            </a:r>
            <a:r>
              <a:rPr lang="en-US" altLang="ja-JP" sz="2400" b="1" dirty="0" smtClean="0">
                <a:ea typeface="ＭＳ Ｐゴシック" pitchFamily="34" charset="-128"/>
              </a:rPr>
              <a:t>list</a:t>
            </a:r>
            <a:r>
              <a:rPr lang="en-US" altLang="ja-JP" sz="2400" dirty="0" smtClean="0">
                <a:ea typeface="ＭＳ Ｐゴシック" pitchFamily="34" charset="-128"/>
              </a:rPr>
              <a:t> or an array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Looking for a </a:t>
            </a:r>
            <a:r>
              <a:rPr lang="en-US" altLang="en-US" sz="2400" b="1" dirty="0" smtClean="0">
                <a:ea typeface="Times New Roman" pitchFamily="18" charset="0"/>
              </a:rPr>
              <a:t>string</a:t>
            </a:r>
            <a:r>
              <a:rPr lang="en-US" altLang="en-US" sz="2400" dirty="0" smtClean="0">
                <a:ea typeface="Times New Roman" pitchFamily="18" charset="0"/>
              </a:rPr>
              <a:t> ignoring case </a:t>
            </a:r>
            <a:r>
              <a:rPr lang="en-US" altLang="en-US" sz="2400" dirty="0" smtClean="0">
                <a:ea typeface="Times New Roman" pitchFamily="18" charset="0"/>
              </a:rPr>
              <a:t>isn</a:t>
            </a:r>
            <a:r>
              <a:rPr lang="en-US" altLang="ja-JP" sz="2400" dirty="0" smtClean="0">
                <a:ea typeface="ＭＳ Ｐゴシック" pitchFamily="34" charset="-128"/>
              </a:rPr>
              <a:t>’t </a:t>
            </a:r>
            <a:r>
              <a:rPr lang="en-US" altLang="ja-JP" sz="2400" dirty="0" smtClean="0">
                <a:ea typeface="ＭＳ Ｐゴシック" pitchFamily="34" charset="-128"/>
              </a:rPr>
              <a:t>all that different from looking at a </a:t>
            </a:r>
            <a:r>
              <a:rPr lang="en-US" altLang="ja-JP" sz="2400" b="1" dirty="0" smtClean="0">
                <a:ea typeface="ＭＳ Ｐゴシック" pitchFamily="34" charset="-128"/>
              </a:rPr>
              <a:t>string</a:t>
            </a:r>
            <a:r>
              <a:rPr lang="en-US" altLang="ja-JP" sz="2400" dirty="0" smtClean="0">
                <a:ea typeface="ＭＳ Ｐゴシック" pitchFamily="34" charset="-128"/>
              </a:rPr>
              <a:t> not ignoring case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Graphing experimental data with exact values </a:t>
            </a:r>
            <a:r>
              <a:rPr lang="en-US" altLang="en-US" sz="2400" dirty="0" smtClean="0">
                <a:ea typeface="Times New Roman" pitchFamily="18" charset="0"/>
              </a:rPr>
              <a:t>isn</a:t>
            </a:r>
            <a:r>
              <a:rPr lang="en-US" altLang="ja-JP" sz="2400" dirty="0" smtClean="0">
                <a:ea typeface="ＭＳ Ｐゴシック" pitchFamily="34" charset="-128"/>
              </a:rPr>
              <a:t>’t </a:t>
            </a:r>
            <a:r>
              <a:rPr lang="en-US" altLang="ja-JP" sz="2400" dirty="0" smtClean="0">
                <a:ea typeface="ＭＳ Ｐゴシック" pitchFamily="34" charset="-128"/>
              </a:rPr>
              <a:t>all that different from graphing data with rounded values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Copying a file </a:t>
            </a:r>
            <a:r>
              <a:rPr lang="en-US" altLang="en-US" sz="2400" dirty="0" smtClean="0">
                <a:ea typeface="Times New Roman" pitchFamily="18" charset="0"/>
              </a:rPr>
              <a:t>isn</a:t>
            </a:r>
            <a:r>
              <a:rPr lang="en-US" altLang="ja-JP" sz="2400" dirty="0" smtClean="0">
                <a:ea typeface="ＭＳ Ｐゴシック" pitchFamily="34" charset="-128"/>
              </a:rPr>
              <a:t>’t </a:t>
            </a:r>
            <a:r>
              <a:rPr lang="en-US" altLang="ja-JP" sz="2400" dirty="0" smtClean="0">
                <a:ea typeface="ＭＳ Ｐゴシック" pitchFamily="34" charset="-128"/>
              </a:rPr>
              <a:t>all that different from copying a vector</a:t>
            </a:r>
            <a:endParaRPr lang="en-US" altLang="en-US" sz="2400" dirty="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49E32C7F-1A20-409F-882D-FEA154F90922}" type="slidenum">
              <a:rPr lang="en-US" altLang="en-US" sz="1400" smtClean="0"/>
              <a:pPr eaLnBrk="1" hangingPunct="1">
                <a:defRPr/>
              </a:pPr>
              <a:t>6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Ideals </a:t>
            </a:r>
            <a:r>
              <a:rPr lang="en-US" sz="3200" dirty="0" smtClean="0">
                <a:ea typeface="+mj-ea"/>
              </a:rPr>
              <a:t>(continued)</a:t>
            </a:r>
            <a:endParaRPr lang="en-US" dirty="0">
              <a:ea typeface="+mj-ea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Code </a:t>
            </a:r>
            <a:r>
              <a:rPr lang="en-US" altLang="en-US" sz="2400" dirty="0" smtClean="0">
                <a:ea typeface="ＭＳ Ｐゴシック" pitchFamily="34" charset="-128"/>
              </a:rPr>
              <a:t>that</a:t>
            </a:r>
            <a:r>
              <a:rPr lang="en-US" altLang="ja-JP" sz="2400" dirty="0" smtClean="0">
                <a:ea typeface="ＭＳ Ｐゴシック" pitchFamily="34" charset="-128"/>
              </a:rPr>
              <a:t>’s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Easy to read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Easy to modify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Regular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Short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Fast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Uniform access to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Independently of how it is stored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Independently of its type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…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en-US" sz="2000" dirty="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DF755EF-F6EE-443C-A4AF-1F4C47710682}" type="slidenum">
              <a:rPr lang="en-US" altLang="en-US" sz="1400" smtClean="0"/>
              <a:pPr eaLnBrk="1" hangingPunct="1">
                <a:defRPr/>
              </a:pPr>
              <a:t>7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Ideals </a:t>
            </a:r>
            <a:r>
              <a:rPr lang="en-US" sz="3200" dirty="0" smtClean="0">
                <a:ea typeface="+mj-ea"/>
              </a:rPr>
              <a:t>(continued)</a:t>
            </a:r>
            <a:endParaRPr lang="en-US" dirty="0">
              <a:ea typeface="+mj-ea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Type-safe access to data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Easy traversal of data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Compact storage of data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Fast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Retrieval of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Addition of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Deletion of data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Standard versions of the most common algorithms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Copy, find, search, sort, sum, …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EDA5967A-2E9A-4363-BF5A-929954CDF351}" type="slidenum">
              <a:rPr lang="en-US" altLang="en-US" sz="1400" smtClean="0"/>
              <a:pPr eaLnBrk="1" hangingPunct="1">
                <a:defRPr/>
              </a:pPr>
              <a:t>8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Examples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Sort a vector of strings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Find an number in a phone book, given a name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Find the highest temperature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Find all values larger than 800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Find the first occurrence of the value 17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Sort the telemetry records by unit number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Sort the telemetry records by time stamp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Find the first value larger than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Petersen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r>
              <a:rPr lang="en-US" altLang="ja-JP" sz="2000" smtClean="0">
                <a:ea typeface="ＭＳ Ｐゴシック" pitchFamily="34" charset="-128"/>
              </a:rPr>
              <a:t>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What is the largest amount seen?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Find the first difference between two sequences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Compute the pairwise product of the elements of two sequences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What are the highest temperatures for each day in a month?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What are the top 10 best-sellers?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What</a:t>
            </a:r>
            <a:r>
              <a:rPr lang="ja-JP" altLang="en-US" sz="2000" smtClean="0">
                <a:ea typeface="ＭＳ Ｐゴシック" pitchFamily="34" charset="-128"/>
              </a:rPr>
              <a:t>’</a:t>
            </a:r>
            <a:r>
              <a:rPr lang="en-US" altLang="ja-JP" sz="2000" smtClean="0">
                <a:ea typeface="ＭＳ Ｐゴシック" pitchFamily="34" charset="-128"/>
              </a:rPr>
              <a:t>s the entry for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C++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r>
              <a:rPr lang="en-US" altLang="ja-JP" sz="2000" smtClean="0">
                <a:ea typeface="ＭＳ Ｐゴシック" pitchFamily="34" charset="-128"/>
              </a:rPr>
              <a:t> (say,  in Google)?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What</a:t>
            </a:r>
            <a:r>
              <a:rPr lang="ja-JP" altLang="en-US" sz="2000" smtClean="0">
                <a:ea typeface="ＭＳ Ｐゴシック" pitchFamily="34" charset="-128"/>
              </a:rPr>
              <a:t>’</a:t>
            </a:r>
            <a:r>
              <a:rPr lang="en-US" altLang="ja-JP" sz="2000" smtClean="0">
                <a:ea typeface="ＭＳ Ｐゴシック" pitchFamily="34" charset="-128"/>
              </a:rPr>
              <a:t>s the sum of the elements?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9460E12-FD1B-4655-9B8B-4835080234E4}" type="slidenum">
              <a:rPr lang="en-US" altLang="en-US" sz="1400" smtClean="0"/>
              <a:pPr eaLnBrk="1" hangingPunct="1">
                <a:defRPr/>
              </a:pPr>
              <a:t>9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 - Nov'13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2138</Words>
  <Application>Microsoft Office PowerPoint</Application>
  <PresentationFormat>On-screen Show (4:3)</PresentationFormat>
  <Paragraphs>712</Paragraphs>
  <Slides>43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Chapter 20  The STL (containers, iterators, and algorithms)</vt:lpstr>
      <vt:lpstr>Abstract</vt:lpstr>
      <vt:lpstr>Overview</vt:lpstr>
      <vt:lpstr>Common tasks</vt:lpstr>
      <vt:lpstr>Observation</vt:lpstr>
      <vt:lpstr>Ideals</vt:lpstr>
      <vt:lpstr>Ideals (continued)</vt:lpstr>
      <vt:lpstr>Ideals (continued)</vt:lpstr>
      <vt:lpstr>Examples </vt:lpstr>
      <vt:lpstr>Generic programming</vt:lpstr>
      <vt:lpstr>Lifting example (concrete algorithms)</vt:lpstr>
      <vt:lpstr>Lifting example (abstract the data structure)</vt:lpstr>
      <vt:lpstr>Lifting example (STL version)</vt:lpstr>
      <vt:lpstr>Lifting example</vt:lpstr>
      <vt:lpstr>The STL</vt:lpstr>
      <vt:lpstr>The STL</vt:lpstr>
      <vt:lpstr>Basic model</vt:lpstr>
      <vt:lpstr>The STL</vt:lpstr>
      <vt:lpstr>The STL</vt:lpstr>
      <vt:lpstr>Basic model</vt:lpstr>
      <vt:lpstr>Containers (hold sequences in difference ways)</vt:lpstr>
      <vt:lpstr>The simplest algorithm: find()</vt:lpstr>
      <vt:lpstr>find() generic for both element type and container type</vt:lpstr>
      <vt:lpstr>Algorithms and iterators</vt:lpstr>
      <vt:lpstr>Simple algorithm: find_if()</vt:lpstr>
      <vt:lpstr>Predicates</vt:lpstr>
      <vt:lpstr>Function objects</vt:lpstr>
      <vt:lpstr>Function objects</vt:lpstr>
      <vt:lpstr>Policy parameterization</vt:lpstr>
      <vt:lpstr>Comparisons</vt:lpstr>
      <vt:lpstr>Policy parameterization</vt:lpstr>
      <vt:lpstr>Policy parameterization</vt:lpstr>
      <vt:lpstr>vector</vt:lpstr>
      <vt:lpstr>insert() into vector</vt:lpstr>
      <vt:lpstr>erase() from vector</vt:lpstr>
      <vt:lpstr>list</vt:lpstr>
      <vt:lpstr>insert() into list</vt:lpstr>
      <vt:lpstr>erase() from list</vt:lpstr>
      <vt:lpstr>Ways of traversing a vector</vt:lpstr>
      <vt:lpstr>Ways of traversing a vector</vt:lpstr>
      <vt:lpstr>Vector vs. List</vt:lpstr>
      <vt:lpstr>Some useful standard headers</vt:lpstr>
      <vt:lpstr>Next lecture</vt:lpstr>
    </vt:vector>
  </TitlesOfParts>
  <Company>Texas A&amp;M University -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20  The STL (containers, iterators, and algorithms)</dc:title>
  <dc:creator>keyser</dc:creator>
  <cp:lastModifiedBy>keyser</cp:lastModifiedBy>
  <cp:revision>7</cp:revision>
  <dcterms:created xsi:type="dcterms:W3CDTF">2014-04-10T14:49:55Z</dcterms:created>
  <dcterms:modified xsi:type="dcterms:W3CDTF">2014-04-10T17:41:19Z</dcterms:modified>
</cp:coreProperties>
</file>