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2" y="-8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2DD3A-B993-431D-B2E8-3806339E5ACD}" type="datetimeFigureOut">
              <a:rPr lang="en-US" smtClean="0"/>
              <a:t>4/15/2014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9522CD-E143-4217-A893-960CB87CE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endParaRPr lang="en-US" altLang="en-US" smtClean="0">
              <a:ea typeface="ＭＳ Ｐゴシック" pitchFamily="34" charset="-128"/>
            </a:endParaRPr>
          </a:p>
        </p:txBody>
      </p:sp>
      <p:sp>
        <p:nvSpPr>
          <p:cNvPr id="40964" name="Slide Number Placeholder 3"/>
          <p:cNvSpPr>
            <a:spLocks noGrp="1"/>
          </p:cNvSpPr>
          <p:nvPr>
            <p:ph type="sldNum" sz="quarter" idx="5"/>
          </p:nvPr>
        </p:nvSpPr>
        <p:spPr>
          <a:noFill/>
        </p:spPr>
        <p:txBody>
          <a:bodyPr/>
          <a:lstStyle/>
          <a:p>
            <a:fld id="{43AE29C0-A58C-46EC-BDDA-6EC999F310C9}" type="slidenum">
              <a:rPr lang="en-US" altLang="en-US" smtClean="0">
                <a:latin typeface="Arial" charset="0"/>
                <a:cs typeface="Arial" charset="0"/>
              </a:rPr>
              <a:pPr/>
              <a:t>11</a:t>
            </a:fld>
            <a:endParaRPr lang="en-US" alt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FBB16-491A-474E-94C6-5C20916E5F38}"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FBB16-491A-474E-94C6-5C20916E5F38}"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FBB16-491A-474E-94C6-5C20916E5F38}"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FBB16-491A-474E-94C6-5C20916E5F38}"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FBB16-491A-474E-94C6-5C20916E5F38}" type="datetimeFigureOut">
              <a:rPr lang="en-US" smtClean="0"/>
              <a:t>4/15/2014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FBB16-491A-474E-94C6-5C20916E5F38}"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FBB16-491A-474E-94C6-5C20916E5F38}" type="datetimeFigureOut">
              <a:rPr lang="en-US" smtClean="0"/>
              <a:t>4/15/2014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FBB16-491A-474E-94C6-5C20916E5F38}" type="datetimeFigureOut">
              <a:rPr lang="en-US" smtClean="0"/>
              <a:t>4/15/2014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FBB16-491A-474E-94C6-5C20916E5F38}" type="datetimeFigureOut">
              <a:rPr lang="en-US" smtClean="0"/>
              <a:t>4/15/2014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FBB16-491A-474E-94C6-5C20916E5F38}"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FBB16-491A-474E-94C6-5C20916E5F38}" type="datetimeFigureOut">
              <a:rPr lang="en-US" smtClean="0"/>
              <a:t>4/15/2014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ABD13-A673-4639-9F1B-6F61C3788B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FBB16-491A-474E-94C6-5C20916E5F38}" type="datetimeFigureOut">
              <a:rPr lang="en-US" smtClean="0"/>
              <a:t>4/15/2014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BD13-A673-4639-9F1B-6F61C3788BA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228600" y="838200"/>
            <a:ext cx="8686800" cy="1984375"/>
          </a:xfrm>
        </p:spPr>
        <p:txBody>
          <a:bodyPr/>
          <a:lstStyle/>
          <a:p>
            <a:pPr eaLnBrk="1" hangingPunct="1">
              <a:defRPr/>
            </a:pPr>
            <a:r>
              <a:rPr lang="en-US" altLang="en-US" sz="4000" smtClean="0">
                <a:ea typeface="ＭＳ Ｐゴシック" pitchFamily="34" charset="-128"/>
              </a:rPr>
              <a:t>Chapter 21</a:t>
            </a:r>
            <a:br>
              <a:rPr lang="en-US" altLang="en-US" sz="4000" smtClean="0">
                <a:ea typeface="ＭＳ Ｐゴシック" pitchFamily="34" charset="-128"/>
              </a:rPr>
            </a:br>
            <a:r>
              <a:rPr lang="en-US" altLang="en-US" sz="4000" smtClean="0">
                <a:ea typeface="ＭＳ Ｐゴシック" pitchFamily="34" charset="-128"/>
              </a:rPr>
              <a:t>The STL</a:t>
            </a:r>
            <a:br>
              <a:rPr lang="en-US" altLang="en-US" sz="4000" smtClean="0">
                <a:ea typeface="ＭＳ Ｐゴシック" pitchFamily="34" charset="-128"/>
              </a:rPr>
            </a:br>
            <a:r>
              <a:rPr lang="en-US" altLang="en-US" sz="4000" smtClean="0">
                <a:ea typeface="ＭＳ Ｐゴシック" pitchFamily="34" charset="-128"/>
              </a:rPr>
              <a:t>(maps and algorithms)</a:t>
            </a:r>
          </a:p>
        </p:txBody>
      </p:sp>
      <p:sp>
        <p:nvSpPr>
          <p:cNvPr id="4099" name="Rectangle 3"/>
          <p:cNvSpPr>
            <a:spLocks noGrp="1" noChangeArrowheads="1"/>
          </p:cNvSpPr>
          <p:nvPr>
            <p:ph type="subTitle" sz="quarter" idx="1"/>
          </p:nvPr>
        </p:nvSpPr>
        <p:spPr/>
        <p:txBody>
          <a:bodyPr>
            <a:normAutofit fontScale="92500" lnSpcReduction="20000"/>
          </a:bodyPr>
          <a:lstStyle/>
          <a:p>
            <a:pPr eaLnBrk="1" hangingPunct="1">
              <a:defRPr/>
            </a:pPr>
            <a:r>
              <a:rPr lang="en-US" altLang="en-US" dirty="0" smtClean="0">
                <a:ea typeface="ＭＳ Ｐゴシック" pitchFamily="34" charset="-128"/>
              </a:rPr>
              <a:t>John Keyser’s </a:t>
            </a:r>
          </a:p>
          <a:p>
            <a:pPr eaLnBrk="1" hangingPunct="1">
              <a:defRPr/>
            </a:pPr>
            <a:r>
              <a:rPr lang="en-US" altLang="en-US" dirty="0" smtClean="0">
                <a:ea typeface="ＭＳ Ｐゴシック" pitchFamily="34" charset="-128"/>
              </a:rPr>
              <a:t>Modifications of Slides by</a:t>
            </a:r>
          </a:p>
          <a:p>
            <a:pPr eaLnBrk="1" hangingPunct="1">
              <a:defRPr/>
            </a:pPr>
            <a:r>
              <a:rPr lang="en-US" altLang="en-US" dirty="0" err="1" smtClean="0">
                <a:ea typeface="ＭＳ Ｐゴシック" pitchFamily="34" charset="-128"/>
              </a:rPr>
              <a:t>Bjarne</a:t>
            </a:r>
            <a:r>
              <a:rPr lang="en-US" altLang="en-US" dirty="0" smtClean="0">
                <a:ea typeface="ＭＳ Ｐゴシック" pitchFamily="34" charset="-128"/>
              </a:rPr>
              <a:t> </a:t>
            </a:r>
            <a:r>
              <a:rPr lang="en-US" altLang="en-US" dirty="0" err="1" smtClean="0">
                <a:ea typeface="ＭＳ Ｐゴシック" pitchFamily="34" charset="-128"/>
              </a:rPr>
              <a:t>Stroustrup</a:t>
            </a:r>
            <a:r>
              <a:rPr lang="en-US" altLang="en-US" dirty="0" smtClean="0">
                <a:ea typeface="ＭＳ Ｐゴシック" pitchFamily="34" charset="-128"/>
              </a:rPr>
              <a:t> </a:t>
            </a:r>
            <a:endParaRPr lang="en-US" altLang="en-US" dirty="0" smtClean="0">
              <a:ea typeface="ＭＳ Ｐゴシック" pitchFamily="34" charset="-128"/>
            </a:endParaRPr>
          </a:p>
          <a:p>
            <a:pPr eaLnBrk="1" hangingPunct="1">
              <a:defRPr/>
            </a:pPr>
            <a:r>
              <a:rPr lang="en-US" altLang="en-US" sz="2000" dirty="0" smtClean="0">
                <a:ea typeface="ＭＳ Ｐゴシック" pitchFamily="34" charset="-128"/>
              </a:rPr>
              <a:t>www.stroustrup.com/Programming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z="4000" dirty="0" smtClean="0">
                <a:ea typeface="+mj-ea"/>
              </a:rPr>
              <a:t>Accumulate </a:t>
            </a:r>
            <a:r>
              <a:rPr lang="en-US" sz="2400" dirty="0" smtClean="0">
                <a:ea typeface="+mj-ea"/>
              </a:rPr>
              <a:t>(what </a:t>
            </a:r>
            <a:r>
              <a:rPr lang="en-US" sz="2400" dirty="0">
                <a:ea typeface="+mj-ea"/>
              </a:rPr>
              <a:t>if the data is part of a record?)</a:t>
            </a:r>
            <a:endParaRPr lang="en-US" sz="3200" dirty="0">
              <a:ea typeface="+mj-ea"/>
            </a:endParaRPr>
          </a:p>
        </p:txBody>
      </p:sp>
      <p:sp>
        <p:nvSpPr>
          <p:cNvPr id="55299" name="Rectangle 3"/>
          <p:cNvSpPr>
            <a:spLocks noGrp="1" noChangeArrowheads="1"/>
          </p:cNvSpPr>
          <p:nvPr>
            <p:ph idx="1"/>
          </p:nvPr>
        </p:nvSpPr>
        <p:spPr>
          <a:xfrm>
            <a:off x="304800" y="1600200"/>
            <a:ext cx="8839200" cy="4525963"/>
          </a:xfrm>
        </p:spPr>
        <p:txBody>
          <a:bodyPr>
            <a:normAutofit lnSpcReduction="10000"/>
          </a:bodyPr>
          <a:lstStyle/>
          <a:p>
            <a:pPr eaLnBrk="1" hangingPunct="1">
              <a:lnSpc>
                <a:spcPct val="80000"/>
              </a:lnSpc>
              <a:buFontTx/>
              <a:buNone/>
              <a:defRPr/>
            </a:pPr>
            <a:r>
              <a:rPr lang="en-US" altLang="en-US" sz="2000" b="1" dirty="0" err="1" smtClean="0">
                <a:ea typeface="ＭＳ Ｐゴシック" pitchFamily="34" charset="-128"/>
              </a:rPr>
              <a:t>struct</a:t>
            </a:r>
            <a:r>
              <a:rPr lang="en-US" altLang="en-US" sz="2000" b="1" dirty="0" smtClean="0">
                <a:ea typeface="ＭＳ Ｐゴシック" pitchFamily="34" charset="-128"/>
              </a:rPr>
              <a:t> Record {</a:t>
            </a:r>
          </a:p>
          <a:p>
            <a:pPr eaLnBrk="1" hangingPunct="1">
              <a:lnSpc>
                <a:spcPct val="80000"/>
              </a:lnSpc>
              <a:buFontTx/>
              <a:buNone/>
              <a:defRPr/>
            </a:pPr>
            <a:r>
              <a:rPr lang="en-US" altLang="en-US" sz="2000" b="1" dirty="0" smtClean="0">
                <a:ea typeface="ＭＳ Ｐゴシック" pitchFamily="34" charset="-128"/>
              </a:rPr>
              <a:t>	int units;		// </a:t>
            </a:r>
            <a:r>
              <a:rPr lang="en-US" altLang="en-US" sz="2000" i="1" dirty="0" smtClean="0">
                <a:ea typeface="ＭＳ Ｐゴシック" pitchFamily="34" charset="-128"/>
              </a:rPr>
              <a:t>number of units sold</a:t>
            </a:r>
          </a:p>
          <a:p>
            <a:pPr eaLnBrk="1" hangingPunct="1">
              <a:lnSpc>
                <a:spcPct val="80000"/>
              </a:lnSpc>
              <a:buFontTx/>
              <a:buNone/>
              <a:defRPr/>
            </a:pPr>
            <a:r>
              <a:rPr lang="en-US" altLang="en-US" sz="2000" b="1" dirty="0" smtClean="0">
                <a:ea typeface="ＭＳ Ｐゴシック" pitchFamily="34" charset="-128"/>
              </a:rPr>
              <a:t>	double </a:t>
            </a:r>
            <a:r>
              <a:rPr lang="en-US" altLang="en-US" sz="2000" b="1" dirty="0" err="1" smtClean="0">
                <a:ea typeface="ＭＳ Ｐゴシック" pitchFamily="34" charset="-128"/>
              </a:rPr>
              <a:t>unit_price</a:t>
            </a:r>
            <a:r>
              <a:rPr lang="en-US" altLang="en-US" sz="2000" b="1" dirty="0" smtClean="0">
                <a:ea typeface="ＭＳ Ｐゴシック" pitchFamily="34" charset="-128"/>
              </a:rPr>
              <a:t>;</a:t>
            </a:r>
            <a:endParaRPr lang="en-US" altLang="en-US" sz="2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void f(const vector&lt;Record&gt;&amp; </a:t>
            </a:r>
            <a:r>
              <a:rPr lang="en-US" altLang="en-US" sz="2000" b="1" dirty="0" err="1" smtClean="0">
                <a:ea typeface="ＭＳ Ｐゴシック" pitchFamily="34" charset="-128"/>
              </a:rPr>
              <a:t>vr</a:t>
            </a:r>
            <a:r>
              <a:rPr lang="en-US" altLang="en-US" sz="2000" b="1" dirty="0" smtClean="0">
                <a:ea typeface="ＭＳ Ｐゴシック" pitchFamily="34" charset="-128"/>
              </a:rPr>
              <a:t>) {</a:t>
            </a:r>
          </a:p>
          <a:p>
            <a:pPr eaLnBrk="1" hangingPunct="1">
              <a:lnSpc>
                <a:spcPct val="80000"/>
              </a:lnSpc>
              <a:buFontTx/>
              <a:buNone/>
              <a:defRPr/>
            </a:pPr>
            <a:r>
              <a:rPr lang="en-US" altLang="en-US" sz="2000" b="1" dirty="0" smtClean="0">
                <a:ea typeface="ＭＳ Ｐゴシック" pitchFamily="34" charset="-128"/>
              </a:rPr>
              <a:t>	double total = accumulate(</a:t>
            </a:r>
            <a:r>
              <a:rPr lang="en-US" altLang="en-US" sz="2000" b="1" dirty="0" err="1" smtClean="0">
                <a:ea typeface="ＭＳ Ｐゴシック" pitchFamily="34" charset="-128"/>
              </a:rPr>
              <a:t>vr.begin</a:t>
            </a:r>
            <a:r>
              <a:rPr lang="en-US" altLang="en-US" sz="2000" b="1" dirty="0" smtClean="0">
                <a:ea typeface="ＭＳ Ｐゴシック" pitchFamily="34" charset="-128"/>
              </a:rPr>
              <a:t>(), </a:t>
            </a:r>
            <a:r>
              <a:rPr lang="en-US" altLang="en-US" sz="2000" b="1" dirty="0" err="1" smtClean="0">
                <a:ea typeface="ＭＳ Ｐゴシック" pitchFamily="34" charset="-128"/>
              </a:rPr>
              <a:t>vr.end</a:t>
            </a:r>
            <a:r>
              <a:rPr lang="en-US" altLang="en-US" sz="2000" b="1" dirty="0" smtClean="0">
                <a:ea typeface="ＭＳ Ｐゴシック" pitchFamily="34" charset="-128"/>
              </a:rPr>
              <a:t>(), 0.0, </a:t>
            </a:r>
          </a:p>
          <a:p>
            <a:pPr lvl="3" eaLnBrk="1" hangingPunct="1">
              <a:lnSpc>
                <a:spcPct val="80000"/>
              </a:lnSpc>
              <a:buFontTx/>
              <a:buNone/>
              <a:defRPr/>
            </a:pPr>
            <a:r>
              <a:rPr lang="en-US" altLang="en-US" sz="1800" b="1" dirty="0" smtClean="0">
                <a:ea typeface="ＭＳ Ｐゴシック" pitchFamily="34" charset="-128"/>
              </a:rPr>
              <a:t>				</a:t>
            </a:r>
            <a:r>
              <a:rPr lang="en-US" altLang="en-US" b="1" dirty="0" smtClean="0">
                <a:ea typeface="ＭＳ Ｐゴシック" pitchFamily="34" charset="-128"/>
              </a:rPr>
              <a:t>price(double v, const Record&amp; r)</a:t>
            </a:r>
          </a:p>
          <a:p>
            <a:pPr eaLnBrk="1" hangingPunct="1">
              <a:lnSpc>
                <a:spcPct val="80000"/>
              </a:lnSpc>
              <a:buFontTx/>
              <a:buNone/>
              <a:defRPr/>
            </a:pPr>
            <a:r>
              <a:rPr lang="en-US" altLang="en-US" sz="2000" b="1" dirty="0" smtClean="0">
                <a:ea typeface="ＭＳ Ｐゴシック" pitchFamily="34" charset="-128"/>
              </a:rPr>
              <a:t>						{  return v + </a:t>
            </a:r>
            <a:r>
              <a:rPr lang="en-US" altLang="en-US" sz="2000" b="1" dirty="0" err="1" smtClean="0">
                <a:ea typeface="ＭＳ Ｐゴシック" pitchFamily="34" charset="-128"/>
              </a:rPr>
              <a:t>r.unit_price</a:t>
            </a:r>
            <a:r>
              <a:rPr lang="en-US" altLang="en-US" sz="2000" b="1" dirty="0" smtClean="0">
                <a:ea typeface="ＭＳ Ｐゴシック" pitchFamily="34" charset="-128"/>
              </a:rPr>
              <a:t> * </a:t>
            </a:r>
            <a:r>
              <a:rPr lang="en-US" altLang="en-US" sz="2000" b="1" dirty="0" err="1" smtClean="0">
                <a:ea typeface="ＭＳ Ｐゴシック" pitchFamily="34" charset="-128"/>
              </a:rPr>
              <a:t>r.units</a:t>
            </a:r>
            <a:r>
              <a:rPr lang="en-US" altLang="en-US" sz="2000" b="1" dirty="0" smtClean="0">
                <a:ea typeface="ＭＳ Ｐゴシック" pitchFamily="34" charset="-128"/>
              </a:rPr>
              <a:t>; }</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Is this clearer or less clear than the price() function?</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440CD6A-9F6F-4C50-AA9C-326EA978FA51}" type="slidenum">
              <a:rPr lang="en-US" altLang="en-US" sz="1400" smtClean="0"/>
              <a:pPr eaLnBrk="1" hangingPunct="1">
                <a:defRPr/>
              </a:pPr>
              <a:t>10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Inner product</a:t>
            </a:r>
          </a:p>
        </p:txBody>
      </p:sp>
      <p:sp>
        <p:nvSpPr>
          <p:cNvPr id="60419" name="Rectangle 3"/>
          <p:cNvSpPr>
            <a:spLocks noGrp="1" noChangeArrowheads="1"/>
          </p:cNvSpPr>
          <p:nvPr>
            <p:ph idx="1"/>
          </p:nvPr>
        </p:nvSpPr>
        <p:spPr>
          <a:xfrm>
            <a:off x="457200" y="1600200"/>
            <a:ext cx="8610600" cy="3124200"/>
          </a:xfrm>
        </p:spPr>
        <p:txBody>
          <a:bodyPr>
            <a:normAutofit fontScale="85000" lnSpcReduction="20000"/>
          </a:bodyPr>
          <a:lstStyle/>
          <a:p>
            <a:pPr eaLnBrk="1" hangingPunct="1">
              <a:buFontTx/>
              <a:buNone/>
              <a:defRPr/>
            </a:pPr>
            <a:r>
              <a:rPr lang="en-US" altLang="en-US" sz="2000" b="1" dirty="0" smtClean="0">
                <a:ea typeface="ＭＳ Ｐゴシック" pitchFamily="34" charset="-128"/>
              </a:rPr>
              <a:t>template&lt;class In, class In2, class T&gt;</a:t>
            </a:r>
          </a:p>
          <a:p>
            <a:pPr eaLnBrk="1" hangingPunct="1">
              <a:buFontTx/>
              <a:buNone/>
              <a:defRPr/>
            </a:pPr>
            <a:r>
              <a:rPr lang="en-US" altLang="en-US" sz="2000" b="1" dirty="0" smtClean="0">
                <a:ea typeface="ＭＳ Ｐゴシック" pitchFamily="34" charset="-128"/>
              </a:rPr>
              <a:t>T </a:t>
            </a:r>
            <a:r>
              <a:rPr lang="en-US" altLang="en-US" sz="2000" b="1" dirty="0" err="1" smtClean="0">
                <a:ea typeface="ＭＳ Ｐゴシック" pitchFamily="34" charset="-128"/>
              </a:rPr>
              <a:t>inner_product</a:t>
            </a:r>
            <a:r>
              <a:rPr lang="en-US" altLang="en-US" sz="2000" b="1" dirty="0" smtClean="0">
                <a:ea typeface="ＭＳ Ｐゴシック" pitchFamily="34" charset="-128"/>
              </a:rPr>
              <a:t>(In first, In last, In2 first2, T </a:t>
            </a:r>
            <a:r>
              <a:rPr lang="en-US" altLang="en-US" sz="2000" b="1" dirty="0" err="1" smtClean="0">
                <a:ea typeface="ＭＳ Ｐゴシック" pitchFamily="34" charset="-128"/>
              </a:rPr>
              <a:t>init</a:t>
            </a:r>
            <a:r>
              <a:rPr lang="en-US" altLang="en-US" sz="2000" b="1" dirty="0" smtClean="0">
                <a:ea typeface="ＭＳ Ｐゴシック" pitchFamily="34" charset="-128"/>
              </a:rPr>
              <a:t>)</a:t>
            </a:r>
          </a:p>
          <a:p>
            <a:pPr eaLnBrk="1" hangingPunct="1">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This is the way we multiply two vectors (yielding a scalar)</a:t>
            </a:r>
          </a:p>
          <a:p>
            <a:pPr eaLnBrk="1" hangingPunct="1">
              <a:buFontTx/>
              <a:buNone/>
              <a:defRPr/>
            </a:pPr>
            <a:r>
              <a:rPr lang="en-US" altLang="en-US" sz="2000" b="1" dirty="0" smtClean="0">
                <a:ea typeface="ＭＳ Ｐゴシック" pitchFamily="34" charset="-128"/>
              </a:rPr>
              <a:t>{</a:t>
            </a:r>
          </a:p>
          <a:p>
            <a:pPr eaLnBrk="1" hangingPunct="1">
              <a:buFontTx/>
              <a:buNone/>
              <a:defRPr/>
            </a:pPr>
            <a:r>
              <a:rPr lang="en-US" altLang="en-US" sz="2000" b="1" dirty="0" smtClean="0">
                <a:ea typeface="ＭＳ Ｐゴシック" pitchFamily="34" charset="-128"/>
              </a:rPr>
              <a:t>	while(first!=last) {</a:t>
            </a:r>
          </a:p>
          <a:p>
            <a:pPr lvl="1" eaLnBrk="1" hangingPunct="1">
              <a:buFontTx/>
              <a:buNone/>
              <a:defRPr/>
            </a:pPr>
            <a:r>
              <a:rPr lang="en-US" altLang="en-US" sz="1600" b="1" dirty="0" smtClean="0">
                <a:ea typeface="Times New Roman" pitchFamily="18" charset="0"/>
              </a:rPr>
              <a:t>	   </a:t>
            </a:r>
            <a:r>
              <a:rPr lang="en-US" altLang="en-US" sz="2000" b="1" dirty="0" err="1" smtClean="0">
                <a:ea typeface="Times New Roman" pitchFamily="18" charset="0"/>
              </a:rPr>
              <a:t>init</a:t>
            </a:r>
            <a:r>
              <a:rPr lang="en-US" altLang="en-US" sz="2000" b="1" dirty="0" smtClean="0">
                <a:ea typeface="Times New Roman" pitchFamily="18" charset="0"/>
              </a:rPr>
              <a:t>  = </a:t>
            </a:r>
            <a:r>
              <a:rPr lang="en-US" altLang="en-US" sz="2000" b="1" dirty="0" err="1" smtClean="0">
                <a:ea typeface="Times New Roman" pitchFamily="18" charset="0"/>
              </a:rPr>
              <a:t>init</a:t>
            </a:r>
            <a:r>
              <a:rPr lang="en-US" altLang="en-US" sz="2000" b="1" dirty="0" smtClean="0">
                <a:ea typeface="Times New Roman" pitchFamily="18" charset="0"/>
              </a:rPr>
              <a:t> + (*first) * (*first2);   // </a:t>
            </a:r>
            <a:r>
              <a:rPr lang="en-US" altLang="en-US" sz="2000" i="1" dirty="0" smtClean="0">
                <a:ea typeface="Times New Roman" pitchFamily="18" charset="0"/>
              </a:rPr>
              <a:t>multiply pairs of elements and sum</a:t>
            </a:r>
          </a:p>
          <a:p>
            <a:pPr lvl="1" eaLnBrk="1" hangingPunct="1">
              <a:buFontTx/>
              <a:buNone/>
              <a:defRPr/>
            </a:pPr>
            <a:r>
              <a:rPr lang="en-US" altLang="en-US" sz="2000" b="1" dirty="0" smtClean="0">
                <a:ea typeface="Times New Roman" pitchFamily="18" charset="0"/>
              </a:rPr>
              <a:t>	   ++first;</a:t>
            </a:r>
          </a:p>
          <a:p>
            <a:pPr lvl="1" eaLnBrk="1" hangingPunct="1">
              <a:buFontTx/>
              <a:buNone/>
              <a:defRPr/>
            </a:pPr>
            <a:r>
              <a:rPr lang="en-US" altLang="en-US" sz="2000" b="1" dirty="0" smtClean="0">
                <a:ea typeface="Times New Roman" pitchFamily="18" charset="0"/>
              </a:rPr>
              <a:t>	   ++first2;</a:t>
            </a:r>
          </a:p>
          <a:p>
            <a:pPr eaLnBrk="1" hangingPunct="1">
              <a:buFontTx/>
              <a:buNone/>
              <a:defRPr/>
            </a:pPr>
            <a:r>
              <a:rPr lang="en-US" altLang="en-US" sz="2000" b="1" dirty="0" smtClean="0">
                <a:ea typeface="ＭＳ Ｐゴシック" pitchFamily="34" charset="-128"/>
              </a:rPr>
              <a:t>	}</a:t>
            </a:r>
          </a:p>
          <a:p>
            <a:pPr eaLnBrk="1" hangingPunct="1">
              <a:buFontTx/>
              <a:buNone/>
              <a:defRPr/>
            </a:pPr>
            <a:r>
              <a:rPr lang="en-US" altLang="en-US" sz="2000" b="1" dirty="0" smtClean="0">
                <a:ea typeface="ＭＳ Ｐゴシック" pitchFamily="34" charset="-128"/>
              </a:rPr>
              <a:t>	return </a:t>
            </a:r>
            <a:r>
              <a:rPr lang="en-US" altLang="en-US" sz="2000" b="1" dirty="0" err="1" smtClean="0">
                <a:ea typeface="ＭＳ Ｐゴシック" pitchFamily="34" charset="-128"/>
              </a:rPr>
              <a:t>init</a:t>
            </a:r>
            <a:r>
              <a:rPr lang="en-US" altLang="en-US" sz="2000" b="1" dirty="0" smtClean="0">
                <a:ea typeface="ＭＳ Ｐゴシック" pitchFamily="34" charset="-128"/>
              </a:rPr>
              <a:t>;</a:t>
            </a:r>
          </a:p>
          <a:p>
            <a:pPr eaLnBrk="1" hangingPunct="1">
              <a:buFontTx/>
              <a:buNone/>
              <a:defRPr/>
            </a:pPr>
            <a:r>
              <a:rPr lang="en-US" altLang="en-US" sz="2000" b="1" dirty="0" smtClean="0">
                <a:ea typeface="ＭＳ Ｐゴシック" pitchFamily="34" charset="-128"/>
              </a:rPr>
              <a:t>}</a:t>
            </a:r>
            <a:r>
              <a:rPr lang="en-US" altLang="en-US" sz="1800" b="1" dirty="0" smtClean="0">
                <a:ea typeface="ＭＳ Ｐゴシック" pitchFamily="34" charset="-128"/>
              </a:rPr>
              <a:t>                                        </a:t>
            </a:r>
          </a:p>
        </p:txBody>
      </p:sp>
      <p:sp>
        <p:nvSpPr>
          <p:cNvPr id="18"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106FF54-D211-4C12-872B-E56366F54650}" type="slidenum">
              <a:rPr lang="en-US" altLang="en-US" sz="1400" smtClean="0"/>
              <a:pPr eaLnBrk="1" hangingPunct="1">
                <a:defRPr/>
              </a:pPr>
              <a:t>11</a:t>
            </a:fld>
            <a:endParaRPr lang="en-US" altLang="en-US" sz="1400" smtClean="0"/>
          </a:p>
        </p:txBody>
      </p:sp>
      <p:sp>
        <p:nvSpPr>
          <p:cNvPr id="12293" name="Rectangle 4"/>
          <p:cNvSpPr>
            <a:spLocks noChangeArrowheads="1"/>
          </p:cNvSpPr>
          <p:nvPr/>
        </p:nvSpPr>
        <p:spPr bwMode="auto">
          <a:xfrm>
            <a:off x="5334000" y="47244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1</a:t>
            </a:r>
          </a:p>
        </p:txBody>
      </p:sp>
      <p:sp>
        <p:nvSpPr>
          <p:cNvPr id="12294" name="Rectangle 5"/>
          <p:cNvSpPr>
            <a:spLocks noChangeArrowheads="1"/>
          </p:cNvSpPr>
          <p:nvPr/>
        </p:nvSpPr>
        <p:spPr bwMode="auto">
          <a:xfrm>
            <a:off x="6400800" y="47244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3</a:t>
            </a:r>
          </a:p>
        </p:txBody>
      </p:sp>
      <p:sp>
        <p:nvSpPr>
          <p:cNvPr id="12295" name="Rectangle 6"/>
          <p:cNvSpPr>
            <a:spLocks noChangeArrowheads="1"/>
          </p:cNvSpPr>
          <p:nvPr/>
        </p:nvSpPr>
        <p:spPr bwMode="auto">
          <a:xfrm>
            <a:off x="5867400" y="47244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2</a:t>
            </a:r>
          </a:p>
        </p:txBody>
      </p:sp>
      <p:sp>
        <p:nvSpPr>
          <p:cNvPr id="12296" name="Rectangle 7"/>
          <p:cNvSpPr>
            <a:spLocks noChangeArrowheads="1"/>
          </p:cNvSpPr>
          <p:nvPr/>
        </p:nvSpPr>
        <p:spPr bwMode="auto">
          <a:xfrm>
            <a:off x="5334000" y="53340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4</a:t>
            </a:r>
          </a:p>
        </p:txBody>
      </p:sp>
      <p:sp>
        <p:nvSpPr>
          <p:cNvPr id="12297" name="Rectangle 8"/>
          <p:cNvSpPr>
            <a:spLocks noChangeArrowheads="1"/>
          </p:cNvSpPr>
          <p:nvPr/>
        </p:nvSpPr>
        <p:spPr bwMode="auto">
          <a:xfrm>
            <a:off x="5867400" y="53340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3</a:t>
            </a:r>
          </a:p>
        </p:txBody>
      </p:sp>
      <p:sp>
        <p:nvSpPr>
          <p:cNvPr id="12298" name="Rectangle 9"/>
          <p:cNvSpPr>
            <a:spLocks noChangeArrowheads="1"/>
          </p:cNvSpPr>
          <p:nvPr/>
        </p:nvSpPr>
        <p:spPr bwMode="auto">
          <a:xfrm>
            <a:off x="6934200" y="47244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4</a:t>
            </a:r>
          </a:p>
        </p:txBody>
      </p:sp>
      <p:sp>
        <p:nvSpPr>
          <p:cNvPr id="12299" name="Rectangle 11"/>
          <p:cNvSpPr>
            <a:spLocks noChangeArrowheads="1"/>
          </p:cNvSpPr>
          <p:nvPr/>
        </p:nvSpPr>
        <p:spPr bwMode="auto">
          <a:xfrm>
            <a:off x="6934200" y="53340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1</a:t>
            </a:r>
          </a:p>
        </p:txBody>
      </p:sp>
      <p:sp>
        <p:nvSpPr>
          <p:cNvPr id="12300" name="Rectangle 12"/>
          <p:cNvSpPr>
            <a:spLocks noChangeArrowheads="1"/>
          </p:cNvSpPr>
          <p:nvPr/>
        </p:nvSpPr>
        <p:spPr bwMode="auto">
          <a:xfrm>
            <a:off x="6400800" y="5334000"/>
            <a:ext cx="5334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2</a:t>
            </a:r>
          </a:p>
        </p:txBody>
      </p:sp>
      <p:sp>
        <p:nvSpPr>
          <p:cNvPr id="12301" name="Text Box 13"/>
          <p:cNvSpPr txBox="1">
            <a:spLocks noChangeArrowheads="1"/>
          </p:cNvSpPr>
          <p:nvPr/>
        </p:nvSpPr>
        <p:spPr bwMode="auto">
          <a:xfrm>
            <a:off x="5867400" y="50292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 *</a:t>
            </a:r>
          </a:p>
        </p:txBody>
      </p:sp>
      <p:sp>
        <p:nvSpPr>
          <p:cNvPr id="12302" name="Text Box 15"/>
          <p:cNvSpPr txBox="1">
            <a:spLocks noChangeArrowheads="1"/>
          </p:cNvSpPr>
          <p:nvPr/>
        </p:nvSpPr>
        <p:spPr bwMode="auto">
          <a:xfrm>
            <a:off x="5334000" y="50292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 *</a:t>
            </a:r>
          </a:p>
        </p:txBody>
      </p:sp>
      <p:sp>
        <p:nvSpPr>
          <p:cNvPr id="12303" name="Text Box 16"/>
          <p:cNvSpPr txBox="1">
            <a:spLocks noChangeArrowheads="1"/>
          </p:cNvSpPr>
          <p:nvPr/>
        </p:nvSpPr>
        <p:spPr bwMode="auto">
          <a:xfrm>
            <a:off x="6934200" y="50292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 *</a:t>
            </a:r>
          </a:p>
        </p:txBody>
      </p:sp>
      <p:sp>
        <p:nvSpPr>
          <p:cNvPr id="12304" name="Text Box 17"/>
          <p:cNvSpPr txBox="1">
            <a:spLocks noChangeArrowheads="1"/>
          </p:cNvSpPr>
          <p:nvPr/>
        </p:nvSpPr>
        <p:spPr bwMode="auto">
          <a:xfrm>
            <a:off x="6400800" y="50292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 *</a:t>
            </a:r>
          </a:p>
        </p:txBody>
      </p:sp>
      <p:sp>
        <p:nvSpPr>
          <p:cNvPr id="12305" name="Text Box 18"/>
          <p:cNvSpPr txBox="1">
            <a:spLocks noChangeArrowheads="1"/>
          </p:cNvSpPr>
          <p:nvPr/>
        </p:nvSpPr>
        <p:spPr bwMode="auto">
          <a:xfrm>
            <a:off x="7467600" y="53340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a:t>
            </a:r>
          </a:p>
        </p:txBody>
      </p:sp>
      <p:sp>
        <p:nvSpPr>
          <p:cNvPr id="12306" name="Text Box 19"/>
          <p:cNvSpPr txBox="1">
            <a:spLocks noChangeArrowheads="1"/>
          </p:cNvSpPr>
          <p:nvPr/>
        </p:nvSpPr>
        <p:spPr bwMode="auto">
          <a:xfrm>
            <a:off x="7467600" y="47244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a:t>
            </a:r>
          </a:p>
        </p:txBody>
      </p:sp>
      <p:sp>
        <p:nvSpPr>
          <p:cNvPr id="12307" name="TextBox 18"/>
          <p:cNvSpPr txBox="1">
            <a:spLocks noChangeArrowheads="1"/>
          </p:cNvSpPr>
          <p:nvPr/>
        </p:nvSpPr>
        <p:spPr bwMode="auto">
          <a:xfrm>
            <a:off x="3276600" y="4648200"/>
            <a:ext cx="1981200" cy="1338263"/>
          </a:xfrm>
          <a:prstGeom prst="rect">
            <a:avLst/>
          </a:prstGeom>
          <a:noFill/>
          <a:ln w="9525">
            <a:noFill/>
            <a:miter lim="800000"/>
            <a:headEnd/>
            <a:tailEnd/>
          </a:ln>
        </p:spPr>
        <p:txBody>
          <a:bodyPr>
            <a:spAutoFit/>
          </a:bodyPr>
          <a:lstStyle/>
          <a:p>
            <a:r>
              <a:rPr lang="en-US" altLang="en-US" b="1">
                <a:cs typeface="Times New Roman" charset="0"/>
              </a:rPr>
              <a:t>number of units</a:t>
            </a:r>
          </a:p>
          <a:p>
            <a:endParaRPr lang="en-US" altLang="en-US" sz="900" b="1">
              <a:cs typeface="Times New Roman" charset="0"/>
            </a:endParaRPr>
          </a:p>
          <a:p>
            <a:r>
              <a:rPr lang="en-US" altLang="en-US" b="1">
                <a:cs typeface="Times New Roman" charset="0"/>
              </a:rPr>
              <a:t>            *</a:t>
            </a:r>
            <a:endParaRPr lang="en-US" altLang="en-US" sz="900" b="1">
              <a:cs typeface="Times New Roman" charset="0"/>
            </a:endParaRPr>
          </a:p>
          <a:p>
            <a:r>
              <a:rPr lang="en-US" altLang="en-US" b="1">
                <a:cs typeface="Times New Roman" charset="0"/>
              </a:rPr>
              <a:t>     unit price</a:t>
            </a:r>
          </a:p>
          <a:p>
            <a:endParaRPr lang="en-US" altLang="en-US">
              <a:cs typeface="Times New Roman" charset="0"/>
            </a:endParaRPr>
          </a:p>
        </p:txBody>
      </p:sp>
      <p:sp>
        <p:nvSpPr>
          <p:cNvPr id="20" name="Footer Placeholder 19"/>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Inner product example</a:t>
            </a:r>
          </a:p>
        </p:txBody>
      </p:sp>
      <p:sp>
        <p:nvSpPr>
          <p:cNvPr id="93187" name="Rectangle 3"/>
          <p:cNvSpPr>
            <a:spLocks noGrp="1" noChangeArrowheads="1"/>
          </p:cNvSpPr>
          <p:nvPr>
            <p:ph idx="1"/>
          </p:nvPr>
        </p:nvSpPr>
        <p:spPr>
          <a:xfrm>
            <a:off x="457200" y="1447800"/>
            <a:ext cx="8686800" cy="51816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calculate the Dow-Jones industrial index:</a:t>
            </a:r>
          </a:p>
          <a:p>
            <a:pPr eaLnBrk="1" hangingPunct="1">
              <a:lnSpc>
                <a:spcPct val="8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dow_price</a:t>
            </a:r>
            <a:r>
              <a:rPr lang="en-US" altLang="en-US" sz="2000" b="1" dirty="0" smtClean="0">
                <a:ea typeface="ＭＳ Ｐゴシック" pitchFamily="34" charset="-128"/>
              </a:rPr>
              <a:t>;	// </a:t>
            </a:r>
            <a:r>
              <a:rPr lang="en-US" altLang="en-US" sz="2000" i="1" dirty="0" smtClean="0">
                <a:ea typeface="ＭＳ Ｐゴシック" pitchFamily="34" charset="-128"/>
              </a:rPr>
              <a:t>share price for each company</a:t>
            </a:r>
          </a:p>
          <a:p>
            <a:pPr eaLnBrk="1" hangingPunct="1">
              <a:lnSpc>
                <a:spcPct val="80000"/>
              </a:lnSpc>
              <a:buFontTx/>
              <a:buNone/>
              <a:defRPr/>
            </a:pPr>
            <a:r>
              <a:rPr lang="en-US" altLang="en-US" sz="2000" b="1" dirty="0" err="1" smtClean="0">
                <a:ea typeface="ＭＳ Ｐゴシック" pitchFamily="34" charset="-128"/>
              </a:rPr>
              <a:t>dow_price.push_back</a:t>
            </a:r>
            <a:r>
              <a:rPr lang="en-US" altLang="en-US" sz="2000" b="1" dirty="0" smtClean="0">
                <a:ea typeface="ＭＳ Ｐゴシック" pitchFamily="34" charset="-128"/>
              </a:rPr>
              <a:t>(81.86); </a:t>
            </a:r>
          </a:p>
          <a:p>
            <a:pPr eaLnBrk="1" hangingPunct="1">
              <a:lnSpc>
                <a:spcPct val="80000"/>
              </a:lnSpc>
              <a:buFontTx/>
              <a:buNone/>
              <a:defRPr/>
            </a:pPr>
            <a:r>
              <a:rPr lang="en-US" altLang="en-US" sz="2000" b="1" dirty="0" err="1" smtClean="0">
                <a:ea typeface="ＭＳ Ｐゴシック" pitchFamily="34" charset="-128"/>
              </a:rPr>
              <a:t>dow_price.push_back</a:t>
            </a:r>
            <a:r>
              <a:rPr lang="en-US" altLang="en-US" sz="2000" b="1" dirty="0" smtClean="0">
                <a:ea typeface="ＭＳ Ｐゴシック" pitchFamily="34" charset="-128"/>
              </a:rPr>
              <a:t>(34.69);</a:t>
            </a:r>
          </a:p>
          <a:p>
            <a:pPr eaLnBrk="1" hangingPunct="1">
              <a:lnSpc>
                <a:spcPct val="80000"/>
              </a:lnSpc>
              <a:buFontTx/>
              <a:buNone/>
              <a:defRPr/>
            </a:pPr>
            <a:r>
              <a:rPr lang="en-US" altLang="en-US" sz="2000" b="1" dirty="0" err="1" smtClean="0">
                <a:ea typeface="ＭＳ Ｐゴシック" pitchFamily="34" charset="-128"/>
              </a:rPr>
              <a:t>dow_price.push_back</a:t>
            </a:r>
            <a:r>
              <a:rPr lang="en-US" altLang="en-US" sz="2000" b="1" dirty="0" smtClean="0">
                <a:ea typeface="ＭＳ Ｐゴシック" pitchFamily="34" charset="-128"/>
              </a:rPr>
              <a:t>(54.45);</a:t>
            </a:r>
          </a:p>
          <a:p>
            <a:pPr eaLnBrk="1" hangingPunct="1">
              <a:lnSpc>
                <a:spcPct val="80000"/>
              </a:lnSpc>
              <a:buFontTx/>
              <a:buNone/>
              <a:defRPr/>
            </a:pPr>
            <a:r>
              <a:rPr lang="en-US" altLang="en-US" sz="2000" b="1" dirty="0" smtClean="0">
                <a:ea typeface="ＭＳ Ｐゴシック" pitchFamily="34" charset="-128"/>
              </a:rPr>
              <a:t>// </a:t>
            </a:r>
            <a:r>
              <a:rPr lang="en-US" altLang="en-US" sz="2000"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dow_weight</a:t>
            </a:r>
            <a:r>
              <a:rPr lang="en-US" altLang="en-US" sz="2000" b="1" dirty="0" smtClean="0">
                <a:ea typeface="ＭＳ Ｐゴシック" pitchFamily="34" charset="-128"/>
              </a:rPr>
              <a:t>;   	// </a:t>
            </a:r>
            <a:r>
              <a:rPr lang="en-US" altLang="en-US" sz="2000" i="1" dirty="0" smtClean="0">
                <a:ea typeface="ＭＳ Ｐゴシック" pitchFamily="34" charset="-128"/>
              </a:rPr>
              <a:t>weight in index for each company</a:t>
            </a:r>
          </a:p>
          <a:p>
            <a:pPr eaLnBrk="1" hangingPunct="1">
              <a:lnSpc>
                <a:spcPct val="80000"/>
              </a:lnSpc>
              <a:buFontTx/>
              <a:buNone/>
              <a:defRPr/>
            </a:pPr>
            <a:r>
              <a:rPr lang="en-US" altLang="en-US" sz="2000" b="1" dirty="0" err="1" smtClean="0">
                <a:ea typeface="ＭＳ Ｐゴシック" pitchFamily="34" charset="-128"/>
              </a:rPr>
              <a:t>dow_weight.push_back</a:t>
            </a:r>
            <a:r>
              <a:rPr lang="en-US" altLang="en-US" sz="2000" b="1" dirty="0" smtClean="0">
                <a:ea typeface="ＭＳ Ｐゴシック" pitchFamily="34" charset="-128"/>
              </a:rPr>
              <a:t>(5.8549);	</a:t>
            </a:r>
            <a:endParaRPr lang="en-US" altLang="en-US" sz="2000" dirty="0" smtClean="0">
              <a:ea typeface="ＭＳ Ｐゴシック" pitchFamily="34" charset="-128"/>
            </a:endParaRPr>
          </a:p>
          <a:p>
            <a:pPr eaLnBrk="1" hangingPunct="1">
              <a:lnSpc>
                <a:spcPct val="80000"/>
              </a:lnSpc>
              <a:buFontTx/>
              <a:buNone/>
              <a:defRPr/>
            </a:pPr>
            <a:r>
              <a:rPr lang="en-US" altLang="en-US" sz="2000" b="1" dirty="0" err="1" smtClean="0">
                <a:ea typeface="ＭＳ Ｐゴシック" pitchFamily="34" charset="-128"/>
              </a:rPr>
              <a:t>dow_weight.push_back</a:t>
            </a:r>
            <a:r>
              <a:rPr lang="en-US" altLang="en-US" sz="2000" b="1" dirty="0" smtClean="0">
                <a:ea typeface="ＭＳ Ｐゴシック" pitchFamily="34" charset="-128"/>
              </a:rPr>
              <a:t>(2.4808);</a:t>
            </a:r>
          </a:p>
          <a:p>
            <a:pPr eaLnBrk="1" hangingPunct="1">
              <a:lnSpc>
                <a:spcPct val="80000"/>
              </a:lnSpc>
              <a:buFontTx/>
              <a:buNone/>
              <a:defRPr/>
            </a:pPr>
            <a:r>
              <a:rPr lang="en-US" altLang="en-US" sz="2000" b="1" dirty="0" err="1" smtClean="0">
                <a:ea typeface="ＭＳ Ｐゴシック" pitchFamily="34" charset="-128"/>
              </a:rPr>
              <a:t>dow_weight.push_back</a:t>
            </a:r>
            <a:r>
              <a:rPr lang="en-US" altLang="en-US" sz="2000" b="1" dirty="0" smtClean="0">
                <a:ea typeface="ＭＳ Ｐゴシック" pitchFamily="34" charset="-128"/>
              </a:rPr>
              <a:t>(3.8940);</a:t>
            </a:r>
          </a:p>
          <a:p>
            <a:pPr eaLnBrk="1" hangingPunct="1">
              <a:lnSpc>
                <a:spcPct val="80000"/>
              </a:lnSpc>
              <a:buFontTx/>
              <a:buNone/>
              <a:defRPr/>
            </a:pPr>
            <a:r>
              <a:rPr lang="en-US" altLang="en-US" sz="2000" b="1" dirty="0" smtClean="0">
                <a:ea typeface="ＭＳ Ｐゴシック" pitchFamily="34" charset="-128"/>
              </a:rPr>
              <a:t>// </a:t>
            </a:r>
            <a:r>
              <a:rPr lang="en-US" altLang="en-US" sz="2000"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double </a:t>
            </a:r>
            <a:r>
              <a:rPr lang="en-US" altLang="en-US" sz="2000" b="1" dirty="0" err="1" smtClean="0">
                <a:ea typeface="ＭＳ Ｐゴシック" pitchFamily="34" charset="-128"/>
              </a:rPr>
              <a:t>dj_index</a:t>
            </a:r>
            <a:r>
              <a:rPr lang="en-US" altLang="en-US" sz="2000" b="1" dirty="0" smtClean="0">
                <a:ea typeface="ＭＳ Ｐゴシック" pitchFamily="34" charset="-128"/>
              </a:rPr>
              <a:t> = </a:t>
            </a:r>
            <a:r>
              <a:rPr lang="en-US" altLang="en-US" sz="2000" b="1" dirty="0" err="1" smtClean="0">
                <a:ea typeface="ＭＳ Ｐゴシック" pitchFamily="34" charset="-128"/>
              </a:rPr>
              <a:t>inner_product</a:t>
            </a:r>
            <a:r>
              <a:rPr lang="en-US" altLang="en-US" sz="2000" b="1" dirty="0" smtClean="0">
                <a:ea typeface="ＭＳ Ｐゴシック" pitchFamily="34" charset="-128"/>
              </a:rPr>
              <a:t>(    // </a:t>
            </a:r>
            <a:r>
              <a:rPr lang="en-US" altLang="en-US" sz="2000" i="1" dirty="0" smtClean="0">
                <a:ea typeface="ＭＳ Ｐゴシック" pitchFamily="34" charset="-128"/>
              </a:rPr>
              <a:t>multiply (</a:t>
            </a:r>
            <a:r>
              <a:rPr lang="en-US" altLang="en-US" sz="2000" i="1" dirty="0" err="1" smtClean="0">
                <a:ea typeface="ＭＳ Ｐゴシック" pitchFamily="34" charset="-128"/>
              </a:rPr>
              <a:t>price,weight</a:t>
            </a:r>
            <a:r>
              <a:rPr lang="en-US" altLang="en-US" sz="2000" i="1" dirty="0" smtClean="0">
                <a:ea typeface="ＭＳ Ｐゴシック" pitchFamily="34" charset="-128"/>
              </a:rPr>
              <a:t>) pairs and add</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dow_price.begin</a:t>
            </a:r>
            <a:r>
              <a:rPr lang="en-US" altLang="en-US" sz="2000" b="1" dirty="0" smtClean="0">
                <a:ea typeface="ＭＳ Ｐゴシック" pitchFamily="34" charset="-128"/>
              </a:rPr>
              <a:t>(), </a:t>
            </a:r>
            <a:r>
              <a:rPr lang="en-US" altLang="en-US" sz="2000" b="1" dirty="0" err="1" smtClean="0">
                <a:ea typeface="ＭＳ Ｐゴシック" pitchFamily="34" charset="-128"/>
              </a:rPr>
              <a:t>dow_price.end</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dow_weight.begin</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0.0);</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37F9F1C-D72D-437B-AD65-7778AABB4E44}" type="slidenum">
              <a:rPr lang="en-US" altLang="en-US" sz="1400" smtClean="0"/>
              <a:pPr eaLnBrk="1" hangingPunct="1">
                <a:defRPr/>
              </a:pPr>
              <a:t>12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Inner product example</a:t>
            </a:r>
          </a:p>
        </p:txBody>
      </p:sp>
      <p:sp>
        <p:nvSpPr>
          <p:cNvPr id="93187" name="Rectangle 3"/>
          <p:cNvSpPr>
            <a:spLocks noGrp="1" noChangeArrowheads="1"/>
          </p:cNvSpPr>
          <p:nvPr>
            <p:ph idx="1"/>
          </p:nvPr>
        </p:nvSpPr>
        <p:spPr>
          <a:xfrm>
            <a:off x="457200" y="1447800"/>
            <a:ext cx="8686800" cy="51816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calculate the Dow-Jones industrial index:</a:t>
            </a:r>
          </a:p>
          <a:p>
            <a:pPr eaLnBrk="1" hangingPunct="1">
              <a:lnSpc>
                <a:spcPct val="8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dow_price</a:t>
            </a:r>
            <a:r>
              <a:rPr lang="en-US" altLang="en-US" sz="2000" b="1" dirty="0" smtClean="0">
                <a:ea typeface="ＭＳ Ｐゴシック" pitchFamily="34" charset="-128"/>
              </a:rPr>
              <a:t> = {	// </a:t>
            </a:r>
            <a:r>
              <a:rPr lang="en-US" altLang="en-US" sz="2000" i="1" dirty="0" smtClean="0">
                <a:ea typeface="ＭＳ Ｐゴシック" pitchFamily="34" charset="-128"/>
              </a:rPr>
              <a:t>share price for each company</a:t>
            </a:r>
          </a:p>
          <a:p>
            <a:pPr eaLnBrk="1" hangingPunct="1">
              <a:lnSpc>
                <a:spcPct val="80000"/>
              </a:lnSpc>
              <a:buFontTx/>
              <a:buNone/>
              <a:defRPr/>
            </a:pPr>
            <a:r>
              <a:rPr lang="en-US" altLang="en-US" sz="2000" b="1" i="1" dirty="0">
                <a:ea typeface="ＭＳ Ｐゴシック" pitchFamily="34" charset="-128"/>
              </a:rPr>
              <a:t>	</a:t>
            </a:r>
            <a:r>
              <a:rPr lang="en-US" altLang="en-US" sz="2000" b="1" dirty="0" smtClean="0">
                <a:ea typeface="ＭＳ Ｐゴシック" pitchFamily="34" charset="-128"/>
              </a:rPr>
              <a:t>81.86, 34.69, 54.45,</a:t>
            </a:r>
          </a:p>
          <a:p>
            <a:pPr eaLnBrk="1" hangingPunct="1">
              <a:lnSpc>
                <a:spcPct val="80000"/>
              </a:lnSpc>
              <a:buFontTx/>
              <a:buNone/>
              <a:defRPr/>
            </a:pPr>
            <a:r>
              <a:rPr lang="en-US" altLang="en-US" sz="2000" b="1" dirty="0" smtClean="0">
                <a:ea typeface="ＭＳ Ｐゴシック" pitchFamily="34" charset="-128"/>
              </a:rPr>
              <a:t>	// </a:t>
            </a:r>
            <a:r>
              <a:rPr lang="en-US" altLang="en-US" sz="2000" dirty="0" smtClean="0">
                <a:ea typeface="ＭＳ Ｐゴシック" pitchFamily="34" charset="-128"/>
              </a:rPr>
              <a:t>…</a:t>
            </a:r>
          </a:p>
          <a:p>
            <a:pPr eaLnBrk="1" hangingPunct="1">
              <a:lnSpc>
                <a:spcPct val="80000"/>
              </a:lnSpc>
              <a:buFontTx/>
              <a:buNone/>
              <a:defRPr/>
            </a:pPr>
            <a:r>
              <a:rPr lang="en-US" altLang="en-US" sz="2000"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vector&lt;double&gt; </a:t>
            </a:r>
            <a:r>
              <a:rPr lang="en-US" altLang="en-US" sz="2000" b="1" dirty="0" err="1" smtClean="0">
                <a:ea typeface="ＭＳ Ｐゴシック" pitchFamily="34" charset="-128"/>
              </a:rPr>
              <a:t>dow_weight</a:t>
            </a:r>
            <a:r>
              <a:rPr lang="en-US" altLang="en-US" sz="2000" b="1" dirty="0" smtClean="0">
                <a:ea typeface="ＭＳ Ｐゴシック" pitchFamily="34" charset="-128"/>
              </a:rPr>
              <a:t> = {  	// </a:t>
            </a:r>
            <a:r>
              <a:rPr lang="en-US" altLang="en-US" sz="2000" i="1" dirty="0" smtClean="0">
                <a:ea typeface="ＭＳ Ｐゴシック" pitchFamily="34" charset="-128"/>
              </a:rPr>
              <a:t>weight in index for each company</a:t>
            </a:r>
          </a:p>
          <a:p>
            <a:pPr eaLnBrk="1" hangingPunct="1">
              <a:lnSpc>
                <a:spcPct val="80000"/>
              </a:lnSpc>
              <a:buFontTx/>
              <a:buNone/>
              <a:defRPr/>
            </a:pPr>
            <a:r>
              <a:rPr lang="en-US" altLang="en-US" sz="2000" b="1" dirty="0">
                <a:ea typeface="ＭＳ Ｐゴシック" pitchFamily="34" charset="-128"/>
              </a:rPr>
              <a:t>	</a:t>
            </a:r>
            <a:r>
              <a:rPr lang="en-US" altLang="en-US" sz="2000" b="1" dirty="0" smtClean="0">
                <a:ea typeface="ＭＳ Ｐゴシック" pitchFamily="34" charset="-128"/>
              </a:rPr>
              <a:t>5.8549, 2.4808, 3.8940,</a:t>
            </a:r>
          </a:p>
          <a:p>
            <a:pPr eaLnBrk="1" hangingPunct="1">
              <a:lnSpc>
                <a:spcPct val="80000"/>
              </a:lnSpc>
              <a:buFontTx/>
              <a:buNone/>
              <a:defRPr/>
            </a:pPr>
            <a:r>
              <a:rPr lang="en-US" altLang="en-US" sz="2000" b="1" dirty="0" smtClean="0">
                <a:ea typeface="ＭＳ Ｐゴシック" pitchFamily="34" charset="-128"/>
              </a:rPr>
              <a:t>	// </a:t>
            </a:r>
            <a:r>
              <a:rPr lang="en-US" altLang="en-US" sz="2000" dirty="0" smtClean="0">
                <a:ea typeface="ＭＳ Ｐゴシック" pitchFamily="34" charset="-128"/>
              </a:rPr>
              <a:t>…</a:t>
            </a:r>
          </a:p>
          <a:p>
            <a:pPr eaLnBrk="1" hangingPunct="1">
              <a:lnSpc>
                <a:spcPct val="80000"/>
              </a:lnSpc>
              <a:buFontTx/>
              <a:buNone/>
              <a:defRPr/>
            </a:pPr>
            <a:r>
              <a:rPr lang="en-US" altLang="en-US" sz="2000" dirty="0" smtClean="0">
                <a:ea typeface="ＭＳ Ｐゴシック" pitchFamily="34" charset="-128"/>
              </a:rPr>
              <a:t>};</a:t>
            </a:r>
          </a:p>
          <a:p>
            <a:pPr eaLnBrk="1" hangingPunct="1">
              <a:lnSpc>
                <a:spcPct val="80000"/>
              </a:lnSpc>
              <a:buFontTx/>
              <a:buNone/>
              <a:defRPr/>
            </a:pPr>
            <a:endParaRPr lang="en-US" altLang="en-US" sz="2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double </a:t>
            </a:r>
            <a:r>
              <a:rPr lang="en-US" altLang="en-US" sz="2000" b="1" dirty="0" err="1" smtClean="0">
                <a:ea typeface="ＭＳ Ｐゴシック" pitchFamily="34" charset="-128"/>
              </a:rPr>
              <a:t>dj_index</a:t>
            </a:r>
            <a:r>
              <a:rPr lang="en-US" altLang="en-US" sz="2000" b="1" dirty="0" smtClean="0">
                <a:ea typeface="ＭＳ Ｐゴシック" pitchFamily="34" charset="-128"/>
              </a:rPr>
              <a:t> = </a:t>
            </a:r>
            <a:r>
              <a:rPr lang="en-US" altLang="en-US" sz="2000" b="1" dirty="0" err="1" smtClean="0">
                <a:ea typeface="ＭＳ Ｐゴシック" pitchFamily="34" charset="-128"/>
              </a:rPr>
              <a:t>inner_product</a:t>
            </a:r>
            <a:r>
              <a:rPr lang="en-US" altLang="en-US" sz="2000" b="1" dirty="0" smtClean="0">
                <a:ea typeface="ＭＳ Ｐゴシック" pitchFamily="34" charset="-128"/>
              </a:rPr>
              <a:t>(    // </a:t>
            </a:r>
            <a:r>
              <a:rPr lang="en-US" altLang="en-US" sz="2000" i="1" dirty="0" smtClean="0">
                <a:ea typeface="ＭＳ Ｐゴシック" pitchFamily="34" charset="-128"/>
              </a:rPr>
              <a:t>multiply (</a:t>
            </a:r>
            <a:r>
              <a:rPr lang="en-US" altLang="en-US" sz="2000" i="1" dirty="0" err="1" smtClean="0">
                <a:ea typeface="ＭＳ Ｐゴシック" pitchFamily="34" charset="-128"/>
              </a:rPr>
              <a:t>price,weight</a:t>
            </a:r>
            <a:r>
              <a:rPr lang="en-US" altLang="en-US" sz="2000" i="1" dirty="0" smtClean="0">
                <a:ea typeface="ＭＳ Ｐゴシック" pitchFamily="34" charset="-128"/>
              </a:rPr>
              <a:t>) pairs and add</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dow_price.begin</a:t>
            </a:r>
            <a:r>
              <a:rPr lang="en-US" altLang="en-US" sz="2000" b="1" dirty="0" smtClean="0">
                <a:ea typeface="ＭＳ Ｐゴシック" pitchFamily="34" charset="-128"/>
              </a:rPr>
              <a:t>(), </a:t>
            </a:r>
            <a:r>
              <a:rPr lang="en-US" altLang="en-US" sz="2000" b="1" dirty="0" err="1" smtClean="0">
                <a:ea typeface="ＭＳ Ｐゴシック" pitchFamily="34" charset="-128"/>
              </a:rPr>
              <a:t>dow_price.end</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dow_weight.begin</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0.0);</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3DC9C16-DFCC-40AC-9598-B46D9C0D39EC}" type="slidenum">
              <a:rPr lang="en-US" altLang="en-US" sz="1400" smtClean="0"/>
              <a:pPr eaLnBrk="1" hangingPunct="1">
                <a:defRPr/>
              </a:pPr>
              <a:t>13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a:ea typeface="+mj-ea"/>
              </a:rPr>
              <a:t>Inner product </a:t>
            </a:r>
            <a:r>
              <a:rPr lang="en-US" sz="2400" dirty="0">
                <a:ea typeface="+mj-ea"/>
              </a:rPr>
              <a:t>(generalize!)</a:t>
            </a:r>
            <a:endParaRPr lang="en-US" sz="3600" dirty="0">
              <a:ea typeface="+mj-ea"/>
            </a:endParaRPr>
          </a:p>
        </p:txBody>
      </p:sp>
      <p:sp>
        <p:nvSpPr>
          <p:cNvPr id="61443" name="Rectangle 3"/>
          <p:cNvSpPr>
            <a:spLocks noGrp="1" noChangeArrowheads="1"/>
          </p:cNvSpPr>
          <p:nvPr>
            <p:ph idx="1"/>
          </p:nvPr>
        </p:nvSpPr>
        <p:spPr>
          <a:xfrm>
            <a:off x="457200" y="1600200"/>
            <a:ext cx="8534400" cy="4525963"/>
          </a:xfrm>
        </p:spPr>
        <p:txBody>
          <a:bodyPr/>
          <a:lstStyle/>
          <a:p>
            <a:pPr eaLnBrk="1" hangingPunct="1">
              <a:buFontTx/>
              <a:buNone/>
              <a:defRPr/>
            </a:pPr>
            <a:r>
              <a:rPr lang="en-US" altLang="en-US" sz="2000" b="1" smtClean="0">
                <a:ea typeface="ＭＳ Ｐゴシック" pitchFamily="34" charset="-128"/>
              </a:rPr>
              <a:t>// </a:t>
            </a:r>
            <a:r>
              <a:rPr lang="en-US" altLang="en-US" sz="2000" i="1" smtClean="0">
                <a:ea typeface="ＭＳ Ｐゴシック" pitchFamily="34" charset="-128"/>
              </a:rPr>
              <a:t>we can supply our own operations for combining element values with</a:t>
            </a:r>
            <a:r>
              <a:rPr lang="ja-JP" altLang="en-US" sz="2000" i="1" smtClean="0">
                <a:ea typeface="ＭＳ Ｐゴシック" pitchFamily="34" charset="-128"/>
              </a:rPr>
              <a:t>“</a:t>
            </a:r>
            <a:r>
              <a:rPr lang="en-US" altLang="ja-JP" sz="2000" b="1" i="1" smtClean="0">
                <a:ea typeface="ＭＳ Ｐゴシック" pitchFamily="34" charset="-128"/>
              </a:rPr>
              <a:t>init</a:t>
            </a:r>
            <a:r>
              <a:rPr lang="ja-JP" altLang="en-US" sz="2000" i="1" smtClean="0">
                <a:ea typeface="ＭＳ Ｐゴシック" pitchFamily="34" charset="-128"/>
              </a:rPr>
              <a:t>”</a:t>
            </a:r>
            <a:r>
              <a:rPr lang="en-US" altLang="ja-JP" sz="2000" i="1" smtClean="0">
                <a:ea typeface="ＭＳ Ｐゴシック" pitchFamily="34" charset="-128"/>
              </a:rPr>
              <a:t>:</a:t>
            </a:r>
            <a:endParaRPr lang="en-US" altLang="ja-JP" sz="2000" b="1" i="1" smtClean="0">
              <a:ea typeface="ＭＳ Ｐゴシック" pitchFamily="34" charset="-128"/>
            </a:endParaRPr>
          </a:p>
          <a:p>
            <a:pPr eaLnBrk="1" hangingPunct="1">
              <a:buFontTx/>
              <a:buNone/>
              <a:defRPr/>
            </a:pPr>
            <a:r>
              <a:rPr lang="en-US" altLang="en-US" sz="2000" b="1" smtClean="0">
                <a:ea typeface="ＭＳ Ｐゴシック" pitchFamily="34" charset="-128"/>
              </a:rPr>
              <a:t>template&lt;class In, class In2, class T, class BinOp, class BinOp2 &gt;</a:t>
            </a:r>
          </a:p>
          <a:p>
            <a:pPr eaLnBrk="1" hangingPunct="1">
              <a:buFontTx/>
              <a:buNone/>
              <a:defRPr/>
            </a:pPr>
            <a:r>
              <a:rPr lang="en-US" altLang="en-US" sz="2000" b="1" smtClean="0">
                <a:ea typeface="ＭＳ Ｐゴシック" pitchFamily="34" charset="-128"/>
              </a:rPr>
              <a:t>T inner_product(In first, In last, In2 first2, T init, BinOp op, BinOp2 op2)</a:t>
            </a:r>
          </a:p>
          <a:p>
            <a:pPr eaLnBrk="1" hangingPunct="1">
              <a:buFontTx/>
              <a:buNone/>
              <a:defRPr/>
            </a:pPr>
            <a:r>
              <a:rPr lang="en-US" altLang="en-US" sz="2000" b="1" smtClean="0">
                <a:ea typeface="ＭＳ Ｐゴシック" pitchFamily="34" charset="-128"/>
              </a:rPr>
              <a:t>{</a:t>
            </a:r>
          </a:p>
          <a:p>
            <a:pPr eaLnBrk="1" hangingPunct="1">
              <a:buFontTx/>
              <a:buNone/>
              <a:defRPr/>
            </a:pPr>
            <a:r>
              <a:rPr lang="en-US" altLang="en-US" sz="2000" b="1" smtClean="0">
                <a:ea typeface="ＭＳ Ｐゴシック" pitchFamily="34" charset="-128"/>
              </a:rPr>
              <a:t>	while(first!=last) {</a:t>
            </a:r>
          </a:p>
          <a:p>
            <a:pPr eaLnBrk="1" hangingPunct="1">
              <a:buFontTx/>
              <a:buNone/>
              <a:defRPr/>
            </a:pPr>
            <a:r>
              <a:rPr lang="en-US" altLang="en-US" sz="2000" b="1" smtClean="0">
                <a:ea typeface="ＭＳ Ｐゴシック" pitchFamily="34" charset="-128"/>
              </a:rPr>
              <a:t>		init  = op(init, op2(*first, *first2));</a:t>
            </a:r>
          </a:p>
          <a:p>
            <a:pPr eaLnBrk="1" hangingPunct="1">
              <a:buFontTx/>
              <a:buNone/>
              <a:defRPr/>
            </a:pPr>
            <a:r>
              <a:rPr lang="en-US" altLang="en-US" sz="2000" b="1" smtClean="0">
                <a:ea typeface="ＭＳ Ｐゴシック" pitchFamily="34" charset="-128"/>
              </a:rPr>
              <a:t>		++first;</a:t>
            </a:r>
          </a:p>
          <a:p>
            <a:pPr eaLnBrk="1" hangingPunct="1">
              <a:buFontTx/>
              <a:buNone/>
              <a:defRPr/>
            </a:pPr>
            <a:r>
              <a:rPr lang="en-US" altLang="en-US" sz="2000" b="1" smtClean="0">
                <a:ea typeface="ＭＳ Ｐゴシック" pitchFamily="34" charset="-128"/>
              </a:rPr>
              <a:t>		++first2;</a:t>
            </a:r>
          </a:p>
          <a:p>
            <a:pPr eaLnBrk="1" hangingPunct="1">
              <a:buFontTx/>
              <a:buNone/>
              <a:defRPr/>
            </a:pPr>
            <a:r>
              <a:rPr lang="en-US" altLang="en-US" sz="2000" b="1" smtClean="0">
                <a:ea typeface="ＭＳ Ｐゴシック" pitchFamily="34" charset="-128"/>
              </a:rPr>
              <a:t>	}</a:t>
            </a:r>
          </a:p>
          <a:p>
            <a:pPr eaLnBrk="1" hangingPunct="1">
              <a:buFontTx/>
              <a:buNone/>
              <a:defRPr/>
            </a:pPr>
            <a:r>
              <a:rPr lang="en-US" altLang="en-US" sz="2000" b="1" smtClean="0">
                <a:ea typeface="ＭＳ Ｐゴシック" pitchFamily="34" charset="-128"/>
              </a:rPr>
              <a:t>	return init;</a:t>
            </a:r>
          </a:p>
          <a:p>
            <a:pPr eaLnBrk="1" hangingPunct="1">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F223572-9974-44E2-9C24-60886DF2D731}" type="slidenum">
              <a:rPr lang="en-US" altLang="en-US" sz="1400" smtClean="0"/>
              <a:pPr eaLnBrk="1" hangingPunct="1">
                <a:defRPr/>
              </a:pPr>
              <a:t>14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lstStyle/>
          <a:p>
            <a:pPr eaLnBrk="1" hangingPunct="1">
              <a:defRPr/>
            </a:pPr>
            <a:r>
              <a:rPr lang="en-US" altLang="en-US" sz="4000" smtClean="0">
                <a:ea typeface="ＭＳ Ｐゴシック" pitchFamily="34" charset="-128"/>
              </a:rPr>
              <a:t>Map </a:t>
            </a:r>
            <a:r>
              <a:rPr lang="en-US" altLang="en-US" sz="2400" smtClean="0">
                <a:ea typeface="ＭＳ Ｐゴシック" pitchFamily="34" charset="-128"/>
              </a:rPr>
              <a:t>(an associative array)</a:t>
            </a:r>
          </a:p>
        </p:txBody>
      </p:sp>
      <p:sp>
        <p:nvSpPr>
          <p:cNvPr id="22531" name="Rectangle 3"/>
          <p:cNvSpPr>
            <a:spLocks noGrp="1" noChangeArrowheads="1"/>
          </p:cNvSpPr>
          <p:nvPr>
            <p:ph idx="1"/>
          </p:nvPr>
        </p:nvSpPr>
        <p:spPr>
          <a:xfrm>
            <a:off x="304800" y="1371600"/>
            <a:ext cx="8839200" cy="5181600"/>
          </a:xfrm>
        </p:spPr>
        <p:txBody>
          <a:bodyPr/>
          <a:lstStyle/>
          <a:p>
            <a:pPr eaLnBrk="1" hangingPunct="1">
              <a:lnSpc>
                <a:spcPct val="80000"/>
              </a:lnSpc>
              <a:defRPr/>
            </a:pPr>
            <a:r>
              <a:rPr lang="en-US" altLang="en-US" sz="2400" dirty="0" smtClean="0">
                <a:ea typeface="ＭＳ Ｐゴシック" pitchFamily="34" charset="-128"/>
              </a:rPr>
              <a:t>For a </a:t>
            </a:r>
            <a:r>
              <a:rPr lang="en-US" altLang="en-US" sz="2400" b="1" dirty="0" smtClean="0">
                <a:ea typeface="ＭＳ Ｐゴシック" pitchFamily="34" charset="-128"/>
              </a:rPr>
              <a:t>vector</a:t>
            </a:r>
            <a:r>
              <a:rPr lang="en-US" altLang="en-US" sz="2400" dirty="0" smtClean="0">
                <a:ea typeface="ＭＳ Ｐゴシック" pitchFamily="34" charset="-128"/>
              </a:rPr>
              <a:t>, you subscript using an integer</a:t>
            </a:r>
          </a:p>
          <a:p>
            <a:pPr eaLnBrk="1" hangingPunct="1">
              <a:lnSpc>
                <a:spcPct val="80000"/>
              </a:lnSpc>
              <a:defRPr/>
            </a:pPr>
            <a:r>
              <a:rPr lang="en-US" altLang="en-US" sz="2400" dirty="0" smtClean="0">
                <a:ea typeface="ＭＳ Ｐゴシック" pitchFamily="34" charset="-128"/>
              </a:rPr>
              <a:t>For a </a:t>
            </a:r>
            <a:r>
              <a:rPr lang="en-US" altLang="en-US" sz="2400" b="1" dirty="0" smtClean="0">
                <a:ea typeface="ＭＳ Ｐゴシック" pitchFamily="34" charset="-128"/>
              </a:rPr>
              <a:t>map</a:t>
            </a:r>
            <a:r>
              <a:rPr lang="en-US" altLang="en-US" sz="2400" dirty="0" smtClean="0">
                <a:ea typeface="ＭＳ Ｐゴシック" pitchFamily="34" charset="-128"/>
              </a:rPr>
              <a:t>, you can define the subscript to be (just about) any type</a:t>
            </a:r>
          </a:p>
          <a:p>
            <a:pPr eaLnBrk="1" hangingPunct="1">
              <a:lnSpc>
                <a:spcPct val="80000"/>
              </a:lnSpc>
              <a:defRPr/>
            </a:pPr>
            <a:endParaRPr lang="en-US" altLang="en-US" sz="1800" dirty="0" smtClean="0">
              <a:ea typeface="ＭＳ Ｐゴシック" pitchFamily="34" charset="-128"/>
            </a:endParaRPr>
          </a:p>
          <a:p>
            <a:pPr eaLnBrk="1" hangingPunct="1">
              <a:lnSpc>
                <a:spcPct val="80000"/>
              </a:lnSpc>
              <a:defRPr/>
            </a:pPr>
            <a:endParaRPr lang="en-US" altLang="en-US" sz="1800" dirty="0" smtClean="0">
              <a:ea typeface="ＭＳ Ｐゴシック" pitchFamily="34" charset="-128"/>
            </a:endParaRPr>
          </a:p>
          <a:p>
            <a:pPr lvl="1" eaLnBrk="1" hangingPunct="1">
              <a:lnSpc>
                <a:spcPct val="80000"/>
              </a:lnSpc>
              <a:buFontTx/>
              <a:buNone/>
              <a:defRPr/>
            </a:pPr>
            <a:r>
              <a:rPr lang="en-US" altLang="en-US" sz="2000" b="1" dirty="0" smtClean="0">
                <a:ea typeface="Times New Roman" pitchFamily="18" charset="0"/>
              </a:rPr>
              <a:t>int main()</a:t>
            </a:r>
          </a:p>
          <a:p>
            <a:pPr lvl="1" eaLnBrk="1" hangingPunct="1">
              <a:lnSpc>
                <a:spcPct val="80000"/>
              </a:lnSpc>
              <a:buFontTx/>
              <a:buNone/>
              <a:defRPr/>
            </a:pP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	map&lt;</a:t>
            </a:r>
            <a:r>
              <a:rPr lang="en-US" altLang="en-US" sz="2000" b="1" dirty="0" err="1" smtClean="0">
                <a:ea typeface="Times New Roman" pitchFamily="18" charset="0"/>
              </a:rPr>
              <a:t>string,int</a:t>
            </a:r>
            <a:r>
              <a:rPr lang="en-US" altLang="en-US" sz="2000" b="1" dirty="0" smtClean="0">
                <a:ea typeface="Times New Roman" pitchFamily="18" charset="0"/>
              </a:rPr>
              <a:t>&gt; words;		// </a:t>
            </a:r>
            <a:r>
              <a:rPr lang="en-US" altLang="en-US" sz="2000" i="1" dirty="0" smtClean="0">
                <a:ea typeface="Times New Roman" pitchFamily="18" charset="0"/>
              </a:rPr>
              <a:t>keep (</a:t>
            </a:r>
            <a:r>
              <a:rPr lang="en-US" altLang="en-US" sz="2000" i="1" dirty="0" err="1" smtClean="0">
                <a:ea typeface="Times New Roman" pitchFamily="18" charset="0"/>
              </a:rPr>
              <a:t>word,frequency</a:t>
            </a:r>
            <a:r>
              <a:rPr lang="en-US" altLang="en-US" sz="2000" i="1" dirty="0" smtClean="0">
                <a:ea typeface="Times New Roman" pitchFamily="18" charset="0"/>
              </a:rPr>
              <a:t>) pairs</a:t>
            </a:r>
          </a:p>
          <a:p>
            <a:pPr lvl="1" eaLnBrk="1" hangingPunct="1">
              <a:lnSpc>
                <a:spcPct val="80000"/>
              </a:lnSpc>
              <a:buFontTx/>
              <a:buNone/>
              <a:defRPr/>
            </a:pPr>
            <a:r>
              <a:rPr lang="en-US" altLang="en-US" sz="2000" dirty="0" smtClean="0">
                <a:ea typeface="Times New Roman" pitchFamily="18" charset="0"/>
              </a:rPr>
              <a:t>	for (</a:t>
            </a:r>
            <a:r>
              <a:rPr lang="en-US" altLang="en-US" sz="2000" b="1" dirty="0" smtClean="0">
                <a:ea typeface="Times New Roman" pitchFamily="18" charset="0"/>
              </a:rPr>
              <a:t>string s; </a:t>
            </a:r>
            <a:r>
              <a:rPr lang="en-US" altLang="en-US" sz="2000" b="1" dirty="0" err="1" smtClean="0">
                <a:ea typeface="Times New Roman" pitchFamily="18" charset="0"/>
              </a:rPr>
              <a:t>cin</a:t>
            </a:r>
            <a:r>
              <a:rPr lang="en-US" altLang="en-US" sz="2000" b="1" dirty="0" smtClean="0">
                <a:ea typeface="Times New Roman" pitchFamily="18" charset="0"/>
              </a:rPr>
              <a:t>&gt;&gt;s; )</a:t>
            </a:r>
          </a:p>
          <a:p>
            <a:pPr lvl="1" eaLnBrk="1" hangingPunct="1">
              <a:lnSpc>
                <a:spcPct val="80000"/>
              </a:lnSpc>
              <a:buFontTx/>
              <a:buNone/>
              <a:defRPr/>
            </a:pPr>
            <a:r>
              <a:rPr lang="en-US" altLang="en-US" sz="2000" b="1" dirty="0">
                <a:ea typeface="Times New Roman" pitchFamily="18" charset="0"/>
              </a:rPr>
              <a:t>	</a:t>
            </a:r>
            <a:r>
              <a:rPr lang="en-US" altLang="en-US" sz="2000" b="1" dirty="0" smtClean="0">
                <a:ea typeface="Times New Roman" pitchFamily="18" charset="0"/>
              </a:rPr>
              <a:t>	++words[s];			// </a:t>
            </a:r>
            <a:r>
              <a:rPr lang="en-US" altLang="en-US" sz="2000" i="1" dirty="0" smtClean="0">
                <a:ea typeface="Times New Roman" pitchFamily="18" charset="0"/>
              </a:rPr>
              <a:t>note:</a:t>
            </a:r>
            <a:r>
              <a:rPr lang="en-US" altLang="en-US" sz="2000" b="1" i="1" dirty="0" smtClean="0">
                <a:ea typeface="Times New Roman" pitchFamily="18" charset="0"/>
              </a:rPr>
              <a:t> words </a:t>
            </a:r>
            <a:r>
              <a:rPr lang="en-US" altLang="en-US" sz="2000" i="1" dirty="0" smtClean="0">
                <a:ea typeface="Times New Roman" pitchFamily="18" charset="0"/>
              </a:rPr>
              <a:t>is subscripted by a</a:t>
            </a:r>
            <a:r>
              <a:rPr lang="en-US" altLang="en-US" sz="2000" b="1" i="1" dirty="0" smtClean="0">
                <a:ea typeface="Times New Roman" pitchFamily="18" charset="0"/>
              </a:rPr>
              <a:t> </a:t>
            </a:r>
            <a:r>
              <a:rPr lang="en-US" altLang="en-US" sz="2000" b="1" i="1" dirty="0" smtClean="0">
                <a:ea typeface="Times New Roman" pitchFamily="18" charset="0"/>
              </a:rPr>
              <a:t>							string</a:t>
            </a:r>
            <a:endParaRPr lang="en-US" altLang="en-US" sz="2000" b="1" i="1" dirty="0" smtClean="0">
              <a:ea typeface="Times New Roman" pitchFamily="18" charset="0"/>
            </a:endParaRPr>
          </a:p>
          <a:p>
            <a:pPr lvl="1" eaLnBrk="1" hangingPunct="1">
              <a:lnSpc>
                <a:spcPct val="80000"/>
              </a:lnSpc>
              <a:buFontTx/>
              <a:buNone/>
              <a:defRPr/>
            </a:pPr>
            <a:r>
              <a:rPr lang="en-US" altLang="en-US" sz="2000" b="1" dirty="0" smtClean="0">
                <a:ea typeface="Times New Roman" pitchFamily="18" charset="0"/>
              </a:rPr>
              <a:t>						// </a:t>
            </a:r>
            <a:r>
              <a:rPr lang="en-US" altLang="en-US" sz="2000" b="1" i="1" dirty="0" smtClean="0">
                <a:ea typeface="Times New Roman" pitchFamily="18" charset="0"/>
              </a:rPr>
              <a:t>words[s] </a:t>
            </a:r>
            <a:r>
              <a:rPr lang="en-US" altLang="en-US" sz="2000" i="1" dirty="0" smtClean="0">
                <a:ea typeface="Times New Roman" pitchFamily="18" charset="0"/>
              </a:rPr>
              <a:t>returns an</a:t>
            </a:r>
            <a:r>
              <a:rPr lang="en-US" altLang="en-US" sz="2000" b="1" i="1" dirty="0" smtClean="0">
                <a:ea typeface="Times New Roman" pitchFamily="18" charset="0"/>
              </a:rPr>
              <a:t> int&amp;</a:t>
            </a:r>
          </a:p>
          <a:p>
            <a:pPr lvl="1" eaLnBrk="1" hangingPunct="1">
              <a:lnSpc>
                <a:spcPct val="80000"/>
              </a:lnSpc>
              <a:buFontTx/>
              <a:buNone/>
              <a:defRPr/>
            </a:pPr>
            <a:r>
              <a:rPr lang="en-US" altLang="en-US" sz="2000" b="1" dirty="0" smtClean="0">
                <a:ea typeface="Times New Roman" pitchFamily="18" charset="0"/>
              </a:rPr>
              <a:t>						// </a:t>
            </a:r>
            <a:r>
              <a:rPr lang="en-US" altLang="en-US" sz="2000" i="1" dirty="0" smtClean="0">
                <a:ea typeface="Times New Roman" pitchFamily="18" charset="0"/>
              </a:rPr>
              <a:t>the</a:t>
            </a:r>
            <a:r>
              <a:rPr lang="en-US" altLang="en-US" sz="2000" b="1" i="1" dirty="0" smtClean="0">
                <a:ea typeface="Times New Roman" pitchFamily="18" charset="0"/>
              </a:rPr>
              <a:t> int </a:t>
            </a:r>
            <a:r>
              <a:rPr lang="en-US" altLang="en-US" sz="2000" i="1" dirty="0" smtClean="0">
                <a:ea typeface="Times New Roman" pitchFamily="18" charset="0"/>
              </a:rPr>
              <a:t>values are initialized to 0</a:t>
            </a:r>
          </a:p>
          <a:p>
            <a:pPr lvl="1" eaLnBrk="1" hangingPunct="1">
              <a:lnSpc>
                <a:spcPct val="80000"/>
              </a:lnSpc>
              <a:buFontTx/>
              <a:buNone/>
              <a:defRPr/>
            </a:pPr>
            <a:r>
              <a:rPr lang="en-US" altLang="en-US" sz="2000" b="1" dirty="0" smtClean="0">
                <a:ea typeface="Times New Roman" pitchFamily="18" charset="0"/>
              </a:rPr>
              <a:t>	for (const auto&amp;  p : words)</a:t>
            </a:r>
          </a:p>
          <a:p>
            <a:pPr lvl="1" eaLnBrk="1" hangingPunct="1">
              <a:lnSpc>
                <a:spcPct val="80000"/>
              </a:lnSpc>
              <a:buFontTx/>
              <a:buNone/>
              <a:defRPr/>
            </a:pPr>
            <a:r>
              <a:rPr lang="en-US" altLang="en-US" sz="2000" b="1" dirty="0" smtClean="0">
                <a:ea typeface="Times New Roman" pitchFamily="18" charset="0"/>
              </a:rPr>
              <a:t>			</a:t>
            </a:r>
            <a:r>
              <a:rPr lang="en-US" altLang="en-US" sz="2000" b="1" dirty="0" err="1" smtClean="0">
                <a:ea typeface="Times New Roman" pitchFamily="18" charset="0"/>
              </a:rPr>
              <a:t>cout</a:t>
            </a:r>
            <a:r>
              <a:rPr lang="en-US" altLang="en-US" sz="2000" b="1" dirty="0" smtClean="0">
                <a:ea typeface="Times New Roman" pitchFamily="18" charset="0"/>
              </a:rPr>
              <a:t> &lt;&lt; </a:t>
            </a:r>
            <a:r>
              <a:rPr lang="en-US" altLang="en-US" sz="2000" b="1" dirty="0" err="1" smtClean="0">
                <a:ea typeface="Times New Roman" pitchFamily="18" charset="0"/>
              </a:rPr>
              <a:t>p.first</a:t>
            </a:r>
            <a:r>
              <a:rPr lang="en-US" altLang="en-US" sz="2000" b="1" dirty="0" smtClean="0">
                <a:ea typeface="Times New Roman" pitchFamily="18" charset="0"/>
              </a:rPr>
              <a:t> &lt;&lt; </a:t>
            </a:r>
            <a:r>
              <a:rPr lang="en-US" altLang="en-US" sz="2000" b="1" dirty="0" smtClean="0">
                <a:ea typeface="ＭＳ Ｐゴシック" pitchFamily="34" charset="-128"/>
              </a:rPr>
              <a:t>"</a:t>
            </a:r>
            <a:r>
              <a:rPr lang="en-US" altLang="en-US" sz="2000" b="1" dirty="0" smtClean="0">
                <a:ea typeface="Times New Roman" pitchFamily="18" charset="0"/>
              </a:rPr>
              <a:t>: </a:t>
            </a:r>
            <a:r>
              <a:rPr lang="en-US" altLang="en-US" sz="2000" b="1" dirty="0" smtClean="0">
                <a:ea typeface="ＭＳ Ｐゴシック" pitchFamily="34" charset="-128"/>
              </a:rPr>
              <a:t>"</a:t>
            </a:r>
            <a:r>
              <a:rPr lang="en-US" altLang="en-US" sz="2000" b="1" dirty="0" smtClean="0">
                <a:ea typeface="Times New Roman" pitchFamily="18" charset="0"/>
              </a:rPr>
              <a:t> &lt;&lt; </a:t>
            </a:r>
            <a:r>
              <a:rPr lang="en-US" altLang="en-US" sz="2000" b="1" dirty="0" err="1" smtClean="0">
                <a:ea typeface="Times New Roman" pitchFamily="18" charset="0"/>
              </a:rPr>
              <a:t>p.second</a:t>
            </a:r>
            <a:r>
              <a:rPr lang="en-US" altLang="en-US" sz="2000" b="1" dirty="0" smtClean="0">
                <a:ea typeface="Times New Roman" pitchFamily="18" charset="0"/>
              </a:rPr>
              <a:t> &lt;&lt; </a:t>
            </a:r>
            <a:r>
              <a:rPr lang="en-US" altLang="en-US" sz="2000" b="1" dirty="0" smtClean="0">
                <a:ea typeface="ＭＳ Ｐゴシック" pitchFamily="34" charset="-128"/>
              </a:rPr>
              <a:t>"</a:t>
            </a:r>
            <a:r>
              <a:rPr lang="en-US" altLang="en-US" sz="2000" b="1" dirty="0" smtClean="0">
                <a:ea typeface="Times New Roman" pitchFamily="18" charset="0"/>
              </a:rPr>
              <a:t>\n</a:t>
            </a:r>
            <a:r>
              <a:rPr lang="en-US" altLang="en-US" sz="2000" b="1" dirty="0" smtClean="0">
                <a:ea typeface="ＭＳ Ｐゴシック" pitchFamily="34" charset="-128"/>
              </a:rPr>
              <a:t>"</a:t>
            </a: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a:t>
            </a:r>
          </a:p>
        </p:txBody>
      </p:sp>
      <p:sp>
        <p:nvSpPr>
          <p:cNvPr id="8"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A8C0D5E1-3CC4-4DCA-A0E9-9E3E3AEE63DF}" type="slidenum">
              <a:rPr lang="en-US" altLang="en-US" sz="1400" smtClean="0"/>
              <a:pPr eaLnBrk="1" hangingPunct="1">
                <a:defRPr/>
              </a:pPr>
              <a:t>15</a:t>
            </a:fld>
            <a:endParaRPr lang="en-US" altLang="en-US" sz="1400" smtClean="0"/>
          </a:p>
        </p:txBody>
      </p:sp>
      <p:sp>
        <p:nvSpPr>
          <p:cNvPr id="16389" name="AutoShape 4"/>
          <p:cNvSpPr>
            <a:spLocks noChangeArrowheads="1"/>
          </p:cNvSpPr>
          <p:nvPr/>
        </p:nvSpPr>
        <p:spPr bwMode="auto">
          <a:xfrm>
            <a:off x="2133600" y="2590800"/>
            <a:ext cx="11430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Key type</a:t>
            </a:r>
          </a:p>
        </p:txBody>
      </p:sp>
      <p:sp>
        <p:nvSpPr>
          <p:cNvPr id="16390" name="AutoShape 5"/>
          <p:cNvSpPr>
            <a:spLocks noChangeArrowheads="1"/>
          </p:cNvSpPr>
          <p:nvPr/>
        </p:nvSpPr>
        <p:spPr bwMode="auto">
          <a:xfrm>
            <a:off x="3810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Value type</a:t>
            </a:r>
          </a:p>
        </p:txBody>
      </p:sp>
      <p:sp>
        <p:nvSpPr>
          <p:cNvPr id="16391" name="Line 6"/>
          <p:cNvSpPr>
            <a:spLocks noChangeShapeType="1"/>
          </p:cNvSpPr>
          <p:nvPr/>
        </p:nvSpPr>
        <p:spPr bwMode="auto">
          <a:xfrm flipH="1">
            <a:off x="2209800" y="2895600"/>
            <a:ext cx="457200" cy="381000"/>
          </a:xfrm>
          <a:prstGeom prst="line">
            <a:avLst/>
          </a:prstGeom>
          <a:noFill/>
          <a:ln w="9525">
            <a:solidFill>
              <a:schemeClr val="tx1"/>
            </a:solidFill>
            <a:round/>
            <a:headEnd/>
            <a:tailEnd type="triangle" w="med" len="med"/>
          </a:ln>
        </p:spPr>
        <p:txBody>
          <a:bodyPr/>
          <a:lstStyle/>
          <a:p>
            <a:endParaRPr lang="en-US"/>
          </a:p>
        </p:txBody>
      </p:sp>
      <p:sp>
        <p:nvSpPr>
          <p:cNvPr id="16392" name="Line 7"/>
          <p:cNvSpPr>
            <a:spLocks noChangeShapeType="1"/>
          </p:cNvSpPr>
          <p:nvPr/>
        </p:nvSpPr>
        <p:spPr bwMode="auto">
          <a:xfrm flipH="1">
            <a:off x="2667000" y="2743200"/>
            <a:ext cx="1295400" cy="533400"/>
          </a:xfrm>
          <a:prstGeom prst="line">
            <a:avLst/>
          </a:prstGeom>
          <a:noFill/>
          <a:ln w="9525">
            <a:solidFill>
              <a:schemeClr val="tx1"/>
            </a:solidFill>
            <a:round/>
            <a:headEnd/>
            <a:tailEnd type="triangle" w="med" len="med"/>
          </a:ln>
        </p:spPr>
        <p:txBody>
          <a:bodyPr/>
          <a:lstStyle/>
          <a:p>
            <a:endParaRPr lang="en-US"/>
          </a:p>
        </p:txBody>
      </p:sp>
      <p:sp>
        <p:nvSpPr>
          <p:cNvPr id="9" name="Footer Placeholder 8"/>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8600" y="381000"/>
            <a:ext cx="8686800" cy="1371600"/>
          </a:xfrm>
        </p:spPr>
        <p:txBody>
          <a:bodyPr/>
          <a:lstStyle/>
          <a:p>
            <a:pPr eaLnBrk="1" hangingPunct="1">
              <a:defRPr/>
            </a:pPr>
            <a:r>
              <a:rPr lang="en-US" sz="3600" dirty="0"/>
              <a:t>An </a:t>
            </a:r>
            <a:r>
              <a:rPr lang="en-US" sz="3600" dirty="0" smtClean="0"/>
              <a:t>input for the words program </a:t>
            </a:r>
            <a:r>
              <a:rPr lang="en-US" sz="2400" dirty="0" smtClean="0"/>
              <a:t>(the abstract) </a:t>
            </a:r>
            <a:endParaRPr lang="en-US" sz="3600" dirty="0"/>
          </a:p>
        </p:txBody>
      </p:sp>
      <p:sp>
        <p:nvSpPr>
          <p:cNvPr id="90115" name="Rectangle 3"/>
          <p:cNvSpPr>
            <a:spLocks noGrp="1" noChangeArrowheads="1"/>
          </p:cNvSpPr>
          <p:nvPr>
            <p:ph idx="1"/>
          </p:nvPr>
        </p:nvSpPr>
        <p:spPr/>
        <p:txBody>
          <a:bodyPr/>
          <a:lstStyle/>
          <a:p>
            <a:pPr eaLnBrk="1" hangingPunct="1">
              <a:buFontTx/>
              <a:buNone/>
              <a:defRPr/>
            </a:pPr>
            <a:endParaRPr lang="en-US" sz="2000" dirty="0" smtClean="0"/>
          </a:p>
          <a:p>
            <a:pPr eaLnBrk="1" hangingPunct="1">
              <a:buFontTx/>
              <a:buNone/>
              <a:defRPr/>
            </a:pPr>
            <a:endParaRPr lang="en-US" sz="2000" dirty="0"/>
          </a:p>
          <a:p>
            <a:pPr eaLnBrk="1" hangingPunct="1">
              <a:buFontTx/>
              <a:buNone/>
              <a:defRPr/>
            </a:pPr>
            <a:r>
              <a:rPr lang="en-US" sz="2000" dirty="0" smtClean="0"/>
              <a:t>This </a:t>
            </a:r>
            <a:r>
              <a:rPr lang="en-US" sz="2000" dirty="0"/>
              <a:t>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“policies”.</a:t>
            </a:r>
          </a:p>
        </p:txBody>
      </p:sp>
      <p:sp>
        <p:nvSpPr>
          <p:cNvPr id="4" name="Slide Number Placeholder 5"/>
          <p:cNvSpPr>
            <a:spLocks noGrp="1"/>
          </p:cNvSpPr>
          <p:nvPr>
            <p:ph type="sldNum" sz="quarter" idx="12"/>
          </p:nvPr>
        </p:nvSpPr>
        <p:spPr/>
        <p:txBody>
          <a:bodyPr/>
          <a:lstStyle/>
          <a:p>
            <a:pPr>
              <a:defRPr/>
            </a:pPr>
            <a:fld id="{A9AD5844-A336-4CFC-9D88-F7B5F81AD457}" type="slidenum">
              <a:rPr lang="en-US"/>
              <a:pPr>
                <a:defRPr/>
              </a:pPr>
              <a:t>16</a:t>
            </a:fld>
            <a:endParaRPr lang="en-US"/>
          </a:p>
        </p:txBody>
      </p:sp>
      <p:sp>
        <p:nvSpPr>
          <p:cNvPr id="5" name="Footer Placeholder 4"/>
          <p:cNvSpPr>
            <a:spLocks noGrp="1"/>
          </p:cNvSpPr>
          <p:nvPr>
            <p:ph type="ftr" sz="quarter" idx="11"/>
          </p:nvPr>
        </p:nvSpPr>
        <p:spPr/>
        <p:txBody>
          <a:bodyPr/>
          <a:lstStyle/>
          <a:p>
            <a:pPr>
              <a:defRPr/>
            </a:pPr>
            <a:r>
              <a:rPr lang="en-US"/>
              <a:t>Stroustrup/Programming Nov'10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a:xfrm>
            <a:off x="457200" y="274638"/>
            <a:ext cx="8229600" cy="635000"/>
          </a:xfrm>
        </p:spPr>
        <p:txBody>
          <a:bodyPr>
            <a:normAutofit fontScale="90000"/>
          </a:bodyPr>
          <a:lstStyle/>
          <a:p>
            <a:pPr eaLnBrk="1" hangingPunct="1">
              <a:defRPr/>
            </a:pPr>
            <a:r>
              <a:rPr lang="en-US" dirty="0">
                <a:ea typeface="+mj-ea"/>
              </a:rPr>
              <a:t>Output </a:t>
            </a:r>
            <a:r>
              <a:rPr lang="en-US" sz="2400" dirty="0">
                <a:ea typeface="+mj-ea"/>
              </a:rPr>
              <a:t>(word frequencies)</a:t>
            </a:r>
            <a:endParaRPr lang="en-US" dirty="0">
              <a:ea typeface="+mj-ea"/>
            </a:endParaRPr>
          </a:p>
        </p:txBody>
      </p:sp>
      <p:sp>
        <p:nvSpPr>
          <p:cNvPr id="88069" name="Rectangle 5"/>
          <p:cNvSpPr>
            <a:spLocks noGrp="1" noChangeArrowheads="1"/>
          </p:cNvSpPr>
          <p:nvPr>
            <p:ph sz="half" idx="1"/>
          </p:nvPr>
        </p:nvSpPr>
        <p:spPr>
          <a:xfrm>
            <a:off x="381000" y="457200"/>
            <a:ext cx="4038600" cy="5715000"/>
          </a:xfrm>
        </p:spPr>
        <p:txBody>
          <a:bodyPr>
            <a:normAutofit fontScale="92500" lnSpcReduction="10000"/>
          </a:bodyPr>
          <a:lstStyle/>
          <a:p>
            <a:pPr eaLnBrk="1" hangingPunct="1">
              <a:lnSpc>
                <a:spcPct val="80000"/>
              </a:lnSpc>
              <a:buFontTx/>
              <a:buNone/>
              <a:defRPr/>
            </a:pPr>
            <a:r>
              <a:rPr lang="en-US" sz="1400" b="1" dirty="0">
                <a:ea typeface="+mn-ea"/>
              </a:rPr>
              <a:t>(data): 1</a:t>
            </a:r>
          </a:p>
          <a:p>
            <a:pPr eaLnBrk="1" hangingPunct="1">
              <a:lnSpc>
                <a:spcPct val="80000"/>
              </a:lnSpc>
              <a:buFontTx/>
              <a:buNone/>
              <a:defRPr/>
            </a:pPr>
            <a:r>
              <a:rPr lang="en-US" sz="1400" b="1" dirty="0">
                <a:ea typeface="+mn-ea"/>
              </a:rPr>
              <a:t>(processing): 1</a:t>
            </a:r>
          </a:p>
          <a:p>
            <a:pPr eaLnBrk="1" hangingPunct="1">
              <a:lnSpc>
                <a:spcPct val="80000"/>
              </a:lnSpc>
              <a:buFontTx/>
              <a:buNone/>
              <a:defRPr/>
            </a:pPr>
            <a:r>
              <a:rPr lang="en-US" sz="1400" b="1" dirty="0">
                <a:ea typeface="+mn-ea"/>
              </a:rPr>
              <a:t>(the: 1</a:t>
            </a:r>
          </a:p>
          <a:p>
            <a:pPr eaLnBrk="1" hangingPunct="1">
              <a:lnSpc>
                <a:spcPct val="80000"/>
              </a:lnSpc>
              <a:buFontTx/>
              <a:buNone/>
              <a:defRPr/>
            </a:pPr>
            <a:r>
              <a:rPr lang="en-US" sz="1400" b="1" dirty="0">
                <a:ea typeface="+mn-ea"/>
              </a:rPr>
              <a:t>C++: 2</a:t>
            </a:r>
          </a:p>
          <a:p>
            <a:pPr eaLnBrk="1" hangingPunct="1">
              <a:lnSpc>
                <a:spcPct val="80000"/>
              </a:lnSpc>
              <a:buFontTx/>
              <a:buNone/>
              <a:defRPr/>
            </a:pPr>
            <a:r>
              <a:rPr lang="en-US" sz="1400" b="1" dirty="0">
                <a:ea typeface="+mn-ea"/>
              </a:rPr>
              <a:t>First,: 1</a:t>
            </a:r>
          </a:p>
          <a:p>
            <a:pPr eaLnBrk="1" hangingPunct="1">
              <a:lnSpc>
                <a:spcPct val="80000"/>
              </a:lnSpc>
              <a:buFontTx/>
              <a:buNone/>
              <a:defRPr/>
            </a:pPr>
            <a:r>
              <a:rPr lang="en-US" sz="1400" b="1" dirty="0">
                <a:ea typeface="+mn-ea"/>
              </a:rPr>
              <a:t>Function: 1</a:t>
            </a:r>
          </a:p>
          <a:p>
            <a:pPr eaLnBrk="1" hangingPunct="1">
              <a:lnSpc>
                <a:spcPct val="80000"/>
              </a:lnSpc>
              <a:buFontTx/>
              <a:buNone/>
              <a:defRPr/>
            </a:pPr>
            <a:r>
              <a:rPr lang="en-US" sz="1400" b="1" dirty="0">
                <a:ea typeface="+mn-ea"/>
              </a:rPr>
              <a:t>I: 1</a:t>
            </a:r>
          </a:p>
          <a:p>
            <a:pPr eaLnBrk="1" hangingPunct="1">
              <a:lnSpc>
                <a:spcPct val="80000"/>
              </a:lnSpc>
              <a:buFontTx/>
              <a:buNone/>
              <a:defRPr/>
            </a:pPr>
            <a:r>
              <a:rPr lang="en-US" sz="1400" b="1" dirty="0">
                <a:ea typeface="+mn-ea"/>
              </a:rPr>
              <a:t>It: 1</a:t>
            </a:r>
          </a:p>
          <a:p>
            <a:pPr eaLnBrk="1" hangingPunct="1">
              <a:lnSpc>
                <a:spcPct val="80000"/>
              </a:lnSpc>
              <a:buFontTx/>
              <a:buNone/>
              <a:defRPr/>
            </a:pPr>
            <a:r>
              <a:rPr lang="en-US" sz="1400" b="1" dirty="0">
                <a:ea typeface="+mn-ea"/>
              </a:rPr>
              <a:t>STL: 1</a:t>
            </a:r>
          </a:p>
          <a:p>
            <a:pPr eaLnBrk="1" hangingPunct="1">
              <a:lnSpc>
                <a:spcPct val="80000"/>
              </a:lnSpc>
              <a:buFontTx/>
              <a:buNone/>
              <a:defRPr/>
            </a:pPr>
            <a:r>
              <a:rPr lang="en-US" sz="1400" b="1" dirty="0">
                <a:ea typeface="+mn-ea"/>
              </a:rPr>
              <a:t>The: 1</a:t>
            </a:r>
          </a:p>
          <a:p>
            <a:pPr eaLnBrk="1" hangingPunct="1">
              <a:lnSpc>
                <a:spcPct val="80000"/>
              </a:lnSpc>
              <a:buFontTx/>
              <a:buNone/>
              <a:defRPr/>
            </a:pPr>
            <a:r>
              <a:rPr lang="en-US" sz="1400" b="1" dirty="0">
                <a:ea typeface="+mn-ea"/>
              </a:rPr>
              <a:t>This: 1</a:t>
            </a:r>
          </a:p>
          <a:p>
            <a:pPr eaLnBrk="1" hangingPunct="1">
              <a:lnSpc>
                <a:spcPct val="80000"/>
              </a:lnSpc>
              <a:buFontTx/>
              <a:buNone/>
              <a:defRPr/>
            </a:pPr>
            <a:r>
              <a:rPr lang="en-US" sz="1400" b="1" dirty="0">
                <a:ea typeface="+mn-ea"/>
              </a:rPr>
              <a:t>a: 1</a:t>
            </a:r>
          </a:p>
          <a:p>
            <a:pPr eaLnBrk="1" hangingPunct="1">
              <a:lnSpc>
                <a:spcPct val="80000"/>
              </a:lnSpc>
              <a:buFontTx/>
              <a:buNone/>
              <a:defRPr/>
            </a:pPr>
            <a:r>
              <a:rPr lang="en-US" sz="1400" b="1" dirty="0">
                <a:ea typeface="+mn-ea"/>
              </a:rPr>
              <a:t>algorithms: 3</a:t>
            </a:r>
          </a:p>
          <a:p>
            <a:pPr eaLnBrk="1" hangingPunct="1">
              <a:lnSpc>
                <a:spcPct val="80000"/>
              </a:lnSpc>
              <a:buFontTx/>
              <a:buNone/>
              <a:defRPr/>
            </a:pPr>
            <a:r>
              <a:rPr lang="en-US" sz="1400" b="1" dirty="0">
                <a:ea typeface="+mn-ea"/>
              </a:rPr>
              <a:t>algorithms.: 1</a:t>
            </a:r>
          </a:p>
          <a:p>
            <a:pPr eaLnBrk="1" hangingPunct="1">
              <a:lnSpc>
                <a:spcPct val="80000"/>
              </a:lnSpc>
              <a:buFontTx/>
              <a:buNone/>
              <a:defRPr/>
            </a:pPr>
            <a:r>
              <a:rPr lang="en-US" sz="1400" b="1" dirty="0">
                <a:ea typeface="+mn-ea"/>
              </a:rPr>
              <a:t>an: 1</a:t>
            </a:r>
          </a:p>
          <a:p>
            <a:pPr eaLnBrk="1" hangingPunct="1">
              <a:lnSpc>
                <a:spcPct val="80000"/>
              </a:lnSpc>
              <a:buFontTx/>
              <a:buNone/>
              <a:defRPr/>
            </a:pPr>
            <a:r>
              <a:rPr lang="en-US" sz="1400" b="1" dirty="0">
                <a:ea typeface="+mn-ea"/>
              </a:rPr>
              <a:t>and: 5</a:t>
            </a:r>
          </a:p>
          <a:p>
            <a:pPr eaLnBrk="1" hangingPunct="1">
              <a:lnSpc>
                <a:spcPct val="80000"/>
              </a:lnSpc>
              <a:buFontTx/>
              <a:buNone/>
              <a:defRPr/>
            </a:pPr>
            <a:r>
              <a:rPr lang="en-US" sz="1400" b="1" dirty="0">
                <a:ea typeface="+mn-ea"/>
              </a:rPr>
              <a:t>are: 2</a:t>
            </a:r>
          </a:p>
          <a:p>
            <a:pPr eaLnBrk="1" hangingPunct="1">
              <a:lnSpc>
                <a:spcPct val="80000"/>
              </a:lnSpc>
              <a:buFontTx/>
              <a:buNone/>
              <a:defRPr/>
            </a:pPr>
            <a:r>
              <a:rPr lang="en-US" sz="1400" b="1" dirty="0">
                <a:ea typeface="+mn-ea"/>
              </a:rPr>
              <a:t>concepts,: 1</a:t>
            </a:r>
          </a:p>
          <a:p>
            <a:pPr eaLnBrk="1" hangingPunct="1">
              <a:lnSpc>
                <a:spcPct val="80000"/>
              </a:lnSpc>
              <a:buFontTx/>
              <a:buNone/>
              <a:defRPr/>
            </a:pPr>
            <a:r>
              <a:rPr lang="en-US" sz="1400" b="1" dirty="0">
                <a:ea typeface="+mn-ea"/>
              </a:rPr>
              <a:t>containers: 3</a:t>
            </a:r>
          </a:p>
          <a:p>
            <a:pPr eaLnBrk="1" hangingPunct="1">
              <a:lnSpc>
                <a:spcPct val="80000"/>
              </a:lnSpc>
              <a:buFontTx/>
              <a:buNone/>
              <a:defRPr/>
            </a:pPr>
            <a:r>
              <a:rPr lang="en-US" sz="1400" b="1" dirty="0">
                <a:ea typeface="+mn-ea"/>
              </a:rPr>
              <a:t>data: 1</a:t>
            </a:r>
          </a:p>
          <a:p>
            <a:pPr eaLnBrk="1" hangingPunct="1">
              <a:lnSpc>
                <a:spcPct val="80000"/>
              </a:lnSpc>
              <a:buFontTx/>
              <a:buNone/>
              <a:defRPr/>
            </a:pPr>
            <a:r>
              <a:rPr lang="en-US" sz="1400" b="1" dirty="0">
                <a:ea typeface="+mn-ea"/>
              </a:rPr>
              <a:t>dealing: 1</a:t>
            </a:r>
          </a:p>
          <a:p>
            <a:pPr eaLnBrk="1" hangingPunct="1">
              <a:lnSpc>
                <a:spcPct val="80000"/>
              </a:lnSpc>
              <a:buFontTx/>
              <a:buNone/>
              <a:defRPr/>
            </a:pPr>
            <a:r>
              <a:rPr lang="en-US" sz="1400" b="1" dirty="0">
                <a:ea typeface="+mn-ea"/>
              </a:rPr>
              <a:t>examples: 1</a:t>
            </a:r>
          </a:p>
          <a:p>
            <a:pPr eaLnBrk="1" hangingPunct="1">
              <a:lnSpc>
                <a:spcPct val="80000"/>
              </a:lnSpc>
              <a:buFontTx/>
              <a:buNone/>
              <a:defRPr/>
            </a:pPr>
            <a:r>
              <a:rPr lang="en-US" sz="1400" b="1" dirty="0">
                <a:ea typeface="+mn-ea"/>
              </a:rPr>
              <a:t>extensible: 1</a:t>
            </a:r>
          </a:p>
          <a:p>
            <a:pPr eaLnBrk="1" hangingPunct="1">
              <a:lnSpc>
                <a:spcPct val="80000"/>
              </a:lnSpc>
              <a:buFontTx/>
              <a:buNone/>
              <a:defRPr/>
            </a:pPr>
            <a:r>
              <a:rPr lang="en-US" sz="1400" b="1" dirty="0">
                <a:ea typeface="+mn-ea"/>
              </a:rPr>
              <a:t>finally: 1</a:t>
            </a:r>
          </a:p>
          <a:p>
            <a:pPr eaLnBrk="1" hangingPunct="1">
              <a:lnSpc>
                <a:spcPct val="80000"/>
              </a:lnSpc>
              <a:buFontTx/>
              <a:buNone/>
              <a:defRPr/>
            </a:pPr>
            <a:r>
              <a:rPr lang="en-US" sz="1400" b="1" dirty="0">
                <a:ea typeface="+mn-ea"/>
              </a:rPr>
              <a:t>framework: 1</a:t>
            </a:r>
          </a:p>
          <a:p>
            <a:pPr eaLnBrk="1" hangingPunct="1">
              <a:lnSpc>
                <a:spcPct val="80000"/>
              </a:lnSpc>
              <a:buFontTx/>
              <a:buNone/>
              <a:defRPr/>
            </a:pPr>
            <a:r>
              <a:rPr lang="en-US" sz="1400" b="1" dirty="0">
                <a:ea typeface="+mn-ea"/>
              </a:rPr>
              <a:t>fundamental: 1</a:t>
            </a:r>
          </a:p>
          <a:p>
            <a:pPr eaLnBrk="1" hangingPunct="1">
              <a:lnSpc>
                <a:spcPct val="80000"/>
              </a:lnSpc>
              <a:buFontTx/>
              <a:buNone/>
              <a:defRPr/>
            </a:pPr>
            <a:r>
              <a:rPr lang="en-US" sz="1400" b="1" dirty="0">
                <a:ea typeface="+mn-ea"/>
              </a:rPr>
              <a:t>general: 1</a:t>
            </a:r>
          </a:p>
          <a:p>
            <a:pPr eaLnBrk="1" hangingPunct="1">
              <a:lnSpc>
                <a:spcPct val="80000"/>
              </a:lnSpc>
              <a:buFontTx/>
              <a:buNone/>
              <a:defRPr/>
            </a:pPr>
            <a:r>
              <a:rPr lang="en-US" sz="1400" b="1" dirty="0">
                <a:ea typeface="+mn-ea"/>
              </a:rPr>
              <a:t>ideal,: 1</a:t>
            </a:r>
          </a:p>
          <a:p>
            <a:pPr eaLnBrk="1" hangingPunct="1">
              <a:lnSpc>
                <a:spcPct val="80000"/>
              </a:lnSpc>
              <a:buFontTx/>
              <a:buNone/>
              <a:defRPr/>
            </a:pPr>
            <a:r>
              <a:rPr lang="en-US" sz="1400" b="1" dirty="0">
                <a:ea typeface="+mn-ea"/>
              </a:rPr>
              <a:t>in: 1</a:t>
            </a:r>
          </a:p>
          <a:p>
            <a:pPr eaLnBrk="1" hangingPunct="1">
              <a:lnSpc>
                <a:spcPct val="80000"/>
              </a:lnSpc>
              <a:buFontTx/>
              <a:buNone/>
              <a:defRPr/>
            </a:pPr>
            <a:r>
              <a:rPr lang="en-US" sz="1400" b="1" dirty="0">
                <a:ea typeface="+mn-ea"/>
              </a:rPr>
              <a:t>is: 1</a:t>
            </a:r>
          </a:p>
          <a:p>
            <a:pPr eaLnBrk="1" hangingPunct="1">
              <a:lnSpc>
                <a:spcPct val="80000"/>
              </a:lnSpc>
              <a:defRPr/>
            </a:pPr>
            <a:endParaRPr lang="en-US" sz="1400" b="1" dirty="0">
              <a:ea typeface="+mn-ea"/>
            </a:endParaRPr>
          </a:p>
        </p:txBody>
      </p:sp>
      <p:sp>
        <p:nvSpPr>
          <p:cNvPr id="88070" name="Rectangle 6"/>
          <p:cNvSpPr>
            <a:spLocks noGrp="1" noChangeArrowheads="1"/>
          </p:cNvSpPr>
          <p:nvPr>
            <p:ph sz="half" idx="2"/>
          </p:nvPr>
        </p:nvSpPr>
        <p:spPr>
          <a:xfrm>
            <a:off x="4648200" y="1219200"/>
            <a:ext cx="4038600" cy="5486400"/>
          </a:xfrm>
        </p:spPr>
        <p:txBody>
          <a:bodyPr>
            <a:normAutofit fontScale="92500" lnSpcReduction="10000"/>
          </a:bodyPr>
          <a:lstStyle/>
          <a:p>
            <a:pPr eaLnBrk="1" hangingPunct="1">
              <a:lnSpc>
                <a:spcPct val="80000"/>
              </a:lnSpc>
              <a:buFontTx/>
              <a:buNone/>
              <a:defRPr/>
            </a:pPr>
            <a:r>
              <a:rPr lang="en-US" altLang="en-US" sz="1400" b="1" smtClean="0">
                <a:ea typeface="ＭＳ Ｐゴシック" pitchFamily="34" charset="-128"/>
              </a:rPr>
              <a:t>iterator: 1</a:t>
            </a:r>
          </a:p>
          <a:p>
            <a:pPr eaLnBrk="1" hangingPunct="1">
              <a:lnSpc>
                <a:spcPct val="80000"/>
              </a:lnSpc>
              <a:buFontTx/>
              <a:buNone/>
              <a:defRPr/>
            </a:pPr>
            <a:r>
              <a:rPr lang="en-US" altLang="en-US" sz="1400" b="1" smtClean="0">
                <a:ea typeface="ＭＳ Ｐゴシック" pitchFamily="34" charset="-128"/>
              </a:rPr>
              <a:t>key: 1</a:t>
            </a:r>
          </a:p>
          <a:p>
            <a:pPr eaLnBrk="1" hangingPunct="1">
              <a:lnSpc>
                <a:spcPct val="80000"/>
              </a:lnSpc>
              <a:buFontTx/>
              <a:buNone/>
              <a:defRPr/>
            </a:pPr>
            <a:r>
              <a:rPr lang="en-US" altLang="en-US" sz="1400" b="1" smtClean="0">
                <a:ea typeface="ＭＳ Ｐゴシック" pitchFamily="34" charset="-128"/>
              </a:rPr>
              <a:t>lecture: 1</a:t>
            </a:r>
          </a:p>
          <a:p>
            <a:pPr eaLnBrk="1" hangingPunct="1">
              <a:lnSpc>
                <a:spcPct val="80000"/>
              </a:lnSpc>
              <a:buFontTx/>
              <a:buNone/>
              <a:defRPr/>
            </a:pPr>
            <a:r>
              <a:rPr lang="en-US" altLang="en-US" sz="1400" b="1" smtClean="0">
                <a:ea typeface="ＭＳ Ｐゴシック" pitchFamily="34" charset="-128"/>
              </a:rPr>
              <a:t>library).: 1</a:t>
            </a:r>
          </a:p>
          <a:p>
            <a:pPr eaLnBrk="1" hangingPunct="1">
              <a:lnSpc>
                <a:spcPct val="80000"/>
              </a:lnSpc>
              <a:buFontTx/>
              <a:buNone/>
              <a:defRPr/>
            </a:pPr>
            <a:r>
              <a:rPr lang="en-US" altLang="en-US" sz="1400" b="1" smtClean="0">
                <a:ea typeface="ＭＳ Ｐゴシック" pitchFamily="34" charset="-128"/>
              </a:rPr>
              <a:t>next: 1</a:t>
            </a:r>
          </a:p>
          <a:p>
            <a:pPr eaLnBrk="1" hangingPunct="1">
              <a:lnSpc>
                <a:spcPct val="80000"/>
              </a:lnSpc>
              <a:buFontTx/>
              <a:buNone/>
              <a:defRPr/>
            </a:pPr>
            <a:r>
              <a:rPr lang="en-US" altLang="en-US" sz="1400" b="1" smtClean="0">
                <a:ea typeface="ＭＳ Ｐゴシック" pitchFamily="34" charset="-128"/>
              </a:rPr>
              <a:t>notions: 1</a:t>
            </a:r>
          </a:p>
          <a:p>
            <a:pPr eaLnBrk="1" hangingPunct="1">
              <a:lnSpc>
                <a:spcPct val="80000"/>
              </a:lnSpc>
              <a:buFontTx/>
              <a:buNone/>
              <a:defRPr/>
            </a:pPr>
            <a:r>
              <a:rPr lang="en-US" altLang="en-US" sz="1400" b="1" smtClean="0">
                <a:ea typeface="ＭＳ Ｐゴシック" pitchFamily="34" charset="-128"/>
              </a:rPr>
              <a:t>objects: 1</a:t>
            </a:r>
          </a:p>
          <a:p>
            <a:pPr eaLnBrk="1" hangingPunct="1">
              <a:lnSpc>
                <a:spcPct val="80000"/>
              </a:lnSpc>
              <a:buFontTx/>
              <a:buNone/>
              <a:defRPr/>
            </a:pPr>
            <a:r>
              <a:rPr lang="en-US" altLang="en-US" sz="1400" b="1" smtClean="0">
                <a:ea typeface="ＭＳ Ｐゴシック" pitchFamily="34" charset="-128"/>
              </a:rPr>
              <a:t>of: 3</a:t>
            </a:r>
          </a:p>
          <a:p>
            <a:pPr eaLnBrk="1" hangingPunct="1">
              <a:lnSpc>
                <a:spcPct val="80000"/>
              </a:lnSpc>
              <a:buFontTx/>
              <a:buNone/>
              <a:defRPr/>
            </a:pPr>
            <a:r>
              <a:rPr lang="en-US" altLang="en-US" sz="1400" b="1" smtClean="0">
                <a:ea typeface="ＭＳ Ｐゴシック" pitchFamily="34" charset="-128"/>
              </a:rPr>
              <a:t>parameterize: 1</a:t>
            </a:r>
          </a:p>
          <a:p>
            <a:pPr eaLnBrk="1" hangingPunct="1">
              <a:lnSpc>
                <a:spcPct val="80000"/>
              </a:lnSpc>
              <a:buFontTx/>
              <a:buNone/>
              <a:defRPr/>
            </a:pPr>
            <a:r>
              <a:rPr lang="en-US" altLang="en-US" sz="1400" b="1" smtClean="0">
                <a:ea typeface="ＭＳ Ｐゴシック" pitchFamily="34" charset="-128"/>
              </a:rPr>
              <a:t>part: 1</a:t>
            </a:r>
          </a:p>
          <a:p>
            <a:pPr eaLnBrk="1" hangingPunct="1">
              <a:lnSpc>
                <a:spcPct val="80000"/>
              </a:lnSpc>
              <a:buFontTx/>
              <a:buNone/>
              <a:defRPr/>
            </a:pPr>
            <a:r>
              <a:rPr lang="en-US" altLang="en-US" sz="1400" b="1" smtClean="0">
                <a:ea typeface="ＭＳ Ｐゴシック" pitchFamily="34" charset="-128"/>
              </a:rPr>
              <a:t>present: 1</a:t>
            </a:r>
          </a:p>
          <a:p>
            <a:pPr eaLnBrk="1" hangingPunct="1">
              <a:lnSpc>
                <a:spcPct val="80000"/>
              </a:lnSpc>
              <a:buFontTx/>
              <a:buNone/>
              <a:defRPr/>
            </a:pPr>
            <a:r>
              <a:rPr lang="en-US" altLang="en-US" sz="1400" b="1" smtClean="0">
                <a:ea typeface="ＭＳ Ｐゴシック" pitchFamily="34" charset="-128"/>
              </a:rPr>
              <a:t>presented.: 1</a:t>
            </a:r>
          </a:p>
          <a:p>
            <a:pPr eaLnBrk="1" hangingPunct="1">
              <a:lnSpc>
                <a:spcPct val="80000"/>
              </a:lnSpc>
              <a:buFontTx/>
              <a:buNone/>
              <a:defRPr/>
            </a:pPr>
            <a:r>
              <a:rPr lang="en-US" altLang="en-US" sz="1400" b="1" smtClean="0">
                <a:ea typeface="ＭＳ Ｐゴシック" pitchFamily="34" charset="-128"/>
              </a:rPr>
              <a:t>presents: 1</a:t>
            </a:r>
          </a:p>
          <a:p>
            <a:pPr eaLnBrk="1" hangingPunct="1">
              <a:lnSpc>
                <a:spcPct val="80000"/>
              </a:lnSpc>
              <a:buFontTx/>
              <a:buNone/>
              <a:defRPr/>
            </a:pPr>
            <a:r>
              <a:rPr lang="en-US" altLang="en-US" sz="1400" b="1" smtClean="0">
                <a:ea typeface="ＭＳ Ｐゴシック" pitchFamily="34" charset="-128"/>
              </a:rPr>
              <a:t>program.: 1</a:t>
            </a:r>
          </a:p>
          <a:p>
            <a:pPr eaLnBrk="1" hangingPunct="1">
              <a:lnSpc>
                <a:spcPct val="80000"/>
              </a:lnSpc>
              <a:buFontTx/>
              <a:buNone/>
              <a:defRPr/>
            </a:pPr>
            <a:r>
              <a:rPr lang="en-US" altLang="en-US" sz="1400" b="1" smtClean="0">
                <a:ea typeface="ＭＳ Ｐゴシック" pitchFamily="34" charset="-128"/>
              </a:rPr>
              <a:t>sequence: 1</a:t>
            </a:r>
          </a:p>
          <a:p>
            <a:pPr eaLnBrk="1" hangingPunct="1">
              <a:lnSpc>
                <a:spcPct val="80000"/>
              </a:lnSpc>
              <a:buFontTx/>
              <a:buNone/>
              <a:defRPr/>
            </a:pPr>
            <a:r>
              <a:rPr lang="en-US" altLang="en-US" sz="1400" b="1" smtClean="0">
                <a:ea typeface="ＭＳ Ｐゴシック" pitchFamily="34" charset="-128"/>
              </a:rPr>
              <a:t>standard: 1</a:t>
            </a:r>
          </a:p>
          <a:p>
            <a:pPr eaLnBrk="1" hangingPunct="1">
              <a:lnSpc>
                <a:spcPct val="80000"/>
              </a:lnSpc>
              <a:buFontTx/>
              <a:buNone/>
              <a:defRPr/>
            </a:pPr>
            <a:r>
              <a:rPr lang="en-US" altLang="en-US" sz="1400" b="1" smtClean="0">
                <a:ea typeface="ＭＳ Ｐゴシック" pitchFamily="34" charset="-128"/>
              </a:rPr>
              <a:t>the: 5</a:t>
            </a:r>
          </a:p>
          <a:p>
            <a:pPr eaLnBrk="1" hangingPunct="1">
              <a:lnSpc>
                <a:spcPct val="80000"/>
              </a:lnSpc>
              <a:buFontTx/>
              <a:buNone/>
              <a:defRPr/>
            </a:pPr>
            <a:r>
              <a:rPr lang="en-US" altLang="en-US" sz="1400" b="1" smtClean="0">
                <a:ea typeface="ＭＳ Ｐゴシック" pitchFamily="34" charset="-128"/>
              </a:rPr>
              <a:t>then: 1</a:t>
            </a:r>
          </a:p>
          <a:p>
            <a:pPr eaLnBrk="1" hangingPunct="1">
              <a:lnSpc>
                <a:spcPct val="80000"/>
              </a:lnSpc>
              <a:buFontTx/>
              <a:buNone/>
              <a:defRPr/>
            </a:pPr>
            <a:r>
              <a:rPr lang="en-US" altLang="en-US" sz="1400" b="1" smtClean="0">
                <a:ea typeface="ＭＳ Ｐゴシック" pitchFamily="34" charset="-128"/>
              </a:rPr>
              <a:t>tie: 1</a:t>
            </a:r>
          </a:p>
          <a:p>
            <a:pPr eaLnBrk="1" hangingPunct="1">
              <a:lnSpc>
                <a:spcPct val="80000"/>
              </a:lnSpc>
              <a:buFontTx/>
              <a:buNone/>
              <a:defRPr/>
            </a:pPr>
            <a:r>
              <a:rPr lang="en-US" altLang="en-US" sz="1400" b="1" smtClean="0">
                <a:ea typeface="ＭＳ Ｐゴシック" pitchFamily="34" charset="-128"/>
              </a:rPr>
              <a:t>to: 2</a:t>
            </a:r>
          </a:p>
          <a:p>
            <a:pPr eaLnBrk="1" hangingPunct="1">
              <a:lnSpc>
                <a:spcPct val="80000"/>
              </a:lnSpc>
              <a:buFontTx/>
              <a:buNone/>
              <a:defRPr/>
            </a:pPr>
            <a:r>
              <a:rPr lang="en-US" altLang="en-US" sz="1400" b="1" smtClean="0">
                <a:ea typeface="ＭＳ Ｐゴシック" pitchFamily="34" charset="-128"/>
              </a:rPr>
              <a:t>together: 1</a:t>
            </a:r>
          </a:p>
          <a:p>
            <a:pPr eaLnBrk="1" hangingPunct="1">
              <a:lnSpc>
                <a:spcPct val="80000"/>
              </a:lnSpc>
              <a:buFontTx/>
              <a:buNone/>
              <a:defRPr/>
            </a:pPr>
            <a:r>
              <a:rPr lang="en-US" altLang="en-US" sz="1400" b="1" smtClean="0">
                <a:ea typeface="ＭＳ Ｐゴシック" pitchFamily="34" charset="-128"/>
              </a:rPr>
              <a:t>used: 2</a:t>
            </a:r>
          </a:p>
          <a:p>
            <a:pPr eaLnBrk="1" hangingPunct="1">
              <a:lnSpc>
                <a:spcPct val="80000"/>
              </a:lnSpc>
              <a:buFontTx/>
              <a:buNone/>
              <a:defRPr/>
            </a:pPr>
            <a:r>
              <a:rPr lang="en-US" altLang="en-US" sz="1400" b="1" smtClean="0">
                <a:ea typeface="ＭＳ Ｐゴシック" pitchFamily="34" charset="-128"/>
              </a:rPr>
              <a:t>with: 3</a:t>
            </a:r>
          </a:p>
          <a:p>
            <a:pPr eaLnBrk="1" hangingPunct="1">
              <a:lnSpc>
                <a:spcPct val="80000"/>
              </a:lnSpc>
              <a:buFontTx/>
              <a:buNone/>
              <a:defRPr/>
            </a:pPr>
            <a:r>
              <a:rPr lang="ja-JP" altLang="en-US" sz="1400" b="1" smtClean="0">
                <a:ea typeface="ＭＳ Ｐゴシック" pitchFamily="34" charset="-128"/>
              </a:rPr>
              <a:t>“</a:t>
            </a:r>
            <a:r>
              <a:rPr lang="en-US" altLang="ja-JP" sz="1400" b="1" smtClean="0">
                <a:ea typeface="ＭＳ Ｐゴシック" pitchFamily="34" charset="-128"/>
              </a:rPr>
              <a:t>policies</a:t>
            </a:r>
            <a:r>
              <a:rPr lang="ja-JP" altLang="en-US" sz="1400" b="1" smtClean="0">
                <a:ea typeface="ＭＳ Ｐゴシック" pitchFamily="34" charset="-128"/>
              </a:rPr>
              <a:t>”</a:t>
            </a:r>
            <a:r>
              <a:rPr lang="en-US" altLang="ja-JP" sz="1400" b="1" smtClean="0">
                <a:ea typeface="ＭＳ Ｐゴシック" pitchFamily="34" charset="-128"/>
              </a:rPr>
              <a:t>.: 1</a:t>
            </a:r>
          </a:p>
          <a:p>
            <a:pPr eaLnBrk="1" hangingPunct="1">
              <a:lnSpc>
                <a:spcPct val="80000"/>
              </a:lnSpc>
              <a:buFontTx/>
              <a:buNone/>
              <a:defRPr/>
            </a:pPr>
            <a:endParaRPr lang="en-US" altLang="en-US" sz="1400" b="1" smtClean="0">
              <a:ea typeface="ＭＳ Ｐゴシック" pitchFamily="34" charset="-128"/>
            </a:endParaRPr>
          </a:p>
        </p:txBody>
      </p:sp>
      <p:sp>
        <p:nvSpPr>
          <p:cNvPr id="5" name="Slide Number Placeholder 6"/>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F9EB97F-9A57-44C4-8EA5-B477BD42FF43}" type="slidenum">
              <a:rPr lang="en-US" altLang="en-US" sz="1400" smtClean="0"/>
              <a:pPr eaLnBrk="1" hangingPunct="1">
                <a:defRPr/>
              </a:pPr>
              <a:t>17</a:t>
            </a:fld>
            <a:endParaRPr lang="en-US" altLang="en-US" sz="1400" smtClean="0"/>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lstStyle/>
          <a:p>
            <a:pPr eaLnBrk="1" hangingPunct="1">
              <a:defRPr/>
            </a:pPr>
            <a:r>
              <a:rPr lang="en-US" altLang="en-US" sz="4000" smtClean="0">
                <a:ea typeface="ＭＳ Ｐゴシック" pitchFamily="34" charset="-128"/>
              </a:rPr>
              <a:t>Map </a:t>
            </a:r>
            <a:r>
              <a:rPr lang="en-US" altLang="en-US" sz="2400" smtClean="0">
                <a:ea typeface="ＭＳ Ｐゴシック" pitchFamily="34" charset="-128"/>
              </a:rPr>
              <a:t>(an associative array)</a:t>
            </a:r>
          </a:p>
        </p:txBody>
      </p:sp>
      <p:sp>
        <p:nvSpPr>
          <p:cNvPr id="22531" name="Rectangle 3"/>
          <p:cNvSpPr>
            <a:spLocks noGrp="1" noChangeArrowheads="1"/>
          </p:cNvSpPr>
          <p:nvPr>
            <p:ph idx="1"/>
          </p:nvPr>
        </p:nvSpPr>
        <p:spPr>
          <a:xfrm>
            <a:off x="304800" y="1371600"/>
            <a:ext cx="8839200" cy="5181600"/>
          </a:xfrm>
        </p:spPr>
        <p:txBody>
          <a:bodyPr/>
          <a:lstStyle/>
          <a:p>
            <a:pPr eaLnBrk="1" hangingPunct="1">
              <a:lnSpc>
                <a:spcPct val="80000"/>
              </a:lnSpc>
              <a:defRPr/>
            </a:pPr>
            <a:r>
              <a:rPr lang="en-US" altLang="en-US" sz="2400" dirty="0" smtClean="0">
                <a:ea typeface="ＭＳ Ｐゴシック" pitchFamily="34" charset="-128"/>
              </a:rPr>
              <a:t>For a </a:t>
            </a:r>
            <a:r>
              <a:rPr lang="en-US" altLang="en-US" sz="2400" b="1" dirty="0" smtClean="0">
                <a:ea typeface="ＭＳ Ｐゴシック" pitchFamily="34" charset="-128"/>
              </a:rPr>
              <a:t>vector</a:t>
            </a:r>
            <a:r>
              <a:rPr lang="en-US" altLang="en-US" sz="2400" dirty="0" smtClean="0">
                <a:ea typeface="ＭＳ Ｐゴシック" pitchFamily="34" charset="-128"/>
              </a:rPr>
              <a:t>, you subscript using an integer</a:t>
            </a:r>
          </a:p>
          <a:p>
            <a:pPr eaLnBrk="1" hangingPunct="1">
              <a:lnSpc>
                <a:spcPct val="80000"/>
              </a:lnSpc>
              <a:defRPr/>
            </a:pPr>
            <a:r>
              <a:rPr lang="en-US" altLang="en-US" sz="2400" dirty="0" smtClean="0">
                <a:ea typeface="ＭＳ Ｐゴシック" pitchFamily="34" charset="-128"/>
              </a:rPr>
              <a:t>For a </a:t>
            </a:r>
            <a:r>
              <a:rPr lang="en-US" altLang="en-US" sz="2400" b="1" dirty="0" smtClean="0">
                <a:ea typeface="ＭＳ Ｐゴシック" pitchFamily="34" charset="-128"/>
              </a:rPr>
              <a:t>map</a:t>
            </a:r>
            <a:r>
              <a:rPr lang="en-US" altLang="en-US" sz="2400" dirty="0" smtClean="0">
                <a:ea typeface="ＭＳ Ｐゴシック" pitchFamily="34" charset="-128"/>
              </a:rPr>
              <a:t>, you can define the subscript to be (just about) any type</a:t>
            </a:r>
          </a:p>
          <a:p>
            <a:pPr eaLnBrk="1" hangingPunct="1">
              <a:lnSpc>
                <a:spcPct val="80000"/>
              </a:lnSpc>
              <a:defRPr/>
            </a:pPr>
            <a:endParaRPr lang="en-US" altLang="en-US" sz="1800" dirty="0" smtClean="0">
              <a:ea typeface="ＭＳ Ｐゴシック" pitchFamily="34" charset="-128"/>
            </a:endParaRPr>
          </a:p>
          <a:p>
            <a:pPr eaLnBrk="1" hangingPunct="1">
              <a:lnSpc>
                <a:spcPct val="80000"/>
              </a:lnSpc>
              <a:defRPr/>
            </a:pPr>
            <a:endParaRPr lang="en-US" altLang="en-US" sz="1800" dirty="0" smtClean="0">
              <a:ea typeface="ＭＳ Ｐゴシック" pitchFamily="34" charset="-128"/>
            </a:endParaRPr>
          </a:p>
          <a:p>
            <a:pPr lvl="1" eaLnBrk="1" hangingPunct="1">
              <a:lnSpc>
                <a:spcPct val="80000"/>
              </a:lnSpc>
              <a:buFontTx/>
              <a:buNone/>
              <a:defRPr/>
            </a:pPr>
            <a:r>
              <a:rPr lang="en-US" altLang="en-US" sz="2000" b="1" dirty="0" smtClean="0">
                <a:ea typeface="Times New Roman" pitchFamily="18" charset="0"/>
              </a:rPr>
              <a:t>int main()</a:t>
            </a:r>
          </a:p>
          <a:p>
            <a:pPr lvl="1" eaLnBrk="1" hangingPunct="1">
              <a:lnSpc>
                <a:spcPct val="80000"/>
              </a:lnSpc>
              <a:buFontTx/>
              <a:buNone/>
              <a:defRPr/>
            </a:pP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	map&lt;</a:t>
            </a:r>
            <a:r>
              <a:rPr lang="en-US" altLang="en-US" sz="2000" b="1" dirty="0" err="1" smtClean="0">
                <a:ea typeface="Times New Roman" pitchFamily="18" charset="0"/>
              </a:rPr>
              <a:t>string,int</a:t>
            </a:r>
            <a:r>
              <a:rPr lang="en-US" altLang="en-US" sz="2000" b="1" dirty="0" smtClean="0">
                <a:ea typeface="Times New Roman" pitchFamily="18" charset="0"/>
              </a:rPr>
              <a:t>&gt; words;		// </a:t>
            </a:r>
            <a:r>
              <a:rPr lang="en-US" altLang="en-US" sz="2000" i="1" dirty="0" smtClean="0">
                <a:ea typeface="Times New Roman" pitchFamily="18" charset="0"/>
              </a:rPr>
              <a:t>keep (</a:t>
            </a:r>
            <a:r>
              <a:rPr lang="en-US" altLang="en-US" sz="2000" i="1" dirty="0" err="1" smtClean="0">
                <a:ea typeface="Times New Roman" pitchFamily="18" charset="0"/>
              </a:rPr>
              <a:t>word,frequency</a:t>
            </a:r>
            <a:r>
              <a:rPr lang="en-US" altLang="en-US" sz="2000" i="1" dirty="0" smtClean="0">
                <a:ea typeface="Times New Roman" pitchFamily="18" charset="0"/>
              </a:rPr>
              <a:t>) pairs</a:t>
            </a:r>
          </a:p>
          <a:p>
            <a:pPr lvl="1" eaLnBrk="1" hangingPunct="1">
              <a:lnSpc>
                <a:spcPct val="80000"/>
              </a:lnSpc>
              <a:buFontTx/>
              <a:buNone/>
              <a:defRPr/>
            </a:pPr>
            <a:r>
              <a:rPr lang="en-US" altLang="en-US" sz="2000" dirty="0" smtClean="0">
                <a:ea typeface="Times New Roman" pitchFamily="18" charset="0"/>
              </a:rPr>
              <a:t>	for (</a:t>
            </a:r>
            <a:r>
              <a:rPr lang="en-US" altLang="en-US" sz="2000" b="1" dirty="0" smtClean="0">
                <a:ea typeface="Times New Roman" pitchFamily="18" charset="0"/>
              </a:rPr>
              <a:t>string s; </a:t>
            </a:r>
            <a:r>
              <a:rPr lang="en-US" altLang="en-US" sz="2000" b="1" dirty="0" err="1" smtClean="0">
                <a:ea typeface="Times New Roman" pitchFamily="18" charset="0"/>
              </a:rPr>
              <a:t>cin</a:t>
            </a:r>
            <a:r>
              <a:rPr lang="en-US" altLang="en-US" sz="2000" b="1" dirty="0" smtClean="0">
                <a:ea typeface="Times New Roman" pitchFamily="18" charset="0"/>
              </a:rPr>
              <a:t>&gt;&gt;s; )</a:t>
            </a:r>
          </a:p>
          <a:p>
            <a:pPr lvl="1" eaLnBrk="1" hangingPunct="1">
              <a:lnSpc>
                <a:spcPct val="80000"/>
              </a:lnSpc>
              <a:buFontTx/>
              <a:buNone/>
              <a:defRPr/>
            </a:pPr>
            <a:r>
              <a:rPr lang="en-US" altLang="en-US" sz="2000" b="1" dirty="0">
                <a:ea typeface="Times New Roman" pitchFamily="18" charset="0"/>
              </a:rPr>
              <a:t>	</a:t>
            </a:r>
            <a:r>
              <a:rPr lang="en-US" altLang="en-US" sz="2000" b="1" dirty="0" smtClean="0">
                <a:ea typeface="Times New Roman" pitchFamily="18" charset="0"/>
              </a:rPr>
              <a:t>		++words[s];		// </a:t>
            </a:r>
            <a:r>
              <a:rPr lang="en-US" altLang="en-US" sz="2000" i="1" dirty="0" smtClean="0">
                <a:ea typeface="Times New Roman" pitchFamily="18" charset="0"/>
              </a:rPr>
              <a:t>note:</a:t>
            </a:r>
            <a:r>
              <a:rPr lang="en-US" altLang="en-US" sz="2000" b="1" i="1" dirty="0" smtClean="0">
                <a:ea typeface="Times New Roman" pitchFamily="18" charset="0"/>
              </a:rPr>
              <a:t> words </a:t>
            </a:r>
            <a:r>
              <a:rPr lang="en-US" altLang="en-US" sz="2000" i="1" dirty="0" smtClean="0">
                <a:ea typeface="Times New Roman" pitchFamily="18" charset="0"/>
              </a:rPr>
              <a:t>is subscripted by a</a:t>
            </a:r>
            <a:r>
              <a:rPr lang="en-US" altLang="en-US" sz="2000" b="1" i="1" dirty="0" smtClean="0">
                <a:ea typeface="Times New Roman" pitchFamily="18" charset="0"/>
              </a:rPr>
              <a:t> </a:t>
            </a:r>
            <a:r>
              <a:rPr lang="en-US" altLang="en-US" sz="2000" b="1" i="1" dirty="0" smtClean="0">
                <a:ea typeface="Times New Roman" pitchFamily="18" charset="0"/>
              </a:rPr>
              <a:t>							string</a:t>
            </a:r>
            <a:endParaRPr lang="en-US" altLang="en-US" sz="2000" b="1" i="1" dirty="0" smtClean="0">
              <a:ea typeface="Times New Roman" pitchFamily="18" charset="0"/>
            </a:endParaRPr>
          </a:p>
          <a:p>
            <a:pPr lvl="1" eaLnBrk="1" hangingPunct="1">
              <a:lnSpc>
                <a:spcPct val="80000"/>
              </a:lnSpc>
              <a:buFontTx/>
              <a:buNone/>
              <a:defRPr/>
            </a:pPr>
            <a:r>
              <a:rPr lang="en-US" altLang="en-US" sz="2000" b="1" dirty="0" smtClean="0">
                <a:ea typeface="Times New Roman" pitchFamily="18" charset="0"/>
              </a:rPr>
              <a:t>						// </a:t>
            </a:r>
            <a:r>
              <a:rPr lang="en-US" altLang="en-US" sz="2000" b="1" i="1" dirty="0" smtClean="0">
                <a:ea typeface="Times New Roman" pitchFamily="18" charset="0"/>
              </a:rPr>
              <a:t>words[s] </a:t>
            </a:r>
            <a:r>
              <a:rPr lang="en-US" altLang="en-US" sz="2000" i="1" dirty="0" smtClean="0">
                <a:ea typeface="Times New Roman" pitchFamily="18" charset="0"/>
              </a:rPr>
              <a:t>returns an</a:t>
            </a:r>
            <a:r>
              <a:rPr lang="en-US" altLang="en-US" sz="2000" b="1" i="1" dirty="0" smtClean="0">
                <a:ea typeface="Times New Roman" pitchFamily="18" charset="0"/>
              </a:rPr>
              <a:t> int&amp;</a:t>
            </a:r>
          </a:p>
          <a:p>
            <a:pPr lvl="1" eaLnBrk="1" hangingPunct="1">
              <a:lnSpc>
                <a:spcPct val="80000"/>
              </a:lnSpc>
              <a:buFontTx/>
              <a:buNone/>
              <a:defRPr/>
            </a:pPr>
            <a:r>
              <a:rPr lang="en-US" altLang="en-US" sz="2000" b="1" dirty="0" smtClean="0">
                <a:ea typeface="Times New Roman" pitchFamily="18" charset="0"/>
              </a:rPr>
              <a:t>						// </a:t>
            </a:r>
            <a:r>
              <a:rPr lang="en-US" altLang="en-US" sz="2000" i="1" dirty="0" smtClean="0">
                <a:ea typeface="Times New Roman" pitchFamily="18" charset="0"/>
              </a:rPr>
              <a:t>the</a:t>
            </a:r>
            <a:r>
              <a:rPr lang="en-US" altLang="en-US" sz="2000" b="1" i="1" dirty="0" smtClean="0">
                <a:ea typeface="Times New Roman" pitchFamily="18" charset="0"/>
              </a:rPr>
              <a:t> int </a:t>
            </a:r>
            <a:r>
              <a:rPr lang="en-US" altLang="en-US" sz="2000" i="1" dirty="0" smtClean="0">
                <a:ea typeface="Times New Roman" pitchFamily="18" charset="0"/>
              </a:rPr>
              <a:t>values are initialized to 0</a:t>
            </a:r>
          </a:p>
          <a:p>
            <a:pPr lvl="1" eaLnBrk="1" hangingPunct="1">
              <a:lnSpc>
                <a:spcPct val="80000"/>
              </a:lnSpc>
              <a:buFontTx/>
              <a:buNone/>
              <a:defRPr/>
            </a:pPr>
            <a:r>
              <a:rPr lang="en-US" altLang="en-US" sz="2000" b="1" dirty="0" smtClean="0">
                <a:ea typeface="Times New Roman" pitchFamily="18" charset="0"/>
              </a:rPr>
              <a:t>	for (const auto&amp;  p : words)</a:t>
            </a:r>
          </a:p>
          <a:p>
            <a:pPr lvl="1" eaLnBrk="1" hangingPunct="1">
              <a:lnSpc>
                <a:spcPct val="80000"/>
              </a:lnSpc>
              <a:buFontTx/>
              <a:buNone/>
              <a:defRPr/>
            </a:pPr>
            <a:r>
              <a:rPr lang="en-US" altLang="en-US" sz="2000" b="1" dirty="0" smtClean="0">
                <a:ea typeface="Times New Roman" pitchFamily="18" charset="0"/>
              </a:rPr>
              <a:t>			</a:t>
            </a:r>
            <a:r>
              <a:rPr lang="en-US" altLang="en-US" sz="2000" b="1" dirty="0" err="1" smtClean="0">
                <a:ea typeface="Times New Roman" pitchFamily="18" charset="0"/>
              </a:rPr>
              <a:t>cout</a:t>
            </a:r>
            <a:r>
              <a:rPr lang="en-US" altLang="en-US" sz="2000" b="1" dirty="0" smtClean="0">
                <a:ea typeface="Times New Roman" pitchFamily="18" charset="0"/>
              </a:rPr>
              <a:t> &lt;&lt; </a:t>
            </a:r>
            <a:r>
              <a:rPr lang="en-US" altLang="en-US" sz="2000" b="1" dirty="0" err="1" smtClean="0">
                <a:ea typeface="Times New Roman" pitchFamily="18" charset="0"/>
              </a:rPr>
              <a:t>p.first</a:t>
            </a:r>
            <a:r>
              <a:rPr lang="en-US" altLang="en-US" sz="2000" b="1" dirty="0" smtClean="0">
                <a:ea typeface="Times New Roman" pitchFamily="18" charset="0"/>
              </a:rPr>
              <a:t> &lt;&lt; </a:t>
            </a:r>
            <a:r>
              <a:rPr lang="en-US" altLang="en-US" sz="2000" b="1" dirty="0" smtClean="0">
                <a:ea typeface="ＭＳ Ｐゴシック" pitchFamily="34" charset="-128"/>
              </a:rPr>
              <a:t>"</a:t>
            </a:r>
            <a:r>
              <a:rPr lang="en-US" altLang="en-US" sz="2000" b="1" dirty="0" smtClean="0">
                <a:ea typeface="Times New Roman" pitchFamily="18" charset="0"/>
              </a:rPr>
              <a:t>: </a:t>
            </a:r>
            <a:r>
              <a:rPr lang="en-US" altLang="en-US" sz="2000" b="1" dirty="0" smtClean="0">
                <a:ea typeface="ＭＳ Ｐゴシック" pitchFamily="34" charset="-128"/>
              </a:rPr>
              <a:t>"</a:t>
            </a:r>
            <a:r>
              <a:rPr lang="en-US" altLang="en-US" sz="2000" b="1" dirty="0" smtClean="0">
                <a:ea typeface="Times New Roman" pitchFamily="18" charset="0"/>
              </a:rPr>
              <a:t> &lt;&lt; </a:t>
            </a:r>
            <a:r>
              <a:rPr lang="en-US" altLang="en-US" sz="2000" b="1" dirty="0" err="1" smtClean="0">
                <a:ea typeface="Times New Roman" pitchFamily="18" charset="0"/>
              </a:rPr>
              <a:t>p.second</a:t>
            </a:r>
            <a:r>
              <a:rPr lang="en-US" altLang="en-US" sz="2000" b="1" dirty="0" smtClean="0">
                <a:ea typeface="Times New Roman" pitchFamily="18" charset="0"/>
              </a:rPr>
              <a:t> &lt;&lt; </a:t>
            </a:r>
            <a:r>
              <a:rPr lang="en-US" altLang="en-US" sz="2000" b="1" dirty="0" smtClean="0">
                <a:ea typeface="ＭＳ Ｐゴシック" pitchFamily="34" charset="-128"/>
              </a:rPr>
              <a:t>"</a:t>
            </a:r>
            <a:r>
              <a:rPr lang="en-US" altLang="en-US" sz="2000" b="1" dirty="0" smtClean="0">
                <a:ea typeface="Times New Roman" pitchFamily="18" charset="0"/>
              </a:rPr>
              <a:t>\n</a:t>
            </a:r>
            <a:r>
              <a:rPr lang="en-US" altLang="en-US" sz="2000" b="1" dirty="0" smtClean="0">
                <a:ea typeface="ＭＳ Ｐゴシック" pitchFamily="34" charset="-128"/>
              </a:rPr>
              <a:t>"</a:t>
            </a:r>
            <a:r>
              <a:rPr lang="en-US" altLang="en-US" sz="2000" b="1" dirty="0" smtClean="0">
                <a:ea typeface="Times New Roman" pitchFamily="18" charset="0"/>
              </a:rPr>
              <a:t>;</a:t>
            </a:r>
          </a:p>
          <a:p>
            <a:pPr lvl="1" eaLnBrk="1" hangingPunct="1">
              <a:lnSpc>
                <a:spcPct val="80000"/>
              </a:lnSpc>
              <a:buFontTx/>
              <a:buNone/>
              <a:defRPr/>
            </a:pPr>
            <a:r>
              <a:rPr lang="en-US" altLang="en-US" sz="2000" b="1" dirty="0" smtClean="0">
                <a:ea typeface="Times New Roman" pitchFamily="18" charset="0"/>
              </a:rPr>
              <a:t>}</a:t>
            </a:r>
          </a:p>
        </p:txBody>
      </p:sp>
      <p:sp>
        <p:nvSpPr>
          <p:cNvPr id="8"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C0539F7-4D50-4544-B878-4F5B538356EA}" type="slidenum">
              <a:rPr lang="en-US" altLang="en-US" sz="1400" smtClean="0"/>
              <a:pPr eaLnBrk="1" hangingPunct="1">
                <a:defRPr/>
              </a:pPr>
              <a:t>18</a:t>
            </a:fld>
            <a:endParaRPr lang="en-US" altLang="en-US" sz="1400" smtClean="0"/>
          </a:p>
        </p:txBody>
      </p:sp>
      <p:sp>
        <p:nvSpPr>
          <p:cNvPr id="19461" name="AutoShape 4"/>
          <p:cNvSpPr>
            <a:spLocks noChangeArrowheads="1"/>
          </p:cNvSpPr>
          <p:nvPr/>
        </p:nvSpPr>
        <p:spPr bwMode="auto">
          <a:xfrm>
            <a:off x="2133600" y="2590800"/>
            <a:ext cx="11430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Key type</a:t>
            </a:r>
          </a:p>
        </p:txBody>
      </p:sp>
      <p:sp>
        <p:nvSpPr>
          <p:cNvPr id="19462" name="AutoShape 5"/>
          <p:cNvSpPr>
            <a:spLocks noChangeArrowheads="1"/>
          </p:cNvSpPr>
          <p:nvPr/>
        </p:nvSpPr>
        <p:spPr bwMode="auto">
          <a:xfrm>
            <a:off x="3810000" y="2438400"/>
            <a:ext cx="1066800" cy="3048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Value type</a:t>
            </a:r>
          </a:p>
        </p:txBody>
      </p:sp>
      <p:sp>
        <p:nvSpPr>
          <p:cNvPr id="19463" name="Line 6"/>
          <p:cNvSpPr>
            <a:spLocks noChangeShapeType="1"/>
          </p:cNvSpPr>
          <p:nvPr/>
        </p:nvSpPr>
        <p:spPr bwMode="auto">
          <a:xfrm flipH="1">
            <a:off x="2209800" y="2895600"/>
            <a:ext cx="457200" cy="381000"/>
          </a:xfrm>
          <a:prstGeom prst="line">
            <a:avLst/>
          </a:prstGeom>
          <a:noFill/>
          <a:ln w="9525">
            <a:solidFill>
              <a:schemeClr val="tx1"/>
            </a:solidFill>
            <a:round/>
            <a:headEnd/>
            <a:tailEnd type="triangle" w="med" len="med"/>
          </a:ln>
        </p:spPr>
        <p:txBody>
          <a:bodyPr/>
          <a:lstStyle/>
          <a:p>
            <a:endParaRPr lang="en-US"/>
          </a:p>
        </p:txBody>
      </p:sp>
      <p:sp>
        <p:nvSpPr>
          <p:cNvPr id="19464" name="Line 7"/>
          <p:cNvSpPr>
            <a:spLocks noChangeShapeType="1"/>
          </p:cNvSpPr>
          <p:nvPr/>
        </p:nvSpPr>
        <p:spPr bwMode="auto">
          <a:xfrm flipH="1">
            <a:off x="2667000" y="2743200"/>
            <a:ext cx="1295400" cy="533400"/>
          </a:xfrm>
          <a:prstGeom prst="line">
            <a:avLst/>
          </a:prstGeom>
          <a:noFill/>
          <a:ln w="9525">
            <a:solidFill>
              <a:schemeClr val="tx1"/>
            </a:solidFill>
            <a:round/>
            <a:headEnd/>
            <a:tailEnd type="triangle" w="med" len="med"/>
          </a:ln>
        </p:spPr>
        <p:txBody>
          <a:bodyPr/>
          <a:lstStyle/>
          <a:p>
            <a:endParaRPr lang="en-US"/>
          </a:p>
        </p:txBody>
      </p:sp>
      <p:sp>
        <p:nvSpPr>
          <p:cNvPr id="9" name="Footer Placeholder 8"/>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Map</a:t>
            </a:r>
          </a:p>
        </p:txBody>
      </p:sp>
      <p:sp>
        <p:nvSpPr>
          <p:cNvPr id="48131" name="Rectangle 3"/>
          <p:cNvSpPr>
            <a:spLocks noGrp="1" noChangeArrowheads="1"/>
          </p:cNvSpPr>
          <p:nvPr>
            <p:ph idx="1"/>
          </p:nvPr>
        </p:nvSpPr>
        <p:spPr>
          <a:xfrm>
            <a:off x="457200" y="1600200"/>
            <a:ext cx="8229600" cy="1600200"/>
          </a:xfrm>
        </p:spPr>
        <p:txBody>
          <a:bodyPr>
            <a:normAutofit fontScale="92500"/>
          </a:bodyPr>
          <a:lstStyle/>
          <a:p>
            <a:pPr eaLnBrk="1" hangingPunct="1">
              <a:lnSpc>
                <a:spcPct val="80000"/>
              </a:lnSpc>
              <a:defRPr/>
            </a:pPr>
            <a:r>
              <a:rPr lang="en-US" altLang="en-US" sz="2400" smtClean="0">
                <a:ea typeface="ＭＳ Ｐゴシック" pitchFamily="34" charset="-128"/>
              </a:rPr>
              <a:t>After </a:t>
            </a:r>
            <a:r>
              <a:rPr lang="en-US" altLang="en-US" sz="2400" b="1" smtClean="0">
                <a:ea typeface="ＭＳ Ｐゴシック" pitchFamily="34" charset="-128"/>
              </a:rPr>
              <a:t>vector</a:t>
            </a:r>
            <a:r>
              <a:rPr lang="en-US" altLang="en-US" sz="2400" smtClean="0">
                <a:ea typeface="ＭＳ Ｐゴシック" pitchFamily="34" charset="-128"/>
              </a:rPr>
              <a:t>, </a:t>
            </a:r>
            <a:r>
              <a:rPr lang="en-US" altLang="en-US" sz="2400" b="1" smtClean="0">
                <a:ea typeface="ＭＳ Ｐゴシック" pitchFamily="34" charset="-128"/>
              </a:rPr>
              <a:t>map</a:t>
            </a:r>
            <a:r>
              <a:rPr lang="en-US" altLang="en-US" sz="2400" smtClean="0">
                <a:ea typeface="ＭＳ Ｐゴシック" pitchFamily="34" charset="-128"/>
              </a:rPr>
              <a:t> is the most useful standard library container</a:t>
            </a:r>
          </a:p>
          <a:p>
            <a:pPr lvl="1" eaLnBrk="1" hangingPunct="1">
              <a:lnSpc>
                <a:spcPct val="80000"/>
              </a:lnSpc>
              <a:defRPr/>
            </a:pPr>
            <a:r>
              <a:rPr lang="en-US" altLang="en-US" sz="2000" smtClean="0">
                <a:ea typeface="Times New Roman" pitchFamily="18" charset="0"/>
              </a:rPr>
              <a:t>Maps (and/or hash tables) are the backbone of scripting languages </a:t>
            </a:r>
          </a:p>
          <a:p>
            <a:pPr eaLnBrk="1" hangingPunct="1">
              <a:lnSpc>
                <a:spcPct val="80000"/>
              </a:lnSpc>
              <a:defRPr/>
            </a:pPr>
            <a:r>
              <a:rPr lang="en-US" altLang="en-US" sz="2400" smtClean="0">
                <a:ea typeface="ＭＳ Ｐゴシック" pitchFamily="34" charset="-128"/>
              </a:rPr>
              <a:t>A </a:t>
            </a:r>
            <a:r>
              <a:rPr lang="en-US" altLang="en-US" sz="2400" b="1" smtClean="0">
                <a:ea typeface="ＭＳ Ｐゴシック" pitchFamily="34" charset="-128"/>
              </a:rPr>
              <a:t>map</a:t>
            </a:r>
            <a:r>
              <a:rPr lang="en-US" altLang="en-US" sz="2400" smtClean="0">
                <a:ea typeface="ＭＳ Ｐゴシック" pitchFamily="34" charset="-128"/>
              </a:rPr>
              <a:t> is really an ordered balanced binary tree</a:t>
            </a:r>
          </a:p>
          <a:p>
            <a:pPr lvl="1" eaLnBrk="1" hangingPunct="1">
              <a:lnSpc>
                <a:spcPct val="80000"/>
              </a:lnSpc>
              <a:defRPr/>
            </a:pPr>
            <a:r>
              <a:rPr lang="en-US" altLang="en-US" sz="2000" smtClean="0">
                <a:ea typeface="Times New Roman" pitchFamily="18" charset="0"/>
              </a:rPr>
              <a:t>By default ordered by </a:t>
            </a:r>
            <a:r>
              <a:rPr lang="en-US" altLang="en-US" sz="2000" b="1" smtClean="0">
                <a:ea typeface="Times New Roman" pitchFamily="18" charset="0"/>
              </a:rPr>
              <a:t>&lt; </a:t>
            </a:r>
            <a:r>
              <a:rPr lang="en-US" altLang="en-US" sz="2000" smtClean="0">
                <a:ea typeface="Times New Roman" pitchFamily="18" charset="0"/>
              </a:rPr>
              <a:t>(less than)</a:t>
            </a:r>
          </a:p>
          <a:p>
            <a:pPr lvl="1" eaLnBrk="1" hangingPunct="1">
              <a:lnSpc>
                <a:spcPct val="80000"/>
              </a:lnSpc>
              <a:defRPr/>
            </a:pPr>
            <a:r>
              <a:rPr lang="en-US" altLang="en-US" sz="2000" smtClean="0">
                <a:ea typeface="Times New Roman" pitchFamily="18" charset="0"/>
              </a:rPr>
              <a:t>For example, </a:t>
            </a:r>
            <a:r>
              <a:rPr lang="en-US" altLang="en-US" sz="2000" b="1" smtClean="0">
                <a:ea typeface="Times New Roman" pitchFamily="18" charset="0"/>
              </a:rPr>
              <a:t>map&lt;string,int&gt; fruits</a:t>
            </a:r>
            <a:r>
              <a:rPr lang="en-US" altLang="en-US" sz="2000" smtClean="0">
                <a:ea typeface="Times New Roman" pitchFamily="18" charset="0"/>
              </a:rPr>
              <a:t>;</a:t>
            </a:r>
          </a:p>
        </p:txBody>
      </p:sp>
      <p:sp>
        <p:nvSpPr>
          <p:cNvPr id="19"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21A871C-A9B6-4B16-905A-2A2E156D3C9C}" type="slidenum">
              <a:rPr lang="en-US" altLang="en-US" sz="1400" smtClean="0"/>
              <a:pPr eaLnBrk="1" hangingPunct="1">
                <a:defRPr/>
              </a:pPr>
              <a:t>19</a:t>
            </a:fld>
            <a:endParaRPr lang="en-US" altLang="en-US" sz="1400" smtClean="0"/>
          </a:p>
        </p:txBody>
      </p:sp>
      <p:sp>
        <p:nvSpPr>
          <p:cNvPr id="20485" name="Rectangle 4"/>
          <p:cNvSpPr>
            <a:spLocks noChangeArrowheads="1"/>
          </p:cNvSpPr>
          <p:nvPr/>
        </p:nvSpPr>
        <p:spPr bwMode="auto">
          <a:xfrm>
            <a:off x="3886200" y="37338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Orange  99</a:t>
            </a:r>
          </a:p>
        </p:txBody>
      </p:sp>
      <p:sp>
        <p:nvSpPr>
          <p:cNvPr id="20486" name="Rectangle 5"/>
          <p:cNvSpPr>
            <a:spLocks noChangeArrowheads="1"/>
          </p:cNvSpPr>
          <p:nvPr/>
        </p:nvSpPr>
        <p:spPr bwMode="auto">
          <a:xfrm>
            <a:off x="45720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Plum  8</a:t>
            </a:r>
          </a:p>
        </p:txBody>
      </p:sp>
      <p:sp>
        <p:nvSpPr>
          <p:cNvPr id="20487" name="Rectangle 6"/>
          <p:cNvSpPr>
            <a:spLocks noChangeArrowheads="1"/>
          </p:cNvSpPr>
          <p:nvPr/>
        </p:nvSpPr>
        <p:spPr bwMode="auto">
          <a:xfrm>
            <a:off x="30480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Kiwi  2345</a:t>
            </a:r>
          </a:p>
        </p:txBody>
      </p:sp>
      <p:sp>
        <p:nvSpPr>
          <p:cNvPr id="20488" name="Rectangle 7"/>
          <p:cNvSpPr>
            <a:spLocks noChangeArrowheads="1"/>
          </p:cNvSpPr>
          <p:nvPr/>
        </p:nvSpPr>
        <p:spPr bwMode="auto">
          <a:xfrm>
            <a:off x="14478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Apple   7</a:t>
            </a:r>
          </a:p>
        </p:txBody>
      </p:sp>
      <p:sp>
        <p:nvSpPr>
          <p:cNvPr id="20489" name="Rectangle 8"/>
          <p:cNvSpPr>
            <a:spLocks noChangeArrowheads="1"/>
          </p:cNvSpPr>
          <p:nvPr/>
        </p:nvSpPr>
        <p:spPr bwMode="auto">
          <a:xfrm>
            <a:off x="5105400" y="48006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Quince  0</a:t>
            </a:r>
          </a:p>
        </p:txBody>
      </p:sp>
      <p:sp>
        <p:nvSpPr>
          <p:cNvPr id="20490" name="Rectangle 9"/>
          <p:cNvSpPr>
            <a:spLocks noChangeArrowheads="1"/>
          </p:cNvSpPr>
          <p:nvPr/>
        </p:nvSpPr>
        <p:spPr bwMode="auto">
          <a:xfrm>
            <a:off x="2590800" y="48006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Grape  100</a:t>
            </a:r>
          </a:p>
        </p:txBody>
      </p:sp>
      <p:sp>
        <p:nvSpPr>
          <p:cNvPr id="20491" name="Text Box 10"/>
          <p:cNvSpPr txBox="1">
            <a:spLocks noChangeArrowheads="1"/>
          </p:cNvSpPr>
          <p:nvPr/>
        </p:nvSpPr>
        <p:spPr bwMode="auto">
          <a:xfrm>
            <a:off x="3048000" y="37338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fruits:</a:t>
            </a:r>
          </a:p>
        </p:txBody>
      </p:sp>
      <p:cxnSp>
        <p:nvCxnSpPr>
          <p:cNvPr id="20492" name="AutoShape 11"/>
          <p:cNvCxnSpPr>
            <a:cxnSpLocks noChangeShapeType="1"/>
            <a:stCxn id="20485" idx="2"/>
            <a:endCxn id="20490" idx="0"/>
          </p:cNvCxnSpPr>
          <p:nvPr/>
        </p:nvCxnSpPr>
        <p:spPr bwMode="auto">
          <a:xfrm flipH="1">
            <a:off x="3200400" y="4191000"/>
            <a:ext cx="1295400" cy="609600"/>
          </a:xfrm>
          <a:prstGeom prst="straightConnector1">
            <a:avLst/>
          </a:prstGeom>
          <a:noFill/>
          <a:ln w="9525">
            <a:solidFill>
              <a:schemeClr val="tx1"/>
            </a:solidFill>
            <a:round/>
            <a:headEnd/>
            <a:tailEnd type="triangle" w="med" len="med"/>
          </a:ln>
        </p:spPr>
      </p:cxnSp>
      <p:cxnSp>
        <p:nvCxnSpPr>
          <p:cNvPr id="20493" name="AutoShape 12"/>
          <p:cNvCxnSpPr>
            <a:cxnSpLocks noChangeShapeType="1"/>
            <a:stCxn id="20485" idx="2"/>
            <a:endCxn id="20489" idx="0"/>
          </p:cNvCxnSpPr>
          <p:nvPr/>
        </p:nvCxnSpPr>
        <p:spPr bwMode="auto">
          <a:xfrm>
            <a:off x="4495800" y="4191000"/>
            <a:ext cx="1219200" cy="609600"/>
          </a:xfrm>
          <a:prstGeom prst="straightConnector1">
            <a:avLst/>
          </a:prstGeom>
          <a:noFill/>
          <a:ln w="9525">
            <a:solidFill>
              <a:schemeClr val="tx1"/>
            </a:solidFill>
            <a:round/>
            <a:headEnd/>
            <a:tailEnd type="triangle" w="med" len="med"/>
          </a:ln>
        </p:spPr>
      </p:cxnSp>
      <p:cxnSp>
        <p:nvCxnSpPr>
          <p:cNvPr id="20494" name="AutoShape 13"/>
          <p:cNvCxnSpPr>
            <a:cxnSpLocks noChangeShapeType="1"/>
            <a:stCxn id="20489" idx="2"/>
            <a:endCxn id="20486" idx="0"/>
          </p:cNvCxnSpPr>
          <p:nvPr/>
        </p:nvCxnSpPr>
        <p:spPr bwMode="auto">
          <a:xfrm flipH="1">
            <a:off x="5181600" y="5257800"/>
            <a:ext cx="533400" cy="609600"/>
          </a:xfrm>
          <a:prstGeom prst="straightConnector1">
            <a:avLst/>
          </a:prstGeom>
          <a:noFill/>
          <a:ln w="9525">
            <a:solidFill>
              <a:schemeClr val="tx1"/>
            </a:solidFill>
            <a:round/>
            <a:headEnd/>
            <a:tailEnd type="triangle" w="med" len="med"/>
          </a:ln>
        </p:spPr>
      </p:cxnSp>
      <p:cxnSp>
        <p:nvCxnSpPr>
          <p:cNvPr id="20495" name="AutoShape 14"/>
          <p:cNvCxnSpPr>
            <a:cxnSpLocks noChangeShapeType="1"/>
            <a:stCxn id="20490" idx="2"/>
            <a:endCxn id="20487" idx="0"/>
          </p:cNvCxnSpPr>
          <p:nvPr/>
        </p:nvCxnSpPr>
        <p:spPr bwMode="auto">
          <a:xfrm>
            <a:off x="3200400" y="5257800"/>
            <a:ext cx="457200" cy="609600"/>
          </a:xfrm>
          <a:prstGeom prst="straightConnector1">
            <a:avLst/>
          </a:prstGeom>
          <a:noFill/>
          <a:ln w="9525">
            <a:solidFill>
              <a:schemeClr val="tx1"/>
            </a:solidFill>
            <a:round/>
            <a:headEnd/>
            <a:tailEnd type="triangle" w="med" len="med"/>
          </a:ln>
        </p:spPr>
      </p:cxnSp>
      <p:cxnSp>
        <p:nvCxnSpPr>
          <p:cNvPr id="20496" name="AutoShape 15"/>
          <p:cNvCxnSpPr>
            <a:cxnSpLocks noChangeShapeType="1"/>
            <a:stCxn id="20490" idx="2"/>
            <a:endCxn id="20488" idx="0"/>
          </p:cNvCxnSpPr>
          <p:nvPr/>
        </p:nvCxnSpPr>
        <p:spPr bwMode="auto">
          <a:xfrm flipH="1">
            <a:off x="2057400" y="5257800"/>
            <a:ext cx="1143000" cy="609600"/>
          </a:xfrm>
          <a:prstGeom prst="straightConnector1">
            <a:avLst/>
          </a:prstGeom>
          <a:noFill/>
          <a:ln w="9525">
            <a:solidFill>
              <a:schemeClr val="tx1"/>
            </a:solidFill>
            <a:round/>
            <a:headEnd/>
            <a:tailEnd type="triangle" w="med" len="med"/>
          </a:ln>
        </p:spPr>
      </p:cxnSp>
      <p:sp>
        <p:nvSpPr>
          <p:cNvPr id="20497" name="Rectangle 16"/>
          <p:cNvSpPr>
            <a:spLocks noChangeArrowheads="1"/>
          </p:cNvSpPr>
          <p:nvPr/>
        </p:nvSpPr>
        <p:spPr bwMode="auto">
          <a:xfrm>
            <a:off x="7467600" y="2971800"/>
            <a:ext cx="1447800" cy="17526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Key first</a:t>
            </a:r>
          </a:p>
          <a:p>
            <a:pPr algn="ctr"/>
            <a:r>
              <a:rPr lang="en-US" altLang="en-US">
                <a:cs typeface="Times New Roman" charset="0"/>
              </a:rPr>
              <a:t>Value second</a:t>
            </a:r>
          </a:p>
          <a:p>
            <a:pPr algn="ctr"/>
            <a:endParaRPr lang="en-US" altLang="en-US">
              <a:cs typeface="Times New Roman" charset="0"/>
            </a:endParaRPr>
          </a:p>
          <a:p>
            <a:pPr algn="ctr"/>
            <a:r>
              <a:rPr lang="en-US" altLang="en-US">
                <a:cs typeface="Times New Roman" charset="0"/>
              </a:rPr>
              <a:t>Node* left</a:t>
            </a:r>
          </a:p>
          <a:p>
            <a:pPr algn="ctr"/>
            <a:r>
              <a:rPr lang="en-US" altLang="en-US">
                <a:cs typeface="Times New Roman" charset="0"/>
              </a:rPr>
              <a:t>Node* right</a:t>
            </a:r>
          </a:p>
          <a:p>
            <a:pPr algn="ctr"/>
            <a:r>
              <a:rPr lang="en-US" altLang="en-US">
                <a:cs typeface="Times New Roman" charset="0"/>
              </a:rPr>
              <a:t>…</a:t>
            </a:r>
          </a:p>
        </p:txBody>
      </p:sp>
      <p:sp>
        <p:nvSpPr>
          <p:cNvPr id="20498" name="Text Box 17"/>
          <p:cNvSpPr txBox="1">
            <a:spLocks noChangeArrowheads="1"/>
          </p:cNvSpPr>
          <p:nvPr/>
        </p:nvSpPr>
        <p:spPr bwMode="auto">
          <a:xfrm>
            <a:off x="6248400" y="2819400"/>
            <a:ext cx="12954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Map node:</a:t>
            </a:r>
          </a:p>
        </p:txBody>
      </p:sp>
      <p:cxnSp>
        <p:nvCxnSpPr>
          <p:cNvPr id="20499" name="AutoShape 18"/>
          <p:cNvCxnSpPr>
            <a:cxnSpLocks noChangeShapeType="1"/>
            <a:stCxn id="20497" idx="1"/>
            <a:endCxn id="20497" idx="3"/>
          </p:cNvCxnSpPr>
          <p:nvPr/>
        </p:nvCxnSpPr>
        <p:spPr bwMode="auto">
          <a:xfrm>
            <a:off x="7467600" y="3848100"/>
            <a:ext cx="1447800" cy="0"/>
          </a:xfrm>
          <a:prstGeom prst="straightConnector1">
            <a:avLst/>
          </a:prstGeom>
          <a:noFill/>
          <a:ln w="9525">
            <a:solidFill>
              <a:schemeClr val="tx1"/>
            </a:solidFill>
            <a:round/>
            <a:headEnd/>
            <a:tailEnd/>
          </a:ln>
        </p:spPr>
      </p:cxnSp>
      <p:sp>
        <p:nvSpPr>
          <p:cNvPr id="20" name="Footer Placeholder 19"/>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Abstract</a:t>
            </a:r>
          </a:p>
        </p:txBody>
      </p:sp>
      <p:sp>
        <p:nvSpPr>
          <p:cNvPr id="7171" name="Rectangle 3"/>
          <p:cNvSpPr>
            <a:spLocks noGrp="1" noChangeArrowheads="1"/>
          </p:cNvSpPr>
          <p:nvPr>
            <p:ph idx="1"/>
          </p:nvPr>
        </p:nvSpPr>
        <p:spPr>
          <a:xfrm>
            <a:off x="457200" y="1600200"/>
            <a:ext cx="8229600" cy="4495800"/>
          </a:xfrm>
        </p:spPr>
        <p:txBody>
          <a:bodyPr/>
          <a:lstStyle/>
          <a:p>
            <a:pPr eaLnBrk="1" hangingPunct="1">
              <a:defRPr/>
            </a:pPr>
            <a:r>
              <a:rPr lang="en-US" altLang="en-US" sz="2800" smtClean="0">
                <a:ea typeface="ＭＳ Ｐゴシック" pitchFamily="34" charset="-128"/>
              </a:rPr>
              <a:t>This talk presents the idea of STL algorithms and introduces map as an example of a container.</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84352FC3-4B2E-4D46-81F2-02BD5EF92399}" type="slidenum">
              <a:rPr lang="en-US" altLang="en-US" sz="1400" smtClean="0"/>
              <a:pPr eaLnBrk="1" hangingPunct="1">
                <a:defRPr/>
              </a:pPr>
              <a:t>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Map</a:t>
            </a:r>
          </a:p>
        </p:txBody>
      </p:sp>
      <p:sp>
        <p:nvSpPr>
          <p:cNvPr id="58371" name="Rectangle 3"/>
          <p:cNvSpPr>
            <a:spLocks noGrp="1" noChangeArrowheads="1"/>
          </p:cNvSpPr>
          <p:nvPr>
            <p:ph idx="1"/>
          </p:nvPr>
        </p:nvSpPr>
        <p:spPr>
          <a:xfrm>
            <a:off x="457200" y="1447800"/>
            <a:ext cx="8686800" cy="5410200"/>
          </a:xfrm>
        </p:spPr>
        <p:txBody>
          <a:bodyPr/>
          <a:lstStyle/>
          <a:p>
            <a:pPr eaLnBrk="1" hangingPunct="1">
              <a:lnSpc>
                <a:spcPct val="80000"/>
              </a:lnSpc>
              <a:buFontTx/>
              <a:buNone/>
              <a:defRPr/>
            </a:pPr>
            <a:r>
              <a:rPr lang="en-US" altLang="en-US" sz="1800" b="1" dirty="0" smtClean="0">
                <a:ea typeface="ＭＳ Ｐゴシック" pitchFamily="34" charset="-128"/>
              </a:rPr>
              <a:t>// </a:t>
            </a:r>
            <a:r>
              <a:rPr lang="en-US" altLang="en-US" sz="1800" i="1" dirty="0" smtClean="0">
                <a:ea typeface="ＭＳ Ｐゴシック" pitchFamily="34" charset="-128"/>
              </a:rPr>
              <a:t>note the similarity to</a:t>
            </a:r>
            <a:r>
              <a:rPr lang="en-US" altLang="en-US" sz="1800" b="1" i="1" dirty="0" smtClean="0">
                <a:ea typeface="ＭＳ Ｐゴシック" pitchFamily="34" charset="-128"/>
              </a:rPr>
              <a:t> vector </a:t>
            </a:r>
            <a:r>
              <a:rPr lang="en-US" altLang="en-US" sz="1800" i="1" dirty="0" smtClean="0">
                <a:ea typeface="ＭＳ Ｐゴシック" pitchFamily="34" charset="-128"/>
              </a:rPr>
              <a:t>and  </a:t>
            </a:r>
            <a:r>
              <a:rPr lang="en-US" altLang="en-US" sz="1800" b="1" i="1" dirty="0" smtClean="0">
                <a:ea typeface="ＭＳ Ｐゴシック" pitchFamily="34" charset="-128"/>
              </a:rPr>
              <a:t>list</a:t>
            </a:r>
          </a:p>
          <a:p>
            <a:pPr eaLnBrk="1" hangingPunct="1">
              <a:lnSpc>
                <a:spcPct val="80000"/>
              </a:lnSpc>
              <a:buFontTx/>
              <a:buNone/>
              <a:defRPr/>
            </a:pPr>
            <a:endParaRPr lang="en-US" altLang="en-US" sz="900" b="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template&lt;class Key, class Value&gt; class map {</a:t>
            </a:r>
          </a:p>
          <a:p>
            <a:pPr eaLnBrk="1" hangingPunct="1">
              <a:lnSpc>
                <a:spcPct val="80000"/>
              </a:lnSpc>
              <a:buFontTx/>
              <a:buNone/>
              <a:defRPr/>
            </a:pPr>
            <a:r>
              <a:rPr lang="en-US" altLang="en-US" sz="1800" b="1" dirty="0" smtClean="0">
                <a:ea typeface="ＭＳ Ｐゴシック" pitchFamily="34" charset="-128"/>
              </a:rPr>
              <a:t>	// </a:t>
            </a:r>
            <a:r>
              <a:rPr lang="en-US" altLang="en-US" sz="1800" dirty="0" smtClean="0">
                <a:ea typeface="ＭＳ Ｐゴシック" pitchFamily="34" charset="-128"/>
              </a:rPr>
              <a:t>…</a:t>
            </a:r>
          </a:p>
          <a:p>
            <a:pPr eaLnBrk="1" hangingPunct="1">
              <a:lnSpc>
                <a:spcPct val="80000"/>
              </a:lnSpc>
              <a:buFontTx/>
              <a:buNone/>
              <a:defRPr/>
            </a:pPr>
            <a:r>
              <a:rPr lang="en-US" altLang="en-US" sz="1800" dirty="0" smtClean="0">
                <a:ea typeface="ＭＳ Ｐゴシック" pitchFamily="34" charset="-128"/>
              </a:rPr>
              <a:t>	</a:t>
            </a:r>
            <a:r>
              <a:rPr lang="en-US" altLang="en-US" sz="1800" b="1" dirty="0" smtClean="0">
                <a:ea typeface="ＭＳ Ｐゴシック" pitchFamily="34" charset="-128"/>
              </a:rPr>
              <a:t>using value_type = pair&lt;</a:t>
            </a:r>
            <a:r>
              <a:rPr lang="en-US" altLang="en-US" sz="1800" b="1" dirty="0" err="1" smtClean="0">
                <a:ea typeface="ＭＳ Ｐゴシック" pitchFamily="34" charset="-128"/>
              </a:rPr>
              <a:t>Key,Value</a:t>
            </a:r>
            <a:r>
              <a:rPr lang="en-US" altLang="en-US" sz="1800" b="1" dirty="0">
                <a:ea typeface="ＭＳ Ｐゴシック" pitchFamily="34" charset="-128"/>
              </a:rPr>
              <a:t>&gt;</a:t>
            </a:r>
            <a:r>
              <a:rPr lang="en-US" altLang="en-US" sz="1800" b="1" dirty="0" smtClean="0">
                <a:ea typeface="ＭＳ Ｐゴシック" pitchFamily="34" charset="-128"/>
              </a:rPr>
              <a:t>;	// </a:t>
            </a:r>
            <a:r>
              <a:rPr lang="en-US" altLang="en-US" sz="1800" i="1" dirty="0" smtClean="0">
                <a:ea typeface="ＭＳ Ｐゴシック" pitchFamily="34" charset="-128"/>
              </a:rPr>
              <a:t>a map deals in (</a:t>
            </a:r>
            <a:r>
              <a:rPr lang="en-US" altLang="en-US" sz="1800" i="1" dirty="0" err="1" smtClean="0">
                <a:ea typeface="ＭＳ Ｐゴシック" pitchFamily="34" charset="-128"/>
              </a:rPr>
              <a:t>Key,Value</a:t>
            </a:r>
            <a:r>
              <a:rPr lang="en-US" altLang="en-US" sz="1800" i="1" dirty="0" smtClean="0">
                <a:ea typeface="ＭＳ Ｐゴシック" pitchFamily="34" charset="-128"/>
              </a:rPr>
              <a:t>) pairs</a:t>
            </a:r>
          </a:p>
          <a:p>
            <a:pPr eaLnBrk="1" hangingPunct="1">
              <a:lnSpc>
                <a:spcPct val="80000"/>
              </a:lnSpc>
              <a:buFontTx/>
              <a:buNone/>
              <a:defRPr/>
            </a:pPr>
            <a:endParaRPr lang="en-US" altLang="en-US" sz="900"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using Iterator = ???;                // </a:t>
            </a:r>
            <a:r>
              <a:rPr lang="en-US" altLang="en-US" sz="1800" i="1" dirty="0" smtClean="0">
                <a:ea typeface="ＭＳ Ｐゴシック" pitchFamily="34" charset="-128"/>
              </a:rPr>
              <a:t>probably a pointer to a tree node</a:t>
            </a:r>
          </a:p>
          <a:p>
            <a:pPr eaLnBrk="1" hangingPunct="1">
              <a:lnSpc>
                <a:spcPct val="80000"/>
              </a:lnSpc>
              <a:buFontTx/>
              <a:buNone/>
              <a:defRPr/>
            </a:pPr>
            <a:r>
              <a:rPr lang="en-US" altLang="en-US" sz="1800" b="1" dirty="0" smtClean="0">
                <a:ea typeface="ＭＳ Ｐゴシック" pitchFamily="34" charset="-128"/>
              </a:rPr>
              <a:t>	using </a:t>
            </a:r>
            <a:r>
              <a:rPr lang="en-US" altLang="en-US" sz="1800" b="1" dirty="0" err="1" smtClean="0">
                <a:ea typeface="ＭＳ Ｐゴシック" pitchFamily="34" charset="-128"/>
              </a:rPr>
              <a:t>const_iterator</a:t>
            </a:r>
            <a:r>
              <a:rPr lang="en-US" altLang="en-US" sz="1800" b="1" dirty="0" smtClean="0">
                <a:ea typeface="ＭＳ Ｐゴシック" pitchFamily="34" charset="-128"/>
              </a:rPr>
              <a:t> = ???;</a:t>
            </a:r>
          </a:p>
          <a:p>
            <a:pPr eaLnBrk="1" hangingPunct="1">
              <a:lnSpc>
                <a:spcPct val="80000"/>
              </a:lnSpc>
              <a:buFontTx/>
              <a:buNone/>
              <a:defRPr/>
            </a:pPr>
            <a:endParaRPr lang="en-US" altLang="en-US" sz="900" b="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iterator begin();	// </a:t>
            </a:r>
            <a:r>
              <a:rPr lang="en-US" altLang="en-US" sz="1800" i="1" dirty="0" smtClean="0">
                <a:ea typeface="ＭＳ Ｐゴシック" pitchFamily="34" charset="-128"/>
              </a:rPr>
              <a:t>points to first element</a:t>
            </a:r>
          </a:p>
          <a:p>
            <a:pPr eaLnBrk="1" hangingPunct="1">
              <a:lnSpc>
                <a:spcPct val="80000"/>
              </a:lnSpc>
              <a:buFontTx/>
              <a:buNone/>
              <a:defRPr/>
            </a:pPr>
            <a:r>
              <a:rPr lang="en-US" altLang="en-US" sz="1800" b="1" dirty="0" smtClean="0">
                <a:ea typeface="ＭＳ Ｐゴシック" pitchFamily="34" charset="-128"/>
              </a:rPr>
              <a:t>	iterator end();		// </a:t>
            </a:r>
            <a:r>
              <a:rPr lang="en-US" altLang="en-US" sz="1800" i="1" dirty="0" smtClean="0">
                <a:ea typeface="ＭＳ Ｐゴシック" pitchFamily="34" charset="-128"/>
              </a:rPr>
              <a:t>points to one beyond the last element</a:t>
            </a:r>
          </a:p>
          <a:p>
            <a:pPr eaLnBrk="1" hangingPunct="1">
              <a:lnSpc>
                <a:spcPct val="80000"/>
              </a:lnSpc>
              <a:buFontTx/>
              <a:buNone/>
              <a:defRPr/>
            </a:pPr>
            <a:endParaRPr lang="en-US" altLang="en-US" sz="900" dirty="0" smtClean="0">
              <a:ea typeface="ＭＳ Ｐゴシック" pitchFamily="34" charset="-128"/>
            </a:endParaRPr>
          </a:p>
          <a:p>
            <a:pPr eaLnBrk="1" hangingPunct="1">
              <a:lnSpc>
                <a:spcPct val="80000"/>
              </a:lnSpc>
              <a:buFontTx/>
              <a:buNone/>
              <a:defRPr/>
            </a:pPr>
            <a:r>
              <a:rPr lang="en-US" altLang="en-US" sz="1800" dirty="0" smtClean="0">
                <a:ea typeface="ＭＳ Ｐゴシック" pitchFamily="34" charset="-128"/>
              </a:rPr>
              <a:t>	</a:t>
            </a:r>
            <a:r>
              <a:rPr lang="en-US" altLang="en-US" sz="1800" b="1" dirty="0" smtClean="0">
                <a:ea typeface="ＭＳ Ｐゴシック" pitchFamily="34" charset="-128"/>
              </a:rPr>
              <a:t>Value&amp; operator[ ](const Key&amp;);	// </a:t>
            </a:r>
            <a:r>
              <a:rPr lang="en-US" altLang="en-US" sz="1800" i="1" dirty="0" smtClean="0">
                <a:ea typeface="ＭＳ Ｐゴシック" pitchFamily="34" charset="-128"/>
              </a:rPr>
              <a:t>get Value for Key; creates pair if</a:t>
            </a:r>
            <a:endParaRPr lang="en-US" altLang="en-US" sz="1800" b="1" dirty="0" smtClean="0">
              <a:ea typeface="ＭＳ Ｐゴシック" pitchFamily="34" charset="-128"/>
            </a:endParaRPr>
          </a:p>
          <a:p>
            <a:pPr eaLnBrk="1" hangingPunct="1">
              <a:lnSpc>
                <a:spcPct val="80000"/>
              </a:lnSpc>
              <a:buFontTx/>
              <a:buNone/>
              <a:defRPr/>
            </a:pPr>
            <a:r>
              <a:rPr lang="en-US" altLang="en-US" sz="900" b="1" dirty="0" smtClean="0">
                <a:ea typeface="ＭＳ Ｐゴシック" pitchFamily="34" charset="-128"/>
              </a:rPr>
              <a:t>					  </a:t>
            </a:r>
            <a:r>
              <a:rPr lang="en-US" altLang="en-US" sz="1800" b="1" dirty="0" smtClean="0">
                <a:ea typeface="ＭＳ Ｐゴシック" pitchFamily="34" charset="-128"/>
              </a:rPr>
              <a:t>// </a:t>
            </a:r>
            <a:r>
              <a:rPr lang="en-US" altLang="en-US" sz="1800" i="1" dirty="0" smtClean="0">
                <a:ea typeface="ＭＳ Ｐゴシック" pitchFamily="34" charset="-128"/>
              </a:rPr>
              <a:t>necessary, using Value( )</a:t>
            </a:r>
            <a:r>
              <a:rPr lang="en-US" altLang="en-US" sz="1800" b="1" dirty="0" smtClean="0">
                <a:ea typeface="ＭＳ Ｐゴシック" pitchFamily="34" charset="-128"/>
              </a:rPr>
              <a:t>	</a:t>
            </a:r>
          </a:p>
          <a:p>
            <a:pPr eaLnBrk="1" hangingPunct="1">
              <a:lnSpc>
                <a:spcPct val="80000"/>
              </a:lnSpc>
              <a:buFontTx/>
              <a:buNone/>
              <a:defRPr/>
            </a:pPr>
            <a:r>
              <a:rPr lang="en-US" altLang="en-US" sz="1800" b="1" dirty="0" smtClean="0">
                <a:ea typeface="ＭＳ Ｐゴシック" pitchFamily="34" charset="-128"/>
              </a:rPr>
              <a:t>	iterator find(const Key&amp; k);	// </a:t>
            </a:r>
            <a:r>
              <a:rPr lang="en-US" altLang="en-US" sz="1800" i="1" dirty="0" smtClean="0">
                <a:ea typeface="ＭＳ Ｐゴシック" pitchFamily="34" charset="-128"/>
              </a:rPr>
              <a:t>is there an entry for</a:t>
            </a:r>
            <a:r>
              <a:rPr lang="en-US" altLang="en-US" sz="1800" b="1" i="1" dirty="0" smtClean="0">
                <a:ea typeface="ＭＳ Ｐゴシック" pitchFamily="34" charset="-128"/>
              </a:rPr>
              <a:t> k?</a:t>
            </a:r>
          </a:p>
          <a:p>
            <a:pPr eaLnBrk="1" hangingPunct="1">
              <a:lnSpc>
                <a:spcPct val="80000"/>
              </a:lnSpc>
              <a:buFontTx/>
              <a:buNone/>
              <a:defRPr/>
            </a:pPr>
            <a:endParaRPr lang="en-US" altLang="en-US" sz="900" b="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void erase(iterator p);		// </a:t>
            </a:r>
            <a:r>
              <a:rPr lang="en-US" altLang="en-US" sz="1800" i="1" dirty="0" smtClean="0">
                <a:ea typeface="ＭＳ Ｐゴシック" pitchFamily="34" charset="-128"/>
              </a:rPr>
              <a:t>remove element pointed to by</a:t>
            </a:r>
            <a:r>
              <a:rPr lang="en-US" altLang="en-US" sz="1800" b="1" i="1" dirty="0" smtClean="0">
                <a:ea typeface="ＭＳ Ｐゴシック" pitchFamily="34" charset="-128"/>
              </a:rPr>
              <a:t> p</a:t>
            </a:r>
          </a:p>
          <a:p>
            <a:pPr eaLnBrk="1" hangingPunct="1">
              <a:lnSpc>
                <a:spcPct val="80000"/>
              </a:lnSpc>
              <a:buFontTx/>
              <a:buNone/>
              <a:defRPr/>
            </a:pPr>
            <a:r>
              <a:rPr lang="en-US" altLang="en-US" sz="1800" b="1" dirty="0" smtClean="0">
                <a:ea typeface="ＭＳ Ｐゴシック" pitchFamily="34" charset="-128"/>
              </a:rPr>
              <a:t>	pair&lt;iterator, </a:t>
            </a:r>
            <a:r>
              <a:rPr lang="en-US" altLang="en-US" sz="1800" b="1" dirty="0" err="1" smtClean="0">
                <a:ea typeface="ＭＳ Ｐゴシック" pitchFamily="34" charset="-128"/>
              </a:rPr>
              <a:t>bool</a:t>
            </a:r>
            <a:r>
              <a:rPr lang="en-US" altLang="en-US" sz="1800" b="1" dirty="0" smtClean="0">
                <a:ea typeface="ＭＳ Ｐゴシック" pitchFamily="34" charset="-128"/>
              </a:rPr>
              <a:t>&gt; insert(const value_type&amp;);</a:t>
            </a:r>
            <a:r>
              <a:rPr lang="en-US" altLang="en-US" sz="1800" b="1" dirty="0">
                <a:ea typeface="ＭＳ Ｐゴシック" pitchFamily="34" charset="-128"/>
              </a:rPr>
              <a:t> </a:t>
            </a:r>
            <a:r>
              <a:rPr lang="en-US" altLang="en-US" sz="1800" b="1" dirty="0" smtClean="0">
                <a:ea typeface="ＭＳ Ｐゴシック" pitchFamily="34" charset="-128"/>
              </a:rPr>
              <a:t>      // </a:t>
            </a:r>
            <a:r>
              <a:rPr lang="en-US" altLang="en-US" sz="1800" i="1" dirty="0" smtClean="0">
                <a:ea typeface="ＭＳ Ｐゴシック" pitchFamily="34" charset="-128"/>
              </a:rPr>
              <a:t>insert new (</a:t>
            </a:r>
            <a:r>
              <a:rPr lang="en-US" altLang="en-US" sz="1800" i="1" dirty="0" err="1" smtClean="0">
                <a:ea typeface="ＭＳ Ｐゴシック" pitchFamily="34" charset="-128"/>
              </a:rPr>
              <a:t>Key,Value</a:t>
            </a:r>
            <a:r>
              <a:rPr lang="en-US" altLang="en-US" sz="1800" i="1" dirty="0" smtClean="0">
                <a:ea typeface="ＭＳ Ｐゴシック" pitchFamily="34" charset="-128"/>
              </a:rPr>
              <a:t>) pair </a:t>
            </a:r>
            <a:endParaRPr lang="en-US" altLang="en-US" sz="1800" b="1" i="1" dirty="0" smtClean="0">
              <a:ea typeface="ＭＳ Ｐゴシック" pitchFamily="34" charset="-128"/>
            </a:endParaRPr>
          </a:p>
          <a:p>
            <a:pPr eaLnBrk="1" hangingPunct="1">
              <a:lnSpc>
                <a:spcPct val="80000"/>
              </a:lnSpc>
              <a:buFontTx/>
              <a:buNone/>
              <a:defRPr/>
            </a:pPr>
            <a:r>
              <a:rPr lang="en-US" altLang="en-US" sz="1800" b="1" dirty="0" smtClean="0">
                <a:ea typeface="ＭＳ Ｐゴシック" pitchFamily="34" charset="-128"/>
              </a:rPr>
              <a:t>	// </a:t>
            </a:r>
            <a:r>
              <a:rPr lang="en-US" altLang="en-US" sz="1800" i="1" dirty="0" smtClean="0">
                <a:ea typeface="ＭＳ Ｐゴシック" pitchFamily="34" charset="-128"/>
              </a:rPr>
              <a:t>…					             </a:t>
            </a:r>
            <a:r>
              <a:rPr lang="en-US" altLang="en-US" sz="1800" b="1" dirty="0" smtClean="0">
                <a:ea typeface="ＭＳ Ｐゴシック" pitchFamily="34" charset="-128"/>
              </a:rPr>
              <a:t>// </a:t>
            </a:r>
            <a:r>
              <a:rPr lang="en-US" altLang="en-US" sz="1800" dirty="0" smtClean="0">
                <a:ea typeface="ＭＳ Ｐゴシック" pitchFamily="34" charset="-128"/>
              </a:rPr>
              <a:t>the</a:t>
            </a:r>
            <a:r>
              <a:rPr lang="en-US" altLang="en-US" sz="1800" b="1" dirty="0" smtClean="0">
                <a:ea typeface="ＭＳ Ｐゴシック" pitchFamily="34" charset="-128"/>
              </a:rPr>
              <a:t> </a:t>
            </a:r>
            <a:r>
              <a:rPr lang="en-US" altLang="en-US" sz="1800" i="1" dirty="0" err="1" smtClean="0">
                <a:ea typeface="ＭＳ Ｐゴシック" pitchFamily="34" charset="-128"/>
              </a:rPr>
              <a:t>bool</a:t>
            </a:r>
            <a:r>
              <a:rPr lang="en-US" altLang="en-US" sz="1800" i="1" dirty="0" smtClean="0">
                <a:ea typeface="ＭＳ Ｐゴシック" pitchFamily="34" charset="-128"/>
              </a:rPr>
              <a:t> is false if insert failed</a:t>
            </a:r>
          </a:p>
          <a:p>
            <a:pPr eaLnBrk="1" hangingPunct="1">
              <a:lnSpc>
                <a:spcPct val="80000"/>
              </a:lnSpc>
              <a:buFontTx/>
              <a:buNone/>
              <a:defRPr/>
            </a:pPr>
            <a:r>
              <a:rPr lang="en-US" altLang="en-US" sz="1800" b="1" dirty="0" smtClean="0">
                <a:ea typeface="ＭＳ Ｐゴシック" pitchFamily="34" charset="-128"/>
              </a:rPr>
              <a:t>};</a:t>
            </a:r>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EE4EDF6-E727-4CC8-91B9-F4CD282872E7}" type="slidenum">
              <a:rPr lang="en-US" altLang="en-US" sz="1400" smtClean="0"/>
              <a:pPr eaLnBrk="1" hangingPunct="1">
                <a:defRPr/>
              </a:pPr>
              <a:t>20</a:t>
            </a:fld>
            <a:endParaRPr lang="en-US" altLang="en-US" sz="1400" smtClean="0"/>
          </a:p>
        </p:txBody>
      </p:sp>
      <p:sp>
        <p:nvSpPr>
          <p:cNvPr id="21509" name="Text Box 4"/>
          <p:cNvSpPr txBox="1">
            <a:spLocks noChangeArrowheads="1"/>
          </p:cNvSpPr>
          <p:nvPr/>
        </p:nvSpPr>
        <p:spPr bwMode="auto">
          <a:xfrm>
            <a:off x="152400" y="457200"/>
            <a:ext cx="2286000" cy="581025"/>
          </a:xfrm>
          <a:prstGeom prst="rect">
            <a:avLst/>
          </a:prstGeom>
          <a:solidFill>
            <a:srgbClr val="99CC00"/>
          </a:solidFill>
          <a:ln w="9525">
            <a:noFill/>
            <a:miter lim="800000"/>
            <a:headEnd/>
            <a:tailEnd/>
          </a:ln>
        </p:spPr>
        <p:txBody>
          <a:bodyPr>
            <a:spAutoFit/>
          </a:bodyPr>
          <a:lstStyle/>
          <a:p>
            <a:pPr>
              <a:spcBef>
                <a:spcPct val="50000"/>
              </a:spcBef>
            </a:pPr>
            <a:r>
              <a:rPr lang="en-US" altLang="en-US" sz="1600">
                <a:cs typeface="Times New Roman" charset="0"/>
              </a:rPr>
              <a:t>Some implementation defined type</a:t>
            </a:r>
          </a:p>
        </p:txBody>
      </p:sp>
      <p:sp>
        <p:nvSpPr>
          <p:cNvPr id="21510" name="Line 5"/>
          <p:cNvSpPr>
            <a:spLocks noChangeShapeType="1"/>
          </p:cNvSpPr>
          <p:nvPr/>
        </p:nvSpPr>
        <p:spPr bwMode="auto">
          <a:xfrm>
            <a:off x="1600200" y="838200"/>
            <a:ext cx="990600" cy="1981200"/>
          </a:xfrm>
          <a:prstGeom prst="line">
            <a:avLst/>
          </a:prstGeom>
          <a:noFill/>
          <a:ln w="9525">
            <a:solidFill>
              <a:schemeClr val="tx1"/>
            </a:solidFill>
            <a:round/>
            <a:headEnd/>
            <a:tailEnd type="triangle" w="med" len="med"/>
          </a:ln>
        </p:spPr>
        <p:txBody>
          <a:bodyPr/>
          <a:lstStyle/>
          <a:p>
            <a:endParaRPr lang="en-US"/>
          </a:p>
        </p:txBody>
      </p:sp>
      <p:sp>
        <p:nvSpPr>
          <p:cNvPr id="7" name="Footer Placeholder 6"/>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Map example </a:t>
            </a:r>
            <a:r>
              <a:rPr lang="en-US" altLang="en-US" sz="3200" smtClean="0">
                <a:ea typeface="ＭＳ Ｐゴシック" pitchFamily="34" charset="-128"/>
              </a:rPr>
              <a:t>(build some maps)</a:t>
            </a:r>
          </a:p>
        </p:txBody>
      </p:sp>
      <p:sp>
        <p:nvSpPr>
          <p:cNvPr id="57347" name="Rectangle 3"/>
          <p:cNvSpPr>
            <a:spLocks noGrp="1" noChangeArrowheads="1"/>
          </p:cNvSpPr>
          <p:nvPr>
            <p:ph idx="1"/>
          </p:nvPr>
        </p:nvSpPr>
        <p:spPr>
          <a:xfrm>
            <a:off x="457200" y="1219200"/>
            <a:ext cx="8458200" cy="5257800"/>
          </a:xfrm>
        </p:spPr>
        <p:txBody>
          <a:bodyPr>
            <a:normAutofit lnSpcReduction="10000"/>
          </a:bodyPr>
          <a:lstStyle/>
          <a:p>
            <a:pPr eaLnBrk="1" hangingPunct="1">
              <a:lnSpc>
                <a:spcPct val="90000"/>
              </a:lnSpc>
              <a:buFontTx/>
              <a:buNone/>
              <a:defRPr/>
            </a:pPr>
            <a:r>
              <a:rPr lang="en-US" altLang="en-US" sz="1800" b="1" dirty="0" smtClean="0">
                <a:ea typeface="ＭＳ Ｐゴシック" pitchFamily="34" charset="-128"/>
              </a:rPr>
              <a:t>map&lt;</a:t>
            </a:r>
            <a:r>
              <a:rPr lang="en-US" altLang="en-US" sz="1800" b="1" dirty="0" err="1" smtClean="0">
                <a:ea typeface="ＭＳ Ｐゴシック" pitchFamily="34" charset="-128"/>
              </a:rPr>
              <a:t>string,double</a:t>
            </a:r>
            <a:r>
              <a:rPr lang="en-US" altLang="en-US" sz="1800" b="1" dirty="0" smtClean="0">
                <a:ea typeface="ＭＳ Ｐゴシック" pitchFamily="34" charset="-128"/>
              </a:rPr>
              <a:t>&gt; </a:t>
            </a:r>
            <a:r>
              <a:rPr lang="en-US" altLang="en-US" sz="1800" b="1" dirty="0" err="1" smtClean="0">
                <a:ea typeface="ＭＳ Ｐゴシック" pitchFamily="34" charset="-128"/>
              </a:rPr>
              <a:t>dow</a:t>
            </a:r>
            <a:r>
              <a:rPr lang="en-US" altLang="en-US" sz="1800" b="1" dirty="0" smtClean="0">
                <a:ea typeface="ＭＳ Ｐゴシック" pitchFamily="34" charset="-128"/>
              </a:rPr>
              <a:t>;	// </a:t>
            </a:r>
            <a:r>
              <a:rPr lang="en-US" altLang="en-US" sz="1800" i="1" dirty="0" smtClean="0">
                <a:ea typeface="ＭＳ Ｐゴシック" pitchFamily="34" charset="-128"/>
              </a:rPr>
              <a:t>Dow-Jones industrial index (</a:t>
            </a:r>
            <a:r>
              <a:rPr lang="en-US" altLang="en-US" sz="1800" i="1" dirty="0" err="1" smtClean="0">
                <a:ea typeface="ＭＳ Ｐゴシック" pitchFamily="34" charset="-128"/>
              </a:rPr>
              <a:t>symbol,price</a:t>
            </a:r>
            <a:r>
              <a:rPr lang="en-US" altLang="en-US" sz="1800" i="1" dirty="0" smtClean="0">
                <a:ea typeface="ＭＳ Ｐゴシック" pitchFamily="34" charset="-128"/>
              </a:rPr>
              <a:t>) , 03/31/2004</a:t>
            </a:r>
          </a:p>
          <a:p>
            <a:pPr eaLnBrk="1" hangingPunct="1">
              <a:lnSpc>
                <a:spcPct val="90000"/>
              </a:lnSpc>
              <a:buFontTx/>
              <a:buNone/>
              <a:defRPr/>
            </a:pPr>
            <a:r>
              <a:rPr lang="en-US" altLang="en-US" sz="1800" b="1" dirty="0" smtClean="0">
                <a:ea typeface="ＭＳ Ｐゴシック" pitchFamily="34" charset="-128"/>
              </a:rPr>
              <a:t>		// </a:t>
            </a:r>
            <a:r>
              <a:rPr lang="en-US" altLang="en-US" sz="1800" i="1" dirty="0" smtClean="0">
                <a:ea typeface="ＭＳ Ｐゴシック" pitchFamily="34" charset="-128"/>
              </a:rPr>
              <a:t>http://www.djindexes.com/jsp/industrialAverages.jsp?sideMenu=true.html</a:t>
            </a:r>
          </a:p>
          <a:p>
            <a:pPr eaLnBrk="1" hangingPunct="1">
              <a:lnSpc>
                <a:spcPct val="90000"/>
              </a:lnSpc>
              <a:buFontTx/>
              <a:buNone/>
              <a:defRPr/>
            </a:pPr>
            <a:r>
              <a:rPr lang="en-US" altLang="en-US" sz="1800" b="1" dirty="0" err="1" smtClean="0">
                <a:ea typeface="ＭＳ Ｐゴシック" pitchFamily="34" charset="-128"/>
              </a:rPr>
              <a:t>dow</a:t>
            </a:r>
            <a:r>
              <a:rPr lang="en-US" altLang="en-US" sz="1800" b="1" dirty="0" smtClean="0">
                <a:ea typeface="ＭＳ Ｐゴシック" pitchFamily="34" charset="-128"/>
              </a:rPr>
              <a:t>[</a:t>
            </a:r>
            <a:r>
              <a:rPr lang="en-US" altLang="en-US" sz="1800" b="1" dirty="0" smtClean="0">
                <a:ea typeface="ＭＳ Ｐゴシック" pitchFamily="34" charset="-128"/>
                <a:cs typeface="Tahoma" pitchFamily="34" charset="0"/>
              </a:rPr>
              <a:t>"</a:t>
            </a:r>
            <a:r>
              <a:rPr lang="en-US" altLang="en-US" sz="1800" b="1" dirty="0" smtClean="0">
                <a:ea typeface="ＭＳ Ｐゴシック" pitchFamily="34" charset="-128"/>
              </a:rPr>
              <a:t>MMM"] = 81.86; </a:t>
            </a:r>
          </a:p>
          <a:p>
            <a:pPr eaLnBrk="1" hangingPunct="1">
              <a:lnSpc>
                <a:spcPct val="90000"/>
              </a:lnSpc>
              <a:buFontTx/>
              <a:buNone/>
              <a:defRPr/>
            </a:pPr>
            <a:r>
              <a:rPr lang="en-US" altLang="en-US" sz="1800" b="1" dirty="0" err="1" smtClean="0">
                <a:ea typeface="ＭＳ Ｐゴシック" pitchFamily="34" charset="-128"/>
              </a:rPr>
              <a:t>dow</a:t>
            </a:r>
            <a:r>
              <a:rPr lang="en-US" altLang="en-US" sz="1800" b="1" dirty="0" smtClean="0">
                <a:ea typeface="ＭＳ Ｐゴシック" pitchFamily="34" charset="-128"/>
              </a:rPr>
              <a:t>["AA"] = 34.69;</a:t>
            </a:r>
          </a:p>
          <a:p>
            <a:pPr eaLnBrk="1" hangingPunct="1">
              <a:lnSpc>
                <a:spcPct val="90000"/>
              </a:lnSpc>
              <a:buFontTx/>
              <a:buNone/>
              <a:defRPr/>
            </a:pPr>
            <a:r>
              <a:rPr lang="en-US" altLang="en-US" sz="1800" b="1" dirty="0" err="1" smtClean="0">
                <a:ea typeface="ＭＳ Ｐゴシック" pitchFamily="34" charset="-128"/>
              </a:rPr>
              <a:t>dow</a:t>
            </a:r>
            <a:r>
              <a:rPr lang="en-US" altLang="en-US" sz="1800" b="1" dirty="0" smtClean="0">
                <a:ea typeface="ＭＳ Ｐゴシック" pitchFamily="34" charset="-128"/>
              </a:rPr>
              <a:t>["MO"] = 54.45;</a:t>
            </a:r>
          </a:p>
          <a:p>
            <a:pPr eaLnBrk="1" hangingPunct="1">
              <a:lnSpc>
                <a:spcPct val="90000"/>
              </a:lnSpc>
              <a:buFontTx/>
              <a:buNone/>
              <a:defRPr/>
            </a:pPr>
            <a:r>
              <a:rPr lang="en-US" altLang="en-US" sz="1800" b="1" dirty="0" smtClean="0">
                <a:ea typeface="ＭＳ Ｐゴシック" pitchFamily="34" charset="-128"/>
              </a:rPr>
              <a:t>// </a:t>
            </a:r>
            <a:r>
              <a:rPr lang="en-US" altLang="en-US" sz="1800" dirty="0" smtClean="0">
                <a:ea typeface="ＭＳ Ｐゴシック" pitchFamily="34" charset="-128"/>
              </a:rPr>
              <a:t>…</a:t>
            </a:r>
          </a:p>
          <a:p>
            <a:pPr eaLnBrk="1" hangingPunct="1">
              <a:lnSpc>
                <a:spcPct val="90000"/>
              </a:lnSpc>
              <a:buFontTx/>
              <a:buNone/>
              <a:defRPr/>
            </a:pPr>
            <a:r>
              <a:rPr lang="en-US" altLang="en-US" sz="1800" b="1" dirty="0" smtClean="0">
                <a:ea typeface="ＭＳ Ｐゴシック" pitchFamily="34" charset="-128"/>
              </a:rPr>
              <a:t>map&lt;</a:t>
            </a:r>
            <a:r>
              <a:rPr lang="en-US" altLang="en-US" sz="1800" b="1" dirty="0" err="1" smtClean="0">
                <a:ea typeface="ＭＳ Ｐゴシック" pitchFamily="34" charset="-128"/>
              </a:rPr>
              <a:t>string,double</a:t>
            </a:r>
            <a:r>
              <a:rPr lang="en-US" altLang="en-US" sz="1800" b="1" dirty="0" smtClean="0">
                <a:ea typeface="ＭＳ Ｐゴシック" pitchFamily="34" charset="-128"/>
              </a:rPr>
              <a:t>&gt; </a:t>
            </a:r>
            <a:r>
              <a:rPr lang="en-US" altLang="en-US" sz="1800" b="1" dirty="0" err="1" smtClean="0">
                <a:ea typeface="ＭＳ Ｐゴシック" pitchFamily="34" charset="-128"/>
              </a:rPr>
              <a:t>dow_weight</a:t>
            </a:r>
            <a:r>
              <a:rPr lang="en-US" altLang="en-US" sz="1800" b="1" dirty="0" smtClean="0">
                <a:ea typeface="ＭＳ Ｐゴシック" pitchFamily="34" charset="-128"/>
              </a:rPr>
              <a:t>;			// </a:t>
            </a:r>
            <a:r>
              <a:rPr lang="en-US" altLang="en-US" sz="1800" i="1" dirty="0" err="1" smtClean="0">
                <a:ea typeface="ＭＳ Ｐゴシック" pitchFamily="34" charset="-128"/>
              </a:rPr>
              <a:t>dow</a:t>
            </a:r>
            <a:r>
              <a:rPr lang="en-US" altLang="en-US" sz="1800" i="1" dirty="0" smtClean="0">
                <a:ea typeface="ＭＳ Ｐゴシック" pitchFamily="34" charset="-128"/>
              </a:rPr>
              <a:t> (</a:t>
            </a:r>
            <a:r>
              <a:rPr lang="en-US" altLang="en-US" sz="1800" i="1" dirty="0" err="1" smtClean="0">
                <a:ea typeface="ＭＳ Ｐゴシック" pitchFamily="34" charset="-128"/>
              </a:rPr>
              <a:t>symbol,weight</a:t>
            </a:r>
            <a:r>
              <a:rPr lang="en-US" altLang="en-US" sz="1800" i="1" dirty="0" smtClean="0">
                <a:ea typeface="ＭＳ Ｐゴシック" pitchFamily="34" charset="-128"/>
              </a:rPr>
              <a:t>)</a:t>
            </a:r>
          </a:p>
          <a:p>
            <a:pPr eaLnBrk="1" hangingPunct="1">
              <a:lnSpc>
                <a:spcPct val="90000"/>
              </a:lnSpc>
              <a:buFontTx/>
              <a:buNone/>
              <a:defRPr/>
            </a:pPr>
            <a:r>
              <a:rPr lang="en-US" altLang="en-US" sz="1800" b="1" dirty="0" err="1" smtClean="0">
                <a:ea typeface="ＭＳ Ｐゴシック" pitchFamily="34" charset="-128"/>
              </a:rPr>
              <a:t>dow_weight.insert</a:t>
            </a:r>
            <a:r>
              <a:rPr lang="en-US" altLang="en-US" sz="1800" b="1" dirty="0" smtClean="0">
                <a:ea typeface="ＭＳ Ｐゴシック" pitchFamily="34" charset="-128"/>
              </a:rPr>
              <a:t>(</a:t>
            </a:r>
            <a:r>
              <a:rPr lang="en-US" altLang="en-US" sz="1800" b="1" dirty="0" err="1" smtClean="0">
                <a:ea typeface="ＭＳ Ｐゴシック" pitchFamily="34" charset="-128"/>
              </a:rPr>
              <a:t>make_pair</a:t>
            </a:r>
            <a:r>
              <a:rPr lang="en-US" altLang="en-US" sz="1800" b="1" dirty="0" smtClean="0">
                <a:ea typeface="ＭＳ Ｐゴシック" pitchFamily="34" charset="-128"/>
              </a:rPr>
              <a:t>("MMM", 5.8549));	// </a:t>
            </a:r>
            <a:r>
              <a:rPr lang="en-US" altLang="en-US" sz="1800" i="1" dirty="0" smtClean="0">
                <a:ea typeface="ＭＳ Ｐゴシック" pitchFamily="34" charset="-128"/>
              </a:rPr>
              <a:t>just to show that a </a:t>
            </a:r>
            <a:r>
              <a:rPr lang="en-US" altLang="en-US" sz="1800" b="1" i="1" dirty="0" smtClean="0">
                <a:ea typeface="ＭＳ Ｐゴシック" pitchFamily="34" charset="-128"/>
              </a:rPr>
              <a:t>Map</a:t>
            </a:r>
            <a:r>
              <a:rPr lang="en-US" altLang="en-US" sz="1800" i="1" dirty="0" smtClean="0">
                <a:ea typeface="ＭＳ Ｐゴシック" pitchFamily="34" charset="-128"/>
              </a:rPr>
              <a:t> </a:t>
            </a:r>
            <a:r>
              <a:rPr lang="en-US" altLang="en-US" sz="1800" dirty="0" smtClean="0">
                <a:ea typeface="ＭＳ Ｐゴシック" pitchFamily="34" charset="-128"/>
              </a:rPr>
              <a:t>						</a:t>
            </a:r>
            <a:r>
              <a:rPr lang="en-US" altLang="en-US" sz="1800" dirty="0" smtClean="0">
                <a:ea typeface="ＭＳ Ｐゴシック" pitchFamily="34" charset="-128"/>
              </a:rPr>
              <a:t>	</a:t>
            </a:r>
            <a:r>
              <a:rPr lang="en-US" altLang="en-US" sz="1800" b="1" dirty="0" smtClean="0">
                <a:ea typeface="ＭＳ Ｐゴシック" pitchFamily="34" charset="-128"/>
              </a:rPr>
              <a:t>//</a:t>
            </a:r>
            <a:r>
              <a:rPr lang="en-US" altLang="en-US" sz="1800" dirty="0" smtClean="0">
                <a:ea typeface="ＭＳ Ｐゴシック" pitchFamily="34" charset="-128"/>
              </a:rPr>
              <a:t> </a:t>
            </a:r>
            <a:r>
              <a:rPr lang="en-US" altLang="en-US" sz="1800" i="1" dirty="0" smtClean="0">
                <a:ea typeface="ＭＳ Ｐゴシック" pitchFamily="34" charset="-128"/>
              </a:rPr>
              <a:t>really does hold </a:t>
            </a:r>
            <a:r>
              <a:rPr lang="en-US" altLang="en-US" sz="1800" b="1" i="1" dirty="0" smtClean="0">
                <a:ea typeface="ＭＳ Ｐゴシック" pitchFamily="34" charset="-128"/>
              </a:rPr>
              <a:t>pair</a:t>
            </a:r>
            <a:r>
              <a:rPr lang="en-US" altLang="en-US" sz="1800" i="1" dirty="0" smtClean="0">
                <a:ea typeface="ＭＳ Ｐゴシック" pitchFamily="34" charset="-128"/>
              </a:rPr>
              <a:t>s</a:t>
            </a:r>
          </a:p>
          <a:p>
            <a:pPr eaLnBrk="1" hangingPunct="1">
              <a:lnSpc>
                <a:spcPct val="90000"/>
              </a:lnSpc>
              <a:buFontTx/>
              <a:buNone/>
              <a:defRPr/>
            </a:pPr>
            <a:r>
              <a:rPr lang="en-US" altLang="en-US" sz="1800" b="1" dirty="0" err="1" smtClean="0">
                <a:ea typeface="ＭＳ Ｐゴシック" pitchFamily="34" charset="-128"/>
              </a:rPr>
              <a:t>dow_weight.insert</a:t>
            </a:r>
            <a:r>
              <a:rPr lang="en-US" altLang="en-US" sz="1800" b="1" dirty="0" smtClean="0">
                <a:ea typeface="ＭＳ Ｐゴシック" pitchFamily="34" charset="-128"/>
              </a:rPr>
              <a:t>(</a:t>
            </a:r>
            <a:r>
              <a:rPr lang="en-US" altLang="en-US" sz="1800" b="1" dirty="0" err="1" smtClean="0">
                <a:ea typeface="ＭＳ Ｐゴシック" pitchFamily="34" charset="-128"/>
              </a:rPr>
              <a:t>make_pair</a:t>
            </a:r>
            <a:r>
              <a:rPr lang="en-US" altLang="en-US" sz="1800" b="1" dirty="0" smtClean="0">
                <a:ea typeface="ＭＳ Ｐゴシック" pitchFamily="34" charset="-128"/>
              </a:rPr>
              <a:t>("AA",2.4808));</a:t>
            </a:r>
          </a:p>
          <a:p>
            <a:pPr eaLnBrk="1" hangingPunct="1">
              <a:lnSpc>
                <a:spcPct val="90000"/>
              </a:lnSpc>
              <a:buFontTx/>
              <a:buNone/>
              <a:defRPr/>
            </a:pPr>
            <a:r>
              <a:rPr lang="en-US" altLang="en-US" sz="1800" b="1" dirty="0" err="1" smtClean="0">
                <a:ea typeface="ＭＳ Ｐゴシック" pitchFamily="34" charset="-128"/>
              </a:rPr>
              <a:t>dow_weight.insert</a:t>
            </a:r>
            <a:r>
              <a:rPr lang="en-US" altLang="en-US" sz="1800" b="1" dirty="0" smtClean="0">
                <a:ea typeface="ＭＳ Ｐゴシック" pitchFamily="34" charset="-128"/>
              </a:rPr>
              <a:t>(</a:t>
            </a:r>
            <a:r>
              <a:rPr lang="en-US" altLang="en-US" sz="1800" b="1" dirty="0" err="1" smtClean="0">
                <a:ea typeface="ＭＳ Ｐゴシック" pitchFamily="34" charset="-128"/>
              </a:rPr>
              <a:t>make_pair</a:t>
            </a:r>
            <a:r>
              <a:rPr lang="en-US" altLang="en-US" sz="1800" b="1" dirty="0" smtClean="0">
                <a:ea typeface="ＭＳ Ｐゴシック" pitchFamily="34" charset="-128"/>
              </a:rPr>
              <a:t>("MO",3.8940));	    </a:t>
            </a:r>
            <a:r>
              <a:rPr lang="en-US" altLang="en-US" sz="1800" b="1" dirty="0" smtClean="0">
                <a:ea typeface="ＭＳ Ｐゴシック" pitchFamily="34" charset="-128"/>
              </a:rPr>
              <a:t>	  </a:t>
            </a:r>
            <a:r>
              <a:rPr lang="en-US" altLang="en-US" sz="1800" b="1" dirty="0" smtClean="0">
                <a:ea typeface="ＭＳ Ｐゴシック" pitchFamily="34" charset="-128"/>
              </a:rPr>
              <a:t>// </a:t>
            </a:r>
            <a:r>
              <a:rPr lang="en-US" altLang="en-US" sz="1800" i="1" dirty="0" smtClean="0">
                <a:ea typeface="ＭＳ Ｐゴシック" pitchFamily="34" charset="-128"/>
              </a:rPr>
              <a:t>and to show that notation </a:t>
            </a:r>
            <a:r>
              <a:rPr lang="en-US" altLang="en-US" sz="1800" i="1" dirty="0" smtClean="0">
                <a:ea typeface="ＭＳ Ｐゴシック" pitchFamily="34" charset="-128"/>
              </a:rPr>
              <a:t>							matters</a:t>
            </a:r>
            <a:endParaRPr lang="en-US" altLang="en-US" sz="1800" i="1" dirty="0" smtClean="0">
              <a:ea typeface="ＭＳ Ｐゴシック" pitchFamily="34" charset="-128"/>
            </a:endParaRPr>
          </a:p>
          <a:p>
            <a:pPr eaLnBrk="1" hangingPunct="1">
              <a:lnSpc>
                <a:spcPct val="90000"/>
              </a:lnSpc>
              <a:buFontTx/>
              <a:buNone/>
              <a:defRPr/>
            </a:pPr>
            <a:r>
              <a:rPr lang="en-US" altLang="en-US" sz="1800" b="1" dirty="0" smtClean="0">
                <a:ea typeface="ＭＳ Ｐゴシック" pitchFamily="34" charset="-128"/>
              </a:rPr>
              <a:t>// </a:t>
            </a:r>
            <a:r>
              <a:rPr lang="en-US" altLang="en-US" sz="1800" dirty="0" smtClean="0">
                <a:ea typeface="ＭＳ Ｐゴシック" pitchFamily="34" charset="-128"/>
              </a:rPr>
              <a:t>…</a:t>
            </a:r>
          </a:p>
          <a:p>
            <a:pPr eaLnBrk="1" hangingPunct="1">
              <a:lnSpc>
                <a:spcPct val="90000"/>
              </a:lnSpc>
              <a:buFontTx/>
              <a:buNone/>
              <a:defRPr/>
            </a:pPr>
            <a:r>
              <a:rPr lang="en-US" altLang="en-US" sz="1800" b="1" dirty="0" smtClean="0">
                <a:ea typeface="ＭＳ Ｐゴシック" pitchFamily="34" charset="-128"/>
              </a:rPr>
              <a:t>map&lt;</a:t>
            </a:r>
            <a:r>
              <a:rPr lang="en-US" altLang="en-US" sz="1800" b="1" dirty="0" err="1" smtClean="0">
                <a:ea typeface="ＭＳ Ｐゴシック" pitchFamily="34" charset="-128"/>
              </a:rPr>
              <a:t>string,string</a:t>
            </a:r>
            <a:r>
              <a:rPr lang="en-US" altLang="en-US" sz="1800" b="1" dirty="0" smtClean="0">
                <a:ea typeface="ＭＳ Ｐゴシック" pitchFamily="34" charset="-128"/>
              </a:rPr>
              <a:t>&gt; </a:t>
            </a:r>
            <a:r>
              <a:rPr lang="en-US" altLang="en-US" sz="1800" b="1" dirty="0" err="1" smtClean="0">
                <a:ea typeface="ＭＳ Ｐゴシック" pitchFamily="34" charset="-128"/>
              </a:rPr>
              <a:t>dow_name</a:t>
            </a:r>
            <a:r>
              <a:rPr lang="en-US" altLang="en-US" sz="1800" b="1" dirty="0" smtClean="0">
                <a:ea typeface="ＭＳ Ｐゴシック" pitchFamily="34" charset="-128"/>
              </a:rPr>
              <a:t>;	// </a:t>
            </a:r>
            <a:r>
              <a:rPr lang="en-US" altLang="en-US" sz="1800" i="1" dirty="0" err="1" smtClean="0">
                <a:ea typeface="ＭＳ Ｐゴシック" pitchFamily="34" charset="-128"/>
              </a:rPr>
              <a:t>dow</a:t>
            </a:r>
            <a:r>
              <a:rPr lang="en-US" altLang="en-US" sz="1800" i="1" dirty="0" smtClean="0">
                <a:ea typeface="ＭＳ Ｐゴシック" pitchFamily="34" charset="-128"/>
              </a:rPr>
              <a:t> (</a:t>
            </a:r>
            <a:r>
              <a:rPr lang="en-US" altLang="en-US" sz="1800" i="1" dirty="0" err="1" smtClean="0">
                <a:ea typeface="ＭＳ Ｐゴシック" pitchFamily="34" charset="-128"/>
              </a:rPr>
              <a:t>symbol,name</a:t>
            </a:r>
            <a:r>
              <a:rPr lang="en-US" altLang="en-US" sz="1800" i="1" dirty="0" smtClean="0">
                <a:ea typeface="ＭＳ Ｐゴシック" pitchFamily="34" charset="-128"/>
              </a:rPr>
              <a:t>)</a:t>
            </a:r>
          </a:p>
          <a:p>
            <a:pPr eaLnBrk="1" hangingPunct="1">
              <a:lnSpc>
                <a:spcPct val="90000"/>
              </a:lnSpc>
              <a:buFontTx/>
              <a:buNone/>
              <a:defRPr/>
            </a:pPr>
            <a:r>
              <a:rPr lang="en-US" altLang="en-US" sz="1800" b="1" dirty="0" err="1" smtClean="0">
                <a:ea typeface="ＭＳ Ｐゴシック" pitchFamily="34" charset="-128"/>
              </a:rPr>
              <a:t>dow_name</a:t>
            </a:r>
            <a:r>
              <a:rPr lang="en-US" altLang="en-US" sz="1800" b="1" dirty="0" smtClean="0">
                <a:ea typeface="ＭＳ Ｐゴシック" pitchFamily="34" charset="-128"/>
              </a:rPr>
              <a:t>["MMM"] = "3M Co."; </a:t>
            </a:r>
          </a:p>
          <a:p>
            <a:pPr eaLnBrk="1" hangingPunct="1">
              <a:lnSpc>
                <a:spcPct val="90000"/>
              </a:lnSpc>
              <a:buFontTx/>
              <a:buNone/>
              <a:defRPr/>
            </a:pPr>
            <a:r>
              <a:rPr lang="en-US" altLang="en-US" sz="1800" b="1" dirty="0" err="1" smtClean="0">
                <a:ea typeface="ＭＳ Ｐゴシック" pitchFamily="34" charset="-128"/>
              </a:rPr>
              <a:t>dow_name</a:t>
            </a:r>
            <a:r>
              <a:rPr lang="en-US" altLang="en-US" sz="1800" b="1" dirty="0" smtClean="0">
                <a:ea typeface="ＭＳ Ｐゴシック" pitchFamily="34" charset="-128"/>
              </a:rPr>
              <a:t>["AA"] = "Alcoa Inc.";</a:t>
            </a:r>
          </a:p>
          <a:p>
            <a:pPr eaLnBrk="1" hangingPunct="1">
              <a:lnSpc>
                <a:spcPct val="90000"/>
              </a:lnSpc>
              <a:buFontTx/>
              <a:buNone/>
              <a:defRPr/>
            </a:pPr>
            <a:r>
              <a:rPr lang="en-US" altLang="en-US" sz="1800" b="1" dirty="0" err="1" smtClean="0">
                <a:ea typeface="ＭＳ Ｐゴシック" pitchFamily="34" charset="-128"/>
              </a:rPr>
              <a:t>dow_name</a:t>
            </a:r>
            <a:r>
              <a:rPr lang="en-US" altLang="en-US" sz="1800" b="1" dirty="0" smtClean="0">
                <a:ea typeface="ＭＳ Ｐゴシック" pitchFamily="34" charset="-128"/>
              </a:rPr>
              <a:t>["MO"] = "Altria Group Inc.";</a:t>
            </a:r>
          </a:p>
          <a:p>
            <a:pPr eaLnBrk="1" hangingPunct="1">
              <a:lnSpc>
                <a:spcPct val="90000"/>
              </a:lnSpc>
              <a:buFontTx/>
              <a:buNone/>
              <a:defRPr/>
            </a:pPr>
            <a:r>
              <a:rPr lang="en-US" altLang="en-US" sz="1800" b="1" dirty="0" smtClean="0">
                <a:ea typeface="ＭＳ Ｐゴシック" pitchFamily="34" charset="-128"/>
              </a:rPr>
              <a:t>// </a:t>
            </a:r>
            <a:r>
              <a:rPr lang="en-US" altLang="en-US" sz="1800" dirty="0"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E41136E-8CC3-4983-A738-C74EC4AD3456}" type="slidenum">
              <a:rPr lang="en-US" altLang="en-US" sz="1400" smtClean="0"/>
              <a:pPr eaLnBrk="1" hangingPunct="1">
                <a:defRPr/>
              </a:pPr>
              <a:t>21</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Map example </a:t>
            </a:r>
            <a:r>
              <a:rPr lang="en-US" altLang="en-US" sz="3200" smtClean="0">
                <a:ea typeface="ＭＳ Ｐゴシック" pitchFamily="34" charset="-128"/>
              </a:rPr>
              <a:t>(some uses)</a:t>
            </a:r>
          </a:p>
        </p:txBody>
      </p:sp>
      <p:sp>
        <p:nvSpPr>
          <p:cNvPr id="91139" name="Rectangle 3"/>
          <p:cNvSpPr>
            <a:spLocks noGrp="1" noChangeArrowheads="1"/>
          </p:cNvSpPr>
          <p:nvPr>
            <p:ph idx="1"/>
          </p:nvPr>
        </p:nvSpPr>
        <p:spPr>
          <a:xfrm>
            <a:off x="457200" y="1600200"/>
            <a:ext cx="8686800" cy="4525963"/>
          </a:xfrm>
        </p:spPr>
        <p:txBody>
          <a:bodyPr/>
          <a:lstStyle/>
          <a:p>
            <a:pPr eaLnBrk="1" hangingPunct="1">
              <a:lnSpc>
                <a:spcPct val="80000"/>
              </a:lnSpc>
              <a:buFontTx/>
              <a:buNone/>
              <a:defRPr/>
            </a:pPr>
            <a:r>
              <a:rPr lang="en-US" sz="2000" b="1" dirty="0">
                <a:ea typeface="+mn-ea"/>
              </a:rPr>
              <a:t>double </a:t>
            </a:r>
            <a:r>
              <a:rPr lang="en-US" sz="2000" b="1" dirty="0" err="1">
                <a:ea typeface="+mn-ea"/>
              </a:rPr>
              <a:t>alcoa_price</a:t>
            </a:r>
            <a:r>
              <a:rPr lang="en-US" sz="2000" b="1" dirty="0">
                <a:ea typeface="+mn-ea"/>
              </a:rPr>
              <a:t> = </a:t>
            </a:r>
            <a:r>
              <a:rPr lang="en-US" sz="2000" b="1" dirty="0" err="1">
                <a:ea typeface="+mn-ea"/>
              </a:rPr>
              <a:t>dow</a:t>
            </a:r>
            <a:r>
              <a:rPr lang="en-US" sz="2000" b="1" dirty="0" smtClean="0">
                <a:ea typeface="+mn-ea"/>
              </a:rPr>
              <a:t>[</a:t>
            </a:r>
            <a:r>
              <a:rPr lang="en-US" sz="2000" b="1" dirty="0"/>
              <a:t>"</a:t>
            </a:r>
            <a:r>
              <a:rPr lang="en-US" sz="2000" b="1" dirty="0" smtClean="0">
                <a:ea typeface="+mn-ea"/>
              </a:rPr>
              <a:t>AA</a:t>
            </a:r>
            <a:r>
              <a:rPr lang="en-US" sz="2000" b="1" dirty="0">
                <a:ea typeface="+mn-ea"/>
              </a:rPr>
              <a:t>"];	// </a:t>
            </a:r>
            <a:r>
              <a:rPr lang="en-US" sz="2000" i="1" dirty="0">
                <a:ea typeface="+mn-ea"/>
              </a:rPr>
              <a:t>read values from a map</a:t>
            </a:r>
          </a:p>
          <a:p>
            <a:pPr eaLnBrk="1" hangingPunct="1">
              <a:lnSpc>
                <a:spcPct val="80000"/>
              </a:lnSpc>
              <a:buFontTx/>
              <a:buNone/>
              <a:defRPr/>
            </a:pPr>
            <a:r>
              <a:rPr lang="en-US" sz="2000" b="1" dirty="0">
                <a:ea typeface="+mn-ea"/>
              </a:rPr>
              <a:t>double </a:t>
            </a:r>
            <a:r>
              <a:rPr lang="en-US" sz="2000" b="1" dirty="0" err="1">
                <a:ea typeface="+mn-ea"/>
              </a:rPr>
              <a:t>boeing_price</a:t>
            </a:r>
            <a:r>
              <a:rPr lang="en-US" sz="2000" b="1" dirty="0">
                <a:ea typeface="+mn-ea"/>
              </a:rPr>
              <a:t> = </a:t>
            </a:r>
            <a:r>
              <a:rPr lang="en-US" sz="2000" b="1" dirty="0" err="1">
                <a:ea typeface="+mn-ea"/>
              </a:rPr>
              <a:t>dow</a:t>
            </a:r>
            <a:r>
              <a:rPr lang="en-US" sz="2000" b="1" dirty="0">
                <a:ea typeface="+mn-ea"/>
              </a:rPr>
              <a:t>["BO"];</a:t>
            </a:r>
          </a:p>
          <a:p>
            <a:pPr eaLnBrk="1" hangingPunct="1">
              <a:lnSpc>
                <a:spcPct val="80000"/>
              </a:lnSpc>
              <a:buFontTx/>
              <a:buNone/>
              <a:defRPr/>
            </a:pPr>
            <a:endParaRPr lang="en-US" sz="2000" b="1" dirty="0">
              <a:ea typeface="+mn-ea"/>
            </a:endParaRPr>
          </a:p>
          <a:p>
            <a:pPr eaLnBrk="1" hangingPunct="1">
              <a:lnSpc>
                <a:spcPct val="80000"/>
              </a:lnSpc>
              <a:buFontTx/>
              <a:buNone/>
              <a:defRPr/>
            </a:pPr>
            <a:endParaRPr lang="en-US" sz="2000" b="1" dirty="0">
              <a:ea typeface="+mn-ea"/>
            </a:endParaRPr>
          </a:p>
          <a:p>
            <a:pPr eaLnBrk="1" hangingPunct="1">
              <a:lnSpc>
                <a:spcPct val="80000"/>
              </a:lnSpc>
              <a:buFontTx/>
              <a:buNone/>
              <a:defRPr/>
            </a:pPr>
            <a:r>
              <a:rPr lang="en-US" sz="2000" b="1" dirty="0">
                <a:ea typeface="+mn-ea"/>
              </a:rPr>
              <a:t>if (</a:t>
            </a:r>
            <a:r>
              <a:rPr lang="en-US" sz="2000" b="1" dirty="0" err="1">
                <a:ea typeface="+mn-ea"/>
              </a:rPr>
              <a:t>dow.find</a:t>
            </a:r>
            <a:r>
              <a:rPr lang="en-US" sz="2000" b="1" dirty="0">
                <a:ea typeface="+mn-ea"/>
              </a:rPr>
              <a:t>("INTC") != </a:t>
            </a:r>
            <a:r>
              <a:rPr lang="en-US" sz="2000" b="1" dirty="0" err="1">
                <a:ea typeface="+mn-ea"/>
              </a:rPr>
              <a:t>dow.end</a:t>
            </a:r>
            <a:r>
              <a:rPr lang="en-US" sz="2000" b="1" dirty="0">
                <a:ea typeface="+mn-ea"/>
              </a:rPr>
              <a:t>())	// </a:t>
            </a:r>
            <a:r>
              <a:rPr lang="en-US" sz="2000" i="1" dirty="0">
                <a:ea typeface="+mn-ea"/>
              </a:rPr>
              <a:t>look in a map for an entry</a:t>
            </a:r>
          </a:p>
          <a:p>
            <a:pPr eaLnBrk="1" hangingPunct="1">
              <a:lnSpc>
                <a:spcPct val="80000"/>
              </a:lnSpc>
              <a:buFontTx/>
              <a:buNone/>
              <a:defRPr/>
            </a:pPr>
            <a:r>
              <a:rPr lang="en-US" sz="2000" b="1" dirty="0">
                <a:ea typeface="+mn-ea"/>
              </a:rPr>
              <a:t>	</a:t>
            </a:r>
            <a:r>
              <a:rPr lang="en-US" sz="2000" b="1" dirty="0" err="1">
                <a:ea typeface="+mn-ea"/>
              </a:rPr>
              <a:t>cout</a:t>
            </a:r>
            <a:r>
              <a:rPr lang="en-US" sz="2000" b="1" dirty="0">
                <a:ea typeface="+mn-ea"/>
              </a:rPr>
              <a:t> &lt;&lt; "Intel is in the Dow\n";</a:t>
            </a:r>
          </a:p>
          <a:p>
            <a:pPr eaLnBrk="1" hangingPunct="1">
              <a:lnSpc>
                <a:spcPct val="80000"/>
              </a:lnSpc>
              <a:buFontTx/>
              <a:buNone/>
              <a:defRPr/>
            </a:pPr>
            <a:endParaRPr lang="en-US" sz="2000" b="1" dirty="0">
              <a:ea typeface="+mn-ea"/>
            </a:endParaRPr>
          </a:p>
          <a:p>
            <a:pPr eaLnBrk="1" hangingPunct="1">
              <a:lnSpc>
                <a:spcPct val="80000"/>
              </a:lnSpc>
              <a:buFontTx/>
              <a:buNone/>
              <a:defRPr/>
            </a:pPr>
            <a:endParaRPr lang="en-US" sz="2000" b="1" dirty="0">
              <a:ea typeface="+mn-ea"/>
            </a:endParaRPr>
          </a:p>
          <a:p>
            <a:pPr eaLnBrk="1" hangingPunct="1">
              <a:lnSpc>
                <a:spcPct val="80000"/>
              </a:lnSpc>
              <a:buFontTx/>
              <a:buNone/>
              <a:defRPr/>
            </a:pPr>
            <a:r>
              <a:rPr lang="en-US" sz="2000" b="1" dirty="0">
                <a:ea typeface="+mn-ea"/>
              </a:rPr>
              <a:t>// </a:t>
            </a:r>
            <a:r>
              <a:rPr lang="en-US" sz="2000" i="1" dirty="0">
                <a:ea typeface="+mn-ea"/>
              </a:rPr>
              <a:t>iterate through a map:</a:t>
            </a:r>
          </a:p>
          <a:p>
            <a:pPr eaLnBrk="1" hangingPunct="1">
              <a:lnSpc>
                <a:spcPct val="80000"/>
              </a:lnSpc>
              <a:buFontTx/>
              <a:buNone/>
              <a:defRPr/>
            </a:pPr>
            <a:endParaRPr lang="en-US" sz="1000" b="1" dirty="0">
              <a:ea typeface="+mn-ea"/>
            </a:endParaRPr>
          </a:p>
          <a:p>
            <a:pPr eaLnBrk="1" hangingPunct="1">
              <a:lnSpc>
                <a:spcPct val="80000"/>
              </a:lnSpc>
              <a:buFontTx/>
              <a:buNone/>
              <a:defRPr/>
            </a:pPr>
            <a:r>
              <a:rPr lang="en-US" sz="2000" b="1" dirty="0">
                <a:ea typeface="+mn-ea"/>
              </a:rPr>
              <a:t>for </a:t>
            </a:r>
            <a:r>
              <a:rPr lang="en-US" sz="2000" b="1" dirty="0" smtClean="0">
                <a:ea typeface="+mn-ea"/>
              </a:rPr>
              <a:t>(const auto&amp; </a:t>
            </a:r>
            <a:r>
              <a:rPr lang="en-US" sz="2000" b="1" dirty="0">
                <a:ea typeface="+mn-ea"/>
              </a:rPr>
              <a:t>p </a:t>
            </a:r>
            <a:r>
              <a:rPr lang="en-US" sz="2000" b="1" dirty="0" smtClean="0">
                <a:ea typeface="+mn-ea"/>
              </a:rPr>
              <a:t>: </a:t>
            </a:r>
            <a:r>
              <a:rPr lang="en-US" sz="2000" b="1" dirty="0" err="1" smtClean="0">
                <a:ea typeface="+mn-ea"/>
              </a:rPr>
              <a:t>dow</a:t>
            </a:r>
            <a:r>
              <a:rPr lang="en-US" sz="2000" b="1" dirty="0" smtClean="0">
                <a:ea typeface="+mn-ea"/>
              </a:rPr>
              <a:t>) </a:t>
            </a:r>
            <a:r>
              <a:rPr lang="en-US" sz="2000" b="1" dirty="0">
                <a:ea typeface="+mn-ea"/>
              </a:rPr>
              <a:t>{</a:t>
            </a:r>
          </a:p>
          <a:p>
            <a:pPr eaLnBrk="1" hangingPunct="1">
              <a:lnSpc>
                <a:spcPct val="80000"/>
              </a:lnSpc>
              <a:buFontTx/>
              <a:buNone/>
              <a:defRPr/>
            </a:pPr>
            <a:r>
              <a:rPr lang="en-US" sz="2000" b="1" dirty="0">
                <a:ea typeface="+mn-ea"/>
              </a:rPr>
              <a:t>	const string&amp; symbol = </a:t>
            </a:r>
            <a:r>
              <a:rPr lang="en-US" sz="2000" b="1" dirty="0" err="1" smtClean="0">
                <a:ea typeface="+mn-ea"/>
              </a:rPr>
              <a:t>p.first</a:t>
            </a:r>
            <a:r>
              <a:rPr lang="en-US" sz="2000" b="1" dirty="0">
                <a:ea typeface="+mn-ea"/>
              </a:rPr>
              <a:t>;	// </a:t>
            </a:r>
            <a:r>
              <a:rPr lang="en-US" sz="2000" i="1" dirty="0">
                <a:ea typeface="+mn-ea"/>
              </a:rPr>
              <a:t>the "ticker" symbol</a:t>
            </a:r>
          </a:p>
          <a:p>
            <a:pPr eaLnBrk="1" hangingPunct="1">
              <a:lnSpc>
                <a:spcPct val="80000"/>
              </a:lnSpc>
              <a:buFontTx/>
              <a:buNone/>
              <a:defRPr/>
            </a:pPr>
            <a:r>
              <a:rPr lang="en-US" sz="2000" b="1" dirty="0">
                <a:ea typeface="+mn-ea"/>
              </a:rPr>
              <a:t>	</a:t>
            </a:r>
            <a:r>
              <a:rPr lang="en-US" sz="2000" b="1" dirty="0" err="1">
                <a:ea typeface="+mn-ea"/>
              </a:rPr>
              <a:t>cout</a:t>
            </a:r>
            <a:r>
              <a:rPr lang="en-US" sz="2000" b="1" dirty="0">
                <a:ea typeface="+mn-ea"/>
              </a:rPr>
              <a:t> &lt;&lt; symbol  &lt;&lt; </a:t>
            </a:r>
            <a:r>
              <a:rPr lang="en-US" sz="2000" b="1" dirty="0">
                <a:ea typeface="+mn-ea"/>
                <a:cs typeface="Tahoma" pitchFamily="34" charset="0"/>
              </a:rPr>
              <a:t>'</a:t>
            </a:r>
            <a:r>
              <a:rPr lang="en-US" sz="2000" b="1" dirty="0">
                <a:ea typeface="+mn-ea"/>
              </a:rPr>
              <a:t>\t</a:t>
            </a:r>
            <a:r>
              <a:rPr lang="en-US" sz="2000" b="1" dirty="0">
                <a:ea typeface="+mn-ea"/>
                <a:cs typeface="Tahoma" pitchFamily="34" charset="0"/>
              </a:rPr>
              <a:t>'</a:t>
            </a:r>
            <a:r>
              <a:rPr lang="en-US" sz="2000" b="1" dirty="0">
                <a:ea typeface="+mn-ea"/>
              </a:rPr>
              <a:t> &lt;&lt; </a:t>
            </a:r>
            <a:r>
              <a:rPr lang="en-US" sz="2000" b="1" dirty="0" err="1" smtClean="0">
                <a:ea typeface="+mn-ea"/>
              </a:rPr>
              <a:t>p.second</a:t>
            </a:r>
            <a:r>
              <a:rPr lang="en-US" sz="2000" b="1" dirty="0" smtClean="0">
                <a:ea typeface="+mn-ea"/>
              </a:rPr>
              <a:t> </a:t>
            </a:r>
            <a:r>
              <a:rPr lang="en-US" sz="2000" b="1" dirty="0">
                <a:ea typeface="+mn-ea"/>
              </a:rPr>
              <a:t>&lt;&lt; </a:t>
            </a:r>
            <a:r>
              <a:rPr lang="en-US" sz="2000" b="1" dirty="0">
                <a:ea typeface="+mn-ea"/>
                <a:cs typeface="Tahoma" pitchFamily="34" charset="0"/>
              </a:rPr>
              <a:t>'</a:t>
            </a:r>
            <a:r>
              <a:rPr lang="en-US" sz="2000" b="1" dirty="0">
                <a:ea typeface="+mn-ea"/>
              </a:rPr>
              <a:t>\t</a:t>
            </a:r>
            <a:r>
              <a:rPr lang="en-US" sz="2000" b="1" dirty="0">
                <a:ea typeface="+mn-ea"/>
                <a:cs typeface="Tahoma" pitchFamily="34" charset="0"/>
              </a:rPr>
              <a:t>'</a:t>
            </a:r>
            <a:r>
              <a:rPr lang="en-US" sz="2000" b="1" dirty="0">
                <a:ea typeface="+mn-ea"/>
              </a:rPr>
              <a:t> &lt;&lt; </a:t>
            </a:r>
            <a:r>
              <a:rPr lang="en-US" sz="2000" b="1" dirty="0" err="1">
                <a:ea typeface="+mn-ea"/>
              </a:rPr>
              <a:t>dow_name</a:t>
            </a:r>
            <a:r>
              <a:rPr lang="en-US" sz="2000" b="1" dirty="0">
                <a:ea typeface="+mn-ea"/>
              </a:rPr>
              <a:t>[symbol] &lt;&lt; </a:t>
            </a:r>
            <a:r>
              <a:rPr lang="en-US" sz="2000" b="1" dirty="0">
                <a:ea typeface="+mn-ea"/>
                <a:cs typeface="Tahoma" pitchFamily="34" charset="0"/>
              </a:rPr>
              <a:t>'</a:t>
            </a:r>
            <a:r>
              <a:rPr lang="en-US" sz="2000" b="1" dirty="0">
                <a:ea typeface="+mn-ea"/>
              </a:rPr>
              <a:t>\n</a:t>
            </a:r>
            <a:r>
              <a:rPr lang="en-US" sz="2000" b="1" dirty="0">
                <a:ea typeface="+mn-ea"/>
                <a:cs typeface="Tahoma" pitchFamily="34" charset="0"/>
              </a:rPr>
              <a:t>'</a:t>
            </a:r>
            <a:r>
              <a:rPr lang="en-US" sz="2000" b="1" dirty="0">
                <a:ea typeface="+mn-ea"/>
              </a:rPr>
              <a:t>;</a:t>
            </a:r>
          </a:p>
          <a:p>
            <a:pPr eaLnBrk="1" hangingPunct="1">
              <a:lnSpc>
                <a:spcPct val="80000"/>
              </a:lnSpc>
              <a:buFontTx/>
              <a:buNone/>
              <a:defRPr/>
            </a:pPr>
            <a:r>
              <a:rPr lang="en-US" sz="2000" b="1" dirty="0">
                <a:ea typeface="+mn-ea"/>
              </a:rPr>
              <a:t>}</a:t>
            </a:r>
          </a:p>
          <a:p>
            <a:pPr eaLnBrk="1" hangingPunct="1">
              <a:lnSpc>
                <a:spcPct val="80000"/>
              </a:lnSpc>
              <a:buFontTx/>
              <a:buNone/>
              <a:defRPr/>
            </a:pPr>
            <a:endParaRPr lang="en-US" sz="1800" b="1" dirty="0">
              <a:ea typeface="+mn-ea"/>
            </a:endParaRPr>
          </a:p>
          <a:p>
            <a:pPr eaLnBrk="1" hangingPunct="1">
              <a:lnSpc>
                <a:spcPct val="80000"/>
              </a:lnSpc>
              <a:buFontTx/>
              <a:buNone/>
              <a:defRPr/>
            </a:pPr>
            <a:endParaRPr lang="en-US" sz="1800" b="1" dirty="0">
              <a:ea typeface="+mn-ea"/>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2478BB75-B56F-4E97-99B3-8757260F9790}" type="slidenum">
              <a:rPr lang="en-US" altLang="en-US" sz="1400" smtClean="0"/>
              <a:pPr eaLnBrk="1" hangingPunct="1">
                <a:defRPr/>
              </a:pPr>
              <a:t>22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Map example </a:t>
            </a:r>
            <a:r>
              <a:rPr lang="en-US" altLang="en-US" sz="3200" smtClean="0">
                <a:ea typeface="ＭＳ Ｐゴシック" pitchFamily="34" charset="-128"/>
              </a:rPr>
              <a:t>(calculate the DJ index)</a:t>
            </a:r>
          </a:p>
        </p:txBody>
      </p:sp>
      <p:sp>
        <p:nvSpPr>
          <p:cNvPr id="92163" name="Rectangle 3"/>
          <p:cNvSpPr>
            <a:spLocks noGrp="1" noChangeArrowheads="1"/>
          </p:cNvSpPr>
          <p:nvPr>
            <p:ph idx="1"/>
          </p:nvPr>
        </p:nvSpPr>
        <p:spPr>
          <a:xfrm>
            <a:off x="304800" y="1600200"/>
            <a:ext cx="8686800" cy="5105400"/>
          </a:xfrm>
        </p:spPr>
        <p:txBody>
          <a:bodyPr/>
          <a:lstStyle/>
          <a:p>
            <a:pPr eaLnBrk="1" hangingPunct="1">
              <a:lnSpc>
                <a:spcPct val="80000"/>
              </a:lnSpc>
              <a:buFontTx/>
              <a:buNone/>
              <a:defRPr/>
            </a:pPr>
            <a:r>
              <a:rPr lang="en-US" altLang="en-US" sz="2000" b="1" dirty="0" smtClean="0">
                <a:ea typeface="ＭＳ Ｐゴシック" pitchFamily="34" charset="-128"/>
              </a:rPr>
              <a:t>double </a:t>
            </a:r>
            <a:r>
              <a:rPr lang="en-US" altLang="en-US" sz="2000" b="1" dirty="0" err="1" smtClean="0">
                <a:ea typeface="ＭＳ Ｐゴシック" pitchFamily="34" charset="-128"/>
              </a:rPr>
              <a:t>value_product</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const pair&lt;</a:t>
            </a:r>
            <a:r>
              <a:rPr lang="en-US" altLang="en-US" sz="2000" b="1" dirty="0" err="1" smtClean="0">
                <a:ea typeface="ＭＳ Ｐゴシック" pitchFamily="34" charset="-128"/>
              </a:rPr>
              <a:t>string,double</a:t>
            </a:r>
            <a:r>
              <a:rPr lang="en-US" altLang="en-US" sz="2000" b="1" dirty="0" smtClean="0">
                <a:ea typeface="ＭＳ Ｐゴシック" pitchFamily="34" charset="-128"/>
              </a:rPr>
              <a:t>&gt;&amp; a,</a:t>
            </a:r>
          </a:p>
          <a:p>
            <a:pPr eaLnBrk="1" hangingPunct="1">
              <a:lnSpc>
                <a:spcPct val="80000"/>
              </a:lnSpc>
              <a:buFontTx/>
              <a:buNone/>
              <a:defRPr/>
            </a:pPr>
            <a:r>
              <a:rPr lang="en-US" altLang="en-US" sz="2000" b="1" dirty="0" smtClean="0">
                <a:ea typeface="ＭＳ Ｐゴシック" pitchFamily="34" charset="-128"/>
              </a:rPr>
              <a:t>	const pair&lt;</a:t>
            </a:r>
            <a:r>
              <a:rPr lang="en-US" altLang="en-US" sz="2000" b="1" dirty="0" err="1" smtClean="0">
                <a:ea typeface="ＭＳ Ｐゴシック" pitchFamily="34" charset="-128"/>
              </a:rPr>
              <a:t>string,double</a:t>
            </a:r>
            <a:r>
              <a:rPr lang="en-US" altLang="en-US" sz="2000" b="1" dirty="0" smtClean="0">
                <a:ea typeface="ＭＳ Ｐゴシック" pitchFamily="34" charset="-128"/>
              </a:rPr>
              <a:t>&gt;&amp; b)		// </a:t>
            </a:r>
            <a:r>
              <a:rPr lang="en-US" altLang="en-US" sz="2000" i="1" dirty="0" smtClean="0">
                <a:ea typeface="ＭＳ Ｐゴシック" pitchFamily="34" charset="-128"/>
              </a:rPr>
              <a:t>extract values and multiply</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return </a:t>
            </a:r>
            <a:r>
              <a:rPr lang="en-US" altLang="en-US" sz="2000" b="1" dirty="0" err="1" smtClean="0">
                <a:ea typeface="ＭＳ Ｐゴシック" pitchFamily="34" charset="-128"/>
              </a:rPr>
              <a:t>a.second</a:t>
            </a:r>
            <a:r>
              <a:rPr lang="en-US" altLang="en-US" sz="2000" b="1" dirty="0" smtClean="0">
                <a:ea typeface="ＭＳ Ｐゴシック" pitchFamily="34" charset="-128"/>
              </a:rPr>
              <a:t> * </a:t>
            </a:r>
            <a:r>
              <a:rPr lang="en-US" altLang="en-US" sz="2000" b="1" dirty="0" err="1" smtClean="0">
                <a:ea typeface="ＭＳ Ｐゴシック" pitchFamily="34" charset="-128"/>
              </a:rPr>
              <a:t>b.second</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double </a:t>
            </a:r>
            <a:r>
              <a:rPr lang="en-US" altLang="en-US" sz="2000" b="1" dirty="0" err="1" smtClean="0">
                <a:ea typeface="ＭＳ Ｐゴシック" pitchFamily="34" charset="-128"/>
              </a:rPr>
              <a:t>dj_index</a:t>
            </a:r>
            <a:r>
              <a:rPr lang="en-US" altLang="en-US" sz="2000" b="1" dirty="0" smtClean="0">
                <a:ea typeface="ＭＳ Ｐゴシック" pitchFamily="34" charset="-128"/>
              </a:rPr>
              <a:t> =</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inner_product</a:t>
            </a:r>
            <a:r>
              <a:rPr lang="en-US" altLang="en-US" sz="2000" b="1" dirty="0" smtClean="0">
                <a:ea typeface="ＭＳ Ｐゴシック" pitchFamily="34" charset="-128"/>
              </a:rPr>
              <a:t>(</a:t>
            </a:r>
            <a:r>
              <a:rPr lang="en-US" altLang="en-US" sz="2000" b="1" dirty="0" err="1" smtClean="0">
                <a:ea typeface="ＭＳ Ｐゴシック" pitchFamily="34" charset="-128"/>
              </a:rPr>
              <a:t>dow.begin</a:t>
            </a:r>
            <a:r>
              <a:rPr lang="en-US" altLang="en-US" sz="2000" b="1" dirty="0" smtClean="0">
                <a:ea typeface="ＭＳ Ｐゴシック" pitchFamily="34" charset="-128"/>
              </a:rPr>
              <a:t>(), </a:t>
            </a:r>
            <a:r>
              <a:rPr lang="en-US" altLang="en-US" sz="2000" b="1" dirty="0" err="1" smtClean="0">
                <a:ea typeface="ＭＳ Ｐゴシック" pitchFamily="34" charset="-128"/>
              </a:rPr>
              <a:t>dow.end</a:t>
            </a:r>
            <a:r>
              <a:rPr lang="en-US" altLang="en-US" sz="2000" b="1" dirty="0" smtClean="0">
                <a:ea typeface="ＭＳ Ｐゴシック" pitchFamily="34" charset="-128"/>
              </a:rPr>
              <a:t>(),		// </a:t>
            </a:r>
            <a:r>
              <a:rPr lang="en-US" altLang="en-US" sz="2000" i="1" dirty="0" smtClean="0">
                <a:ea typeface="ＭＳ Ｐゴシック" pitchFamily="34" charset="-128"/>
              </a:rPr>
              <a:t>all companies in index</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dow_weight.begin</a:t>
            </a:r>
            <a:r>
              <a:rPr lang="en-US" altLang="en-US" sz="2000" b="1" dirty="0" smtClean="0">
                <a:ea typeface="ＭＳ Ｐゴシック" pitchFamily="34" charset="-128"/>
              </a:rPr>
              <a:t>(),	// </a:t>
            </a:r>
            <a:r>
              <a:rPr lang="en-US" altLang="en-US" sz="2000" i="1" dirty="0" smtClean="0">
                <a:ea typeface="ＭＳ Ｐゴシック" pitchFamily="34" charset="-128"/>
              </a:rPr>
              <a:t>their weights</a:t>
            </a:r>
          </a:p>
          <a:p>
            <a:pPr eaLnBrk="1" hangingPunct="1">
              <a:lnSpc>
                <a:spcPct val="80000"/>
              </a:lnSpc>
              <a:buFontTx/>
              <a:buNone/>
              <a:defRPr/>
            </a:pPr>
            <a:r>
              <a:rPr lang="en-US" altLang="en-US" sz="2000" b="1" dirty="0" smtClean="0">
                <a:ea typeface="ＭＳ Ｐゴシック" pitchFamily="34" charset="-128"/>
              </a:rPr>
              <a:t>				0.0,			// </a:t>
            </a:r>
            <a:r>
              <a:rPr lang="en-US" altLang="en-US" sz="2000" i="1" dirty="0" smtClean="0">
                <a:ea typeface="ＭＳ Ｐゴシック" pitchFamily="34" charset="-128"/>
              </a:rPr>
              <a:t>initial value</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plus&lt;double&gt;(),		// </a:t>
            </a:r>
            <a:r>
              <a:rPr lang="en-US" altLang="en-US" sz="2000" i="1" dirty="0" smtClean="0">
                <a:ea typeface="ＭＳ Ｐゴシック" pitchFamily="34" charset="-128"/>
              </a:rPr>
              <a:t>add (as usual)</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value_product</a:t>
            </a:r>
            <a:r>
              <a:rPr lang="en-US" altLang="en-US" sz="2000" b="1" dirty="0" smtClean="0">
                <a:ea typeface="ＭＳ Ｐゴシック" pitchFamily="34" charset="-128"/>
              </a:rPr>
              <a:t>	   	// </a:t>
            </a:r>
            <a:r>
              <a:rPr lang="en-US" altLang="en-US" sz="2000" i="1" dirty="0" smtClean="0">
                <a:ea typeface="ＭＳ Ｐゴシック" pitchFamily="34" charset="-128"/>
              </a:rPr>
              <a:t>extract values and weights</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and multiply; then sum</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814F8DBC-4055-4856-9F94-409F16CC98AF}" type="slidenum">
              <a:rPr lang="en-US" altLang="en-US" sz="1400" smtClean="0"/>
              <a:pPr eaLnBrk="1" hangingPunct="1">
                <a:defRPr/>
              </a:pPr>
              <a:t>23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defRPr/>
            </a:pPr>
            <a:r>
              <a:rPr lang="en-US" altLang="en-US" smtClean="0">
                <a:ea typeface="ＭＳ Ｐゴシック" pitchFamily="34" charset="-128"/>
              </a:rPr>
              <a:t>Containers and </a:t>
            </a:r>
            <a:r>
              <a:rPr lang="ja-JP" altLang="en-US" smtClean="0">
                <a:ea typeface="ＭＳ Ｐゴシック" pitchFamily="34" charset="-128"/>
              </a:rPr>
              <a:t>“</a:t>
            </a:r>
            <a:r>
              <a:rPr lang="en-US" altLang="ja-JP" smtClean="0">
                <a:ea typeface="ＭＳ Ｐゴシック" pitchFamily="34" charset="-128"/>
              </a:rPr>
              <a:t>almost containers</a:t>
            </a:r>
            <a:r>
              <a:rPr lang="ja-JP" altLang="en-US" smtClean="0">
                <a:ea typeface="ＭＳ Ｐゴシック" pitchFamily="34" charset="-128"/>
              </a:rPr>
              <a:t>”</a:t>
            </a:r>
            <a:endParaRPr lang="en-US" altLang="en-US" smtClean="0">
              <a:ea typeface="ＭＳ Ｐゴシック" pitchFamily="34" charset="-128"/>
            </a:endParaRPr>
          </a:p>
        </p:txBody>
      </p:sp>
      <p:sp>
        <p:nvSpPr>
          <p:cNvPr id="34819" name="Rectangle 3"/>
          <p:cNvSpPr>
            <a:spLocks noGrp="1" noChangeArrowheads="1"/>
          </p:cNvSpPr>
          <p:nvPr>
            <p:ph idx="1"/>
          </p:nvPr>
        </p:nvSpPr>
        <p:spPr>
          <a:xfrm>
            <a:off x="457200" y="1600200"/>
            <a:ext cx="8458200" cy="5257800"/>
          </a:xfrm>
        </p:spPr>
        <p:txBody>
          <a:bodyPr/>
          <a:lstStyle/>
          <a:p>
            <a:pPr eaLnBrk="1" hangingPunct="1">
              <a:lnSpc>
                <a:spcPct val="80000"/>
              </a:lnSpc>
              <a:defRPr/>
            </a:pPr>
            <a:r>
              <a:rPr lang="en-US" altLang="en-US" sz="2400" smtClean="0">
                <a:ea typeface="ＭＳ Ｐゴシック" pitchFamily="34" charset="-128"/>
              </a:rPr>
              <a:t>Sequence containers</a:t>
            </a:r>
          </a:p>
          <a:p>
            <a:pPr lvl="1" eaLnBrk="1" hangingPunct="1">
              <a:lnSpc>
                <a:spcPct val="80000"/>
              </a:lnSpc>
              <a:defRPr/>
            </a:pPr>
            <a:r>
              <a:rPr lang="en-US" altLang="en-US" sz="2000" b="1" smtClean="0">
                <a:ea typeface="Times New Roman" pitchFamily="18" charset="0"/>
              </a:rPr>
              <a:t>vector, list, deque</a:t>
            </a:r>
          </a:p>
          <a:p>
            <a:pPr eaLnBrk="1" hangingPunct="1">
              <a:lnSpc>
                <a:spcPct val="80000"/>
              </a:lnSpc>
              <a:defRPr/>
            </a:pPr>
            <a:r>
              <a:rPr lang="en-US" altLang="en-US" sz="2400" smtClean="0">
                <a:ea typeface="ＭＳ Ｐゴシック" pitchFamily="34" charset="-128"/>
              </a:rPr>
              <a:t>Associative containers</a:t>
            </a:r>
          </a:p>
          <a:p>
            <a:pPr lvl="1" eaLnBrk="1" hangingPunct="1">
              <a:lnSpc>
                <a:spcPct val="80000"/>
              </a:lnSpc>
              <a:defRPr/>
            </a:pPr>
            <a:r>
              <a:rPr lang="en-US" altLang="en-US" sz="2000" b="1" smtClean="0">
                <a:ea typeface="Times New Roman" pitchFamily="18" charset="0"/>
              </a:rPr>
              <a:t>map, set, multimap, multiset</a:t>
            </a:r>
          </a:p>
          <a:p>
            <a:pPr eaLnBrk="1" hangingPunct="1">
              <a:lnSpc>
                <a:spcPct val="80000"/>
              </a:lnSpc>
              <a:defRPr/>
            </a:pPr>
            <a:r>
              <a:rPr lang="ja-JP" altLang="en-US" sz="2400" smtClean="0">
                <a:ea typeface="ＭＳ Ｐゴシック" pitchFamily="34" charset="-128"/>
              </a:rPr>
              <a:t>“</a:t>
            </a:r>
            <a:r>
              <a:rPr lang="en-US" altLang="ja-JP" sz="2400" smtClean="0">
                <a:ea typeface="ＭＳ Ｐゴシック" pitchFamily="34" charset="-128"/>
              </a:rPr>
              <a:t>almost containers</a:t>
            </a:r>
            <a:r>
              <a:rPr lang="ja-JP" altLang="en-US" sz="2400" smtClean="0">
                <a:ea typeface="ＭＳ Ｐゴシック" pitchFamily="34" charset="-128"/>
              </a:rPr>
              <a:t>”</a:t>
            </a:r>
            <a:endParaRPr lang="en-US" altLang="ja-JP" sz="2400" smtClean="0">
              <a:ea typeface="ＭＳ Ｐゴシック" pitchFamily="34" charset="-128"/>
            </a:endParaRPr>
          </a:p>
          <a:p>
            <a:pPr lvl="1" eaLnBrk="1" hangingPunct="1">
              <a:lnSpc>
                <a:spcPct val="80000"/>
              </a:lnSpc>
              <a:defRPr/>
            </a:pPr>
            <a:r>
              <a:rPr lang="en-US" altLang="en-US" sz="2000" smtClean="0">
                <a:ea typeface="Times New Roman" pitchFamily="18" charset="0"/>
              </a:rPr>
              <a:t>array, </a:t>
            </a:r>
            <a:r>
              <a:rPr lang="en-US" altLang="en-US" sz="2000" b="1" smtClean="0">
                <a:ea typeface="Times New Roman" pitchFamily="18" charset="0"/>
              </a:rPr>
              <a:t>string, stack, queue, priority_queue, bitset</a:t>
            </a:r>
          </a:p>
          <a:p>
            <a:pPr eaLnBrk="1" hangingPunct="1">
              <a:lnSpc>
                <a:spcPct val="80000"/>
              </a:lnSpc>
              <a:defRPr/>
            </a:pPr>
            <a:r>
              <a:rPr lang="en-US" altLang="en-US" sz="2400" smtClean="0">
                <a:ea typeface="ＭＳ Ｐゴシック" pitchFamily="34" charset="-128"/>
              </a:rPr>
              <a:t>New C++11 standard containers</a:t>
            </a:r>
          </a:p>
          <a:p>
            <a:pPr lvl="1" eaLnBrk="1" hangingPunct="1">
              <a:lnSpc>
                <a:spcPct val="80000"/>
              </a:lnSpc>
              <a:defRPr/>
            </a:pPr>
            <a:r>
              <a:rPr lang="en-US" altLang="en-US" sz="2000" b="1" smtClean="0">
                <a:ea typeface="Times New Roman" pitchFamily="18" charset="0"/>
              </a:rPr>
              <a:t>unordered_map </a:t>
            </a:r>
            <a:r>
              <a:rPr lang="en-US" altLang="en-US" sz="2000" smtClean="0">
                <a:ea typeface="Times New Roman" pitchFamily="18" charset="0"/>
              </a:rPr>
              <a:t>(a hash table), </a:t>
            </a:r>
            <a:r>
              <a:rPr lang="en-US" altLang="en-US" sz="2000" b="1" smtClean="0">
                <a:ea typeface="Times New Roman" pitchFamily="18" charset="0"/>
              </a:rPr>
              <a:t>unordered_set, </a:t>
            </a:r>
            <a:r>
              <a:rPr lang="en-US" altLang="en-US" sz="2000" smtClean="0">
                <a:ea typeface="Times New Roman" pitchFamily="18" charset="0"/>
              </a:rPr>
              <a:t>…</a:t>
            </a:r>
          </a:p>
          <a:p>
            <a:pPr eaLnBrk="1" hangingPunct="1">
              <a:lnSpc>
                <a:spcPct val="80000"/>
              </a:lnSpc>
              <a:defRPr/>
            </a:pPr>
            <a:r>
              <a:rPr lang="en-US" altLang="en-US" sz="2400" smtClean="0">
                <a:ea typeface="ＭＳ Ｐゴシック" pitchFamily="34" charset="-128"/>
              </a:rPr>
              <a:t>For anything non-trivial, consult documentation</a:t>
            </a:r>
          </a:p>
          <a:p>
            <a:pPr lvl="1" eaLnBrk="1" hangingPunct="1">
              <a:lnSpc>
                <a:spcPct val="80000"/>
              </a:lnSpc>
              <a:defRPr/>
            </a:pPr>
            <a:r>
              <a:rPr lang="en-US" altLang="en-US" sz="2000" smtClean="0">
                <a:ea typeface="Times New Roman" pitchFamily="18" charset="0"/>
              </a:rPr>
              <a:t>Online</a:t>
            </a:r>
          </a:p>
          <a:p>
            <a:pPr lvl="2" eaLnBrk="1" hangingPunct="1">
              <a:lnSpc>
                <a:spcPct val="80000"/>
              </a:lnSpc>
              <a:defRPr/>
            </a:pPr>
            <a:r>
              <a:rPr lang="en-US" altLang="en-US" sz="1800" smtClean="0">
                <a:ea typeface="Times New Roman" pitchFamily="18" charset="0"/>
              </a:rPr>
              <a:t>SGI, RogueWave, Dinkumware</a:t>
            </a:r>
          </a:p>
          <a:p>
            <a:pPr lvl="1" eaLnBrk="1" hangingPunct="1">
              <a:lnSpc>
                <a:spcPct val="80000"/>
              </a:lnSpc>
              <a:defRPr/>
            </a:pPr>
            <a:r>
              <a:rPr lang="en-US" altLang="en-US" sz="2000" smtClean="0">
                <a:ea typeface="Times New Roman" pitchFamily="18" charset="0"/>
              </a:rPr>
              <a:t>Other books</a:t>
            </a:r>
          </a:p>
          <a:p>
            <a:pPr lvl="2" eaLnBrk="1" hangingPunct="1">
              <a:lnSpc>
                <a:spcPct val="80000"/>
              </a:lnSpc>
              <a:defRPr/>
            </a:pPr>
            <a:r>
              <a:rPr lang="en-US" altLang="en-US" sz="1800" smtClean="0">
                <a:ea typeface="Times New Roman" pitchFamily="18" charset="0"/>
              </a:rPr>
              <a:t>Stroustrup: The C++ Programming language 4</a:t>
            </a:r>
            <a:r>
              <a:rPr lang="en-US" altLang="en-US" sz="1800" baseline="30000" smtClean="0">
                <a:ea typeface="Times New Roman" pitchFamily="18" charset="0"/>
              </a:rPr>
              <a:t>th</a:t>
            </a:r>
            <a:r>
              <a:rPr lang="en-US" altLang="en-US" sz="1800" smtClean="0">
                <a:ea typeface="Times New Roman" pitchFamily="18" charset="0"/>
              </a:rPr>
              <a:t> ed. (Chapters 30-33, 40.6)</a:t>
            </a:r>
          </a:p>
          <a:p>
            <a:pPr lvl="2" eaLnBrk="1" hangingPunct="1">
              <a:lnSpc>
                <a:spcPct val="80000"/>
              </a:lnSpc>
              <a:defRPr/>
            </a:pPr>
            <a:r>
              <a:rPr lang="en-US" altLang="en-US" sz="1800" smtClean="0">
                <a:ea typeface="Times New Roman" pitchFamily="18" charset="0"/>
              </a:rPr>
              <a:t>Austern: Generic Programming and the STL</a:t>
            </a:r>
          </a:p>
          <a:p>
            <a:pPr lvl="2" eaLnBrk="1" hangingPunct="1">
              <a:lnSpc>
                <a:spcPct val="80000"/>
              </a:lnSpc>
              <a:defRPr/>
            </a:pPr>
            <a:r>
              <a:rPr lang="en-US" altLang="en-US" sz="1800" smtClean="0">
                <a:ea typeface="Times New Roman" pitchFamily="18" charset="0"/>
              </a:rPr>
              <a:t>Josuttis: The C++ Standard Library</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95A99FD-6C26-4838-BD59-B924193D2AE5}" type="slidenum">
              <a:rPr lang="en-US" altLang="en-US" sz="1400" smtClean="0"/>
              <a:pPr eaLnBrk="1" hangingPunct="1">
                <a:defRPr/>
              </a:pPr>
              <a:t>24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Algorithms</a:t>
            </a:r>
          </a:p>
        </p:txBody>
      </p:sp>
      <p:sp>
        <p:nvSpPr>
          <p:cNvPr id="50179" name="Rectangle 3"/>
          <p:cNvSpPr>
            <a:spLocks noGrp="1" noChangeArrowheads="1"/>
          </p:cNvSpPr>
          <p:nvPr>
            <p:ph idx="1"/>
          </p:nvPr>
        </p:nvSpPr>
        <p:spPr/>
        <p:txBody>
          <a:bodyPr/>
          <a:lstStyle/>
          <a:p>
            <a:pPr eaLnBrk="1" hangingPunct="1">
              <a:defRPr/>
            </a:pPr>
            <a:r>
              <a:rPr lang="en-US" altLang="en-US" sz="2800" smtClean="0">
                <a:ea typeface="ＭＳ Ｐゴシック" pitchFamily="34" charset="-128"/>
              </a:rPr>
              <a:t>An STL-style algorithm</a:t>
            </a:r>
          </a:p>
          <a:p>
            <a:pPr lvl="1" eaLnBrk="1" hangingPunct="1">
              <a:defRPr/>
            </a:pPr>
            <a:r>
              <a:rPr lang="en-US" altLang="en-US" sz="2400" smtClean="0">
                <a:ea typeface="Times New Roman" pitchFamily="18" charset="0"/>
              </a:rPr>
              <a:t>Takes one or more sequences</a:t>
            </a:r>
          </a:p>
          <a:p>
            <a:pPr lvl="2" eaLnBrk="1" hangingPunct="1">
              <a:defRPr/>
            </a:pPr>
            <a:r>
              <a:rPr lang="en-US" altLang="en-US" sz="2000" smtClean="0">
                <a:ea typeface="Times New Roman" pitchFamily="18" charset="0"/>
              </a:rPr>
              <a:t>Usually as pairs of iterators</a:t>
            </a:r>
          </a:p>
          <a:p>
            <a:pPr lvl="1" eaLnBrk="1" hangingPunct="1">
              <a:defRPr/>
            </a:pPr>
            <a:r>
              <a:rPr lang="en-US" altLang="en-US" sz="2400" smtClean="0">
                <a:ea typeface="Times New Roman" pitchFamily="18" charset="0"/>
              </a:rPr>
              <a:t>Takes one or more operations</a:t>
            </a:r>
          </a:p>
          <a:p>
            <a:pPr lvl="2" eaLnBrk="1" hangingPunct="1">
              <a:defRPr/>
            </a:pPr>
            <a:r>
              <a:rPr lang="en-US" altLang="en-US" sz="2000" smtClean="0">
                <a:ea typeface="Times New Roman" pitchFamily="18" charset="0"/>
              </a:rPr>
              <a:t>Usually as function objects</a:t>
            </a:r>
          </a:p>
          <a:p>
            <a:pPr lvl="2" eaLnBrk="1" hangingPunct="1">
              <a:defRPr/>
            </a:pPr>
            <a:r>
              <a:rPr lang="en-US" altLang="en-US" sz="2000" smtClean="0">
                <a:ea typeface="Times New Roman" pitchFamily="18" charset="0"/>
              </a:rPr>
              <a:t>Ordinary functions also work</a:t>
            </a:r>
          </a:p>
          <a:p>
            <a:pPr lvl="1" eaLnBrk="1" hangingPunct="1">
              <a:defRPr/>
            </a:pPr>
            <a:r>
              <a:rPr lang="en-US" altLang="en-US" sz="2400" smtClean="0">
                <a:ea typeface="Times New Roman" pitchFamily="18" charset="0"/>
              </a:rPr>
              <a:t>Usually reports </a:t>
            </a:r>
            <a:r>
              <a:rPr lang="ja-JP" altLang="en-US" sz="2400" smtClean="0">
                <a:ea typeface="ＭＳ Ｐゴシック" pitchFamily="34" charset="-128"/>
              </a:rPr>
              <a:t>“</a:t>
            </a:r>
            <a:r>
              <a:rPr lang="en-US" altLang="ja-JP" sz="2400" smtClean="0">
                <a:ea typeface="ＭＳ Ｐゴシック" pitchFamily="34" charset="-128"/>
              </a:rPr>
              <a:t>failure</a:t>
            </a:r>
            <a:r>
              <a:rPr lang="ja-JP" altLang="en-US" sz="2400" smtClean="0">
                <a:ea typeface="ＭＳ Ｐゴシック" pitchFamily="34" charset="-128"/>
              </a:rPr>
              <a:t>”</a:t>
            </a:r>
            <a:r>
              <a:rPr lang="en-US" altLang="ja-JP" sz="2400" smtClean="0">
                <a:ea typeface="ＭＳ Ｐゴシック" pitchFamily="34" charset="-128"/>
              </a:rPr>
              <a:t> by returning the end of a sequence</a:t>
            </a:r>
            <a:endParaRPr lang="en-US" altLang="en-US" sz="240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0AB9EDE-80FD-4E94-A727-7D5402E5AF90}" type="slidenum">
              <a:rPr lang="en-US" altLang="en-US" sz="1400" smtClean="0"/>
              <a:pPr eaLnBrk="1" hangingPunct="1">
                <a:defRPr/>
              </a:pPr>
              <a:t>25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Some useful standard algorithms</a:t>
            </a:r>
          </a:p>
        </p:txBody>
      </p:sp>
      <p:sp>
        <p:nvSpPr>
          <p:cNvPr id="52227" name="Rectangle 3"/>
          <p:cNvSpPr>
            <a:spLocks noGrp="1" noChangeArrowheads="1"/>
          </p:cNvSpPr>
          <p:nvPr>
            <p:ph idx="1"/>
          </p:nvPr>
        </p:nvSpPr>
        <p:spPr>
          <a:xfrm>
            <a:off x="457200" y="2057400"/>
            <a:ext cx="8458200" cy="4525963"/>
          </a:xfrm>
        </p:spPr>
        <p:txBody>
          <a:bodyPr/>
          <a:lstStyle/>
          <a:p>
            <a:pPr eaLnBrk="1" hangingPunct="1">
              <a:lnSpc>
                <a:spcPct val="80000"/>
              </a:lnSpc>
              <a:defRPr/>
            </a:pPr>
            <a:r>
              <a:rPr lang="en-US" altLang="en-US" sz="1800" b="1" dirty="0" smtClean="0">
                <a:ea typeface="ＭＳ Ｐゴシック" pitchFamily="34" charset="-128"/>
              </a:rPr>
              <a:t>r=find(</a:t>
            </a:r>
            <a:r>
              <a:rPr lang="en-US" altLang="en-US" sz="1800" b="1" dirty="0" err="1" smtClean="0">
                <a:ea typeface="ＭＳ Ｐゴシック" pitchFamily="34" charset="-128"/>
              </a:rPr>
              <a:t>b,e,v</a:t>
            </a:r>
            <a:r>
              <a:rPr lang="en-US" altLang="en-US" sz="1800" b="1" dirty="0" smtClean="0">
                <a:ea typeface="ＭＳ Ｐゴシック" pitchFamily="34" charset="-128"/>
              </a:rPr>
              <a:t>)</a:t>
            </a:r>
            <a:r>
              <a:rPr lang="en-US" altLang="en-US" sz="1800" dirty="0" smtClean="0">
                <a:ea typeface="ＭＳ Ｐゴシック" pitchFamily="34" charset="-128"/>
              </a:rPr>
              <a:t>		r points to the first occurrence of v in [</a:t>
            </a:r>
            <a:r>
              <a:rPr lang="en-US" altLang="en-US" sz="1800" dirty="0" err="1" smtClean="0">
                <a:ea typeface="ＭＳ Ｐゴシック" pitchFamily="34" charset="-128"/>
              </a:rPr>
              <a:t>b,e</a:t>
            </a:r>
            <a:r>
              <a:rPr lang="en-US" altLang="en-US" sz="1800" dirty="0" smtClean="0">
                <a:ea typeface="ＭＳ Ｐゴシック" pitchFamily="34" charset="-128"/>
              </a:rPr>
              <a:t>)</a:t>
            </a:r>
          </a:p>
          <a:p>
            <a:pPr eaLnBrk="1" hangingPunct="1">
              <a:lnSpc>
                <a:spcPct val="80000"/>
              </a:lnSpc>
              <a:defRPr/>
            </a:pPr>
            <a:r>
              <a:rPr lang="en-US" altLang="en-US" sz="1800" b="1" dirty="0" smtClean="0">
                <a:ea typeface="ＭＳ Ｐゴシック" pitchFamily="34" charset="-128"/>
              </a:rPr>
              <a:t>r=</a:t>
            </a:r>
            <a:r>
              <a:rPr lang="en-US" altLang="en-US" sz="1800" b="1" dirty="0" err="1" smtClean="0">
                <a:ea typeface="ＭＳ Ｐゴシック" pitchFamily="34" charset="-128"/>
              </a:rPr>
              <a:t>find_if</a:t>
            </a:r>
            <a:r>
              <a:rPr lang="en-US" altLang="en-US" sz="1800" b="1" dirty="0" smtClean="0">
                <a:ea typeface="ＭＳ Ｐゴシック" pitchFamily="34" charset="-128"/>
              </a:rPr>
              <a:t>(</a:t>
            </a:r>
            <a:r>
              <a:rPr lang="en-US" altLang="en-US" sz="1800" b="1" dirty="0" err="1" smtClean="0">
                <a:ea typeface="ＭＳ Ｐゴシック" pitchFamily="34" charset="-128"/>
              </a:rPr>
              <a:t>b,e,p</a:t>
            </a:r>
            <a:r>
              <a:rPr lang="en-US" altLang="en-US" sz="1800" b="1" dirty="0" smtClean="0">
                <a:ea typeface="ＭＳ Ｐゴシック" pitchFamily="34" charset="-128"/>
              </a:rPr>
              <a:t>)</a:t>
            </a:r>
            <a:r>
              <a:rPr lang="en-US" altLang="en-US" sz="1800" dirty="0" smtClean="0">
                <a:ea typeface="ＭＳ Ｐゴシック" pitchFamily="34" charset="-128"/>
              </a:rPr>
              <a:t>	</a:t>
            </a:r>
            <a:r>
              <a:rPr lang="en-US" altLang="en-US" sz="1800" dirty="0" smtClean="0">
                <a:ea typeface="ＭＳ Ｐゴシック" pitchFamily="34" charset="-128"/>
              </a:rPr>
              <a:t>	r </a:t>
            </a:r>
            <a:r>
              <a:rPr lang="en-US" altLang="en-US" sz="1800" dirty="0" smtClean="0">
                <a:ea typeface="ＭＳ Ｐゴシック" pitchFamily="34" charset="-128"/>
              </a:rPr>
              <a:t>points to the first element x in [</a:t>
            </a:r>
            <a:r>
              <a:rPr lang="en-US" altLang="en-US" sz="1800" dirty="0" err="1" smtClean="0">
                <a:ea typeface="ＭＳ Ｐゴシック" pitchFamily="34" charset="-128"/>
              </a:rPr>
              <a:t>b,e</a:t>
            </a:r>
            <a:r>
              <a:rPr lang="en-US" altLang="en-US" sz="1800" dirty="0" smtClean="0">
                <a:ea typeface="ＭＳ Ｐゴシック" pitchFamily="34" charset="-128"/>
              </a:rPr>
              <a:t>) for which p(x)</a:t>
            </a:r>
          </a:p>
          <a:p>
            <a:pPr eaLnBrk="1" hangingPunct="1">
              <a:lnSpc>
                <a:spcPct val="80000"/>
              </a:lnSpc>
              <a:defRPr/>
            </a:pPr>
            <a:r>
              <a:rPr lang="en-US" altLang="en-US" sz="1800" b="1" dirty="0" smtClean="0">
                <a:ea typeface="ＭＳ Ｐゴシック" pitchFamily="34" charset="-128"/>
              </a:rPr>
              <a:t>x=count(</a:t>
            </a:r>
            <a:r>
              <a:rPr lang="en-US" altLang="en-US" sz="1800" b="1" dirty="0" err="1" smtClean="0">
                <a:ea typeface="ＭＳ Ｐゴシック" pitchFamily="34" charset="-128"/>
              </a:rPr>
              <a:t>b,e,v</a:t>
            </a:r>
            <a:r>
              <a:rPr lang="en-US" altLang="en-US" sz="1800" b="1" dirty="0" smtClean="0">
                <a:ea typeface="ＭＳ Ｐゴシック" pitchFamily="34" charset="-128"/>
              </a:rPr>
              <a:t>)	</a:t>
            </a:r>
            <a:r>
              <a:rPr lang="en-US" altLang="en-US" sz="1800" dirty="0" smtClean="0">
                <a:ea typeface="ＭＳ Ｐゴシック" pitchFamily="34" charset="-128"/>
              </a:rPr>
              <a:t>	x is the number of occurrences of v in [</a:t>
            </a:r>
            <a:r>
              <a:rPr lang="en-US" altLang="en-US" sz="1800" dirty="0" err="1" smtClean="0">
                <a:ea typeface="ＭＳ Ｐゴシック" pitchFamily="34" charset="-128"/>
              </a:rPr>
              <a:t>b,e</a:t>
            </a:r>
            <a:r>
              <a:rPr lang="en-US" altLang="en-US" sz="1800" dirty="0" smtClean="0">
                <a:ea typeface="ＭＳ Ｐゴシック" pitchFamily="34" charset="-128"/>
              </a:rPr>
              <a:t>)	</a:t>
            </a:r>
          </a:p>
          <a:p>
            <a:pPr eaLnBrk="1" hangingPunct="1">
              <a:lnSpc>
                <a:spcPct val="80000"/>
              </a:lnSpc>
              <a:defRPr/>
            </a:pPr>
            <a:r>
              <a:rPr lang="en-US" altLang="en-US" sz="1800" b="1" dirty="0" smtClean="0">
                <a:ea typeface="ＭＳ Ｐゴシック" pitchFamily="34" charset="-128"/>
              </a:rPr>
              <a:t>x=</a:t>
            </a:r>
            <a:r>
              <a:rPr lang="en-US" altLang="en-US" sz="1800" b="1" dirty="0" err="1" smtClean="0">
                <a:ea typeface="ＭＳ Ｐゴシック" pitchFamily="34" charset="-128"/>
              </a:rPr>
              <a:t>count_if</a:t>
            </a:r>
            <a:r>
              <a:rPr lang="en-US" altLang="en-US" sz="1800" b="1" dirty="0" smtClean="0">
                <a:ea typeface="ＭＳ Ｐゴシック" pitchFamily="34" charset="-128"/>
              </a:rPr>
              <a:t>(</a:t>
            </a:r>
            <a:r>
              <a:rPr lang="en-US" altLang="en-US" sz="1800" b="1" dirty="0" err="1" smtClean="0">
                <a:ea typeface="ＭＳ Ｐゴシック" pitchFamily="34" charset="-128"/>
              </a:rPr>
              <a:t>b,e,p</a:t>
            </a:r>
            <a:r>
              <a:rPr lang="en-US" altLang="en-US" sz="1800" b="1" dirty="0" smtClean="0">
                <a:ea typeface="ＭＳ Ｐゴシック" pitchFamily="34" charset="-128"/>
              </a:rPr>
              <a:t>)</a:t>
            </a:r>
            <a:r>
              <a:rPr lang="en-US" altLang="en-US" sz="1800" dirty="0" smtClean="0">
                <a:ea typeface="ＭＳ Ｐゴシック" pitchFamily="34" charset="-128"/>
              </a:rPr>
              <a:t>	x is the number of elements in [</a:t>
            </a:r>
            <a:r>
              <a:rPr lang="en-US" altLang="en-US" sz="1800" dirty="0" err="1" smtClean="0">
                <a:ea typeface="ＭＳ Ｐゴシック" pitchFamily="34" charset="-128"/>
              </a:rPr>
              <a:t>b,e</a:t>
            </a:r>
            <a:r>
              <a:rPr lang="en-US" altLang="en-US" sz="1800" dirty="0" smtClean="0">
                <a:ea typeface="ＭＳ Ｐゴシック" pitchFamily="34" charset="-128"/>
              </a:rPr>
              <a:t>) for which p(x)</a:t>
            </a:r>
          </a:p>
          <a:p>
            <a:pPr eaLnBrk="1" hangingPunct="1">
              <a:lnSpc>
                <a:spcPct val="80000"/>
              </a:lnSpc>
              <a:defRPr/>
            </a:pPr>
            <a:r>
              <a:rPr lang="en-US" altLang="en-US" sz="1800" b="1" dirty="0" smtClean="0">
                <a:ea typeface="ＭＳ Ｐゴシック" pitchFamily="34" charset="-128"/>
              </a:rPr>
              <a:t>sort(</a:t>
            </a:r>
            <a:r>
              <a:rPr lang="en-US" altLang="en-US" sz="1800" b="1" dirty="0" err="1" smtClean="0">
                <a:ea typeface="ＭＳ Ｐゴシック" pitchFamily="34" charset="-128"/>
              </a:rPr>
              <a:t>b,e</a:t>
            </a:r>
            <a:r>
              <a:rPr lang="en-US" altLang="en-US" sz="1800" b="1" dirty="0" smtClean="0">
                <a:ea typeface="ＭＳ Ｐゴシック" pitchFamily="34" charset="-128"/>
              </a:rPr>
              <a:t>)</a:t>
            </a:r>
            <a:r>
              <a:rPr lang="en-US" altLang="en-US" sz="1800" dirty="0" smtClean="0">
                <a:ea typeface="ＭＳ Ｐゴシック" pitchFamily="34" charset="-128"/>
              </a:rPr>
              <a:t>		sort [</a:t>
            </a:r>
            <a:r>
              <a:rPr lang="en-US" altLang="en-US" sz="1800" dirty="0" err="1" smtClean="0">
                <a:ea typeface="ＭＳ Ｐゴシック" pitchFamily="34" charset="-128"/>
              </a:rPr>
              <a:t>b,e</a:t>
            </a:r>
            <a:r>
              <a:rPr lang="en-US" altLang="en-US" sz="1800" dirty="0" smtClean="0">
                <a:ea typeface="ＭＳ Ｐゴシック" pitchFamily="34" charset="-128"/>
              </a:rPr>
              <a:t>) using &lt;</a:t>
            </a:r>
          </a:p>
          <a:p>
            <a:pPr eaLnBrk="1" hangingPunct="1">
              <a:lnSpc>
                <a:spcPct val="80000"/>
              </a:lnSpc>
              <a:defRPr/>
            </a:pPr>
            <a:r>
              <a:rPr lang="en-US" altLang="en-US" sz="1800" b="1" dirty="0" smtClean="0">
                <a:ea typeface="ＭＳ Ｐゴシック" pitchFamily="34" charset="-128"/>
              </a:rPr>
              <a:t>sort(</a:t>
            </a:r>
            <a:r>
              <a:rPr lang="en-US" altLang="en-US" sz="1800" b="1" dirty="0" err="1" smtClean="0">
                <a:ea typeface="ＭＳ Ｐゴシック" pitchFamily="34" charset="-128"/>
              </a:rPr>
              <a:t>b,e,p</a:t>
            </a:r>
            <a:r>
              <a:rPr lang="en-US" altLang="en-US" sz="1800" b="1" dirty="0" smtClean="0">
                <a:ea typeface="ＭＳ Ｐゴシック" pitchFamily="34" charset="-128"/>
              </a:rPr>
              <a:t>)</a:t>
            </a:r>
            <a:r>
              <a:rPr lang="en-US" altLang="en-US" sz="1800" dirty="0" smtClean="0">
                <a:ea typeface="ＭＳ Ｐゴシック" pitchFamily="34" charset="-128"/>
              </a:rPr>
              <a:t>		sort [</a:t>
            </a:r>
            <a:r>
              <a:rPr lang="en-US" altLang="en-US" sz="1800" dirty="0" err="1" smtClean="0">
                <a:ea typeface="ＭＳ Ｐゴシック" pitchFamily="34" charset="-128"/>
              </a:rPr>
              <a:t>b,e</a:t>
            </a:r>
            <a:r>
              <a:rPr lang="en-US" altLang="en-US" sz="1800" dirty="0" smtClean="0">
                <a:ea typeface="ＭＳ Ｐゴシック" pitchFamily="34" charset="-128"/>
              </a:rPr>
              <a:t>) using p</a:t>
            </a:r>
          </a:p>
          <a:p>
            <a:pPr eaLnBrk="1" hangingPunct="1">
              <a:lnSpc>
                <a:spcPct val="80000"/>
              </a:lnSpc>
              <a:defRPr/>
            </a:pPr>
            <a:r>
              <a:rPr lang="en-US" altLang="en-US" sz="1800" b="1" dirty="0" smtClean="0">
                <a:ea typeface="ＭＳ Ｐゴシック" pitchFamily="34" charset="-128"/>
              </a:rPr>
              <a:t>copy(b,e,b2)</a:t>
            </a:r>
            <a:r>
              <a:rPr lang="en-US" altLang="en-US" sz="1800" dirty="0" smtClean="0">
                <a:ea typeface="ＭＳ Ｐゴシック" pitchFamily="34" charset="-128"/>
              </a:rPr>
              <a:t>		copy [</a:t>
            </a:r>
            <a:r>
              <a:rPr lang="en-US" altLang="en-US" sz="1800" dirty="0" err="1" smtClean="0">
                <a:ea typeface="ＭＳ Ｐゴシック" pitchFamily="34" charset="-128"/>
              </a:rPr>
              <a:t>b,e</a:t>
            </a:r>
            <a:r>
              <a:rPr lang="en-US" altLang="en-US" sz="1800" dirty="0" smtClean="0">
                <a:ea typeface="ＭＳ Ｐゴシック" pitchFamily="34" charset="-128"/>
              </a:rPr>
              <a:t>) to [b2,b2+(e-b))</a:t>
            </a:r>
            <a:br>
              <a:rPr lang="en-US" altLang="en-US" sz="1800" dirty="0" smtClean="0">
                <a:ea typeface="ＭＳ Ｐゴシック" pitchFamily="34" charset="-128"/>
              </a:rPr>
            </a:br>
            <a:r>
              <a:rPr lang="en-US" altLang="en-US" sz="1800" dirty="0" smtClean="0">
                <a:ea typeface="ＭＳ Ｐゴシック" pitchFamily="34" charset="-128"/>
              </a:rPr>
              <a:t>			there had better be enough space after b2</a:t>
            </a:r>
          </a:p>
          <a:p>
            <a:pPr eaLnBrk="1" hangingPunct="1">
              <a:lnSpc>
                <a:spcPct val="80000"/>
              </a:lnSpc>
              <a:defRPr/>
            </a:pPr>
            <a:r>
              <a:rPr lang="en-US" altLang="en-US" sz="1800" b="1" dirty="0" err="1" smtClean="0">
                <a:ea typeface="ＭＳ Ｐゴシック" pitchFamily="34" charset="-128"/>
              </a:rPr>
              <a:t>unique_copy</a:t>
            </a:r>
            <a:r>
              <a:rPr lang="en-US" altLang="en-US" sz="1800" b="1" dirty="0" smtClean="0">
                <a:ea typeface="ＭＳ Ｐゴシック" pitchFamily="34" charset="-128"/>
              </a:rPr>
              <a:t>(b,e,b2)</a:t>
            </a:r>
            <a:r>
              <a:rPr lang="en-US" altLang="en-US" sz="1800" dirty="0" smtClean="0">
                <a:ea typeface="ＭＳ Ｐゴシック" pitchFamily="34" charset="-128"/>
              </a:rPr>
              <a:t>	copy [</a:t>
            </a:r>
            <a:r>
              <a:rPr lang="en-US" altLang="en-US" sz="1800" dirty="0" err="1" smtClean="0">
                <a:ea typeface="ＭＳ Ｐゴシック" pitchFamily="34" charset="-128"/>
              </a:rPr>
              <a:t>b,e</a:t>
            </a:r>
            <a:r>
              <a:rPr lang="en-US" altLang="en-US" sz="1800" dirty="0" smtClean="0">
                <a:ea typeface="ＭＳ Ｐゴシック" pitchFamily="34" charset="-128"/>
              </a:rPr>
              <a:t>) to [b2,b2+(e-b)) but</a:t>
            </a:r>
            <a:br>
              <a:rPr lang="en-US" altLang="en-US" sz="1800" dirty="0" smtClean="0">
                <a:ea typeface="ＭＳ Ｐゴシック" pitchFamily="34" charset="-128"/>
              </a:rPr>
            </a:br>
            <a:r>
              <a:rPr lang="en-US" altLang="en-US" sz="1800" dirty="0" smtClean="0">
                <a:ea typeface="ＭＳ Ｐゴシック" pitchFamily="34" charset="-128"/>
              </a:rPr>
              <a:t>			don</a:t>
            </a:r>
            <a:r>
              <a:rPr lang="ja-JP" altLang="en-US" sz="1800" dirty="0" smtClean="0">
                <a:ea typeface="ＭＳ Ｐゴシック" pitchFamily="34" charset="-128"/>
              </a:rPr>
              <a:t>’</a:t>
            </a:r>
            <a:r>
              <a:rPr lang="en-US" altLang="ja-JP" sz="1800" dirty="0" smtClean="0">
                <a:ea typeface="ＭＳ Ｐゴシック" pitchFamily="34" charset="-128"/>
              </a:rPr>
              <a:t>t copy adjacent duplicates</a:t>
            </a:r>
          </a:p>
          <a:p>
            <a:pPr eaLnBrk="1" hangingPunct="1">
              <a:lnSpc>
                <a:spcPct val="80000"/>
              </a:lnSpc>
              <a:defRPr/>
            </a:pPr>
            <a:r>
              <a:rPr lang="en-US" altLang="en-US" sz="1800" b="1" dirty="0" smtClean="0">
                <a:ea typeface="ＭＳ Ｐゴシック" pitchFamily="34" charset="-128"/>
              </a:rPr>
              <a:t>merge(b,e,b2,e2,r)</a:t>
            </a:r>
            <a:r>
              <a:rPr lang="en-US" altLang="en-US" sz="1800" dirty="0" smtClean="0">
                <a:ea typeface="ＭＳ Ｐゴシック" pitchFamily="34" charset="-128"/>
              </a:rPr>
              <a:t>	merge two sorted sequence [b2,e2) and [</a:t>
            </a:r>
            <a:r>
              <a:rPr lang="en-US" altLang="en-US" sz="1800" dirty="0" err="1" smtClean="0">
                <a:ea typeface="ＭＳ Ｐゴシック" pitchFamily="34" charset="-128"/>
              </a:rPr>
              <a:t>b,e</a:t>
            </a:r>
            <a:r>
              <a:rPr lang="en-US" altLang="en-US" sz="1800" dirty="0" smtClean="0">
                <a:ea typeface="ＭＳ Ｐゴシック" pitchFamily="34" charset="-128"/>
              </a:rPr>
              <a:t>)					into [</a:t>
            </a:r>
            <a:r>
              <a:rPr lang="en-US" altLang="en-US" sz="1800" dirty="0" err="1" smtClean="0">
                <a:ea typeface="ＭＳ Ｐゴシック" pitchFamily="34" charset="-128"/>
              </a:rPr>
              <a:t>r,r</a:t>
            </a:r>
            <a:r>
              <a:rPr lang="en-US" altLang="en-US" sz="1800" dirty="0" smtClean="0">
                <a:ea typeface="ＭＳ Ｐゴシック" pitchFamily="34" charset="-128"/>
              </a:rPr>
              <a:t>+(e-b)+(e2-b2))</a:t>
            </a:r>
          </a:p>
          <a:p>
            <a:pPr eaLnBrk="1" hangingPunct="1">
              <a:lnSpc>
                <a:spcPct val="80000"/>
              </a:lnSpc>
              <a:defRPr/>
            </a:pPr>
            <a:r>
              <a:rPr lang="en-US" altLang="en-US" sz="1800" b="1" dirty="0" smtClean="0">
                <a:ea typeface="ＭＳ Ｐゴシック" pitchFamily="34" charset="-128"/>
              </a:rPr>
              <a:t>r=</a:t>
            </a:r>
            <a:r>
              <a:rPr lang="en-US" altLang="en-US" sz="1800" b="1" dirty="0" err="1" smtClean="0">
                <a:ea typeface="ＭＳ Ｐゴシック" pitchFamily="34" charset="-128"/>
              </a:rPr>
              <a:t>equal_range</a:t>
            </a:r>
            <a:r>
              <a:rPr lang="en-US" altLang="en-US" sz="1800" b="1" dirty="0" smtClean="0">
                <a:ea typeface="ＭＳ Ｐゴシック" pitchFamily="34" charset="-128"/>
              </a:rPr>
              <a:t>(</a:t>
            </a:r>
            <a:r>
              <a:rPr lang="en-US" altLang="en-US" sz="1800" b="1" dirty="0" err="1" smtClean="0">
                <a:ea typeface="ＭＳ Ｐゴシック" pitchFamily="34" charset="-128"/>
              </a:rPr>
              <a:t>b,e,v</a:t>
            </a:r>
            <a:r>
              <a:rPr lang="en-US" altLang="en-US" sz="1800" b="1" dirty="0" smtClean="0">
                <a:ea typeface="ＭＳ Ｐゴシック" pitchFamily="34" charset="-128"/>
              </a:rPr>
              <a:t>)</a:t>
            </a:r>
            <a:r>
              <a:rPr lang="en-US" altLang="en-US" sz="1800" dirty="0" smtClean="0">
                <a:ea typeface="ＭＳ Ｐゴシック" pitchFamily="34" charset="-128"/>
              </a:rPr>
              <a:t>	r is the subsequence of [</a:t>
            </a:r>
            <a:r>
              <a:rPr lang="en-US" altLang="en-US" sz="1800" dirty="0" err="1" smtClean="0">
                <a:ea typeface="ＭＳ Ｐゴシック" pitchFamily="34" charset="-128"/>
              </a:rPr>
              <a:t>b,e</a:t>
            </a:r>
            <a:r>
              <a:rPr lang="en-US" altLang="en-US" sz="1800" dirty="0" smtClean="0">
                <a:ea typeface="ＭＳ Ｐゴシック" pitchFamily="34" charset="-128"/>
              </a:rPr>
              <a:t>) with the value v</a:t>
            </a:r>
            <a:br>
              <a:rPr lang="en-US" altLang="en-US" sz="1800" dirty="0" smtClean="0">
                <a:ea typeface="ＭＳ Ｐゴシック" pitchFamily="34" charset="-128"/>
              </a:rPr>
            </a:br>
            <a:r>
              <a:rPr lang="en-US" altLang="en-US" sz="1800" dirty="0" smtClean="0">
                <a:ea typeface="ＭＳ Ｐゴシック" pitchFamily="34" charset="-128"/>
              </a:rPr>
              <a:t>			(basically a binary search for v)</a:t>
            </a:r>
          </a:p>
          <a:p>
            <a:pPr eaLnBrk="1" hangingPunct="1">
              <a:lnSpc>
                <a:spcPct val="80000"/>
              </a:lnSpc>
              <a:defRPr/>
            </a:pPr>
            <a:r>
              <a:rPr lang="en-US" altLang="en-US" sz="1800" b="1" dirty="0" smtClean="0">
                <a:ea typeface="ＭＳ Ｐゴシック" pitchFamily="34" charset="-128"/>
              </a:rPr>
              <a:t>equal(b,e,b2)</a:t>
            </a:r>
            <a:r>
              <a:rPr lang="en-US" altLang="en-US" sz="1800" dirty="0" smtClean="0">
                <a:ea typeface="ＭＳ Ｐゴシック" pitchFamily="34" charset="-128"/>
              </a:rPr>
              <a:t>		do all elements of [</a:t>
            </a:r>
            <a:r>
              <a:rPr lang="en-US" altLang="en-US" sz="1800" dirty="0" err="1" smtClean="0">
                <a:ea typeface="ＭＳ Ｐゴシック" pitchFamily="34" charset="-128"/>
              </a:rPr>
              <a:t>b,e</a:t>
            </a:r>
            <a:r>
              <a:rPr lang="en-US" altLang="en-US" sz="1800" dirty="0" smtClean="0">
                <a:ea typeface="ＭＳ Ｐゴシック" pitchFamily="34" charset="-128"/>
              </a:rPr>
              <a:t>) and [b2,b2+(e-b)) compare equal?</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51FC91C-8E59-4370-B567-215204E57FDB}" type="slidenum">
              <a:rPr lang="en-US" altLang="en-US" sz="1400" smtClean="0"/>
              <a:pPr eaLnBrk="1" hangingPunct="1">
                <a:defRPr/>
              </a:pPr>
              <a:t>26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Copy example</a:t>
            </a:r>
          </a:p>
        </p:txBody>
      </p:sp>
      <p:sp>
        <p:nvSpPr>
          <p:cNvPr id="65539" name="Rectangle 3"/>
          <p:cNvSpPr>
            <a:spLocks noGrp="1" noChangeArrowheads="1"/>
          </p:cNvSpPr>
          <p:nvPr>
            <p:ph idx="1"/>
          </p:nvPr>
        </p:nvSpPr>
        <p:spPr>
          <a:xfrm>
            <a:off x="457200" y="1752600"/>
            <a:ext cx="8458200" cy="4953000"/>
          </a:xfrm>
        </p:spPr>
        <p:txBody>
          <a:bodyPr>
            <a:normAutofit lnSpcReduction="10000"/>
          </a:bodyPr>
          <a:lstStyle/>
          <a:p>
            <a:pPr eaLnBrk="1" hangingPunct="1">
              <a:lnSpc>
                <a:spcPct val="80000"/>
              </a:lnSpc>
              <a:buFontTx/>
              <a:buNone/>
              <a:defRPr/>
            </a:pPr>
            <a:r>
              <a:rPr lang="en-US" altLang="en-US" sz="1800" b="1" smtClean="0">
                <a:ea typeface="ＭＳ Ｐゴシック" pitchFamily="34" charset="-128"/>
              </a:rPr>
              <a:t>template&lt;class In, class Out&gt; Out copy(In first, In last, Out res)</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while (first!=last) *res++ = *first++;</a:t>
            </a:r>
          </a:p>
          <a:p>
            <a:pPr eaLnBrk="1" hangingPunct="1">
              <a:lnSpc>
                <a:spcPct val="80000"/>
              </a:lnSpc>
              <a:buFontTx/>
              <a:buNone/>
              <a:defRPr/>
            </a:pPr>
            <a:r>
              <a:rPr lang="en-US" altLang="en-US" sz="1800" b="1" smtClean="0">
                <a:ea typeface="ＭＳ Ｐゴシック" pitchFamily="34" charset="-128"/>
              </a:rPr>
              <a:t>				// </a:t>
            </a:r>
            <a:r>
              <a:rPr lang="en-US" altLang="en-US" sz="1800" i="1" smtClean="0">
                <a:ea typeface="ＭＳ Ｐゴシック" pitchFamily="34" charset="-128"/>
              </a:rPr>
              <a:t>conventional shorthand  for:</a:t>
            </a:r>
          </a:p>
          <a:p>
            <a:pPr eaLnBrk="1" hangingPunct="1">
              <a:lnSpc>
                <a:spcPct val="80000"/>
              </a:lnSpc>
              <a:buFontTx/>
              <a:buNone/>
              <a:defRPr/>
            </a:pPr>
            <a:r>
              <a:rPr lang="en-US" altLang="en-US" sz="1800" b="1" smtClean="0">
                <a:ea typeface="ＭＳ Ｐゴシック" pitchFamily="34" charset="-128"/>
              </a:rPr>
              <a:t>				//  </a:t>
            </a:r>
            <a:r>
              <a:rPr lang="en-US" altLang="en-US" sz="1800" b="1" i="1" smtClean="0">
                <a:ea typeface="ＭＳ Ｐゴシック" pitchFamily="34" charset="-128"/>
              </a:rPr>
              <a:t>*res = *first; ++res; ++first</a:t>
            </a:r>
          </a:p>
          <a:p>
            <a:pPr eaLnBrk="1" hangingPunct="1">
              <a:lnSpc>
                <a:spcPct val="80000"/>
              </a:lnSpc>
              <a:buFontTx/>
              <a:buNone/>
              <a:defRPr/>
            </a:pPr>
            <a:r>
              <a:rPr lang="en-US" altLang="en-US" sz="1800" b="1" smtClean="0">
                <a:ea typeface="ＭＳ Ｐゴシック" pitchFamily="34" charset="-128"/>
              </a:rPr>
              <a:t>	return res;</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endParaRPr lang="en-US" altLang="en-US" sz="1800" b="1" smtClean="0">
              <a:ea typeface="ＭＳ Ｐゴシック" pitchFamily="34" charset="-128"/>
            </a:endParaRPr>
          </a:p>
          <a:p>
            <a:pPr eaLnBrk="1" hangingPunct="1">
              <a:lnSpc>
                <a:spcPct val="80000"/>
              </a:lnSpc>
              <a:buFontTx/>
              <a:buNone/>
              <a:defRPr/>
            </a:pPr>
            <a:r>
              <a:rPr lang="en-US" altLang="en-US" sz="1800" b="1" smtClean="0">
                <a:ea typeface="ＭＳ Ｐゴシック" pitchFamily="34" charset="-128"/>
              </a:rPr>
              <a:t>void f(vector&lt;double&gt;&amp; vd, list&lt;int&gt;&amp; li)</a:t>
            </a:r>
          </a:p>
          <a:p>
            <a:pPr eaLnBrk="1" hangingPunct="1">
              <a:lnSpc>
                <a:spcPct val="80000"/>
              </a:lnSpc>
              <a:buFontTx/>
              <a:buNone/>
              <a:defRPr/>
            </a:pPr>
            <a:r>
              <a:rPr lang="en-US" altLang="en-US" sz="1800" b="1"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	if (vd.size() &lt; li.size()) error("target container too small");</a:t>
            </a:r>
          </a:p>
          <a:p>
            <a:pPr eaLnBrk="1" hangingPunct="1">
              <a:lnSpc>
                <a:spcPct val="80000"/>
              </a:lnSpc>
              <a:buFontTx/>
              <a:buNone/>
              <a:defRPr/>
            </a:pPr>
            <a:r>
              <a:rPr lang="en-US" altLang="en-US" sz="1800" b="1" smtClean="0">
                <a:ea typeface="ＭＳ Ｐゴシック" pitchFamily="34" charset="-128"/>
              </a:rPr>
              <a:t>	copy(li.begin(), li.end(), vd.begin());	// </a:t>
            </a:r>
            <a:r>
              <a:rPr lang="en-US" altLang="en-US" sz="1800" i="1" smtClean="0">
                <a:ea typeface="ＭＳ Ｐゴシック" pitchFamily="34" charset="-128"/>
              </a:rPr>
              <a:t>note: different container types</a:t>
            </a:r>
          </a:p>
          <a:p>
            <a:pPr eaLnBrk="1" hangingPunct="1">
              <a:lnSpc>
                <a:spcPct val="80000"/>
              </a:lnSpc>
              <a:buFontTx/>
              <a:buNone/>
              <a:defRPr/>
            </a:pPr>
            <a:r>
              <a:rPr lang="en-US" altLang="en-US" sz="1800" b="1" smtClean="0">
                <a:ea typeface="ＭＳ Ｐゴシック" pitchFamily="34" charset="-128"/>
              </a:rPr>
              <a:t>						// </a:t>
            </a:r>
            <a:r>
              <a:rPr lang="en-US" altLang="en-US" sz="1800" i="1" smtClean="0">
                <a:ea typeface="ＭＳ Ｐゴシック" pitchFamily="34" charset="-128"/>
              </a:rPr>
              <a:t>and different element types</a:t>
            </a:r>
          </a:p>
          <a:p>
            <a:pPr eaLnBrk="1" hangingPunct="1">
              <a:lnSpc>
                <a:spcPct val="80000"/>
              </a:lnSpc>
              <a:buFontTx/>
              <a:buNone/>
              <a:defRPr/>
            </a:pPr>
            <a:r>
              <a:rPr lang="en-US" altLang="en-US" sz="1800" smtClean="0">
                <a:ea typeface="ＭＳ Ｐゴシック" pitchFamily="34" charset="-128"/>
              </a:rPr>
              <a:t>						// </a:t>
            </a:r>
            <a:r>
              <a:rPr lang="en-US" altLang="en-US" sz="1800" i="1" smtClean="0">
                <a:ea typeface="ＭＳ Ｐゴシック" pitchFamily="34" charset="-128"/>
              </a:rPr>
              <a:t>(</a:t>
            </a:r>
            <a:r>
              <a:rPr lang="en-US" altLang="en-US" sz="1800" b="1" i="1" smtClean="0">
                <a:ea typeface="ＭＳ Ｐゴシック" pitchFamily="34" charset="-128"/>
              </a:rPr>
              <a:t>vd</a:t>
            </a:r>
            <a:r>
              <a:rPr lang="en-US" altLang="en-US" sz="1800" i="1" smtClean="0">
                <a:ea typeface="ＭＳ Ｐゴシック" pitchFamily="34" charset="-128"/>
              </a:rPr>
              <a:t> better have enough elements</a:t>
            </a:r>
          </a:p>
          <a:p>
            <a:pPr eaLnBrk="1" hangingPunct="1">
              <a:lnSpc>
                <a:spcPct val="80000"/>
              </a:lnSpc>
              <a:buFontTx/>
              <a:buNone/>
              <a:defRPr/>
            </a:pPr>
            <a:r>
              <a:rPr lang="en-US" altLang="en-US" sz="1800" smtClean="0">
                <a:ea typeface="ＭＳ Ｐゴシック" pitchFamily="34" charset="-128"/>
              </a:rPr>
              <a:t>						// </a:t>
            </a:r>
            <a:r>
              <a:rPr lang="en-US" altLang="en-US" sz="1800" i="1" smtClean="0">
                <a:ea typeface="ＭＳ Ｐゴシック" pitchFamily="34" charset="-128"/>
              </a:rPr>
              <a:t>to hold copies of </a:t>
            </a:r>
            <a:r>
              <a:rPr lang="en-US" altLang="en-US" sz="1800" b="1" i="1" smtClean="0">
                <a:ea typeface="ＭＳ Ｐゴシック" pitchFamily="34" charset="-128"/>
              </a:rPr>
              <a:t>li</a:t>
            </a:r>
            <a:r>
              <a:rPr lang="ja-JP" altLang="en-US" sz="1800" i="1" smtClean="0">
                <a:ea typeface="ＭＳ Ｐゴシック" pitchFamily="34" charset="-128"/>
              </a:rPr>
              <a:t>’</a:t>
            </a:r>
            <a:r>
              <a:rPr lang="en-US" altLang="ja-JP" sz="1800" i="1" smtClean="0">
                <a:ea typeface="ＭＳ Ｐゴシック" pitchFamily="34" charset="-128"/>
              </a:rPr>
              <a:t>s elements)</a:t>
            </a:r>
          </a:p>
          <a:p>
            <a:pPr eaLnBrk="1" hangingPunct="1">
              <a:lnSpc>
                <a:spcPct val="80000"/>
              </a:lnSpc>
              <a:buFontTx/>
              <a:buNone/>
              <a:defRPr/>
            </a:pPr>
            <a:r>
              <a:rPr lang="en-US" altLang="en-US" sz="1800" b="1" smtClean="0">
                <a:ea typeface="ＭＳ Ｐゴシック" pitchFamily="34" charset="-128"/>
              </a:rPr>
              <a:t>	sort(vd.begin(), vd.end());</a:t>
            </a:r>
          </a:p>
          <a:p>
            <a:pPr eaLnBrk="1" hangingPunct="1">
              <a:lnSpc>
                <a:spcPct val="80000"/>
              </a:lnSpc>
              <a:buFontTx/>
              <a:buNone/>
              <a:defRPr/>
            </a:pPr>
            <a:r>
              <a:rPr lang="en-US" altLang="en-US" sz="1800" b="1" smtClean="0">
                <a:ea typeface="ＭＳ Ｐゴシック" pitchFamily="34" charset="-128"/>
              </a:rPr>
              <a:t>	// </a:t>
            </a:r>
            <a:r>
              <a:rPr lang="en-US" altLang="en-US" sz="1800" smtClean="0">
                <a:ea typeface="ＭＳ Ｐゴシック" pitchFamily="34" charset="-128"/>
              </a:rPr>
              <a:t>…</a:t>
            </a:r>
          </a:p>
          <a:p>
            <a:pPr eaLnBrk="1" hangingPunct="1">
              <a:lnSpc>
                <a:spcPct val="80000"/>
              </a:lnSpc>
              <a:buFontTx/>
              <a:buNone/>
              <a:defRPr/>
            </a:pPr>
            <a:r>
              <a:rPr lang="en-US" altLang="en-US" sz="18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2486565-4861-40F0-8D75-CE010508B94E}" type="slidenum">
              <a:rPr lang="en-US" altLang="en-US" sz="1400" smtClean="0"/>
              <a:pPr eaLnBrk="1" hangingPunct="1">
                <a:defRPr/>
              </a:pPr>
              <a:t>27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Input and output iterators</a:t>
            </a:r>
          </a:p>
        </p:txBody>
      </p:sp>
      <p:sp>
        <p:nvSpPr>
          <p:cNvPr id="68611" name="Rectangle 3"/>
          <p:cNvSpPr>
            <a:spLocks noGrp="1" noChangeArrowheads="1"/>
          </p:cNvSpPr>
          <p:nvPr>
            <p:ph idx="1"/>
          </p:nvPr>
        </p:nvSpPr>
        <p:spPr>
          <a:xfrm>
            <a:off x="457200" y="1600200"/>
            <a:ext cx="8534400" cy="5105400"/>
          </a:xfrm>
        </p:spPr>
        <p:txBody>
          <a:bodyPr/>
          <a:lstStyle/>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we can provide </a:t>
            </a:r>
            <a:r>
              <a:rPr lang="en-US" altLang="en-US" sz="2000" i="1" dirty="0" err="1" smtClean="0">
                <a:ea typeface="ＭＳ Ｐゴシック" pitchFamily="34" charset="-128"/>
              </a:rPr>
              <a:t>iterators</a:t>
            </a:r>
            <a:r>
              <a:rPr lang="en-US" altLang="en-US" sz="2000" i="1" dirty="0" smtClean="0">
                <a:ea typeface="ＭＳ Ｐゴシック" pitchFamily="34" charset="-128"/>
              </a:rPr>
              <a:t> for output streams</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ostream_iterator</a:t>
            </a:r>
            <a:r>
              <a:rPr lang="en-US" altLang="en-US" sz="2000" b="1" dirty="0" smtClean="0">
                <a:ea typeface="ＭＳ Ｐゴシック" pitchFamily="34" charset="-128"/>
              </a:rPr>
              <a:t>&lt;string&gt; </a:t>
            </a:r>
            <a:r>
              <a:rPr lang="en-US" altLang="en-US" sz="2000" b="1" dirty="0" err="1" smtClean="0">
                <a:ea typeface="ＭＳ Ｐゴシック" pitchFamily="34" charset="-128"/>
              </a:rPr>
              <a:t>oo</a:t>
            </a:r>
            <a:r>
              <a:rPr lang="en-US" altLang="en-US" sz="2000" b="1" dirty="0" smtClean="0">
                <a:ea typeface="ＭＳ Ｐゴシック" pitchFamily="34" charset="-128"/>
              </a:rPr>
              <a:t>(</a:t>
            </a:r>
            <a:r>
              <a:rPr lang="en-US" altLang="en-US" sz="2000" b="1" dirty="0" err="1" smtClean="0">
                <a:ea typeface="ＭＳ Ｐゴシック" pitchFamily="34" charset="-128"/>
              </a:rPr>
              <a:t>cout</a:t>
            </a:r>
            <a:r>
              <a:rPr lang="en-US" altLang="en-US" sz="2000" b="1" dirty="0" smtClean="0">
                <a:ea typeface="ＭＳ Ｐゴシック" pitchFamily="34" charset="-128"/>
              </a:rPr>
              <a:t>);  // </a:t>
            </a:r>
            <a:r>
              <a:rPr lang="en-US" altLang="en-US" sz="2000" i="1" dirty="0" smtClean="0">
                <a:ea typeface="ＭＳ Ｐゴシック" pitchFamily="34" charset="-128"/>
              </a:rPr>
              <a:t>assigning to</a:t>
            </a:r>
            <a:r>
              <a:rPr lang="en-US" altLang="en-US" sz="2000" b="1" i="1" dirty="0" smtClean="0">
                <a:ea typeface="ＭＳ Ｐゴシック" pitchFamily="34" charset="-128"/>
              </a:rPr>
              <a:t> *</a:t>
            </a:r>
            <a:r>
              <a:rPr lang="en-US" altLang="en-US" sz="2000" b="1" i="1" dirty="0" err="1" smtClean="0">
                <a:ea typeface="ＭＳ Ｐゴシック" pitchFamily="34" charset="-128"/>
              </a:rPr>
              <a:t>oo</a:t>
            </a:r>
            <a:r>
              <a:rPr lang="en-US" altLang="en-US" sz="2000" b="1" i="1" dirty="0" smtClean="0">
                <a:ea typeface="ＭＳ Ｐゴシック" pitchFamily="34" charset="-128"/>
              </a:rPr>
              <a:t> </a:t>
            </a:r>
            <a:r>
              <a:rPr lang="en-US" altLang="en-US" sz="2000" i="1" dirty="0" smtClean="0">
                <a:ea typeface="ＭＳ Ｐゴシック" pitchFamily="34" charset="-128"/>
              </a:rPr>
              <a:t>is to write to</a:t>
            </a:r>
            <a:r>
              <a:rPr lang="en-US" altLang="en-US" sz="2000" b="1" i="1" dirty="0" smtClean="0">
                <a:ea typeface="ＭＳ Ｐゴシック" pitchFamily="34" charset="-128"/>
              </a:rPr>
              <a:t> </a:t>
            </a:r>
            <a:r>
              <a:rPr lang="en-US" altLang="en-US" sz="2000" b="1" i="1" dirty="0" err="1" smtClean="0">
                <a:ea typeface="ＭＳ Ｐゴシック" pitchFamily="34" charset="-128"/>
              </a:rPr>
              <a:t>cout</a:t>
            </a:r>
            <a:endParaRPr lang="en-US" altLang="en-US" sz="2000" b="1" i="1" dirty="0" smtClean="0">
              <a:ea typeface="ＭＳ Ｐゴシック" pitchFamily="34" charset="-128"/>
            </a:endParaRP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oo</a:t>
            </a:r>
            <a:r>
              <a:rPr lang="en-US" altLang="en-US" sz="2000" b="1" dirty="0" smtClean="0">
                <a:ea typeface="ＭＳ Ｐゴシック" pitchFamily="34" charset="-128"/>
              </a:rPr>
              <a:t> = "Hello, ";	// </a:t>
            </a:r>
            <a:r>
              <a:rPr lang="en-US" altLang="en-US" sz="2000" i="1" dirty="0" smtClean="0">
                <a:ea typeface="ＭＳ Ｐゴシック" pitchFamily="34" charset="-128"/>
              </a:rPr>
              <a:t>meaning </a:t>
            </a:r>
            <a:r>
              <a:rPr lang="en-US" altLang="en-US" sz="2000" b="1" i="1" dirty="0" err="1" smtClean="0">
                <a:ea typeface="ＭＳ Ｐゴシック" pitchFamily="34" charset="-128"/>
              </a:rPr>
              <a:t>cout</a:t>
            </a:r>
            <a:r>
              <a:rPr lang="en-US" altLang="en-US" sz="2000" b="1" i="1" dirty="0" smtClean="0">
                <a:ea typeface="ＭＳ Ｐゴシック" pitchFamily="34" charset="-128"/>
              </a:rPr>
              <a:t> &lt;&lt; "Hello, "</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oo</a:t>
            </a:r>
            <a:r>
              <a:rPr lang="en-US" altLang="en-US" sz="2000" b="1" dirty="0" smtClean="0">
                <a:ea typeface="ＭＳ Ｐゴシック" pitchFamily="34" charset="-128"/>
              </a:rPr>
              <a:t>;		// </a:t>
            </a:r>
            <a:r>
              <a:rPr lang="ja-JP" altLang="en-US" sz="2000" i="1" smtClean="0">
                <a:ea typeface="ＭＳ Ｐゴシック" pitchFamily="34" charset="-128"/>
              </a:rPr>
              <a:t>“</a:t>
            </a:r>
            <a:r>
              <a:rPr lang="en-US" altLang="ja-JP" sz="2000" i="1" dirty="0" smtClean="0">
                <a:ea typeface="ＭＳ Ｐゴシック" pitchFamily="34" charset="-128"/>
              </a:rPr>
              <a:t>get ready for next output operation</a:t>
            </a:r>
            <a:r>
              <a:rPr lang="ja-JP" altLang="en-US" sz="2000" i="1" smtClean="0">
                <a:ea typeface="ＭＳ Ｐゴシック" pitchFamily="34" charset="-128"/>
              </a:rPr>
              <a:t>”</a:t>
            </a:r>
            <a:endParaRPr lang="en-US" altLang="ja-JP" sz="2000" i="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oo</a:t>
            </a:r>
            <a:r>
              <a:rPr lang="en-US" altLang="en-US" sz="2000" b="1" dirty="0" smtClean="0">
                <a:ea typeface="ＭＳ Ｐゴシック" pitchFamily="34" charset="-128"/>
              </a:rPr>
              <a:t> = "world!\n";	// </a:t>
            </a:r>
            <a:r>
              <a:rPr lang="en-US" altLang="en-US" sz="2000" i="1" dirty="0" smtClean="0">
                <a:ea typeface="ＭＳ Ｐゴシック" pitchFamily="34" charset="-128"/>
              </a:rPr>
              <a:t>meaning </a:t>
            </a:r>
            <a:r>
              <a:rPr lang="en-US" altLang="en-US" sz="2000" b="1" i="1" dirty="0" err="1" smtClean="0">
                <a:ea typeface="ＭＳ Ｐゴシック" pitchFamily="34" charset="-128"/>
              </a:rPr>
              <a:t>cout</a:t>
            </a:r>
            <a:r>
              <a:rPr lang="en-US" altLang="en-US" sz="2000" b="1" i="1" dirty="0" smtClean="0">
                <a:ea typeface="ＭＳ Ｐゴシック" pitchFamily="34" charset="-128"/>
              </a:rPr>
              <a:t> &lt;&lt; "world!\n"</a:t>
            </a: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we can provide </a:t>
            </a:r>
            <a:r>
              <a:rPr lang="en-US" altLang="en-US" sz="2000" i="1" dirty="0" err="1" smtClean="0">
                <a:ea typeface="ＭＳ Ｐゴシック" pitchFamily="34" charset="-128"/>
              </a:rPr>
              <a:t>iterators</a:t>
            </a:r>
            <a:r>
              <a:rPr lang="en-US" altLang="en-US" sz="2000" i="1" dirty="0" smtClean="0">
                <a:ea typeface="ＭＳ Ｐゴシック" pitchFamily="34" charset="-128"/>
              </a:rPr>
              <a:t> for input streams:</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istream_iterator</a:t>
            </a:r>
            <a:r>
              <a:rPr lang="en-US" altLang="en-US" sz="2000" b="1" dirty="0" smtClean="0">
                <a:ea typeface="ＭＳ Ｐゴシック" pitchFamily="34" charset="-128"/>
              </a:rPr>
              <a:t>&lt;string&gt; ii(</a:t>
            </a:r>
            <a:r>
              <a:rPr lang="en-US" altLang="en-US" sz="2000" b="1" dirty="0" err="1" smtClean="0">
                <a:ea typeface="ＭＳ Ｐゴシック" pitchFamily="34" charset="-128"/>
              </a:rPr>
              <a:t>cin</a:t>
            </a:r>
            <a:r>
              <a:rPr lang="en-US" altLang="en-US" sz="2000" b="1" dirty="0" smtClean="0">
                <a:ea typeface="ＭＳ Ｐゴシック" pitchFamily="34" charset="-128"/>
              </a:rPr>
              <a:t>);     // </a:t>
            </a:r>
            <a:r>
              <a:rPr lang="en-US" altLang="en-US" sz="2000" i="1" dirty="0" smtClean="0">
                <a:ea typeface="ＭＳ Ｐゴシック" pitchFamily="34" charset="-128"/>
              </a:rPr>
              <a:t>reading </a:t>
            </a:r>
            <a:r>
              <a:rPr lang="en-US" altLang="en-US" sz="2000" b="1" i="1" dirty="0" smtClean="0">
                <a:ea typeface="ＭＳ Ｐゴシック" pitchFamily="34" charset="-128"/>
              </a:rPr>
              <a:t>*ii </a:t>
            </a:r>
            <a:r>
              <a:rPr lang="en-US" altLang="en-US" sz="2000" i="1" dirty="0" smtClean="0">
                <a:ea typeface="ＭＳ Ｐゴシック" pitchFamily="34" charset="-128"/>
              </a:rPr>
              <a:t>is to read a </a:t>
            </a:r>
            <a:r>
              <a:rPr lang="en-US" altLang="en-US" sz="2000" b="1" i="1" dirty="0" smtClean="0">
                <a:ea typeface="ＭＳ Ｐゴシック" pitchFamily="34" charset="-128"/>
              </a:rPr>
              <a:t>string</a:t>
            </a:r>
            <a:r>
              <a:rPr lang="en-US" altLang="en-US" sz="2000" i="1" dirty="0" smtClean="0">
                <a:ea typeface="ＭＳ Ｐゴシック" pitchFamily="34" charset="-128"/>
              </a:rPr>
              <a:t> from</a:t>
            </a:r>
            <a:r>
              <a:rPr lang="en-US" altLang="en-US" sz="2000" b="1" i="1" dirty="0" smtClean="0">
                <a:ea typeface="ＭＳ Ｐゴシック" pitchFamily="34" charset="-128"/>
              </a:rPr>
              <a:t> </a:t>
            </a:r>
            <a:r>
              <a:rPr lang="en-US" altLang="en-US" sz="2000" b="1" i="1" dirty="0" err="1" smtClean="0">
                <a:ea typeface="ＭＳ Ｐゴシック" pitchFamily="34" charset="-128"/>
              </a:rPr>
              <a:t>cin</a:t>
            </a:r>
            <a:endParaRPr lang="en-US" altLang="en-US" sz="2000" b="1" i="1" dirty="0" smtClean="0">
              <a:ea typeface="ＭＳ Ｐゴシック" pitchFamily="34" charset="-128"/>
            </a:endParaRP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string s1 = *ii;	</a:t>
            </a:r>
            <a:r>
              <a:rPr lang="en-US" altLang="en-US" sz="2000" b="1" dirty="0" smtClean="0">
                <a:ea typeface="ＭＳ Ｐゴシック" pitchFamily="34" charset="-128"/>
              </a:rPr>
              <a:t>	// </a:t>
            </a:r>
            <a:r>
              <a:rPr lang="en-US" altLang="en-US" sz="2000" i="1" dirty="0" smtClean="0">
                <a:ea typeface="ＭＳ Ｐゴシック" pitchFamily="34" charset="-128"/>
              </a:rPr>
              <a:t>meaning </a:t>
            </a:r>
            <a:r>
              <a:rPr lang="en-US" altLang="en-US" sz="2000" b="1" i="1" dirty="0" err="1" smtClean="0">
                <a:ea typeface="ＭＳ Ｐゴシック" pitchFamily="34" charset="-128"/>
              </a:rPr>
              <a:t>cin</a:t>
            </a:r>
            <a:r>
              <a:rPr lang="en-US" altLang="en-US" sz="2000" b="1" i="1" dirty="0" smtClean="0">
                <a:ea typeface="ＭＳ Ｐゴシック" pitchFamily="34" charset="-128"/>
              </a:rPr>
              <a:t>&gt;&gt;s1</a:t>
            </a:r>
          </a:p>
          <a:p>
            <a:pPr eaLnBrk="1" hangingPunct="1">
              <a:lnSpc>
                <a:spcPct val="80000"/>
              </a:lnSpc>
              <a:buFontTx/>
              <a:buNone/>
              <a:defRPr/>
            </a:pPr>
            <a:r>
              <a:rPr lang="en-US" altLang="en-US" sz="2000" b="1" dirty="0" smtClean="0">
                <a:ea typeface="ＭＳ Ｐゴシック" pitchFamily="34" charset="-128"/>
              </a:rPr>
              <a:t>	++ii;			// </a:t>
            </a:r>
            <a:r>
              <a:rPr lang="ja-JP" altLang="en-US" sz="2000" i="1" smtClean="0">
                <a:ea typeface="ＭＳ Ｐゴシック" pitchFamily="34" charset="-128"/>
              </a:rPr>
              <a:t>“</a:t>
            </a:r>
            <a:r>
              <a:rPr lang="en-US" altLang="ja-JP" sz="2000" i="1" dirty="0" smtClean="0">
                <a:ea typeface="ＭＳ Ｐゴシック" pitchFamily="34" charset="-128"/>
              </a:rPr>
              <a:t>get ready for the next input operation</a:t>
            </a:r>
            <a:r>
              <a:rPr lang="ja-JP" altLang="en-US" sz="2000" i="1" smtClean="0">
                <a:ea typeface="ＭＳ Ｐゴシック" pitchFamily="34" charset="-128"/>
              </a:rPr>
              <a:t>”</a:t>
            </a:r>
            <a:endParaRPr lang="en-US" altLang="ja-JP" sz="2000" i="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string s2 = *ii;	</a:t>
            </a:r>
            <a:r>
              <a:rPr lang="en-US" altLang="en-US" sz="2000" b="1" dirty="0" smtClean="0">
                <a:ea typeface="ＭＳ Ｐゴシック" pitchFamily="34" charset="-128"/>
              </a:rPr>
              <a:t>	// </a:t>
            </a:r>
            <a:r>
              <a:rPr lang="en-US" altLang="en-US" sz="2000" i="1" dirty="0" smtClean="0">
                <a:ea typeface="ＭＳ Ｐゴシック" pitchFamily="34" charset="-128"/>
              </a:rPr>
              <a:t>meaning </a:t>
            </a:r>
            <a:r>
              <a:rPr lang="en-US" altLang="en-US" sz="2000" b="1" i="1" dirty="0" err="1" smtClean="0">
                <a:ea typeface="ＭＳ Ｐゴシック" pitchFamily="34" charset="-128"/>
              </a:rPr>
              <a:t>cin</a:t>
            </a:r>
            <a:r>
              <a:rPr lang="en-US" altLang="en-US" sz="2000" b="1" i="1" dirty="0" smtClean="0">
                <a:ea typeface="ＭＳ Ｐゴシック" pitchFamily="34" charset="-128"/>
              </a:rPr>
              <a:t>&gt;&gt;s2</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62B2834-7106-41EC-BB8F-95E81B369008}" type="slidenum">
              <a:rPr lang="en-US" altLang="en-US" sz="1400" smtClean="0"/>
              <a:pPr eaLnBrk="1" hangingPunct="1">
                <a:defRPr/>
              </a:pPr>
              <a:t>28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z="4000" dirty="0" smtClean="0">
                <a:ea typeface="+mj-ea"/>
              </a:rPr>
              <a:t>Make a </a:t>
            </a:r>
            <a:r>
              <a:rPr lang="en-US" sz="4000" dirty="0">
                <a:ea typeface="+mj-ea"/>
              </a:rPr>
              <a:t>quick </a:t>
            </a:r>
            <a:r>
              <a:rPr lang="en-US" sz="4000" dirty="0" smtClean="0">
                <a:ea typeface="+mj-ea"/>
              </a:rPr>
              <a:t>dictionary </a:t>
            </a:r>
            <a:r>
              <a:rPr lang="en-US" sz="2400" dirty="0" smtClean="0">
                <a:ea typeface="+mj-ea"/>
              </a:rPr>
              <a:t>(using </a:t>
            </a:r>
            <a:r>
              <a:rPr lang="en-US" sz="2400" dirty="0">
                <a:ea typeface="+mj-ea"/>
              </a:rPr>
              <a:t>a vector)</a:t>
            </a:r>
            <a:endParaRPr lang="en-US" sz="3200" dirty="0">
              <a:ea typeface="+mj-ea"/>
            </a:endParaRPr>
          </a:p>
        </p:txBody>
      </p:sp>
      <p:sp>
        <p:nvSpPr>
          <p:cNvPr id="71683" name="Rectangle 3"/>
          <p:cNvSpPr>
            <a:spLocks noGrp="1" noChangeArrowheads="1"/>
          </p:cNvSpPr>
          <p:nvPr>
            <p:ph idx="1"/>
          </p:nvPr>
        </p:nvSpPr>
        <p:spPr>
          <a:xfrm>
            <a:off x="457200" y="1295400"/>
            <a:ext cx="8534400" cy="5257800"/>
          </a:xfrm>
        </p:spPr>
        <p:txBody>
          <a:bodyPr/>
          <a:lstStyle/>
          <a:p>
            <a:pPr eaLnBrk="1" hangingPunct="1">
              <a:lnSpc>
                <a:spcPct val="80000"/>
              </a:lnSpc>
              <a:buFontTx/>
              <a:buNone/>
              <a:defRPr/>
            </a:pPr>
            <a:r>
              <a:rPr lang="en-US" altLang="en-US" sz="2000" b="1" dirty="0" smtClean="0">
                <a:ea typeface="ＭＳ Ｐゴシック" pitchFamily="34" charset="-128"/>
              </a:rPr>
              <a:t>int main()</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string from, to;</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cin</a:t>
            </a:r>
            <a:r>
              <a:rPr lang="en-US" altLang="en-US" sz="2000" b="1" dirty="0" smtClean="0">
                <a:ea typeface="ＭＳ Ｐゴシック" pitchFamily="34" charset="-128"/>
              </a:rPr>
              <a:t> &gt;&gt; from &gt;&gt; to;                    		// </a:t>
            </a:r>
            <a:r>
              <a:rPr lang="en-US" altLang="en-US" sz="2000" i="1" dirty="0" smtClean="0">
                <a:ea typeface="ＭＳ Ｐゴシック" pitchFamily="34" charset="-128"/>
              </a:rPr>
              <a:t>get source and target file names</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ifstream</a:t>
            </a:r>
            <a:r>
              <a:rPr lang="en-US" altLang="en-US" sz="2000" b="1" dirty="0" smtClean="0">
                <a:ea typeface="ＭＳ Ｐゴシック" pitchFamily="34" charset="-128"/>
              </a:rPr>
              <a:t> is(from);            		</a:t>
            </a:r>
            <a:r>
              <a:rPr lang="en-US" altLang="en-US" sz="2000" b="1" dirty="0" smtClean="0">
                <a:ea typeface="ＭＳ Ｐゴシック" pitchFamily="34" charset="-128"/>
              </a:rPr>
              <a:t>	// </a:t>
            </a:r>
            <a:r>
              <a:rPr lang="en-US" altLang="en-US" sz="2000" i="1" dirty="0" smtClean="0">
                <a:ea typeface="ＭＳ Ｐゴシック" pitchFamily="34" charset="-128"/>
              </a:rPr>
              <a:t>open input stream</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ofstream</a:t>
            </a:r>
            <a:r>
              <a:rPr lang="en-US" altLang="en-US" sz="2000" b="1" dirty="0" smtClean="0">
                <a:ea typeface="ＭＳ Ｐゴシック" pitchFamily="34" charset="-128"/>
              </a:rPr>
              <a:t> </a:t>
            </a:r>
            <a:r>
              <a:rPr lang="en-US" altLang="en-US" sz="2000" b="1" dirty="0" err="1" smtClean="0">
                <a:ea typeface="ＭＳ Ｐゴシック" pitchFamily="34" charset="-128"/>
              </a:rPr>
              <a:t>os</a:t>
            </a:r>
            <a:r>
              <a:rPr lang="en-US" altLang="en-US" sz="2000" b="1" dirty="0" smtClean="0">
                <a:ea typeface="ＭＳ Ｐゴシック" pitchFamily="34" charset="-128"/>
              </a:rPr>
              <a:t>(to);			// </a:t>
            </a:r>
            <a:r>
              <a:rPr lang="en-US" altLang="en-US" sz="2000" i="1" dirty="0" smtClean="0">
                <a:ea typeface="ＭＳ Ｐゴシック" pitchFamily="34" charset="-128"/>
              </a:rPr>
              <a:t>open output stream</a:t>
            </a:r>
          </a:p>
          <a:p>
            <a:pPr eaLnBrk="1" hangingPunct="1">
              <a:lnSpc>
                <a:spcPct val="80000"/>
              </a:lnSpc>
              <a:buFontTx/>
              <a:buNone/>
              <a:defRPr/>
            </a:pPr>
            <a:endParaRPr lang="en-US" altLang="en-US" sz="2000" b="1" dirty="0">
              <a:ea typeface="ＭＳ Ｐゴシック" pitchFamily="34" charset="-128"/>
            </a:endParaRPr>
          </a:p>
          <a:p>
            <a:pPr eaLnBrk="1" hangingPunct="1">
              <a:lnSpc>
                <a:spcPct val="80000"/>
              </a:lnSpc>
              <a:buFontTx/>
              <a:buNone/>
              <a:defRPr/>
            </a:pPr>
            <a:r>
              <a:rPr lang="en-US" altLang="en-US" sz="2000" b="1" dirty="0">
                <a:ea typeface="ＭＳ Ｐゴシック" pitchFamily="34" charset="-128"/>
              </a:rPr>
              <a:t> </a:t>
            </a:r>
            <a:r>
              <a:rPr lang="en-US" altLang="en-US" sz="2000" b="1" dirty="0" smtClean="0">
                <a:ea typeface="ＭＳ Ｐゴシック" pitchFamily="34" charset="-128"/>
              </a:rPr>
              <a:t>  </a:t>
            </a:r>
            <a:r>
              <a:rPr lang="en-US" altLang="en-US" sz="2000" b="1" dirty="0" err="1" smtClean="0">
                <a:ea typeface="ＭＳ Ｐゴシック" pitchFamily="34" charset="-128"/>
              </a:rPr>
              <a:t>istream_iterator</a:t>
            </a:r>
            <a:r>
              <a:rPr lang="en-US" altLang="en-US" sz="2000" b="1" dirty="0" smtClean="0">
                <a:ea typeface="ＭＳ Ｐゴシック" pitchFamily="34" charset="-128"/>
              </a:rPr>
              <a:t>&lt;string&gt; ii(is);     </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i="1" dirty="0" smtClean="0">
                <a:ea typeface="ＭＳ Ｐゴシック" pitchFamily="34" charset="-128"/>
              </a:rPr>
              <a:t>make input </a:t>
            </a:r>
            <a:r>
              <a:rPr lang="en-US" altLang="en-US" sz="2000" i="1" dirty="0" smtClean="0">
                <a:ea typeface="ＭＳ Ｐゴシック" pitchFamily="34" charset="-128"/>
              </a:rPr>
              <a:t>iterator for stream</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istream_iterator</a:t>
            </a:r>
            <a:r>
              <a:rPr lang="en-US" altLang="en-US" sz="2000" b="1" dirty="0" smtClean="0">
                <a:ea typeface="ＭＳ Ｐゴシック" pitchFamily="34" charset="-128"/>
              </a:rPr>
              <a:t>&lt;string&gt; </a:t>
            </a:r>
            <a:r>
              <a:rPr lang="en-US" altLang="en-US" sz="2000" b="1" dirty="0" err="1" smtClean="0">
                <a:ea typeface="ＭＳ Ｐゴシック" pitchFamily="34" charset="-128"/>
              </a:rPr>
              <a:t>eos</a:t>
            </a:r>
            <a:r>
              <a:rPr lang="en-US" altLang="en-US" sz="2000" b="1" dirty="0" smtClean="0">
                <a:ea typeface="ＭＳ Ｐゴシック" pitchFamily="34" charset="-128"/>
              </a:rPr>
              <a:t>;       </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i="1" dirty="0" smtClean="0">
                <a:ea typeface="ＭＳ Ｐゴシック" pitchFamily="34" charset="-128"/>
              </a:rPr>
              <a:t>input sentinel (defaults to EOF)</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ostream_iterator</a:t>
            </a:r>
            <a:r>
              <a:rPr lang="en-US" altLang="en-US" sz="2000" b="1" dirty="0" smtClean="0">
                <a:ea typeface="ＭＳ Ｐゴシック" pitchFamily="34" charset="-128"/>
              </a:rPr>
              <a:t>&lt;string&gt; </a:t>
            </a:r>
            <a:r>
              <a:rPr lang="en-US" altLang="en-US" sz="2000" b="1" dirty="0" err="1" smtClean="0">
                <a:ea typeface="ＭＳ Ｐゴシック" pitchFamily="34" charset="-128"/>
              </a:rPr>
              <a:t>oo</a:t>
            </a:r>
            <a:r>
              <a:rPr lang="en-US" altLang="en-US" sz="2000" b="1" dirty="0" smtClean="0">
                <a:ea typeface="ＭＳ Ｐゴシック" pitchFamily="34" charset="-128"/>
              </a:rPr>
              <a:t>(</a:t>
            </a:r>
            <a:r>
              <a:rPr lang="en-US" altLang="en-US" sz="2000" b="1" dirty="0" err="1" smtClean="0">
                <a:ea typeface="ＭＳ Ｐゴシック" pitchFamily="34" charset="-128"/>
              </a:rPr>
              <a:t>os</a:t>
            </a:r>
            <a:r>
              <a:rPr lang="en-US" altLang="en-US" sz="2000" b="1" dirty="0" smtClean="0">
                <a:ea typeface="ＭＳ Ｐゴシック" pitchFamily="34" charset="-128"/>
              </a:rPr>
              <a:t>,"\n");	// </a:t>
            </a:r>
            <a:r>
              <a:rPr lang="en-US" altLang="en-US" sz="2000" i="1" dirty="0" smtClean="0">
                <a:ea typeface="ＭＳ Ｐゴシック" pitchFamily="34" charset="-128"/>
              </a:rPr>
              <a:t>make output iterator for stream</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 </a:t>
            </a:r>
            <a:r>
              <a:rPr lang="en-US" altLang="en-US" sz="2000" i="1" dirty="0" smtClean="0">
                <a:ea typeface="ＭＳ Ｐゴシック" pitchFamily="34" charset="-128"/>
              </a:rPr>
              <a:t>append </a:t>
            </a:r>
            <a:r>
              <a:rPr lang="en-US" altLang="en-US" sz="2000" b="1" i="1" dirty="0" smtClean="0">
                <a:ea typeface="ＭＳ Ｐゴシック" pitchFamily="34" charset="-128"/>
              </a:rPr>
              <a:t>"\n"</a:t>
            </a:r>
            <a:r>
              <a:rPr lang="en-US" altLang="en-US" sz="2000" i="1" dirty="0" smtClean="0">
                <a:ea typeface="ＭＳ Ｐゴシック" pitchFamily="34" charset="-128"/>
              </a:rPr>
              <a:t> each time</a:t>
            </a:r>
          </a:p>
          <a:p>
            <a:pPr eaLnBrk="1" hangingPunct="1">
              <a:lnSpc>
                <a:spcPct val="80000"/>
              </a:lnSpc>
              <a:buFontTx/>
              <a:buNone/>
              <a:defRPr/>
            </a:pPr>
            <a:r>
              <a:rPr lang="en-US" altLang="en-US" sz="2000" b="1" dirty="0" smtClean="0">
                <a:ea typeface="ＭＳ Ｐゴシック" pitchFamily="34" charset="-128"/>
              </a:rPr>
              <a:t>   vector&lt;string&gt; b(</a:t>
            </a:r>
            <a:r>
              <a:rPr lang="en-US" altLang="en-US" sz="2000" b="1" dirty="0" err="1" smtClean="0">
                <a:ea typeface="ＭＳ Ｐゴシック" pitchFamily="34" charset="-128"/>
              </a:rPr>
              <a:t>ii,eos</a:t>
            </a:r>
            <a:r>
              <a:rPr lang="en-US" altLang="en-US" sz="2000" b="1" dirty="0" smtClean="0">
                <a:ea typeface="ＭＳ Ｐゴシック" pitchFamily="34" charset="-128"/>
              </a:rPr>
              <a:t>);		</a:t>
            </a:r>
            <a:r>
              <a:rPr lang="en-US" altLang="en-US" sz="2000" b="1" dirty="0" smtClean="0">
                <a:ea typeface="ＭＳ Ｐゴシック" pitchFamily="34" charset="-128"/>
              </a:rPr>
              <a:t>	// </a:t>
            </a:r>
            <a:r>
              <a:rPr lang="en-US" altLang="en-US" sz="2000" b="1" i="1" dirty="0" smtClean="0">
                <a:ea typeface="ＭＳ Ｐゴシック" pitchFamily="34" charset="-128"/>
              </a:rPr>
              <a:t>b </a:t>
            </a:r>
            <a:r>
              <a:rPr lang="en-US" altLang="en-US" sz="2000" i="1" dirty="0" smtClean="0">
                <a:ea typeface="ＭＳ Ｐゴシック" pitchFamily="34" charset="-128"/>
              </a:rPr>
              <a:t>is a</a:t>
            </a:r>
            <a:r>
              <a:rPr lang="en-US" altLang="en-US" sz="2000" b="1" i="1" dirty="0" smtClean="0">
                <a:ea typeface="ＭＳ Ｐゴシック" pitchFamily="34" charset="-128"/>
              </a:rPr>
              <a:t> vector </a:t>
            </a:r>
            <a:r>
              <a:rPr lang="en-US" altLang="en-US" sz="2000" i="1" dirty="0" smtClean="0">
                <a:ea typeface="ＭＳ Ｐゴシック" pitchFamily="34" charset="-128"/>
              </a:rPr>
              <a:t>initialized from input</a:t>
            </a:r>
          </a:p>
          <a:p>
            <a:pPr eaLnBrk="1" hangingPunct="1">
              <a:lnSpc>
                <a:spcPct val="80000"/>
              </a:lnSpc>
              <a:buFontTx/>
              <a:buNone/>
              <a:defRPr/>
            </a:pPr>
            <a:r>
              <a:rPr lang="en-US" altLang="en-US" sz="2000" b="1" dirty="0" smtClean="0">
                <a:ea typeface="ＭＳ Ｐゴシック" pitchFamily="34" charset="-128"/>
              </a:rPr>
              <a:t>   sort(</a:t>
            </a:r>
            <a:r>
              <a:rPr lang="en-US" altLang="en-US" sz="2000" b="1" dirty="0" err="1" smtClean="0">
                <a:ea typeface="ＭＳ Ｐゴシック" pitchFamily="34" charset="-128"/>
              </a:rPr>
              <a:t>b.begin</a:t>
            </a:r>
            <a:r>
              <a:rPr lang="en-US" altLang="en-US" sz="2000" b="1" dirty="0" smtClean="0">
                <a:ea typeface="ＭＳ Ｐゴシック" pitchFamily="34" charset="-128"/>
              </a:rPr>
              <a:t>(),</a:t>
            </a:r>
            <a:r>
              <a:rPr lang="en-US" altLang="en-US" sz="2000" b="1" dirty="0" err="1" smtClean="0">
                <a:ea typeface="ＭＳ Ｐゴシック" pitchFamily="34" charset="-128"/>
              </a:rPr>
              <a:t>b.end</a:t>
            </a:r>
            <a:r>
              <a:rPr lang="en-US" altLang="en-US" sz="2000" b="1" dirty="0" smtClean="0">
                <a:ea typeface="ＭＳ Ｐゴシック" pitchFamily="34" charset="-128"/>
              </a:rPr>
              <a:t>());			// </a:t>
            </a:r>
            <a:r>
              <a:rPr lang="en-US" altLang="en-US" sz="2000" i="1" dirty="0" smtClean="0">
                <a:ea typeface="ＭＳ Ｐゴシック" pitchFamily="34" charset="-128"/>
              </a:rPr>
              <a:t>sort the buffer</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unique_copy</a:t>
            </a:r>
            <a:r>
              <a:rPr lang="en-US" altLang="en-US" sz="2000" b="1" dirty="0" smtClean="0">
                <a:ea typeface="ＭＳ Ｐゴシック" pitchFamily="34" charset="-128"/>
              </a:rPr>
              <a:t>(</a:t>
            </a:r>
            <a:r>
              <a:rPr lang="en-US" altLang="en-US" sz="2000" b="1" dirty="0" err="1" smtClean="0">
                <a:ea typeface="ＭＳ Ｐゴシック" pitchFamily="34" charset="-128"/>
              </a:rPr>
              <a:t>b.begin</a:t>
            </a:r>
            <a:r>
              <a:rPr lang="en-US" altLang="en-US" sz="2000" b="1" dirty="0" smtClean="0">
                <a:ea typeface="ＭＳ Ｐゴシック" pitchFamily="34" charset="-128"/>
              </a:rPr>
              <a:t>(),</a:t>
            </a:r>
            <a:r>
              <a:rPr lang="en-US" altLang="en-US" sz="2000" b="1" dirty="0" err="1" smtClean="0">
                <a:ea typeface="ＭＳ Ｐゴシック" pitchFamily="34" charset="-128"/>
              </a:rPr>
              <a:t>b.end</a:t>
            </a:r>
            <a:r>
              <a:rPr lang="en-US" altLang="en-US" sz="2000" b="1" dirty="0" smtClean="0">
                <a:ea typeface="ＭＳ Ｐゴシック" pitchFamily="34" charset="-128"/>
              </a:rPr>
              <a:t>(),</a:t>
            </a:r>
            <a:r>
              <a:rPr lang="en-US" altLang="en-US" sz="2000" b="1" dirty="0" err="1" smtClean="0">
                <a:ea typeface="ＭＳ Ｐゴシック" pitchFamily="34" charset="-128"/>
              </a:rPr>
              <a:t>oo</a:t>
            </a:r>
            <a:r>
              <a:rPr lang="en-US" altLang="en-US" sz="2000" b="1" dirty="0" smtClean="0">
                <a:ea typeface="ＭＳ Ｐゴシック" pitchFamily="34" charset="-128"/>
              </a:rPr>
              <a:t>); 	// </a:t>
            </a:r>
            <a:r>
              <a:rPr lang="en-US" altLang="en-US" sz="2000" i="1" dirty="0" smtClean="0">
                <a:ea typeface="ＭＳ Ｐゴシック" pitchFamily="34" charset="-128"/>
              </a:rPr>
              <a:t>copy buffer to output,</a:t>
            </a:r>
          </a:p>
          <a:p>
            <a:pPr eaLnBrk="1" hangingPunct="1">
              <a:lnSpc>
                <a:spcPct val="8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discard replicated values</a:t>
            </a:r>
          </a:p>
          <a:p>
            <a:pPr eaLnBrk="1" hangingPunct="1">
              <a:lnSpc>
                <a:spcPct val="80000"/>
              </a:lnSpc>
              <a:buFontTx/>
              <a:buNone/>
              <a:defRPr/>
            </a:pPr>
            <a:r>
              <a:rPr lang="en-US" altLang="en-US" sz="2000" b="1" dirty="0"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8989CED-2BB3-4E66-9481-DEB77E93CA0A}" type="slidenum">
              <a:rPr lang="en-US" altLang="en-US" sz="1400" smtClean="0"/>
              <a:pPr eaLnBrk="1" hangingPunct="1">
                <a:defRPr/>
              </a:pPr>
              <a:t>29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6147" name="Rectangle 3"/>
          <p:cNvSpPr>
            <a:spLocks noGrp="1" noChangeArrowheads="1"/>
          </p:cNvSpPr>
          <p:nvPr>
            <p:ph idx="1"/>
          </p:nvPr>
        </p:nvSpPr>
        <p:spPr>
          <a:xfrm>
            <a:off x="457200" y="1143000"/>
            <a:ext cx="8229600" cy="5410200"/>
          </a:xfrm>
        </p:spPr>
        <p:txBody>
          <a:bodyPr/>
          <a:lstStyle/>
          <a:p>
            <a:pPr eaLnBrk="1" hangingPunct="1">
              <a:lnSpc>
                <a:spcPct val="80000"/>
              </a:lnSpc>
              <a:defRPr/>
            </a:pPr>
            <a:r>
              <a:rPr lang="en-US" altLang="en-US" sz="2400" dirty="0" smtClean="0">
                <a:ea typeface="ＭＳ Ｐゴシック" pitchFamily="34" charset="-128"/>
              </a:rPr>
              <a:t>Common tasks and ideals</a:t>
            </a:r>
          </a:p>
          <a:p>
            <a:pPr eaLnBrk="1" hangingPunct="1">
              <a:lnSpc>
                <a:spcPct val="80000"/>
              </a:lnSpc>
              <a:defRPr/>
            </a:pPr>
            <a:r>
              <a:rPr lang="en-US" altLang="en-US" sz="2400" dirty="0" smtClean="0">
                <a:ea typeface="ＭＳ Ｐゴシック" pitchFamily="34" charset="-128"/>
              </a:rPr>
              <a:t>Containers, algorithms, and iterators</a:t>
            </a:r>
          </a:p>
          <a:p>
            <a:pPr eaLnBrk="1" hangingPunct="1">
              <a:lnSpc>
                <a:spcPct val="80000"/>
              </a:lnSpc>
              <a:defRPr/>
            </a:pPr>
            <a:r>
              <a:rPr lang="en-US" altLang="en-US" sz="2400" dirty="0" smtClean="0">
                <a:ea typeface="ＭＳ Ｐゴシック" pitchFamily="34" charset="-128"/>
              </a:rPr>
              <a:t>The simplest algorithm: find()</a:t>
            </a:r>
          </a:p>
          <a:p>
            <a:pPr eaLnBrk="1" hangingPunct="1">
              <a:lnSpc>
                <a:spcPct val="80000"/>
              </a:lnSpc>
              <a:defRPr/>
            </a:pPr>
            <a:r>
              <a:rPr lang="en-US" altLang="en-US" sz="2400" dirty="0" smtClean="0">
                <a:ea typeface="ＭＳ Ｐゴシック" pitchFamily="34" charset="-128"/>
              </a:rPr>
              <a:t>Parameterization of algorithms</a:t>
            </a:r>
          </a:p>
          <a:p>
            <a:pPr lvl="1" eaLnBrk="1" hangingPunct="1">
              <a:lnSpc>
                <a:spcPct val="80000"/>
              </a:lnSpc>
              <a:defRPr/>
            </a:pPr>
            <a:r>
              <a:rPr lang="en-US" altLang="en-US" sz="2000" dirty="0" err="1" smtClean="0">
                <a:ea typeface="Times New Roman" pitchFamily="18" charset="0"/>
              </a:rPr>
              <a:t>find_if</a:t>
            </a:r>
            <a:r>
              <a:rPr lang="en-US" altLang="en-US" sz="2000" dirty="0" smtClean="0">
                <a:ea typeface="Times New Roman" pitchFamily="18" charset="0"/>
              </a:rPr>
              <a:t>() and function objects</a:t>
            </a:r>
          </a:p>
          <a:p>
            <a:pPr eaLnBrk="1" hangingPunct="1">
              <a:lnSpc>
                <a:spcPct val="80000"/>
              </a:lnSpc>
              <a:defRPr/>
            </a:pPr>
            <a:r>
              <a:rPr lang="en-US" altLang="en-US" sz="2400" dirty="0" smtClean="0">
                <a:ea typeface="ＭＳ Ｐゴシック" pitchFamily="34" charset="-128"/>
              </a:rPr>
              <a:t>Sequence containers</a:t>
            </a:r>
          </a:p>
          <a:p>
            <a:pPr lvl="1" eaLnBrk="1" hangingPunct="1">
              <a:lnSpc>
                <a:spcPct val="80000"/>
              </a:lnSpc>
              <a:defRPr/>
            </a:pPr>
            <a:r>
              <a:rPr lang="en-US" altLang="en-US" sz="2000" dirty="0" smtClean="0">
                <a:ea typeface="Times New Roman" pitchFamily="18" charset="0"/>
              </a:rPr>
              <a:t>vector and list</a:t>
            </a:r>
          </a:p>
          <a:p>
            <a:pPr eaLnBrk="1" hangingPunct="1">
              <a:lnSpc>
                <a:spcPct val="80000"/>
              </a:lnSpc>
              <a:defRPr/>
            </a:pPr>
            <a:r>
              <a:rPr lang="en-US" altLang="en-US" sz="2400" dirty="0" smtClean="0">
                <a:ea typeface="Times New Roman" pitchFamily="18" charset="0"/>
              </a:rPr>
              <a:t>Algorithms and parameterization revisited</a:t>
            </a:r>
          </a:p>
          <a:p>
            <a:pPr eaLnBrk="1" hangingPunct="1">
              <a:lnSpc>
                <a:spcPct val="80000"/>
              </a:lnSpc>
              <a:defRPr/>
            </a:pPr>
            <a:r>
              <a:rPr lang="en-US" altLang="en-US" sz="2400" dirty="0" smtClean="0">
                <a:ea typeface="ＭＳ Ｐゴシック" pitchFamily="34" charset="-128"/>
              </a:rPr>
              <a:t>Associative containers</a:t>
            </a:r>
          </a:p>
          <a:p>
            <a:pPr lvl="1" eaLnBrk="1" hangingPunct="1">
              <a:lnSpc>
                <a:spcPct val="80000"/>
              </a:lnSpc>
              <a:defRPr/>
            </a:pPr>
            <a:r>
              <a:rPr lang="en-US" altLang="en-US" sz="2000" dirty="0" smtClean="0">
                <a:ea typeface="Times New Roman" pitchFamily="18" charset="0"/>
              </a:rPr>
              <a:t>map, set</a:t>
            </a:r>
          </a:p>
          <a:p>
            <a:pPr eaLnBrk="1" hangingPunct="1">
              <a:lnSpc>
                <a:spcPct val="80000"/>
              </a:lnSpc>
              <a:defRPr/>
            </a:pPr>
            <a:r>
              <a:rPr lang="en-US" altLang="en-US" sz="2400" dirty="0" smtClean="0">
                <a:ea typeface="ＭＳ Ｐゴシック" pitchFamily="34" charset="-128"/>
              </a:rPr>
              <a:t>Standard algorithms</a:t>
            </a:r>
          </a:p>
          <a:p>
            <a:pPr lvl="1" eaLnBrk="1" hangingPunct="1">
              <a:lnSpc>
                <a:spcPct val="80000"/>
              </a:lnSpc>
              <a:defRPr/>
            </a:pPr>
            <a:r>
              <a:rPr lang="en-US" altLang="en-US" sz="2000" dirty="0" smtClean="0">
                <a:ea typeface="Times New Roman" pitchFamily="18" charset="0"/>
              </a:rPr>
              <a:t>copy, sort, …</a:t>
            </a:r>
          </a:p>
          <a:p>
            <a:pPr lvl="1" eaLnBrk="1" hangingPunct="1">
              <a:lnSpc>
                <a:spcPct val="80000"/>
              </a:lnSpc>
              <a:defRPr/>
            </a:pPr>
            <a:r>
              <a:rPr lang="en-US" altLang="en-US" sz="2000" dirty="0" smtClean="0">
                <a:ea typeface="Times New Roman" pitchFamily="18" charset="0"/>
              </a:rPr>
              <a:t>Input iterators and output iterators</a:t>
            </a:r>
          </a:p>
          <a:p>
            <a:pPr eaLnBrk="1" hangingPunct="1">
              <a:lnSpc>
                <a:spcPct val="80000"/>
              </a:lnSpc>
              <a:defRPr/>
            </a:pPr>
            <a:r>
              <a:rPr lang="en-US" altLang="en-US" sz="2400" dirty="0" smtClean="0">
                <a:ea typeface="ＭＳ Ｐゴシック" pitchFamily="34" charset="-128"/>
              </a:rPr>
              <a:t>List of useful facilities</a:t>
            </a:r>
          </a:p>
          <a:p>
            <a:pPr lvl="1" eaLnBrk="1" hangingPunct="1">
              <a:lnSpc>
                <a:spcPct val="80000"/>
              </a:lnSpc>
              <a:defRPr/>
            </a:pPr>
            <a:r>
              <a:rPr lang="en-US" altLang="en-US" sz="2000" dirty="0" smtClean="0">
                <a:ea typeface="Times New Roman" pitchFamily="18" charset="0"/>
              </a:rPr>
              <a:t>Headers, algorithms, containers, function objects</a:t>
            </a:r>
          </a:p>
        </p:txBody>
      </p:sp>
      <p:sp>
        <p:nvSpPr>
          <p:cNvPr id="5"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DAFBBD6-5E8D-475C-9697-9F26AD5EAF46}" type="slidenum">
              <a:rPr lang="en-US" altLang="en-US" sz="1400" smtClean="0"/>
              <a:pPr eaLnBrk="1" hangingPunct="1">
                <a:defRPr/>
              </a:pPr>
              <a:t>3</a:t>
            </a:fld>
            <a:endParaRPr lang="en-US" altLang="en-US" sz="1400" smtClean="0"/>
          </a:p>
        </p:txBody>
      </p:sp>
      <p:sp>
        <p:nvSpPr>
          <p:cNvPr id="4101" name="AutoShape 4"/>
          <p:cNvSpPr>
            <a:spLocks noChangeArrowheads="1"/>
          </p:cNvSpPr>
          <p:nvPr/>
        </p:nvSpPr>
        <p:spPr bwMode="auto">
          <a:xfrm>
            <a:off x="381000" y="3581400"/>
            <a:ext cx="6400800" cy="2667000"/>
          </a:xfrm>
          <a:prstGeom prst="roundRect">
            <a:avLst>
              <a:gd name="adj" fmla="val 16667"/>
            </a:avLst>
          </a:prstGeom>
          <a:solidFill>
            <a:schemeClr val="accent1">
              <a:alpha val="30980"/>
            </a:schemeClr>
          </a:solidFill>
          <a:ln w="9525">
            <a:solidFill>
              <a:schemeClr val="tx1"/>
            </a:solidFill>
            <a:round/>
            <a:headEnd/>
            <a:tailEnd/>
          </a:ln>
        </p:spPr>
        <p:txBody>
          <a:bodyPr wrap="none" anchor="ctr"/>
          <a:lstStyle/>
          <a:p>
            <a:endParaRPr lang="en-US" altLang="en-US">
              <a:cs typeface="Times New Roman" charset="0"/>
            </a:endParaRPr>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An input file </a:t>
            </a:r>
            <a:r>
              <a:rPr lang="en-US" altLang="en-US" sz="3200" smtClean="0">
                <a:ea typeface="ＭＳ Ｐゴシック" pitchFamily="34" charset="-128"/>
              </a:rPr>
              <a:t>(the abstract)</a:t>
            </a:r>
          </a:p>
        </p:txBody>
      </p:sp>
      <p:sp>
        <p:nvSpPr>
          <p:cNvPr id="83971" name="Rectangle 3"/>
          <p:cNvSpPr>
            <a:spLocks noGrp="1" noChangeArrowheads="1"/>
          </p:cNvSpPr>
          <p:nvPr>
            <p:ph idx="1"/>
          </p:nvPr>
        </p:nvSpPr>
        <p:spPr>
          <a:xfrm>
            <a:off x="457200" y="1295400"/>
            <a:ext cx="8229600" cy="3276600"/>
          </a:xfrm>
        </p:spPr>
        <p:txBody>
          <a:bodyPr/>
          <a:lstStyle/>
          <a:p>
            <a:pPr eaLnBrk="1" hangingPunct="1">
              <a:buFontTx/>
              <a:buNone/>
              <a:defRPr/>
            </a:pPr>
            <a:endParaRPr lang="en-US" altLang="en-US" sz="2000" dirty="0" smtClean="0">
              <a:ea typeface="ＭＳ Ｐゴシック" pitchFamily="34" charset="-128"/>
            </a:endParaRPr>
          </a:p>
          <a:p>
            <a:pPr eaLnBrk="1" hangingPunct="1">
              <a:buFontTx/>
              <a:buNone/>
              <a:defRPr/>
            </a:pPr>
            <a:endParaRPr lang="en-US" altLang="en-US" sz="2000" dirty="0">
              <a:ea typeface="ＭＳ Ｐゴシック" pitchFamily="34" charset="-128"/>
            </a:endParaRPr>
          </a:p>
          <a:p>
            <a:pPr eaLnBrk="1" hangingPunct="1">
              <a:buFontTx/>
              <a:buNone/>
              <a:defRPr/>
            </a:pPr>
            <a:r>
              <a:rPr lang="en-US" altLang="en-US" sz="2000" dirty="0" smtClean="0">
                <a:ea typeface="ＭＳ Ｐゴシック" pitchFamily="34" charset="-128"/>
              </a:rPr>
              <a:t>This lecture and the next presents the STL (the containers and algorithms part of the C++ standard library). It is an extensible framework dealing with data in a C++ program. First, I present the general ideal, then the fundamental concepts, and finally examples of containers and algorithms. The key notions of sequence and iterator used to tie containers (data) together with algorithms (processing) are presented. Function objects are used to parameterize algorithms with </a:t>
            </a:r>
            <a:r>
              <a:rPr lang="ja-JP" altLang="en-US" sz="2000" dirty="0" smtClean="0">
                <a:ea typeface="ＭＳ Ｐゴシック" pitchFamily="34" charset="-128"/>
              </a:rPr>
              <a:t>“</a:t>
            </a:r>
            <a:r>
              <a:rPr lang="en-US" altLang="ja-JP" sz="2000" dirty="0" smtClean="0">
                <a:ea typeface="ＭＳ Ｐゴシック" pitchFamily="34" charset="-128"/>
              </a:rPr>
              <a:t>policies</a:t>
            </a:r>
            <a:r>
              <a:rPr lang="ja-JP" altLang="en-US" sz="2000" dirty="0" smtClean="0">
                <a:ea typeface="ＭＳ Ｐゴシック" pitchFamily="34" charset="-128"/>
              </a:rPr>
              <a:t>”</a:t>
            </a:r>
            <a:r>
              <a:rPr lang="en-US" altLang="ja-JP" sz="2000" dirty="0" smtClean="0">
                <a:ea typeface="ＭＳ Ｐゴシック" pitchFamily="34" charset="-128"/>
              </a:rPr>
              <a:t>.</a:t>
            </a:r>
            <a:endParaRPr lang="en-US" altLang="en-US" sz="20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CE4D8D2-9BEE-4F56-84F0-E56326E94A60}" type="slidenum">
              <a:rPr lang="en-US" altLang="en-US" sz="1400" smtClean="0"/>
              <a:pPr eaLnBrk="1" hangingPunct="1">
                <a:defRPr/>
              </a:pPr>
              <a:t>30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Part of the output</a:t>
            </a:r>
          </a:p>
        </p:txBody>
      </p:sp>
      <p:sp>
        <p:nvSpPr>
          <p:cNvPr id="84995" name="Rectangle 3"/>
          <p:cNvSpPr>
            <a:spLocks noGrp="1" noChangeArrowheads="1"/>
          </p:cNvSpPr>
          <p:nvPr>
            <p:ph sz="half" idx="1"/>
          </p:nvPr>
        </p:nvSpPr>
        <p:spPr>
          <a:xfrm>
            <a:off x="457200" y="685800"/>
            <a:ext cx="4038600" cy="5943600"/>
          </a:xfrm>
        </p:spPr>
        <p:txBody>
          <a:bodyPr>
            <a:normAutofit lnSpcReduction="10000"/>
          </a:bodyPr>
          <a:lstStyle/>
          <a:p>
            <a:pPr eaLnBrk="1" hangingPunct="1">
              <a:lnSpc>
                <a:spcPct val="80000"/>
              </a:lnSpc>
              <a:buFontTx/>
              <a:buNone/>
              <a:defRPr/>
            </a:pPr>
            <a:r>
              <a:rPr lang="en-US" altLang="en-US" sz="1400" smtClean="0">
                <a:ea typeface="ＭＳ Ｐゴシック" pitchFamily="34" charset="-128"/>
              </a:rPr>
              <a:t>(data)</a:t>
            </a:r>
          </a:p>
          <a:p>
            <a:pPr eaLnBrk="1" hangingPunct="1">
              <a:lnSpc>
                <a:spcPct val="80000"/>
              </a:lnSpc>
              <a:buFontTx/>
              <a:buNone/>
              <a:defRPr/>
            </a:pPr>
            <a:r>
              <a:rPr lang="en-US" altLang="en-US" sz="1400" smtClean="0">
                <a:ea typeface="ＭＳ Ｐゴシック" pitchFamily="34" charset="-128"/>
              </a:rPr>
              <a:t>(processing)</a:t>
            </a:r>
          </a:p>
          <a:p>
            <a:pPr eaLnBrk="1" hangingPunct="1">
              <a:lnSpc>
                <a:spcPct val="80000"/>
              </a:lnSpc>
              <a:buFontTx/>
              <a:buNone/>
              <a:defRPr/>
            </a:pPr>
            <a:r>
              <a:rPr lang="en-US" altLang="en-US" sz="1400" smtClean="0">
                <a:ea typeface="ＭＳ Ｐゴシック" pitchFamily="34" charset="-128"/>
              </a:rPr>
              <a:t>(the</a:t>
            </a:r>
          </a:p>
          <a:p>
            <a:pPr eaLnBrk="1" hangingPunct="1">
              <a:lnSpc>
                <a:spcPct val="80000"/>
              </a:lnSpc>
              <a:buFontTx/>
              <a:buNone/>
              <a:defRPr/>
            </a:pPr>
            <a:r>
              <a:rPr lang="en-US" altLang="en-US" sz="1400" smtClean="0">
                <a:ea typeface="ＭＳ Ｐゴシック" pitchFamily="34" charset="-128"/>
              </a:rPr>
              <a:t>C++</a:t>
            </a:r>
          </a:p>
          <a:p>
            <a:pPr eaLnBrk="1" hangingPunct="1">
              <a:lnSpc>
                <a:spcPct val="80000"/>
              </a:lnSpc>
              <a:buFontTx/>
              <a:buNone/>
              <a:defRPr/>
            </a:pPr>
            <a:r>
              <a:rPr lang="en-US" altLang="en-US" sz="1400" smtClean="0">
                <a:ea typeface="ＭＳ Ｐゴシック" pitchFamily="34" charset="-128"/>
              </a:rPr>
              <a:t>First,</a:t>
            </a:r>
          </a:p>
          <a:p>
            <a:pPr eaLnBrk="1" hangingPunct="1">
              <a:lnSpc>
                <a:spcPct val="80000"/>
              </a:lnSpc>
              <a:buFontTx/>
              <a:buNone/>
              <a:defRPr/>
            </a:pPr>
            <a:r>
              <a:rPr lang="en-US" altLang="en-US" sz="1400" smtClean="0">
                <a:ea typeface="ＭＳ Ｐゴシック" pitchFamily="34" charset="-128"/>
              </a:rPr>
              <a:t>Function</a:t>
            </a:r>
          </a:p>
          <a:p>
            <a:pPr eaLnBrk="1" hangingPunct="1">
              <a:lnSpc>
                <a:spcPct val="80000"/>
              </a:lnSpc>
              <a:buFontTx/>
              <a:buNone/>
              <a:defRPr/>
            </a:pPr>
            <a:r>
              <a:rPr lang="en-US" altLang="en-US" sz="1400" smtClean="0">
                <a:ea typeface="ＭＳ Ｐゴシック" pitchFamily="34" charset="-128"/>
              </a:rPr>
              <a:t>I</a:t>
            </a:r>
          </a:p>
          <a:p>
            <a:pPr eaLnBrk="1" hangingPunct="1">
              <a:lnSpc>
                <a:spcPct val="80000"/>
              </a:lnSpc>
              <a:buFontTx/>
              <a:buNone/>
              <a:defRPr/>
            </a:pPr>
            <a:r>
              <a:rPr lang="en-US" altLang="en-US" sz="1400" smtClean="0">
                <a:ea typeface="ＭＳ Ｐゴシック" pitchFamily="34" charset="-128"/>
              </a:rPr>
              <a:t>It</a:t>
            </a:r>
          </a:p>
          <a:p>
            <a:pPr eaLnBrk="1" hangingPunct="1">
              <a:lnSpc>
                <a:spcPct val="80000"/>
              </a:lnSpc>
              <a:buFontTx/>
              <a:buNone/>
              <a:defRPr/>
            </a:pPr>
            <a:r>
              <a:rPr lang="en-US" altLang="en-US" sz="1400" smtClean="0">
                <a:ea typeface="ＭＳ Ｐゴシック" pitchFamily="34" charset="-128"/>
              </a:rPr>
              <a:t>STL</a:t>
            </a:r>
          </a:p>
          <a:p>
            <a:pPr eaLnBrk="1" hangingPunct="1">
              <a:lnSpc>
                <a:spcPct val="80000"/>
              </a:lnSpc>
              <a:buFontTx/>
              <a:buNone/>
              <a:defRPr/>
            </a:pPr>
            <a:r>
              <a:rPr lang="en-US" altLang="en-US" sz="1400" smtClean="0">
                <a:ea typeface="ＭＳ Ｐゴシック" pitchFamily="34" charset="-128"/>
              </a:rPr>
              <a:t>The</a:t>
            </a:r>
          </a:p>
          <a:p>
            <a:pPr eaLnBrk="1" hangingPunct="1">
              <a:lnSpc>
                <a:spcPct val="80000"/>
              </a:lnSpc>
              <a:buFontTx/>
              <a:buNone/>
              <a:defRPr/>
            </a:pPr>
            <a:r>
              <a:rPr lang="en-US" altLang="en-US" sz="1400" smtClean="0">
                <a:ea typeface="ＭＳ Ｐゴシック" pitchFamily="34" charset="-128"/>
              </a:rPr>
              <a:t>This</a:t>
            </a:r>
          </a:p>
          <a:p>
            <a:pPr eaLnBrk="1" hangingPunct="1">
              <a:lnSpc>
                <a:spcPct val="80000"/>
              </a:lnSpc>
              <a:buFontTx/>
              <a:buNone/>
              <a:defRPr/>
            </a:pPr>
            <a:r>
              <a:rPr lang="en-US" altLang="en-US" sz="1400" smtClean="0">
                <a:ea typeface="ＭＳ Ｐゴシック" pitchFamily="34" charset="-128"/>
              </a:rPr>
              <a:t>a</a:t>
            </a:r>
          </a:p>
          <a:p>
            <a:pPr eaLnBrk="1" hangingPunct="1">
              <a:lnSpc>
                <a:spcPct val="80000"/>
              </a:lnSpc>
              <a:buFontTx/>
              <a:buNone/>
              <a:defRPr/>
            </a:pPr>
            <a:r>
              <a:rPr lang="en-US" altLang="en-US" sz="1400" smtClean="0">
                <a:ea typeface="ＭＳ Ｐゴシック" pitchFamily="34" charset="-128"/>
              </a:rPr>
              <a:t>algorithms</a:t>
            </a:r>
          </a:p>
          <a:p>
            <a:pPr eaLnBrk="1" hangingPunct="1">
              <a:lnSpc>
                <a:spcPct val="80000"/>
              </a:lnSpc>
              <a:buFontTx/>
              <a:buNone/>
              <a:defRPr/>
            </a:pPr>
            <a:r>
              <a:rPr lang="en-US" altLang="en-US" sz="1400" smtClean="0">
                <a:ea typeface="ＭＳ Ｐゴシック" pitchFamily="34" charset="-128"/>
              </a:rPr>
              <a:t>algorithms.</a:t>
            </a:r>
          </a:p>
          <a:p>
            <a:pPr eaLnBrk="1" hangingPunct="1">
              <a:lnSpc>
                <a:spcPct val="80000"/>
              </a:lnSpc>
              <a:buFontTx/>
              <a:buNone/>
              <a:defRPr/>
            </a:pPr>
            <a:r>
              <a:rPr lang="en-US" altLang="en-US" sz="1400" smtClean="0">
                <a:ea typeface="ＭＳ Ｐゴシック" pitchFamily="34" charset="-128"/>
              </a:rPr>
              <a:t>an</a:t>
            </a:r>
          </a:p>
          <a:p>
            <a:pPr eaLnBrk="1" hangingPunct="1">
              <a:lnSpc>
                <a:spcPct val="80000"/>
              </a:lnSpc>
              <a:buFontTx/>
              <a:buNone/>
              <a:defRPr/>
            </a:pPr>
            <a:r>
              <a:rPr lang="en-US" altLang="en-US" sz="1400" smtClean="0">
                <a:ea typeface="ＭＳ Ｐゴシック" pitchFamily="34" charset="-128"/>
              </a:rPr>
              <a:t>and</a:t>
            </a:r>
          </a:p>
          <a:p>
            <a:pPr eaLnBrk="1" hangingPunct="1">
              <a:lnSpc>
                <a:spcPct val="80000"/>
              </a:lnSpc>
              <a:buFontTx/>
              <a:buNone/>
              <a:defRPr/>
            </a:pPr>
            <a:r>
              <a:rPr lang="en-US" altLang="en-US" sz="1400" smtClean="0">
                <a:ea typeface="ＭＳ Ｐゴシック" pitchFamily="34" charset="-128"/>
              </a:rPr>
              <a:t>are</a:t>
            </a:r>
          </a:p>
          <a:p>
            <a:pPr eaLnBrk="1" hangingPunct="1">
              <a:lnSpc>
                <a:spcPct val="80000"/>
              </a:lnSpc>
              <a:buFontTx/>
              <a:buNone/>
              <a:defRPr/>
            </a:pPr>
            <a:r>
              <a:rPr lang="en-US" altLang="en-US" sz="1400" smtClean="0">
                <a:ea typeface="ＭＳ Ｐゴシック" pitchFamily="34" charset="-128"/>
              </a:rPr>
              <a:t>concepts,</a:t>
            </a:r>
          </a:p>
          <a:p>
            <a:pPr eaLnBrk="1" hangingPunct="1">
              <a:lnSpc>
                <a:spcPct val="80000"/>
              </a:lnSpc>
              <a:buFontTx/>
              <a:buNone/>
              <a:defRPr/>
            </a:pPr>
            <a:r>
              <a:rPr lang="en-US" altLang="en-US" sz="1400" smtClean="0">
                <a:ea typeface="ＭＳ Ｐゴシック" pitchFamily="34" charset="-128"/>
              </a:rPr>
              <a:t>containers</a:t>
            </a:r>
          </a:p>
          <a:p>
            <a:pPr eaLnBrk="1" hangingPunct="1">
              <a:lnSpc>
                <a:spcPct val="80000"/>
              </a:lnSpc>
              <a:buFontTx/>
              <a:buNone/>
              <a:defRPr/>
            </a:pPr>
            <a:r>
              <a:rPr lang="en-US" altLang="en-US" sz="1400" smtClean="0">
                <a:ea typeface="ＭＳ Ｐゴシック" pitchFamily="34" charset="-128"/>
              </a:rPr>
              <a:t>data</a:t>
            </a:r>
          </a:p>
          <a:p>
            <a:pPr eaLnBrk="1" hangingPunct="1">
              <a:lnSpc>
                <a:spcPct val="80000"/>
              </a:lnSpc>
              <a:buFontTx/>
              <a:buNone/>
              <a:defRPr/>
            </a:pPr>
            <a:r>
              <a:rPr lang="en-US" altLang="en-US" sz="1400" smtClean="0">
                <a:ea typeface="ＭＳ Ｐゴシック" pitchFamily="34" charset="-128"/>
              </a:rPr>
              <a:t>dealing</a:t>
            </a:r>
          </a:p>
          <a:p>
            <a:pPr eaLnBrk="1" hangingPunct="1">
              <a:lnSpc>
                <a:spcPct val="80000"/>
              </a:lnSpc>
              <a:buFontTx/>
              <a:buNone/>
              <a:defRPr/>
            </a:pPr>
            <a:r>
              <a:rPr lang="en-US" altLang="en-US" sz="1400" smtClean="0">
                <a:ea typeface="ＭＳ Ｐゴシック" pitchFamily="34" charset="-128"/>
              </a:rPr>
              <a:t>examples</a:t>
            </a:r>
          </a:p>
          <a:p>
            <a:pPr eaLnBrk="1" hangingPunct="1">
              <a:lnSpc>
                <a:spcPct val="80000"/>
              </a:lnSpc>
              <a:buFontTx/>
              <a:buNone/>
              <a:defRPr/>
            </a:pPr>
            <a:r>
              <a:rPr lang="en-US" altLang="en-US" sz="1400" smtClean="0">
                <a:ea typeface="ＭＳ Ｐゴシック" pitchFamily="34" charset="-128"/>
              </a:rPr>
              <a:t>extensible</a:t>
            </a:r>
          </a:p>
          <a:p>
            <a:pPr eaLnBrk="1" hangingPunct="1">
              <a:lnSpc>
                <a:spcPct val="80000"/>
              </a:lnSpc>
              <a:buFontTx/>
              <a:buNone/>
              <a:defRPr/>
            </a:pPr>
            <a:r>
              <a:rPr lang="en-US" altLang="en-US" sz="1400" smtClean="0">
                <a:ea typeface="ＭＳ Ｐゴシック" pitchFamily="34" charset="-128"/>
              </a:rPr>
              <a:t>finally</a:t>
            </a:r>
          </a:p>
          <a:p>
            <a:pPr eaLnBrk="1" hangingPunct="1">
              <a:lnSpc>
                <a:spcPct val="80000"/>
              </a:lnSpc>
              <a:buFontTx/>
              <a:buNone/>
              <a:defRPr/>
            </a:pPr>
            <a:r>
              <a:rPr lang="en-US" altLang="en-US" sz="1400" smtClean="0">
                <a:ea typeface="ＭＳ Ｐゴシック" pitchFamily="34" charset="-128"/>
              </a:rPr>
              <a:t>Framework</a:t>
            </a:r>
          </a:p>
          <a:p>
            <a:pPr eaLnBrk="1" hangingPunct="1">
              <a:lnSpc>
                <a:spcPct val="80000"/>
              </a:lnSpc>
              <a:buFontTx/>
              <a:buNone/>
              <a:defRPr/>
            </a:pPr>
            <a:r>
              <a:rPr lang="en-US" altLang="en-US" sz="1400" smtClean="0">
                <a:ea typeface="ＭＳ Ｐゴシック" pitchFamily="34" charset="-128"/>
              </a:rPr>
              <a:t>fundamental</a:t>
            </a:r>
          </a:p>
          <a:p>
            <a:pPr eaLnBrk="1" hangingPunct="1">
              <a:lnSpc>
                <a:spcPct val="80000"/>
              </a:lnSpc>
              <a:buFontTx/>
              <a:buNone/>
              <a:defRPr/>
            </a:pPr>
            <a:r>
              <a:rPr lang="en-US" altLang="en-US" sz="1400" smtClean="0">
                <a:ea typeface="ＭＳ Ｐゴシック" pitchFamily="34" charset="-128"/>
              </a:rPr>
              <a:t>general</a:t>
            </a:r>
          </a:p>
          <a:p>
            <a:pPr eaLnBrk="1" hangingPunct="1">
              <a:lnSpc>
                <a:spcPct val="80000"/>
              </a:lnSpc>
              <a:buFontTx/>
              <a:buNone/>
              <a:defRPr/>
            </a:pPr>
            <a:r>
              <a:rPr lang="en-US" altLang="en-US" sz="1400" smtClean="0">
                <a:ea typeface="ＭＳ Ｐゴシック" pitchFamily="34" charset="-128"/>
              </a:rPr>
              <a:t>ideal,</a:t>
            </a:r>
          </a:p>
        </p:txBody>
      </p:sp>
      <p:sp>
        <p:nvSpPr>
          <p:cNvPr id="84996" name="Rectangle 4"/>
          <p:cNvSpPr>
            <a:spLocks noGrp="1" noChangeArrowheads="1"/>
          </p:cNvSpPr>
          <p:nvPr>
            <p:ph sz="half" idx="2"/>
          </p:nvPr>
        </p:nvSpPr>
        <p:spPr>
          <a:xfrm>
            <a:off x="4648200" y="1219200"/>
            <a:ext cx="4038600" cy="5334000"/>
          </a:xfrm>
        </p:spPr>
        <p:txBody>
          <a:bodyPr>
            <a:normAutofit lnSpcReduction="10000"/>
          </a:bodyPr>
          <a:lstStyle/>
          <a:p>
            <a:pPr eaLnBrk="1" hangingPunct="1">
              <a:lnSpc>
                <a:spcPct val="80000"/>
              </a:lnSpc>
              <a:buFontTx/>
              <a:buNone/>
              <a:defRPr/>
            </a:pPr>
            <a:r>
              <a:rPr lang="en-US" altLang="en-US" sz="1400" smtClean="0">
                <a:ea typeface="ＭＳ Ｐゴシック" pitchFamily="34" charset="-128"/>
              </a:rPr>
              <a:t>in</a:t>
            </a:r>
          </a:p>
          <a:p>
            <a:pPr eaLnBrk="1" hangingPunct="1">
              <a:lnSpc>
                <a:spcPct val="80000"/>
              </a:lnSpc>
              <a:buFontTx/>
              <a:buNone/>
              <a:defRPr/>
            </a:pPr>
            <a:r>
              <a:rPr lang="en-US" altLang="en-US" sz="1400" smtClean="0">
                <a:ea typeface="ＭＳ Ｐゴシック" pitchFamily="34" charset="-128"/>
              </a:rPr>
              <a:t>is</a:t>
            </a:r>
          </a:p>
          <a:p>
            <a:pPr eaLnBrk="1" hangingPunct="1">
              <a:lnSpc>
                <a:spcPct val="80000"/>
              </a:lnSpc>
              <a:buFontTx/>
              <a:buNone/>
              <a:defRPr/>
            </a:pPr>
            <a:r>
              <a:rPr lang="en-US" altLang="en-US" sz="1400" smtClean="0">
                <a:ea typeface="ＭＳ Ｐゴシック" pitchFamily="34" charset="-128"/>
              </a:rPr>
              <a:t>iterator</a:t>
            </a:r>
          </a:p>
          <a:p>
            <a:pPr eaLnBrk="1" hangingPunct="1">
              <a:lnSpc>
                <a:spcPct val="80000"/>
              </a:lnSpc>
              <a:buFontTx/>
              <a:buNone/>
              <a:defRPr/>
            </a:pPr>
            <a:r>
              <a:rPr lang="en-US" altLang="en-US" sz="1400" smtClean="0">
                <a:ea typeface="ＭＳ Ｐゴシック" pitchFamily="34" charset="-128"/>
              </a:rPr>
              <a:t>key</a:t>
            </a:r>
          </a:p>
          <a:p>
            <a:pPr eaLnBrk="1" hangingPunct="1">
              <a:lnSpc>
                <a:spcPct val="80000"/>
              </a:lnSpc>
              <a:buFontTx/>
              <a:buNone/>
              <a:defRPr/>
            </a:pPr>
            <a:r>
              <a:rPr lang="en-US" altLang="en-US" sz="1400" smtClean="0">
                <a:ea typeface="ＭＳ Ｐゴシック" pitchFamily="34" charset="-128"/>
              </a:rPr>
              <a:t>lecture</a:t>
            </a:r>
          </a:p>
          <a:p>
            <a:pPr eaLnBrk="1" hangingPunct="1">
              <a:lnSpc>
                <a:spcPct val="80000"/>
              </a:lnSpc>
              <a:buFontTx/>
              <a:buNone/>
              <a:defRPr/>
            </a:pPr>
            <a:r>
              <a:rPr lang="en-US" altLang="en-US" sz="1400" smtClean="0">
                <a:ea typeface="ＭＳ Ｐゴシック" pitchFamily="34" charset="-128"/>
              </a:rPr>
              <a:t>library).</a:t>
            </a:r>
          </a:p>
          <a:p>
            <a:pPr eaLnBrk="1" hangingPunct="1">
              <a:lnSpc>
                <a:spcPct val="80000"/>
              </a:lnSpc>
              <a:buFontTx/>
              <a:buNone/>
              <a:defRPr/>
            </a:pPr>
            <a:r>
              <a:rPr lang="en-US" altLang="en-US" sz="1400" smtClean="0">
                <a:ea typeface="ＭＳ Ｐゴシック" pitchFamily="34" charset="-128"/>
              </a:rPr>
              <a:t>next</a:t>
            </a:r>
          </a:p>
          <a:p>
            <a:pPr eaLnBrk="1" hangingPunct="1">
              <a:lnSpc>
                <a:spcPct val="80000"/>
              </a:lnSpc>
              <a:buFontTx/>
              <a:buNone/>
              <a:defRPr/>
            </a:pPr>
            <a:r>
              <a:rPr lang="en-US" altLang="en-US" sz="1400" smtClean="0">
                <a:ea typeface="ＭＳ Ｐゴシック" pitchFamily="34" charset="-128"/>
              </a:rPr>
              <a:t>notions</a:t>
            </a:r>
          </a:p>
          <a:p>
            <a:pPr eaLnBrk="1" hangingPunct="1">
              <a:lnSpc>
                <a:spcPct val="80000"/>
              </a:lnSpc>
              <a:buFontTx/>
              <a:buNone/>
              <a:defRPr/>
            </a:pPr>
            <a:r>
              <a:rPr lang="en-US" altLang="en-US" sz="1400" smtClean="0">
                <a:ea typeface="ＭＳ Ｐゴシック" pitchFamily="34" charset="-128"/>
              </a:rPr>
              <a:t>objects</a:t>
            </a:r>
          </a:p>
          <a:p>
            <a:pPr eaLnBrk="1" hangingPunct="1">
              <a:lnSpc>
                <a:spcPct val="80000"/>
              </a:lnSpc>
              <a:buFontTx/>
              <a:buNone/>
              <a:defRPr/>
            </a:pPr>
            <a:r>
              <a:rPr lang="en-US" altLang="en-US" sz="1400" smtClean="0">
                <a:ea typeface="ＭＳ Ｐゴシック" pitchFamily="34" charset="-128"/>
              </a:rPr>
              <a:t>of</a:t>
            </a:r>
          </a:p>
          <a:p>
            <a:pPr eaLnBrk="1" hangingPunct="1">
              <a:lnSpc>
                <a:spcPct val="80000"/>
              </a:lnSpc>
              <a:buFontTx/>
              <a:buNone/>
              <a:defRPr/>
            </a:pPr>
            <a:r>
              <a:rPr lang="en-US" altLang="en-US" sz="1400" smtClean="0">
                <a:ea typeface="ＭＳ Ｐゴシック" pitchFamily="34" charset="-128"/>
              </a:rPr>
              <a:t>parameterize</a:t>
            </a:r>
          </a:p>
          <a:p>
            <a:pPr eaLnBrk="1" hangingPunct="1">
              <a:lnSpc>
                <a:spcPct val="80000"/>
              </a:lnSpc>
              <a:buFontTx/>
              <a:buNone/>
              <a:defRPr/>
            </a:pPr>
            <a:r>
              <a:rPr lang="en-US" altLang="en-US" sz="1400" smtClean="0">
                <a:ea typeface="ＭＳ Ｐゴシック" pitchFamily="34" charset="-128"/>
              </a:rPr>
              <a:t>part</a:t>
            </a:r>
          </a:p>
          <a:p>
            <a:pPr eaLnBrk="1" hangingPunct="1">
              <a:lnSpc>
                <a:spcPct val="80000"/>
              </a:lnSpc>
              <a:buFontTx/>
              <a:buNone/>
              <a:defRPr/>
            </a:pPr>
            <a:r>
              <a:rPr lang="en-US" altLang="en-US" sz="1400" smtClean="0">
                <a:ea typeface="ＭＳ Ｐゴシック" pitchFamily="34" charset="-128"/>
              </a:rPr>
              <a:t>present</a:t>
            </a:r>
          </a:p>
          <a:p>
            <a:pPr eaLnBrk="1" hangingPunct="1">
              <a:lnSpc>
                <a:spcPct val="80000"/>
              </a:lnSpc>
              <a:buFontTx/>
              <a:buNone/>
              <a:defRPr/>
            </a:pPr>
            <a:r>
              <a:rPr lang="en-US" altLang="en-US" sz="1400" smtClean="0">
                <a:ea typeface="ＭＳ Ｐゴシック" pitchFamily="34" charset="-128"/>
              </a:rPr>
              <a:t>presented.</a:t>
            </a:r>
          </a:p>
          <a:p>
            <a:pPr eaLnBrk="1" hangingPunct="1">
              <a:lnSpc>
                <a:spcPct val="80000"/>
              </a:lnSpc>
              <a:buFontTx/>
              <a:buNone/>
              <a:defRPr/>
            </a:pPr>
            <a:r>
              <a:rPr lang="en-US" altLang="en-US" sz="1400" smtClean="0">
                <a:ea typeface="ＭＳ Ｐゴシック" pitchFamily="34" charset="-128"/>
              </a:rPr>
              <a:t>presents</a:t>
            </a:r>
          </a:p>
          <a:p>
            <a:pPr eaLnBrk="1" hangingPunct="1">
              <a:lnSpc>
                <a:spcPct val="80000"/>
              </a:lnSpc>
              <a:buFontTx/>
              <a:buNone/>
              <a:defRPr/>
            </a:pPr>
            <a:r>
              <a:rPr lang="en-US" altLang="en-US" sz="1400" smtClean="0">
                <a:ea typeface="ＭＳ Ｐゴシック" pitchFamily="34" charset="-128"/>
              </a:rPr>
              <a:t>program.</a:t>
            </a:r>
          </a:p>
          <a:p>
            <a:pPr eaLnBrk="1" hangingPunct="1">
              <a:lnSpc>
                <a:spcPct val="80000"/>
              </a:lnSpc>
              <a:buFontTx/>
              <a:buNone/>
              <a:defRPr/>
            </a:pPr>
            <a:r>
              <a:rPr lang="en-US" altLang="en-US" sz="1400" smtClean="0">
                <a:ea typeface="ＭＳ Ｐゴシック" pitchFamily="34" charset="-128"/>
              </a:rPr>
              <a:t>sequence</a:t>
            </a:r>
          </a:p>
          <a:p>
            <a:pPr eaLnBrk="1" hangingPunct="1">
              <a:lnSpc>
                <a:spcPct val="80000"/>
              </a:lnSpc>
              <a:buFontTx/>
              <a:buNone/>
              <a:defRPr/>
            </a:pPr>
            <a:r>
              <a:rPr lang="en-US" altLang="en-US" sz="1400" smtClean="0">
                <a:ea typeface="ＭＳ Ｐゴシック" pitchFamily="34" charset="-128"/>
              </a:rPr>
              <a:t>standard</a:t>
            </a:r>
          </a:p>
          <a:p>
            <a:pPr eaLnBrk="1" hangingPunct="1">
              <a:lnSpc>
                <a:spcPct val="80000"/>
              </a:lnSpc>
              <a:buFontTx/>
              <a:buNone/>
              <a:defRPr/>
            </a:pPr>
            <a:r>
              <a:rPr lang="en-US" altLang="en-US" sz="1400" smtClean="0">
                <a:ea typeface="ＭＳ Ｐゴシック" pitchFamily="34" charset="-128"/>
              </a:rPr>
              <a:t>the</a:t>
            </a:r>
          </a:p>
          <a:p>
            <a:pPr eaLnBrk="1" hangingPunct="1">
              <a:lnSpc>
                <a:spcPct val="80000"/>
              </a:lnSpc>
              <a:buFontTx/>
              <a:buNone/>
              <a:defRPr/>
            </a:pPr>
            <a:r>
              <a:rPr lang="en-US" altLang="en-US" sz="1400" smtClean="0">
                <a:ea typeface="ＭＳ Ｐゴシック" pitchFamily="34" charset="-128"/>
              </a:rPr>
              <a:t>then</a:t>
            </a:r>
          </a:p>
          <a:p>
            <a:pPr eaLnBrk="1" hangingPunct="1">
              <a:lnSpc>
                <a:spcPct val="80000"/>
              </a:lnSpc>
              <a:buFontTx/>
              <a:buNone/>
              <a:defRPr/>
            </a:pPr>
            <a:r>
              <a:rPr lang="en-US" altLang="en-US" sz="1400" smtClean="0">
                <a:ea typeface="ＭＳ Ｐゴシック" pitchFamily="34" charset="-128"/>
              </a:rPr>
              <a:t>tie</a:t>
            </a:r>
          </a:p>
          <a:p>
            <a:pPr eaLnBrk="1" hangingPunct="1">
              <a:lnSpc>
                <a:spcPct val="80000"/>
              </a:lnSpc>
              <a:buFontTx/>
              <a:buNone/>
              <a:defRPr/>
            </a:pPr>
            <a:r>
              <a:rPr lang="en-US" altLang="en-US" sz="1400" smtClean="0">
                <a:ea typeface="ＭＳ Ｐゴシック" pitchFamily="34" charset="-128"/>
              </a:rPr>
              <a:t>to</a:t>
            </a:r>
          </a:p>
          <a:p>
            <a:pPr eaLnBrk="1" hangingPunct="1">
              <a:lnSpc>
                <a:spcPct val="80000"/>
              </a:lnSpc>
              <a:buFontTx/>
              <a:buNone/>
              <a:defRPr/>
            </a:pPr>
            <a:r>
              <a:rPr lang="en-US" altLang="en-US" sz="1400" smtClean="0">
                <a:ea typeface="ＭＳ Ｐゴシック" pitchFamily="34" charset="-128"/>
              </a:rPr>
              <a:t>together</a:t>
            </a:r>
          </a:p>
          <a:p>
            <a:pPr eaLnBrk="1" hangingPunct="1">
              <a:lnSpc>
                <a:spcPct val="80000"/>
              </a:lnSpc>
              <a:buFontTx/>
              <a:buNone/>
              <a:defRPr/>
            </a:pPr>
            <a:r>
              <a:rPr lang="en-US" altLang="en-US" sz="1400" smtClean="0">
                <a:ea typeface="ＭＳ Ｐゴシック" pitchFamily="34" charset="-128"/>
              </a:rPr>
              <a:t>used</a:t>
            </a:r>
          </a:p>
          <a:p>
            <a:pPr eaLnBrk="1" hangingPunct="1">
              <a:lnSpc>
                <a:spcPct val="80000"/>
              </a:lnSpc>
              <a:buFontTx/>
              <a:buNone/>
              <a:defRPr/>
            </a:pPr>
            <a:r>
              <a:rPr lang="en-US" altLang="en-US" sz="1400" smtClean="0">
                <a:ea typeface="ＭＳ Ｐゴシック" pitchFamily="34" charset="-128"/>
              </a:rPr>
              <a:t>with</a:t>
            </a:r>
          </a:p>
          <a:p>
            <a:pPr eaLnBrk="1" hangingPunct="1">
              <a:lnSpc>
                <a:spcPct val="80000"/>
              </a:lnSpc>
              <a:buFontTx/>
              <a:buNone/>
              <a:defRPr/>
            </a:pPr>
            <a:r>
              <a:rPr lang="ja-JP" altLang="en-US" sz="1400" smtClean="0">
                <a:ea typeface="ＭＳ Ｐゴシック" pitchFamily="34" charset="-128"/>
              </a:rPr>
              <a:t>“</a:t>
            </a:r>
            <a:r>
              <a:rPr lang="en-US" altLang="ja-JP" sz="1400" smtClean="0">
                <a:ea typeface="ＭＳ Ｐゴシック" pitchFamily="34" charset="-128"/>
              </a:rPr>
              <a:t>policies</a:t>
            </a:r>
            <a:r>
              <a:rPr lang="ja-JP" altLang="en-US" sz="1400" smtClean="0">
                <a:ea typeface="ＭＳ Ｐゴシック" pitchFamily="34" charset="-128"/>
              </a:rPr>
              <a:t>”</a:t>
            </a:r>
            <a:r>
              <a:rPr lang="en-US" altLang="ja-JP" sz="1400" smtClean="0">
                <a:ea typeface="ＭＳ Ｐゴシック" pitchFamily="34" charset="-128"/>
              </a:rPr>
              <a:t>.</a:t>
            </a:r>
          </a:p>
          <a:p>
            <a:pPr eaLnBrk="1" hangingPunct="1">
              <a:lnSpc>
                <a:spcPct val="80000"/>
              </a:lnSpc>
              <a:defRPr/>
            </a:pPr>
            <a:endParaRPr lang="en-US" altLang="en-US" sz="1400" smtClean="0">
              <a:ea typeface="ＭＳ Ｐゴシック" pitchFamily="34" charset="-128"/>
            </a:endParaRPr>
          </a:p>
        </p:txBody>
      </p:sp>
      <p:sp>
        <p:nvSpPr>
          <p:cNvPr id="5" name="Slide Number Placeholder 6"/>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22B2E0F-939C-48E8-B6CF-547099680AC0}" type="slidenum">
              <a:rPr lang="en-US" altLang="en-US" sz="1400" smtClean="0"/>
              <a:pPr eaLnBrk="1" hangingPunct="1">
                <a:defRPr/>
              </a:pPr>
              <a:t>31</a:t>
            </a:fld>
            <a:endParaRPr lang="en-US" altLang="en-US" sz="1400" smtClean="0"/>
          </a:p>
        </p:txBody>
      </p:sp>
      <p:sp>
        <p:nvSpPr>
          <p:cNvPr id="6" name="Footer Placeholder 5"/>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z="4000" dirty="0" smtClean="0">
                <a:ea typeface="+mj-ea"/>
              </a:rPr>
              <a:t>Make a </a:t>
            </a:r>
            <a:r>
              <a:rPr lang="en-US" sz="4000" dirty="0">
                <a:ea typeface="+mj-ea"/>
              </a:rPr>
              <a:t>quick </a:t>
            </a:r>
            <a:r>
              <a:rPr lang="en-US" sz="4000" dirty="0" smtClean="0">
                <a:ea typeface="+mj-ea"/>
              </a:rPr>
              <a:t>dictionary </a:t>
            </a:r>
            <a:r>
              <a:rPr lang="en-US" sz="2400" dirty="0" smtClean="0">
                <a:ea typeface="+mj-ea"/>
              </a:rPr>
              <a:t>(using </a:t>
            </a:r>
            <a:r>
              <a:rPr lang="en-US" sz="2400" dirty="0">
                <a:ea typeface="+mj-ea"/>
              </a:rPr>
              <a:t>a vector)</a:t>
            </a:r>
            <a:endParaRPr lang="en-US" sz="3200" dirty="0">
              <a:ea typeface="+mj-ea"/>
            </a:endParaRPr>
          </a:p>
        </p:txBody>
      </p:sp>
      <p:sp>
        <p:nvSpPr>
          <p:cNvPr id="71683" name="Rectangle 3"/>
          <p:cNvSpPr>
            <a:spLocks noGrp="1" noChangeArrowheads="1"/>
          </p:cNvSpPr>
          <p:nvPr>
            <p:ph idx="1"/>
          </p:nvPr>
        </p:nvSpPr>
        <p:spPr>
          <a:xfrm>
            <a:off x="457200" y="1524000"/>
            <a:ext cx="8534400" cy="5029200"/>
          </a:xfrm>
        </p:spPr>
        <p:txBody>
          <a:bodyPr/>
          <a:lstStyle/>
          <a:p>
            <a:pPr eaLnBrk="1" hangingPunct="1">
              <a:lnSpc>
                <a:spcPct val="80000"/>
              </a:lnSpc>
              <a:defRPr/>
            </a:pPr>
            <a:r>
              <a:rPr lang="en-US" altLang="en-US" sz="2400" smtClean="0">
                <a:ea typeface="ＭＳ Ｐゴシック" pitchFamily="34" charset="-128"/>
              </a:rPr>
              <a:t>We are doing a lot of work that we don</a:t>
            </a:r>
            <a:r>
              <a:rPr lang="ja-JP" altLang="en-US" sz="2400" smtClean="0">
                <a:ea typeface="ＭＳ Ｐゴシック" pitchFamily="34" charset="-128"/>
              </a:rPr>
              <a:t>’</a:t>
            </a:r>
            <a:r>
              <a:rPr lang="en-US" altLang="ja-JP" sz="2400" smtClean="0">
                <a:ea typeface="ＭＳ Ｐゴシック" pitchFamily="34" charset="-128"/>
              </a:rPr>
              <a:t>t really need</a:t>
            </a:r>
          </a:p>
          <a:p>
            <a:pPr lvl="1" eaLnBrk="1" hangingPunct="1">
              <a:lnSpc>
                <a:spcPct val="80000"/>
              </a:lnSpc>
              <a:defRPr/>
            </a:pPr>
            <a:r>
              <a:rPr lang="en-US" altLang="en-US" sz="2000" smtClean="0">
                <a:ea typeface="Times New Roman" pitchFamily="18" charset="0"/>
              </a:rPr>
              <a:t>Why store all the duplicates? (in the vector)</a:t>
            </a:r>
          </a:p>
          <a:p>
            <a:pPr lvl="1" eaLnBrk="1" hangingPunct="1">
              <a:lnSpc>
                <a:spcPct val="80000"/>
              </a:lnSpc>
              <a:defRPr/>
            </a:pPr>
            <a:r>
              <a:rPr lang="en-US" altLang="en-US" sz="2000" smtClean="0">
                <a:ea typeface="Times New Roman" pitchFamily="18" charset="0"/>
              </a:rPr>
              <a:t>Why sort?</a:t>
            </a:r>
          </a:p>
          <a:p>
            <a:pPr lvl="1" eaLnBrk="1" hangingPunct="1">
              <a:lnSpc>
                <a:spcPct val="80000"/>
              </a:lnSpc>
              <a:defRPr/>
            </a:pPr>
            <a:r>
              <a:rPr lang="en-US" altLang="en-US" sz="2000" smtClean="0">
                <a:ea typeface="Times New Roman" pitchFamily="18" charset="0"/>
              </a:rPr>
              <a:t>Why suppress all the duplicates on output?</a:t>
            </a:r>
          </a:p>
          <a:p>
            <a:pPr eaLnBrk="1" hangingPunct="1">
              <a:lnSpc>
                <a:spcPct val="80000"/>
              </a:lnSpc>
              <a:defRPr/>
            </a:pPr>
            <a:r>
              <a:rPr lang="en-US" altLang="en-US" sz="2800" smtClean="0">
                <a:ea typeface="ＭＳ Ｐゴシック" pitchFamily="34" charset="-128"/>
              </a:rPr>
              <a:t>Why not just</a:t>
            </a:r>
          </a:p>
          <a:p>
            <a:pPr lvl="1" eaLnBrk="1" hangingPunct="1">
              <a:lnSpc>
                <a:spcPct val="80000"/>
              </a:lnSpc>
              <a:defRPr/>
            </a:pPr>
            <a:r>
              <a:rPr lang="en-US" altLang="en-US" sz="2400" smtClean="0">
                <a:ea typeface="Times New Roman" pitchFamily="18" charset="0"/>
              </a:rPr>
              <a:t>Put each word in the right place in a dictionary as we read it?</a:t>
            </a:r>
          </a:p>
          <a:p>
            <a:pPr lvl="1" eaLnBrk="1" hangingPunct="1">
              <a:lnSpc>
                <a:spcPct val="80000"/>
              </a:lnSpc>
              <a:defRPr/>
            </a:pPr>
            <a:r>
              <a:rPr lang="en-US" altLang="en-US" sz="2400" smtClean="0">
                <a:ea typeface="Times New Roman" pitchFamily="18" charset="0"/>
              </a:rPr>
              <a:t>In other words: use a </a:t>
            </a:r>
            <a:r>
              <a:rPr lang="en-US" altLang="en-US" sz="2000" b="1" smtClean="0">
                <a:ea typeface="Times New Roman" pitchFamily="18" charset="0"/>
              </a:rPr>
              <a:t>set</a:t>
            </a:r>
            <a:endParaRPr lang="en-US" altLang="en-US" sz="2400" b="1"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8CBD60A-DDDE-4C99-8ED0-F93E93B2D81F}" type="slidenum">
              <a:rPr lang="en-US" altLang="en-US" sz="1400" smtClean="0"/>
              <a:pPr eaLnBrk="1" hangingPunct="1">
                <a:defRPr/>
              </a:pPr>
              <a:t>32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52400"/>
            <a:ext cx="8229600" cy="1143000"/>
          </a:xfrm>
        </p:spPr>
        <p:txBody>
          <a:bodyPr/>
          <a:lstStyle/>
          <a:p>
            <a:pPr eaLnBrk="1" hangingPunct="1">
              <a:defRPr/>
            </a:pPr>
            <a:r>
              <a:rPr lang="en-US" sz="4000" dirty="0" smtClean="0">
                <a:ea typeface="+mj-ea"/>
              </a:rPr>
              <a:t>Make </a:t>
            </a:r>
            <a:r>
              <a:rPr lang="en-US" sz="4000" dirty="0">
                <a:ea typeface="+mj-ea"/>
              </a:rPr>
              <a:t>a quick </a:t>
            </a:r>
            <a:r>
              <a:rPr lang="en-US" sz="4000" dirty="0" smtClean="0">
                <a:ea typeface="+mj-ea"/>
              </a:rPr>
              <a:t>dictionary </a:t>
            </a:r>
            <a:r>
              <a:rPr lang="en-US" sz="2400" dirty="0" smtClean="0">
                <a:ea typeface="+mj-ea"/>
              </a:rPr>
              <a:t>(using </a:t>
            </a:r>
            <a:r>
              <a:rPr lang="en-US" sz="2400" dirty="0">
                <a:ea typeface="+mj-ea"/>
              </a:rPr>
              <a:t>a set)</a:t>
            </a:r>
            <a:endParaRPr lang="en-US" sz="3600" dirty="0">
              <a:ea typeface="+mj-ea"/>
            </a:endParaRPr>
          </a:p>
        </p:txBody>
      </p:sp>
      <p:sp>
        <p:nvSpPr>
          <p:cNvPr id="82947" name="Rectangle 3"/>
          <p:cNvSpPr>
            <a:spLocks noGrp="1" noChangeArrowheads="1"/>
          </p:cNvSpPr>
          <p:nvPr>
            <p:ph idx="1"/>
          </p:nvPr>
        </p:nvSpPr>
        <p:spPr>
          <a:xfrm>
            <a:off x="609600" y="1371600"/>
            <a:ext cx="8534400" cy="5181600"/>
          </a:xfrm>
        </p:spPr>
        <p:txBody>
          <a:bodyPr/>
          <a:lstStyle/>
          <a:p>
            <a:pPr eaLnBrk="1" hangingPunct="1">
              <a:lnSpc>
                <a:spcPct val="80000"/>
              </a:lnSpc>
              <a:buFontTx/>
              <a:buNone/>
              <a:defRPr/>
            </a:pPr>
            <a:r>
              <a:rPr lang="en-US" altLang="en-US" sz="2000" b="1" dirty="0" smtClean="0">
                <a:ea typeface="ＭＳ Ｐゴシック" pitchFamily="34" charset="-128"/>
              </a:rPr>
              <a:t>int main()</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string from, to;</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cin</a:t>
            </a:r>
            <a:r>
              <a:rPr lang="en-US" altLang="en-US" sz="2000" b="1" dirty="0" smtClean="0">
                <a:ea typeface="ＭＳ Ｐゴシック" pitchFamily="34" charset="-128"/>
              </a:rPr>
              <a:t> &gt;&gt; from &gt;&gt; to;                    		// </a:t>
            </a:r>
            <a:r>
              <a:rPr lang="en-US" altLang="en-US" sz="2000" i="1" dirty="0" smtClean="0">
                <a:ea typeface="ＭＳ Ｐゴシック" pitchFamily="34" charset="-128"/>
              </a:rPr>
              <a:t>get source and target file names</a:t>
            </a:r>
          </a:p>
          <a:p>
            <a:pPr eaLnBrk="1" hangingPunct="1">
              <a:lnSpc>
                <a:spcPct val="80000"/>
              </a:lnSpc>
              <a:buFontTx/>
              <a:buNone/>
              <a:defRPr/>
            </a:pPr>
            <a:endParaRPr lang="en-US" altLang="en-US" sz="1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ifstream</a:t>
            </a:r>
            <a:r>
              <a:rPr lang="en-US" altLang="en-US" sz="2000" b="1" dirty="0" smtClean="0">
                <a:ea typeface="ＭＳ Ｐゴシック" pitchFamily="34" charset="-128"/>
              </a:rPr>
              <a:t> is(from);            		</a:t>
            </a:r>
            <a:r>
              <a:rPr lang="en-US" altLang="en-US" sz="2000" b="1" dirty="0" smtClean="0">
                <a:ea typeface="ＭＳ Ｐゴシック" pitchFamily="34" charset="-128"/>
              </a:rPr>
              <a:t>	// </a:t>
            </a:r>
            <a:r>
              <a:rPr lang="en-US" altLang="en-US" sz="2000" i="1" dirty="0" smtClean="0">
                <a:ea typeface="ＭＳ Ｐゴシック" pitchFamily="34" charset="-128"/>
              </a:rPr>
              <a:t>make input stream</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ofstream</a:t>
            </a:r>
            <a:r>
              <a:rPr lang="en-US" altLang="en-US" sz="2000" b="1" dirty="0" smtClean="0">
                <a:ea typeface="ＭＳ Ｐゴシック" pitchFamily="34" charset="-128"/>
              </a:rPr>
              <a:t> </a:t>
            </a:r>
            <a:r>
              <a:rPr lang="en-US" altLang="en-US" sz="2000" b="1" dirty="0" err="1" smtClean="0">
                <a:ea typeface="ＭＳ Ｐゴシック" pitchFamily="34" charset="-128"/>
              </a:rPr>
              <a:t>os</a:t>
            </a:r>
            <a:r>
              <a:rPr lang="en-US" altLang="en-US" sz="2000" b="1" dirty="0" smtClean="0">
                <a:ea typeface="ＭＳ Ｐゴシック" pitchFamily="34" charset="-128"/>
              </a:rPr>
              <a:t>(to);			// </a:t>
            </a:r>
            <a:r>
              <a:rPr lang="en-US" altLang="en-US" sz="2000" i="1" dirty="0" smtClean="0">
                <a:ea typeface="ＭＳ Ｐゴシック" pitchFamily="34" charset="-128"/>
              </a:rPr>
              <a:t>make output stream</a:t>
            </a:r>
          </a:p>
          <a:p>
            <a:pPr eaLnBrk="1" hangingPunct="1">
              <a:lnSpc>
                <a:spcPct val="80000"/>
              </a:lnSpc>
              <a:buFontTx/>
              <a:buNone/>
              <a:defRPr/>
            </a:pPr>
            <a:r>
              <a:rPr lang="en-US" altLang="en-US" sz="1000" b="1" dirty="0" smtClean="0">
                <a:ea typeface="ＭＳ Ｐゴシック" pitchFamily="34" charset="-128"/>
              </a:rPr>
              <a:t> </a:t>
            </a:r>
            <a:endParaRPr lang="en-US" altLang="en-US" sz="2000"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istream_iterator</a:t>
            </a:r>
            <a:r>
              <a:rPr lang="en-US" altLang="en-US" sz="2000" b="1" dirty="0" smtClean="0">
                <a:ea typeface="ＭＳ Ｐゴシック" pitchFamily="34" charset="-128"/>
              </a:rPr>
              <a:t>&lt;string&gt; ii(is);      	</a:t>
            </a:r>
            <a:r>
              <a:rPr lang="en-US" altLang="en-US" sz="2000" b="1" dirty="0" smtClean="0">
                <a:ea typeface="ＭＳ Ｐゴシック" pitchFamily="34" charset="-128"/>
              </a:rPr>
              <a:t>	// </a:t>
            </a:r>
            <a:r>
              <a:rPr lang="en-US" altLang="en-US" sz="2000" i="1" dirty="0" smtClean="0">
                <a:ea typeface="ＭＳ Ｐゴシック" pitchFamily="34" charset="-128"/>
              </a:rPr>
              <a:t>make input </a:t>
            </a:r>
            <a:r>
              <a:rPr lang="en-US" altLang="en-US" sz="2000" i="1" dirty="0" smtClean="0">
                <a:ea typeface="ＭＳ Ｐゴシック" pitchFamily="34" charset="-128"/>
              </a:rPr>
              <a:t>iterator for stream</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istream_iterator</a:t>
            </a:r>
            <a:r>
              <a:rPr lang="en-US" altLang="en-US" sz="2000" b="1" dirty="0" smtClean="0">
                <a:ea typeface="ＭＳ Ｐゴシック" pitchFamily="34" charset="-128"/>
              </a:rPr>
              <a:t>&lt;string&gt; </a:t>
            </a:r>
            <a:r>
              <a:rPr lang="en-US" altLang="en-US" sz="2000" b="1" dirty="0" err="1" smtClean="0">
                <a:ea typeface="ＭＳ Ｐゴシック" pitchFamily="34" charset="-128"/>
              </a:rPr>
              <a:t>eos</a:t>
            </a:r>
            <a:r>
              <a:rPr lang="en-US" altLang="en-US" sz="2000" b="1" dirty="0" smtClean="0">
                <a:ea typeface="ＭＳ Ｐゴシック" pitchFamily="34" charset="-128"/>
              </a:rPr>
              <a:t>;         	// </a:t>
            </a:r>
            <a:r>
              <a:rPr lang="en-US" altLang="en-US" sz="2000" i="1" dirty="0" smtClean="0">
                <a:ea typeface="ＭＳ Ｐゴシック" pitchFamily="34" charset="-128"/>
              </a:rPr>
              <a:t>input sentinel (defaults to EOF)</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ostream_iterator</a:t>
            </a:r>
            <a:r>
              <a:rPr lang="en-US" altLang="en-US" sz="2000" b="1" dirty="0" smtClean="0">
                <a:ea typeface="ＭＳ Ｐゴシック" pitchFamily="34" charset="-128"/>
              </a:rPr>
              <a:t>&lt;string&gt; </a:t>
            </a:r>
            <a:r>
              <a:rPr lang="en-US" altLang="en-US" sz="2000" b="1" dirty="0" err="1" smtClean="0">
                <a:ea typeface="ＭＳ Ｐゴシック" pitchFamily="34" charset="-128"/>
              </a:rPr>
              <a:t>oo</a:t>
            </a:r>
            <a:r>
              <a:rPr lang="en-US" altLang="en-US" sz="2000" b="1" dirty="0" smtClean="0">
                <a:ea typeface="ＭＳ Ｐゴシック" pitchFamily="34" charset="-128"/>
              </a:rPr>
              <a:t>(</a:t>
            </a:r>
            <a:r>
              <a:rPr lang="en-US" altLang="en-US" sz="2000" b="1" dirty="0" err="1" smtClean="0">
                <a:ea typeface="ＭＳ Ｐゴシック" pitchFamily="34" charset="-128"/>
              </a:rPr>
              <a:t>os</a:t>
            </a:r>
            <a:r>
              <a:rPr lang="en-US" altLang="en-US" sz="2000" b="1" dirty="0" smtClean="0">
                <a:ea typeface="ＭＳ Ｐゴシック" pitchFamily="34" charset="-128"/>
              </a:rPr>
              <a:t>,"\n");	// </a:t>
            </a:r>
            <a:r>
              <a:rPr lang="en-US" altLang="en-US" sz="2000" i="1" dirty="0" smtClean="0">
                <a:ea typeface="ＭＳ Ｐゴシック" pitchFamily="34" charset="-128"/>
              </a:rPr>
              <a:t>make output iterator for stream</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append </a:t>
            </a:r>
            <a:r>
              <a:rPr lang="en-US" altLang="en-US" sz="2000" b="1" i="1" dirty="0" smtClean="0">
                <a:ea typeface="ＭＳ Ｐゴシック" pitchFamily="34" charset="-128"/>
              </a:rPr>
              <a:t>"\n"</a:t>
            </a:r>
            <a:r>
              <a:rPr lang="en-US" altLang="en-US" sz="2000" i="1" dirty="0" smtClean="0">
                <a:ea typeface="ＭＳ Ｐゴシック" pitchFamily="34" charset="-128"/>
              </a:rPr>
              <a:t> each time</a:t>
            </a:r>
          </a:p>
          <a:p>
            <a:pPr eaLnBrk="1" hangingPunct="1">
              <a:lnSpc>
                <a:spcPct val="80000"/>
              </a:lnSpc>
              <a:buFontTx/>
              <a:buNone/>
              <a:defRPr/>
            </a:pPr>
            <a:r>
              <a:rPr lang="en-US" altLang="en-US" sz="2000" b="1" dirty="0" smtClean="0">
                <a:ea typeface="ＭＳ Ｐゴシック" pitchFamily="34" charset="-128"/>
              </a:rPr>
              <a:t>   set&lt;string&gt; b(</a:t>
            </a:r>
            <a:r>
              <a:rPr lang="en-US" altLang="en-US" sz="2000" b="1" dirty="0" err="1" smtClean="0">
                <a:ea typeface="ＭＳ Ｐゴシック" pitchFamily="34" charset="-128"/>
              </a:rPr>
              <a:t>ii,eos</a:t>
            </a:r>
            <a:r>
              <a:rPr lang="en-US" altLang="en-US" sz="2000" b="1" dirty="0" smtClean="0">
                <a:ea typeface="ＭＳ Ｐゴシック" pitchFamily="34" charset="-128"/>
              </a:rPr>
              <a:t>);			// </a:t>
            </a:r>
            <a:r>
              <a:rPr lang="en-US" altLang="en-US" sz="2000" b="1" i="1" dirty="0" smtClean="0">
                <a:ea typeface="ＭＳ Ｐゴシック" pitchFamily="34" charset="-128"/>
              </a:rPr>
              <a:t>b </a:t>
            </a:r>
            <a:r>
              <a:rPr lang="en-US" altLang="en-US" sz="2000" i="1" dirty="0" smtClean="0">
                <a:ea typeface="ＭＳ Ｐゴシック" pitchFamily="34" charset="-128"/>
              </a:rPr>
              <a:t>is a</a:t>
            </a:r>
            <a:r>
              <a:rPr lang="en-US" altLang="en-US" sz="2000" b="1" i="1" dirty="0" smtClean="0">
                <a:ea typeface="ＭＳ Ｐゴシック" pitchFamily="34" charset="-128"/>
              </a:rPr>
              <a:t> set </a:t>
            </a:r>
            <a:r>
              <a:rPr lang="en-US" altLang="en-US" sz="2000" i="1" dirty="0" smtClean="0">
                <a:ea typeface="ＭＳ Ｐゴシック" pitchFamily="34" charset="-128"/>
              </a:rPr>
              <a:t>initialized from input</a:t>
            </a:r>
          </a:p>
          <a:p>
            <a:pPr eaLnBrk="1" hangingPunct="1">
              <a:lnSpc>
                <a:spcPct val="80000"/>
              </a:lnSpc>
              <a:buFontTx/>
              <a:buNone/>
              <a:defRPr/>
            </a:pPr>
            <a:r>
              <a:rPr lang="en-US" altLang="en-US" sz="2000" b="1" dirty="0" smtClean="0">
                <a:ea typeface="ＭＳ Ｐゴシック" pitchFamily="34" charset="-128"/>
              </a:rPr>
              <a:t>   copy(</a:t>
            </a:r>
            <a:r>
              <a:rPr lang="en-US" altLang="en-US" sz="2000" b="1" dirty="0" err="1" smtClean="0">
                <a:ea typeface="ＭＳ Ｐゴシック" pitchFamily="34" charset="-128"/>
              </a:rPr>
              <a:t>b.begin</a:t>
            </a:r>
            <a:r>
              <a:rPr lang="en-US" altLang="en-US" sz="2000" b="1" dirty="0" smtClean="0">
                <a:ea typeface="ＭＳ Ｐゴシック" pitchFamily="34" charset="-128"/>
              </a:rPr>
              <a:t>(),</a:t>
            </a:r>
            <a:r>
              <a:rPr lang="en-US" altLang="en-US" sz="2000" b="1" dirty="0" err="1" smtClean="0">
                <a:ea typeface="ＭＳ Ｐゴシック" pitchFamily="34" charset="-128"/>
              </a:rPr>
              <a:t>b.end</a:t>
            </a:r>
            <a:r>
              <a:rPr lang="en-US" altLang="en-US" sz="2000" b="1" dirty="0" smtClean="0">
                <a:ea typeface="ＭＳ Ｐゴシック" pitchFamily="34" charset="-128"/>
              </a:rPr>
              <a:t>(),</a:t>
            </a:r>
            <a:r>
              <a:rPr lang="en-US" altLang="en-US" sz="2000" b="1" dirty="0" err="1" smtClean="0">
                <a:ea typeface="ＭＳ Ｐゴシック" pitchFamily="34" charset="-128"/>
              </a:rPr>
              <a:t>oo</a:t>
            </a:r>
            <a:r>
              <a:rPr lang="en-US" altLang="en-US" sz="2000" b="1" dirty="0" smtClean="0">
                <a:ea typeface="ＭＳ Ｐゴシック" pitchFamily="34" charset="-128"/>
              </a:rPr>
              <a:t>); 		// </a:t>
            </a:r>
            <a:r>
              <a:rPr lang="en-US" altLang="en-US" sz="2000" i="1" dirty="0" smtClean="0">
                <a:ea typeface="ＭＳ Ｐゴシック" pitchFamily="34" charset="-128"/>
              </a:rPr>
              <a:t>copy buffer to output</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simple definition: a set is a map with no values, just keys</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1803A593-7358-4C54-ADE3-A025DE3579B2}" type="slidenum">
              <a:rPr lang="en-US" altLang="en-US" sz="1400" smtClean="0"/>
              <a:pPr eaLnBrk="1" hangingPunct="1">
                <a:defRPr/>
              </a:pPr>
              <a:t>33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Set</a:t>
            </a:r>
          </a:p>
        </p:txBody>
      </p:sp>
      <p:sp>
        <p:nvSpPr>
          <p:cNvPr id="87043" name="Rectangle 3"/>
          <p:cNvSpPr>
            <a:spLocks noGrp="1" noChangeArrowheads="1"/>
          </p:cNvSpPr>
          <p:nvPr>
            <p:ph idx="1"/>
          </p:nvPr>
        </p:nvSpPr>
        <p:spPr>
          <a:xfrm>
            <a:off x="457200" y="1600200"/>
            <a:ext cx="8229600" cy="1066800"/>
          </a:xfrm>
        </p:spPr>
        <p:txBody>
          <a:bodyPr>
            <a:normAutofit lnSpcReduction="10000"/>
          </a:bodyPr>
          <a:lstStyle/>
          <a:p>
            <a:pPr eaLnBrk="1" hangingPunct="1">
              <a:lnSpc>
                <a:spcPct val="80000"/>
              </a:lnSpc>
              <a:defRPr/>
            </a:pPr>
            <a:r>
              <a:rPr lang="en-US" altLang="en-US" sz="2800" smtClean="0">
                <a:ea typeface="ＭＳ Ｐゴシック" pitchFamily="34" charset="-128"/>
              </a:rPr>
              <a:t>A </a:t>
            </a:r>
            <a:r>
              <a:rPr lang="en-US" altLang="en-US" sz="2800" b="1" smtClean="0">
                <a:ea typeface="ＭＳ Ｐゴシック" pitchFamily="34" charset="-128"/>
              </a:rPr>
              <a:t>set</a:t>
            </a:r>
            <a:r>
              <a:rPr lang="en-US" altLang="en-US" sz="2800" smtClean="0">
                <a:ea typeface="ＭＳ Ｐゴシック" pitchFamily="34" charset="-128"/>
              </a:rPr>
              <a:t> is really an ordered balanced binary tree</a:t>
            </a:r>
          </a:p>
          <a:p>
            <a:pPr lvl="1" eaLnBrk="1" hangingPunct="1">
              <a:lnSpc>
                <a:spcPct val="80000"/>
              </a:lnSpc>
              <a:defRPr/>
            </a:pPr>
            <a:r>
              <a:rPr lang="en-US" altLang="en-US" sz="2400" smtClean="0">
                <a:ea typeface="Times New Roman" pitchFamily="18" charset="0"/>
              </a:rPr>
              <a:t>By default ordered by &lt;</a:t>
            </a:r>
          </a:p>
          <a:p>
            <a:pPr lvl="1" eaLnBrk="1" hangingPunct="1">
              <a:lnSpc>
                <a:spcPct val="80000"/>
              </a:lnSpc>
              <a:defRPr/>
            </a:pPr>
            <a:r>
              <a:rPr lang="en-US" altLang="en-US" sz="2400" smtClean="0">
                <a:ea typeface="Times New Roman" pitchFamily="18" charset="0"/>
              </a:rPr>
              <a:t>For example, </a:t>
            </a:r>
            <a:r>
              <a:rPr lang="en-US" altLang="en-US" sz="2400" b="1" smtClean="0">
                <a:ea typeface="Times New Roman" pitchFamily="18" charset="0"/>
              </a:rPr>
              <a:t>set&lt;string&gt; fruits</a:t>
            </a:r>
            <a:r>
              <a:rPr lang="en-US" altLang="en-US" sz="2400" smtClean="0">
                <a:ea typeface="Times New Roman" pitchFamily="18" charset="0"/>
              </a:rPr>
              <a:t>;</a:t>
            </a:r>
          </a:p>
        </p:txBody>
      </p:sp>
      <p:sp>
        <p:nvSpPr>
          <p:cNvPr id="19"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8B21FE3-91BA-4E37-A618-07DD1AF34F07}" type="slidenum">
              <a:rPr lang="en-US" altLang="en-US" sz="1400" smtClean="0"/>
              <a:pPr eaLnBrk="1" hangingPunct="1">
                <a:defRPr/>
              </a:pPr>
              <a:t>34</a:t>
            </a:fld>
            <a:endParaRPr lang="en-US" altLang="en-US" sz="1400" smtClean="0"/>
          </a:p>
        </p:txBody>
      </p:sp>
      <p:sp>
        <p:nvSpPr>
          <p:cNvPr id="35845" name="Rectangle 4"/>
          <p:cNvSpPr>
            <a:spLocks noChangeArrowheads="1"/>
          </p:cNvSpPr>
          <p:nvPr/>
        </p:nvSpPr>
        <p:spPr bwMode="auto">
          <a:xfrm>
            <a:off x="3886200" y="37338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Orange</a:t>
            </a:r>
          </a:p>
        </p:txBody>
      </p:sp>
      <p:sp>
        <p:nvSpPr>
          <p:cNvPr id="35846" name="Rectangle 5"/>
          <p:cNvSpPr>
            <a:spLocks noChangeArrowheads="1"/>
          </p:cNvSpPr>
          <p:nvPr/>
        </p:nvSpPr>
        <p:spPr bwMode="auto">
          <a:xfrm>
            <a:off x="45720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Plum</a:t>
            </a:r>
          </a:p>
        </p:txBody>
      </p:sp>
      <p:sp>
        <p:nvSpPr>
          <p:cNvPr id="35847" name="Rectangle 6"/>
          <p:cNvSpPr>
            <a:spLocks noChangeArrowheads="1"/>
          </p:cNvSpPr>
          <p:nvPr/>
        </p:nvSpPr>
        <p:spPr bwMode="auto">
          <a:xfrm>
            <a:off x="30480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Kiwi</a:t>
            </a:r>
          </a:p>
        </p:txBody>
      </p:sp>
      <p:sp>
        <p:nvSpPr>
          <p:cNvPr id="35848" name="Rectangle 7"/>
          <p:cNvSpPr>
            <a:spLocks noChangeArrowheads="1"/>
          </p:cNvSpPr>
          <p:nvPr/>
        </p:nvSpPr>
        <p:spPr bwMode="auto">
          <a:xfrm>
            <a:off x="1447800" y="58674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Apple</a:t>
            </a:r>
          </a:p>
        </p:txBody>
      </p:sp>
      <p:sp>
        <p:nvSpPr>
          <p:cNvPr id="35849" name="Rectangle 8"/>
          <p:cNvSpPr>
            <a:spLocks noChangeArrowheads="1"/>
          </p:cNvSpPr>
          <p:nvPr/>
        </p:nvSpPr>
        <p:spPr bwMode="auto">
          <a:xfrm>
            <a:off x="5105400" y="48006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Quince</a:t>
            </a:r>
          </a:p>
        </p:txBody>
      </p:sp>
      <p:sp>
        <p:nvSpPr>
          <p:cNvPr id="35850" name="Rectangle 9"/>
          <p:cNvSpPr>
            <a:spLocks noChangeArrowheads="1"/>
          </p:cNvSpPr>
          <p:nvPr/>
        </p:nvSpPr>
        <p:spPr bwMode="auto">
          <a:xfrm>
            <a:off x="2590800" y="4800600"/>
            <a:ext cx="1219200" cy="4572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Grape</a:t>
            </a:r>
          </a:p>
        </p:txBody>
      </p:sp>
      <p:sp>
        <p:nvSpPr>
          <p:cNvPr id="35851" name="Text Box 10"/>
          <p:cNvSpPr txBox="1">
            <a:spLocks noChangeArrowheads="1"/>
          </p:cNvSpPr>
          <p:nvPr/>
        </p:nvSpPr>
        <p:spPr bwMode="auto">
          <a:xfrm>
            <a:off x="3048000" y="37338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fruits:</a:t>
            </a:r>
          </a:p>
        </p:txBody>
      </p:sp>
      <p:cxnSp>
        <p:nvCxnSpPr>
          <p:cNvPr id="35852" name="AutoShape 11"/>
          <p:cNvCxnSpPr>
            <a:cxnSpLocks noChangeShapeType="1"/>
            <a:stCxn id="35845" idx="2"/>
            <a:endCxn id="35850" idx="0"/>
          </p:cNvCxnSpPr>
          <p:nvPr/>
        </p:nvCxnSpPr>
        <p:spPr bwMode="auto">
          <a:xfrm flipH="1">
            <a:off x="3200400" y="4191000"/>
            <a:ext cx="1295400" cy="609600"/>
          </a:xfrm>
          <a:prstGeom prst="straightConnector1">
            <a:avLst/>
          </a:prstGeom>
          <a:noFill/>
          <a:ln w="9525">
            <a:solidFill>
              <a:schemeClr val="tx1"/>
            </a:solidFill>
            <a:round/>
            <a:headEnd/>
            <a:tailEnd type="triangle" w="med" len="med"/>
          </a:ln>
        </p:spPr>
      </p:cxnSp>
      <p:cxnSp>
        <p:nvCxnSpPr>
          <p:cNvPr id="35853" name="AutoShape 12"/>
          <p:cNvCxnSpPr>
            <a:cxnSpLocks noChangeShapeType="1"/>
            <a:stCxn id="35845" idx="2"/>
            <a:endCxn id="35849" idx="0"/>
          </p:cNvCxnSpPr>
          <p:nvPr/>
        </p:nvCxnSpPr>
        <p:spPr bwMode="auto">
          <a:xfrm>
            <a:off x="4495800" y="4191000"/>
            <a:ext cx="1219200" cy="609600"/>
          </a:xfrm>
          <a:prstGeom prst="straightConnector1">
            <a:avLst/>
          </a:prstGeom>
          <a:noFill/>
          <a:ln w="9525">
            <a:solidFill>
              <a:schemeClr val="tx1"/>
            </a:solidFill>
            <a:round/>
            <a:headEnd/>
            <a:tailEnd type="triangle" w="med" len="med"/>
          </a:ln>
        </p:spPr>
      </p:cxnSp>
      <p:cxnSp>
        <p:nvCxnSpPr>
          <p:cNvPr id="35854" name="AutoShape 13"/>
          <p:cNvCxnSpPr>
            <a:cxnSpLocks noChangeShapeType="1"/>
            <a:stCxn id="35849" idx="2"/>
            <a:endCxn id="35846" idx="0"/>
          </p:cNvCxnSpPr>
          <p:nvPr/>
        </p:nvCxnSpPr>
        <p:spPr bwMode="auto">
          <a:xfrm flipH="1">
            <a:off x="5181600" y="5257800"/>
            <a:ext cx="533400" cy="609600"/>
          </a:xfrm>
          <a:prstGeom prst="straightConnector1">
            <a:avLst/>
          </a:prstGeom>
          <a:noFill/>
          <a:ln w="9525">
            <a:solidFill>
              <a:schemeClr val="tx1"/>
            </a:solidFill>
            <a:round/>
            <a:headEnd/>
            <a:tailEnd type="triangle" w="med" len="med"/>
          </a:ln>
        </p:spPr>
      </p:cxnSp>
      <p:cxnSp>
        <p:nvCxnSpPr>
          <p:cNvPr id="35855" name="AutoShape 14"/>
          <p:cNvCxnSpPr>
            <a:cxnSpLocks noChangeShapeType="1"/>
            <a:stCxn id="35850" idx="2"/>
            <a:endCxn id="35847" idx="0"/>
          </p:cNvCxnSpPr>
          <p:nvPr/>
        </p:nvCxnSpPr>
        <p:spPr bwMode="auto">
          <a:xfrm>
            <a:off x="3200400" y="5257800"/>
            <a:ext cx="457200" cy="609600"/>
          </a:xfrm>
          <a:prstGeom prst="straightConnector1">
            <a:avLst/>
          </a:prstGeom>
          <a:noFill/>
          <a:ln w="9525">
            <a:solidFill>
              <a:schemeClr val="tx1"/>
            </a:solidFill>
            <a:round/>
            <a:headEnd/>
            <a:tailEnd type="triangle" w="med" len="med"/>
          </a:ln>
        </p:spPr>
      </p:cxnSp>
      <p:cxnSp>
        <p:nvCxnSpPr>
          <p:cNvPr id="35856" name="AutoShape 15"/>
          <p:cNvCxnSpPr>
            <a:cxnSpLocks noChangeShapeType="1"/>
            <a:stCxn id="35850" idx="2"/>
            <a:endCxn id="35848" idx="0"/>
          </p:cNvCxnSpPr>
          <p:nvPr/>
        </p:nvCxnSpPr>
        <p:spPr bwMode="auto">
          <a:xfrm flipH="1">
            <a:off x="2057400" y="5257800"/>
            <a:ext cx="1143000" cy="609600"/>
          </a:xfrm>
          <a:prstGeom prst="straightConnector1">
            <a:avLst/>
          </a:prstGeom>
          <a:noFill/>
          <a:ln w="9525">
            <a:solidFill>
              <a:schemeClr val="tx1"/>
            </a:solidFill>
            <a:round/>
            <a:headEnd/>
            <a:tailEnd type="triangle" w="med" len="med"/>
          </a:ln>
        </p:spPr>
      </p:cxnSp>
      <p:sp>
        <p:nvSpPr>
          <p:cNvPr id="35857" name="Rectangle 16"/>
          <p:cNvSpPr>
            <a:spLocks noChangeArrowheads="1"/>
          </p:cNvSpPr>
          <p:nvPr/>
        </p:nvSpPr>
        <p:spPr bwMode="auto">
          <a:xfrm>
            <a:off x="7467600" y="2971800"/>
            <a:ext cx="1447800" cy="1600200"/>
          </a:xfrm>
          <a:prstGeom prst="rect">
            <a:avLst/>
          </a:prstGeom>
          <a:solidFill>
            <a:schemeClr val="accent1"/>
          </a:solidFill>
          <a:ln w="9525">
            <a:solidFill>
              <a:schemeClr val="tx1"/>
            </a:solidFill>
            <a:miter lim="800000"/>
            <a:headEnd/>
            <a:tailEnd/>
          </a:ln>
        </p:spPr>
        <p:txBody>
          <a:bodyPr wrap="none" anchor="ctr"/>
          <a:lstStyle/>
          <a:p>
            <a:pPr algn="ctr"/>
            <a:endParaRPr lang="en-US" altLang="en-US">
              <a:cs typeface="Times New Roman" charset="0"/>
            </a:endParaRPr>
          </a:p>
          <a:p>
            <a:pPr algn="ctr"/>
            <a:r>
              <a:rPr lang="en-US" altLang="en-US">
                <a:cs typeface="Times New Roman" charset="0"/>
              </a:rPr>
              <a:t>Key first</a:t>
            </a:r>
          </a:p>
          <a:p>
            <a:pPr algn="ctr"/>
            <a:endParaRPr lang="en-US" altLang="en-US">
              <a:cs typeface="Times New Roman" charset="0"/>
            </a:endParaRPr>
          </a:p>
          <a:p>
            <a:pPr algn="ctr"/>
            <a:r>
              <a:rPr lang="en-US" altLang="en-US">
                <a:cs typeface="Times New Roman" charset="0"/>
              </a:rPr>
              <a:t>Node* left</a:t>
            </a:r>
          </a:p>
          <a:p>
            <a:pPr algn="ctr"/>
            <a:r>
              <a:rPr lang="en-US" altLang="en-US">
                <a:cs typeface="Times New Roman" charset="0"/>
              </a:rPr>
              <a:t>Node* right</a:t>
            </a:r>
          </a:p>
          <a:p>
            <a:pPr algn="ctr"/>
            <a:r>
              <a:rPr lang="en-US" altLang="en-US">
                <a:cs typeface="Times New Roman" charset="0"/>
              </a:rPr>
              <a:t>…</a:t>
            </a:r>
          </a:p>
        </p:txBody>
      </p:sp>
      <p:sp>
        <p:nvSpPr>
          <p:cNvPr id="35858" name="Text Box 17"/>
          <p:cNvSpPr txBox="1">
            <a:spLocks noChangeArrowheads="1"/>
          </p:cNvSpPr>
          <p:nvPr/>
        </p:nvSpPr>
        <p:spPr bwMode="auto">
          <a:xfrm>
            <a:off x="6248400" y="2819400"/>
            <a:ext cx="12954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set node:</a:t>
            </a:r>
          </a:p>
        </p:txBody>
      </p:sp>
      <p:cxnSp>
        <p:nvCxnSpPr>
          <p:cNvPr id="35859" name="AutoShape 18"/>
          <p:cNvCxnSpPr>
            <a:cxnSpLocks noChangeShapeType="1"/>
            <a:stCxn id="35857" idx="1"/>
            <a:endCxn id="35857" idx="3"/>
          </p:cNvCxnSpPr>
          <p:nvPr/>
        </p:nvCxnSpPr>
        <p:spPr bwMode="auto">
          <a:xfrm>
            <a:off x="7467600" y="3771900"/>
            <a:ext cx="1447800" cy="0"/>
          </a:xfrm>
          <a:prstGeom prst="straightConnector1">
            <a:avLst/>
          </a:prstGeom>
          <a:noFill/>
          <a:ln w="9525">
            <a:solidFill>
              <a:schemeClr val="tx1"/>
            </a:solidFill>
            <a:round/>
            <a:headEnd/>
            <a:tailEnd/>
          </a:ln>
        </p:spPr>
      </p:cxnSp>
      <p:sp>
        <p:nvSpPr>
          <p:cNvPr id="20" name="Footer Placeholder 19"/>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z="4000" b="1">
                <a:ea typeface="+mj-ea"/>
              </a:rPr>
              <a:t>copy_if()</a:t>
            </a:r>
            <a:endParaRPr lang="en-US" sz="3600">
              <a:ea typeface="+mj-ea"/>
            </a:endParaRPr>
          </a:p>
        </p:txBody>
      </p:sp>
      <p:sp>
        <p:nvSpPr>
          <p:cNvPr id="69635" name="Rectangle 3"/>
          <p:cNvSpPr>
            <a:spLocks noGrp="1" noChangeArrowheads="1"/>
          </p:cNvSpPr>
          <p:nvPr>
            <p:ph idx="1"/>
          </p:nvPr>
        </p:nvSpPr>
        <p:spPr/>
        <p:txBody>
          <a:bodyPr/>
          <a:lstStyle/>
          <a:p>
            <a:pPr eaLnBrk="1" hangingPunct="1">
              <a:lnSpc>
                <a:spcPct val="80000"/>
              </a:lnSpc>
              <a:buFontTx/>
              <a:buNone/>
              <a:defRPr/>
            </a:pPr>
            <a:r>
              <a:rPr lang="en-US" sz="2000" b="1" dirty="0">
                <a:ea typeface="+mn-ea"/>
              </a:rPr>
              <a:t>// </a:t>
            </a:r>
            <a:r>
              <a:rPr lang="en-US" sz="2000" i="1" dirty="0">
                <a:ea typeface="+mn-ea"/>
              </a:rPr>
              <a:t>a very useful algorithm (missing from the standard library):</a:t>
            </a:r>
          </a:p>
          <a:p>
            <a:pPr eaLnBrk="1" hangingPunct="1">
              <a:lnSpc>
                <a:spcPct val="80000"/>
              </a:lnSpc>
              <a:buFontTx/>
              <a:buNone/>
              <a:defRPr/>
            </a:pPr>
            <a:endParaRPr lang="en-US" sz="2000" b="1" dirty="0">
              <a:ea typeface="+mn-ea"/>
            </a:endParaRPr>
          </a:p>
          <a:p>
            <a:pPr eaLnBrk="1" hangingPunct="1">
              <a:lnSpc>
                <a:spcPct val="80000"/>
              </a:lnSpc>
              <a:buFontTx/>
              <a:buNone/>
              <a:defRPr/>
            </a:pPr>
            <a:r>
              <a:rPr lang="en-US" sz="2000" b="1" dirty="0">
                <a:ea typeface="+mn-ea"/>
              </a:rPr>
              <a:t>template&lt;class In, class Out, class </a:t>
            </a:r>
            <a:r>
              <a:rPr lang="en-US" sz="2000" b="1" dirty="0" err="1">
                <a:ea typeface="+mn-ea"/>
              </a:rPr>
              <a:t>Pred</a:t>
            </a:r>
            <a:r>
              <a:rPr lang="en-US" sz="2000" b="1" dirty="0">
                <a:ea typeface="+mn-ea"/>
              </a:rPr>
              <a:t>&gt;</a:t>
            </a:r>
          </a:p>
          <a:p>
            <a:pPr eaLnBrk="1" hangingPunct="1">
              <a:lnSpc>
                <a:spcPct val="80000"/>
              </a:lnSpc>
              <a:buFontTx/>
              <a:buNone/>
              <a:defRPr/>
            </a:pPr>
            <a:r>
              <a:rPr lang="en-US" sz="2000" b="1" dirty="0">
                <a:ea typeface="+mn-ea"/>
              </a:rPr>
              <a:t>Out </a:t>
            </a:r>
            <a:r>
              <a:rPr lang="en-US" sz="2000" b="1" dirty="0" err="1">
                <a:ea typeface="+mn-ea"/>
              </a:rPr>
              <a:t>copy_if</a:t>
            </a:r>
            <a:r>
              <a:rPr lang="en-US" sz="2000" b="1" dirty="0">
                <a:ea typeface="+mn-ea"/>
              </a:rPr>
              <a:t>(In first, In last, Out res, </a:t>
            </a:r>
            <a:r>
              <a:rPr lang="en-US" sz="2000" b="1" dirty="0" err="1">
                <a:ea typeface="+mn-ea"/>
              </a:rPr>
              <a:t>Pred</a:t>
            </a:r>
            <a:r>
              <a:rPr lang="en-US" sz="2000" b="1" dirty="0">
                <a:ea typeface="+mn-ea"/>
              </a:rPr>
              <a:t> p)</a:t>
            </a:r>
          </a:p>
          <a:p>
            <a:pPr eaLnBrk="1" hangingPunct="1">
              <a:lnSpc>
                <a:spcPct val="80000"/>
              </a:lnSpc>
              <a:buFontTx/>
              <a:buNone/>
              <a:defRPr/>
            </a:pPr>
            <a:r>
              <a:rPr lang="en-US" sz="2000" b="1" dirty="0">
                <a:ea typeface="+mn-ea"/>
              </a:rPr>
              <a:t>	// </a:t>
            </a:r>
            <a:r>
              <a:rPr lang="en-US" sz="2000" i="1" dirty="0">
                <a:ea typeface="+mn-ea"/>
              </a:rPr>
              <a:t>copy elements that fulfill the predicate</a:t>
            </a:r>
          </a:p>
          <a:p>
            <a:pPr eaLnBrk="1" hangingPunct="1">
              <a:lnSpc>
                <a:spcPct val="80000"/>
              </a:lnSpc>
              <a:buFontTx/>
              <a:buNone/>
              <a:defRPr/>
            </a:pPr>
            <a:r>
              <a:rPr lang="en-US" sz="2000" b="1" dirty="0">
                <a:ea typeface="+mn-ea"/>
              </a:rPr>
              <a:t>{</a:t>
            </a:r>
          </a:p>
          <a:p>
            <a:pPr eaLnBrk="1" hangingPunct="1">
              <a:lnSpc>
                <a:spcPct val="80000"/>
              </a:lnSpc>
              <a:buFontTx/>
              <a:buNone/>
              <a:defRPr/>
            </a:pPr>
            <a:r>
              <a:rPr lang="en-US" sz="2000" b="1" dirty="0">
                <a:ea typeface="+mn-ea"/>
              </a:rPr>
              <a:t>	while (first!=last) {</a:t>
            </a:r>
          </a:p>
          <a:p>
            <a:pPr eaLnBrk="1" hangingPunct="1">
              <a:lnSpc>
                <a:spcPct val="80000"/>
              </a:lnSpc>
              <a:buFontTx/>
              <a:buNone/>
              <a:defRPr/>
            </a:pPr>
            <a:r>
              <a:rPr lang="en-US" sz="2000" b="1" dirty="0">
                <a:ea typeface="+mn-ea"/>
              </a:rPr>
              <a:t>		if (p(*first)) *res++ = *first;</a:t>
            </a:r>
          </a:p>
          <a:p>
            <a:pPr eaLnBrk="1" hangingPunct="1">
              <a:lnSpc>
                <a:spcPct val="80000"/>
              </a:lnSpc>
              <a:buFontTx/>
              <a:buNone/>
              <a:defRPr/>
            </a:pPr>
            <a:r>
              <a:rPr lang="en-US" sz="2000" b="1" dirty="0">
                <a:ea typeface="+mn-ea"/>
              </a:rPr>
              <a:t>		++first;</a:t>
            </a:r>
          </a:p>
          <a:p>
            <a:pPr eaLnBrk="1" hangingPunct="1">
              <a:lnSpc>
                <a:spcPct val="80000"/>
              </a:lnSpc>
              <a:buFontTx/>
              <a:buNone/>
              <a:defRPr/>
            </a:pPr>
            <a:r>
              <a:rPr lang="en-US" sz="2000" b="1" dirty="0">
                <a:ea typeface="+mn-ea"/>
              </a:rPr>
              <a:t>	}</a:t>
            </a:r>
          </a:p>
          <a:p>
            <a:pPr eaLnBrk="1" hangingPunct="1">
              <a:lnSpc>
                <a:spcPct val="80000"/>
              </a:lnSpc>
              <a:buFontTx/>
              <a:buNone/>
              <a:defRPr/>
            </a:pPr>
            <a:r>
              <a:rPr lang="en-US" sz="2000" b="1" dirty="0">
                <a:ea typeface="+mn-ea"/>
              </a:rPr>
              <a:t>	return res;</a:t>
            </a:r>
          </a:p>
          <a:p>
            <a:pPr eaLnBrk="1" hangingPunct="1">
              <a:lnSpc>
                <a:spcPct val="80000"/>
              </a:lnSpc>
              <a:buFontTx/>
              <a:buNone/>
              <a:defRPr/>
            </a:pPr>
            <a:r>
              <a:rPr lang="en-US" sz="2000" b="1" dirty="0">
                <a:ea typeface="+mn-ea"/>
              </a:rPr>
              <a:t>}</a:t>
            </a:r>
          </a:p>
          <a:p>
            <a:pPr eaLnBrk="1" hangingPunct="1">
              <a:lnSpc>
                <a:spcPct val="80000"/>
              </a:lnSpc>
              <a:buFontTx/>
              <a:buNone/>
              <a:defRPr/>
            </a:pPr>
            <a:endParaRPr lang="en-US" sz="2000" b="1" dirty="0">
              <a:ea typeface="+mn-ea"/>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A1B87B3-0E0E-454E-BA10-4816E8C8B521}" type="slidenum">
              <a:rPr lang="en-US" altLang="en-US" sz="1400" smtClean="0"/>
              <a:pPr eaLnBrk="1" hangingPunct="1">
                <a:defRPr/>
              </a:pPr>
              <a:t>35</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sz="4000" b="1">
                <a:ea typeface="+mj-ea"/>
              </a:rPr>
              <a:t>copy_if()</a:t>
            </a:r>
            <a:endParaRPr lang="en-US" sz="3600">
              <a:ea typeface="+mj-ea"/>
            </a:endParaRPr>
          </a:p>
        </p:txBody>
      </p:sp>
      <p:sp>
        <p:nvSpPr>
          <p:cNvPr id="96259" name="Rectangle 3"/>
          <p:cNvSpPr>
            <a:spLocks noGrp="1" noChangeArrowheads="1"/>
          </p:cNvSpPr>
          <p:nvPr>
            <p:ph idx="1"/>
          </p:nvPr>
        </p:nvSpPr>
        <p:spPr>
          <a:xfrm>
            <a:off x="457200" y="1600200"/>
            <a:ext cx="8534400" cy="4876800"/>
          </a:xfrm>
        </p:spPr>
        <p:txBody>
          <a:bodyPr/>
          <a:lstStyle/>
          <a:p>
            <a:pPr eaLnBrk="1" hangingPunct="1">
              <a:lnSpc>
                <a:spcPct val="80000"/>
              </a:lnSpc>
              <a:buFontTx/>
              <a:buNone/>
              <a:defRPr/>
            </a:pPr>
            <a:endParaRPr lang="en-US" altLang="en-US" sz="1000" b="1" dirty="0" smtClean="0">
              <a:ea typeface="ＭＳ Ｐゴシック" pitchFamily="34" charset="-128"/>
            </a:endParaRPr>
          </a:p>
          <a:p>
            <a:pPr eaLnBrk="1" hangingPunct="1">
              <a:lnSpc>
                <a:spcPct val="80000"/>
              </a:lnSpc>
              <a:buFontTx/>
              <a:buNone/>
              <a:defRPr/>
            </a:pPr>
            <a:endParaRPr lang="en-US" altLang="en-US" sz="2000" b="1" dirty="0" smtClean="0">
              <a:ea typeface="ＭＳ Ｐゴシック" pitchFamily="34" charset="-128"/>
            </a:endParaRPr>
          </a:p>
          <a:p>
            <a:pPr eaLnBrk="1" hangingPunct="1">
              <a:lnSpc>
                <a:spcPct val="80000"/>
              </a:lnSpc>
              <a:buFontTx/>
              <a:buNone/>
              <a:defRPr/>
            </a:pPr>
            <a:r>
              <a:rPr lang="en-US" altLang="en-US" sz="2000" b="1" dirty="0" smtClean="0">
                <a:ea typeface="ＭＳ Ｐゴシック" pitchFamily="34" charset="-128"/>
              </a:rPr>
              <a:t>void f(const vector&lt;int&gt;&amp; v)	// </a:t>
            </a:r>
            <a:r>
              <a:rPr lang="en-US" altLang="en-US" sz="2000" i="1" dirty="0" smtClean="0">
                <a:ea typeface="ＭＳ Ｐゴシック" pitchFamily="34" charset="-128"/>
              </a:rPr>
              <a:t>“</a:t>
            </a:r>
            <a:r>
              <a:rPr lang="en-US" altLang="ja-JP" sz="2000" i="1" dirty="0" smtClean="0">
                <a:ea typeface="ＭＳ Ｐゴシック" pitchFamily="34" charset="-128"/>
              </a:rPr>
              <a:t>typical use” of predicate with data</a:t>
            </a:r>
          </a:p>
          <a:p>
            <a:pPr eaLnBrk="1" hangingPunct="1">
              <a:lnSpc>
                <a:spcPct val="80000"/>
              </a:lnSpc>
              <a:buFontTx/>
              <a:buNone/>
              <a:defRPr/>
            </a:pPr>
            <a:r>
              <a:rPr lang="en-US" altLang="en-US" sz="2000" dirty="0" smtClean="0">
                <a:ea typeface="ＭＳ Ｐゴシック" pitchFamily="34" charset="-128"/>
              </a:rPr>
              <a:t>				     	</a:t>
            </a:r>
            <a:r>
              <a:rPr lang="en-US" altLang="en-US" sz="2000" b="1" dirty="0" smtClean="0">
                <a:ea typeface="ＭＳ Ｐゴシック" pitchFamily="34" charset="-128"/>
              </a:rPr>
              <a:t>//</a:t>
            </a:r>
            <a:r>
              <a:rPr lang="en-US" altLang="en-US" sz="2000" dirty="0" smtClean="0">
                <a:ea typeface="ＭＳ Ｐゴシック" pitchFamily="34" charset="-128"/>
              </a:rPr>
              <a:t> </a:t>
            </a:r>
            <a:r>
              <a:rPr lang="en-US" altLang="en-US" sz="2000" i="1" dirty="0" smtClean="0">
                <a:ea typeface="ＭＳ Ｐゴシック" pitchFamily="34" charset="-128"/>
              </a:rPr>
              <a:t>copy all elements with a value less than 6</a:t>
            </a:r>
          </a:p>
          <a:p>
            <a:pPr eaLnBrk="1" hangingPunct="1">
              <a:lnSpc>
                <a:spcPct val="80000"/>
              </a:lnSpc>
              <a:buFontTx/>
              <a:buNone/>
              <a:defRPr/>
            </a:pP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vector&lt;int&gt; v2(</a:t>
            </a:r>
            <a:r>
              <a:rPr lang="en-US" altLang="en-US" sz="2000" b="1" dirty="0" err="1" smtClean="0">
                <a:ea typeface="ＭＳ Ｐゴシック" pitchFamily="34" charset="-128"/>
              </a:rPr>
              <a:t>v.size</a:t>
            </a:r>
            <a:r>
              <a:rPr lang="en-US" altLang="en-US" sz="2000" b="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	</a:t>
            </a:r>
            <a:r>
              <a:rPr lang="en-US" altLang="en-US" sz="2000" b="1" dirty="0" err="1" smtClean="0">
                <a:ea typeface="ＭＳ Ｐゴシック" pitchFamily="34" charset="-128"/>
              </a:rPr>
              <a:t>copy_if</a:t>
            </a:r>
            <a:r>
              <a:rPr lang="en-US" altLang="en-US" sz="2000" b="1" dirty="0" smtClean="0">
                <a:ea typeface="ＭＳ Ｐゴシック" pitchFamily="34" charset="-128"/>
              </a:rPr>
              <a:t>(</a:t>
            </a:r>
            <a:r>
              <a:rPr lang="en-US" altLang="en-US" sz="2000" b="1" dirty="0" err="1" smtClean="0">
                <a:ea typeface="ＭＳ Ｐゴシック" pitchFamily="34" charset="-128"/>
              </a:rPr>
              <a:t>v.begin</a:t>
            </a:r>
            <a:r>
              <a:rPr lang="en-US" altLang="en-US" sz="2000" b="1" dirty="0" smtClean="0">
                <a:ea typeface="ＭＳ Ｐゴシック" pitchFamily="34" charset="-128"/>
              </a:rPr>
              <a:t>(), </a:t>
            </a:r>
            <a:r>
              <a:rPr lang="en-US" altLang="en-US" sz="2000" b="1" dirty="0" err="1" smtClean="0">
                <a:ea typeface="ＭＳ Ｐゴシック" pitchFamily="34" charset="-128"/>
              </a:rPr>
              <a:t>v.end</a:t>
            </a:r>
            <a:r>
              <a:rPr lang="en-US" altLang="en-US" sz="2000" b="1" dirty="0" smtClean="0">
                <a:ea typeface="ＭＳ Ｐゴシック" pitchFamily="34" charset="-128"/>
              </a:rPr>
              <a:t>(), v2.begin(),</a:t>
            </a:r>
          </a:p>
          <a:p>
            <a:pPr eaLnBrk="1" hangingPunct="1">
              <a:lnSpc>
                <a:spcPct val="80000"/>
              </a:lnSpc>
              <a:buFontTx/>
              <a:buNone/>
              <a:defRPr/>
            </a:pPr>
            <a:r>
              <a:rPr lang="en-US" altLang="en-US" sz="2000" b="1" dirty="0">
                <a:ea typeface="ＭＳ Ｐゴシック" pitchFamily="34" charset="-128"/>
              </a:rPr>
              <a:t>	</a:t>
            </a:r>
            <a:r>
              <a:rPr lang="en-US" altLang="en-US" sz="2000" b="1" dirty="0" smtClean="0">
                <a:ea typeface="ＭＳ Ｐゴシック" pitchFamily="34" charset="-128"/>
              </a:rPr>
              <a:t>		[](int x) { return x&lt;6; } );</a:t>
            </a:r>
          </a:p>
          <a:p>
            <a:pPr eaLnBrk="1" hangingPunct="1">
              <a:lnSpc>
                <a:spcPct val="80000"/>
              </a:lnSpc>
              <a:buFontTx/>
              <a:buNone/>
              <a:defRPr/>
            </a:pPr>
            <a:r>
              <a:rPr lang="en-US" altLang="en-US" sz="2000" b="1" dirty="0" smtClean="0">
                <a:ea typeface="ＭＳ Ｐゴシック" pitchFamily="34" charset="-128"/>
              </a:rPr>
              <a:t>	// </a:t>
            </a:r>
            <a:r>
              <a:rPr lang="en-US" altLang="en-US" sz="2000" i="1" dirty="0" smtClean="0">
                <a:ea typeface="ＭＳ Ｐゴシック" pitchFamily="34" charset="-128"/>
              </a:rPr>
              <a:t>…</a:t>
            </a:r>
          </a:p>
          <a:p>
            <a:pPr eaLnBrk="1" hangingPunct="1">
              <a:lnSpc>
                <a:spcPct val="80000"/>
              </a:lnSpc>
              <a:buFontTx/>
              <a:buNone/>
              <a:defRPr/>
            </a:pPr>
            <a:r>
              <a:rPr lang="en-US" altLang="en-US" sz="2000" b="1" dirty="0"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8EF24B7-3D39-42B0-B9F6-8F96D7C1DC71}" type="slidenum">
              <a:rPr lang="en-US" altLang="en-US" sz="1400" smtClean="0"/>
              <a:pPr eaLnBrk="1" hangingPunct="1">
                <a:defRPr/>
              </a:pPr>
              <a:t>36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Some standard function objects</a:t>
            </a:r>
          </a:p>
        </p:txBody>
      </p:sp>
      <p:sp>
        <p:nvSpPr>
          <p:cNvPr id="99331" name="Rectangle 3"/>
          <p:cNvSpPr>
            <a:spLocks noGrp="1" noChangeArrowheads="1"/>
          </p:cNvSpPr>
          <p:nvPr>
            <p:ph idx="1"/>
          </p:nvPr>
        </p:nvSpPr>
        <p:spPr/>
        <p:txBody>
          <a:bodyPr/>
          <a:lstStyle/>
          <a:p>
            <a:pPr eaLnBrk="1" hangingPunct="1">
              <a:defRPr/>
            </a:pPr>
            <a:r>
              <a:rPr lang="en-US" altLang="en-US" sz="2800" smtClean="0">
                <a:ea typeface="ＭＳ Ｐゴシック" pitchFamily="34" charset="-128"/>
              </a:rPr>
              <a:t>From &lt;functional&gt;</a:t>
            </a:r>
          </a:p>
          <a:p>
            <a:pPr lvl="1" eaLnBrk="1" hangingPunct="1">
              <a:defRPr/>
            </a:pPr>
            <a:r>
              <a:rPr lang="en-US" altLang="en-US" sz="2400" smtClean="0">
                <a:ea typeface="Times New Roman" pitchFamily="18" charset="0"/>
              </a:rPr>
              <a:t>Binary</a:t>
            </a:r>
          </a:p>
          <a:p>
            <a:pPr lvl="2" eaLnBrk="1" hangingPunct="1">
              <a:defRPr/>
            </a:pPr>
            <a:r>
              <a:rPr lang="en-US" altLang="en-US" sz="2000" smtClean="0">
                <a:ea typeface="Times New Roman" pitchFamily="18" charset="0"/>
              </a:rPr>
              <a:t>plus, minus, multiplies, divides, modulus</a:t>
            </a:r>
          </a:p>
          <a:p>
            <a:pPr lvl="2" eaLnBrk="1" hangingPunct="1">
              <a:defRPr/>
            </a:pPr>
            <a:r>
              <a:rPr lang="en-US" altLang="en-US" sz="2000" smtClean="0">
                <a:ea typeface="Times New Roman" pitchFamily="18" charset="0"/>
              </a:rPr>
              <a:t>equal_to, not_equal_to, greater, less, greater_equal, less_equal, logical_and, logical_or</a:t>
            </a:r>
          </a:p>
          <a:p>
            <a:pPr lvl="1" eaLnBrk="1" hangingPunct="1">
              <a:defRPr/>
            </a:pPr>
            <a:r>
              <a:rPr lang="en-US" altLang="en-US" sz="2400" smtClean="0">
                <a:ea typeface="Times New Roman" pitchFamily="18" charset="0"/>
              </a:rPr>
              <a:t>Unary</a:t>
            </a:r>
          </a:p>
          <a:p>
            <a:pPr lvl="2" eaLnBrk="1" hangingPunct="1">
              <a:defRPr/>
            </a:pPr>
            <a:r>
              <a:rPr lang="en-US" altLang="en-US" sz="2000" smtClean="0">
                <a:ea typeface="Times New Roman" pitchFamily="18" charset="0"/>
              </a:rPr>
              <a:t>negate</a:t>
            </a:r>
          </a:p>
          <a:p>
            <a:pPr lvl="2" eaLnBrk="1" hangingPunct="1">
              <a:defRPr/>
            </a:pPr>
            <a:r>
              <a:rPr lang="en-US" altLang="en-US" sz="2000" smtClean="0">
                <a:ea typeface="Times New Roman" pitchFamily="18" charset="0"/>
              </a:rPr>
              <a:t>logical_not</a:t>
            </a:r>
          </a:p>
          <a:p>
            <a:pPr lvl="1" eaLnBrk="1" hangingPunct="1">
              <a:defRPr/>
            </a:pPr>
            <a:r>
              <a:rPr lang="en-US" altLang="en-US" sz="2400" smtClean="0">
                <a:ea typeface="Times New Roman" pitchFamily="18" charset="0"/>
              </a:rPr>
              <a:t>Unary (missing, write them yourself)</a:t>
            </a:r>
          </a:p>
          <a:p>
            <a:pPr lvl="2" eaLnBrk="1" hangingPunct="1">
              <a:defRPr/>
            </a:pPr>
            <a:r>
              <a:rPr lang="en-US" altLang="en-US" sz="2000" smtClean="0">
                <a:ea typeface="Times New Roman" pitchFamily="18" charset="0"/>
              </a:rPr>
              <a:t>less_than, greater_than, less_than_or_equal, greater_than_or_equal</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6C093C0-0574-4841-ACCC-A9EC574399AF}" type="slidenum">
              <a:rPr lang="en-US" altLang="en-US" sz="1400" smtClean="0"/>
              <a:pPr eaLnBrk="1" hangingPunct="1">
                <a:defRPr/>
              </a:pPr>
              <a:t>37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Basic model</a:t>
            </a:r>
          </a:p>
        </p:txBody>
      </p:sp>
      <p:sp>
        <p:nvSpPr>
          <p:cNvPr id="94211" name="Rectangle 3"/>
          <p:cNvSpPr>
            <a:spLocks noGrp="1" noChangeArrowheads="1"/>
          </p:cNvSpPr>
          <p:nvPr>
            <p:ph idx="1"/>
          </p:nvPr>
        </p:nvSpPr>
        <p:spPr>
          <a:xfrm>
            <a:off x="457200" y="1524000"/>
            <a:ext cx="8229600" cy="1143000"/>
          </a:xfrm>
        </p:spPr>
        <p:txBody>
          <a:bodyPr/>
          <a:lstStyle/>
          <a:p>
            <a:pPr eaLnBrk="1" hangingPunct="1">
              <a:lnSpc>
                <a:spcPct val="90000"/>
              </a:lnSpc>
              <a:defRPr/>
            </a:pPr>
            <a:r>
              <a:rPr lang="en-US" altLang="en-US" sz="2000" smtClean="0">
                <a:ea typeface="ＭＳ Ｐゴシック" pitchFamily="34" charset="-128"/>
              </a:rPr>
              <a:t>A pair of iterators defines a sequence</a:t>
            </a:r>
          </a:p>
          <a:p>
            <a:pPr lvl="1" eaLnBrk="1" hangingPunct="1">
              <a:lnSpc>
                <a:spcPct val="90000"/>
              </a:lnSpc>
              <a:defRPr/>
            </a:pPr>
            <a:r>
              <a:rPr lang="en-US" altLang="en-US" sz="2000" smtClean="0">
                <a:ea typeface="Times New Roman" pitchFamily="18" charset="0"/>
              </a:rPr>
              <a:t>The beginning (points to the first element – if any)</a:t>
            </a:r>
          </a:p>
          <a:p>
            <a:pPr lvl="1" eaLnBrk="1" hangingPunct="1">
              <a:lnSpc>
                <a:spcPct val="90000"/>
              </a:lnSpc>
              <a:defRPr/>
            </a:pPr>
            <a:r>
              <a:rPr lang="en-US" altLang="en-US" sz="2000" smtClean="0">
                <a:ea typeface="Times New Roman" pitchFamily="18" charset="0"/>
              </a:rPr>
              <a:t>The end (points to the one-beyond-the-last element)</a:t>
            </a:r>
          </a:p>
        </p:txBody>
      </p:sp>
      <p:sp>
        <p:nvSpPr>
          <p:cNvPr id="20"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AE2F3A1-0741-49C6-86A2-61CDB5FADBEF}" type="slidenum">
              <a:rPr lang="en-US" altLang="en-US" sz="1400" smtClean="0"/>
              <a:pPr eaLnBrk="1" hangingPunct="1">
                <a:defRPr/>
              </a:pPr>
              <a:t>4</a:t>
            </a:fld>
            <a:endParaRPr lang="en-US" altLang="en-US" sz="1400" smtClean="0"/>
          </a:p>
        </p:txBody>
      </p:sp>
      <p:sp>
        <p:nvSpPr>
          <p:cNvPr id="5125" name="Rectangle 4"/>
          <p:cNvSpPr>
            <a:spLocks noChangeArrowheads="1"/>
          </p:cNvSpPr>
          <p:nvPr/>
        </p:nvSpPr>
        <p:spPr bwMode="auto">
          <a:xfrm>
            <a:off x="1371600" y="28194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charset="0"/>
            </a:endParaRPr>
          </a:p>
        </p:txBody>
      </p:sp>
      <p:sp>
        <p:nvSpPr>
          <p:cNvPr id="5126" name="Rectangle 5"/>
          <p:cNvSpPr>
            <a:spLocks noChangeArrowheads="1"/>
          </p:cNvSpPr>
          <p:nvPr/>
        </p:nvSpPr>
        <p:spPr bwMode="auto">
          <a:xfrm>
            <a:off x="7086600" y="3962400"/>
            <a:ext cx="762000" cy="381000"/>
          </a:xfrm>
          <a:prstGeom prst="rect">
            <a:avLst/>
          </a:prstGeom>
          <a:solidFill>
            <a:schemeClr val="accent1"/>
          </a:solidFill>
          <a:ln w="9525">
            <a:solidFill>
              <a:schemeClr val="tx1"/>
            </a:solidFill>
            <a:prstDash val="dash"/>
            <a:miter lim="800000"/>
            <a:headEnd/>
            <a:tailEnd/>
          </a:ln>
        </p:spPr>
        <p:txBody>
          <a:bodyPr wrap="none" anchor="ctr"/>
          <a:lstStyle/>
          <a:p>
            <a:endParaRPr lang="en-US" altLang="en-US">
              <a:cs typeface="Times New Roman" charset="0"/>
            </a:endParaRPr>
          </a:p>
        </p:txBody>
      </p:sp>
      <p:sp>
        <p:nvSpPr>
          <p:cNvPr id="5127" name="Rectangle 6"/>
          <p:cNvSpPr>
            <a:spLocks noChangeArrowheads="1"/>
          </p:cNvSpPr>
          <p:nvPr/>
        </p:nvSpPr>
        <p:spPr bwMode="auto">
          <a:xfrm>
            <a:off x="5638800" y="39624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charset="0"/>
            </a:endParaRPr>
          </a:p>
        </p:txBody>
      </p:sp>
      <p:sp>
        <p:nvSpPr>
          <p:cNvPr id="5128" name="Rectangle 7"/>
          <p:cNvSpPr>
            <a:spLocks noChangeArrowheads="1"/>
          </p:cNvSpPr>
          <p:nvPr/>
        </p:nvSpPr>
        <p:spPr bwMode="auto">
          <a:xfrm>
            <a:off x="3048000" y="39624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charset="0"/>
            </a:endParaRPr>
          </a:p>
        </p:txBody>
      </p:sp>
      <p:sp>
        <p:nvSpPr>
          <p:cNvPr id="5129" name="Rectangle 8"/>
          <p:cNvSpPr>
            <a:spLocks noChangeArrowheads="1"/>
          </p:cNvSpPr>
          <p:nvPr/>
        </p:nvSpPr>
        <p:spPr bwMode="auto">
          <a:xfrm>
            <a:off x="1600200" y="39624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charset="0"/>
            </a:endParaRPr>
          </a:p>
        </p:txBody>
      </p:sp>
      <p:sp>
        <p:nvSpPr>
          <p:cNvPr id="5130" name="Rectangle 9"/>
          <p:cNvSpPr>
            <a:spLocks noChangeArrowheads="1"/>
          </p:cNvSpPr>
          <p:nvPr/>
        </p:nvSpPr>
        <p:spPr bwMode="auto">
          <a:xfrm>
            <a:off x="3276600" y="2819400"/>
            <a:ext cx="762000" cy="381000"/>
          </a:xfrm>
          <a:prstGeom prst="rect">
            <a:avLst/>
          </a:prstGeom>
          <a:solidFill>
            <a:schemeClr val="accent1"/>
          </a:solidFill>
          <a:ln w="9525">
            <a:solidFill>
              <a:schemeClr val="tx1"/>
            </a:solidFill>
            <a:miter lim="800000"/>
            <a:headEnd/>
            <a:tailEnd/>
          </a:ln>
        </p:spPr>
        <p:txBody>
          <a:bodyPr wrap="none" anchor="ctr"/>
          <a:lstStyle/>
          <a:p>
            <a:endParaRPr lang="en-US" altLang="en-US">
              <a:cs typeface="Times New Roman" charset="0"/>
            </a:endParaRPr>
          </a:p>
        </p:txBody>
      </p:sp>
      <p:cxnSp>
        <p:nvCxnSpPr>
          <p:cNvPr id="5131" name="AutoShape 10"/>
          <p:cNvCxnSpPr>
            <a:cxnSpLocks noChangeShapeType="1"/>
            <a:stCxn id="5129" idx="3"/>
            <a:endCxn id="5128" idx="1"/>
          </p:cNvCxnSpPr>
          <p:nvPr/>
        </p:nvCxnSpPr>
        <p:spPr bwMode="auto">
          <a:xfrm>
            <a:off x="2362200" y="4152900"/>
            <a:ext cx="685800" cy="0"/>
          </a:xfrm>
          <a:prstGeom prst="straightConnector1">
            <a:avLst/>
          </a:prstGeom>
          <a:noFill/>
          <a:ln w="9525">
            <a:solidFill>
              <a:schemeClr val="tx1"/>
            </a:solidFill>
            <a:round/>
            <a:headEnd type="triangle" w="med" len="med"/>
            <a:tailEnd type="triangle" w="med" len="med"/>
          </a:ln>
        </p:spPr>
      </p:cxnSp>
      <p:cxnSp>
        <p:nvCxnSpPr>
          <p:cNvPr id="5132" name="AutoShape 11"/>
          <p:cNvCxnSpPr>
            <a:cxnSpLocks noChangeShapeType="1"/>
            <a:stCxn id="5127" idx="3"/>
            <a:endCxn id="5126" idx="1"/>
          </p:cNvCxnSpPr>
          <p:nvPr/>
        </p:nvCxnSpPr>
        <p:spPr bwMode="auto">
          <a:xfrm>
            <a:off x="6400800" y="4152900"/>
            <a:ext cx="685800" cy="0"/>
          </a:xfrm>
          <a:prstGeom prst="straightConnector1">
            <a:avLst/>
          </a:prstGeom>
          <a:noFill/>
          <a:ln w="9525">
            <a:solidFill>
              <a:schemeClr val="tx1"/>
            </a:solidFill>
            <a:round/>
            <a:headEnd type="triangle" w="med" len="med"/>
            <a:tailEnd type="triangle" w="med" len="med"/>
          </a:ln>
        </p:spPr>
      </p:cxnSp>
      <p:sp>
        <p:nvSpPr>
          <p:cNvPr id="5133" name="Rectangle 12"/>
          <p:cNvSpPr>
            <a:spLocks noChangeArrowheads="1"/>
          </p:cNvSpPr>
          <p:nvPr/>
        </p:nvSpPr>
        <p:spPr bwMode="auto">
          <a:xfrm>
            <a:off x="4419600" y="3962400"/>
            <a:ext cx="762000" cy="381000"/>
          </a:xfrm>
          <a:prstGeom prst="rect">
            <a:avLst/>
          </a:prstGeom>
          <a:solidFill>
            <a:schemeClr val="bg1"/>
          </a:solidFill>
          <a:ln w="9525" cap="rnd">
            <a:solidFill>
              <a:schemeClr val="bg1"/>
            </a:solidFill>
            <a:prstDash val="sysDot"/>
            <a:miter lim="800000"/>
            <a:headEnd/>
            <a:tailEnd/>
          </a:ln>
        </p:spPr>
        <p:txBody>
          <a:bodyPr wrap="none" anchor="ctr"/>
          <a:lstStyle/>
          <a:p>
            <a:pPr algn="ctr"/>
            <a:r>
              <a:rPr lang="en-US" altLang="en-US">
                <a:cs typeface="Times New Roman" charset="0"/>
              </a:rPr>
              <a:t>…</a:t>
            </a:r>
          </a:p>
        </p:txBody>
      </p:sp>
      <p:cxnSp>
        <p:nvCxnSpPr>
          <p:cNvPr id="5134" name="AutoShape 13"/>
          <p:cNvCxnSpPr>
            <a:cxnSpLocks noChangeShapeType="1"/>
            <a:stCxn id="5128" idx="3"/>
            <a:endCxn id="5133" idx="1"/>
          </p:cNvCxnSpPr>
          <p:nvPr/>
        </p:nvCxnSpPr>
        <p:spPr bwMode="auto">
          <a:xfrm>
            <a:off x="3810000" y="4152900"/>
            <a:ext cx="609600" cy="0"/>
          </a:xfrm>
          <a:prstGeom prst="straightConnector1">
            <a:avLst/>
          </a:prstGeom>
          <a:noFill/>
          <a:ln w="9525">
            <a:solidFill>
              <a:schemeClr val="tx1"/>
            </a:solidFill>
            <a:round/>
            <a:headEnd type="triangle" w="med" len="med"/>
            <a:tailEnd type="triangle" w="med" len="med"/>
          </a:ln>
        </p:spPr>
      </p:cxnSp>
      <p:cxnSp>
        <p:nvCxnSpPr>
          <p:cNvPr id="5135" name="AutoShape 14"/>
          <p:cNvCxnSpPr>
            <a:cxnSpLocks noChangeShapeType="1"/>
            <a:stCxn id="5133" idx="3"/>
            <a:endCxn id="5127" idx="1"/>
          </p:cNvCxnSpPr>
          <p:nvPr/>
        </p:nvCxnSpPr>
        <p:spPr bwMode="auto">
          <a:xfrm>
            <a:off x="5181600" y="4152900"/>
            <a:ext cx="457200" cy="0"/>
          </a:xfrm>
          <a:prstGeom prst="straightConnector1">
            <a:avLst/>
          </a:prstGeom>
          <a:noFill/>
          <a:ln w="9525">
            <a:solidFill>
              <a:schemeClr val="tx1"/>
            </a:solidFill>
            <a:round/>
            <a:headEnd type="triangle" w="med" len="med"/>
            <a:tailEnd type="triangle" w="med" len="med"/>
          </a:ln>
        </p:spPr>
      </p:cxnSp>
      <p:sp>
        <p:nvSpPr>
          <p:cNvPr id="5136" name="Line 15"/>
          <p:cNvSpPr>
            <a:spLocks noChangeShapeType="1"/>
          </p:cNvSpPr>
          <p:nvPr/>
        </p:nvSpPr>
        <p:spPr bwMode="auto">
          <a:xfrm>
            <a:off x="1752600" y="3048000"/>
            <a:ext cx="228600" cy="914400"/>
          </a:xfrm>
          <a:prstGeom prst="line">
            <a:avLst/>
          </a:prstGeom>
          <a:noFill/>
          <a:ln w="9525">
            <a:solidFill>
              <a:schemeClr val="tx1"/>
            </a:solidFill>
            <a:round/>
            <a:headEnd/>
            <a:tailEnd type="triangle" w="med" len="med"/>
          </a:ln>
        </p:spPr>
        <p:txBody>
          <a:bodyPr/>
          <a:lstStyle/>
          <a:p>
            <a:endParaRPr lang="en-US"/>
          </a:p>
        </p:txBody>
      </p:sp>
      <p:sp>
        <p:nvSpPr>
          <p:cNvPr id="5137" name="Line 16"/>
          <p:cNvSpPr>
            <a:spLocks noChangeShapeType="1"/>
          </p:cNvSpPr>
          <p:nvPr/>
        </p:nvSpPr>
        <p:spPr bwMode="auto">
          <a:xfrm>
            <a:off x="3733800" y="3048000"/>
            <a:ext cx="3733800" cy="914400"/>
          </a:xfrm>
          <a:prstGeom prst="line">
            <a:avLst/>
          </a:prstGeom>
          <a:noFill/>
          <a:ln w="9525">
            <a:solidFill>
              <a:schemeClr val="tx1"/>
            </a:solidFill>
            <a:round/>
            <a:headEnd/>
            <a:tailEnd type="triangle" w="med" len="med"/>
          </a:ln>
        </p:spPr>
        <p:txBody>
          <a:bodyPr/>
          <a:lstStyle/>
          <a:p>
            <a:endParaRPr lang="en-US"/>
          </a:p>
        </p:txBody>
      </p:sp>
      <p:sp>
        <p:nvSpPr>
          <p:cNvPr id="5138" name="Text Box 17"/>
          <p:cNvSpPr txBox="1">
            <a:spLocks noChangeArrowheads="1"/>
          </p:cNvSpPr>
          <p:nvPr/>
        </p:nvSpPr>
        <p:spPr bwMode="auto">
          <a:xfrm>
            <a:off x="533400" y="28194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begin:</a:t>
            </a:r>
          </a:p>
        </p:txBody>
      </p:sp>
      <p:sp>
        <p:nvSpPr>
          <p:cNvPr id="5139" name="Text Box 18"/>
          <p:cNvSpPr txBox="1">
            <a:spLocks noChangeArrowheads="1"/>
          </p:cNvSpPr>
          <p:nvPr/>
        </p:nvSpPr>
        <p:spPr bwMode="auto">
          <a:xfrm>
            <a:off x="2590800" y="2819400"/>
            <a:ext cx="9906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end:</a:t>
            </a:r>
          </a:p>
        </p:txBody>
      </p:sp>
      <p:sp>
        <p:nvSpPr>
          <p:cNvPr id="94227" name="Rectangle 19"/>
          <p:cNvSpPr>
            <a:spLocks noChangeArrowheads="1"/>
          </p:cNvSpPr>
          <p:nvPr/>
        </p:nvSpPr>
        <p:spPr bwMode="auto">
          <a:xfrm>
            <a:off x="457200" y="4572000"/>
            <a:ext cx="8229600" cy="19812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Font typeface="Wingdings" pitchFamily="2" charset="2"/>
              <a:buChar char="§"/>
              <a:defRPr/>
            </a:pPr>
            <a:r>
              <a:rPr lang="en-US" altLang="en-US" sz="2000" smtClean="0">
                <a:effectLst>
                  <a:outerShdw blurRad="38100" dist="38100" dir="2700000" algn="tl">
                    <a:srgbClr val="000000"/>
                  </a:outerShdw>
                </a:effectLst>
                <a:latin typeface="Times New Roman" pitchFamily="18" charset="0"/>
                <a:cs typeface="Times New Roman" pitchFamily="18" charset="0"/>
              </a:rPr>
              <a:t>An iterator is a type that supports the  </a:t>
            </a:r>
            <a:r>
              <a:rPr lang="ja-JP" altLang="en-US" sz="2000" smtClean="0">
                <a:effectLst>
                  <a:outerShdw blurRad="38100" dist="38100" dir="2700000" algn="tl">
                    <a:srgbClr val="000000"/>
                  </a:outerShdw>
                </a:effectLst>
                <a:latin typeface="Times New Roman" pitchFamily="18" charset="0"/>
                <a:cs typeface="Times New Roman" pitchFamily="18" charset="0"/>
              </a:rPr>
              <a:t>“</a:t>
            </a:r>
            <a:r>
              <a:rPr lang="en-US" altLang="ja-JP" sz="2000" smtClean="0">
                <a:effectLst>
                  <a:outerShdw blurRad="38100" dist="38100" dir="2700000" algn="tl">
                    <a:srgbClr val="000000"/>
                  </a:outerShdw>
                </a:effectLst>
                <a:latin typeface="Times New Roman" pitchFamily="18" charset="0"/>
                <a:cs typeface="Times New Roman" pitchFamily="18" charset="0"/>
              </a:rPr>
              <a:t>iterator operations</a:t>
            </a:r>
            <a:r>
              <a:rPr lang="ja-JP" altLang="en-US" sz="2000" smtClean="0">
                <a:effectLst>
                  <a:outerShdw blurRad="38100" dist="38100" dir="2700000" algn="tl">
                    <a:srgbClr val="000000"/>
                  </a:outerShdw>
                </a:effectLst>
                <a:latin typeface="Times New Roman" pitchFamily="18" charset="0"/>
                <a:cs typeface="Times New Roman" pitchFamily="18" charset="0"/>
              </a:rPr>
              <a:t>”</a:t>
            </a:r>
            <a:r>
              <a:rPr lang="en-US" altLang="ja-JP" sz="2000" smtClean="0">
                <a:effectLst>
                  <a:outerShdw blurRad="38100" dist="38100" dir="2700000" algn="tl">
                    <a:srgbClr val="000000"/>
                  </a:outerShdw>
                </a:effectLst>
                <a:latin typeface="Times New Roman" pitchFamily="18" charset="0"/>
                <a:cs typeface="Times New Roman" pitchFamily="18" charset="0"/>
              </a:rPr>
              <a:t> of</a:t>
            </a:r>
          </a:p>
          <a:p>
            <a:pPr lvl="1" eaLnBrk="1" hangingPunct="1">
              <a:spcBef>
                <a:spcPct val="20000"/>
              </a:spcBef>
              <a:buFont typeface="Wingdings" pitchFamily="2" charset="2"/>
              <a:buChar char="§"/>
              <a:defRPr/>
            </a:pPr>
            <a:r>
              <a:rPr lang="en-US" altLang="en-US" sz="2000" smtClean="0">
                <a:effectLst>
                  <a:outerShdw blurRad="38100" dist="38100" dir="2700000" algn="tl">
                    <a:srgbClr val="000000"/>
                  </a:outerShdw>
                </a:effectLst>
                <a:latin typeface="Times New Roman" pitchFamily="18" charset="0"/>
                <a:cs typeface="Times New Roman" pitchFamily="18" charset="0"/>
              </a:rPr>
              <a:t>++ Point to the next element</a:t>
            </a:r>
          </a:p>
          <a:p>
            <a:pPr lvl="1" eaLnBrk="1" hangingPunct="1">
              <a:spcBef>
                <a:spcPct val="20000"/>
              </a:spcBef>
              <a:buFont typeface="Wingdings" pitchFamily="2" charset="2"/>
              <a:buChar char="§"/>
              <a:defRPr/>
            </a:pPr>
            <a:r>
              <a:rPr lang="en-US" altLang="en-US" sz="2000" smtClean="0">
                <a:effectLst>
                  <a:outerShdw blurRad="38100" dist="38100" dir="2700000" algn="tl">
                    <a:srgbClr val="000000"/>
                  </a:outerShdw>
                </a:effectLst>
                <a:latin typeface="Times New Roman" pitchFamily="18" charset="0"/>
                <a:cs typeface="Times New Roman" pitchFamily="18" charset="0"/>
              </a:rPr>
              <a:t>*   Get the element value</a:t>
            </a:r>
          </a:p>
          <a:p>
            <a:pPr lvl="1" eaLnBrk="1" hangingPunct="1">
              <a:spcBef>
                <a:spcPct val="20000"/>
              </a:spcBef>
              <a:buFont typeface="Wingdings" pitchFamily="2" charset="2"/>
              <a:buChar char="§"/>
              <a:defRPr/>
            </a:pPr>
            <a:r>
              <a:rPr lang="en-US" altLang="en-US" sz="2000" smtClean="0">
                <a:effectLst>
                  <a:outerShdw blurRad="38100" dist="38100" dir="2700000" algn="tl">
                    <a:srgbClr val="000000"/>
                  </a:outerShdw>
                </a:effectLst>
                <a:latin typeface="Times New Roman" pitchFamily="18" charset="0"/>
                <a:cs typeface="Times New Roman" pitchFamily="18" charset="0"/>
              </a:rPr>
              <a:t>== Does this iterator point to the same element as that iterator?</a:t>
            </a:r>
          </a:p>
          <a:p>
            <a:pPr eaLnBrk="1" hangingPunct="1">
              <a:spcBef>
                <a:spcPct val="20000"/>
              </a:spcBef>
              <a:buFont typeface="Wingdings" pitchFamily="2" charset="2"/>
              <a:buChar char="§"/>
              <a:defRPr/>
            </a:pPr>
            <a:r>
              <a:rPr lang="en-US" altLang="en-US" sz="2000" smtClean="0">
                <a:effectLst>
                  <a:outerShdw blurRad="38100" dist="38100" dir="2700000" algn="tl">
                    <a:srgbClr val="000000"/>
                  </a:outerShdw>
                </a:effectLst>
                <a:latin typeface="Times New Roman" pitchFamily="18" charset="0"/>
                <a:cs typeface="Times New Roman" pitchFamily="18" charset="0"/>
              </a:rPr>
              <a:t>Some iterators support more operations </a:t>
            </a:r>
            <a:r>
              <a:rPr lang="en-US" altLang="en-US" sz="2000" i="1" smtClean="0">
                <a:effectLst>
                  <a:outerShdw blurRad="38100" dist="38100" dir="2700000" algn="tl">
                    <a:srgbClr val="000000"/>
                  </a:outerShdw>
                </a:effectLst>
                <a:latin typeface="Times New Roman" pitchFamily="18" charset="0"/>
                <a:cs typeface="Times New Roman" pitchFamily="18" charset="0"/>
              </a:rPr>
              <a:t>(e.g</a:t>
            </a:r>
            <a:r>
              <a:rPr lang="en-US" altLang="en-US" sz="2000" smtClean="0">
                <a:effectLst>
                  <a:outerShdw blurRad="38100" dist="38100" dir="2700000" algn="tl">
                    <a:srgbClr val="000000"/>
                  </a:outerShdw>
                </a:effectLst>
                <a:latin typeface="Times New Roman" pitchFamily="18" charset="0"/>
                <a:cs typeface="Times New Roman" pitchFamily="18" charset="0"/>
              </a:rPr>
              <a:t>., --, +, and [ ])</a:t>
            </a:r>
          </a:p>
        </p:txBody>
      </p:sp>
      <p:sp>
        <p:nvSpPr>
          <p:cNvPr id="21" name="Footer Placeholder 20"/>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1096962"/>
          </a:xfrm>
        </p:spPr>
        <p:txBody>
          <a:bodyPr/>
          <a:lstStyle/>
          <a:p>
            <a:pPr eaLnBrk="1" hangingPunct="1">
              <a:defRPr/>
            </a:pPr>
            <a:r>
              <a:rPr lang="en-US" sz="4000" dirty="0" smtClean="0">
                <a:ea typeface="+mj-ea"/>
              </a:rPr>
              <a:t>Accumulate </a:t>
            </a:r>
            <a:r>
              <a:rPr lang="en-US" sz="2400" dirty="0" smtClean="0">
                <a:ea typeface="+mj-ea"/>
              </a:rPr>
              <a:t>(sum </a:t>
            </a:r>
            <a:r>
              <a:rPr lang="en-US" sz="2400" dirty="0">
                <a:ea typeface="+mj-ea"/>
              </a:rPr>
              <a:t>the elements of a sequence)</a:t>
            </a:r>
            <a:endParaRPr lang="en-US" sz="3200" dirty="0">
              <a:ea typeface="+mj-ea"/>
            </a:endParaRPr>
          </a:p>
        </p:txBody>
      </p:sp>
      <p:sp>
        <p:nvSpPr>
          <p:cNvPr id="54275" name="Rectangle 3"/>
          <p:cNvSpPr>
            <a:spLocks noGrp="1" noChangeArrowheads="1"/>
          </p:cNvSpPr>
          <p:nvPr>
            <p:ph idx="1"/>
          </p:nvPr>
        </p:nvSpPr>
        <p:spPr>
          <a:xfrm>
            <a:off x="304800" y="1828800"/>
            <a:ext cx="8534400" cy="2362200"/>
          </a:xfrm>
        </p:spPr>
        <p:txBody>
          <a:bodyPr>
            <a:normAutofit fontScale="77500" lnSpcReduction="20000"/>
          </a:bodyPr>
          <a:lstStyle/>
          <a:p>
            <a:pPr eaLnBrk="1" hangingPunct="1">
              <a:buFontTx/>
              <a:buNone/>
              <a:defRPr/>
            </a:pPr>
            <a:r>
              <a:rPr lang="en-US" sz="2000" b="1" dirty="0">
                <a:ea typeface="+mn-ea"/>
              </a:rPr>
              <a:t>template&lt;class In, class T</a:t>
            </a:r>
            <a:r>
              <a:rPr lang="en-US" sz="2000" b="1" dirty="0" smtClean="0">
                <a:ea typeface="+mn-ea"/>
              </a:rPr>
              <a:t>&gt;</a:t>
            </a:r>
          </a:p>
          <a:p>
            <a:pPr eaLnBrk="1" hangingPunct="1">
              <a:buFontTx/>
              <a:buNone/>
              <a:defRPr/>
            </a:pPr>
            <a:r>
              <a:rPr lang="en-US" sz="2000" b="1" dirty="0" smtClean="0">
                <a:ea typeface="+mn-ea"/>
              </a:rPr>
              <a:t>T </a:t>
            </a:r>
            <a:r>
              <a:rPr lang="en-US" sz="2000" b="1" dirty="0">
                <a:ea typeface="+mn-ea"/>
              </a:rPr>
              <a:t>accumulate(In first, In last, T init)</a:t>
            </a:r>
          </a:p>
          <a:p>
            <a:pPr eaLnBrk="1" hangingPunct="1">
              <a:buFontTx/>
              <a:buNone/>
              <a:defRPr/>
            </a:pPr>
            <a:r>
              <a:rPr lang="en-US" sz="2000" b="1" dirty="0">
                <a:ea typeface="+mn-ea"/>
              </a:rPr>
              <a:t>{</a:t>
            </a:r>
          </a:p>
          <a:p>
            <a:pPr eaLnBrk="1" hangingPunct="1">
              <a:buFontTx/>
              <a:buNone/>
              <a:defRPr/>
            </a:pPr>
            <a:r>
              <a:rPr lang="en-US" sz="2000" b="1" dirty="0">
                <a:ea typeface="+mn-ea"/>
              </a:rPr>
              <a:t>	while (first!=last) </a:t>
            </a:r>
            <a:r>
              <a:rPr lang="en-US" sz="2000" b="1" dirty="0" smtClean="0">
                <a:ea typeface="+mn-ea"/>
              </a:rPr>
              <a:t>{</a:t>
            </a:r>
          </a:p>
          <a:p>
            <a:pPr eaLnBrk="1" hangingPunct="1">
              <a:buFontTx/>
              <a:buNone/>
              <a:defRPr/>
            </a:pPr>
            <a:r>
              <a:rPr lang="en-US" sz="2000" b="1" dirty="0" smtClean="0">
                <a:ea typeface="+mn-ea"/>
              </a:rPr>
              <a:t>		init </a:t>
            </a:r>
            <a:r>
              <a:rPr lang="en-US" sz="2000" b="1" dirty="0">
                <a:ea typeface="+mn-ea"/>
              </a:rPr>
              <a:t>= init + *first</a:t>
            </a:r>
            <a:r>
              <a:rPr lang="en-US" sz="2000" b="1" dirty="0" smtClean="0">
                <a:ea typeface="+mn-ea"/>
              </a:rPr>
              <a:t>;</a:t>
            </a:r>
          </a:p>
          <a:p>
            <a:pPr eaLnBrk="1" hangingPunct="1">
              <a:buFontTx/>
              <a:buNone/>
              <a:defRPr/>
            </a:pPr>
            <a:r>
              <a:rPr lang="en-US" sz="2000" b="1" dirty="0" smtClean="0">
                <a:ea typeface="+mn-ea"/>
              </a:rPr>
              <a:t>		++</a:t>
            </a:r>
            <a:r>
              <a:rPr lang="en-US" sz="2000" b="1" dirty="0">
                <a:ea typeface="+mn-ea"/>
              </a:rPr>
              <a:t>first; </a:t>
            </a:r>
            <a:endParaRPr lang="en-US" sz="2000" b="1" dirty="0" smtClean="0">
              <a:ea typeface="+mn-ea"/>
            </a:endParaRPr>
          </a:p>
          <a:p>
            <a:pPr eaLnBrk="1" hangingPunct="1">
              <a:buFontTx/>
              <a:buNone/>
              <a:defRPr/>
            </a:pPr>
            <a:r>
              <a:rPr lang="en-US" sz="2000" b="1" dirty="0" smtClean="0">
                <a:ea typeface="+mn-ea"/>
              </a:rPr>
              <a:t>	}</a:t>
            </a:r>
            <a:endParaRPr lang="en-US" sz="2000" b="1" dirty="0">
              <a:ea typeface="+mn-ea"/>
            </a:endParaRPr>
          </a:p>
          <a:p>
            <a:pPr eaLnBrk="1" hangingPunct="1">
              <a:buFontTx/>
              <a:buNone/>
              <a:defRPr/>
            </a:pPr>
            <a:r>
              <a:rPr lang="en-US" sz="2000" b="1" dirty="0">
                <a:ea typeface="+mn-ea"/>
              </a:rPr>
              <a:t>	return init;</a:t>
            </a:r>
          </a:p>
          <a:p>
            <a:pPr eaLnBrk="1" hangingPunct="1">
              <a:buFontTx/>
              <a:buNone/>
              <a:defRPr/>
            </a:pPr>
            <a:r>
              <a:rPr lang="en-US" sz="2000" b="1" dirty="0">
                <a:ea typeface="+mn-ea"/>
              </a:rPr>
              <a:t>}</a:t>
            </a:r>
          </a:p>
          <a:p>
            <a:pPr eaLnBrk="1" hangingPunct="1">
              <a:buFontTx/>
              <a:buNone/>
              <a:defRPr/>
            </a:pPr>
            <a:endParaRPr lang="en-US" sz="2000" b="1" dirty="0">
              <a:ea typeface="+mn-ea"/>
            </a:endParaRPr>
          </a:p>
        </p:txBody>
      </p:sp>
      <p:sp>
        <p:nvSpPr>
          <p:cNvPr id="10"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FFDE450E-5EA6-4D22-A637-A6174242EF3D}" type="slidenum">
              <a:rPr lang="en-US" altLang="en-US" sz="1400" smtClean="0"/>
              <a:pPr eaLnBrk="1" hangingPunct="1">
                <a:defRPr/>
              </a:pPr>
              <a:t>5</a:t>
            </a:fld>
            <a:endParaRPr lang="en-US" altLang="en-US" sz="1400" smtClean="0"/>
          </a:p>
        </p:txBody>
      </p:sp>
      <p:sp>
        <p:nvSpPr>
          <p:cNvPr id="6149" name="Rectangle 4"/>
          <p:cNvSpPr>
            <a:spLocks noChangeArrowheads="1"/>
          </p:cNvSpPr>
          <p:nvPr/>
        </p:nvSpPr>
        <p:spPr bwMode="auto">
          <a:xfrm>
            <a:off x="5105400" y="40386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1</a:t>
            </a:r>
          </a:p>
        </p:txBody>
      </p:sp>
      <p:sp>
        <p:nvSpPr>
          <p:cNvPr id="6150" name="Rectangle 5"/>
          <p:cNvSpPr>
            <a:spLocks noChangeArrowheads="1"/>
          </p:cNvSpPr>
          <p:nvPr/>
        </p:nvSpPr>
        <p:spPr bwMode="auto">
          <a:xfrm>
            <a:off x="6934200" y="40386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4</a:t>
            </a:r>
          </a:p>
        </p:txBody>
      </p:sp>
      <p:sp>
        <p:nvSpPr>
          <p:cNvPr id="6151" name="Rectangle 6"/>
          <p:cNvSpPr>
            <a:spLocks noChangeArrowheads="1"/>
          </p:cNvSpPr>
          <p:nvPr/>
        </p:nvSpPr>
        <p:spPr bwMode="auto">
          <a:xfrm>
            <a:off x="6324600" y="40386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3</a:t>
            </a:r>
          </a:p>
        </p:txBody>
      </p:sp>
      <p:sp>
        <p:nvSpPr>
          <p:cNvPr id="6152" name="Rectangle 7"/>
          <p:cNvSpPr>
            <a:spLocks noChangeArrowheads="1"/>
          </p:cNvSpPr>
          <p:nvPr/>
        </p:nvSpPr>
        <p:spPr bwMode="auto">
          <a:xfrm>
            <a:off x="5715000" y="40386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altLang="en-US">
                <a:cs typeface="Times New Roman" charset="0"/>
              </a:rPr>
              <a:t>2</a:t>
            </a:r>
          </a:p>
        </p:txBody>
      </p:sp>
      <p:sp>
        <p:nvSpPr>
          <p:cNvPr id="6153" name="Text Box 8"/>
          <p:cNvSpPr txBox="1">
            <a:spLocks noChangeArrowheads="1"/>
          </p:cNvSpPr>
          <p:nvPr/>
        </p:nvSpPr>
        <p:spPr bwMode="auto">
          <a:xfrm>
            <a:off x="4648200" y="4038600"/>
            <a:ext cx="457200" cy="366713"/>
          </a:xfrm>
          <a:prstGeom prst="rect">
            <a:avLst/>
          </a:prstGeom>
          <a:noFill/>
          <a:ln w="9525">
            <a:noFill/>
            <a:miter lim="800000"/>
            <a:headEnd/>
            <a:tailEnd/>
          </a:ln>
        </p:spPr>
        <p:txBody>
          <a:bodyPr>
            <a:spAutoFit/>
          </a:bodyPr>
          <a:lstStyle/>
          <a:p>
            <a:pPr>
              <a:spcBef>
                <a:spcPct val="50000"/>
              </a:spcBef>
            </a:pPr>
            <a:r>
              <a:rPr lang="en-US" altLang="en-US">
                <a:cs typeface="Times New Roman" charset="0"/>
              </a:rPr>
              <a:t>v:</a:t>
            </a:r>
          </a:p>
        </p:txBody>
      </p:sp>
      <p:sp>
        <p:nvSpPr>
          <p:cNvPr id="54281" name="Rectangle 9"/>
          <p:cNvSpPr>
            <a:spLocks noChangeArrowheads="1"/>
          </p:cNvSpPr>
          <p:nvPr/>
        </p:nvSpPr>
        <p:spPr bwMode="auto">
          <a:xfrm>
            <a:off x="304800" y="5334000"/>
            <a:ext cx="8534400" cy="1219200"/>
          </a:xfrm>
          <a:prstGeom prst="rect">
            <a:avLst/>
          </a:prstGeom>
          <a:noFill/>
          <a:ln w="9525">
            <a:noFill/>
            <a:miter lim="800000"/>
            <a:headEnd/>
            <a:tailEnd/>
          </a:ln>
          <a:effectLst/>
        </p:spPr>
        <p:txBody>
          <a:bodyPr/>
          <a:lstStyle/>
          <a:p>
            <a:pPr marL="342900" indent="-342900">
              <a:spcBef>
                <a:spcPct val="20000"/>
              </a:spcBef>
              <a:defRPr/>
            </a:pPr>
            <a:r>
              <a:rPr lang="en-US" sz="2000" b="1" dirty="0" err="1">
                <a:effectLst>
                  <a:outerShdw blurRad="38100" dist="38100" dir="2700000" algn="tl">
                    <a:srgbClr val="000000">
                      <a:alpha val="43137"/>
                    </a:srgbClr>
                  </a:outerShdw>
                </a:effectLst>
                <a:latin typeface="Times New Roman" pitchFamily="18" charset="0"/>
                <a:ea typeface="+mn-ea"/>
                <a:cs typeface="Times New Roman" pitchFamily="18" charset="0"/>
              </a:rPr>
              <a:t>int</a:t>
            </a:r>
            <a:r>
              <a:rPr lang="en-US" sz="2000" b="1" dirty="0">
                <a:effectLst>
                  <a:outerShdw blurRad="38100" dist="38100" dir="2700000" algn="tl">
                    <a:srgbClr val="000000">
                      <a:alpha val="43137"/>
                    </a:srgbClr>
                  </a:outerShdw>
                </a:effectLst>
                <a:latin typeface="Times New Roman" pitchFamily="18" charset="0"/>
                <a:ea typeface="+mn-ea"/>
                <a:cs typeface="Times New Roman" pitchFamily="18" charset="0"/>
              </a:rPr>
              <a:t> sum = accumulate(</a:t>
            </a:r>
            <a:r>
              <a:rPr lang="en-US" sz="2000" b="1" dirty="0" err="1">
                <a:effectLst>
                  <a:outerShdw blurRad="38100" dist="38100" dir="2700000" algn="tl">
                    <a:srgbClr val="000000">
                      <a:alpha val="43137"/>
                    </a:srgbClr>
                  </a:outerShdw>
                </a:effectLst>
                <a:latin typeface="Times New Roman" pitchFamily="18" charset="0"/>
                <a:ea typeface="+mn-ea"/>
                <a:cs typeface="Times New Roman" pitchFamily="18" charset="0"/>
              </a:rPr>
              <a:t>v.begin</a:t>
            </a:r>
            <a:r>
              <a:rPr lang="en-US" sz="2000" b="1" dirty="0">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sz="2000" b="1" dirty="0" err="1">
                <a:effectLst>
                  <a:outerShdw blurRad="38100" dist="38100" dir="2700000" algn="tl">
                    <a:srgbClr val="000000">
                      <a:alpha val="43137"/>
                    </a:srgbClr>
                  </a:outerShdw>
                </a:effectLst>
                <a:latin typeface="Times New Roman" pitchFamily="18" charset="0"/>
                <a:ea typeface="+mn-ea"/>
                <a:cs typeface="Times New Roman" pitchFamily="18" charset="0"/>
              </a:rPr>
              <a:t>v.end</a:t>
            </a:r>
            <a:r>
              <a:rPr lang="en-US" sz="2000" b="1" dirty="0">
                <a:effectLst>
                  <a:outerShdw blurRad="38100" dist="38100" dir="2700000" algn="tl">
                    <a:srgbClr val="000000">
                      <a:alpha val="43137"/>
                    </a:srgbClr>
                  </a:outerShdw>
                </a:effectLst>
                <a:latin typeface="Times New Roman" pitchFamily="18" charset="0"/>
                <a:ea typeface="+mn-ea"/>
                <a:cs typeface="Times New Roman" pitchFamily="18" charset="0"/>
              </a:rPr>
              <a:t>(), 0);     // </a:t>
            </a:r>
            <a:r>
              <a:rPr lang="en-US" sz="2000" b="1" i="1" dirty="0">
                <a:effectLst>
                  <a:outerShdw blurRad="38100" dist="38100" dir="2700000" algn="tl">
                    <a:srgbClr val="000000">
                      <a:alpha val="43137"/>
                    </a:srgbClr>
                  </a:outerShdw>
                </a:effectLst>
                <a:latin typeface="Times New Roman" pitchFamily="18" charset="0"/>
                <a:ea typeface="+mn-ea"/>
                <a:cs typeface="Times New Roman" pitchFamily="18" charset="0"/>
              </a:rPr>
              <a:t>sum </a:t>
            </a:r>
            <a:r>
              <a:rPr lang="en-US" sz="2000" i="1" dirty="0">
                <a:effectLst>
                  <a:outerShdw blurRad="38100" dist="38100" dir="2700000" algn="tl">
                    <a:srgbClr val="000000">
                      <a:alpha val="43137"/>
                    </a:srgbClr>
                  </a:outerShdw>
                </a:effectLst>
                <a:latin typeface="Times New Roman" pitchFamily="18" charset="0"/>
                <a:ea typeface="+mn-ea"/>
                <a:cs typeface="Times New Roman" pitchFamily="18" charset="0"/>
              </a:rPr>
              <a:t>becomes 10</a:t>
            </a:r>
          </a:p>
          <a:p>
            <a:pPr marL="342900" indent="-342900">
              <a:spcBef>
                <a:spcPct val="20000"/>
              </a:spcBef>
              <a:defRPr/>
            </a:pPr>
            <a:endParaRPr lang="en-US" sz="2000" dirty="0">
              <a:ea typeface="+mn-ea"/>
              <a:cs typeface="Arial" charset="0"/>
            </a:endParaRPr>
          </a:p>
        </p:txBody>
      </p:sp>
      <p:sp>
        <p:nvSpPr>
          <p:cNvPr id="11" name="Footer Placeholder 10"/>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z="4000" dirty="0" smtClean="0">
                <a:ea typeface="+mj-ea"/>
              </a:rPr>
              <a:t>Accumulate </a:t>
            </a:r>
            <a:r>
              <a:rPr lang="en-US" sz="2400" dirty="0" smtClean="0">
                <a:ea typeface="+mj-ea"/>
              </a:rPr>
              <a:t>(sum </a:t>
            </a:r>
            <a:r>
              <a:rPr lang="en-US" sz="2400" dirty="0">
                <a:ea typeface="+mj-ea"/>
              </a:rPr>
              <a:t>the elements of a sequence)</a:t>
            </a:r>
            <a:endParaRPr lang="en-US" sz="3200" dirty="0">
              <a:ea typeface="+mj-ea"/>
            </a:endParaRPr>
          </a:p>
        </p:txBody>
      </p:sp>
      <p:sp>
        <p:nvSpPr>
          <p:cNvPr id="53251" name="Rectangle 3"/>
          <p:cNvSpPr>
            <a:spLocks noGrp="1" noChangeArrowheads="1"/>
          </p:cNvSpPr>
          <p:nvPr>
            <p:ph idx="1"/>
          </p:nvPr>
        </p:nvSpPr>
        <p:spPr>
          <a:xfrm>
            <a:off x="304800" y="1905000"/>
            <a:ext cx="8839200" cy="4724400"/>
          </a:xfrm>
        </p:spPr>
        <p:txBody>
          <a:bodyPr>
            <a:normAutofit lnSpcReduction="10000"/>
          </a:bodyPr>
          <a:lstStyle/>
          <a:p>
            <a:pPr eaLnBrk="1" hangingPunct="1">
              <a:lnSpc>
                <a:spcPct val="80000"/>
              </a:lnSpc>
              <a:buFontTx/>
              <a:buNone/>
              <a:defRPr/>
            </a:pPr>
            <a:r>
              <a:rPr lang="en-US" altLang="en-US" sz="2000" b="1" smtClean="0">
                <a:ea typeface="ＭＳ Ｐゴシック" pitchFamily="34" charset="-128"/>
              </a:rPr>
              <a:t>void f(vector&lt;double&gt;&amp; vd, int* p, int n)</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	double sum = accumulate(vd.begin(), vd.end(), 0.0); // </a:t>
            </a:r>
            <a:r>
              <a:rPr lang="en-US" altLang="en-US" sz="2000" i="1" smtClean="0">
                <a:ea typeface="ＭＳ Ｐゴシック" pitchFamily="34" charset="-128"/>
              </a:rPr>
              <a:t>add the elements of </a:t>
            </a:r>
            <a:r>
              <a:rPr lang="en-US" altLang="en-US" sz="2000" b="1" i="1" smtClean="0">
                <a:ea typeface="ＭＳ Ｐゴシック" pitchFamily="34" charset="-128"/>
              </a:rPr>
              <a:t>vd</a:t>
            </a:r>
            <a:endParaRPr lang="en-US" altLang="en-US" sz="1000" b="1"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note: the type of the 3</a:t>
            </a:r>
            <a:r>
              <a:rPr lang="en-US" altLang="en-US" sz="2000" i="1" baseline="30000" smtClean="0">
                <a:ea typeface="ＭＳ Ｐゴシック" pitchFamily="34" charset="-128"/>
              </a:rPr>
              <a:t>rd</a:t>
            </a:r>
            <a:r>
              <a:rPr lang="en-US" altLang="en-US" sz="2000" i="1" smtClean="0">
                <a:ea typeface="ＭＳ Ｐゴシック" pitchFamily="34" charset="-128"/>
              </a:rPr>
              <a:t> argument, the initializer, determines the precision used</a:t>
            </a:r>
            <a:endParaRPr lang="en-US" altLang="en-US" sz="2000" b="1" i="1" smtClean="0">
              <a:ea typeface="ＭＳ Ｐゴシック" pitchFamily="34" charset="-128"/>
            </a:endParaRP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int si = accumulate(p, p+n, 0);	 // </a:t>
            </a:r>
            <a:r>
              <a:rPr lang="en-US" altLang="en-US" sz="2000" i="1" smtClean="0">
                <a:ea typeface="ＭＳ Ｐゴシック" pitchFamily="34" charset="-128"/>
              </a:rPr>
              <a:t>sum the </a:t>
            </a:r>
            <a:r>
              <a:rPr lang="en-US" altLang="en-US" sz="2000" b="1" i="1" smtClean="0">
                <a:ea typeface="ＭＳ Ｐゴシック" pitchFamily="34" charset="-128"/>
              </a:rPr>
              <a:t>int</a:t>
            </a:r>
            <a:r>
              <a:rPr lang="en-US" altLang="en-US" sz="2000" i="1" smtClean="0">
                <a:ea typeface="ＭＳ Ｐゴシック" pitchFamily="34" charset="-128"/>
              </a:rPr>
              <a:t>s in an </a:t>
            </a:r>
            <a:r>
              <a:rPr lang="en-US" altLang="en-US" sz="2000" b="1" i="1" smtClean="0">
                <a:ea typeface="ＭＳ Ｐゴシック" pitchFamily="34" charset="-128"/>
              </a:rPr>
              <a:t>int</a:t>
            </a:r>
            <a:r>
              <a:rPr lang="en-US" altLang="en-US" sz="2000" i="1" smtClean="0">
                <a:ea typeface="ＭＳ Ｐゴシック" pitchFamily="34" charset="-128"/>
              </a:rPr>
              <a:t> (danger of overflow) </a:t>
            </a:r>
            <a:r>
              <a:rPr lang="en-US" altLang="en-US" sz="2000" b="1" smtClean="0">
                <a:ea typeface="ＭＳ Ｐゴシック" pitchFamily="34" charset="-128"/>
              </a:rPr>
              <a:t>				 // </a:t>
            </a:r>
            <a:r>
              <a:rPr lang="en-US" altLang="en-US" sz="2000" b="1" i="1" smtClean="0">
                <a:ea typeface="ＭＳ Ｐゴシック" pitchFamily="34" charset="-128"/>
              </a:rPr>
              <a:t>p+n </a:t>
            </a:r>
            <a:r>
              <a:rPr lang="en-US" altLang="en-US" sz="2000" i="1" smtClean="0">
                <a:ea typeface="ＭＳ Ｐゴシック" pitchFamily="34" charset="-128"/>
              </a:rPr>
              <a:t>means (roughly)</a:t>
            </a:r>
            <a:r>
              <a:rPr lang="en-US" altLang="en-US" sz="2000" b="1" i="1" smtClean="0">
                <a:ea typeface="ＭＳ Ｐゴシック" pitchFamily="34" charset="-128"/>
              </a:rPr>
              <a:t> &amp;p[n]</a:t>
            </a:r>
            <a:endParaRPr lang="en-US" altLang="en-US" sz="2000" i="1" smtClean="0">
              <a:ea typeface="ＭＳ Ｐゴシック" pitchFamily="34" charset="-128"/>
            </a:endParaRPr>
          </a:p>
          <a:p>
            <a:pPr eaLnBrk="1" hangingPunct="1">
              <a:lnSpc>
                <a:spcPct val="80000"/>
              </a:lnSpc>
              <a:buFontTx/>
              <a:buNone/>
              <a:defRPr/>
            </a:pPr>
            <a:endParaRPr lang="en-US" altLang="en-US" sz="2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long sl = accumulate(p, p+n, long(0));	// </a:t>
            </a:r>
            <a:r>
              <a:rPr lang="en-US" altLang="en-US" sz="2000" i="1" smtClean="0">
                <a:ea typeface="ＭＳ Ｐゴシック" pitchFamily="34" charset="-128"/>
              </a:rPr>
              <a:t>sum the</a:t>
            </a:r>
            <a:r>
              <a:rPr lang="en-US" altLang="en-US" sz="2000" b="1" i="1" smtClean="0">
                <a:ea typeface="ＭＳ Ｐゴシック" pitchFamily="34" charset="-128"/>
              </a:rPr>
              <a:t> int</a:t>
            </a:r>
            <a:r>
              <a:rPr lang="en-US" altLang="en-US" sz="2000" i="1" smtClean="0">
                <a:ea typeface="ＭＳ Ｐゴシック" pitchFamily="34" charset="-128"/>
              </a:rPr>
              <a:t>s</a:t>
            </a:r>
            <a:r>
              <a:rPr lang="en-US" altLang="en-US" sz="2000" b="1" i="1" smtClean="0">
                <a:ea typeface="ＭＳ Ｐゴシック" pitchFamily="34" charset="-128"/>
              </a:rPr>
              <a:t> </a:t>
            </a:r>
            <a:r>
              <a:rPr lang="en-US" altLang="en-US" sz="2000" i="1" smtClean="0">
                <a:ea typeface="ＭＳ Ｐゴシック" pitchFamily="34" charset="-128"/>
              </a:rPr>
              <a:t>in a</a:t>
            </a:r>
            <a:r>
              <a:rPr lang="en-US" altLang="en-US" sz="2000" b="1" i="1" smtClean="0">
                <a:ea typeface="ＭＳ Ｐゴシック" pitchFamily="34" charset="-128"/>
              </a:rPr>
              <a:t> long</a:t>
            </a:r>
            <a:endParaRPr lang="en-US" altLang="en-US" sz="1000" i="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double s2 = accumulate(p, p+n, 0.0);	// </a:t>
            </a:r>
            <a:r>
              <a:rPr lang="en-US" altLang="en-US" sz="2000" i="1" smtClean="0">
                <a:ea typeface="ＭＳ Ｐゴシック" pitchFamily="34" charset="-128"/>
              </a:rPr>
              <a:t>sum the</a:t>
            </a:r>
            <a:r>
              <a:rPr lang="en-US" altLang="en-US" sz="2000" b="1" i="1" smtClean="0">
                <a:ea typeface="ＭＳ Ｐゴシック" pitchFamily="34" charset="-128"/>
              </a:rPr>
              <a:t> int</a:t>
            </a:r>
            <a:r>
              <a:rPr lang="en-US" altLang="en-US" sz="2000" i="1" smtClean="0">
                <a:ea typeface="ＭＳ Ｐゴシック" pitchFamily="34" charset="-128"/>
              </a:rPr>
              <a:t>s</a:t>
            </a:r>
            <a:r>
              <a:rPr lang="en-US" altLang="en-US" sz="2000" b="1" i="1" smtClean="0">
                <a:ea typeface="ＭＳ Ｐゴシック" pitchFamily="34" charset="-128"/>
              </a:rPr>
              <a:t> </a:t>
            </a:r>
            <a:r>
              <a:rPr lang="en-US" altLang="en-US" sz="2000" i="1" smtClean="0">
                <a:ea typeface="ＭＳ Ｐゴシック" pitchFamily="34" charset="-128"/>
              </a:rPr>
              <a:t>in a</a:t>
            </a:r>
            <a:r>
              <a:rPr lang="en-US" altLang="en-US" sz="2000" b="1" i="1" smtClean="0">
                <a:ea typeface="ＭＳ Ｐゴシック" pitchFamily="34" charset="-128"/>
              </a:rPr>
              <a:t> double</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popular idiom, use the variable you want the result in as the initializer:</a:t>
            </a:r>
          </a:p>
          <a:p>
            <a:pPr eaLnBrk="1" hangingPunct="1">
              <a:lnSpc>
                <a:spcPct val="80000"/>
              </a:lnSpc>
              <a:buFontTx/>
              <a:buNone/>
              <a:defRPr/>
            </a:pPr>
            <a:r>
              <a:rPr lang="en-US" altLang="en-US" sz="2000" b="1" i="1" smtClean="0">
                <a:ea typeface="ＭＳ Ｐゴシック" pitchFamily="34" charset="-128"/>
              </a:rPr>
              <a:t>	</a:t>
            </a:r>
            <a:r>
              <a:rPr lang="en-US" altLang="en-US" sz="2000" b="1" smtClean="0">
                <a:ea typeface="ＭＳ Ｐゴシック" pitchFamily="34" charset="-128"/>
              </a:rPr>
              <a:t>double ss = 0;</a:t>
            </a:r>
          </a:p>
          <a:p>
            <a:pPr eaLnBrk="1" hangingPunct="1">
              <a:lnSpc>
                <a:spcPct val="80000"/>
              </a:lnSpc>
              <a:buFontTx/>
              <a:buNone/>
              <a:defRPr/>
            </a:pPr>
            <a:r>
              <a:rPr lang="en-US" altLang="en-US" sz="2000" b="1" smtClean="0">
                <a:ea typeface="ＭＳ Ｐゴシック" pitchFamily="34" charset="-128"/>
              </a:rPr>
              <a:t>	ss = accumulate(vd.begin(), vd.end(), ss);  // </a:t>
            </a:r>
            <a:r>
              <a:rPr lang="en-US" altLang="en-US" sz="2000" i="1" smtClean="0">
                <a:ea typeface="ＭＳ Ｐゴシック" pitchFamily="34" charset="-128"/>
              </a:rPr>
              <a:t>do remember the assignment</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B775C99A-7382-45B1-A7DE-B78933EAF927}" type="slidenum">
              <a:rPr lang="en-US" altLang="en-US" sz="1400" smtClean="0"/>
              <a:pPr eaLnBrk="1" hangingPunct="1">
                <a:defRPr/>
              </a:pPr>
              <a:t>6</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1096962"/>
          </a:xfrm>
        </p:spPr>
        <p:txBody>
          <a:bodyPr/>
          <a:lstStyle/>
          <a:p>
            <a:pPr eaLnBrk="1" hangingPunct="1">
              <a:defRPr/>
            </a:pPr>
            <a:r>
              <a:rPr lang="en-US" altLang="en-US" sz="4000" smtClean="0">
                <a:ea typeface="ＭＳ Ｐゴシック" pitchFamily="34" charset="-128"/>
              </a:rPr>
              <a:t>Accumulate</a:t>
            </a:r>
            <a:br>
              <a:rPr lang="en-US" altLang="en-US" sz="4000" smtClean="0">
                <a:ea typeface="ＭＳ Ｐゴシック" pitchFamily="34" charset="-128"/>
              </a:rPr>
            </a:br>
            <a:r>
              <a:rPr lang="en-US" altLang="en-US" sz="2400" smtClean="0">
                <a:ea typeface="ＭＳ Ｐゴシック" pitchFamily="34" charset="-128"/>
              </a:rPr>
              <a:t>(generalize: process the elements of a sequence)</a:t>
            </a:r>
          </a:p>
        </p:txBody>
      </p:sp>
      <p:sp>
        <p:nvSpPr>
          <p:cNvPr id="98307" name="Rectangle 3"/>
          <p:cNvSpPr>
            <a:spLocks noGrp="1" noChangeArrowheads="1"/>
          </p:cNvSpPr>
          <p:nvPr>
            <p:ph idx="1"/>
          </p:nvPr>
        </p:nvSpPr>
        <p:spPr>
          <a:xfrm>
            <a:off x="228600" y="1828800"/>
            <a:ext cx="8610600" cy="4267200"/>
          </a:xfrm>
        </p:spPr>
        <p:txBody>
          <a:bodyPr/>
          <a:lstStyle/>
          <a:p>
            <a:pPr eaLnBrk="1" hangingPunct="1">
              <a:lnSpc>
                <a:spcPct val="9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we don</a:t>
            </a:r>
            <a:r>
              <a:rPr lang="ja-JP" altLang="en-US" sz="2000" i="1" smtClean="0">
                <a:ea typeface="ＭＳ Ｐゴシック" pitchFamily="34" charset="-128"/>
              </a:rPr>
              <a:t>’</a:t>
            </a:r>
            <a:r>
              <a:rPr lang="en-US" altLang="ja-JP" sz="2000" i="1" smtClean="0">
                <a:ea typeface="ＭＳ Ｐゴシック" pitchFamily="34" charset="-128"/>
              </a:rPr>
              <a:t>t need to use only +, we can use any binary operation (e.g., *)</a:t>
            </a:r>
          </a:p>
          <a:p>
            <a:pPr eaLnBrk="1" hangingPunct="1">
              <a:lnSpc>
                <a:spcPct val="90000"/>
              </a:lnSpc>
              <a:buFontTx/>
              <a:buNone/>
              <a:defRPr/>
            </a:pPr>
            <a:r>
              <a:rPr lang="en-US" altLang="en-US" sz="2000" b="1" smtClean="0">
                <a:ea typeface="ＭＳ Ｐゴシック" pitchFamily="34" charset="-128"/>
              </a:rPr>
              <a:t>//</a:t>
            </a:r>
            <a:r>
              <a:rPr lang="en-US" altLang="en-US" sz="2000" smtClean="0">
                <a:ea typeface="ＭＳ Ｐゴシック" pitchFamily="34" charset="-128"/>
              </a:rPr>
              <a:t> </a:t>
            </a:r>
            <a:r>
              <a:rPr lang="en-US" altLang="en-US" sz="2000" i="1" smtClean="0">
                <a:ea typeface="ＭＳ Ｐゴシック" pitchFamily="34" charset="-128"/>
              </a:rPr>
              <a:t>any function that </a:t>
            </a:r>
            <a:r>
              <a:rPr lang="ja-JP" altLang="en-US" sz="2000" i="1" smtClean="0">
                <a:ea typeface="ＭＳ Ｐゴシック" pitchFamily="34" charset="-128"/>
              </a:rPr>
              <a:t>“</a:t>
            </a:r>
            <a:r>
              <a:rPr lang="en-US" altLang="ja-JP" sz="2000" i="1" smtClean="0">
                <a:ea typeface="ＭＳ Ｐゴシック" pitchFamily="34" charset="-128"/>
              </a:rPr>
              <a:t>updates the </a:t>
            </a:r>
            <a:r>
              <a:rPr lang="en-US" altLang="ja-JP" sz="2000" b="1" i="1" smtClean="0">
                <a:ea typeface="ＭＳ Ｐゴシック" pitchFamily="34" charset="-128"/>
              </a:rPr>
              <a:t>init</a:t>
            </a:r>
            <a:r>
              <a:rPr lang="en-US" altLang="ja-JP" sz="2000" i="1" smtClean="0">
                <a:ea typeface="ＭＳ Ｐゴシック" pitchFamily="34" charset="-128"/>
              </a:rPr>
              <a:t> value</a:t>
            </a:r>
            <a:r>
              <a:rPr lang="ja-JP" altLang="en-US" sz="2000" i="1" smtClean="0">
                <a:ea typeface="ＭＳ Ｐゴシック" pitchFamily="34" charset="-128"/>
              </a:rPr>
              <a:t>”</a:t>
            </a:r>
            <a:r>
              <a:rPr lang="en-US" altLang="ja-JP" sz="2000" i="1" smtClean="0">
                <a:ea typeface="ＭＳ Ｐゴシック" pitchFamily="34" charset="-128"/>
              </a:rPr>
              <a:t> can be used:</a:t>
            </a:r>
          </a:p>
          <a:p>
            <a:pPr eaLnBrk="1" hangingPunct="1">
              <a:lnSpc>
                <a:spcPct val="90000"/>
              </a:lnSpc>
              <a:buFontTx/>
              <a:buNone/>
              <a:defRPr/>
            </a:pPr>
            <a:endParaRPr lang="en-US" altLang="en-US" sz="2000"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template&lt;class In, class T, class BinOp&gt;</a:t>
            </a:r>
          </a:p>
          <a:p>
            <a:pPr eaLnBrk="1" hangingPunct="1">
              <a:lnSpc>
                <a:spcPct val="90000"/>
              </a:lnSpc>
              <a:buFontTx/>
              <a:buNone/>
              <a:defRPr/>
            </a:pPr>
            <a:r>
              <a:rPr lang="en-US" altLang="en-US" sz="2000" b="1" smtClean="0">
                <a:ea typeface="ＭＳ Ｐゴシック" pitchFamily="34" charset="-128"/>
              </a:rPr>
              <a:t>T accumulate(In first, In last, T init, BinOp op)</a:t>
            </a:r>
          </a:p>
          <a:p>
            <a:pPr eaLnBrk="1" hangingPunct="1">
              <a:lnSpc>
                <a:spcPct val="90000"/>
              </a:lnSpc>
              <a:buFontTx/>
              <a:buNone/>
              <a:defRPr/>
            </a:pPr>
            <a:r>
              <a:rPr lang="en-US" altLang="en-US" sz="2000" b="1" smtClean="0">
                <a:ea typeface="ＭＳ Ｐゴシック" pitchFamily="34" charset="-128"/>
              </a:rPr>
              <a:t>{</a:t>
            </a:r>
          </a:p>
          <a:p>
            <a:pPr eaLnBrk="1" hangingPunct="1">
              <a:lnSpc>
                <a:spcPct val="90000"/>
              </a:lnSpc>
              <a:buFontTx/>
              <a:buNone/>
              <a:defRPr/>
            </a:pPr>
            <a:r>
              <a:rPr lang="en-US" altLang="en-US" sz="2000" b="1" smtClean="0">
                <a:ea typeface="ＭＳ Ｐゴシック" pitchFamily="34" charset="-128"/>
              </a:rPr>
              <a:t>	while (first!=last) {</a:t>
            </a:r>
          </a:p>
          <a:p>
            <a:pPr eaLnBrk="1" hangingPunct="1">
              <a:lnSpc>
                <a:spcPct val="90000"/>
              </a:lnSpc>
              <a:buFontTx/>
              <a:buNone/>
              <a:defRPr/>
            </a:pPr>
            <a:r>
              <a:rPr lang="en-US" altLang="en-US" sz="2000" b="1" smtClean="0">
                <a:ea typeface="ＭＳ Ｐゴシック" pitchFamily="34" charset="-128"/>
              </a:rPr>
              <a:t>		init = op(init, *first);		// </a:t>
            </a:r>
            <a:r>
              <a:rPr lang="en-US" altLang="en-US" sz="2000" i="1" smtClean="0">
                <a:ea typeface="ＭＳ Ｐゴシック" pitchFamily="34" charset="-128"/>
              </a:rPr>
              <a:t>means </a:t>
            </a:r>
            <a:r>
              <a:rPr lang="ja-JP" altLang="en-US" sz="2000" i="1" smtClean="0">
                <a:ea typeface="ＭＳ Ｐゴシック" pitchFamily="34" charset="-128"/>
              </a:rPr>
              <a:t>“</a:t>
            </a:r>
            <a:r>
              <a:rPr lang="en-US" altLang="ja-JP" sz="2000" i="1" smtClean="0">
                <a:ea typeface="ＭＳ Ｐゴシック" pitchFamily="34" charset="-128"/>
              </a:rPr>
              <a:t>init op *first</a:t>
            </a:r>
            <a:r>
              <a:rPr lang="ja-JP" altLang="en-US" sz="2000" i="1" smtClean="0">
                <a:ea typeface="ＭＳ Ｐゴシック" pitchFamily="34" charset="-128"/>
              </a:rPr>
              <a:t>”</a:t>
            </a:r>
            <a:endParaRPr lang="en-US" altLang="ja-JP" sz="2000" i="1" smtClean="0">
              <a:ea typeface="ＭＳ Ｐゴシック" pitchFamily="34" charset="-128"/>
            </a:endParaRPr>
          </a:p>
          <a:p>
            <a:pPr eaLnBrk="1" hangingPunct="1">
              <a:lnSpc>
                <a:spcPct val="90000"/>
              </a:lnSpc>
              <a:buFontTx/>
              <a:buNone/>
              <a:defRPr/>
            </a:pPr>
            <a:r>
              <a:rPr lang="en-US" altLang="en-US" sz="2000" b="1" smtClean="0">
                <a:ea typeface="ＭＳ Ｐゴシック" pitchFamily="34" charset="-128"/>
              </a:rPr>
              <a:t>		++first;</a:t>
            </a:r>
          </a:p>
          <a:p>
            <a:pPr eaLnBrk="1" hangingPunct="1">
              <a:lnSpc>
                <a:spcPct val="90000"/>
              </a:lnSpc>
              <a:buFontTx/>
              <a:buNone/>
              <a:defRPr/>
            </a:pPr>
            <a:r>
              <a:rPr lang="en-US" altLang="en-US" sz="2000" b="1" smtClean="0">
                <a:ea typeface="ＭＳ Ｐゴシック" pitchFamily="34" charset="-128"/>
              </a:rPr>
              <a:t>	}</a:t>
            </a:r>
          </a:p>
          <a:p>
            <a:pPr eaLnBrk="1" hangingPunct="1">
              <a:lnSpc>
                <a:spcPct val="90000"/>
              </a:lnSpc>
              <a:buFontTx/>
              <a:buNone/>
              <a:defRPr/>
            </a:pPr>
            <a:r>
              <a:rPr lang="en-US" altLang="en-US" sz="2000" b="1" smtClean="0">
                <a:ea typeface="ＭＳ Ｐゴシック" pitchFamily="34" charset="-128"/>
              </a:rPr>
              <a:t>	return init;</a:t>
            </a:r>
          </a:p>
          <a:p>
            <a:pPr eaLnBrk="1" hangingPunct="1">
              <a:lnSpc>
                <a:spcPct val="9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6DC49412-775C-43FC-9C3D-8BF257A73C17}" type="slidenum">
              <a:rPr lang="en-US" altLang="en-US" sz="1400" smtClean="0"/>
              <a:pPr eaLnBrk="1" hangingPunct="1">
                <a:defRPr/>
              </a:pPr>
              <a:t>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Accumulate</a:t>
            </a:r>
          </a:p>
        </p:txBody>
      </p:sp>
      <p:sp>
        <p:nvSpPr>
          <p:cNvPr id="97283" name="Rectangle 3"/>
          <p:cNvSpPr>
            <a:spLocks noGrp="1" noChangeArrowheads="1"/>
          </p:cNvSpPr>
          <p:nvPr>
            <p:ph idx="1"/>
          </p:nvPr>
        </p:nvSpPr>
        <p:spPr>
          <a:xfrm>
            <a:off x="228600" y="1600200"/>
            <a:ext cx="8915400" cy="2971800"/>
          </a:xfrm>
        </p:spPr>
        <p:txBody>
          <a:bodyPr>
            <a:normAutofit fontScale="77500" lnSpcReduction="20000"/>
          </a:bodyPr>
          <a:lstStyle/>
          <a:p>
            <a:pPr eaLnBrk="1" hangingPunct="1">
              <a:buFontTx/>
              <a:buNone/>
              <a:defRPr/>
            </a:pPr>
            <a:r>
              <a:rPr lang="en-US" altLang="en-US" sz="2000" b="1" dirty="0" smtClean="0">
                <a:ea typeface="ＭＳ Ｐゴシック" pitchFamily="34" charset="-128"/>
              </a:rPr>
              <a:t>// </a:t>
            </a:r>
            <a:r>
              <a:rPr lang="en-US" altLang="en-US" sz="2000" i="1" dirty="0" smtClean="0">
                <a:ea typeface="ＭＳ Ｐゴシック" pitchFamily="34" charset="-128"/>
              </a:rPr>
              <a:t>often, we need multiplication rather than addition:</a:t>
            </a:r>
          </a:p>
          <a:p>
            <a:pPr eaLnBrk="1" hangingPunct="1">
              <a:buFontTx/>
              <a:buNone/>
              <a:defRPr/>
            </a:pPr>
            <a:endParaRPr lang="en-US" altLang="en-US" sz="1000" dirty="0" smtClean="0">
              <a:ea typeface="ＭＳ Ｐゴシック" pitchFamily="34" charset="-128"/>
            </a:endParaRPr>
          </a:p>
          <a:p>
            <a:pPr eaLnBrk="1" hangingPunct="1">
              <a:buFontTx/>
              <a:buNone/>
              <a:defRPr/>
            </a:pPr>
            <a:r>
              <a:rPr lang="en-US" altLang="en-US" sz="2000" b="1" dirty="0" smtClean="0">
                <a:ea typeface="ＭＳ Ｐゴシック" pitchFamily="34" charset="-128"/>
              </a:rPr>
              <a:t>#include &lt;numeric&gt;</a:t>
            </a:r>
          </a:p>
          <a:p>
            <a:pPr eaLnBrk="1" hangingPunct="1">
              <a:buFontTx/>
              <a:buNone/>
              <a:defRPr/>
            </a:pPr>
            <a:r>
              <a:rPr lang="en-US" altLang="en-US" sz="2000" b="1" dirty="0" smtClean="0">
                <a:ea typeface="ＭＳ Ｐゴシック" pitchFamily="34" charset="-128"/>
              </a:rPr>
              <a:t>#include &lt;functional&gt;</a:t>
            </a:r>
          </a:p>
          <a:p>
            <a:pPr eaLnBrk="1" hangingPunct="1">
              <a:buFontTx/>
              <a:buNone/>
              <a:defRPr/>
            </a:pPr>
            <a:r>
              <a:rPr lang="en-US" altLang="en-US" sz="2000" b="1" dirty="0" smtClean="0">
                <a:ea typeface="ＭＳ Ｐゴシック" pitchFamily="34" charset="-128"/>
              </a:rPr>
              <a:t>void f(list&lt;double&gt;&amp; ld)</a:t>
            </a:r>
          </a:p>
          <a:p>
            <a:pPr eaLnBrk="1" hangingPunct="1">
              <a:buFontTx/>
              <a:buNone/>
              <a:defRPr/>
            </a:pPr>
            <a:r>
              <a:rPr lang="en-US" altLang="en-US" sz="2000" b="1" dirty="0" smtClean="0">
                <a:ea typeface="ＭＳ Ｐゴシック" pitchFamily="34" charset="-128"/>
              </a:rPr>
              <a:t>{</a:t>
            </a:r>
          </a:p>
          <a:p>
            <a:pPr eaLnBrk="1" hangingPunct="1">
              <a:buFontTx/>
              <a:buNone/>
              <a:defRPr/>
            </a:pPr>
            <a:r>
              <a:rPr lang="en-US" altLang="en-US" sz="2000" b="1" dirty="0" smtClean="0">
                <a:ea typeface="ＭＳ Ｐゴシック" pitchFamily="34" charset="-128"/>
              </a:rPr>
              <a:t>	double product = accumulate(</a:t>
            </a:r>
            <a:r>
              <a:rPr lang="en-US" altLang="en-US" sz="2000" b="1" dirty="0" err="1" smtClean="0">
                <a:ea typeface="ＭＳ Ｐゴシック" pitchFamily="34" charset="-128"/>
              </a:rPr>
              <a:t>ld.begin</a:t>
            </a:r>
            <a:r>
              <a:rPr lang="en-US" altLang="en-US" sz="2000" b="1" dirty="0" smtClean="0">
                <a:ea typeface="ＭＳ Ｐゴシック" pitchFamily="34" charset="-128"/>
              </a:rPr>
              <a:t>(), </a:t>
            </a:r>
            <a:r>
              <a:rPr lang="en-US" altLang="en-US" sz="2000" b="1" dirty="0" err="1" smtClean="0">
                <a:ea typeface="ＭＳ Ｐゴシック" pitchFamily="34" charset="-128"/>
              </a:rPr>
              <a:t>ld.end</a:t>
            </a:r>
            <a:r>
              <a:rPr lang="en-US" altLang="en-US" sz="2000" b="1" dirty="0" smtClean="0">
                <a:ea typeface="ＭＳ Ｐゴシック" pitchFamily="34" charset="-128"/>
              </a:rPr>
              <a:t>(), 1.0, multiplies&lt;double&gt;());</a:t>
            </a:r>
          </a:p>
          <a:p>
            <a:pPr eaLnBrk="1" hangingPunct="1">
              <a:buFontTx/>
              <a:buNone/>
              <a:defRPr/>
            </a:pPr>
            <a:r>
              <a:rPr lang="en-US" altLang="en-US" sz="2000" b="1" dirty="0" smtClean="0">
                <a:ea typeface="ＭＳ Ｐゴシック" pitchFamily="34" charset="-128"/>
              </a:rPr>
              <a:t>	// </a:t>
            </a:r>
            <a:r>
              <a:rPr lang="en-US" altLang="en-US" sz="2000" dirty="0" smtClean="0">
                <a:ea typeface="ＭＳ Ｐゴシック" pitchFamily="34" charset="-128"/>
              </a:rPr>
              <a:t>…</a:t>
            </a:r>
          </a:p>
          <a:p>
            <a:pPr eaLnBrk="1" hangingPunct="1">
              <a:buFontTx/>
              <a:buNone/>
              <a:defRPr/>
            </a:pPr>
            <a:r>
              <a:rPr lang="en-US" altLang="en-US" sz="2000" b="1" dirty="0" smtClean="0">
                <a:ea typeface="ＭＳ Ｐゴシック" pitchFamily="34" charset="-128"/>
              </a:rPr>
              <a:t>}</a:t>
            </a:r>
          </a:p>
          <a:p>
            <a:pPr eaLnBrk="1" hangingPunct="1">
              <a:buFontTx/>
              <a:buNone/>
              <a:defRPr/>
            </a:pPr>
            <a:endParaRPr lang="en-US" altLang="en-US" sz="2000" b="1" dirty="0" smtClean="0">
              <a:ea typeface="ＭＳ Ｐゴシック" pitchFamily="34" charset="-128"/>
            </a:endParaRPr>
          </a:p>
          <a:p>
            <a:pPr eaLnBrk="1" hangingPunct="1">
              <a:buFontTx/>
              <a:buNone/>
              <a:defRPr/>
            </a:pPr>
            <a:endParaRPr lang="en-US" altLang="en-US" sz="2000" b="1" dirty="0" smtClean="0">
              <a:ea typeface="ＭＳ Ｐゴシック" pitchFamily="34" charset="-128"/>
            </a:endParaRPr>
          </a:p>
          <a:p>
            <a:pPr eaLnBrk="1" hangingPunct="1">
              <a:buFontTx/>
              <a:buNone/>
              <a:defRPr/>
            </a:pPr>
            <a:r>
              <a:rPr lang="en-US" altLang="en-US" sz="2000" b="1" dirty="0" smtClean="0">
                <a:ea typeface="ＭＳ Ｐゴシック" pitchFamily="34" charset="-128"/>
              </a:rPr>
              <a:t>// </a:t>
            </a:r>
            <a:r>
              <a:rPr lang="en-US" altLang="en-US" sz="2000" b="1" i="1" dirty="0" smtClean="0">
                <a:ea typeface="ＭＳ Ｐゴシック" pitchFamily="34" charset="-128"/>
              </a:rPr>
              <a:t>multiplies </a:t>
            </a:r>
            <a:r>
              <a:rPr lang="en-US" altLang="en-US" sz="2000" i="1" dirty="0" smtClean="0">
                <a:ea typeface="ＭＳ Ｐゴシック" pitchFamily="34" charset="-128"/>
              </a:rPr>
              <a:t>is a standard library function object for multiplying</a:t>
            </a:r>
          </a:p>
        </p:txBody>
      </p:sp>
      <p:sp>
        <p:nvSpPr>
          <p:cNvPr id="8"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40A16BE0-3E6C-4544-B842-08EEC4BC9D4B}" type="slidenum">
              <a:rPr lang="en-US" altLang="en-US" sz="1400" smtClean="0"/>
              <a:pPr eaLnBrk="1" hangingPunct="1">
                <a:defRPr/>
              </a:pPr>
              <a:t>8</a:t>
            </a:fld>
            <a:endParaRPr lang="en-US" altLang="en-US" sz="1400" smtClean="0"/>
          </a:p>
        </p:txBody>
      </p:sp>
      <p:sp>
        <p:nvSpPr>
          <p:cNvPr id="9221" name="AutoShape 4"/>
          <p:cNvSpPr>
            <a:spLocks noChangeArrowheads="1"/>
          </p:cNvSpPr>
          <p:nvPr/>
        </p:nvSpPr>
        <p:spPr bwMode="auto">
          <a:xfrm>
            <a:off x="5791200" y="1828800"/>
            <a:ext cx="220980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Note: multiplies for *</a:t>
            </a:r>
          </a:p>
        </p:txBody>
      </p:sp>
      <p:sp>
        <p:nvSpPr>
          <p:cNvPr id="9222" name="AutoShape 5"/>
          <p:cNvSpPr>
            <a:spLocks noChangeArrowheads="1"/>
          </p:cNvSpPr>
          <p:nvPr/>
        </p:nvSpPr>
        <p:spPr bwMode="auto">
          <a:xfrm>
            <a:off x="1981200" y="3657600"/>
            <a:ext cx="2590800" cy="381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altLang="en-US">
                <a:cs typeface="Times New Roman" charset="0"/>
              </a:rPr>
              <a:t>Note: initializer 1.0</a:t>
            </a:r>
          </a:p>
        </p:txBody>
      </p:sp>
      <p:sp>
        <p:nvSpPr>
          <p:cNvPr id="9223" name="Line 6"/>
          <p:cNvSpPr>
            <a:spLocks noChangeShapeType="1"/>
          </p:cNvSpPr>
          <p:nvPr/>
        </p:nvSpPr>
        <p:spPr bwMode="auto">
          <a:xfrm flipV="1">
            <a:off x="3200400" y="3200400"/>
            <a:ext cx="1676400" cy="457200"/>
          </a:xfrm>
          <a:prstGeom prst="line">
            <a:avLst/>
          </a:prstGeom>
          <a:noFill/>
          <a:ln w="9525">
            <a:solidFill>
              <a:schemeClr val="tx1"/>
            </a:solidFill>
            <a:round/>
            <a:headEnd/>
            <a:tailEnd type="triangle" w="med" len="med"/>
          </a:ln>
        </p:spPr>
        <p:txBody>
          <a:bodyPr/>
          <a:lstStyle/>
          <a:p>
            <a:endParaRPr lang="en-US"/>
          </a:p>
        </p:txBody>
      </p:sp>
      <p:sp>
        <p:nvSpPr>
          <p:cNvPr id="9224" name="Line 7"/>
          <p:cNvSpPr>
            <a:spLocks noChangeShapeType="1"/>
          </p:cNvSpPr>
          <p:nvPr/>
        </p:nvSpPr>
        <p:spPr bwMode="auto">
          <a:xfrm flipH="1">
            <a:off x="5867400" y="2209800"/>
            <a:ext cx="1066800" cy="762000"/>
          </a:xfrm>
          <a:prstGeom prst="line">
            <a:avLst/>
          </a:prstGeom>
          <a:noFill/>
          <a:ln w="9525">
            <a:solidFill>
              <a:schemeClr val="tx1"/>
            </a:solidFill>
            <a:round/>
            <a:headEnd/>
            <a:tailEnd type="triangle" w="med" len="med"/>
          </a:ln>
        </p:spPr>
        <p:txBody>
          <a:bodyPr/>
          <a:lstStyle/>
          <a:p>
            <a:endParaRPr lang="en-US"/>
          </a:p>
        </p:txBody>
      </p:sp>
      <p:sp>
        <p:nvSpPr>
          <p:cNvPr id="9" name="Footer Placeholder 8"/>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z="4000" dirty="0" smtClean="0">
                <a:ea typeface="+mj-ea"/>
              </a:rPr>
              <a:t>Accumulate </a:t>
            </a:r>
            <a:r>
              <a:rPr lang="en-US" sz="2400" dirty="0" smtClean="0">
                <a:ea typeface="+mj-ea"/>
              </a:rPr>
              <a:t>(what </a:t>
            </a:r>
            <a:r>
              <a:rPr lang="en-US" sz="2400" dirty="0">
                <a:ea typeface="+mj-ea"/>
              </a:rPr>
              <a:t>if the data is part of a record?)</a:t>
            </a:r>
            <a:endParaRPr lang="en-US" sz="3200" dirty="0">
              <a:ea typeface="+mj-ea"/>
            </a:endParaRPr>
          </a:p>
        </p:txBody>
      </p:sp>
      <p:sp>
        <p:nvSpPr>
          <p:cNvPr id="55299" name="Rectangle 3"/>
          <p:cNvSpPr>
            <a:spLocks noGrp="1" noChangeArrowheads="1"/>
          </p:cNvSpPr>
          <p:nvPr>
            <p:ph idx="1"/>
          </p:nvPr>
        </p:nvSpPr>
        <p:spPr>
          <a:xfrm>
            <a:off x="304800" y="1600200"/>
            <a:ext cx="8839200" cy="4525963"/>
          </a:xfrm>
        </p:spPr>
        <p:txBody>
          <a:bodyPr>
            <a:normAutofit lnSpcReduction="10000"/>
          </a:bodyPr>
          <a:lstStyle/>
          <a:p>
            <a:pPr eaLnBrk="1" hangingPunct="1">
              <a:lnSpc>
                <a:spcPct val="80000"/>
              </a:lnSpc>
              <a:buFontTx/>
              <a:buNone/>
              <a:defRPr/>
            </a:pPr>
            <a:r>
              <a:rPr lang="en-US" altLang="en-US" sz="2000" b="1" smtClean="0">
                <a:ea typeface="ＭＳ Ｐゴシック" pitchFamily="34" charset="-128"/>
              </a:rPr>
              <a:t>struct Record {</a:t>
            </a:r>
          </a:p>
          <a:p>
            <a:pPr eaLnBrk="1" hangingPunct="1">
              <a:lnSpc>
                <a:spcPct val="80000"/>
              </a:lnSpc>
              <a:buFontTx/>
              <a:buNone/>
              <a:defRPr/>
            </a:pPr>
            <a:r>
              <a:rPr lang="en-US" altLang="en-US" sz="2000" b="1" smtClean="0">
                <a:ea typeface="ＭＳ Ｐゴシック" pitchFamily="34" charset="-128"/>
              </a:rPr>
              <a:t>	int units;		// </a:t>
            </a:r>
            <a:r>
              <a:rPr lang="en-US" altLang="en-US" sz="2000" i="1" smtClean="0">
                <a:ea typeface="ＭＳ Ｐゴシック" pitchFamily="34" charset="-128"/>
              </a:rPr>
              <a:t>number of units sold</a:t>
            </a:r>
          </a:p>
          <a:p>
            <a:pPr eaLnBrk="1" hangingPunct="1">
              <a:lnSpc>
                <a:spcPct val="80000"/>
              </a:lnSpc>
              <a:buFontTx/>
              <a:buNone/>
              <a:defRPr/>
            </a:pPr>
            <a:r>
              <a:rPr lang="en-US" altLang="en-US" sz="2000" b="1" smtClean="0">
                <a:ea typeface="ＭＳ Ｐゴシック" pitchFamily="34" charset="-128"/>
              </a:rPr>
              <a:t>	double unit_price;</a:t>
            </a:r>
            <a:endParaRPr lang="en-US" altLang="en-US" sz="2000"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 </a:t>
            </a:r>
            <a:r>
              <a:rPr lang="en-US" altLang="en-US" sz="2000" i="1" smtClean="0">
                <a:ea typeface="ＭＳ Ｐゴシック" pitchFamily="34" charset="-128"/>
              </a:rPr>
              <a:t>let the </a:t>
            </a:r>
            <a:r>
              <a:rPr lang="ja-JP" altLang="en-US" sz="2000" i="1" smtClean="0">
                <a:ea typeface="ＭＳ Ｐゴシック" pitchFamily="34" charset="-128"/>
              </a:rPr>
              <a:t>“</a:t>
            </a:r>
            <a:r>
              <a:rPr lang="en-US" altLang="ja-JP" sz="2000" i="1" smtClean="0">
                <a:ea typeface="ＭＳ Ｐゴシック" pitchFamily="34" charset="-128"/>
              </a:rPr>
              <a:t>update the </a:t>
            </a:r>
            <a:r>
              <a:rPr lang="en-US" altLang="ja-JP" sz="2000" b="1" i="1" smtClean="0">
                <a:ea typeface="ＭＳ Ｐゴシック" pitchFamily="34" charset="-128"/>
              </a:rPr>
              <a:t>init</a:t>
            </a:r>
            <a:r>
              <a:rPr lang="en-US" altLang="ja-JP" sz="2000" i="1" smtClean="0">
                <a:ea typeface="ＭＳ Ｐゴシック" pitchFamily="34" charset="-128"/>
              </a:rPr>
              <a:t> value</a:t>
            </a:r>
            <a:r>
              <a:rPr lang="ja-JP" altLang="en-US" sz="2000" i="1" smtClean="0">
                <a:ea typeface="ＭＳ Ｐゴシック" pitchFamily="34" charset="-128"/>
              </a:rPr>
              <a:t>”</a:t>
            </a:r>
            <a:r>
              <a:rPr lang="en-US" altLang="ja-JP" sz="2000" i="1" smtClean="0">
                <a:ea typeface="ＭＳ Ｐゴシック" pitchFamily="34" charset="-128"/>
              </a:rPr>
              <a:t> function extract data from a</a:t>
            </a:r>
            <a:r>
              <a:rPr lang="en-US" altLang="ja-JP" sz="2000" b="1" i="1" smtClean="0">
                <a:ea typeface="ＭＳ Ｐゴシック" pitchFamily="34" charset="-128"/>
              </a:rPr>
              <a:t> Record </a:t>
            </a:r>
            <a:r>
              <a:rPr lang="en-US" altLang="ja-JP" sz="2000" i="1" smtClean="0">
                <a:ea typeface="ＭＳ Ｐゴシック" pitchFamily="34" charset="-128"/>
              </a:rPr>
              <a:t>element:</a:t>
            </a:r>
          </a:p>
          <a:p>
            <a:pPr eaLnBrk="1" hangingPunct="1">
              <a:lnSpc>
                <a:spcPct val="80000"/>
              </a:lnSpc>
              <a:buFontTx/>
              <a:buNone/>
              <a:defRPr/>
            </a:pPr>
            <a:r>
              <a:rPr lang="en-US" altLang="en-US" sz="2000" b="1" smtClean="0">
                <a:ea typeface="ＭＳ Ｐゴシック" pitchFamily="34" charset="-128"/>
              </a:rPr>
              <a:t>double price(double v, const Record&amp; r)</a:t>
            </a:r>
          </a:p>
          <a:p>
            <a:pPr eaLnBrk="1" hangingPunct="1">
              <a:lnSpc>
                <a:spcPct val="80000"/>
              </a:lnSpc>
              <a:buFontTx/>
              <a:buNone/>
              <a:defRPr/>
            </a:pPr>
            <a:r>
              <a:rPr lang="en-US" altLang="en-US" sz="2000" b="1" smtClean="0">
                <a:ea typeface="ＭＳ Ｐゴシック" pitchFamily="34" charset="-128"/>
              </a:rPr>
              <a:t>{ </a:t>
            </a:r>
          </a:p>
          <a:p>
            <a:pPr eaLnBrk="1" hangingPunct="1">
              <a:lnSpc>
                <a:spcPct val="80000"/>
              </a:lnSpc>
              <a:buFontTx/>
              <a:buNone/>
              <a:defRPr/>
            </a:pPr>
            <a:r>
              <a:rPr lang="en-US" altLang="en-US" sz="2000" b="1" smtClean="0">
                <a:ea typeface="ＭＳ Ｐゴシック" pitchFamily="34" charset="-128"/>
              </a:rPr>
              <a:t>	return v + r.unit_price * r.units;</a:t>
            </a:r>
          </a:p>
          <a:p>
            <a:pPr eaLnBrk="1" hangingPunct="1">
              <a:lnSpc>
                <a:spcPct val="80000"/>
              </a:lnSpc>
              <a:buFontTx/>
              <a:buNone/>
              <a:defRPr/>
            </a:pPr>
            <a:r>
              <a:rPr lang="en-US" altLang="en-US" sz="2000" b="1" smtClean="0">
                <a:ea typeface="ＭＳ Ｐゴシック" pitchFamily="34" charset="-128"/>
              </a:rPr>
              <a:t>}</a:t>
            </a:r>
          </a:p>
          <a:p>
            <a:pPr eaLnBrk="1" hangingPunct="1">
              <a:lnSpc>
                <a:spcPct val="80000"/>
              </a:lnSpc>
              <a:buFontTx/>
              <a:buNone/>
              <a:defRPr/>
            </a:pPr>
            <a:endParaRPr lang="en-US" altLang="en-US" sz="2000" b="1" smtClean="0">
              <a:ea typeface="ＭＳ Ｐゴシック" pitchFamily="34" charset="-128"/>
            </a:endParaRPr>
          </a:p>
          <a:p>
            <a:pPr eaLnBrk="1" hangingPunct="1">
              <a:lnSpc>
                <a:spcPct val="80000"/>
              </a:lnSpc>
              <a:buFontTx/>
              <a:buNone/>
              <a:defRPr/>
            </a:pPr>
            <a:r>
              <a:rPr lang="en-US" altLang="en-US" sz="2000" b="1" smtClean="0">
                <a:ea typeface="ＭＳ Ｐゴシック" pitchFamily="34" charset="-128"/>
              </a:rPr>
              <a:t>void f(const vector&lt;Record&gt;&amp; vr) {</a:t>
            </a:r>
          </a:p>
          <a:p>
            <a:pPr eaLnBrk="1" hangingPunct="1">
              <a:lnSpc>
                <a:spcPct val="80000"/>
              </a:lnSpc>
              <a:buFontTx/>
              <a:buNone/>
              <a:defRPr/>
            </a:pPr>
            <a:r>
              <a:rPr lang="en-US" altLang="en-US" sz="2000" b="1" smtClean="0">
                <a:ea typeface="ＭＳ Ｐゴシック" pitchFamily="34" charset="-128"/>
              </a:rPr>
              <a:t>	double total = accumulate(vr.begin(), vr.end(), 0.0, price);</a:t>
            </a:r>
          </a:p>
          <a:p>
            <a:pPr eaLnBrk="1" hangingPunct="1">
              <a:lnSpc>
                <a:spcPct val="80000"/>
              </a:lnSpc>
              <a:buFontTx/>
              <a:buNone/>
              <a:defRPr/>
            </a:pPr>
            <a:r>
              <a:rPr lang="en-US" altLang="en-US" sz="2000" b="1" smtClean="0">
                <a:ea typeface="ＭＳ Ｐゴシック" pitchFamily="34" charset="-128"/>
              </a:rPr>
              <a:t>	// </a:t>
            </a:r>
            <a:r>
              <a:rPr lang="en-US" altLang="en-US" sz="2000" i="1" smtClean="0">
                <a:ea typeface="ＭＳ Ｐゴシック" pitchFamily="34" charset="-128"/>
              </a:rPr>
              <a:t>…</a:t>
            </a:r>
          </a:p>
          <a:p>
            <a:pPr eaLnBrk="1" hangingPunct="1">
              <a:lnSpc>
                <a:spcPct val="80000"/>
              </a:lnSpc>
              <a:buFontTx/>
              <a:buNone/>
              <a:defRPr/>
            </a:pPr>
            <a:r>
              <a:rPr lang="en-US" altLang="en-US" sz="2000" b="1" smtClean="0">
                <a:ea typeface="ＭＳ Ｐゴシック" pitchFamily="34" charset="-128"/>
              </a:rPr>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791C7E12-CF54-4E10-A892-92D59DCB218D}" type="slidenum">
              <a:rPr lang="en-US" altLang="en-US" sz="1400" smtClean="0"/>
              <a:pPr eaLnBrk="1" hangingPunct="1">
                <a:defRPr/>
              </a:pPr>
              <a:t>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Stroustrup/Programming Nov'13</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1702</Words>
  <Application>Microsoft Office PowerPoint</Application>
  <PresentationFormat>On-screen Show (4:3)</PresentationFormat>
  <Paragraphs>682</Paragraphs>
  <Slides>37</Slides>
  <Notes>1</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Chapter 21 The STL (maps and algorithms)</vt:lpstr>
      <vt:lpstr>Abstract</vt:lpstr>
      <vt:lpstr>Overview</vt:lpstr>
      <vt:lpstr>Basic model</vt:lpstr>
      <vt:lpstr>Accumulate (sum the elements of a sequence)</vt:lpstr>
      <vt:lpstr>Accumulate (sum the elements of a sequence)</vt:lpstr>
      <vt:lpstr>Accumulate (generalize: process the elements of a sequence)</vt:lpstr>
      <vt:lpstr>Accumulate</vt:lpstr>
      <vt:lpstr>Accumulate (what if the data is part of a record?)</vt:lpstr>
      <vt:lpstr>Accumulate (what if the data is part of a record?)</vt:lpstr>
      <vt:lpstr>Inner product</vt:lpstr>
      <vt:lpstr>Inner product example</vt:lpstr>
      <vt:lpstr>Inner product example</vt:lpstr>
      <vt:lpstr>Inner product (generalize!)</vt:lpstr>
      <vt:lpstr>Map (an associative array)</vt:lpstr>
      <vt:lpstr>An input for the words program (the abstract) </vt:lpstr>
      <vt:lpstr>Output (word frequencies)</vt:lpstr>
      <vt:lpstr>Map (an associative array)</vt:lpstr>
      <vt:lpstr>Map</vt:lpstr>
      <vt:lpstr>Map</vt:lpstr>
      <vt:lpstr>Map example (build some maps)</vt:lpstr>
      <vt:lpstr>Map example (some uses)</vt:lpstr>
      <vt:lpstr>Map example (calculate the DJ index)</vt:lpstr>
      <vt:lpstr>Containers and “almost containers”</vt:lpstr>
      <vt:lpstr>Algorithms</vt:lpstr>
      <vt:lpstr>Some useful standard algorithms</vt:lpstr>
      <vt:lpstr>Copy example</vt:lpstr>
      <vt:lpstr>Input and output iterators</vt:lpstr>
      <vt:lpstr>Make a quick dictionary (using a vector)</vt:lpstr>
      <vt:lpstr>An input file (the abstract)</vt:lpstr>
      <vt:lpstr>Part of the output</vt:lpstr>
      <vt:lpstr>Make a quick dictionary (using a vector)</vt:lpstr>
      <vt:lpstr>Make a quick dictionary (using a set)</vt:lpstr>
      <vt:lpstr>Set</vt:lpstr>
      <vt:lpstr>copy_if()</vt:lpstr>
      <vt:lpstr>copy_if()</vt:lpstr>
      <vt:lpstr>Some standard function objects</vt:lpstr>
    </vt:vector>
  </TitlesOfParts>
  <Company>Texas A&amp;M University - Computer Science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21 The STL (maps and algorithms)</dc:title>
  <dc:creator>keyser</dc:creator>
  <cp:lastModifiedBy>keyser</cp:lastModifiedBy>
  <cp:revision>5</cp:revision>
  <dcterms:created xsi:type="dcterms:W3CDTF">2014-04-15T14:47:25Z</dcterms:created>
  <dcterms:modified xsi:type="dcterms:W3CDTF">2014-04-15T15:28:41Z</dcterms:modified>
</cp:coreProperties>
</file>