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1" r:id="rId4"/>
    <p:sldId id="259" r:id="rId5"/>
    <p:sldId id="260" r:id="rId6"/>
    <p:sldId id="262" r:id="rId7"/>
    <p:sldId id="265" r:id="rId8"/>
    <p:sldId id="264" r:id="rId9"/>
    <p:sldId id="266" r:id="rId10"/>
    <p:sldId id="267" r:id="rId11"/>
    <p:sldId id="263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6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2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2DD3A-B993-431D-B2E8-3806339E5ACD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522CD-E143-4217-A893-960CB87CE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BB16-491A-474E-94C6-5C20916E5F3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BD13-A673-4639-9F1B-6F61C3788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BB16-491A-474E-94C6-5C20916E5F3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BD13-A673-4639-9F1B-6F61C3788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BB16-491A-474E-94C6-5C20916E5F3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BD13-A673-4639-9F1B-6F61C3788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BB16-491A-474E-94C6-5C20916E5F3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BD13-A673-4639-9F1B-6F61C3788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BB16-491A-474E-94C6-5C20916E5F3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BD13-A673-4639-9F1B-6F61C3788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BB16-491A-474E-94C6-5C20916E5F3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BD13-A673-4639-9F1B-6F61C3788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BB16-491A-474E-94C6-5C20916E5F3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BD13-A673-4639-9F1B-6F61C3788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BB16-491A-474E-94C6-5C20916E5F3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BD13-A673-4639-9F1B-6F61C3788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BB16-491A-474E-94C6-5C20916E5F3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BD13-A673-4639-9F1B-6F61C3788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BB16-491A-474E-94C6-5C20916E5F3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BD13-A673-4639-9F1B-6F61C3788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BB16-491A-474E-94C6-5C20916E5F3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BD13-A673-4639-9F1B-6F61C3788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BB16-491A-474E-94C6-5C20916E5F3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BD13-A673-4639-9F1B-6F61C3788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838200"/>
            <a:ext cx="8686800" cy="19843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 smtClean="0">
                <a:ea typeface="ＭＳ Ｐゴシック" pitchFamily="34" charset="-128"/>
              </a:rPr>
              <a:t>Chapters 22 and Following</a:t>
            </a:r>
            <a:r>
              <a:rPr lang="en-US" altLang="en-US" sz="4000" dirty="0" smtClean="0">
                <a:ea typeface="ＭＳ Ｐゴシック" pitchFamily="34" charset="-128"/>
              </a:rPr>
              <a:t/>
            </a:r>
            <a:br>
              <a:rPr lang="en-US" altLang="en-US" sz="4000" dirty="0" smtClean="0">
                <a:ea typeface="ＭＳ Ｐゴシック" pitchFamily="34" charset="-128"/>
              </a:rPr>
            </a:br>
            <a:endParaRPr lang="en-US" altLang="en-US" sz="4000" dirty="0" smtClean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John </a:t>
            </a:r>
            <a:r>
              <a:rPr lang="en-US" altLang="en-US" dirty="0" smtClean="0">
                <a:ea typeface="ＭＳ Ｐゴシック" pitchFamily="34" charset="-128"/>
              </a:rPr>
              <a:t>Keyser</a:t>
            </a:r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a small language for defining valid character strings</a:t>
            </a:r>
          </a:p>
          <a:p>
            <a:r>
              <a:rPr lang="en-US" dirty="0" smtClean="0"/>
              <a:t>Can be used to process text input that could vary in form</a:t>
            </a:r>
          </a:p>
          <a:p>
            <a:r>
              <a:rPr lang="en-US" dirty="0" smtClean="0"/>
              <a:t>The syntax will vary depending on the language/library used!</a:t>
            </a:r>
          </a:p>
          <a:p>
            <a:pPr lvl="1"/>
            <a:r>
              <a:rPr lang="en-US" dirty="0" smtClean="0"/>
              <a:t>The following is just one example.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a mechanism to specify that you expect an alphabetic character, a digit, whitespace, etc.</a:t>
            </a:r>
          </a:p>
          <a:p>
            <a:pPr lvl="1"/>
            <a:r>
              <a:rPr lang="en-US" dirty="0" smtClean="0"/>
              <a:t>\d: decimal digit</a:t>
            </a:r>
          </a:p>
          <a:p>
            <a:pPr lvl="1"/>
            <a:r>
              <a:rPr lang="en-US" dirty="0" smtClean="0"/>
              <a:t>\s: whitespace (space, tab)</a:t>
            </a:r>
          </a:p>
          <a:p>
            <a:pPr lvl="1"/>
            <a:r>
              <a:rPr lang="en-US" dirty="0" smtClean="0"/>
              <a:t>\w: letter or digit or underscore (_)</a:t>
            </a:r>
          </a:p>
          <a:p>
            <a:pPr lvl="1"/>
            <a:r>
              <a:rPr lang="en-US" dirty="0" smtClean="0"/>
              <a:t>\l: lower case letter</a:t>
            </a:r>
          </a:p>
          <a:p>
            <a:pPr lvl="1"/>
            <a:r>
              <a:rPr lang="en-US" dirty="0" smtClean="0"/>
              <a:t>\u: upper case letter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phone number of the sort (979)458-1067:</a:t>
            </a:r>
          </a:p>
          <a:p>
            <a:pPr lvl="1"/>
            <a:r>
              <a:rPr lang="en-US" dirty="0" smtClean="0"/>
              <a:t>(\d\d\d)\d\d\d-\d\d\d\d</a:t>
            </a:r>
          </a:p>
          <a:p>
            <a:r>
              <a:rPr lang="en-US" dirty="0" smtClean="0"/>
              <a:t>An ID with a person’s initials and the last four of the SSN, such as JRS1234:</a:t>
            </a:r>
          </a:p>
          <a:p>
            <a:pPr lvl="1"/>
            <a:r>
              <a:rPr lang="en-US" dirty="0" smtClean="0"/>
              <a:t>\u\u\u\d\d\d\d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Sometimes an input can repeat, or be optionally included</a:t>
            </a:r>
          </a:p>
          <a:p>
            <a:pPr lvl="1"/>
            <a:r>
              <a:rPr lang="en-US" dirty="0" smtClean="0"/>
              <a:t>Express following some other item</a:t>
            </a:r>
          </a:p>
          <a:p>
            <a:r>
              <a:rPr lang="en-US" dirty="0" smtClean="0"/>
              <a:t>{n}: repeat exactly n times</a:t>
            </a:r>
          </a:p>
          <a:p>
            <a:r>
              <a:rPr lang="en-US" dirty="0" smtClean="0"/>
              <a:t>{n,}: repeat n or more times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n,m</a:t>
            </a:r>
            <a:r>
              <a:rPr lang="en-US" dirty="0" smtClean="0"/>
              <a:t>}: repeat at least n, no more than m times</a:t>
            </a:r>
          </a:p>
          <a:p>
            <a:r>
              <a:rPr lang="en-US" dirty="0" smtClean="0"/>
              <a:t>*: repeat zero or more times (i.e. {0,} )</a:t>
            </a:r>
          </a:p>
          <a:p>
            <a:r>
              <a:rPr lang="en-US" dirty="0" smtClean="0"/>
              <a:t>+: repeat one or more times (i.e. {1,} )</a:t>
            </a:r>
          </a:p>
          <a:p>
            <a:r>
              <a:rPr lang="en-US" dirty="0" smtClean="0"/>
              <a:t>?: include or not (i.e. {0,1} 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Phone number: (979)458-0167:</a:t>
            </a:r>
          </a:p>
          <a:p>
            <a:pPr lvl="1"/>
            <a:r>
              <a:rPr lang="en-US" dirty="0" smtClean="0"/>
              <a:t>(\d{3})\d{3}-\d{4}</a:t>
            </a:r>
          </a:p>
          <a:p>
            <a:r>
              <a:rPr lang="en-US" dirty="0" smtClean="0"/>
              <a:t>Phone number with/without dashes: 979-458-0167 or 9794580167:</a:t>
            </a:r>
          </a:p>
          <a:p>
            <a:pPr lvl="1"/>
            <a:r>
              <a:rPr lang="en-US" dirty="0" smtClean="0"/>
              <a:t>\d{3}-?\d{3}-?\d{3}</a:t>
            </a:r>
          </a:p>
          <a:p>
            <a:r>
              <a:rPr lang="en-US" dirty="0" smtClean="0"/>
              <a:t>A person’s first and last name: John Keyser:</a:t>
            </a:r>
          </a:p>
          <a:p>
            <a:pPr lvl="1"/>
            <a:r>
              <a:rPr lang="en-US" dirty="0" smtClean="0"/>
              <a:t>\u\l*\w\u\l*</a:t>
            </a:r>
          </a:p>
          <a:p>
            <a:r>
              <a:rPr lang="en-US" dirty="0" smtClean="0"/>
              <a:t>Maybe include middle name?</a:t>
            </a:r>
          </a:p>
          <a:p>
            <a:pPr lvl="1"/>
            <a:r>
              <a:rPr lang="en-US" dirty="0" smtClean="0"/>
              <a:t>\u\l*\w(\u\l*\w)?\u\l*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(like grammars) define what is valid and invalid input</a:t>
            </a:r>
          </a:p>
          <a:p>
            <a:r>
              <a:rPr lang="en-US" dirty="0" smtClean="0"/>
              <a:t>Using libraries (or languages, like Perl), you can process text data relatively easily.</a:t>
            </a:r>
          </a:p>
          <a:p>
            <a:r>
              <a:rPr lang="en-US" dirty="0" smtClean="0"/>
              <a:t>You will need to assign data from input to variables, but a </a:t>
            </a:r>
            <a:r>
              <a:rPr lang="en-US" dirty="0" err="1" smtClean="0"/>
              <a:t>regex</a:t>
            </a:r>
            <a:r>
              <a:rPr lang="en-US" dirty="0" smtClean="0"/>
              <a:t> will help you identify format and where to pull data from.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400" cy="1362075"/>
          </a:xfrm>
        </p:spPr>
        <p:txBody>
          <a:bodyPr/>
          <a:lstStyle/>
          <a:p>
            <a:r>
              <a:rPr lang="en-US" dirty="0" smtClean="0"/>
              <a:t>Sections 24.2-24.4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deals with some basic </a:t>
            </a:r>
            <a:r>
              <a:rPr lang="en-US" dirty="0" err="1" smtClean="0"/>
              <a:t>numerics</a:t>
            </a:r>
            <a:r>
              <a:rPr lang="en-US" dirty="0" smtClean="0"/>
              <a:t> and calculations.</a:t>
            </a:r>
          </a:p>
          <a:p>
            <a:r>
              <a:rPr lang="en-US" dirty="0" smtClean="0"/>
              <a:t>The rest of the chapter discusses a matrix class, random numbers, standard math functions, and a complex number class.  Read those if they are interesting to you.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and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Floating-point numbers:</a:t>
            </a:r>
          </a:p>
          <a:p>
            <a:pPr lvl="1"/>
            <a:r>
              <a:rPr lang="en-US" dirty="0" smtClean="0"/>
              <a:t>Store a sign, mantissa, and exponent</a:t>
            </a:r>
          </a:p>
          <a:p>
            <a:pPr lvl="1"/>
            <a:r>
              <a:rPr lang="en-US" dirty="0" smtClean="0"/>
              <a:t>Mantissa: X.XXXXXX</a:t>
            </a:r>
          </a:p>
          <a:p>
            <a:pPr lvl="1"/>
            <a:r>
              <a:rPr lang="en-US" dirty="0" smtClean="0"/>
              <a:t>Value is mantissa raised to exponent</a:t>
            </a:r>
          </a:p>
          <a:p>
            <a:r>
              <a:rPr lang="en-US" dirty="0" smtClean="0"/>
              <a:t>There is usually some </a:t>
            </a:r>
            <a:r>
              <a:rPr lang="en-US" dirty="0" err="1" smtClean="0"/>
              <a:t>roundoff</a:t>
            </a:r>
            <a:r>
              <a:rPr lang="en-US" dirty="0" smtClean="0"/>
              <a:t> error</a:t>
            </a:r>
          </a:p>
          <a:p>
            <a:pPr lvl="1"/>
            <a:r>
              <a:rPr lang="en-US" dirty="0" smtClean="0"/>
              <a:t>The last digit of the mantissa is rounded</a:t>
            </a:r>
          </a:p>
          <a:p>
            <a:pPr lvl="1"/>
            <a:r>
              <a:rPr lang="en-US" dirty="0" smtClean="0"/>
              <a:t>As this number is used, that tiny error can grow</a:t>
            </a:r>
          </a:p>
          <a:p>
            <a:r>
              <a:rPr lang="en-US" dirty="0" smtClean="0"/>
              <a:t>Overflow:</a:t>
            </a:r>
          </a:p>
          <a:p>
            <a:pPr lvl="1"/>
            <a:r>
              <a:rPr lang="en-US" dirty="0" smtClean="0"/>
              <a:t>All standard number types have only so many bits to store data in</a:t>
            </a:r>
          </a:p>
          <a:p>
            <a:pPr lvl="1"/>
            <a:r>
              <a:rPr lang="en-US" dirty="0" smtClean="0"/>
              <a:t>When you try to store more than that, you get “overflow”</a:t>
            </a:r>
          </a:p>
          <a:p>
            <a:pPr lvl="1"/>
            <a:r>
              <a:rPr lang="en-US" dirty="0" smtClean="0"/>
              <a:t>Not always easy </a:t>
            </a:r>
            <a:r>
              <a:rPr lang="en-US" smtClean="0"/>
              <a:t>to detect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Multidimensional Arrays</a:t>
            </a:r>
            <a:br>
              <a:rPr lang="en-US" dirty="0" smtClean="0"/>
            </a:br>
            <a:r>
              <a:rPr lang="en-US" dirty="0" smtClean="0"/>
              <a:t>(i.e. Matrix)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sections 24.3-24.4!</a:t>
            </a:r>
          </a:p>
          <a:p>
            <a:r>
              <a:rPr lang="en-US" dirty="0" smtClean="0"/>
              <a:t>C-style multidimensional arrays are still very commonly used.</a:t>
            </a:r>
          </a:p>
          <a:p>
            <a:pPr lvl="1"/>
            <a:r>
              <a:rPr lang="en-US" dirty="0" smtClean="0"/>
              <a:t>An array of an array of an array</a:t>
            </a:r>
          </a:p>
          <a:p>
            <a:pPr lvl="1"/>
            <a:r>
              <a:rPr lang="en-US" dirty="0" smtClean="0"/>
              <a:t>Can be on stack or on heap</a:t>
            </a:r>
          </a:p>
          <a:p>
            <a:pPr lvl="1"/>
            <a:r>
              <a:rPr lang="en-US" dirty="0" smtClean="0"/>
              <a:t>They are also more efficient, generally</a:t>
            </a:r>
          </a:p>
          <a:p>
            <a:r>
              <a:rPr lang="en-US" dirty="0" smtClean="0"/>
              <a:t>But, there are lots of problems, also</a:t>
            </a:r>
          </a:p>
          <a:p>
            <a:pPr lvl="1"/>
            <a:r>
              <a:rPr lang="en-US" dirty="0" smtClean="0"/>
              <a:t>No copying, no range checking, passing by pointer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C-style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testarray</a:t>
            </a:r>
            <a:r>
              <a:rPr lang="en-US" dirty="0" smtClean="0"/>
              <a:t>[4][3];</a:t>
            </a:r>
          </a:p>
          <a:p>
            <a:pPr lvl="1"/>
            <a:r>
              <a:rPr lang="en-US" dirty="0" smtClean="0"/>
              <a:t>This is a 2D array of </a:t>
            </a:r>
            <a:r>
              <a:rPr lang="en-US" dirty="0" err="1" smtClean="0"/>
              <a:t>ints</a:t>
            </a:r>
            <a:r>
              <a:rPr lang="en-US" dirty="0" smtClean="0"/>
              <a:t>, 4x3</a:t>
            </a:r>
          </a:p>
          <a:p>
            <a:pPr lvl="1"/>
            <a:r>
              <a:rPr lang="en-US" dirty="0" smtClean="0"/>
              <a:t>Can access like: </a:t>
            </a:r>
            <a:r>
              <a:rPr lang="en-US" dirty="0" err="1" smtClean="0"/>
              <a:t>testarray</a:t>
            </a:r>
            <a:r>
              <a:rPr lang="en-US" dirty="0" smtClean="0"/>
              <a:t>[0][0], </a:t>
            </a:r>
            <a:r>
              <a:rPr lang="en-US" dirty="0" err="1" smtClean="0"/>
              <a:t>testarray</a:t>
            </a:r>
            <a:r>
              <a:rPr lang="en-US" dirty="0" smtClean="0"/>
              <a:t>[3][1]</a:t>
            </a:r>
          </a:p>
          <a:p>
            <a:pPr lvl="1"/>
            <a:r>
              <a:rPr lang="en-US" dirty="0" smtClean="0"/>
              <a:t>What about </a:t>
            </a:r>
            <a:r>
              <a:rPr lang="en-US" dirty="0" err="1" smtClean="0"/>
              <a:t>testarray</a:t>
            </a:r>
            <a:r>
              <a:rPr lang="en-US" dirty="0" smtClean="0"/>
              <a:t>[4][0]?</a:t>
            </a:r>
          </a:p>
          <a:p>
            <a:r>
              <a:rPr lang="en-US" dirty="0" smtClean="0"/>
              <a:t>Can allocate on heap: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** </a:t>
            </a:r>
            <a:r>
              <a:rPr lang="en-US" dirty="0" err="1" smtClean="0"/>
              <a:t>testarray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testarray</a:t>
            </a:r>
            <a:r>
              <a:rPr lang="en-US" dirty="0" smtClean="0"/>
              <a:t> = new (</a:t>
            </a:r>
            <a:r>
              <a:rPr lang="en-US" dirty="0" err="1" smtClean="0"/>
              <a:t>int</a:t>
            </a:r>
            <a:r>
              <a:rPr lang="en-US" dirty="0" smtClean="0"/>
              <a:t>*)[4];</a:t>
            </a:r>
          </a:p>
          <a:p>
            <a:pPr lvl="1"/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&lt;4;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  <a:r>
              <a:rPr lang="en-US" dirty="0" err="1" smtClean="0"/>
              <a:t>testarray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Remainder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six chapters left, and only two lectures.</a:t>
            </a:r>
          </a:p>
          <a:p>
            <a:pPr lvl="1"/>
            <a:r>
              <a:rPr lang="en-US" dirty="0" smtClean="0"/>
              <a:t>So, we won’t come close to covering everything</a:t>
            </a:r>
          </a:p>
          <a:p>
            <a:r>
              <a:rPr lang="en-US" dirty="0" smtClean="0"/>
              <a:t>I will pull out some of the highlights from remaining chapters</a:t>
            </a:r>
          </a:p>
          <a:p>
            <a:r>
              <a:rPr lang="en-US" dirty="0" smtClean="0"/>
              <a:t>Read the listed chapters!!!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better to use something like the matrix class that the book discusses</a:t>
            </a:r>
          </a:p>
          <a:p>
            <a:r>
              <a:rPr lang="en-US" dirty="0" smtClean="0"/>
              <a:t>But, there are cases where you will want to use “C-style” multidimensional arrays</a:t>
            </a:r>
          </a:p>
          <a:p>
            <a:r>
              <a:rPr lang="en-US" dirty="0" smtClean="0"/>
              <a:t>In particular, numerical code often needs to be very efficient</a:t>
            </a:r>
          </a:p>
          <a:p>
            <a:pPr lvl="1"/>
            <a:r>
              <a:rPr lang="en-US" dirty="0" smtClean="0"/>
              <a:t>This means using the efficient over the “clean”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400" cy="1362075"/>
          </a:xfrm>
        </p:spPr>
        <p:txBody>
          <a:bodyPr/>
          <a:lstStyle/>
          <a:p>
            <a:r>
              <a:rPr lang="en-US" dirty="0" smtClean="0"/>
              <a:t>Section 22.1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this section!!!!!!!!!!!!!!!!!</a:t>
            </a:r>
          </a:p>
          <a:p>
            <a:r>
              <a:rPr lang="en-US" dirty="0" smtClean="0"/>
              <a:t>I promise there will be test questions pulled from this section…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Ideals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discusses some of the overarching ideas of programming.</a:t>
            </a:r>
          </a:p>
          <a:p>
            <a:r>
              <a:rPr lang="en-US" dirty="0" smtClean="0"/>
              <a:t>Thing we want:</a:t>
            </a:r>
          </a:p>
          <a:p>
            <a:pPr lvl="1"/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On-time Delivery</a:t>
            </a:r>
          </a:p>
          <a:p>
            <a:pPr lvl="1"/>
            <a:r>
              <a:rPr lang="en-US" dirty="0" smtClean="0"/>
              <a:t>Many other features we like in languages, but cant have them 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Programming Practices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ideas directly in code</a:t>
            </a:r>
          </a:p>
          <a:p>
            <a:r>
              <a:rPr lang="en-US" dirty="0" smtClean="0"/>
              <a:t>Represent independent ideas independently in code</a:t>
            </a:r>
          </a:p>
          <a:p>
            <a:r>
              <a:rPr lang="en-US" dirty="0" smtClean="0"/>
              <a:t>Represent relationships among ideas directly in code</a:t>
            </a:r>
          </a:p>
          <a:p>
            <a:r>
              <a:rPr lang="en-US" dirty="0" smtClean="0"/>
              <a:t>Combine ideas in code freely where and only where combinations make sense</a:t>
            </a:r>
          </a:p>
          <a:p>
            <a:r>
              <a:rPr lang="en-US" dirty="0" smtClean="0"/>
              <a:t>Express simple ideas simply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Programming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Bottom-up vs. Top-Down</a:t>
            </a:r>
          </a:p>
          <a:p>
            <a:r>
              <a:rPr lang="en-US" dirty="0" smtClean="0"/>
              <a:t>Procedural vs. Object-oriented vs. Generic</a:t>
            </a:r>
          </a:p>
          <a:p>
            <a:endParaRPr lang="en-US" dirty="0" smtClean="0"/>
          </a:p>
          <a:p>
            <a:r>
              <a:rPr lang="en-US" dirty="0" smtClean="0"/>
              <a:t>The best software tends to combine styles as appropriate, rather than sticking rigidly to one style!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400" cy="1362075"/>
          </a:xfrm>
        </p:spPr>
        <p:txBody>
          <a:bodyPr/>
          <a:lstStyle/>
          <a:p>
            <a:r>
              <a:rPr lang="en-US" dirty="0" smtClean="0"/>
              <a:t>Sections 23.5 – 23.6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introduction to Regular Expressions (</a:t>
            </a:r>
            <a:r>
              <a:rPr lang="en-US" dirty="0" err="1" smtClean="0"/>
              <a:t>regex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Also uses some material from 23.8</a:t>
            </a:r>
          </a:p>
          <a:p>
            <a:r>
              <a:rPr lang="en-US" dirty="0" smtClean="0"/>
              <a:t>The use in C++ is in sections 23.7-23.9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often want to be able to read in data that will come in one of several formats.</a:t>
            </a:r>
          </a:p>
          <a:p>
            <a:pPr lvl="1"/>
            <a:r>
              <a:rPr lang="en-US" dirty="0" smtClean="0"/>
              <a:t>E.g. phone numbers: </a:t>
            </a:r>
          </a:p>
          <a:p>
            <a:pPr lvl="2"/>
            <a:r>
              <a:rPr lang="en-US" dirty="0" smtClean="0"/>
              <a:t>(979)458-0167</a:t>
            </a:r>
          </a:p>
          <a:p>
            <a:pPr lvl="2"/>
            <a:r>
              <a:rPr lang="en-US" dirty="0" smtClean="0"/>
              <a:t>979-458-0167</a:t>
            </a:r>
          </a:p>
          <a:p>
            <a:pPr lvl="2"/>
            <a:r>
              <a:rPr lang="en-US" dirty="0" smtClean="0"/>
              <a:t>979.458.0167</a:t>
            </a:r>
          </a:p>
          <a:p>
            <a:pPr lvl="2"/>
            <a:r>
              <a:rPr lang="en-US" dirty="0" smtClean="0"/>
              <a:t>1.979.458.0167</a:t>
            </a:r>
          </a:p>
          <a:p>
            <a:pPr lvl="2"/>
            <a:r>
              <a:rPr lang="en-US" dirty="0" smtClean="0"/>
              <a:t>9794580167</a:t>
            </a:r>
          </a:p>
          <a:p>
            <a:pPr lvl="2"/>
            <a:r>
              <a:rPr lang="en-US" dirty="0" smtClean="0"/>
              <a:t>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Regular Expressions are a way of defining the pattern that a character string should take.</a:t>
            </a:r>
          </a:p>
          <a:p>
            <a:r>
              <a:rPr lang="en-US" dirty="0" smtClean="0"/>
              <a:t>Support for </a:t>
            </a:r>
            <a:r>
              <a:rPr lang="en-US" dirty="0" err="1" smtClean="0"/>
              <a:t>regex</a:t>
            </a:r>
            <a:r>
              <a:rPr lang="en-US" dirty="0" smtClean="0"/>
              <a:t> in C++ has been provided by external libraries</a:t>
            </a:r>
          </a:p>
          <a:p>
            <a:r>
              <a:rPr lang="en-US" dirty="0" smtClean="0"/>
              <a:t>It is supposed to be part of the standard library in the  latest iteration of C++, but it is not really implemented yet.</a:t>
            </a:r>
          </a:p>
          <a:p>
            <a:r>
              <a:rPr lang="en-US" dirty="0" smtClean="0"/>
              <a:t>The textbook has more about how they can be used in practice (Sections 23.7-23.9)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933</Words>
  <Application>Microsoft Office PowerPoint</Application>
  <PresentationFormat>On-screen Show (4:3)</PresentationFormat>
  <Paragraphs>123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Chapters 22 and Following </vt:lpstr>
      <vt:lpstr>Remainder of the Course</vt:lpstr>
      <vt:lpstr>Section 22.1</vt:lpstr>
      <vt:lpstr>Programming Ideals</vt:lpstr>
      <vt:lpstr>Good Programming Practices </vt:lpstr>
      <vt:lpstr>Different Programming Styles</vt:lpstr>
      <vt:lpstr>Sections 23.5 – 23.6</vt:lpstr>
      <vt:lpstr>Regular Expressions</vt:lpstr>
      <vt:lpstr>Regular Expressions</vt:lpstr>
      <vt:lpstr>Regular Expressions</vt:lpstr>
      <vt:lpstr>Representing Characters</vt:lpstr>
      <vt:lpstr>Examples</vt:lpstr>
      <vt:lpstr>Repeating</vt:lpstr>
      <vt:lpstr>Examples</vt:lpstr>
      <vt:lpstr>Using Regular Expressions</vt:lpstr>
      <vt:lpstr>Sections 24.2-24.4</vt:lpstr>
      <vt:lpstr>Precision and Overflow</vt:lpstr>
      <vt:lpstr>Multidimensional Arrays (i.e. Matrix)</vt:lpstr>
      <vt:lpstr>C-style arrays</vt:lpstr>
      <vt:lpstr>Using Multidimensional Arrays</vt:lpstr>
    </vt:vector>
  </TitlesOfParts>
  <Company>Texas A&amp;M University -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21 The STL (maps and algorithms)</dc:title>
  <dc:creator>keyser</dc:creator>
  <cp:lastModifiedBy>keyser</cp:lastModifiedBy>
  <cp:revision>23</cp:revision>
  <dcterms:created xsi:type="dcterms:W3CDTF">2014-04-15T14:47:25Z</dcterms:created>
  <dcterms:modified xsi:type="dcterms:W3CDTF">2014-04-22T17:34:11Z</dcterms:modified>
</cp:coreProperties>
</file>