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0" r:id="rId4"/>
    <p:sldId id="288" r:id="rId5"/>
    <p:sldId id="259" r:id="rId6"/>
    <p:sldId id="289" r:id="rId7"/>
    <p:sldId id="261" r:id="rId8"/>
    <p:sldId id="262" r:id="rId9"/>
    <p:sldId id="2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8E423-D50A-45B4-B423-660EDE335908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44BC-3615-4953-979D-2FBDD53D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12E781-6CC5-4586-AA63-5B0FCCE12E35}" type="slidenum">
              <a:rPr lang="en-US" altLang="en-US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F856A88-9B9B-4322-8AA1-A1C74F3D18A6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D9F59CD-FD57-4ADA-AC54-6B9DFEC346C0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E79391E-7CE1-46DA-95A4-676583FC0F94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8FE726-A28C-44C4-A2BE-335A634E29F5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04F526B-6A90-4277-A00A-38FDC3B34159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52F2410-6529-42E4-A1EB-7C95C043A90B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0D481A9-5AE8-4B2E-8F5D-8D4EBE7DBED8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6D2EFC8-5632-42C6-9659-AF969D24A937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D7980C0-643A-44B5-AC45-C231D71E44C7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97D6566-27D4-4F12-A34D-02F7FB9DFCC8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BA8863B-A0CC-4E24-8C5C-907FB90A6293}" type="slidenum">
              <a:rPr lang="en-US" altLang="en-US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E04A5F-807B-47C4-A7A8-4CBB32DCE80C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86F9436-CDA8-4B79-947D-3D8837B0E6D3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4F02309-E4F7-4610-A080-6C7EB2571892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1DC442F-9FE1-489B-B1E0-188B12402C70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8602CF7-ABA5-462E-9236-216C917C1354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6532995-2DB0-499B-AD58-0D08D7624A18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3EEF083-3CE9-4BD1-AC5E-B10DD1085D02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F6B2E3A-C9E7-4ADB-B0A1-9060D938303F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24A994-9536-4D9E-9EC4-0C1317C91382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F719D08-7942-4B34-B223-B4B84A32F135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C5E4966-26A6-428F-B2BD-E747D6AA0128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B36175B-12EE-4D97-B88A-FE44C5E81C44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DBABE0B-6A31-408D-98A8-12C4C92BA094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3371254-2594-43EE-ACE0-4F807C57035A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709E508-EAF3-476F-8A68-3F5FC11A5E17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CA22728-0FDF-4488-B8EB-D4E93E095D54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E2517B1-19A6-4D25-847D-61DC797D5A6C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A63F15E-7F55-438E-BA99-D53A6C1150D6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EEBC8E2-808D-4AD9-8E8E-75FEFB3FD577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E59C-936C-4AA5-8FF1-1B8071BF23F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13C5-94D2-41CA-BDC0-31ED86A8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3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09600"/>
            <a:ext cx="7772400" cy="2990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Chapter 7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Completing a Program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John Keyser’s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Modification of Slides by</a:t>
            </a:r>
          </a:p>
          <a:p>
            <a:pPr eaLnBrk="1" hangingPunct="1">
              <a:defRPr/>
            </a:pPr>
            <a:r>
              <a:rPr lang="en-US" altLang="en-US" sz="2800" dirty="0" err="1" smtClean="0">
                <a:ea typeface="ＭＳ Ｐゴシック" pitchFamily="34" charset="-128"/>
              </a:rPr>
              <a:t>Bjarne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Stroustrup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n-US" altLang="en-US" sz="18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  <p:extLst>
      <p:ext uri="{BB962C8B-B14F-4D97-AF65-F5344CB8AC3E}">
        <p14:creationId xmlns:p14="http://schemas.microsoft.com/office/powerpoint/2010/main" val="621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ea typeface="ＭＳ Ｐゴシック" pitchFamily="34" charset="-128"/>
              </a:rPr>
              <a:t>Token_stream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Token_stream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reads characters, producing</a:t>
            </a:r>
            <a:r>
              <a:rPr lang="en-US" altLang="en-US" sz="2400" b="1" dirty="0" smtClean="0">
                <a:ea typeface="ＭＳ Ｐゴシック" pitchFamily="34" charset="-128"/>
              </a:rPr>
              <a:t> Token</a:t>
            </a:r>
            <a:r>
              <a:rPr lang="en-US" altLang="en-US" sz="2400" dirty="0" smtClean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W</a:t>
            </a:r>
            <a:r>
              <a:rPr lang="en-US" altLang="en-US" sz="2400" dirty="0" smtClean="0">
                <a:ea typeface="ＭＳ Ｐゴシック" pitchFamily="34" charset="-128"/>
              </a:rPr>
              <a:t>e can put back a</a:t>
            </a:r>
            <a:r>
              <a:rPr lang="en-US" altLang="en-US" sz="2400" b="1" dirty="0" smtClean="0">
                <a:ea typeface="ＭＳ Ｐゴシック" pitchFamily="34" charset="-128"/>
              </a:rPr>
              <a:t> Token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class </a:t>
            </a:r>
            <a:r>
              <a:rPr lang="en-US" altLang="en-US" sz="2000" b="1" dirty="0" err="1" smtClean="0">
                <a:ea typeface="ＭＳ Ｐゴシック" pitchFamily="34" charset="-128"/>
              </a:rPr>
              <a:t>Token_stream</a:t>
            </a:r>
            <a:r>
              <a:rPr lang="en-US" altLang="en-US" sz="2000" b="1" dirty="0" smtClean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representation: not directly accessible to users: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bool</a:t>
            </a:r>
            <a:r>
              <a:rPr lang="en-US" altLang="en-US" sz="2000" b="1" dirty="0" smtClean="0">
                <a:ea typeface="ＭＳ Ｐゴシック" pitchFamily="34" charset="-128"/>
              </a:rPr>
              <a:t> full;	  </a:t>
            </a:r>
            <a:r>
              <a:rPr lang="en-US" altLang="en-US" sz="2000" b="1" dirty="0" smtClean="0">
                <a:ea typeface="ＭＳ Ｐゴシック" pitchFamily="34" charset="-128"/>
              </a:rPr>
              <a:t> // </a:t>
            </a:r>
            <a:r>
              <a:rPr lang="en-US" altLang="en-US" sz="2000" i="1" dirty="0" smtClean="0">
                <a:ea typeface="ＭＳ Ｐゴシック" pitchFamily="34" charset="-128"/>
              </a:rPr>
              <a:t>is there a</a:t>
            </a:r>
            <a:r>
              <a:rPr lang="en-US" altLang="en-US" sz="2000" b="1" i="1" dirty="0" smtClean="0">
                <a:ea typeface="ＭＳ Ｐゴシック" pitchFamily="34" charset="-128"/>
              </a:rPr>
              <a:t> Token </a:t>
            </a:r>
            <a:r>
              <a:rPr lang="en-US" altLang="en-US" sz="2000" i="1" dirty="0" smtClean="0">
                <a:ea typeface="ＭＳ Ｐゴシック" pitchFamily="34" charset="-128"/>
              </a:rPr>
              <a:t>in the</a:t>
            </a:r>
            <a:r>
              <a:rPr lang="en-US" altLang="en-US" sz="2000" b="1" i="1" dirty="0" smtClean="0">
                <a:ea typeface="ＭＳ Ｐゴシック" pitchFamily="34" charset="-128"/>
              </a:rPr>
              <a:t> buffer</a:t>
            </a:r>
            <a:r>
              <a:rPr lang="en-US" altLang="en-US" sz="2000" i="1" dirty="0" smtClean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Token buffer;    </a:t>
            </a: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here is where we keep a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Token put back using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  <a:r>
              <a:rPr lang="en-US" altLang="en-US" sz="2000" b="1" i="1" dirty="0" err="1" smtClean="0">
                <a:ea typeface="ＭＳ Ｐゴシック" pitchFamily="34" charset="-128"/>
              </a:rPr>
              <a:t>putback</a:t>
            </a:r>
            <a:r>
              <a:rPr lang="en-US" altLang="en-US" sz="2000" b="1" i="1" dirty="0" smtClean="0">
                <a:ea typeface="ＭＳ Ｐゴシック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user interface: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Token get();		// </a:t>
            </a:r>
            <a:r>
              <a:rPr lang="en-US" altLang="en-US" sz="2000" i="1" dirty="0" smtClean="0">
                <a:ea typeface="ＭＳ Ｐゴシック" pitchFamily="34" charset="-128"/>
              </a:rPr>
              <a:t>get a </a:t>
            </a:r>
            <a:r>
              <a:rPr lang="en-US" altLang="en-US" sz="2000" b="1" i="1" dirty="0" smtClean="0">
                <a:ea typeface="ＭＳ Ｐゴシック" pitchFamily="34" charset="-128"/>
              </a:rPr>
              <a:t>Token</a:t>
            </a:r>
            <a:endParaRPr lang="en-US" altLang="en-US" sz="20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void </a:t>
            </a:r>
            <a:r>
              <a:rPr lang="en-US" altLang="en-US" sz="2000" b="1" dirty="0" err="1" smtClean="0">
                <a:ea typeface="ＭＳ Ｐゴシック" pitchFamily="34" charset="-128"/>
              </a:rPr>
              <a:t>putback</a:t>
            </a:r>
            <a:r>
              <a:rPr lang="en-US" altLang="en-US" sz="2000" b="1" dirty="0" smtClean="0">
                <a:ea typeface="ＭＳ Ｐゴシック" pitchFamily="34" charset="-128"/>
              </a:rPr>
              <a:t>(Token); </a:t>
            </a: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put a </a:t>
            </a:r>
            <a:r>
              <a:rPr lang="en-US" altLang="en-US" sz="2000" b="1" i="1" dirty="0" smtClean="0">
                <a:ea typeface="ＭＳ Ｐゴシック" pitchFamily="34" charset="-128"/>
              </a:rPr>
              <a:t>Token</a:t>
            </a:r>
            <a:r>
              <a:rPr lang="en-US" altLang="en-US" sz="2000" i="1" dirty="0" smtClean="0">
                <a:ea typeface="ＭＳ Ｐゴシック" pitchFamily="34" charset="-128"/>
              </a:rPr>
              <a:t> back into the </a:t>
            </a:r>
            <a:r>
              <a:rPr lang="en-US" altLang="en-US" sz="2000" b="1" i="1" dirty="0" err="1" smtClean="0">
                <a:ea typeface="ＭＳ Ｐゴシック" pitchFamily="34" charset="-128"/>
              </a:rPr>
              <a:t>Token_stream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Token_stream</a:t>
            </a:r>
            <a:r>
              <a:rPr lang="en-US" altLang="en-US" sz="2000" b="1" dirty="0" smtClean="0">
                <a:ea typeface="ＭＳ Ｐゴシック" pitchFamily="34" charset="-128"/>
              </a:rPr>
              <a:t>();	// </a:t>
            </a:r>
            <a:r>
              <a:rPr lang="en-US" altLang="en-US" sz="2000" i="1" dirty="0" smtClean="0">
                <a:ea typeface="ＭＳ Ｐゴシック" pitchFamily="34" charset="-128"/>
              </a:rPr>
              <a:t>constructor: make a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  <a:r>
              <a:rPr lang="en-US" altLang="en-US" sz="2000" b="1" i="1" dirty="0" err="1" smtClean="0">
                <a:ea typeface="ＭＳ Ｐゴシック" pitchFamily="34" charset="-128"/>
              </a:rPr>
              <a:t>Token_stream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constructor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defines how an object of a class is initialized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has the same name as its class, and no return type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F6F5A5E-2DCD-4836-8C12-482D45774C24}" type="slidenum">
              <a:rPr lang="en-US" altLang="en-US" sz="1400" smtClean="0"/>
              <a:pPr>
                <a:defRPr/>
              </a:pPr>
              <a:t>10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0456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Token_stream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class Token_stream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bool full;	  // </a:t>
            </a:r>
            <a:r>
              <a:rPr lang="en-US" altLang="en-US" sz="2000" i="1" smtClean="0">
                <a:ea typeface="ＭＳ Ｐゴシック" pitchFamily="34" charset="-128"/>
              </a:rPr>
              <a:t>is there a</a:t>
            </a:r>
            <a:r>
              <a:rPr lang="en-US" altLang="en-US" sz="2000" b="1" i="1" smtClean="0">
                <a:ea typeface="ＭＳ Ｐゴシック" pitchFamily="34" charset="-128"/>
              </a:rPr>
              <a:t> Token </a:t>
            </a:r>
            <a:r>
              <a:rPr lang="en-US" altLang="en-US" sz="2000" i="1" smtClean="0">
                <a:ea typeface="ＭＳ Ｐゴシック" pitchFamily="34" charset="-128"/>
              </a:rPr>
              <a:t>in the</a:t>
            </a:r>
            <a:r>
              <a:rPr lang="en-US" altLang="en-US" sz="2000" b="1" i="1" smtClean="0">
                <a:ea typeface="ＭＳ Ｐゴシック" pitchFamily="34" charset="-128"/>
              </a:rPr>
              <a:t> buffer</a:t>
            </a:r>
            <a:r>
              <a:rPr lang="en-US" altLang="en-US" sz="2000" i="1" smtClean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Token buffer; // </a:t>
            </a:r>
            <a:r>
              <a:rPr lang="en-US" altLang="en-US" sz="2000" i="1" smtClean="0">
                <a:ea typeface="ＭＳ Ｐゴシック" pitchFamily="34" charset="-128"/>
              </a:rPr>
              <a:t>here is where we keep a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Token put back using</a:t>
            </a:r>
            <a:r>
              <a:rPr lang="en-US" altLang="en-US" sz="2000" b="1" i="1" smtClean="0">
                <a:ea typeface="ＭＳ Ｐゴシック" pitchFamily="34" charset="-128"/>
              </a:rPr>
              <a:t> putback()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Token get();			// </a:t>
            </a:r>
            <a:r>
              <a:rPr lang="en-US" altLang="en-US" sz="2000" i="1" smtClean="0">
                <a:ea typeface="ＭＳ Ｐゴシック" pitchFamily="34" charset="-128"/>
              </a:rPr>
              <a:t>get a </a:t>
            </a:r>
            <a:r>
              <a:rPr lang="en-US" altLang="en-US" sz="2000" b="1" i="1" smtClean="0">
                <a:ea typeface="ＭＳ Ｐゴシック" pitchFamily="34" charset="-128"/>
              </a:rPr>
              <a:t>Token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void putback(Token);		// </a:t>
            </a:r>
            <a:r>
              <a:rPr lang="en-US" altLang="en-US" sz="2000" i="1" smtClean="0">
                <a:ea typeface="ＭＳ Ｐゴシック" pitchFamily="34" charset="-128"/>
              </a:rPr>
              <a:t>put back a </a:t>
            </a:r>
            <a:r>
              <a:rPr lang="en-US" altLang="en-US" sz="2000" b="1" i="1" smtClean="0">
                <a:ea typeface="ＭＳ Ｐゴシック" pitchFamily="34" charset="-128"/>
              </a:rPr>
              <a:t>Token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Token_stream() : full(false), buffer(0) { }           //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the buffer starts empty </a:t>
            </a:r>
            <a:r>
              <a:rPr lang="en-US" altLang="en-US" sz="2000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};</a:t>
            </a: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Token_stream::putback(Token 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(full) error("putback() into a full buffer");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buffer=t;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full=true;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9C2D518-7008-42C4-8734-2A3CBF2E1A87}" type="slidenum">
              <a:rPr lang="en-US" altLang="en-US" sz="1400" smtClean="0"/>
              <a:pPr>
                <a:defRPr/>
              </a:pPr>
              <a:t>11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7870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Token_stream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Token Token_stream::get()	 </a:t>
            </a:r>
            <a:r>
              <a:rPr lang="en-US" altLang="en-US" sz="1800" b="1" i="1" smtClean="0">
                <a:ea typeface="ＭＳ Ｐゴシック" pitchFamily="34" charset="-128"/>
              </a:rPr>
              <a:t>// </a:t>
            </a:r>
            <a:r>
              <a:rPr lang="en-US" altLang="en-US" sz="1800" i="1" smtClean="0">
                <a:ea typeface="ＭＳ Ｐゴシック" pitchFamily="34" charset="-128"/>
              </a:rPr>
              <a:t>read a Token from the Token_stream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if (full) { full=false; return buffer; }  // </a:t>
            </a:r>
            <a:r>
              <a:rPr lang="en-US" altLang="en-US" sz="1800" i="1" smtClean="0">
                <a:ea typeface="ＭＳ Ｐゴシック" pitchFamily="34" charset="-128"/>
              </a:rPr>
              <a:t>check if we already have a Token ready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char ch;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cin &gt;&gt; ch;	// </a:t>
            </a:r>
            <a:r>
              <a:rPr lang="en-US" altLang="en-US" sz="1800" i="1" smtClean="0">
                <a:ea typeface="ＭＳ Ｐゴシック" pitchFamily="34" charset="-128"/>
              </a:rPr>
              <a:t>note that</a:t>
            </a:r>
            <a:r>
              <a:rPr lang="en-US" altLang="en-US" sz="1800" b="1" i="1" smtClean="0">
                <a:ea typeface="ＭＳ Ｐゴシック" pitchFamily="34" charset="-128"/>
              </a:rPr>
              <a:t> &gt;&gt; </a:t>
            </a:r>
            <a:r>
              <a:rPr lang="en-US" altLang="en-US" sz="1800" i="1" smtClean="0">
                <a:ea typeface="ＭＳ Ｐゴシック" pitchFamily="34" charset="-128"/>
              </a:rPr>
              <a:t>skips whitespace (space, newline, tab, etc.)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switch (ch)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case '(': case ')': case ';': case 'q': case '+': case '-': case '*': case '/':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return Token(ch);		// </a:t>
            </a:r>
            <a:r>
              <a:rPr lang="en-US" altLang="en-US" sz="1800" i="1" smtClean="0">
                <a:ea typeface="ＭＳ Ｐゴシック" pitchFamily="34" charset="-128"/>
              </a:rPr>
              <a:t>let each character represent itself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case '.':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case '0': case '1': case '2': case '3': case '4': case '5': case '6': case '7': case '8': case '9':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    {	cin.putback(ch);		// </a:t>
            </a:r>
            <a:r>
              <a:rPr lang="en-US" altLang="en-US" sz="1800" i="1" smtClean="0">
                <a:ea typeface="ＭＳ Ｐゴシック" pitchFamily="34" charset="-128"/>
              </a:rPr>
              <a:t>put digit back into the input stream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double val;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cin &gt;&gt; val;		// </a:t>
            </a:r>
            <a:r>
              <a:rPr lang="en-US" altLang="en-US" sz="1800" i="1" smtClean="0">
                <a:ea typeface="ＭＳ Ｐゴシック" pitchFamily="34" charset="-128"/>
              </a:rPr>
              <a:t>read a floating-point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return Token('8',val);	// </a:t>
            </a:r>
            <a:r>
              <a:rPr lang="en-US" altLang="en-US" sz="1800" i="1" smtClean="0">
                <a:ea typeface="ＭＳ Ｐゴシック" pitchFamily="34" charset="-128"/>
              </a:rPr>
              <a:t>let </a:t>
            </a:r>
            <a:r>
              <a:rPr lang="ja-JP" altLang="en-US" sz="1800" b="1" i="1" smtClean="0">
                <a:ea typeface="ＭＳ Ｐゴシック" pitchFamily="34" charset="-128"/>
              </a:rPr>
              <a:t>‘</a:t>
            </a:r>
            <a:r>
              <a:rPr lang="en-US" altLang="ja-JP" sz="1800" b="1" i="1" smtClean="0">
                <a:ea typeface="ＭＳ Ｐゴシック" pitchFamily="34" charset="-128"/>
              </a:rPr>
              <a:t>8</a:t>
            </a:r>
            <a:r>
              <a:rPr lang="ja-JP" altLang="en-US" sz="1800" b="1" i="1" smtClean="0">
                <a:ea typeface="ＭＳ Ｐゴシック" pitchFamily="34" charset="-128"/>
              </a:rPr>
              <a:t>’</a:t>
            </a:r>
            <a:r>
              <a:rPr lang="en-US" altLang="ja-JP" sz="1800" i="1" smtClean="0">
                <a:ea typeface="ＭＳ Ｐゴシック" pitchFamily="34" charset="-128"/>
              </a:rPr>
              <a:t> represent </a:t>
            </a:r>
            <a:r>
              <a:rPr lang="ja-JP" altLang="en-US" sz="1800" i="1" smtClean="0">
                <a:ea typeface="ＭＳ Ｐゴシック" pitchFamily="34" charset="-128"/>
              </a:rPr>
              <a:t>“</a:t>
            </a:r>
            <a:r>
              <a:rPr lang="en-US" altLang="ja-JP" sz="1800" i="1" smtClean="0">
                <a:ea typeface="ＭＳ Ｐゴシック" pitchFamily="34" charset="-128"/>
              </a:rPr>
              <a:t>a number</a:t>
            </a:r>
            <a:r>
              <a:rPr lang="ja-JP" altLang="en-US" sz="1800" i="1" smtClean="0">
                <a:ea typeface="ＭＳ Ｐゴシック" pitchFamily="34" charset="-128"/>
              </a:rPr>
              <a:t>”</a:t>
            </a:r>
            <a:endParaRPr lang="en-US" altLang="ja-JP" sz="18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error("Bad token");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BB1D82B-2CA8-4F98-9669-A0C37EE06ACB}" type="slidenum">
              <a:rPr lang="en-US" altLang="en-US" sz="1400" smtClean="0"/>
              <a:pPr>
                <a:defRPr/>
              </a:pPr>
              <a:t>12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761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Streams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Note that the notion of a stream of data is extremely general and very widely used</a:t>
            </a:r>
          </a:p>
          <a:p>
            <a:pPr lvl="1" eaLnBrk="1" hangingPunct="1">
              <a:defRPr/>
            </a:pPr>
            <a:r>
              <a:rPr lang="en-US" altLang="en-US" sz="2400" i="1" smtClean="0">
                <a:ea typeface="Times New Roman" pitchFamily="18" charset="0"/>
              </a:rPr>
              <a:t>Most I/O systems</a:t>
            </a:r>
          </a:p>
          <a:p>
            <a:pPr lvl="2" eaLnBrk="1" hangingPunct="1">
              <a:defRPr/>
            </a:pPr>
            <a:r>
              <a:rPr lang="en-US" altLang="en-US" sz="2000" i="1" smtClean="0">
                <a:ea typeface="Times New Roman" pitchFamily="18" charset="0"/>
              </a:rPr>
              <a:t>E.g.</a:t>
            </a:r>
            <a:r>
              <a:rPr lang="en-US" altLang="en-US" sz="2000" smtClean="0">
                <a:ea typeface="Times New Roman" pitchFamily="18" charset="0"/>
              </a:rPr>
              <a:t>, C++ standard I/O streams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with or without a putback/unget operation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We used putback for both </a:t>
            </a:r>
            <a:r>
              <a:rPr lang="en-US" altLang="en-US" sz="2000" b="1" smtClean="0">
                <a:ea typeface="Times New Roman" pitchFamily="18" charset="0"/>
              </a:rPr>
              <a:t>Token_stream</a:t>
            </a:r>
            <a:r>
              <a:rPr lang="en-US" altLang="en-US" sz="2000" smtClean="0">
                <a:ea typeface="Times New Roman" pitchFamily="18" charset="0"/>
              </a:rPr>
              <a:t> and </a:t>
            </a:r>
            <a:r>
              <a:rPr lang="en-US" altLang="en-US" sz="2000" b="1" smtClean="0">
                <a:ea typeface="Times New Roman" pitchFamily="18" charset="0"/>
              </a:rPr>
              <a:t>cin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F47922F-B0D8-4743-A116-A4EA1A264426}" type="slidenum">
              <a:rPr lang="en-US" altLang="en-US" sz="1400" smtClean="0"/>
              <a:pPr>
                <a:defRPr/>
              </a:pPr>
              <a:t>13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6591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calculator is primitive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We can improve it in stages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Style – clarity of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Comments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Naming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Use of functions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Functionality – what it can do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Better prompts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Recovery after error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Negative numbers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% (remainder/modulo)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Pre-defined symbolic values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Variables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E6BD18F-1FDA-4B5F-86FA-1C227575DA34}" type="slidenum">
              <a:rPr lang="en-US" altLang="en-US" sz="1400" smtClean="0"/>
              <a:pPr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6525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Prompting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Initially we said we wanted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Expression: 2+3; 5*7; 2+9;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Result : 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Expression: Result: 35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Expression: Result: 11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Expression:</a:t>
            </a:r>
            <a:endParaRPr lang="en-US" altLang="en-US" sz="18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But this is what we implemented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2+3; 5*7; 2+9;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35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What do we really want?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&gt; 2+3;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= 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&gt; 5*7;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= 35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E308BBD-1264-4AE3-84E0-CCBEC0E98CF9}" type="slidenum">
              <a:rPr lang="en-US" altLang="en-US" sz="1400" smtClean="0"/>
              <a:pPr>
                <a:defRPr/>
              </a:pPr>
              <a:t>15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41467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Adding prompts and output indicators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val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cout &lt;&lt; "&gt; ";				// </a:t>
            </a:r>
            <a:r>
              <a:rPr lang="en-US" altLang="en-US" sz="2000" i="1" smtClean="0">
                <a:ea typeface="ＭＳ Ｐゴシック" pitchFamily="34" charset="-128"/>
              </a:rPr>
              <a:t>print prompt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while (cin) {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Token t = ts.get();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(t.kind == 'q') break;		// </a:t>
            </a:r>
            <a:r>
              <a:rPr lang="en-US" altLang="en-US" sz="2000" i="1" smtClean="0">
                <a:ea typeface="ＭＳ Ｐゴシック" pitchFamily="34" charset="-128"/>
              </a:rPr>
              <a:t>check for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quit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(t.kind == ';')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"= " &lt;&lt; val &lt;&lt; "\n &gt; ";	// </a:t>
            </a:r>
            <a:r>
              <a:rPr lang="en-US" altLang="en-US" sz="2000" i="1" smtClean="0">
                <a:ea typeface="ＭＳ Ｐゴシック" pitchFamily="34" charset="-128"/>
              </a:rPr>
              <a:t>print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= result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and prompt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ts.putback(t);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val = expression();			// </a:t>
            </a:r>
            <a:r>
              <a:rPr lang="en-US" altLang="en-US" sz="2000" i="1" smtClean="0">
                <a:ea typeface="ＭＳ Ｐゴシック" pitchFamily="34" charset="-128"/>
              </a:rPr>
              <a:t>read and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evaluate expression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&gt; 2+3; 5*7; 2+9;		</a:t>
            </a:r>
            <a:r>
              <a:rPr lang="en-US" altLang="en-US" sz="1800" smtClean="0">
                <a:ea typeface="ＭＳ Ｐゴシック" pitchFamily="34" charset="-128"/>
              </a:rPr>
              <a:t>the program doesn</a:t>
            </a:r>
            <a:r>
              <a:rPr lang="ja-JP" altLang="en-US" sz="1800" smtClean="0">
                <a:ea typeface="ＭＳ Ｐゴシック" pitchFamily="34" charset="-128"/>
              </a:rPr>
              <a:t>’</a:t>
            </a:r>
            <a:r>
              <a:rPr lang="en-US" altLang="ja-JP" sz="1800" smtClean="0">
                <a:ea typeface="ＭＳ Ｐゴシック" pitchFamily="34" charset="-128"/>
              </a:rPr>
              <a:t>t see input before you hit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enter/return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endParaRPr lang="en-US" altLang="ja-JP" sz="1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=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&gt; = 35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&gt; = 11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C17DFCF-4C22-40FC-885F-C33703C8444D}" type="slidenum">
              <a:rPr lang="en-US" altLang="en-US" sz="1400" smtClean="0"/>
              <a:pPr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1446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But my window disappeared!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Test case:	 +1;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cout &lt;&lt; "&gt; ";			// </a:t>
            </a:r>
            <a:r>
              <a:rPr lang="en-US" altLang="en-US" sz="2000" i="1" smtClean="0">
                <a:ea typeface="ＭＳ Ｐゴシック" pitchFamily="34" charset="-128"/>
              </a:rPr>
              <a:t>prompt</a:t>
            </a:r>
            <a:endParaRPr lang="en-US" altLang="en-US" sz="16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while (cin) {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Token t = ts.get();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while (t.kind == ';') t=ts.get();	// </a:t>
            </a:r>
            <a:r>
              <a:rPr lang="en-US" altLang="en-US" sz="2000" i="1" smtClean="0">
                <a:ea typeface="ＭＳ Ｐゴシック" pitchFamily="34" charset="-128"/>
              </a:rPr>
              <a:t>eat all semicolons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if (t.kind == 'q')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keep_window_open("~~");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ts.putback(t);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"= " &lt;&lt; expression() &lt;&lt; "\n &gt;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keep_window_open("~~");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0;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5D938EA-416C-419C-8642-8E2E4A3939DE}" type="slidenum">
              <a:rPr lang="en-US" altLang="en-US" sz="1400" smtClean="0"/>
              <a:pPr>
                <a:defRPr/>
              </a:pPr>
              <a:t>17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2399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code is getting messy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Bugs thrive in messy corners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Time to clean up!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Read through all of the code carefully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Try to be systematic (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have you looked at all the code?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Improve comments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Replace obscure names with better ones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Improve use of functions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Add functions to simplify messy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Remove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magic constants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E.g. </a:t>
            </a:r>
            <a:r>
              <a:rPr lang="en-US" altLang="en-US" sz="1800" b="1" smtClean="0">
                <a:ea typeface="Times New Roman" pitchFamily="18" charset="0"/>
              </a:rPr>
              <a:t>'8'</a:t>
            </a:r>
            <a:r>
              <a:rPr lang="en-US" altLang="en-US" sz="1800" smtClean="0">
                <a:ea typeface="Times New Roman" pitchFamily="18" charset="0"/>
              </a:rPr>
              <a:t> (What could that mean? Why </a:t>
            </a:r>
            <a:r>
              <a:rPr lang="en-US" altLang="en-US" sz="1800" b="1" smtClean="0">
                <a:ea typeface="Times New Roman" pitchFamily="18" charset="0"/>
              </a:rPr>
              <a:t>'8'</a:t>
            </a:r>
            <a:r>
              <a:rPr lang="en-US" altLang="en-US" sz="1800" smtClean="0">
                <a:ea typeface="Times New Roman" pitchFamily="18" charset="0"/>
              </a:rPr>
              <a:t>?)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Once you have cleaned up, let a friend/colleague review the code (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code review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)</a:t>
            </a: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4F23DB7-DA4D-4193-A3B0-52C5F4123E99}" type="slidenum">
              <a:rPr lang="en-US" altLang="en-US" sz="1400" smtClean="0"/>
              <a:pPr>
                <a:defRPr/>
              </a:pPr>
              <a:t>18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7827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Remove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magic constants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Token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kind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values: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char number = '8';		// </a:t>
            </a:r>
            <a:r>
              <a:rPr lang="en-US" altLang="en-US" sz="2000" i="1" smtClean="0">
                <a:ea typeface="ＭＳ Ｐゴシック" pitchFamily="34" charset="-128"/>
              </a:rPr>
              <a:t>a floating-point number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char quit = 'q';		// </a:t>
            </a:r>
            <a:r>
              <a:rPr lang="en-US" altLang="en-US" sz="2000" i="1" smtClean="0">
                <a:ea typeface="ＭＳ Ｐゴシック" pitchFamily="34" charset="-128"/>
              </a:rPr>
              <a:t>an exit command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char print = ';';		// </a:t>
            </a:r>
            <a:r>
              <a:rPr lang="en-US" altLang="en-US" sz="2000" i="1" smtClean="0">
                <a:ea typeface="ＭＳ Ｐゴシック" pitchFamily="34" charset="-128"/>
              </a:rPr>
              <a:t>a print command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User interaction strings: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string prompt = "&gt; ";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string result = "= ";	// </a:t>
            </a:r>
            <a:r>
              <a:rPr lang="en-US" altLang="en-US" sz="2000" i="1" smtClean="0">
                <a:ea typeface="ＭＳ Ｐゴシック" pitchFamily="34" charset="-128"/>
              </a:rPr>
              <a:t>indicate that a result follows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197B529-75D5-4EFC-B580-29E450B83609}" type="slidenum">
              <a:rPr lang="en-US" altLang="en-US" sz="1400" smtClean="0"/>
              <a:pPr>
                <a:defRPr/>
              </a:pPr>
              <a:t>19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029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Abstract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Tokens and token streams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Structs and classes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Cleaning up the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Prompts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Program organization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constants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Recovering from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Commenting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Code review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Testing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 word on complexity and difficulty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Variables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48A104C-46A9-4164-9C6F-125AB8BBE25B}" type="slidenum">
              <a:rPr lang="en-US" altLang="en-US" sz="1400" smtClean="0"/>
              <a:pPr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9708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Remove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magic constants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In  </a:t>
            </a:r>
            <a:r>
              <a:rPr lang="en-US" altLang="en-US" sz="2000" b="1" i="1" smtClean="0">
                <a:ea typeface="ＭＳ Ｐゴシック" pitchFamily="34" charset="-128"/>
              </a:rPr>
              <a:t>Token_stream::get()</a:t>
            </a:r>
            <a:r>
              <a:rPr lang="en-US" altLang="en-US" sz="2000" i="1" smtClean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case '.':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case '0': case '1': case '2': case '3': case '4':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case '5': case '6': case '7': case '8': case '9':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{	cin.putback(ch);		     // </a:t>
            </a:r>
            <a:r>
              <a:rPr lang="en-US" altLang="en-US" sz="2000" i="1" smtClean="0">
                <a:ea typeface="Times New Roman" pitchFamily="18" charset="0"/>
              </a:rPr>
              <a:t>put digit back into the input stream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double val;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cin &gt;&gt; val;		     // </a:t>
            </a:r>
            <a:r>
              <a:rPr lang="en-US" altLang="en-US" sz="2000" i="1" smtClean="0">
                <a:ea typeface="Times New Roman" pitchFamily="18" charset="0"/>
              </a:rPr>
              <a:t>read a floating-point number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return Token(number,val); // </a:t>
            </a:r>
            <a:r>
              <a:rPr lang="en-US" altLang="en-US" sz="2000" i="1" smtClean="0">
                <a:ea typeface="Times New Roman" pitchFamily="18" charset="0"/>
              </a:rPr>
              <a:t>rather than</a:t>
            </a:r>
            <a:r>
              <a:rPr lang="en-US" altLang="en-US" sz="2000" b="1" i="1" smtClean="0">
                <a:ea typeface="Times New Roman" pitchFamily="18" charset="0"/>
              </a:rPr>
              <a:t> Token('8',val)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4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In</a:t>
            </a:r>
            <a:r>
              <a:rPr lang="en-US" altLang="en-US" sz="2000" b="1" i="1" smtClean="0">
                <a:ea typeface="ＭＳ Ｐゴシック" pitchFamily="34" charset="-128"/>
              </a:rPr>
              <a:t> primary()</a:t>
            </a:r>
            <a:r>
              <a:rPr lang="en-US" altLang="en-US" sz="2000" i="1" smtClean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case number:	// </a:t>
            </a:r>
            <a:r>
              <a:rPr lang="en-US" altLang="en-US" sz="2000" i="1" smtClean="0">
                <a:ea typeface="Times New Roman" pitchFamily="18" charset="0"/>
              </a:rPr>
              <a:t>rather than</a:t>
            </a:r>
            <a:r>
              <a:rPr lang="en-US" altLang="en-US" sz="2000" b="1" i="1" smtClean="0">
                <a:ea typeface="Times New Roman" pitchFamily="18" charset="0"/>
              </a:rPr>
              <a:t> case '8':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return t.value;	// </a:t>
            </a:r>
            <a:r>
              <a:rPr lang="en-US" altLang="en-US" sz="2000" i="1" smtClean="0">
                <a:ea typeface="Times New Roman" pitchFamily="18" charset="0"/>
              </a:rPr>
              <a:t>return the number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s value</a:t>
            </a:r>
            <a:endParaRPr lang="en-US" altLang="en-US" sz="2000" b="1" i="1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4E86416-6EF5-4CCD-B1C2-D414F8D06CE6}" type="slidenum">
              <a:rPr lang="en-US" altLang="en-US" sz="1400" smtClean="0"/>
              <a:pPr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903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Remove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magic constants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In </a:t>
            </a:r>
            <a:r>
              <a:rPr lang="en-US" altLang="en-US" sz="2000" b="1" i="1" smtClean="0">
                <a:ea typeface="ＭＳ Ｐゴシック" pitchFamily="34" charset="-128"/>
              </a:rPr>
              <a:t>main()</a:t>
            </a:r>
            <a:r>
              <a:rPr lang="en-US" altLang="en-US" sz="2000" i="1" smtClean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while (cin)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prompt;			// </a:t>
            </a:r>
            <a:r>
              <a:rPr lang="en-US" altLang="en-US" sz="2000" i="1" smtClean="0">
                <a:ea typeface="ＭＳ Ｐゴシック" pitchFamily="34" charset="-128"/>
              </a:rPr>
              <a:t>rather than </a:t>
            </a:r>
            <a:r>
              <a:rPr lang="en-US" altLang="en-US" sz="2000" b="1" i="1" smtClean="0">
                <a:ea typeface="ＭＳ Ｐゴシック" pitchFamily="34" charset="-128"/>
              </a:rPr>
              <a:t>"&gt;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Token t = ts.get();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while (t.kind == print) t=ts.get();	// </a:t>
            </a:r>
            <a:r>
              <a:rPr lang="en-US" altLang="en-US" sz="2000" i="1" smtClean="0">
                <a:ea typeface="ＭＳ Ｐゴシック" pitchFamily="34" charset="-128"/>
              </a:rPr>
              <a:t>rather than </a:t>
            </a:r>
            <a:r>
              <a:rPr lang="en-US" altLang="en-US" sz="2000" b="1" i="1" smtClean="0">
                <a:ea typeface="ＭＳ Ｐゴシック" pitchFamily="34" charset="-128"/>
              </a:rPr>
              <a:t>==';'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if (t.kind == quit) {		//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rather than</a:t>
            </a:r>
            <a:r>
              <a:rPr lang="en-US" altLang="en-US" sz="2000" b="1" i="1" smtClean="0">
                <a:ea typeface="ＭＳ Ｐゴシック" pitchFamily="34" charset="-128"/>
              </a:rPr>
              <a:t> =='q'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keep_window_open();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ts.putback(t);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result &lt;&lt; expression()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6E0916D-872E-4AE4-A612-513185DA072D}" type="slidenum">
              <a:rPr lang="en-US" altLang="en-US" sz="1400" smtClean="0"/>
              <a:pPr>
                <a:defRPr/>
              </a:pPr>
              <a:t>21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41380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Remove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magic constants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But what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wrong with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magic constants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Everybody knows  </a:t>
            </a:r>
            <a:r>
              <a:rPr lang="en-US" altLang="en-US" sz="1800" b="1" smtClean="0">
                <a:ea typeface="Times New Roman" pitchFamily="18" charset="0"/>
              </a:rPr>
              <a:t>3.14159265358979323846264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  12,  -1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 365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  24,  2.7182818284590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  299792458</a:t>
            </a:r>
            <a:r>
              <a:rPr lang="en-US" altLang="en-US" sz="1800" smtClean="0">
                <a:ea typeface="Times New Roman" pitchFamily="18" charset="0"/>
              </a:rPr>
              <a:t>,   </a:t>
            </a:r>
            <a:r>
              <a:rPr lang="en-US" altLang="en-US" sz="1800" b="1" smtClean="0">
                <a:ea typeface="Times New Roman" pitchFamily="18" charset="0"/>
              </a:rPr>
              <a:t>2.54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 1.61,</a:t>
            </a:r>
            <a:r>
              <a:rPr lang="en-US" altLang="en-US" sz="1800" smtClean="0">
                <a:ea typeface="Times New Roman" pitchFamily="18" charset="0"/>
              </a:rPr>
              <a:t>    </a:t>
            </a:r>
            <a:r>
              <a:rPr lang="en-US" altLang="en-US" sz="1800" b="1" smtClean="0">
                <a:ea typeface="Times New Roman" pitchFamily="18" charset="0"/>
              </a:rPr>
              <a:t>-273.15</a:t>
            </a:r>
            <a:r>
              <a:rPr lang="en-US" altLang="en-US" sz="1800" smtClean="0">
                <a:ea typeface="Times New Roman" pitchFamily="18" charset="0"/>
              </a:rPr>
              <a:t>, </a:t>
            </a:r>
            <a:r>
              <a:rPr lang="en-US" altLang="en-US" sz="1800" b="1" smtClean="0">
                <a:ea typeface="Times New Roman" pitchFamily="18" charset="0"/>
              </a:rPr>
              <a:t>6.6260693e-34,  0.5291772108e-10,</a:t>
            </a:r>
            <a:r>
              <a:rPr lang="en-US" altLang="en-US" sz="1800" smtClean="0">
                <a:ea typeface="Times New Roman" pitchFamily="18" charset="0"/>
              </a:rPr>
              <a:t>    </a:t>
            </a:r>
            <a:r>
              <a:rPr lang="en-US" altLang="en-US" sz="1800" b="1" smtClean="0">
                <a:ea typeface="Times New Roman" pitchFamily="18" charset="0"/>
              </a:rPr>
              <a:t>6.0221415e23</a:t>
            </a:r>
            <a:r>
              <a:rPr lang="en-US" altLang="en-US" sz="1800" smtClean="0">
                <a:ea typeface="Times New Roman" pitchFamily="18" charset="0"/>
              </a:rPr>
              <a:t>  and</a:t>
            </a:r>
            <a:r>
              <a:rPr lang="en-US" altLang="en-US" sz="1800" b="1" smtClean="0">
                <a:ea typeface="Times New Roman" pitchFamily="18" charset="0"/>
              </a:rPr>
              <a:t>   42</a:t>
            </a:r>
            <a:r>
              <a:rPr lang="en-US" altLang="en-US" sz="1800" smtClean="0">
                <a:ea typeface="Times New Roman" pitchFamily="18" charset="0"/>
              </a:rPr>
              <a:t>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No; they don</a:t>
            </a:r>
            <a:r>
              <a:rPr lang="ja-JP" altLang="en-US" sz="1800" smtClean="0">
                <a:ea typeface="ＭＳ Ｐゴシック" pitchFamily="34" charset="-128"/>
              </a:rPr>
              <a:t>’</a:t>
            </a:r>
            <a:r>
              <a:rPr lang="en-US" altLang="ja-JP" sz="1800" smtClean="0">
                <a:ea typeface="ＭＳ Ｐゴシック" pitchFamily="34" charset="-128"/>
              </a:rPr>
              <a:t>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Magic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is detrimental to your (mental) health!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It causes you to stay up all night searching for bugs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It causes space probes to self destruct (well … it can … sometimes …)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If 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constant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could change (during program maintenance) or if someone might not recognize it, use a symbolic constant.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Note that a change in precision is often a significant change;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     3.14 !=3.14159265</a:t>
            </a:r>
            <a:endParaRPr lang="en-US" altLang="en-US" sz="12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0</a:t>
            </a:r>
            <a:r>
              <a:rPr lang="en-US" altLang="en-US" sz="1800" smtClean="0">
                <a:ea typeface="Times New Roman" pitchFamily="18" charset="0"/>
              </a:rPr>
              <a:t> and </a:t>
            </a:r>
            <a:r>
              <a:rPr lang="en-US" altLang="en-US" sz="1800" b="1" smtClean="0">
                <a:ea typeface="Times New Roman" pitchFamily="18" charset="0"/>
              </a:rPr>
              <a:t>1</a:t>
            </a:r>
            <a:r>
              <a:rPr lang="en-US" altLang="en-US" sz="1800" smtClean="0">
                <a:ea typeface="Times New Roman" pitchFamily="18" charset="0"/>
              </a:rPr>
              <a:t> are usually fine without explanation, </a:t>
            </a:r>
            <a:r>
              <a:rPr lang="en-US" altLang="en-US" sz="1800" b="1" smtClean="0">
                <a:ea typeface="Times New Roman" pitchFamily="18" charset="0"/>
              </a:rPr>
              <a:t>-1</a:t>
            </a:r>
            <a:r>
              <a:rPr lang="en-US" altLang="en-US" sz="1800" smtClean="0">
                <a:ea typeface="Times New Roman" pitchFamily="18" charset="0"/>
              </a:rPr>
              <a:t> and </a:t>
            </a:r>
            <a:r>
              <a:rPr lang="en-US" altLang="en-US" sz="1800" b="1" smtClean="0">
                <a:ea typeface="Times New Roman" pitchFamily="18" charset="0"/>
              </a:rPr>
              <a:t>2</a:t>
            </a:r>
            <a:r>
              <a:rPr lang="en-US" altLang="en-US" sz="1800" smtClean="0">
                <a:ea typeface="Times New Roman" pitchFamily="18" charset="0"/>
              </a:rPr>
              <a:t> sometimes (but rarely) are.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12</a:t>
            </a:r>
            <a:r>
              <a:rPr lang="en-US" altLang="en-US" sz="1800" smtClean="0">
                <a:ea typeface="Times New Roman" pitchFamily="18" charset="0"/>
              </a:rPr>
              <a:t> can be okay (the number of months in a year rarely changes), but probably is not (see Chapter 10).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If a constant is used twice, it should probably be symbolic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That way, you can change it in one place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8CB30B0-2830-4A2C-BA96-A744922492D7}" type="slidenum">
              <a:rPr lang="en-US" altLang="en-US" sz="1400" smtClean="0"/>
              <a:pPr>
                <a:defRPr/>
              </a:pPr>
              <a:t>22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7548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smtClean="0">
                <a:ea typeface="ＭＳ Ｐゴシック" pitchFamily="34" charset="-128"/>
              </a:rPr>
              <a:t>So why did we use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magic constants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?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To make a 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Now you see how ugly that first code was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just look back to see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Because we forget (get busy, etc.) and write ugly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Cleaning up code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is a real and important activity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Not just for students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Re-test the program whenever you have made a change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Every so often, stop adding functionality and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go back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and review 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It saves time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9607DA2-9A07-408A-9DF9-FD485D4481D6}" type="slidenum">
              <a:rPr lang="en-US" altLang="en-US" sz="1400" smtClean="0"/>
              <a:pPr>
                <a:defRPr/>
              </a:pPr>
              <a:t>23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0211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Any user error terminates the program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not ideal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Structure of code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int main()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try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// </a:t>
            </a:r>
            <a:r>
              <a:rPr lang="en-US" altLang="en-US" sz="1800" i="1" smtClean="0">
                <a:ea typeface="Times New Roman" pitchFamily="18" charset="0"/>
              </a:rPr>
              <a:t>… do </a:t>
            </a:r>
            <a:r>
              <a:rPr lang="ja-JP" altLang="en-US" sz="1800" i="1" smtClean="0">
                <a:ea typeface="ＭＳ Ｐゴシック" pitchFamily="34" charset="-128"/>
              </a:rPr>
              <a:t>“</a:t>
            </a:r>
            <a:r>
              <a:rPr lang="en-US" altLang="ja-JP" sz="1800" i="1" smtClean="0">
                <a:ea typeface="ＭＳ Ｐゴシック" pitchFamily="34" charset="-128"/>
              </a:rPr>
              <a:t>everything</a:t>
            </a:r>
            <a:r>
              <a:rPr lang="ja-JP" altLang="en-US" sz="1800" i="1" smtClean="0">
                <a:ea typeface="ＭＳ Ｐゴシック" pitchFamily="34" charset="-128"/>
              </a:rPr>
              <a:t>”</a:t>
            </a:r>
            <a:r>
              <a:rPr lang="en-US" altLang="ja-JP" sz="1800" i="1" smtClean="0">
                <a:ea typeface="ＭＳ Ｐゴシック" pitchFamily="34" charset="-128"/>
              </a:rPr>
              <a:t> 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catch (exception&amp; e) {	// </a:t>
            </a:r>
            <a:r>
              <a:rPr lang="en-US" altLang="en-US" sz="1800" i="1" smtClean="0">
                <a:ea typeface="Times New Roman" pitchFamily="18" charset="0"/>
              </a:rPr>
              <a:t>catch errors we understand something about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// </a:t>
            </a:r>
            <a:r>
              <a:rPr lang="en-US" altLang="en-US" sz="1800" i="1" smtClean="0">
                <a:ea typeface="Times New Roman" pitchFamily="18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catch(…) {		// </a:t>
            </a:r>
            <a:r>
              <a:rPr lang="en-US" altLang="en-US" sz="1800" i="1" smtClean="0">
                <a:ea typeface="Times New Roman" pitchFamily="18" charset="0"/>
              </a:rPr>
              <a:t>catch all other errors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// </a:t>
            </a:r>
            <a:r>
              <a:rPr lang="en-US" altLang="en-US" sz="1800" i="1" smtClean="0">
                <a:ea typeface="Times New Roman" pitchFamily="18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CE75186-2786-41E0-91CA-3B20AD4FA9F5}" type="slidenum">
              <a:rPr lang="en-US" altLang="en-US" sz="1400" smtClean="0"/>
              <a:pPr>
                <a:defRPr/>
              </a:pPr>
              <a:t>24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3524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Move code that actually does something out of main()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 leave main() for initialization and cleanup only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6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int main()	// </a:t>
            </a:r>
            <a:r>
              <a:rPr lang="en-US" altLang="en-US" sz="1800" smtClean="0">
                <a:ea typeface="Times New Roman" pitchFamily="18" charset="0"/>
              </a:rPr>
              <a:t>step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calculate();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keep_window_open();	// </a:t>
            </a:r>
            <a:r>
              <a:rPr lang="en-US" altLang="en-US" sz="1800" smtClean="0">
                <a:ea typeface="Times New Roman" pitchFamily="18" charset="0"/>
              </a:rPr>
              <a:t>cope with Windows console mode</a:t>
            </a:r>
            <a:endParaRPr lang="en-US" altLang="en-US" sz="18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return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catch (exception&amp; e) {		// </a:t>
            </a:r>
            <a:r>
              <a:rPr lang="en-US" altLang="en-US" sz="1800" smtClean="0">
                <a:ea typeface="Times New Roman" pitchFamily="18" charset="0"/>
              </a:rPr>
              <a:t>errors we understand something about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cerr &lt;&lt; e.what() &lt;&lt; endl;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keep_window_open("~~");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return 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catch (...) {			// </a:t>
            </a:r>
            <a:r>
              <a:rPr lang="en-US" altLang="en-US" sz="1800" smtClean="0">
                <a:ea typeface="Times New Roman" pitchFamily="18" charset="0"/>
              </a:rPr>
              <a:t>other errors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cerr &lt;&lt; "exception 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keep_window_open("~~");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return 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CEDB96F-0B52-4D18-93F6-CA7423AE6B21}" type="slidenum">
              <a:rPr lang="en-US" altLang="en-US" sz="1400" smtClean="0"/>
              <a:pPr>
                <a:defRPr/>
              </a:pPr>
              <a:t>25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2102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81200"/>
            <a:ext cx="90678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Separating the read and evaluate loop out into </a:t>
            </a:r>
            <a:r>
              <a:rPr lang="en-US" altLang="en-US" sz="2000" b="1" smtClean="0">
                <a:ea typeface="ＭＳ Ｐゴシック" pitchFamily="34" charset="-128"/>
              </a:rPr>
              <a:t>calculate()</a:t>
            </a:r>
            <a:r>
              <a:rPr lang="en-US" altLang="en-US" sz="2400" smtClean="0">
                <a:ea typeface="ＭＳ Ｐゴシック" pitchFamily="34" charset="-128"/>
              </a:rPr>
              <a:t> allows us to simplify it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no more ugly </a:t>
            </a:r>
            <a:r>
              <a:rPr lang="en-US" altLang="en-US" sz="1800" b="1" smtClean="0">
                <a:ea typeface="Times New Roman" pitchFamily="18" charset="0"/>
              </a:rPr>
              <a:t>keep_window_open()</a:t>
            </a:r>
            <a:r>
              <a:rPr lang="en-US" altLang="en-US" sz="2400" smtClean="0">
                <a:ea typeface="Times New Roman" pitchFamily="18" charset="0"/>
              </a:rPr>
              <a:t> !</a:t>
            </a: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calculate()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while (cin</a:t>
            </a:r>
            <a:r>
              <a:rPr lang="en-US" altLang="en-US" sz="1600" b="1" smtClean="0">
                <a:ea typeface="Times New Roman" pitchFamily="18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cout &lt;&lt; prompt;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Token t = ts.get();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while (t.kind == print) t=ts.get();	// </a:t>
            </a:r>
            <a:r>
              <a:rPr lang="en-US" altLang="en-US" sz="2000" i="1" smtClean="0">
                <a:ea typeface="Times New Roman" pitchFamily="18" charset="0"/>
              </a:rPr>
              <a:t>first discard all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prints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if (t.kind == quit) return;		// </a:t>
            </a:r>
            <a:r>
              <a:rPr lang="en-US" altLang="en-US" sz="2000" i="1" smtClean="0">
                <a:ea typeface="Times New Roman" pitchFamily="18" charset="0"/>
              </a:rPr>
              <a:t>quit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ts.putback(t);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cout &lt;&lt; result &lt;&lt; expression() &lt;&lt; endl;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FCDD2FC-4BE5-4364-9473-446E613CDC80}" type="slidenum">
              <a:rPr lang="en-US" altLang="en-US" sz="1400" smtClean="0"/>
              <a:pPr>
                <a:defRPr/>
              </a:pPr>
              <a:t>26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0213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458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Move code that handles exceptions from which we can recover from </a:t>
            </a:r>
            <a:r>
              <a:rPr lang="en-US" altLang="en-US" sz="2000" b="1" smtClean="0">
                <a:ea typeface="ＭＳ Ｐゴシック" pitchFamily="34" charset="-128"/>
              </a:rPr>
              <a:t>error()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800" smtClean="0">
                <a:ea typeface="ＭＳ Ｐゴシック" pitchFamily="34" charset="-128"/>
              </a:rPr>
              <a:t>to </a:t>
            </a:r>
            <a:r>
              <a:rPr lang="en-US" altLang="en-US" sz="2000" b="1" smtClean="0">
                <a:ea typeface="ＭＳ Ｐゴシック" pitchFamily="34" charset="-128"/>
              </a:rPr>
              <a:t>calculate()</a:t>
            </a: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8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main()	// </a:t>
            </a:r>
            <a:r>
              <a:rPr lang="en-US" altLang="en-US" sz="2000" i="1" smtClean="0">
                <a:ea typeface="Times New Roman" pitchFamily="18" charset="0"/>
              </a:rPr>
              <a:t>step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calculate();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keep_window_open();	// </a:t>
            </a:r>
            <a:r>
              <a:rPr lang="en-US" altLang="en-US" sz="2000" i="1" smtClean="0">
                <a:ea typeface="Times New Roman" pitchFamily="18" charset="0"/>
              </a:rPr>
              <a:t>cope with Windows console mode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return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catch (...) {			// </a:t>
            </a:r>
            <a:r>
              <a:rPr lang="en-US" altLang="en-US" sz="2000" i="1" smtClean="0">
                <a:ea typeface="Times New Roman" pitchFamily="18" charset="0"/>
              </a:rPr>
              <a:t>other errors (don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t try to recover)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cerr &lt;&lt; "exception 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keep_window_open("~~");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return 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B96D846-ADDF-4BC3-8308-CA6CDF1D16EA}" type="slidenum">
              <a:rPr lang="en-US" altLang="en-US" sz="1400" smtClean="0"/>
              <a:pPr>
                <a:defRPr/>
              </a:pPr>
              <a:t>27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658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calculate()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while (cin) 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prompt;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Token t = ts.get();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while (t.kind == print) t=ts.get();	// </a:t>
            </a:r>
            <a:r>
              <a:rPr lang="en-US" altLang="en-US" sz="2000" i="1" smtClean="0">
                <a:ea typeface="ＭＳ Ｐゴシック" pitchFamily="34" charset="-128"/>
              </a:rPr>
              <a:t>first discard all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prints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if (t.kind == quit) return;		// </a:t>
            </a:r>
            <a:r>
              <a:rPr lang="en-US" altLang="en-US" sz="2000" i="1" smtClean="0">
                <a:ea typeface="ＭＳ Ｐゴシック" pitchFamily="34" charset="-128"/>
              </a:rPr>
              <a:t>quit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ts.putback(t);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cout &lt;&lt; result &lt;&lt; expression()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catch (exception&amp;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cerr &lt;&lt; e.what() &lt;&lt; endl;		// </a:t>
            </a:r>
            <a:r>
              <a:rPr lang="en-US" altLang="en-US" sz="2000" i="1" smtClean="0">
                <a:ea typeface="ＭＳ Ｐゴシック" pitchFamily="34" charset="-128"/>
              </a:rPr>
              <a:t>write error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clean_up_mess();		// </a:t>
            </a:r>
            <a:r>
              <a:rPr lang="en-US" altLang="en-US" sz="2000" b="1" i="1" smtClean="0">
                <a:ea typeface="ＭＳ Ｐゴシック" pitchFamily="34" charset="-128"/>
              </a:rPr>
              <a:t>&lt;&lt;&lt; </a:t>
            </a:r>
            <a:r>
              <a:rPr lang="en-US" altLang="en-US" sz="2000" i="1" smtClean="0">
                <a:ea typeface="ＭＳ Ｐゴシック" pitchFamily="34" charset="-128"/>
              </a:rPr>
              <a:t>The tricky part!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65071BD-EF0F-453A-A8D3-2CFB01ACE204}" type="slidenum">
              <a:rPr lang="en-US" altLang="en-US" sz="1400" smtClean="0"/>
              <a:pPr>
                <a:defRPr/>
              </a:pPr>
              <a:t>28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8880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First try</a:t>
            </a:r>
            <a:endParaRPr lang="en-US" altLang="en-US" sz="120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clean_up_mess()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while (true) {		// </a:t>
            </a:r>
            <a:r>
              <a:rPr lang="en-US" altLang="en-US" sz="2000" i="1" smtClean="0">
                <a:ea typeface="Times New Roman" pitchFamily="18" charset="0"/>
              </a:rPr>
              <a:t>skip until we find a print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Token t = ts.get();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if (t.kind == print) return;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20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Unfortunately, that doesn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t work all that well. Why not? Consider the input </a:t>
            </a:r>
            <a:r>
              <a:rPr lang="en-US" altLang="ja-JP" sz="1800" b="1" smtClean="0">
                <a:ea typeface="ＭＳ Ｐゴシック" pitchFamily="34" charset="-128"/>
              </a:rPr>
              <a:t>1@$z; 1+3;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When you try to</a:t>
            </a:r>
            <a:r>
              <a:rPr lang="en-US" altLang="en-US" sz="1800" b="1" smtClean="0">
                <a:ea typeface="Times New Roman" pitchFamily="18" charset="0"/>
              </a:rPr>
              <a:t> clean_up_mess() </a:t>
            </a:r>
            <a:r>
              <a:rPr lang="en-US" altLang="en-US" sz="1800" smtClean="0">
                <a:ea typeface="Times New Roman" pitchFamily="18" charset="0"/>
              </a:rPr>
              <a:t>from the</a:t>
            </a:r>
            <a:r>
              <a:rPr lang="en-US" altLang="en-US" sz="1800" b="1" smtClean="0">
                <a:ea typeface="Times New Roman" pitchFamily="18" charset="0"/>
              </a:rPr>
              <a:t> </a:t>
            </a:r>
            <a:r>
              <a:rPr lang="en-US" altLang="en-US" sz="1800" smtClean="0">
                <a:ea typeface="Times New Roman" pitchFamily="18" charset="0"/>
              </a:rPr>
              <a:t>bad token</a:t>
            </a:r>
            <a:r>
              <a:rPr lang="en-US" altLang="en-US" sz="1800" b="1" smtClean="0">
                <a:ea typeface="Times New Roman" pitchFamily="18" charset="0"/>
              </a:rPr>
              <a:t> @</a:t>
            </a:r>
            <a:r>
              <a:rPr lang="en-US" altLang="en-US" sz="1800" smtClean="0">
                <a:ea typeface="Times New Roman" pitchFamily="18" charset="0"/>
              </a:rPr>
              <a:t>,</a:t>
            </a:r>
            <a:r>
              <a:rPr lang="en-US" altLang="en-US" sz="1800" b="1" smtClean="0">
                <a:ea typeface="Times New Roman" pitchFamily="18" charset="0"/>
              </a:rPr>
              <a:t> </a:t>
            </a:r>
            <a:r>
              <a:rPr lang="en-US" altLang="en-US" sz="1800" smtClean="0">
                <a:ea typeface="Times New Roman" pitchFamily="18" charset="0"/>
              </a:rPr>
              <a:t>you get a</a:t>
            </a:r>
            <a:r>
              <a:rPr lang="en-US" altLang="en-US" sz="1800" b="1" smtClean="0">
                <a:ea typeface="Times New Roman" pitchFamily="18" charset="0"/>
              </a:rPr>
              <a:t> </a:t>
            </a:r>
            <a:r>
              <a:rPr lang="ja-JP" altLang="en-US" sz="1800" b="1" smtClean="0"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ea typeface="ＭＳ Ｐゴシック" pitchFamily="34" charset="-128"/>
              </a:rPr>
              <a:t>Bad token</a:t>
            </a:r>
            <a:r>
              <a:rPr lang="ja-JP" altLang="en-US" sz="1800" b="1" smtClean="0">
                <a:ea typeface="ＭＳ Ｐゴシック" pitchFamily="34" charset="-128"/>
              </a:rPr>
              <a:t>”</a:t>
            </a:r>
            <a:r>
              <a:rPr lang="en-US" altLang="ja-JP" sz="1800" b="1" smtClean="0">
                <a:ea typeface="ＭＳ Ｐゴシック" pitchFamily="34" charset="-128"/>
              </a:rPr>
              <a:t> </a:t>
            </a:r>
            <a:r>
              <a:rPr lang="en-US" altLang="ja-JP" sz="1800" smtClean="0">
                <a:ea typeface="ＭＳ Ｐゴシック" pitchFamily="34" charset="-128"/>
              </a:rPr>
              <a:t>error trying to get rid of</a:t>
            </a:r>
            <a:r>
              <a:rPr lang="en-US" altLang="ja-JP" sz="1800" b="1" smtClean="0">
                <a:ea typeface="ＭＳ Ｐゴシック" pitchFamily="34" charset="-128"/>
              </a:rPr>
              <a:t> $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We always try not to get errors while handling errors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B23D5DE-07EC-44D0-8D15-656046180012}" type="slidenum">
              <a:rPr lang="en-US" altLang="en-US" sz="1400" smtClean="0"/>
              <a:pPr>
                <a:defRPr/>
              </a:pPr>
              <a:t>29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8117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Token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686800" cy="4495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struct Token {	// </a:t>
            </a:r>
            <a:r>
              <a:rPr lang="en-US" altLang="en-US" sz="2000" i="1" smtClean="0">
                <a:ea typeface="Times New Roman" pitchFamily="18" charset="0"/>
              </a:rPr>
              <a:t>user-defined type called Token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data members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function members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smtClean="0">
                <a:ea typeface="ＭＳ Ｐゴシック" pitchFamily="34" charset="-128"/>
              </a:rPr>
              <a:t>A </a:t>
            </a:r>
            <a:r>
              <a:rPr lang="en-US" altLang="en-US" sz="2000" b="1" smtClean="0">
                <a:ea typeface="ＭＳ Ｐゴシック" pitchFamily="34" charset="-128"/>
              </a:rPr>
              <a:t>struct</a:t>
            </a:r>
            <a:r>
              <a:rPr lang="en-US" altLang="en-US" sz="2000" smtClean="0">
                <a:ea typeface="ＭＳ Ｐゴシック" pitchFamily="34" charset="-128"/>
              </a:rPr>
              <a:t> is the simplest form of a class</a:t>
            </a:r>
          </a:p>
          <a:p>
            <a:pPr eaLnBrk="1" hangingPunct="1">
              <a:defRPr/>
            </a:pP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class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is C++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term for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user-defined type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smtClean="0">
                <a:ea typeface="ＭＳ Ｐゴシック" pitchFamily="34" charset="-128"/>
              </a:rPr>
              <a:t>Defining types is the crucial mechanism for organizing programs in C++</a:t>
            </a:r>
          </a:p>
          <a:p>
            <a:pPr lvl="1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as in most other modern languages</a:t>
            </a:r>
          </a:p>
          <a:p>
            <a:pPr eaLnBrk="1" hangingPunct="1">
              <a:defRPr/>
            </a:pPr>
            <a:r>
              <a:rPr lang="en-US" altLang="en-US" sz="2000" smtClean="0">
                <a:ea typeface="ＭＳ Ｐゴシック" pitchFamily="34" charset="-128"/>
              </a:rPr>
              <a:t>a </a:t>
            </a:r>
            <a:r>
              <a:rPr lang="en-US" altLang="en-US" sz="2000" b="1" smtClean="0">
                <a:ea typeface="ＭＳ Ｐゴシック" pitchFamily="34" charset="-128"/>
              </a:rPr>
              <a:t>class</a:t>
            </a:r>
            <a:r>
              <a:rPr lang="en-US" altLang="en-US" sz="2000" smtClean="0">
                <a:ea typeface="ＭＳ Ｐゴシック" pitchFamily="34" charset="-128"/>
              </a:rPr>
              <a:t> (including </a:t>
            </a:r>
            <a:r>
              <a:rPr lang="en-US" altLang="en-US" sz="2000" b="1" smtClean="0">
                <a:ea typeface="ＭＳ Ｐゴシック" pitchFamily="34" charset="-128"/>
              </a:rPr>
              <a:t>struct</a:t>
            </a:r>
            <a:r>
              <a:rPr lang="en-US" altLang="en-US" sz="2000" smtClean="0">
                <a:ea typeface="ＭＳ Ｐゴシック" pitchFamily="34" charset="-128"/>
              </a:rPr>
              <a:t>s) can have</a:t>
            </a:r>
          </a:p>
          <a:p>
            <a:pPr lvl="1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data members (to hold information), and</a:t>
            </a:r>
          </a:p>
          <a:p>
            <a:pPr lvl="1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function members (providing operations on the data)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838DCC6-39B9-4226-9114-FCA64D95AB25}" type="slidenum">
              <a:rPr lang="en-US" altLang="en-US" sz="1400" smtClean="0"/>
              <a:pPr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5763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610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Classic problem: the higher levels of a program can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recover well from low-level errors (i.e., errors with bad tokens).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Only </a:t>
            </a:r>
            <a:r>
              <a:rPr lang="en-US" altLang="en-US" sz="2000" b="1" smtClean="0">
                <a:ea typeface="Times New Roman" pitchFamily="18" charset="0"/>
              </a:rPr>
              <a:t>Token_stream</a:t>
            </a:r>
            <a:r>
              <a:rPr lang="en-US" altLang="en-US" sz="2000" smtClean="0">
                <a:ea typeface="Times New Roman" pitchFamily="18" charset="0"/>
              </a:rPr>
              <a:t> knows about characters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must drop down to the level of characters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 solution must be a modification of </a:t>
            </a:r>
            <a:r>
              <a:rPr lang="en-US" altLang="en-US" sz="2000" b="1" smtClean="0">
                <a:ea typeface="Times New Roman" pitchFamily="18" charset="0"/>
              </a:rPr>
              <a:t>Token_stream</a:t>
            </a:r>
            <a:r>
              <a:rPr lang="en-US" altLang="en-US" sz="2000" smtClean="0">
                <a:ea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class Token_stream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bool full;	        // </a:t>
            </a:r>
            <a:r>
              <a:rPr lang="en-US" altLang="en-US" sz="2000" i="1" smtClean="0">
                <a:ea typeface="Times New Roman" pitchFamily="18" charset="0"/>
              </a:rPr>
              <a:t>is there a Token in the buffer?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Token buffer; // </a:t>
            </a:r>
            <a:r>
              <a:rPr lang="en-US" altLang="en-US" sz="2000" i="1" smtClean="0">
                <a:ea typeface="Times New Roman" pitchFamily="18" charset="0"/>
              </a:rPr>
              <a:t>here is where we keep a Token put back using putback()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Token get();		// </a:t>
            </a:r>
            <a:r>
              <a:rPr lang="en-US" altLang="en-US" sz="2000" i="1" smtClean="0">
                <a:ea typeface="Times New Roman" pitchFamily="18" charset="0"/>
              </a:rPr>
              <a:t>get a Token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void putback(Token t);	// </a:t>
            </a:r>
            <a:r>
              <a:rPr lang="en-US" altLang="en-US" sz="2000" i="1" smtClean="0">
                <a:ea typeface="Times New Roman" pitchFamily="18" charset="0"/>
              </a:rPr>
              <a:t>put back a Token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Token_stream();		// </a:t>
            </a:r>
            <a:r>
              <a:rPr lang="en-US" altLang="en-US" sz="2000" i="1" smtClean="0">
                <a:ea typeface="Times New Roman" pitchFamily="18" charset="0"/>
              </a:rPr>
              <a:t>make a Token_stream that reads from cin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void ignore(char c);	// </a:t>
            </a:r>
            <a:r>
              <a:rPr lang="en-US" altLang="en-US" sz="2000" i="1" smtClean="0">
                <a:ea typeface="Times New Roman" pitchFamily="18" charset="0"/>
              </a:rPr>
              <a:t>discard tokens up to and including a c</a:t>
            </a:r>
            <a:endParaRPr lang="en-US" altLang="en-US" sz="2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388DBF2-805A-44EE-9401-942EFD8C4FB1}" type="slidenum">
              <a:rPr lang="en-US" altLang="en-US" sz="1400" smtClean="0"/>
              <a:pPr>
                <a:defRPr/>
              </a:pPr>
              <a:t>30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8618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Token_stream::ignore(char 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skip characters until we find a c; also discard that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smtClean="0">
                <a:ea typeface="ＭＳ Ｐゴシック" pitchFamily="34" charset="-128"/>
              </a:rPr>
              <a:t>first look in buffer: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(full &amp;&amp; c==buffer.kind) {	// </a:t>
            </a:r>
            <a:r>
              <a:rPr lang="en-US" altLang="en-US" sz="2000" b="1" i="1" smtClean="0">
                <a:ea typeface="ＭＳ Ｐゴシック" pitchFamily="34" charset="-128"/>
              </a:rPr>
              <a:t>&amp;&amp; </a:t>
            </a:r>
            <a:r>
              <a:rPr lang="en-US" altLang="en-US" sz="2000" i="1" smtClean="0">
                <a:ea typeface="ＭＳ Ｐゴシック" pitchFamily="34" charset="-128"/>
              </a:rPr>
              <a:t>means</a:t>
            </a:r>
            <a:r>
              <a:rPr lang="en-US" altLang="en-US" sz="2000" b="1" i="1" smtClean="0">
                <a:ea typeface="ＭＳ Ｐゴシック" pitchFamily="34" charset="-128"/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full =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full = false;	// </a:t>
            </a:r>
            <a:r>
              <a:rPr lang="en-US" altLang="en-US" sz="2000" i="1" smtClean="0">
                <a:ea typeface="ＭＳ Ｐゴシック" pitchFamily="34" charset="-128"/>
              </a:rPr>
              <a:t>discard the contents of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now search input: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char ch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while (cin&gt;&gt;ch)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if (ch==c)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CE2E8A3-6400-4741-8EB4-2A45594CDB02}" type="slidenum">
              <a:rPr lang="en-US" altLang="en-US" sz="1400" smtClean="0"/>
              <a:pPr>
                <a:defRPr/>
              </a:pPr>
              <a:t>31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9590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>
                <a:ea typeface="+mn-ea"/>
              </a:rPr>
              <a:t>clean_up_mess</a:t>
            </a:r>
            <a:r>
              <a:rPr lang="en-US" sz="2800" dirty="0">
                <a:ea typeface="+mn-ea"/>
              </a:rPr>
              <a:t>() now is trivial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and </a:t>
            </a:r>
            <a:r>
              <a:rPr lang="en-US" sz="2400" dirty="0"/>
              <a:t>it </a:t>
            </a:r>
            <a:r>
              <a:rPr lang="en-US" sz="2400" dirty="0" smtClean="0"/>
              <a:t>works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ea typeface="+mn-ea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/>
              <a:t>{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ts.ignore</a:t>
            </a:r>
            <a:r>
              <a:rPr lang="en-US" sz="2000" b="1" dirty="0"/>
              <a:t>(print);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/>
              <a:t>}</a:t>
            </a:r>
            <a:r>
              <a:rPr lang="en-US" sz="2000" dirty="0"/>
              <a:t>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ea typeface="+mn-ea"/>
              </a:rPr>
              <a:t>Note </a:t>
            </a:r>
            <a:r>
              <a:rPr lang="en-US" sz="2400" dirty="0" smtClean="0">
                <a:ea typeface="+mn-ea"/>
              </a:rPr>
              <a:t>the </a:t>
            </a:r>
            <a:r>
              <a:rPr lang="en-US" sz="2400" dirty="0">
                <a:ea typeface="+mn-ea"/>
              </a:rPr>
              <a:t>distinction between what we do and how we do it: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  <a:r>
              <a:rPr lang="en-US" sz="2000" dirty="0"/>
              <a:t> is what users see; it cleans up messes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The users are not interested in exactly how it cleans up messes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err="1"/>
              <a:t>ts.ignore</a:t>
            </a:r>
            <a:r>
              <a:rPr lang="en-US" sz="2000" b="1" dirty="0"/>
              <a:t>(print)</a:t>
            </a:r>
            <a:r>
              <a:rPr lang="en-US" sz="2000" dirty="0"/>
              <a:t> is the way we implement </a:t>
            </a: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We can change/improve the way we clean up messes without affecting users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3B6AD6B-0E16-4927-94E7-E8EFCD5DC6C4}" type="slidenum">
              <a:rPr lang="en-US" altLang="en-US" sz="1400" smtClean="0"/>
              <a:pPr>
                <a:defRPr/>
              </a:pPr>
              <a:t>32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9595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Features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did not (yet) add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Negative numbers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% (remainder/modulo)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Pre-defined symbolic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Variables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Read about that in Chapter 7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% and variables demonstrate useful techniques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Major Point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Providing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extra features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early causes major problems, delays, bugs, and confusion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Grow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your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First get a simple working version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Then, add features that seem worth the effort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A0E1D4E-23F5-45F4-96EB-277F4029E78B}" type="slidenum">
              <a:rPr lang="en-US" altLang="en-US" sz="1400" smtClean="0"/>
              <a:pPr>
                <a:defRPr/>
              </a:pPr>
              <a:t>33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4183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 the next two lectures, we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ll take a more systematic look at the language features we have used so far. In particular, we need to know more about classes, functions, statements, expressions, and types.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3BED81D-4F76-4942-A204-6867DAFCF2AE}" type="slidenum">
              <a:rPr lang="en-US" altLang="en-US" sz="1400" smtClean="0"/>
              <a:pPr>
                <a:defRPr/>
              </a:pPr>
              <a:t>34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37688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struct</a:t>
            </a:r>
            <a:r>
              <a:rPr lang="en-US" dirty="0" smtClean="0"/>
              <a:t> examples</a:t>
            </a:r>
            <a:br>
              <a:rPr lang="en-US" dirty="0" smtClean="0"/>
            </a:br>
            <a:r>
              <a:rPr lang="en-US" dirty="0" smtClean="0"/>
              <a:t>(Data types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Date birthday;</a:t>
            </a:r>
          </a:p>
          <a:p>
            <a:pPr marL="0" indent="0">
              <a:buNone/>
            </a:pPr>
            <a:r>
              <a:rPr lang="en-US" sz="1600" dirty="0" err="1" smtClean="0"/>
              <a:t>birthday.day</a:t>
            </a:r>
            <a:r>
              <a:rPr lang="en-US" sz="1600" dirty="0" smtClean="0"/>
              <a:t> = 11;</a:t>
            </a:r>
          </a:p>
          <a:p>
            <a:pPr marL="0" indent="0">
              <a:buNone/>
            </a:pPr>
            <a:r>
              <a:rPr lang="en-US" sz="1600" dirty="0" err="1" smtClean="0"/>
              <a:t>birthday.month</a:t>
            </a:r>
            <a:r>
              <a:rPr lang="en-US" sz="1600" dirty="0" smtClean="0"/>
              <a:t> = 5;</a:t>
            </a:r>
          </a:p>
          <a:p>
            <a:pPr marL="0" indent="0">
              <a:buNone/>
            </a:pPr>
            <a:r>
              <a:rPr lang="en-US" sz="1600" dirty="0" err="1" smtClean="0"/>
              <a:t>birthday.year</a:t>
            </a:r>
            <a:r>
              <a:rPr lang="en-US" sz="1600" dirty="0" smtClean="0"/>
              <a:t> = 2005;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Student </a:t>
            </a:r>
            <a:r>
              <a:rPr lang="en-US" sz="1600" dirty="0" err="1" smtClean="0"/>
              <a:t>thisstudent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thisstudent.gpa</a:t>
            </a:r>
            <a:r>
              <a:rPr lang="en-US" sz="1600" dirty="0" smtClean="0"/>
              <a:t> = 2.0;</a:t>
            </a:r>
          </a:p>
          <a:p>
            <a:pPr marL="0" indent="0">
              <a:buNone/>
            </a:pPr>
            <a:r>
              <a:rPr lang="en-US" sz="1600" dirty="0" err="1" smtClean="0"/>
              <a:t>thisstudent.first_name</a:t>
            </a:r>
            <a:r>
              <a:rPr lang="en-US" sz="1600" dirty="0" smtClean="0"/>
              <a:t> = “John”;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Question </a:t>
            </a:r>
            <a:r>
              <a:rPr lang="en-US" sz="1600" dirty="0" err="1" smtClean="0"/>
              <a:t>chickenquestion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chickenquestion.text</a:t>
            </a:r>
            <a:r>
              <a:rPr lang="en-US" sz="1600" dirty="0" smtClean="0"/>
              <a:t> = “Why did the chicken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cross the road?”;</a:t>
            </a:r>
          </a:p>
          <a:p>
            <a:pPr marL="0" indent="0">
              <a:buNone/>
            </a:pPr>
            <a:r>
              <a:rPr lang="en-US" sz="1600" dirty="0" err="1" smtClean="0"/>
              <a:t>chickenquestion.correct_answer</a:t>
            </a:r>
            <a:r>
              <a:rPr lang="en-US" sz="1600" dirty="0" smtClean="0"/>
              <a:t> = “To get to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the other side.”;</a:t>
            </a:r>
          </a:p>
          <a:p>
            <a:pPr marL="0" indent="0">
              <a:buNone/>
            </a:pPr>
            <a:r>
              <a:rPr lang="en-US" sz="1600" dirty="0" err="1" smtClean="0"/>
              <a:t>chickenquestion.value</a:t>
            </a:r>
            <a:r>
              <a:rPr lang="en-US" sz="1600" dirty="0" smtClean="0"/>
              <a:t> = 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struct Date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int day;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int month;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int year;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struct Student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int uin;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string first_name;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string last_name;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double gpa;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struct Question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string text;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string correct_answer;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	int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25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Token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We want a type that can hold a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kind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and a value: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2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Token {	// </a:t>
            </a:r>
            <a:r>
              <a:rPr lang="en-US" altLang="en-US" sz="2000" i="1" dirty="0" smtClean="0">
                <a:ea typeface="Times New Roman" pitchFamily="18" charset="0"/>
              </a:rPr>
              <a:t>define a type called Token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char kind;	</a:t>
            </a: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what kind of token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double value;	// </a:t>
            </a:r>
            <a:r>
              <a:rPr lang="en-US" altLang="en-US" sz="2000" i="1" dirty="0" smtClean="0">
                <a:ea typeface="Times New Roman" pitchFamily="18" charset="0"/>
              </a:rPr>
              <a:t>used for numbers (only): a value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				// </a:t>
            </a:r>
            <a:r>
              <a:rPr lang="en-US" altLang="en-US" sz="2000" i="1" dirty="0" smtClean="0">
                <a:ea typeface="Times New Roman" pitchFamily="18" charset="0"/>
              </a:rPr>
              <a:t>semicolon is required</a:t>
            </a: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Token t;</a:t>
            </a:r>
            <a:endParaRPr lang="en-US" altLang="en-US" sz="2000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t.kind</a:t>
            </a:r>
            <a:r>
              <a:rPr lang="en-US" altLang="en-US" sz="2000" b="1" dirty="0" smtClean="0">
                <a:ea typeface="Times New Roman" pitchFamily="18" charset="0"/>
              </a:rPr>
              <a:t> = '8';		// </a:t>
            </a:r>
            <a:r>
              <a:rPr lang="en-US" altLang="en-US" sz="2000" b="1" i="1" dirty="0" smtClean="0">
                <a:ea typeface="Times New Roman" pitchFamily="18" charset="0"/>
              </a:rPr>
              <a:t>. </a:t>
            </a:r>
            <a:r>
              <a:rPr lang="en-US" altLang="en-US" sz="2000" i="1" dirty="0" smtClean="0">
                <a:ea typeface="Times New Roman" pitchFamily="18" charset="0"/>
              </a:rPr>
              <a:t>(dot) is used to access members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	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(use </a:t>
            </a:r>
            <a:r>
              <a:rPr lang="ja-JP" altLang="en-US" sz="2000" i="1" dirty="0" smtClean="0">
                <a:ea typeface="ＭＳ Ｐゴシック" pitchFamily="34" charset="-128"/>
              </a:rPr>
              <a:t>‘</a:t>
            </a:r>
            <a:r>
              <a:rPr lang="en-US" altLang="ja-JP" sz="2000" i="1" dirty="0" smtClean="0">
                <a:ea typeface="ＭＳ Ｐゴシック" pitchFamily="34" charset="-128"/>
              </a:rPr>
              <a:t>8</a:t>
            </a:r>
            <a:r>
              <a:rPr lang="ja-JP" altLang="en-US" sz="2000" i="1" dirty="0" smtClean="0">
                <a:ea typeface="ＭＳ Ｐゴシック" pitchFamily="34" charset="-128"/>
              </a:rPr>
              <a:t>’</a:t>
            </a:r>
            <a:r>
              <a:rPr lang="en-US" altLang="ja-JP" sz="2000" i="1" dirty="0" smtClean="0">
                <a:ea typeface="ＭＳ Ｐゴシック" pitchFamily="34" charset="-128"/>
              </a:rPr>
              <a:t> to mean </a:t>
            </a:r>
            <a:r>
              <a:rPr lang="ja-JP" altLang="en-US" sz="2000" i="1" dirty="0" smtClean="0">
                <a:ea typeface="ＭＳ Ｐゴシック" pitchFamily="34" charset="-128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number</a:t>
            </a:r>
            <a:r>
              <a:rPr lang="ja-JP" altLang="en-US" sz="2000" i="1" dirty="0" smtClean="0">
                <a:ea typeface="ＭＳ Ｐゴシック" pitchFamily="34" charset="-128"/>
              </a:rPr>
              <a:t>”</a:t>
            </a:r>
            <a:r>
              <a:rPr lang="en-US" altLang="ja-JP" sz="2000" i="1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t.value</a:t>
            </a:r>
            <a:r>
              <a:rPr lang="en-US" altLang="en-US" sz="2000" b="1" dirty="0" smtClean="0">
                <a:ea typeface="Times New Roman" pitchFamily="18" charset="0"/>
              </a:rPr>
              <a:t> = 2.3;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Token u = t; 	</a:t>
            </a: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a </a:t>
            </a:r>
            <a:r>
              <a:rPr lang="en-US" altLang="en-US" sz="2000" b="1" i="1" dirty="0" smtClean="0">
                <a:ea typeface="Times New Roman" pitchFamily="18" charset="0"/>
              </a:rPr>
              <a:t>Token </a:t>
            </a:r>
            <a:r>
              <a:rPr lang="en-US" altLang="en-US" sz="2000" i="1" dirty="0" smtClean="0">
                <a:ea typeface="Times New Roman" pitchFamily="18" charset="0"/>
              </a:rPr>
              <a:t>behaves much like a built-in type, such as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int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	// </a:t>
            </a:r>
            <a:r>
              <a:rPr lang="en-US" altLang="en-US" sz="2000" i="1" dirty="0" smtClean="0">
                <a:ea typeface="Times New Roman" pitchFamily="18" charset="0"/>
              </a:rPr>
              <a:t>so</a:t>
            </a:r>
            <a:r>
              <a:rPr lang="en-US" altLang="en-US" sz="2000" b="1" i="1" dirty="0" smtClean="0">
                <a:ea typeface="Times New Roman" pitchFamily="18" charset="0"/>
              </a:rPr>
              <a:t> u </a:t>
            </a:r>
            <a:r>
              <a:rPr lang="en-US" altLang="en-US" sz="2000" i="1" dirty="0" smtClean="0">
                <a:ea typeface="Times New Roman" pitchFamily="18" charset="0"/>
              </a:rPr>
              <a:t>becomes a copy of</a:t>
            </a:r>
            <a:r>
              <a:rPr lang="en-US" altLang="en-US" sz="2000" b="1" i="1" dirty="0" smtClean="0">
                <a:ea typeface="Times New Roman" pitchFamily="18" charset="0"/>
              </a:rPr>
              <a:t> 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cout</a:t>
            </a:r>
            <a:r>
              <a:rPr lang="en-US" altLang="en-US" sz="2000" b="1" dirty="0" smtClean="0">
                <a:ea typeface="Times New Roman" pitchFamily="18" charset="0"/>
              </a:rPr>
              <a:t> &lt;&lt; </a:t>
            </a:r>
            <a:r>
              <a:rPr lang="en-US" altLang="en-US" sz="2000" b="1" dirty="0" err="1" smtClean="0">
                <a:ea typeface="Times New Roman" pitchFamily="18" charset="0"/>
              </a:rPr>
              <a:t>u.value</a:t>
            </a:r>
            <a:r>
              <a:rPr lang="en-US" altLang="en-US" sz="2000" b="1" dirty="0" smtClean="0">
                <a:ea typeface="Times New Roman" pitchFamily="18" charset="0"/>
              </a:rPr>
              <a:t>;	// </a:t>
            </a:r>
            <a:r>
              <a:rPr lang="en-US" altLang="en-US" sz="2000" i="1" dirty="0" smtClean="0">
                <a:ea typeface="Times New Roman" pitchFamily="18" charset="0"/>
              </a:rPr>
              <a:t>will print</a:t>
            </a:r>
            <a:r>
              <a:rPr lang="en-US" altLang="en-US" sz="2000" b="1" i="1" dirty="0" smtClean="0">
                <a:ea typeface="Times New Roman" pitchFamily="18" charset="0"/>
              </a:rPr>
              <a:t> 2.3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1256134-F77E-4A66-85B0-EF5FADE207DC}" type="slidenum">
              <a:rPr lang="en-US" altLang="en-US" sz="1400" smtClean="0"/>
              <a:pPr>
                <a:defRPr/>
              </a:pPr>
              <a:t>5</a:t>
            </a:fld>
            <a:endParaRPr lang="en-US" altLang="en-US" sz="1400" smtClean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781800" y="304800"/>
            <a:ext cx="1066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'8'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781800" y="762000"/>
            <a:ext cx="1066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2.3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90600" y="304800"/>
            <a:ext cx="1066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'+'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990600" y="762000"/>
            <a:ext cx="1066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2722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/Classes</a:t>
            </a:r>
            <a:br>
              <a:rPr lang="en-US" dirty="0" smtClean="0"/>
            </a:br>
            <a:r>
              <a:rPr lang="en-US" dirty="0" smtClean="0"/>
              <a:t>Member functions (function members)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We can define functions in the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or class, just like data.</a:t>
            </a:r>
          </a:p>
          <a:p>
            <a:r>
              <a:rPr lang="en-US" sz="2000" dirty="0" smtClean="0"/>
              <a:t>You expect that the functions will operate on that data, or be related to it.</a:t>
            </a:r>
          </a:p>
          <a:p>
            <a:r>
              <a:rPr lang="en-US" sz="2000" dirty="0" smtClean="0"/>
              <a:t>Constructors: functions that are used to initialize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/class</a:t>
            </a:r>
          </a:p>
          <a:p>
            <a:pPr lvl="1"/>
            <a:r>
              <a:rPr lang="en-US" sz="1800" dirty="0" smtClean="0"/>
              <a:t>Have the same name as the </a:t>
            </a:r>
            <a:r>
              <a:rPr lang="en-US" sz="1800" dirty="0" err="1" smtClean="0"/>
              <a:t>struct</a:t>
            </a:r>
            <a:endParaRPr lang="en-US" sz="18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Date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day;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month;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year;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Date(</a:t>
            </a:r>
            <a:r>
              <a:rPr lang="en-US" sz="1400" dirty="0" err="1" smtClean="0"/>
              <a:t>int</a:t>
            </a:r>
            <a:r>
              <a:rPr lang="en-US" sz="1400" dirty="0" smtClean="0"/>
              <a:t> d, </a:t>
            </a:r>
            <a:r>
              <a:rPr lang="en-US" sz="1400" dirty="0" err="1" smtClean="0"/>
              <a:t>int</a:t>
            </a:r>
            <a:r>
              <a:rPr lang="en-US" sz="1400" dirty="0" smtClean="0"/>
              <a:t> m, </a:t>
            </a:r>
            <a:r>
              <a:rPr lang="en-US" sz="1400" dirty="0" err="1" smtClean="0"/>
              <a:t>int</a:t>
            </a:r>
            <a:r>
              <a:rPr lang="en-US" sz="1400" dirty="0" smtClean="0"/>
              <a:t> y): day(d), month(m), year(y) {}	// User specifies all 3 values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Date(</a:t>
            </a:r>
            <a:r>
              <a:rPr lang="en-US" sz="1400" dirty="0" err="1" smtClean="0"/>
              <a:t>int</a:t>
            </a:r>
            <a:r>
              <a:rPr lang="en-US" sz="1400" dirty="0" smtClean="0"/>
              <a:t> y):day(1), month(1), year(y) {}	// User specifies year only, set day to 1/1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Date():day(1), month(1), year(1900) {}		// User specifies nothing, set day to 1/1/1900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Date(11,5,2005);  	//a date for 5/11/2005</a:t>
            </a:r>
          </a:p>
          <a:p>
            <a:pPr marL="0" indent="0">
              <a:buNone/>
            </a:pPr>
            <a:r>
              <a:rPr lang="en-US" sz="1400" dirty="0" smtClean="0"/>
              <a:t>Date(2001);  	//a date for 1/1/2001</a:t>
            </a:r>
          </a:p>
          <a:p>
            <a:pPr marL="0" indent="0">
              <a:buNone/>
            </a:pPr>
            <a:r>
              <a:rPr lang="en-US" sz="1400" dirty="0" smtClean="0"/>
              <a:t>Date();		//a date for 1/1/1900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03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Token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Token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char kind;		// </a:t>
            </a:r>
            <a:r>
              <a:rPr lang="en-US" altLang="en-US" sz="2000" i="1" dirty="0" smtClean="0">
                <a:ea typeface="ＭＳ Ｐゴシック" pitchFamily="34" charset="-128"/>
              </a:rPr>
              <a:t>what kind of token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double value;		// </a:t>
            </a:r>
            <a:r>
              <a:rPr lang="en-US" altLang="en-US" sz="2000" i="1" dirty="0" smtClean="0">
                <a:ea typeface="ＭＳ Ｐゴシック" pitchFamily="34" charset="-128"/>
              </a:rPr>
              <a:t>for numbers: a value</a:t>
            </a:r>
            <a:r>
              <a:rPr lang="en-US" altLang="en-US" sz="2000" b="1" i="1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Token(char </a:t>
            </a:r>
            <a:r>
              <a:rPr lang="en-US" altLang="en-US" sz="2000" b="1" dirty="0" err="1" smtClean="0">
                <a:ea typeface="ＭＳ Ｐゴシック" pitchFamily="34" charset="-128"/>
              </a:rPr>
              <a:t>ch</a:t>
            </a:r>
            <a:r>
              <a:rPr lang="en-US" altLang="en-US" sz="2000" b="1" dirty="0" smtClean="0">
                <a:ea typeface="ＭＳ Ｐゴシック" pitchFamily="34" charset="-128"/>
              </a:rPr>
              <a:t>) : kind(</a:t>
            </a:r>
            <a:r>
              <a:rPr lang="en-US" altLang="en-US" sz="2000" b="1" dirty="0" err="1" smtClean="0">
                <a:ea typeface="ＭＳ Ｐゴシック" pitchFamily="34" charset="-128"/>
              </a:rPr>
              <a:t>ch</a:t>
            </a:r>
            <a:r>
              <a:rPr lang="en-US" altLang="en-US" sz="2000" b="1" dirty="0" smtClean="0">
                <a:ea typeface="ＭＳ Ｐゴシック" pitchFamily="34" charset="-128"/>
              </a:rPr>
              <a:t>), value(0) { }			// </a:t>
            </a:r>
            <a:r>
              <a:rPr lang="en-US" altLang="en-US" sz="2000" i="1" dirty="0" smtClean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Token(char </a:t>
            </a:r>
            <a:r>
              <a:rPr lang="en-US" altLang="en-US" sz="2000" b="1" dirty="0" err="1" smtClean="0">
                <a:ea typeface="ＭＳ Ｐゴシック" pitchFamily="34" charset="-128"/>
              </a:rPr>
              <a:t>ch</a:t>
            </a:r>
            <a:r>
              <a:rPr lang="en-US" altLang="en-US" sz="2000" b="1" dirty="0" smtClean="0">
                <a:ea typeface="ＭＳ Ｐゴシック" pitchFamily="34" charset="-128"/>
              </a:rPr>
              <a:t>, double </a:t>
            </a:r>
            <a:r>
              <a:rPr lang="en-US" altLang="en-US" sz="2000" b="1" dirty="0" err="1" smtClean="0">
                <a:ea typeface="ＭＳ Ｐゴシック" pitchFamily="34" charset="-128"/>
              </a:rPr>
              <a:t>val</a:t>
            </a:r>
            <a:r>
              <a:rPr lang="en-US" altLang="en-US" sz="2000" b="1" dirty="0" smtClean="0">
                <a:ea typeface="ＭＳ Ｐゴシック" pitchFamily="34" charset="-128"/>
              </a:rPr>
              <a:t>) : kind(</a:t>
            </a:r>
            <a:r>
              <a:rPr lang="en-US" altLang="en-US" sz="2000" b="1" dirty="0" err="1" smtClean="0">
                <a:ea typeface="ＭＳ Ｐゴシック" pitchFamily="34" charset="-128"/>
              </a:rPr>
              <a:t>ch</a:t>
            </a:r>
            <a:r>
              <a:rPr lang="en-US" altLang="en-US" sz="2000" b="1" dirty="0" smtClean="0">
                <a:ea typeface="ＭＳ Ｐゴシック" pitchFamily="34" charset="-128"/>
              </a:rPr>
              <a:t>), value(</a:t>
            </a:r>
            <a:r>
              <a:rPr lang="en-US" altLang="en-US" sz="2000" b="1" dirty="0" err="1" smtClean="0">
                <a:ea typeface="ＭＳ Ｐゴシック" pitchFamily="34" charset="-128"/>
              </a:rPr>
              <a:t>val</a:t>
            </a:r>
            <a:r>
              <a:rPr lang="en-US" altLang="en-US" sz="2000" b="1" dirty="0" smtClean="0">
                <a:ea typeface="ＭＳ Ｐゴシック" pitchFamily="34" charset="-128"/>
              </a:rPr>
              <a:t>) { }	// </a:t>
            </a:r>
            <a:r>
              <a:rPr lang="en-US" altLang="en-US" sz="2000" i="1" dirty="0" smtClean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constructor has the same name as its class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constructor defines how an object of a class is initialized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Here </a:t>
            </a:r>
            <a:r>
              <a:rPr lang="en-US" altLang="en-US" sz="2000" b="1" dirty="0" smtClean="0">
                <a:ea typeface="Times New Roman" pitchFamily="18" charset="0"/>
              </a:rPr>
              <a:t>kind</a:t>
            </a:r>
            <a:r>
              <a:rPr lang="en-US" altLang="en-US" sz="2000" dirty="0" smtClean="0">
                <a:ea typeface="Times New Roman" pitchFamily="18" charset="0"/>
              </a:rPr>
              <a:t> is initialized with </a:t>
            </a:r>
            <a:r>
              <a:rPr lang="en-US" altLang="en-US" sz="2000" b="1" dirty="0" err="1" smtClean="0">
                <a:ea typeface="Times New Roman" pitchFamily="18" charset="0"/>
              </a:rPr>
              <a:t>ch</a:t>
            </a:r>
            <a:r>
              <a:rPr lang="en-US" altLang="en-US" sz="2000" b="1" dirty="0" smtClean="0">
                <a:ea typeface="Times New Roman" pitchFamily="18" charset="0"/>
              </a:rPr>
              <a:t>,</a:t>
            </a:r>
            <a:r>
              <a:rPr lang="en-US" altLang="en-US" sz="2000" dirty="0" smtClean="0">
                <a:ea typeface="Times New Roman" pitchFamily="18" charset="0"/>
              </a:rPr>
              <a:t> and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         value</a:t>
            </a:r>
            <a:r>
              <a:rPr lang="en-US" altLang="en-US" sz="2000" dirty="0" smtClean="0">
                <a:ea typeface="Times New Roman" pitchFamily="18" charset="0"/>
              </a:rPr>
              <a:t> is initialized with </a:t>
            </a:r>
            <a:r>
              <a:rPr lang="en-US" altLang="en-US" sz="2000" b="1" dirty="0" err="1" smtClean="0">
                <a:ea typeface="Times New Roman" pitchFamily="18" charset="0"/>
              </a:rPr>
              <a:t>val</a:t>
            </a:r>
            <a:r>
              <a:rPr lang="en-US" altLang="en-US" sz="2000" dirty="0" smtClean="0">
                <a:ea typeface="Times New Roman" pitchFamily="18" charset="0"/>
              </a:rPr>
              <a:t> or </a:t>
            </a:r>
            <a:r>
              <a:rPr lang="en-US" altLang="en-US" sz="2000" b="1" dirty="0" smtClean="0">
                <a:ea typeface="Times New Roman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Token</a:t>
            </a:r>
            <a:r>
              <a:rPr lang="en-US" altLang="en-US" sz="2000" dirty="0" smtClean="0">
                <a:ea typeface="Times New Roman" pitchFamily="18" charset="0"/>
              </a:rPr>
              <a:t>('+');	</a:t>
            </a:r>
            <a:r>
              <a:rPr lang="en-US" altLang="en-US" sz="2000" dirty="0" smtClean="0">
                <a:ea typeface="Times New Roman" pitchFamily="18" charset="0"/>
              </a:rPr>
              <a:t>	// make a </a:t>
            </a:r>
            <a:r>
              <a:rPr lang="en-US" altLang="en-US" sz="2000" b="1" dirty="0" smtClean="0">
                <a:ea typeface="Times New Roman" pitchFamily="18" charset="0"/>
              </a:rPr>
              <a:t>Token</a:t>
            </a:r>
            <a:r>
              <a:rPr lang="en-US" altLang="en-US" sz="2000" dirty="0" smtClean="0">
                <a:ea typeface="Times New Roman" pitchFamily="18" charset="0"/>
              </a:rPr>
              <a:t> of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kind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ja-JP" altLang="en-US" sz="2000" b="1" dirty="0" smtClean="0">
                <a:ea typeface="ＭＳ Ｐゴシック" pitchFamily="34" charset="-128"/>
              </a:rPr>
              <a:t>‘</a:t>
            </a:r>
            <a:r>
              <a:rPr lang="en-US" altLang="ja-JP" sz="2000" b="1" dirty="0" smtClean="0">
                <a:ea typeface="ＭＳ Ｐゴシック" pitchFamily="34" charset="-128"/>
              </a:rPr>
              <a:t>+</a:t>
            </a:r>
            <a:r>
              <a:rPr lang="ja-JP" altLang="en-US" sz="2000" b="1" dirty="0" smtClean="0">
                <a:ea typeface="ＭＳ Ｐゴシック" pitchFamily="34" charset="-128"/>
              </a:rPr>
              <a:t>’</a:t>
            </a:r>
            <a:endParaRPr lang="en-US" altLang="ja-JP" sz="2000" b="1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Token('8',4.5);	// make a </a:t>
            </a:r>
            <a:r>
              <a:rPr lang="en-US" altLang="en-US" sz="2000" b="1" dirty="0" smtClean="0">
                <a:ea typeface="Times New Roman" pitchFamily="18" charset="0"/>
              </a:rPr>
              <a:t>Token</a:t>
            </a:r>
            <a:r>
              <a:rPr lang="en-US" altLang="en-US" sz="2000" dirty="0" smtClean="0">
                <a:ea typeface="Times New Roman" pitchFamily="18" charset="0"/>
              </a:rPr>
              <a:t> of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kind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ja-JP" altLang="en-US" sz="2000" b="1" dirty="0" smtClean="0">
                <a:ea typeface="ＭＳ Ｐゴシック" pitchFamily="34" charset="-128"/>
              </a:rPr>
              <a:t>‘</a:t>
            </a:r>
            <a:r>
              <a:rPr lang="en-US" altLang="ja-JP" sz="2000" b="1" dirty="0" smtClean="0">
                <a:ea typeface="ＭＳ Ｐゴシック" pitchFamily="34" charset="-128"/>
              </a:rPr>
              <a:t>8</a:t>
            </a:r>
            <a:r>
              <a:rPr lang="ja-JP" altLang="en-US" sz="2000" b="1" dirty="0" smtClean="0">
                <a:ea typeface="ＭＳ Ｐゴシック" pitchFamily="34" charset="-128"/>
              </a:rPr>
              <a:t>’</a:t>
            </a:r>
            <a:r>
              <a:rPr lang="en-US" altLang="ja-JP" sz="2000" dirty="0" smtClean="0">
                <a:ea typeface="ＭＳ Ｐゴシック" pitchFamily="34" charset="-128"/>
              </a:rPr>
              <a:t> and value </a:t>
            </a:r>
            <a:r>
              <a:rPr lang="en-US" altLang="ja-JP" sz="2000" b="1" dirty="0" smtClean="0">
                <a:ea typeface="ＭＳ Ｐゴシック" pitchFamily="34" charset="-128"/>
              </a:rPr>
              <a:t>4.5</a:t>
            </a:r>
            <a:endParaRPr lang="en-US" altLang="en-US" sz="20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3252078-262D-4F77-AAAD-34B7AFBCBF7B}" type="slidenum">
              <a:rPr lang="en-US" altLang="en-US" sz="1400" smtClean="0"/>
              <a:pPr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240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Token_stream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A </a:t>
            </a:r>
            <a:r>
              <a:rPr lang="en-US" altLang="en-US" sz="2000" b="1" smtClean="0">
                <a:ea typeface="ＭＳ Ｐゴシック" pitchFamily="34" charset="-128"/>
              </a:rPr>
              <a:t>Token_stream </a:t>
            </a:r>
            <a:r>
              <a:rPr lang="en-US" altLang="en-US" sz="2000" smtClean="0">
                <a:ea typeface="ＭＳ Ｐゴシック" pitchFamily="34" charset="-128"/>
              </a:rPr>
              <a:t>reads characters, producing</a:t>
            </a:r>
            <a:r>
              <a:rPr lang="en-US" altLang="en-US" sz="2000" b="1" smtClean="0">
                <a:ea typeface="ＭＳ Ｐゴシック" pitchFamily="34" charset="-128"/>
              </a:rPr>
              <a:t> Token</a:t>
            </a:r>
            <a:r>
              <a:rPr lang="en-US" altLang="en-US" sz="2000" smtClean="0">
                <a:ea typeface="ＭＳ Ｐゴシック" pitchFamily="34" charset="-128"/>
              </a:rPr>
              <a:t>s on demand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We can put a</a:t>
            </a:r>
            <a:r>
              <a:rPr lang="en-US" altLang="en-US" sz="2000" b="1" smtClean="0">
                <a:ea typeface="ＭＳ Ｐゴシック" pitchFamily="34" charset="-128"/>
              </a:rPr>
              <a:t> Token</a:t>
            </a:r>
            <a:r>
              <a:rPr lang="en-US" altLang="en-US" sz="2000" smtClean="0">
                <a:ea typeface="ＭＳ Ｐゴシック" pitchFamily="34" charset="-128"/>
              </a:rPr>
              <a:t> into a </a:t>
            </a:r>
            <a:r>
              <a:rPr lang="en-US" altLang="en-US" sz="2000" b="1" smtClean="0">
                <a:ea typeface="ＭＳ Ｐゴシック" pitchFamily="34" charset="-128"/>
              </a:rPr>
              <a:t>Token_stream</a:t>
            </a:r>
            <a:r>
              <a:rPr lang="en-US" altLang="en-US" sz="2000" smtClean="0">
                <a:ea typeface="ＭＳ Ｐゴシック" pitchFamily="34" charset="-128"/>
              </a:rPr>
              <a:t> for later use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A </a:t>
            </a:r>
            <a:r>
              <a:rPr lang="en-US" altLang="en-US" sz="2000" b="1" smtClean="0">
                <a:ea typeface="ＭＳ Ｐゴシック" pitchFamily="34" charset="-128"/>
              </a:rPr>
              <a:t>Token_stream </a:t>
            </a:r>
            <a:r>
              <a:rPr lang="en-US" altLang="en-US" sz="2000" smtClean="0">
                <a:ea typeface="ＭＳ Ｐゴシック" pitchFamily="34" charset="-128"/>
              </a:rPr>
              <a:t>uses 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buffer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to hold tokens we put back into it</a:t>
            </a:r>
            <a:endParaRPr lang="en-US" altLang="en-US" sz="2000" smtClean="0">
              <a:ea typeface="ＭＳ Ｐゴシック" pitchFamily="34" charset="-128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D09EDF4-F0A9-458E-8FA3-045FFA22E9DA}" type="slidenum">
              <a:rPr lang="en-US" altLang="en-US" sz="1400" smtClean="0"/>
              <a:pPr>
                <a:defRPr/>
              </a:pPr>
              <a:t>8</a:t>
            </a:fld>
            <a:endParaRPr lang="en-US" altLang="en-US" sz="1400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419600" y="3810000"/>
            <a:ext cx="3581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1+2*3;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empty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600200" y="3276600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Token_stream buffer: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90800" y="3733800"/>
            <a:ext cx="179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Input stream: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04800" y="4343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1+2*3;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expression()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calls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term()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which reads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then reads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+,</a:t>
            </a:r>
            <a:endParaRPr lang="en-US" altLang="en-US" sz="200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decides that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is a job for </a:t>
            </a:r>
            <a:r>
              <a:rPr lang="ja-JP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someone else</a:t>
            </a:r>
            <a:r>
              <a:rPr lang="ja-JP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and puts </a:t>
            </a:r>
            <a:r>
              <a:rPr lang="en-US" altLang="ja-JP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back in the </a:t>
            </a:r>
            <a:r>
              <a:rPr lang="en-US" altLang="ja-JP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Token_stream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(where </a:t>
            </a: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expression()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will find it)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altLang="en-US" b="1" smtClean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600200" y="5334000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Token_stream buffer: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4419600" y="54102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Token(</a:t>
            </a:r>
            <a:r>
              <a:rPr lang="ja-JP" altLang="en-US" sz="2000"/>
              <a:t>‘</a:t>
            </a:r>
            <a:r>
              <a:rPr lang="en-US" altLang="ja-JP" sz="2000"/>
              <a:t>+')</a:t>
            </a:r>
            <a:endParaRPr lang="en-US" altLang="en-US" sz="2000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4419600" y="5867400"/>
            <a:ext cx="3581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2*3;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2590800" y="5791200"/>
            <a:ext cx="179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Input stream: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 smtClean="0"/>
              <a:t>Stroustrup/Programming</a:t>
            </a:r>
          </a:p>
        </p:txBody>
      </p:sp>
    </p:spTree>
    <p:extLst>
      <p:ext uri="{BB962C8B-B14F-4D97-AF65-F5344CB8AC3E}">
        <p14:creationId xmlns:p14="http://schemas.microsoft.com/office/powerpoint/2010/main" val="19659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</a:t>
            </a:r>
            <a:br>
              <a:rPr lang="en-US" dirty="0" smtClean="0"/>
            </a:br>
            <a:r>
              <a:rPr lang="en-US" dirty="0" smtClean="0"/>
              <a:t>Expression()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double expression()	// </a:t>
            </a:r>
            <a:r>
              <a:rPr lang="en-US" sz="1800" i="1" dirty="0"/>
              <a:t>deal with + and -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double left = term(); 	</a:t>
            </a:r>
            <a:endParaRPr lang="en-US" sz="1800" b="1" i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while (true)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Token t = </a:t>
            </a:r>
            <a:r>
              <a:rPr lang="en-US" sz="1800" b="1" dirty="0" err="1"/>
              <a:t>ts.get</a:t>
            </a:r>
            <a:r>
              <a:rPr lang="en-US" sz="1800" b="1" dirty="0"/>
              <a:t>();	     //</a:t>
            </a:r>
            <a:r>
              <a:rPr lang="en-US" sz="1800" dirty="0"/>
              <a:t> </a:t>
            </a:r>
            <a:r>
              <a:rPr lang="en-US" sz="1800" i="1" dirty="0"/>
              <a:t>get the next token from a </a:t>
            </a:r>
            <a:r>
              <a:rPr lang="ja-JP" altLang="en-US" sz="1800" i="1" dirty="0"/>
              <a:t>“</a:t>
            </a:r>
            <a:r>
              <a:rPr lang="en-US" altLang="ja-JP" sz="1800" i="1" dirty="0"/>
              <a:t>token stream</a:t>
            </a:r>
            <a:r>
              <a:rPr lang="ja-JP" altLang="en-US" sz="1800" i="1" dirty="0"/>
              <a:t>”</a:t>
            </a:r>
            <a:endParaRPr lang="en-US" altLang="ja-JP" sz="1800" b="1" i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switch (</a:t>
            </a:r>
            <a:r>
              <a:rPr lang="en-US" sz="1800" b="1" dirty="0" err="1"/>
              <a:t>t.kind</a:t>
            </a:r>
            <a:r>
              <a:rPr lang="en-US" sz="1800" b="1" dirty="0"/>
              <a:t>) {		</a:t>
            </a:r>
            <a:endParaRPr lang="en-US" sz="1800" b="1" i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smtClean="0"/>
              <a:t>	case </a:t>
            </a:r>
            <a:r>
              <a:rPr lang="en-US" sz="1800" b="1" dirty="0"/>
              <a:t>'+':	    left += term(); break;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smtClean="0"/>
              <a:t>	case </a:t>
            </a:r>
            <a:r>
              <a:rPr lang="en-US" sz="1800" b="1" dirty="0"/>
              <a:t>'-':	    left -= term(); break;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smtClean="0"/>
              <a:t>	default</a:t>
            </a:r>
            <a:r>
              <a:rPr lang="en-US" sz="1800" b="1" dirty="0"/>
              <a:t>:</a:t>
            </a:r>
            <a:r>
              <a:rPr lang="en-US" sz="1800" dirty="0"/>
              <a:t>	    </a:t>
            </a:r>
            <a:r>
              <a:rPr lang="en-US" sz="1800" b="1" dirty="0" err="1"/>
              <a:t>ts.putback</a:t>
            </a:r>
            <a:r>
              <a:rPr lang="en-US" sz="1800" b="1" dirty="0"/>
              <a:t>(t);  // </a:t>
            </a:r>
            <a:r>
              <a:rPr lang="en-US" sz="1800" i="1" dirty="0"/>
              <a:t>put the unused token back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	</a:t>
            </a:r>
            <a:r>
              <a:rPr lang="en-US" sz="1800" b="1" dirty="0" smtClean="0"/>
              <a:t>	    </a:t>
            </a:r>
            <a:r>
              <a:rPr lang="en-US" sz="1800" b="1" dirty="0"/>
              <a:t>return left;</a:t>
            </a:r>
            <a:endParaRPr lang="en-US" sz="1800" i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}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1315</Words>
  <Application>Microsoft Office PowerPoint</Application>
  <PresentationFormat>On-screen Show (4:3)</PresentationFormat>
  <Paragraphs>598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Chapter 7 Completing a Program</vt:lpstr>
      <vt:lpstr>Abstract</vt:lpstr>
      <vt:lpstr>Token</vt:lpstr>
      <vt:lpstr>Some struct examples (Data types only)</vt:lpstr>
      <vt:lpstr>Token</vt:lpstr>
      <vt:lpstr>Structs/Classes Member functions (function members)</vt:lpstr>
      <vt:lpstr>Token</vt:lpstr>
      <vt:lpstr>Token_stream</vt:lpstr>
      <vt:lpstr>Reminder: Expression()</vt:lpstr>
      <vt:lpstr>Token_stream</vt:lpstr>
      <vt:lpstr>Token_stream implementation</vt:lpstr>
      <vt:lpstr>Token_stream implementation</vt:lpstr>
      <vt:lpstr>Streams</vt:lpstr>
      <vt:lpstr>The calculator is primitive</vt:lpstr>
      <vt:lpstr>Prompting</vt:lpstr>
      <vt:lpstr>Adding prompts and output indicators</vt:lpstr>
      <vt:lpstr>“But my window disappeared!”</vt:lpstr>
      <vt:lpstr>The code is getting messy</vt:lpstr>
      <vt:lpstr>Remove “magic constants”</vt:lpstr>
      <vt:lpstr>Remove “magic constants”</vt:lpstr>
      <vt:lpstr>Remove “magic constants”</vt:lpstr>
      <vt:lpstr>Remove “magic constants”</vt:lpstr>
      <vt:lpstr>So why did we use “magic constants”?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Features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Completing a Program</dc:title>
  <dc:creator>John Keyser</dc:creator>
  <cp:lastModifiedBy>John Keyser</cp:lastModifiedBy>
  <cp:revision>6</cp:revision>
  <dcterms:created xsi:type="dcterms:W3CDTF">2014-01-30T06:46:22Z</dcterms:created>
  <dcterms:modified xsi:type="dcterms:W3CDTF">2014-01-30T07:32:17Z</dcterms:modified>
</cp:coreProperties>
</file>