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7E0-A06E-43A7-AAE3-FB2F0DE389E7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D1EC-E5DE-4145-9BFE-C059608A0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7E0-A06E-43A7-AAE3-FB2F0DE389E7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D1EC-E5DE-4145-9BFE-C059608A0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7E0-A06E-43A7-AAE3-FB2F0DE389E7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D1EC-E5DE-4145-9BFE-C059608A0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7E0-A06E-43A7-AAE3-FB2F0DE389E7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D1EC-E5DE-4145-9BFE-C059608A0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7E0-A06E-43A7-AAE3-FB2F0DE389E7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D1EC-E5DE-4145-9BFE-C059608A0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7E0-A06E-43A7-AAE3-FB2F0DE389E7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D1EC-E5DE-4145-9BFE-C059608A0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7E0-A06E-43A7-AAE3-FB2F0DE389E7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D1EC-E5DE-4145-9BFE-C059608A0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7E0-A06E-43A7-AAE3-FB2F0DE389E7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D1EC-E5DE-4145-9BFE-C059608A0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7E0-A06E-43A7-AAE3-FB2F0DE389E7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D1EC-E5DE-4145-9BFE-C059608A0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7E0-A06E-43A7-AAE3-FB2F0DE389E7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D1EC-E5DE-4145-9BFE-C059608A0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C7E0-A06E-43A7-AAE3-FB2F0DE389E7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D1EC-E5DE-4145-9BFE-C059608A0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7C7E0-A06E-43A7-AAE3-FB2F0DE389E7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D1EC-E5DE-4145-9BFE-C059608A0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838200"/>
            <a:ext cx="7772400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Chapter 8</a:t>
            </a:r>
            <a:br>
              <a:rPr lang="en-US" altLang="en-US" smtClean="0"/>
            </a:br>
            <a:r>
              <a:rPr lang="en-US" altLang="en-US" smtClean="0"/>
              <a:t>Technicalities: Functions, etc.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295400" y="3352800"/>
            <a:ext cx="640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US" altLang="en-US" sz="3200" dirty="0">
              <a:cs typeface="Times New Roman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altLang="en-US" sz="3200" dirty="0" smtClean="0">
                <a:cs typeface="Times New Roman" pitchFamily="18" charset="0"/>
              </a:rPr>
              <a:t>John Keyser’s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3200" dirty="0" smtClean="0">
                <a:cs typeface="Times New Roman" pitchFamily="18" charset="0"/>
              </a:rPr>
              <a:t>Modifications of Slides by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3200" dirty="0" err="1" smtClean="0">
                <a:cs typeface="Times New Roman" pitchFamily="18" charset="0"/>
              </a:rPr>
              <a:t>Bjarne</a:t>
            </a:r>
            <a:r>
              <a:rPr lang="en-US" altLang="en-US" sz="3200" dirty="0" smtClean="0">
                <a:cs typeface="Times New Roman" pitchFamily="18" charset="0"/>
              </a:rPr>
              <a:t> </a:t>
            </a:r>
            <a:r>
              <a:rPr lang="en-US" altLang="en-US" sz="3200" dirty="0" err="1">
                <a:cs typeface="Times New Roman" pitchFamily="18" charset="0"/>
              </a:rPr>
              <a:t>Stroustrup</a:t>
            </a:r>
            <a:endParaRPr lang="en-US" altLang="en-US" sz="3200" dirty="0">
              <a:cs typeface="Times New Roman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altLang="en-US" sz="3200" dirty="0">
                <a:cs typeface="Times New Roman" pitchFamily="18" charset="0"/>
              </a:rPr>
              <a:t> 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1800" dirty="0">
                <a:cs typeface="Times New Roman" pitchFamily="18" charset="0"/>
              </a:rPr>
              <a:t>www.stroustrup.com/Programming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Declarations and definitions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53400" cy="441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You can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t </a:t>
            </a:r>
            <a:r>
              <a:rPr lang="en-US" altLang="ja-JP" sz="2800" i="1" dirty="0" smtClean="0"/>
              <a:t>define</a:t>
            </a:r>
            <a:r>
              <a:rPr lang="en-US" altLang="ja-JP" sz="2800" dirty="0" smtClean="0"/>
              <a:t> something twice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A definition says what something is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Examples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int a;		// </a:t>
            </a:r>
            <a:r>
              <a:rPr lang="en-US" altLang="en-US" sz="2000" i="1" dirty="0" smtClean="0">
                <a:ea typeface="Times New Roman" pitchFamily="18" charset="0"/>
              </a:rPr>
              <a:t>definition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int a;		// </a:t>
            </a:r>
            <a:r>
              <a:rPr lang="en-US" altLang="en-US" sz="2000" i="1" dirty="0" smtClean="0">
                <a:ea typeface="Times New Roman" pitchFamily="18" charset="0"/>
              </a:rPr>
              <a:t>error: double definition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double </a:t>
            </a:r>
            <a:r>
              <a:rPr lang="en-US" altLang="en-US" sz="2000" b="1" dirty="0" err="1" smtClean="0">
                <a:ea typeface="Times New Roman" pitchFamily="18" charset="0"/>
              </a:rPr>
              <a:t>sqrt</a:t>
            </a:r>
            <a:r>
              <a:rPr lang="en-US" altLang="en-US" sz="2000" b="1" dirty="0" smtClean="0">
                <a:ea typeface="Times New Roman" pitchFamily="18" charset="0"/>
              </a:rPr>
              <a:t>(double d) { … }	// </a:t>
            </a:r>
            <a:r>
              <a:rPr lang="en-US" altLang="en-US" sz="2000" i="1" dirty="0" smtClean="0">
                <a:ea typeface="Times New Roman" pitchFamily="18" charset="0"/>
              </a:rPr>
              <a:t>definition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double </a:t>
            </a:r>
            <a:r>
              <a:rPr lang="en-US" altLang="en-US" sz="2000" b="1" dirty="0" err="1" smtClean="0">
                <a:ea typeface="Times New Roman" pitchFamily="18" charset="0"/>
              </a:rPr>
              <a:t>sqrt</a:t>
            </a:r>
            <a:r>
              <a:rPr lang="en-US" altLang="en-US" sz="2000" b="1" dirty="0" smtClean="0">
                <a:ea typeface="Times New Roman" pitchFamily="18" charset="0"/>
              </a:rPr>
              <a:t>(double d) { … }	// </a:t>
            </a:r>
            <a:r>
              <a:rPr lang="en-US" altLang="en-US" sz="2000" i="1" dirty="0" smtClean="0">
                <a:ea typeface="Times New Roman" pitchFamily="18" charset="0"/>
              </a:rPr>
              <a:t>error: double definition</a:t>
            </a:r>
            <a:endParaRPr lang="en-US" altLang="en-US" sz="1600" i="1" dirty="0" smtClean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You can </a:t>
            </a:r>
            <a:r>
              <a:rPr lang="en-US" altLang="en-US" sz="2800" i="1" dirty="0" smtClean="0"/>
              <a:t>declare</a:t>
            </a:r>
            <a:r>
              <a:rPr lang="en-US" altLang="en-US" sz="2800" dirty="0" smtClean="0"/>
              <a:t> something twice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A declaration says how something can be used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int a = 7;			// </a:t>
            </a:r>
            <a:r>
              <a:rPr lang="en-US" altLang="en-US" sz="2000" i="1" dirty="0" smtClean="0">
                <a:ea typeface="Times New Roman" pitchFamily="18" charset="0"/>
              </a:rPr>
              <a:t>definition (also a declaration)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extern int a;			// </a:t>
            </a:r>
            <a:r>
              <a:rPr lang="en-US" altLang="en-US" sz="2000" i="1" dirty="0" smtClean="0">
                <a:ea typeface="Times New Roman" pitchFamily="18" charset="0"/>
              </a:rPr>
              <a:t>declaration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double </a:t>
            </a:r>
            <a:r>
              <a:rPr lang="en-US" altLang="en-US" sz="2000" b="1" dirty="0" err="1" smtClean="0">
                <a:ea typeface="Times New Roman" pitchFamily="18" charset="0"/>
              </a:rPr>
              <a:t>sqrt</a:t>
            </a:r>
            <a:r>
              <a:rPr lang="en-US" altLang="en-US" sz="2000" b="1" dirty="0" smtClean="0">
                <a:ea typeface="Times New Roman" pitchFamily="18" charset="0"/>
              </a:rPr>
              <a:t>(double);		// </a:t>
            </a:r>
            <a:r>
              <a:rPr lang="en-US" altLang="en-US" sz="2000" i="1" dirty="0" smtClean="0">
                <a:ea typeface="Times New Roman" pitchFamily="18" charset="0"/>
              </a:rPr>
              <a:t>declaration</a:t>
            </a:r>
            <a:endParaRPr lang="en-US" altLang="en-US" sz="2000" b="1" i="1" dirty="0" smtClean="0">
              <a:ea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double </a:t>
            </a:r>
            <a:r>
              <a:rPr lang="en-US" altLang="en-US" sz="2000" b="1" dirty="0" err="1" smtClean="0">
                <a:ea typeface="Times New Roman" pitchFamily="18" charset="0"/>
              </a:rPr>
              <a:t>sqrt</a:t>
            </a:r>
            <a:r>
              <a:rPr lang="en-US" altLang="en-US" sz="2000" b="1" dirty="0" smtClean="0">
                <a:ea typeface="Times New Roman" pitchFamily="18" charset="0"/>
              </a:rPr>
              <a:t>(double d) { … }	// </a:t>
            </a:r>
            <a:r>
              <a:rPr lang="en-US" altLang="en-US" sz="2000" i="1" dirty="0" smtClean="0">
                <a:ea typeface="Times New Roman" pitchFamily="18" charset="0"/>
              </a:rPr>
              <a:t>definition (also a declaration)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B2A35C1B-9175-472A-84CA-1918E5B60BC2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10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>
                <a:ea typeface="+mj-ea"/>
              </a:rPr>
              <a:t>Why both declarations and definitions?</a:t>
            </a:r>
            <a:r>
              <a:rPr lang="en-US" sz="4000">
                <a:ea typeface="+mj-ea"/>
              </a:rPr>
              <a:t> </a:t>
            </a:r>
            <a:endParaRPr lang="en-US" sz="3200">
              <a:ea typeface="+mj-e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5344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smtClean="0"/>
              <a:t>To refer to something, we need (only) its declaration</a:t>
            </a:r>
          </a:p>
          <a:p>
            <a:pPr eaLnBrk="1" hangingPunct="1">
              <a:defRPr/>
            </a:pPr>
            <a:r>
              <a:rPr lang="en-US" altLang="en-US" sz="2400" smtClean="0"/>
              <a:t>Often we want the definition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elsewhere</a:t>
            </a:r>
            <a:r>
              <a:rPr lang="ja-JP" altLang="en-US" sz="2400" smtClean="0"/>
              <a:t>”</a:t>
            </a:r>
            <a:endParaRPr lang="en-US" altLang="ja-JP" sz="2400" smtClean="0"/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Later in a file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In another file</a:t>
            </a:r>
          </a:p>
          <a:p>
            <a:pPr lvl="2" eaLnBrk="1" hangingPunct="1">
              <a:defRPr/>
            </a:pPr>
            <a:r>
              <a:rPr lang="en-US" altLang="en-US" sz="1800" smtClean="0">
                <a:ea typeface="Times New Roman" pitchFamily="18" charset="0"/>
              </a:rPr>
              <a:t>preferably written by someone else</a:t>
            </a:r>
          </a:p>
          <a:p>
            <a:pPr eaLnBrk="1" hangingPunct="1">
              <a:defRPr/>
            </a:pPr>
            <a:r>
              <a:rPr lang="en-US" altLang="en-US" sz="2400" smtClean="0"/>
              <a:t>Declarations are used to specify interfaces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To your own code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To libraries</a:t>
            </a:r>
          </a:p>
          <a:p>
            <a:pPr lvl="2" eaLnBrk="1" hangingPunct="1">
              <a:defRPr/>
            </a:pPr>
            <a:r>
              <a:rPr lang="en-US" altLang="en-US" sz="1800" smtClean="0">
                <a:ea typeface="Times New Roman" pitchFamily="18" charset="0"/>
              </a:rPr>
              <a:t>Libraries are key: we can</a:t>
            </a:r>
            <a:r>
              <a:rPr lang="ja-JP" altLang="en-US" sz="1800" smtClean="0">
                <a:ea typeface="MS PGothic" pitchFamily="34" charset="-128"/>
              </a:rPr>
              <a:t>’</a:t>
            </a:r>
            <a:r>
              <a:rPr lang="en-US" altLang="ja-JP" sz="1800" smtClean="0">
                <a:ea typeface="MS PGothic" pitchFamily="34" charset="-128"/>
              </a:rPr>
              <a:t>t write all ourselves, and wouldn</a:t>
            </a:r>
            <a:r>
              <a:rPr lang="ja-JP" altLang="en-US" sz="1800" smtClean="0">
                <a:ea typeface="MS PGothic" pitchFamily="34" charset="-128"/>
              </a:rPr>
              <a:t>’</a:t>
            </a:r>
            <a:r>
              <a:rPr lang="en-US" altLang="ja-JP" sz="1800" smtClean="0">
                <a:ea typeface="MS PGothic" pitchFamily="34" charset="-128"/>
              </a:rPr>
              <a:t>t want to</a:t>
            </a:r>
          </a:p>
          <a:p>
            <a:pPr eaLnBrk="1" hangingPunct="1">
              <a:defRPr/>
            </a:pPr>
            <a:r>
              <a:rPr lang="en-US" altLang="en-US" sz="2400" smtClean="0"/>
              <a:t>In larger programs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Place all declarations in header files to ease sharing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0C7AF8E3-BF8C-4F30-8DE2-BD07B0E3ABD7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11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01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Header Files and the Preprocessor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0010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A header is a file that holds declarations of functions, types, constants, and other program components.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The construct</a:t>
            </a:r>
            <a:r>
              <a:rPr lang="en-US" altLang="en-US" sz="2000" b="1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#include</a:t>
            </a:r>
            <a:r>
              <a:rPr lang="en-US" altLang="en-US" sz="2400" smtClean="0"/>
              <a:t> </a:t>
            </a:r>
            <a:r>
              <a:rPr lang="en-US" altLang="en-US" sz="2000" b="1" smtClean="0"/>
              <a:t>"std_lib_facilities_3.h"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smtClean="0"/>
              <a:t>   	is a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preprocessor directive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that adds</a:t>
            </a:r>
            <a:r>
              <a:rPr lang="en-US" altLang="ja-JP" sz="2000" b="1" smtClean="0"/>
              <a:t> </a:t>
            </a:r>
            <a:r>
              <a:rPr lang="en-US" altLang="ja-JP" sz="2400" smtClean="0"/>
              <a:t> declarations to your program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Typically, the header file is simply a text (source code) file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A header gives you access to functions, types, etc. that you want to use in your programs.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Usually, you don</a:t>
            </a:r>
            <a:r>
              <a:rPr lang="ja-JP" altLang="en-US" sz="2000" smtClean="0">
                <a:ea typeface="MS PGothic" pitchFamily="34" charset="-128"/>
              </a:rPr>
              <a:t>’</a:t>
            </a:r>
            <a:r>
              <a:rPr lang="en-US" altLang="ja-JP" sz="2000" smtClean="0">
                <a:ea typeface="MS PGothic" pitchFamily="34" charset="-128"/>
              </a:rPr>
              <a:t>t really care about how they are written.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The actual functions, types, etc. are defined in other source code files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Often as part of libraries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0F224CDE-06E8-4776-A29C-C7D7EB48FE68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12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Source files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410200"/>
            <a:ext cx="7772400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smtClean="0"/>
              <a:t>A header file (here, </a:t>
            </a:r>
            <a:r>
              <a:rPr lang="en-US" altLang="en-US" sz="2000" b="1" smtClean="0"/>
              <a:t>token.h</a:t>
            </a:r>
            <a:r>
              <a:rPr lang="en-US" altLang="en-US" sz="2000" smtClean="0"/>
              <a:t>) defines an interface between user code and implementation code (usually in a library)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smtClean="0"/>
              <a:t> </a:t>
            </a:r>
            <a:r>
              <a:rPr lang="en-US" altLang="en-US" sz="2000" smtClean="0"/>
              <a:t>The same </a:t>
            </a:r>
            <a:r>
              <a:rPr lang="en-US" altLang="en-US" sz="2000" b="1" smtClean="0"/>
              <a:t>#include</a:t>
            </a:r>
            <a:r>
              <a:rPr lang="en-US" altLang="en-US" sz="2000" smtClean="0"/>
              <a:t> declarations in both </a:t>
            </a:r>
            <a:r>
              <a:rPr lang="en-US" altLang="en-US" sz="2000" b="1" smtClean="0"/>
              <a:t>.cpp</a:t>
            </a:r>
            <a:r>
              <a:rPr lang="en-US" altLang="en-US" sz="2000" smtClean="0"/>
              <a:t> files (definitions and uses) ease consistency checking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55C44B1E-2857-4078-8C12-345F1A01B28B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13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971800" y="1219200"/>
            <a:ext cx="2971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800" b="1">
                <a:cs typeface="Times New Roman" pitchFamily="18" charset="0"/>
              </a:rPr>
              <a:t>// </a:t>
            </a:r>
            <a:r>
              <a:rPr lang="en-US" altLang="en-US" sz="1800">
                <a:cs typeface="Times New Roman" pitchFamily="18" charset="0"/>
              </a:rPr>
              <a:t>declarations:</a:t>
            </a:r>
            <a:r>
              <a:rPr lang="en-US" altLang="en-US" sz="1800" b="1">
                <a:cs typeface="Times New Roman" pitchFamily="18" charset="0"/>
              </a:rPr>
              <a:t>       </a:t>
            </a:r>
          </a:p>
          <a:p>
            <a:r>
              <a:rPr lang="en-US" altLang="en-US" sz="1800" b="1">
                <a:cs typeface="Times New Roman" pitchFamily="18" charset="0"/>
              </a:rPr>
              <a:t>class Token { … };</a:t>
            </a:r>
          </a:p>
          <a:p>
            <a:r>
              <a:rPr lang="en-US" altLang="en-US" sz="1800" b="1">
                <a:cs typeface="Times New Roman" pitchFamily="18" charset="0"/>
              </a:rPr>
              <a:t>class Token_stream {</a:t>
            </a:r>
          </a:p>
          <a:p>
            <a:r>
              <a:rPr lang="en-US" altLang="en-US" sz="1800" b="1">
                <a:cs typeface="Times New Roman" pitchFamily="18" charset="0"/>
              </a:rPr>
              <a:t>    Token get();</a:t>
            </a:r>
          </a:p>
          <a:p>
            <a:r>
              <a:rPr lang="en-US" altLang="en-US" sz="1800" b="1">
                <a:cs typeface="Times New Roman" pitchFamily="18" charset="0"/>
              </a:rPr>
              <a:t>    …</a:t>
            </a:r>
          </a:p>
          <a:p>
            <a:r>
              <a:rPr lang="en-US" altLang="en-US" sz="1800" b="1">
                <a:cs typeface="Times New Roman" pitchFamily="18" charset="0"/>
              </a:rPr>
              <a:t>};</a:t>
            </a:r>
          </a:p>
          <a:p>
            <a:r>
              <a:rPr lang="en-US" altLang="en-US" sz="1300" b="1">
                <a:cs typeface="Times New Roman" pitchFamily="18" charset="0"/>
              </a:rPr>
              <a:t>…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533400" y="3505200"/>
            <a:ext cx="2895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800" b="1">
                <a:cs typeface="Times New Roman" pitchFamily="18" charset="0"/>
              </a:rPr>
              <a:t>#include "token.h"    </a:t>
            </a:r>
          </a:p>
          <a:p>
            <a:r>
              <a:rPr lang="en-US" altLang="en-US" sz="1800" b="1">
                <a:cs typeface="Times New Roman" pitchFamily="18" charset="0"/>
              </a:rPr>
              <a:t>//</a:t>
            </a:r>
            <a:r>
              <a:rPr lang="en-US" altLang="en-US" sz="1800">
                <a:cs typeface="Times New Roman" pitchFamily="18" charset="0"/>
              </a:rPr>
              <a:t>definitions:</a:t>
            </a:r>
            <a:r>
              <a:rPr lang="en-US" altLang="en-US" sz="1800" b="1">
                <a:cs typeface="Times New Roman" pitchFamily="18" charset="0"/>
              </a:rPr>
              <a:t>              </a:t>
            </a:r>
          </a:p>
          <a:p>
            <a:r>
              <a:rPr lang="en-US" altLang="en-US" sz="1800" b="1">
                <a:cs typeface="Times New Roman" pitchFamily="18" charset="0"/>
              </a:rPr>
              <a:t>Token Token_stream::get()</a:t>
            </a:r>
          </a:p>
          <a:p>
            <a:r>
              <a:rPr lang="en-US" altLang="en-US" sz="1800" b="1">
                <a:cs typeface="Times New Roman" pitchFamily="18" charset="0"/>
              </a:rPr>
              <a:t>{ /* </a:t>
            </a:r>
            <a:r>
              <a:rPr lang="en-US" altLang="en-US" sz="1800">
                <a:cs typeface="Times New Roman" pitchFamily="18" charset="0"/>
              </a:rPr>
              <a:t>…</a:t>
            </a:r>
            <a:r>
              <a:rPr lang="en-US" altLang="en-US" sz="1800" b="1">
                <a:cs typeface="Times New Roman" pitchFamily="18" charset="0"/>
              </a:rPr>
              <a:t> */ }</a:t>
            </a:r>
          </a:p>
          <a:p>
            <a:r>
              <a:rPr lang="en-US" altLang="en-US" sz="1800" b="1">
                <a:cs typeface="Times New Roman" pitchFamily="18" charset="0"/>
              </a:rPr>
              <a:t>… 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5791200" y="3581400"/>
            <a:ext cx="2819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800" b="1">
                <a:cs typeface="Times New Roman" pitchFamily="18" charset="0"/>
              </a:rPr>
              <a:t>#include "token.h"</a:t>
            </a:r>
          </a:p>
          <a:p>
            <a:r>
              <a:rPr lang="en-US" altLang="en-US" sz="1800" b="1">
                <a:cs typeface="Times New Roman" pitchFamily="18" charset="0"/>
              </a:rPr>
              <a:t>…</a:t>
            </a:r>
          </a:p>
          <a:p>
            <a:r>
              <a:rPr lang="en-US" altLang="en-US" sz="1800" b="1">
                <a:cs typeface="Times New Roman" pitchFamily="18" charset="0"/>
              </a:rPr>
              <a:t>Token t = ts.get();</a:t>
            </a:r>
          </a:p>
          <a:p>
            <a:r>
              <a:rPr lang="en-US" altLang="en-US" sz="1800" b="1">
                <a:cs typeface="Times New Roman" pitchFamily="18" charset="0"/>
              </a:rPr>
              <a:t>…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981200" y="14478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token.h: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0" y="28956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>
                <a:cs typeface="Times New Roman" pitchFamily="18" charset="0"/>
              </a:rPr>
              <a:t>token.cpp: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4648200" y="35052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use.cpp:</a:t>
            </a:r>
          </a:p>
        </p:txBody>
      </p:sp>
      <p:cxnSp>
        <p:nvCxnSpPr>
          <p:cNvPr id="13323" name="Straight Arrow Connector 13"/>
          <p:cNvCxnSpPr>
            <a:cxnSpLocks noChangeShapeType="1"/>
            <a:stCxn id="13319" idx="0"/>
            <a:endCxn id="13317" idx="3"/>
          </p:cNvCxnSpPr>
          <p:nvPr/>
        </p:nvCxnSpPr>
        <p:spPr bwMode="auto">
          <a:xfrm rot="16200000" flipV="1">
            <a:off x="5848350" y="2228850"/>
            <a:ext cx="1447800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24" name="Straight Arrow Connector 15"/>
          <p:cNvCxnSpPr>
            <a:cxnSpLocks noChangeShapeType="1"/>
            <a:stCxn id="13318" idx="0"/>
            <a:endCxn id="13317" idx="1"/>
          </p:cNvCxnSpPr>
          <p:nvPr/>
        </p:nvCxnSpPr>
        <p:spPr bwMode="auto">
          <a:xfrm rot="5400000" flipH="1" flipV="1">
            <a:off x="1790700" y="2324100"/>
            <a:ext cx="1371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Scope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A scope is a region of program text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Examples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Global scope (outside any language construct)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Class scope (within a class)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Local scope (between { … } braces)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Statement scope (e.g. in a for-statement)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A name in a scope can be seen from within its scope and within scopes nested within that scope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After the declaration of the name (</a:t>
            </a:r>
            <a:r>
              <a:rPr lang="ja-JP" altLang="en-US" sz="2000" smtClean="0">
                <a:ea typeface="MS PGothic" pitchFamily="34" charset="-128"/>
              </a:rPr>
              <a:t>“</a:t>
            </a:r>
            <a:r>
              <a:rPr lang="en-US" altLang="ja-JP" sz="2000" smtClean="0">
                <a:ea typeface="MS PGothic" pitchFamily="34" charset="-128"/>
              </a:rPr>
              <a:t>can't look ahead</a:t>
            </a:r>
            <a:r>
              <a:rPr lang="ja-JP" altLang="en-US" sz="2000" smtClean="0">
                <a:ea typeface="MS PGothic" pitchFamily="34" charset="-128"/>
              </a:rPr>
              <a:t>”</a:t>
            </a:r>
            <a:r>
              <a:rPr lang="en-US" altLang="ja-JP" sz="2000" smtClean="0">
                <a:ea typeface="MS PGothic" pitchFamily="34" charset="-128"/>
              </a:rPr>
              <a:t> rule)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A scope keeps </a:t>
            </a:r>
            <a:r>
              <a:rPr lang="ja-JP" altLang="en-US" sz="2800" smtClean="0"/>
              <a:t>“</a:t>
            </a:r>
            <a:r>
              <a:rPr lang="en-US" altLang="ja-JP" sz="2800" smtClean="0"/>
              <a:t>things</a:t>
            </a:r>
            <a:r>
              <a:rPr lang="ja-JP" altLang="en-US" sz="2800" smtClean="0"/>
              <a:t>”</a:t>
            </a:r>
            <a:r>
              <a:rPr lang="en-US" altLang="ja-JP" sz="2800" smtClean="0"/>
              <a:t> local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Prevents my variables, functions, etc., from interfering with yours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Remember: real programs have </a:t>
            </a:r>
            <a:r>
              <a:rPr lang="en-US" altLang="en-US" sz="2000" b="1" smtClean="0">
                <a:ea typeface="Times New Roman" pitchFamily="18" charset="0"/>
              </a:rPr>
              <a:t>many</a:t>
            </a:r>
            <a:r>
              <a:rPr lang="en-US" altLang="en-US" sz="2000" smtClean="0">
                <a:ea typeface="Times New Roman" pitchFamily="18" charset="0"/>
              </a:rPr>
              <a:t> thousands of entities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Locality is good!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Keep names as local as possible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38ABA3D3-4B28-46B0-9C9B-E5D346955A30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14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Scope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772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#include "std_lib_facilities_3.h"		// </a:t>
            </a:r>
            <a:r>
              <a:rPr lang="en-US" altLang="en-US" sz="2000" i="1" dirty="0" smtClean="0"/>
              <a:t>get </a:t>
            </a:r>
            <a:r>
              <a:rPr lang="en-US" altLang="en-US" sz="2000" b="1" i="1" dirty="0" smtClean="0"/>
              <a:t>max</a:t>
            </a:r>
            <a:r>
              <a:rPr lang="en-US" altLang="en-US" sz="2000" i="1" dirty="0" smtClean="0"/>
              <a:t> and </a:t>
            </a:r>
            <a:r>
              <a:rPr lang="en-US" altLang="en-US" sz="2000" b="1" i="1" dirty="0" smtClean="0"/>
              <a:t>abs</a:t>
            </a:r>
            <a:r>
              <a:rPr lang="en-US" altLang="en-US" sz="2000" i="1" dirty="0" smtClean="0"/>
              <a:t> from here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// </a:t>
            </a:r>
            <a:r>
              <a:rPr lang="en-US" altLang="en-US" sz="2000" i="1" dirty="0" smtClean="0"/>
              <a:t>no</a:t>
            </a:r>
            <a:r>
              <a:rPr lang="en-US" altLang="en-US" sz="2000" b="1" i="1" dirty="0" smtClean="0"/>
              <a:t> r, </a:t>
            </a:r>
            <a:r>
              <a:rPr lang="en-US" altLang="en-US" sz="2000" b="1" i="1" dirty="0" err="1" smtClean="0"/>
              <a:t>i</a:t>
            </a:r>
            <a:r>
              <a:rPr lang="en-US" altLang="en-US" sz="2000" b="1" i="1" dirty="0" smtClean="0"/>
              <a:t>, </a:t>
            </a:r>
            <a:r>
              <a:rPr lang="en-US" altLang="en-US" sz="2000" i="1" dirty="0" smtClean="0"/>
              <a:t>or</a:t>
            </a:r>
            <a:r>
              <a:rPr lang="en-US" altLang="en-US" sz="2000" b="1" i="1" dirty="0" smtClean="0"/>
              <a:t> v</a:t>
            </a:r>
            <a:r>
              <a:rPr lang="en-US" altLang="en-US" sz="2000" i="1" dirty="0" smtClean="0"/>
              <a:t> here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class </a:t>
            </a:r>
            <a:r>
              <a:rPr lang="en-US" altLang="en-US" sz="2000" b="1" dirty="0" err="1" smtClean="0"/>
              <a:t>My_vector</a:t>
            </a:r>
            <a:r>
              <a:rPr lang="en-US" altLang="en-US" sz="2000" b="1" dirty="0" smtClean="0"/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	vector&lt;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&gt; v;				// </a:t>
            </a:r>
            <a:r>
              <a:rPr lang="en-US" altLang="en-US" sz="2000" b="1" i="1" dirty="0" smtClean="0"/>
              <a:t>v </a:t>
            </a:r>
            <a:r>
              <a:rPr lang="en-US" altLang="en-US" sz="2000" i="1" dirty="0" smtClean="0"/>
              <a:t>is in class scope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	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largest()				// </a:t>
            </a:r>
            <a:r>
              <a:rPr lang="en-US" altLang="en-US" sz="2000" b="1" i="1" dirty="0" smtClean="0"/>
              <a:t>largest </a:t>
            </a:r>
            <a:r>
              <a:rPr lang="en-US" altLang="en-US" sz="2000" i="1" dirty="0" smtClean="0"/>
              <a:t>is in class scope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		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r = 0;	    			// </a:t>
            </a:r>
            <a:r>
              <a:rPr lang="en-US" altLang="en-US" sz="2000" b="1" i="1" dirty="0" smtClean="0"/>
              <a:t>r </a:t>
            </a:r>
            <a:r>
              <a:rPr lang="en-US" altLang="en-US" sz="2000" i="1" dirty="0" smtClean="0"/>
              <a:t>is local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		for (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 = 0; 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&lt;</a:t>
            </a:r>
            <a:r>
              <a:rPr lang="en-US" altLang="en-US" sz="2000" b="1" dirty="0" err="1" smtClean="0"/>
              <a:t>v.size</a:t>
            </a:r>
            <a:r>
              <a:rPr lang="en-US" altLang="en-US" sz="2000" b="1" dirty="0" smtClean="0"/>
              <a:t>(); ++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)</a:t>
            </a:r>
            <a:r>
              <a:rPr lang="en-US" altLang="en-US" sz="2000" b="1" i="1" dirty="0" smtClean="0"/>
              <a:t> 	</a:t>
            </a:r>
            <a:r>
              <a:rPr lang="en-US" altLang="en-US" sz="2000" b="1" dirty="0" smtClean="0"/>
              <a:t>//</a:t>
            </a:r>
            <a:r>
              <a:rPr lang="en-US" altLang="en-US" sz="2000" b="1" i="1" dirty="0" smtClean="0"/>
              <a:t> </a:t>
            </a:r>
            <a:r>
              <a:rPr lang="en-US" altLang="en-US" sz="2000" b="1" i="1" dirty="0" err="1" smtClean="0"/>
              <a:t>i</a:t>
            </a:r>
            <a:r>
              <a:rPr lang="en-US" altLang="en-US" sz="2000" b="1" i="1" dirty="0" smtClean="0"/>
              <a:t> </a:t>
            </a:r>
            <a:r>
              <a:rPr lang="en-US" altLang="en-US" sz="2000" i="1" dirty="0" smtClean="0"/>
              <a:t>is in statement scope</a:t>
            </a: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			r = max(</a:t>
            </a:r>
            <a:r>
              <a:rPr lang="en-US" altLang="en-US" sz="2000" b="1" dirty="0" err="1" smtClean="0"/>
              <a:t>r,abs</a:t>
            </a:r>
            <a:r>
              <a:rPr lang="en-US" altLang="en-US" sz="2000" b="1" dirty="0" smtClean="0"/>
              <a:t>(v[</a:t>
            </a:r>
            <a:r>
              <a:rPr lang="en-US" altLang="en-US" sz="2000" b="1" dirty="0" err="1" smtClean="0"/>
              <a:t>i</a:t>
            </a:r>
            <a:r>
              <a:rPr lang="en-US" altLang="en-US" sz="2000" b="1" dirty="0" smtClean="0"/>
              <a:t>])); </a:t>
            </a:r>
            <a:endParaRPr lang="en-US" altLang="en-US" sz="2000" i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/>
              <a:t>		// </a:t>
            </a:r>
            <a:r>
              <a:rPr lang="en-US" altLang="en-US" sz="2000" i="1" dirty="0" smtClean="0"/>
              <a:t>no </a:t>
            </a:r>
            <a:r>
              <a:rPr lang="en-US" altLang="en-US" sz="2000" b="1" i="1" dirty="0" err="1" smtClean="0"/>
              <a:t>i</a:t>
            </a:r>
            <a:r>
              <a:rPr lang="en-US" altLang="en-US" sz="2000" i="1" dirty="0" smtClean="0"/>
              <a:t> here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		return r;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	// </a:t>
            </a:r>
            <a:r>
              <a:rPr lang="en-US" altLang="en-US" sz="2000" i="1" dirty="0" smtClean="0"/>
              <a:t>no </a:t>
            </a:r>
            <a:r>
              <a:rPr lang="en-US" altLang="en-US" sz="2000" b="1" i="1" dirty="0" smtClean="0"/>
              <a:t>r </a:t>
            </a:r>
            <a:r>
              <a:rPr lang="en-US" altLang="en-US" sz="2000" i="1" dirty="0" smtClean="0"/>
              <a:t>here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// </a:t>
            </a:r>
            <a:r>
              <a:rPr lang="en-US" altLang="en-US" sz="2000" i="1" dirty="0" smtClean="0"/>
              <a:t>no </a:t>
            </a:r>
            <a:r>
              <a:rPr lang="en-US" altLang="en-US" sz="2000" b="1" i="1" dirty="0" smtClean="0"/>
              <a:t>v </a:t>
            </a:r>
            <a:r>
              <a:rPr lang="en-US" altLang="en-US" sz="2000" i="1" dirty="0" smtClean="0"/>
              <a:t>here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A1C419DE-843A-483B-8E9C-C1CF9400DB19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15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Scopes nest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int x;	// </a:t>
            </a:r>
            <a:r>
              <a:rPr lang="en-US" altLang="en-US" sz="2000" i="1" dirty="0" smtClean="0"/>
              <a:t>global variable – avoid those where you can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int y;	// </a:t>
            </a:r>
            <a:r>
              <a:rPr lang="en-US" altLang="en-US" sz="2000" i="1" dirty="0" smtClean="0"/>
              <a:t>another global variable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int f()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	int x;		// </a:t>
            </a:r>
            <a:r>
              <a:rPr lang="en-US" altLang="en-US" sz="2000" i="1" dirty="0" smtClean="0"/>
              <a:t>local variable (Note – now there are two </a:t>
            </a:r>
            <a:r>
              <a:rPr lang="en-US" altLang="en-US" sz="2000" b="1" i="1" dirty="0" smtClean="0"/>
              <a:t>x</a:t>
            </a:r>
            <a:r>
              <a:rPr lang="ja-JP" altLang="en-US" sz="2000" i="1" dirty="0" smtClean="0"/>
              <a:t>’</a:t>
            </a:r>
            <a:r>
              <a:rPr lang="en-US" altLang="ja-JP" sz="2000" i="1" dirty="0" smtClean="0"/>
              <a:t>s)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	x = 7;		// </a:t>
            </a:r>
            <a:r>
              <a:rPr lang="en-US" altLang="en-US" sz="2000" i="1" dirty="0" smtClean="0"/>
              <a:t>local </a:t>
            </a:r>
            <a:r>
              <a:rPr lang="en-US" altLang="en-US" sz="2000" b="1" i="1" dirty="0" smtClean="0"/>
              <a:t>x</a:t>
            </a:r>
            <a:r>
              <a:rPr lang="en-US" altLang="en-US" sz="2000" i="1" dirty="0" smtClean="0"/>
              <a:t>, not the global </a:t>
            </a:r>
            <a:r>
              <a:rPr lang="en-US" altLang="en-US" sz="2000" b="1" i="1" dirty="0" smtClean="0"/>
              <a:t>x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		int x = y;	// </a:t>
            </a:r>
            <a:r>
              <a:rPr lang="en-US" altLang="en-US" sz="2000" i="1" dirty="0" smtClean="0"/>
              <a:t>another local </a:t>
            </a:r>
            <a:r>
              <a:rPr lang="en-US" altLang="en-US" sz="2000" b="1" i="1" dirty="0" smtClean="0"/>
              <a:t>x</a:t>
            </a:r>
            <a:r>
              <a:rPr lang="en-US" altLang="en-US" sz="2000" i="1" dirty="0" smtClean="0"/>
              <a:t>, initialized by the global </a:t>
            </a:r>
            <a:r>
              <a:rPr lang="en-US" altLang="en-US" sz="2000" b="1" i="1" dirty="0" smtClean="0"/>
              <a:t>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			// </a:t>
            </a:r>
            <a:r>
              <a:rPr lang="en-US" altLang="en-US" sz="2000" i="1" dirty="0" smtClean="0"/>
              <a:t>(Now there are three</a:t>
            </a:r>
            <a:r>
              <a:rPr lang="en-US" altLang="en-US" sz="2000" b="1" i="1" dirty="0" smtClean="0"/>
              <a:t> x</a:t>
            </a:r>
            <a:r>
              <a:rPr lang="ja-JP" altLang="en-US" sz="2000" i="1" dirty="0" smtClean="0"/>
              <a:t>’</a:t>
            </a:r>
            <a:r>
              <a:rPr lang="en-US" altLang="ja-JP" sz="2000" i="1" dirty="0" smtClean="0"/>
              <a:t>s)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		x++;	// </a:t>
            </a:r>
            <a:r>
              <a:rPr lang="en-US" altLang="en-US" sz="2000" i="1" dirty="0" smtClean="0"/>
              <a:t>increment the local</a:t>
            </a:r>
            <a:r>
              <a:rPr lang="en-US" altLang="en-US" sz="2000" b="1" i="1" dirty="0" smtClean="0"/>
              <a:t> x</a:t>
            </a:r>
            <a:r>
              <a:rPr lang="en-US" altLang="en-US" sz="2000" i="1" dirty="0" smtClean="0"/>
              <a:t> in this scope</a:t>
            </a:r>
            <a:endParaRPr lang="en-US" altLang="en-US" sz="2000" b="1" i="1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// </a:t>
            </a:r>
            <a:r>
              <a:rPr lang="en-US" altLang="en-US" sz="2000" i="1" dirty="0" smtClean="0"/>
              <a:t>avoid such complicated nesting and hiding: keep it simple!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7CF16D51-06F7-4B14-A507-5D9AA9AEB02F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16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534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General form: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return_type</a:t>
            </a:r>
            <a:r>
              <a:rPr lang="en-US" altLang="en-US" sz="2000" b="1" dirty="0" smtClean="0">
                <a:ea typeface="Times New Roman" pitchFamily="18" charset="0"/>
              </a:rPr>
              <a:t> </a:t>
            </a:r>
            <a:r>
              <a:rPr lang="en-US" altLang="en-US" sz="2000" b="1" i="1" dirty="0" smtClean="0">
                <a:ea typeface="Times New Roman" pitchFamily="18" charset="0"/>
              </a:rPr>
              <a:t>name</a:t>
            </a:r>
            <a:r>
              <a:rPr lang="en-US" altLang="en-US" sz="2000" b="1" dirty="0" smtClean="0">
                <a:ea typeface="Times New Roman" pitchFamily="18" charset="0"/>
              </a:rPr>
              <a:t> (</a:t>
            </a:r>
            <a:r>
              <a:rPr lang="en-US" altLang="en-US" sz="2000" b="1" i="1" dirty="0" smtClean="0">
                <a:ea typeface="Times New Roman" pitchFamily="18" charset="0"/>
              </a:rPr>
              <a:t>formal arguments</a:t>
            </a:r>
            <a:r>
              <a:rPr lang="en-US" altLang="en-US" sz="2000" b="1" dirty="0" smtClean="0">
                <a:ea typeface="Times New Roman" pitchFamily="18" charset="0"/>
              </a:rPr>
              <a:t>); 	 	// </a:t>
            </a:r>
            <a:r>
              <a:rPr lang="en-US" altLang="en-US" sz="2000" i="1" dirty="0" smtClean="0">
                <a:ea typeface="Times New Roman" pitchFamily="18" charset="0"/>
              </a:rPr>
              <a:t>a</a:t>
            </a:r>
            <a:r>
              <a:rPr lang="en-US" altLang="en-US" sz="2000" b="1" i="1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declaration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return_type</a:t>
            </a:r>
            <a:r>
              <a:rPr lang="en-US" altLang="en-US" sz="2000" b="1" dirty="0" smtClean="0">
                <a:ea typeface="Times New Roman" pitchFamily="18" charset="0"/>
              </a:rPr>
              <a:t> </a:t>
            </a:r>
            <a:r>
              <a:rPr lang="en-US" altLang="en-US" sz="2000" b="1" i="1" dirty="0" smtClean="0">
                <a:ea typeface="Times New Roman" pitchFamily="18" charset="0"/>
              </a:rPr>
              <a:t>name</a:t>
            </a:r>
            <a:r>
              <a:rPr lang="en-US" altLang="en-US" sz="2000" b="1" dirty="0" smtClean="0">
                <a:ea typeface="Times New Roman" pitchFamily="18" charset="0"/>
              </a:rPr>
              <a:t> (</a:t>
            </a:r>
            <a:r>
              <a:rPr lang="en-US" altLang="en-US" sz="2000" b="1" i="1" dirty="0" smtClean="0">
                <a:ea typeface="Times New Roman" pitchFamily="18" charset="0"/>
              </a:rPr>
              <a:t>formal arguments</a:t>
            </a:r>
            <a:r>
              <a:rPr lang="en-US" altLang="en-US" sz="2000" b="1" dirty="0" smtClean="0">
                <a:ea typeface="Times New Roman" pitchFamily="18" charset="0"/>
              </a:rPr>
              <a:t>) </a:t>
            </a:r>
            <a:r>
              <a:rPr lang="en-US" altLang="en-US" sz="2000" b="1" i="1" dirty="0" smtClean="0">
                <a:ea typeface="Times New Roman" pitchFamily="18" charset="0"/>
              </a:rPr>
              <a:t>body</a:t>
            </a:r>
            <a:r>
              <a:rPr lang="en-US" altLang="en-US" sz="2000" b="1" dirty="0" smtClean="0">
                <a:ea typeface="Times New Roman" pitchFamily="18" charset="0"/>
              </a:rPr>
              <a:t>		// </a:t>
            </a:r>
            <a:r>
              <a:rPr lang="en-US" altLang="en-US" sz="2000" i="1" dirty="0" smtClean="0">
                <a:ea typeface="Times New Roman" pitchFamily="18" charset="0"/>
              </a:rPr>
              <a:t>a</a:t>
            </a:r>
            <a:r>
              <a:rPr lang="en-US" altLang="en-US" sz="2000" b="1" i="1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definition</a:t>
            </a:r>
            <a:r>
              <a:rPr lang="en-US" altLang="en-US" sz="2000" b="1" i="1" dirty="0" smtClean="0">
                <a:ea typeface="Times New Roman" pitchFamily="18" charset="0"/>
              </a:rPr>
              <a:t>  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For example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double f(int a, double d) { return a*d; 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Formal arguments are often called parameters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If you don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t want to return a value give </a:t>
            </a:r>
            <a:r>
              <a:rPr lang="en-US" altLang="ja-JP" sz="2400" b="1" dirty="0" smtClean="0"/>
              <a:t>void</a:t>
            </a:r>
            <a:r>
              <a:rPr lang="en-US" altLang="ja-JP" sz="2400" dirty="0" smtClean="0"/>
              <a:t> as the return type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              	void </a:t>
            </a:r>
            <a:r>
              <a:rPr lang="en-US" altLang="en-US" sz="2000" b="1" dirty="0" err="1" smtClean="0">
                <a:ea typeface="Times New Roman" pitchFamily="18" charset="0"/>
              </a:rPr>
              <a:t>increase_power</a:t>
            </a:r>
            <a:r>
              <a:rPr lang="en-US" altLang="en-US" sz="2000" b="1" dirty="0" smtClean="0">
                <a:ea typeface="Times New Roman" pitchFamily="18" charset="0"/>
              </a:rPr>
              <a:t>(int level);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Here,</a:t>
            </a:r>
            <a:r>
              <a:rPr lang="en-US" altLang="en-US" sz="2000" b="1" dirty="0" smtClean="0">
                <a:ea typeface="Times New Roman" pitchFamily="18" charset="0"/>
              </a:rPr>
              <a:t> void </a:t>
            </a:r>
            <a:r>
              <a:rPr lang="en-US" altLang="en-US" sz="2000" dirty="0" smtClean="0">
                <a:ea typeface="Times New Roman" pitchFamily="18" charset="0"/>
              </a:rPr>
              <a:t>means </a:t>
            </a:r>
            <a:r>
              <a:rPr lang="ja-JP" altLang="en-US" sz="2000" dirty="0" smtClean="0">
                <a:ea typeface="MS PGothic" pitchFamily="34" charset="-128"/>
              </a:rPr>
              <a:t>“</a:t>
            </a:r>
            <a:r>
              <a:rPr lang="en-US" altLang="ja-JP" sz="2000" dirty="0" smtClean="0">
                <a:ea typeface="MS PGothic" pitchFamily="34" charset="-128"/>
              </a:rPr>
              <a:t>don’t return a value</a:t>
            </a:r>
            <a:r>
              <a:rPr lang="ja-JP" altLang="en-US" sz="2000" dirty="0" smtClean="0">
                <a:ea typeface="MS PGothic" pitchFamily="34" charset="-128"/>
              </a:rPr>
              <a:t>”</a:t>
            </a:r>
            <a:endParaRPr lang="en-US" altLang="ja-JP" sz="2000" dirty="0" smtClean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A body is a block or a try block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For example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{ /* </a:t>
            </a:r>
            <a:r>
              <a:rPr lang="en-US" altLang="en-US" sz="2000" i="1" dirty="0" smtClean="0">
                <a:ea typeface="Times New Roman" pitchFamily="18" charset="0"/>
              </a:rPr>
              <a:t>code</a:t>
            </a:r>
            <a:r>
              <a:rPr lang="en-US" altLang="en-US" sz="2000" b="1" dirty="0" smtClean="0">
                <a:ea typeface="Times New Roman" pitchFamily="18" charset="0"/>
              </a:rPr>
              <a:t> */ }	// </a:t>
            </a:r>
            <a:r>
              <a:rPr lang="en-US" altLang="en-US" sz="2000" i="1" dirty="0" smtClean="0">
                <a:ea typeface="Times New Roman" pitchFamily="18" charset="0"/>
              </a:rPr>
              <a:t>a block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try { /* </a:t>
            </a:r>
            <a:r>
              <a:rPr lang="en-US" altLang="en-US" sz="2000" i="1" dirty="0" smtClean="0">
                <a:ea typeface="Times New Roman" pitchFamily="18" charset="0"/>
              </a:rPr>
              <a:t>code</a:t>
            </a:r>
            <a:r>
              <a:rPr lang="en-US" altLang="en-US" sz="2000" b="1" dirty="0" smtClean="0">
                <a:ea typeface="Times New Roman" pitchFamily="18" charset="0"/>
              </a:rPr>
              <a:t> */ } catch(exception&amp; e) { /* </a:t>
            </a:r>
            <a:r>
              <a:rPr lang="en-US" altLang="en-US" sz="2000" i="1" dirty="0" smtClean="0">
                <a:ea typeface="Times New Roman" pitchFamily="18" charset="0"/>
              </a:rPr>
              <a:t>code</a:t>
            </a:r>
            <a:r>
              <a:rPr lang="en-US" altLang="en-US" sz="2000" b="1" dirty="0" smtClean="0">
                <a:ea typeface="Times New Roman" pitchFamily="18" charset="0"/>
              </a:rPr>
              <a:t> */ }	// </a:t>
            </a:r>
            <a:r>
              <a:rPr lang="en-US" altLang="en-US" sz="2000" i="1" dirty="0" smtClean="0">
                <a:ea typeface="Times New Roman" pitchFamily="18" charset="0"/>
              </a:rPr>
              <a:t>a try block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Functions represent/implement computations/calculations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2C3AA3E-0491-41F7-A74C-6E0950EEE9D1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17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Functions: Call by Value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// </a:t>
            </a:r>
            <a:r>
              <a:rPr lang="en-US" altLang="en-US" sz="2000" i="1" smtClean="0"/>
              <a:t>call-by-value (send the function a copy of the argument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s value)</a:t>
            </a:r>
            <a:endParaRPr lang="en-US" altLang="ja-JP" sz="200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int f(int a) { a = a+1; return a;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int main()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int xx = 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cout &lt;&lt; f(xx) &lt;&lt; endl;	// </a:t>
            </a:r>
            <a:r>
              <a:rPr lang="en-US" altLang="en-US" sz="2000" i="1" smtClean="0"/>
              <a:t>writes </a:t>
            </a:r>
            <a:r>
              <a:rPr lang="en-US" altLang="en-US" sz="2000" b="1" i="1" smtClean="0"/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cout &lt;&lt; xx &lt;&lt; endl; 	// </a:t>
            </a:r>
            <a:r>
              <a:rPr lang="en-US" altLang="en-US" sz="2000" i="1" smtClean="0"/>
              <a:t>writes</a:t>
            </a:r>
            <a:r>
              <a:rPr lang="en-US" altLang="en-US" sz="2000" b="1" i="1" smtClean="0"/>
              <a:t> 0; f() </a:t>
            </a:r>
            <a:r>
              <a:rPr lang="en-US" altLang="en-US" sz="2000" i="1" smtClean="0"/>
              <a:t>doesn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t change</a:t>
            </a:r>
            <a:r>
              <a:rPr lang="en-US" altLang="ja-JP" sz="2000" b="1" i="1" smtClean="0"/>
              <a:t> xx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int yy = 7;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cout &lt;&lt; f(yy) &lt;&lt; endl; // </a:t>
            </a:r>
            <a:r>
              <a:rPr lang="en-US" altLang="en-US" sz="2000" i="1" smtClean="0"/>
              <a:t>writes</a:t>
            </a:r>
            <a:r>
              <a:rPr lang="en-US" altLang="en-US" sz="2000" b="1" i="1" smtClean="0"/>
              <a:t> 8;  f() </a:t>
            </a:r>
            <a:r>
              <a:rPr lang="en-US" altLang="en-US" sz="2000" i="1" smtClean="0"/>
              <a:t>doesn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t change</a:t>
            </a:r>
            <a:r>
              <a:rPr lang="en-US" altLang="ja-JP" sz="2000" b="1" i="1" smtClean="0"/>
              <a:t> yy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cout &lt;&lt; yy &lt;&lt; endl; 	// </a:t>
            </a:r>
            <a:r>
              <a:rPr lang="en-US" altLang="en-US" sz="2000" i="1" smtClean="0"/>
              <a:t>writes</a:t>
            </a:r>
            <a:r>
              <a:rPr lang="en-US" altLang="en-US" sz="2000" b="1" i="1" smtClean="0"/>
              <a:t> 7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}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730C8012-BDA6-469C-840D-8457A6FDAA8F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18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6096000" y="32766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6781800" y="1981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>
                <a:cs typeface="Times New Roman" pitchFamily="18" charset="0"/>
              </a:rPr>
              <a:t>a: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5410200" y="3276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>
                <a:cs typeface="Times New Roman" pitchFamily="18" charset="0"/>
              </a:rPr>
              <a:t>xx: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6781800" y="2563813"/>
            <a:ext cx="166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cs typeface="Times New Roman" pitchFamily="18" charset="0"/>
              </a:rPr>
              <a:t>copy the value</a:t>
            </a:r>
          </a:p>
        </p:txBody>
      </p:sp>
      <p:sp>
        <p:nvSpPr>
          <p:cNvPr id="18441" name="Rectangle 12"/>
          <p:cNvSpPr>
            <a:spLocks noChangeArrowheads="1"/>
          </p:cNvSpPr>
          <p:nvPr/>
        </p:nvSpPr>
        <p:spPr bwMode="auto">
          <a:xfrm>
            <a:off x="7315200" y="20574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auto">
          <a:xfrm>
            <a:off x="6705600" y="5927725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7</a:t>
            </a:r>
          </a:p>
        </p:txBody>
      </p:sp>
      <p:sp>
        <p:nvSpPr>
          <p:cNvPr id="18443" name="Text Box 14"/>
          <p:cNvSpPr txBox="1">
            <a:spLocks noChangeArrowheads="1"/>
          </p:cNvSpPr>
          <p:nvPr/>
        </p:nvSpPr>
        <p:spPr bwMode="auto">
          <a:xfrm>
            <a:off x="7315200" y="4648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>
                <a:cs typeface="Times New Roman" pitchFamily="18" charset="0"/>
              </a:rPr>
              <a:t>a:</a:t>
            </a:r>
          </a:p>
        </p:txBody>
      </p:sp>
      <p:sp>
        <p:nvSpPr>
          <p:cNvPr id="18444" name="Text Box 15"/>
          <p:cNvSpPr txBox="1">
            <a:spLocks noChangeArrowheads="1"/>
          </p:cNvSpPr>
          <p:nvPr/>
        </p:nvSpPr>
        <p:spPr bwMode="auto">
          <a:xfrm>
            <a:off x="6019800" y="59277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>
                <a:cs typeface="Times New Roman" pitchFamily="18" charset="0"/>
              </a:rPr>
              <a:t>yy:</a:t>
            </a:r>
          </a:p>
        </p:txBody>
      </p:sp>
      <p:sp>
        <p:nvSpPr>
          <p:cNvPr id="18445" name="Text Box 17"/>
          <p:cNvSpPr txBox="1">
            <a:spLocks noChangeArrowheads="1"/>
          </p:cNvSpPr>
          <p:nvPr/>
        </p:nvSpPr>
        <p:spPr bwMode="auto">
          <a:xfrm>
            <a:off x="7315200" y="5181600"/>
            <a:ext cx="166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cs typeface="Times New Roman" pitchFamily="18" charset="0"/>
              </a:rPr>
              <a:t>copy the value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7848600" y="47244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7</a:t>
            </a:r>
          </a:p>
        </p:txBody>
      </p:sp>
      <p:cxnSp>
        <p:nvCxnSpPr>
          <p:cNvPr id="18447" name="AutoShape 19"/>
          <p:cNvCxnSpPr>
            <a:cxnSpLocks noChangeShapeType="1"/>
            <a:stCxn id="18437" idx="0"/>
            <a:endCxn id="18441" idx="2"/>
          </p:cNvCxnSpPr>
          <p:nvPr/>
        </p:nvCxnSpPr>
        <p:spPr bwMode="auto">
          <a:xfrm flipV="1">
            <a:off x="6667500" y="2362200"/>
            <a:ext cx="1219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8" name="AutoShape 20"/>
          <p:cNvCxnSpPr>
            <a:cxnSpLocks noChangeShapeType="1"/>
            <a:stCxn id="18442" idx="0"/>
            <a:endCxn id="18446" idx="2"/>
          </p:cNvCxnSpPr>
          <p:nvPr/>
        </p:nvCxnSpPr>
        <p:spPr bwMode="auto">
          <a:xfrm flipV="1">
            <a:off x="7277100" y="5029200"/>
            <a:ext cx="1143000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Functions: Call by Reference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// </a:t>
            </a:r>
            <a:r>
              <a:rPr lang="en-US" altLang="en-US" sz="2000" i="1" smtClean="0"/>
              <a:t>call-by-reference (pass a reference to the argument)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int f(int&amp; a) { a = a+1; return a;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int xx =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cout &lt;&lt; f(xx) &lt;&lt; endl;	// </a:t>
            </a:r>
            <a:r>
              <a:rPr lang="en-US" altLang="en-US" sz="2000" i="1" smtClean="0"/>
              <a:t>writes </a:t>
            </a:r>
            <a:r>
              <a:rPr lang="en-US" altLang="en-US" sz="2000" b="1" i="1" smtClean="0"/>
              <a:t>1</a:t>
            </a:r>
            <a:r>
              <a:rPr lang="en-US" altLang="en-US" sz="2000" b="1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		// </a:t>
            </a:r>
            <a:r>
              <a:rPr lang="en-US" altLang="en-US" sz="2000" b="1" i="1" smtClean="0"/>
              <a:t>f() </a:t>
            </a:r>
            <a:r>
              <a:rPr lang="en-US" altLang="en-US" sz="2000" i="1" smtClean="0"/>
              <a:t>changed the value of</a:t>
            </a:r>
            <a:r>
              <a:rPr lang="en-US" altLang="en-US" sz="2000" b="1" i="1" smtClean="0"/>
              <a:t> xx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cout &lt;&lt; xx &lt;&lt; endl; 	// </a:t>
            </a:r>
            <a:r>
              <a:rPr lang="en-US" altLang="en-US" sz="2000" i="1" smtClean="0"/>
              <a:t>writes</a:t>
            </a:r>
            <a:r>
              <a:rPr lang="en-US" altLang="en-US" sz="2000" b="1" i="1" smtClean="0"/>
              <a:t>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int yy = 7;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cout &lt;&lt; f(yy) &lt;&lt; endl; // </a:t>
            </a:r>
            <a:r>
              <a:rPr lang="en-US" altLang="en-US" sz="2000" i="1" smtClean="0"/>
              <a:t>writes</a:t>
            </a:r>
            <a:r>
              <a:rPr lang="en-US" altLang="en-US" sz="2000" b="1" i="1" smtClean="0"/>
              <a:t> 8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		// </a:t>
            </a:r>
            <a:r>
              <a:rPr lang="en-US" altLang="en-US" sz="2000" b="1" i="1" smtClean="0"/>
              <a:t>f() </a:t>
            </a:r>
            <a:r>
              <a:rPr lang="en-US" altLang="en-US" sz="2000" i="1" smtClean="0"/>
              <a:t>changes the value of</a:t>
            </a:r>
            <a:r>
              <a:rPr lang="en-US" altLang="en-US" sz="2000" b="1" i="1" smtClean="0"/>
              <a:t> yy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cout &lt;&lt; yy &lt;&lt; endl; 	// </a:t>
            </a:r>
            <a:r>
              <a:rPr lang="en-US" altLang="en-US" sz="2000" i="1" smtClean="0"/>
              <a:t>writes</a:t>
            </a:r>
            <a:r>
              <a:rPr lang="en-US" altLang="en-US" sz="2000" b="1" i="1" smtClean="0"/>
              <a:t> 8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}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7103C4C-0B80-4BB1-8E7B-643A56177AD5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19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7010400" y="2819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0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7180263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7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6400800" y="2743200"/>
            <a:ext cx="801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>
                <a:cs typeface="Times New Roman" pitchFamily="18" charset="0"/>
              </a:rPr>
              <a:t>xx: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6646863" y="5029200"/>
            <a:ext cx="725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>
                <a:cs typeface="Times New Roman" pitchFamily="18" charset="0"/>
              </a:rPr>
              <a:t>yy: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4876800" y="1676400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cs typeface="Times New Roman" pitchFamily="18" charset="0"/>
              </a:rPr>
              <a:t>a:</a:t>
            </a:r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6629400" y="2209800"/>
            <a:ext cx="2136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cs typeface="Times New Roman" pitchFamily="18" charset="0"/>
              </a:rPr>
              <a:t>1</a:t>
            </a:r>
            <a:r>
              <a:rPr lang="en-US" altLang="en-US" sz="2000" baseline="30000">
                <a:cs typeface="Times New Roman" pitchFamily="18" charset="0"/>
              </a:rPr>
              <a:t>st</a:t>
            </a:r>
            <a:r>
              <a:rPr lang="en-US" altLang="en-US" sz="2000">
                <a:cs typeface="Times New Roman" pitchFamily="18" charset="0"/>
              </a:rPr>
              <a:t> call (refer to xx)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6951663" y="4343400"/>
            <a:ext cx="2192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cs typeface="Times New Roman" pitchFamily="18" charset="0"/>
              </a:rPr>
              <a:t>2</a:t>
            </a:r>
            <a:r>
              <a:rPr lang="en-US" altLang="en-US" sz="2000" baseline="30000">
                <a:cs typeface="Times New Roman" pitchFamily="18" charset="0"/>
              </a:rPr>
              <a:t>nd</a:t>
            </a:r>
            <a:r>
              <a:rPr lang="en-US" altLang="en-US" sz="2000">
                <a:cs typeface="Times New Roman" pitchFamily="18" charset="0"/>
              </a:rPr>
              <a:t> call (refer to yy)</a:t>
            </a:r>
          </a:p>
        </p:txBody>
      </p:sp>
      <p:cxnSp>
        <p:nvCxnSpPr>
          <p:cNvPr id="19468" name="AutoShape 14"/>
          <p:cNvCxnSpPr>
            <a:cxnSpLocks noChangeShapeType="1"/>
            <a:stCxn id="19465" idx="3"/>
            <a:endCxn id="19461" idx="0"/>
          </p:cNvCxnSpPr>
          <p:nvPr/>
        </p:nvCxnSpPr>
        <p:spPr bwMode="auto">
          <a:xfrm>
            <a:off x="5280025" y="1905000"/>
            <a:ext cx="2301875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9" name="AutoShape 15"/>
          <p:cNvCxnSpPr>
            <a:cxnSpLocks noChangeShapeType="1"/>
            <a:stCxn id="19465" idx="2"/>
            <a:endCxn id="19462" idx="0"/>
          </p:cNvCxnSpPr>
          <p:nvPr/>
        </p:nvCxnSpPr>
        <p:spPr bwMode="auto">
          <a:xfrm rot="16200000" flipH="1">
            <a:off x="4929188" y="2282825"/>
            <a:ext cx="2971800" cy="2673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  <p:cxnSp>
        <p:nvCxnSpPr>
          <p:cNvPr id="19471" name="Straight Arrow Connector 2"/>
          <p:cNvCxnSpPr>
            <a:cxnSpLocks noChangeShapeType="1"/>
          </p:cNvCxnSpPr>
          <p:nvPr/>
        </p:nvCxnSpPr>
        <p:spPr bwMode="auto">
          <a:xfrm flipH="1" flipV="1">
            <a:off x="1752600" y="1752600"/>
            <a:ext cx="838200" cy="4572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Test: Over chapters 1-9</a:t>
            </a:r>
          </a:p>
          <a:p>
            <a:pPr lvl="1"/>
            <a:r>
              <a:rPr lang="en-US" dirty="0" smtClean="0"/>
              <a:t>Will “Finish” this week</a:t>
            </a:r>
          </a:p>
          <a:p>
            <a:pPr lvl="1"/>
            <a:r>
              <a:rPr lang="en-US" dirty="0" smtClean="0"/>
              <a:t>Date possibilities: Feb. 11, 13, 18, 20</a:t>
            </a:r>
          </a:p>
          <a:p>
            <a:r>
              <a:rPr lang="en-US" dirty="0" smtClean="0"/>
              <a:t>Homework problems</a:t>
            </a:r>
          </a:p>
          <a:p>
            <a:r>
              <a:rPr lang="en-US" dirty="0" smtClean="0"/>
              <a:t>Grammars and the Calculator</a:t>
            </a:r>
          </a:p>
          <a:p>
            <a:pPr lvl="1"/>
            <a:r>
              <a:rPr lang="en-US" dirty="0" smtClean="0"/>
              <a:t>Will come back to grammars today after slides</a:t>
            </a:r>
          </a:p>
          <a:p>
            <a:pPr lvl="1"/>
            <a:r>
              <a:rPr lang="en-US" dirty="0" smtClean="0"/>
              <a:t>Would like to return to calculator later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smtClean="0"/>
              <a:t>Avoid (non-const) reference arguments when you can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They can lead to obscure bugs when you forget which arguments can be changed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b="1" smtClean="0">
                <a:ea typeface="Times New Roman" pitchFamily="18" charset="0"/>
              </a:rPr>
              <a:t>int incr1(int a) { return a+1; }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b="1" smtClean="0">
                <a:ea typeface="Times New Roman" pitchFamily="18" charset="0"/>
              </a:rPr>
              <a:t>void incr2(int&amp; a) { ++a; }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b="1" smtClean="0">
                <a:ea typeface="Times New Roman" pitchFamily="18" charset="0"/>
              </a:rPr>
              <a:t>int x = 7;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b="1" smtClean="0">
                <a:ea typeface="Times New Roman" pitchFamily="18" charset="0"/>
              </a:rPr>
              <a:t>x = incr1(x);	// </a:t>
            </a:r>
            <a:r>
              <a:rPr lang="en-US" altLang="en-US" i="1" smtClean="0">
                <a:ea typeface="Times New Roman" pitchFamily="18" charset="0"/>
              </a:rPr>
              <a:t>pretty obvious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b="1" smtClean="0">
                <a:ea typeface="Times New Roman" pitchFamily="18" charset="0"/>
              </a:rPr>
              <a:t>incr2(x);	// </a:t>
            </a:r>
            <a:r>
              <a:rPr lang="en-US" altLang="en-US" i="1" smtClean="0">
                <a:ea typeface="Times New Roman" pitchFamily="18" charset="0"/>
              </a:rPr>
              <a:t>pretty obscure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smtClean="0"/>
              <a:t>So why have reference arguments?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Occasionally, they are essential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i="1" smtClean="0">
                <a:ea typeface="Times New Roman" pitchFamily="18" charset="0"/>
              </a:rPr>
              <a:t>E.g., </a:t>
            </a:r>
            <a:r>
              <a:rPr lang="en-US" altLang="en-US" sz="2000" smtClean="0">
                <a:ea typeface="Times New Roman" pitchFamily="18" charset="0"/>
              </a:rPr>
              <a:t>for changing several values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For manipulating containers (</a:t>
            </a:r>
            <a:r>
              <a:rPr lang="en-US" altLang="en-US" sz="2000" i="1" smtClean="0">
                <a:ea typeface="Times New Roman" pitchFamily="18" charset="0"/>
              </a:rPr>
              <a:t>e.g., </a:t>
            </a:r>
            <a:r>
              <a:rPr lang="en-US" altLang="en-US" sz="2000" smtClean="0">
                <a:ea typeface="Times New Roman" pitchFamily="18" charset="0"/>
              </a:rPr>
              <a:t>vector)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b="1" smtClean="0">
                <a:ea typeface="Times New Roman" pitchFamily="18" charset="0"/>
              </a:rPr>
              <a:t>const</a:t>
            </a:r>
            <a:r>
              <a:rPr lang="en-US" altLang="en-US" sz="2400" smtClean="0">
                <a:ea typeface="Times New Roman" pitchFamily="18" charset="0"/>
              </a:rPr>
              <a:t> reference arguments are very often useful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E7476E2-7C72-4770-B23C-F13D03E68665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20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mtClean="0"/>
              <a:t>Call by value/by reference/</a:t>
            </a:r>
            <a:br>
              <a:rPr lang="en-US" altLang="en-US" smtClean="0"/>
            </a:br>
            <a:r>
              <a:rPr lang="en-US" altLang="en-US" smtClean="0"/>
              <a:t>by const-reference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void f(int a, int&amp; r, const int&amp; cr) { ++a; ++r; ++cr; } //</a:t>
            </a:r>
            <a:r>
              <a:rPr lang="en-US" altLang="en-US" sz="2000" b="1" i="1" smtClean="0"/>
              <a:t> </a:t>
            </a:r>
            <a:r>
              <a:rPr lang="en-US" altLang="en-US" sz="2000" i="1" smtClean="0"/>
              <a:t>error:</a:t>
            </a:r>
            <a:r>
              <a:rPr lang="en-US" altLang="en-US" sz="2000" b="1" i="1" smtClean="0"/>
              <a:t> cr </a:t>
            </a:r>
            <a:r>
              <a:rPr lang="en-US" altLang="en-US" sz="2000" i="1" smtClean="0"/>
              <a:t>is </a:t>
            </a:r>
            <a:r>
              <a:rPr lang="en-US" altLang="en-US" sz="2000" b="1" i="1" smtClean="0"/>
              <a:t>const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void g(int a, int&amp; r, const int&amp; cr) { ++a; ++r; int x = cr; ++x; } // </a:t>
            </a:r>
            <a:r>
              <a:rPr lang="en-US" altLang="en-US" sz="2000" i="1" smtClean="0"/>
              <a:t>ok</a:t>
            </a:r>
            <a:endParaRPr lang="en-US" altLang="en-US" sz="2000" b="1" i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int main()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int x = 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int y = 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int z = 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g(x,y,z);	// </a:t>
            </a:r>
            <a:r>
              <a:rPr lang="en-US" altLang="en-US" sz="2000" i="1" smtClean="0"/>
              <a:t>x==0; y==1; z==0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g(1,2,3);	// </a:t>
            </a:r>
            <a:r>
              <a:rPr lang="en-US" altLang="en-US" sz="2000" i="1" smtClean="0"/>
              <a:t>error: reference argument</a:t>
            </a:r>
            <a:r>
              <a:rPr lang="en-US" altLang="en-US" sz="2000" b="1" i="1" smtClean="0"/>
              <a:t> r </a:t>
            </a:r>
            <a:r>
              <a:rPr lang="en-US" altLang="en-US" sz="2000" i="1" smtClean="0"/>
              <a:t>needs a variable to refer to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g(1,y,3);</a:t>
            </a:r>
            <a:r>
              <a:rPr lang="en-US" altLang="en-US" sz="2000" smtClean="0"/>
              <a:t>	// </a:t>
            </a:r>
            <a:r>
              <a:rPr lang="en-US" altLang="en-US" sz="2000" i="1" smtClean="0"/>
              <a:t>ok: since </a:t>
            </a:r>
            <a:r>
              <a:rPr lang="en-US" altLang="en-US" sz="2000" b="1" i="1" smtClean="0"/>
              <a:t>cr </a:t>
            </a:r>
            <a:r>
              <a:rPr lang="en-US" altLang="en-US" sz="2000" i="1" smtClean="0"/>
              <a:t>is </a:t>
            </a:r>
            <a:r>
              <a:rPr lang="en-US" altLang="en-US" sz="2000" b="1" i="1" smtClean="0"/>
              <a:t>const</a:t>
            </a:r>
            <a:r>
              <a:rPr lang="en-US" altLang="en-US" sz="2000" i="1" smtClean="0"/>
              <a:t> we can pass </a:t>
            </a:r>
            <a:r>
              <a:rPr lang="ja-JP" altLang="en-US" sz="2000" i="1" smtClean="0"/>
              <a:t>“</a:t>
            </a:r>
            <a:r>
              <a:rPr lang="en-US" altLang="ja-JP" sz="2000" i="1" smtClean="0"/>
              <a:t>a temporary</a:t>
            </a:r>
            <a:r>
              <a:rPr lang="ja-JP" altLang="en-US" sz="2000" i="1" smtClean="0"/>
              <a:t>”</a:t>
            </a:r>
            <a:endParaRPr lang="en-US" altLang="ja-JP" sz="2000" i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// </a:t>
            </a:r>
            <a:r>
              <a:rPr lang="en-US" altLang="en-US" sz="2000" b="1" i="1" smtClean="0"/>
              <a:t>const </a:t>
            </a:r>
            <a:r>
              <a:rPr lang="en-US" altLang="en-US" sz="2000" i="1" smtClean="0"/>
              <a:t>references are very useful for passing large objects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459D9004-55CE-4070-A028-A4BD7CA62A1F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21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References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ja-JP" altLang="en-US" sz="2400" smtClean="0"/>
              <a:t>“</a:t>
            </a:r>
            <a:r>
              <a:rPr lang="en-US" altLang="ja-JP" sz="2400" smtClean="0"/>
              <a:t>reference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is a general concept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Not just for call-by-reference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00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int i = 7;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int&amp; r = i;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r = 9;	// </a:t>
            </a:r>
            <a:r>
              <a:rPr lang="en-US" altLang="en-US" sz="2000" b="1" i="1" smtClean="0">
                <a:ea typeface="Times New Roman" pitchFamily="18" charset="0"/>
              </a:rPr>
              <a:t>i </a:t>
            </a:r>
            <a:r>
              <a:rPr lang="en-US" altLang="en-US" sz="2000" i="1" smtClean="0">
                <a:ea typeface="Times New Roman" pitchFamily="18" charset="0"/>
              </a:rPr>
              <a:t>becomes</a:t>
            </a:r>
            <a:r>
              <a:rPr lang="en-US" altLang="en-US" sz="2000" b="1" i="1" smtClean="0">
                <a:ea typeface="Times New Roman" pitchFamily="18" charset="0"/>
              </a:rPr>
              <a:t> 9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const int&amp; cr = i;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// cr = 7;	// </a:t>
            </a:r>
            <a:r>
              <a:rPr lang="en-US" altLang="en-US" sz="2000" i="1" smtClean="0">
                <a:ea typeface="Times New Roman" pitchFamily="18" charset="0"/>
              </a:rPr>
              <a:t>error:</a:t>
            </a:r>
            <a:r>
              <a:rPr lang="en-US" altLang="en-US" sz="2000" b="1" i="1" smtClean="0">
                <a:ea typeface="Times New Roman" pitchFamily="18" charset="0"/>
              </a:rPr>
              <a:t> cr </a:t>
            </a:r>
            <a:r>
              <a:rPr lang="en-US" altLang="en-US" sz="2000" i="1" smtClean="0">
                <a:ea typeface="Times New Roman" pitchFamily="18" charset="0"/>
              </a:rPr>
              <a:t>refers to</a:t>
            </a:r>
            <a:r>
              <a:rPr lang="en-US" altLang="en-US" sz="2000" b="1" i="1" smtClean="0">
                <a:ea typeface="Times New Roman" pitchFamily="18" charset="0"/>
              </a:rPr>
              <a:t> const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i = 8;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cout &lt;&lt; cr &lt;&lt; endl;	// </a:t>
            </a:r>
            <a:r>
              <a:rPr lang="en-US" altLang="en-US" sz="2000" i="1" smtClean="0">
                <a:ea typeface="Times New Roman" pitchFamily="18" charset="0"/>
              </a:rPr>
              <a:t>write out the value of i (that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smtClean="0">
                <a:ea typeface="MS PGothic" pitchFamily="34" charset="-128"/>
              </a:rPr>
              <a:t>s </a:t>
            </a:r>
            <a:r>
              <a:rPr lang="en-US" altLang="ja-JP" sz="2000" b="1" i="1" smtClean="0">
                <a:ea typeface="MS PGothic" pitchFamily="34" charset="-128"/>
              </a:rPr>
              <a:t>8</a:t>
            </a:r>
            <a:r>
              <a:rPr lang="en-US" altLang="ja-JP" sz="2000" i="1" smtClean="0">
                <a:ea typeface="MS PGothic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900" smtClean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You can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think of a reference as an alternative name for an object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You can</a:t>
            </a:r>
            <a:r>
              <a:rPr lang="ja-JP" altLang="en-US" sz="2400" smtClean="0"/>
              <a:t>’</a:t>
            </a:r>
            <a:r>
              <a:rPr lang="en-US" altLang="ja-JP" sz="2400" smtClean="0"/>
              <a:t>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modify an object through a </a:t>
            </a:r>
            <a:r>
              <a:rPr lang="en-US" altLang="en-US" sz="2000" b="1" smtClean="0">
                <a:ea typeface="Times New Roman" pitchFamily="18" charset="0"/>
              </a:rPr>
              <a:t>const</a:t>
            </a:r>
            <a:r>
              <a:rPr lang="en-US" altLang="en-US" sz="2000" smtClean="0">
                <a:ea typeface="Times New Roman" pitchFamily="18" charset="0"/>
              </a:rPr>
              <a:t> reference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make a reference refer to another object after initialization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44D269E6-4FB6-4310-9027-8D79E76CE179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22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73914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7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858000" y="2286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i: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334000" y="1600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r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7150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cr</a:t>
            </a:r>
          </a:p>
        </p:txBody>
      </p:sp>
      <p:cxnSp>
        <p:nvCxnSpPr>
          <p:cNvPr id="22537" name="AutoShape 9"/>
          <p:cNvCxnSpPr>
            <a:cxnSpLocks noChangeShapeType="1"/>
            <a:stCxn id="22535" idx="3"/>
            <a:endCxn id="22533" idx="1"/>
          </p:cNvCxnSpPr>
          <p:nvPr/>
        </p:nvCxnSpPr>
        <p:spPr bwMode="auto">
          <a:xfrm>
            <a:off x="5791200" y="1828800"/>
            <a:ext cx="1600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8" name="AutoShape 10"/>
          <p:cNvCxnSpPr>
            <a:cxnSpLocks noChangeShapeType="1"/>
            <a:stCxn id="22536" idx="3"/>
            <a:endCxn id="22533" idx="1"/>
          </p:cNvCxnSpPr>
          <p:nvPr/>
        </p:nvCxnSpPr>
        <p:spPr bwMode="auto">
          <a:xfrm flipV="1">
            <a:off x="6172200" y="2514600"/>
            <a:ext cx="1219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Guidance for Passing Variables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610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Use call-by-value for very small objects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Use call-by-const-reference for large objects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Return a result rather than modify an object through a reference argument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Use call-by-reference only when you have to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For example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class Image { /* </a:t>
            </a:r>
            <a:r>
              <a:rPr lang="en-US" altLang="en-US" sz="2000" i="1" dirty="0" smtClean="0">
                <a:ea typeface="Times New Roman" pitchFamily="18" charset="0"/>
              </a:rPr>
              <a:t>objects are potentially huge</a:t>
            </a:r>
            <a:r>
              <a:rPr lang="en-US" altLang="en-US" sz="2000" b="1" i="1" dirty="0" smtClean="0">
                <a:ea typeface="Times New Roman" pitchFamily="18" charset="0"/>
              </a:rPr>
              <a:t> </a:t>
            </a:r>
            <a:r>
              <a:rPr lang="en-US" altLang="en-US" sz="2000" b="1" dirty="0" smtClean="0">
                <a:ea typeface="Times New Roman" pitchFamily="18" charset="0"/>
              </a:rPr>
              <a:t>*/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void f(Image </a:t>
            </a:r>
            <a:r>
              <a:rPr lang="en-US" altLang="en-US" sz="2000" b="1" dirty="0" err="1" smtClean="0">
                <a:ea typeface="Times New Roman" pitchFamily="18" charset="0"/>
              </a:rPr>
              <a:t>i</a:t>
            </a:r>
            <a:r>
              <a:rPr lang="en-US" altLang="en-US" sz="2000" b="1" dirty="0" smtClean="0">
                <a:ea typeface="Times New Roman" pitchFamily="18" charset="0"/>
              </a:rPr>
              <a:t>);  … f(</a:t>
            </a:r>
            <a:r>
              <a:rPr lang="en-US" altLang="en-US" sz="2000" b="1" dirty="0" err="1" smtClean="0">
                <a:ea typeface="Times New Roman" pitchFamily="18" charset="0"/>
              </a:rPr>
              <a:t>my_image</a:t>
            </a:r>
            <a:r>
              <a:rPr lang="en-US" altLang="en-US" sz="2000" b="1" dirty="0" smtClean="0">
                <a:ea typeface="Times New Roman" pitchFamily="18" charset="0"/>
              </a:rPr>
              <a:t>);   // </a:t>
            </a:r>
            <a:r>
              <a:rPr lang="en-US" altLang="en-US" sz="2000" i="1" dirty="0" smtClean="0">
                <a:ea typeface="Times New Roman" pitchFamily="18" charset="0"/>
              </a:rPr>
              <a:t>oops: this could be s-l-o-o-o-w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void f(Image&amp; </a:t>
            </a:r>
            <a:r>
              <a:rPr lang="en-US" altLang="en-US" sz="2000" b="1" dirty="0" err="1" smtClean="0">
                <a:ea typeface="Times New Roman" pitchFamily="18" charset="0"/>
              </a:rPr>
              <a:t>i</a:t>
            </a:r>
            <a:r>
              <a:rPr lang="en-US" altLang="en-US" sz="2000" b="1" dirty="0" smtClean="0">
                <a:ea typeface="Times New Roman" pitchFamily="18" charset="0"/>
              </a:rPr>
              <a:t>); … f(</a:t>
            </a:r>
            <a:r>
              <a:rPr lang="en-US" altLang="en-US" sz="2000" b="1" dirty="0" err="1" smtClean="0">
                <a:ea typeface="Times New Roman" pitchFamily="18" charset="0"/>
              </a:rPr>
              <a:t>my_image</a:t>
            </a:r>
            <a:r>
              <a:rPr lang="en-US" altLang="en-US" sz="2000" b="1" dirty="0" smtClean="0">
                <a:ea typeface="Times New Roman" pitchFamily="18" charset="0"/>
              </a:rPr>
              <a:t>); // </a:t>
            </a:r>
            <a:r>
              <a:rPr lang="en-US" altLang="en-US" sz="2000" i="1" dirty="0" smtClean="0">
                <a:ea typeface="Times New Roman" pitchFamily="18" charset="0"/>
              </a:rPr>
              <a:t>no copy, but </a:t>
            </a:r>
            <a:r>
              <a:rPr lang="en-US" altLang="en-US" sz="2000" b="1" i="1" dirty="0" smtClean="0">
                <a:ea typeface="Times New Roman" pitchFamily="18" charset="0"/>
              </a:rPr>
              <a:t>f()</a:t>
            </a:r>
            <a:r>
              <a:rPr lang="en-US" altLang="en-US" sz="2000" i="1" dirty="0" smtClean="0">
                <a:ea typeface="Times New Roman" pitchFamily="18" charset="0"/>
              </a:rPr>
              <a:t> can modify </a:t>
            </a:r>
            <a:r>
              <a:rPr lang="en-US" altLang="en-US" sz="2000" b="1" i="1" dirty="0" err="1" smtClean="0">
                <a:ea typeface="Times New Roman" pitchFamily="18" charset="0"/>
              </a:rPr>
              <a:t>my_image</a:t>
            </a:r>
            <a:endParaRPr lang="en-US" altLang="en-US" sz="2000" b="1" i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void f(const Image&amp;); … f(</a:t>
            </a:r>
            <a:r>
              <a:rPr lang="en-US" altLang="en-US" sz="2000" b="1" dirty="0" err="1" smtClean="0">
                <a:ea typeface="Times New Roman" pitchFamily="18" charset="0"/>
              </a:rPr>
              <a:t>my_image</a:t>
            </a:r>
            <a:r>
              <a:rPr lang="en-US" altLang="en-US" sz="2000" b="1" dirty="0" smtClean="0">
                <a:ea typeface="Times New Roman" pitchFamily="18" charset="0"/>
              </a:rPr>
              <a:t>);  // </a:t>
            </a:r>
            <a:r>
              <a:rPr lang="en-US" altLang="en-US" sz="2000" b="1" i="1" dirty="0" smtClean="0">
                <a:ea typeface="Times New Roman" pitchFamily="18" charset="0"/>
              </a:rPr>
              <a:t>f() </a:t>
            </a:r>
            <a:r>
              <a:rPr lang="en-US" altLang="en-US" sz="2000" i="1" dirty="0" smtClean="0">
                <a:ea typeface="Times New Roman" pitchFamily="18" charset="0"/>
              </a:rPr>
              <a:t>won</a:t>
            </a:r>
            <a:r>
              <a:rPr lang="ja-JP" altLang="en-US" sz="2000" i="1" dirty="0" smtClean="0">
                <a:ea typeface="MS PGothic" pitchFamily="34" charset="-128"/>
              </a:rPr>
              <a:t>’</a:t>
            </a:r>
            <a:r>
              <a:rPr lang="en-US" altLang="ja-JP" sz="2000" i="1" dirty="0" smtClean="0">
                <a:ea typeface="MS PGothic" pitchFamily="34" charset="-128"/>
              </a:rPr>
              <a:t>t mess with</a:t>
            </a:r>
            <a:r>
              <a:rPr lang="en-US" altLang="ja-JP" sz="2000" b="1" i="1" dirty="0" smtClean="0">
                <a:ea typeface="MS PGothic" pitchFamily="34" charset="-128"/>
              </a:rPr>
              <a:t> </a:t>
            </a:r>
            <a:r>
              <a:rPr lang="en-US" altLang="ja-JP" sz="2000" b="1" i="1" dirty="0" err="1" smtClean="0">
                <a:ea typeface="MS PGothic" pitchFamily="34" charset="-128"/>
              </a:rPr>
              <a:t>my_image</a:t>
            </a:r>
            <a:endParaRPr lang="en-US" altLang="en-US" sz="2000" b="1" i="1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AF8F0D8D-3608-43FF-9327-2FAEFB2F5A7A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23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Namespaces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Consider this code from two programmers Jack and Jill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class Glob { /*</a:t>
            </a:r>
            <a:r>
              <a:rPr lang="en-US" altLang="en-US" sz="2000" i="1" dirty="0" smtClean="0">
                <a:ea typeface="Times New Roman" pitchFamily="18" charset="0"/>
              </a:rPr>
              <a:t>…</a:t>
            </a:r>
            <a:r>
              <a:rPr lang="en-US" altLang="en-US" sz="2000" b="1" dirty="0" smtClean="0">
                <a:ea typeface="Times New Roman" pitchFamily="18" charset="0"/>
              </a:rPr>
              <a:t>*/ };   	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in Jack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dirty="0" smtClean="0">
                <a:ea typeface="MS PGothic" pitchFamily="34" charset="-128"/>
              </a:rPr>
              <a:t>s header file</a:t>
            </a:r>
            <a:r>
              <a:rPr lang="en-US" altLang="ja-JP" sz="2000" b="1" i="1" dirty="0" smtClean="0">
                <a:ea typeface="MS PGothic" pitchFamily="34" charset="-128"/>
              </a:rPr>
              <a:t> </a:t>
            </a:r>
            <a:r>
              <a:rPr lang="en-US" altLang="ja-JP" sz="2000" b="1" i="1" dirty="0" err="1" smtClean="0">
                <a:ea typeface="MS PGothic" pitchFamily="34" charset="-128"/>
              </a:rPr>
              <a:t>jack.h</a:t>
            </a:r>
            <a:endParaRPr lang="en-US" altLang="ja-JP" sz="2000" b="1" i="1" dirty="0" smtClean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class Widget { /*</a:t>
            </a:r>
            <a:r>
              <a:rPr lang="en-US" altLang="en-US" sz="2000" i="1" dirty="0" smtClean="0">
                <a:ea typeface="Times New Roman" pitchFamily="18" charset="0"/>
              </a:rPr>
              <a:t>…</a:t>
            </a:r>
            <a:r>
              <a:rPr lang="en-US" altLang="en-US" sz="2000" b="1" dirty="0" smtClean="0">
                <a:ea typeface="Times New Roman" pitchFamily="18" charset="0"/>
              </a:rPr>
              <a:t>*/ };</a:t>
            </a:r>
            <a:r>
              <a:rPr lang="en-US" altLang="en-US" sz="2000" dirty="0" smtClean="0">
                <a:ea typeface="Times New Roman" pitchFamily="18" charset="0"/>
              </a:rPr>
              <a:t>   	</a:t>
            </a: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also in </a:t>
            </a:r>
            <a:r>
              <a:rPr lang="en-US" altLang="en-US" sz="2000" b="1" i="1" dirty="0" err="1" smtClean="0">
                <a:ea typeface="Times New Roman" pitchFamily="18" charset="0"/>
              </a:rPr>
              <a:t>jack.h</a:t>
            </a:r>
            <a:endParaRPr lang="en-US" altLang="en-US" sz="2000" b="1" i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class Blob { /*</a:t>
            </a:r>
            <a:r>
              <a:rPr lang="en-US" altLang="en-US" sz="2000" i="1" dirty="0" smtClean="0">
                <a:ea typeface="Times New Roman" pitchFamily="18" charset="0"/>
              </a:rPr>
              <a:t>…</a:t>
            </a:r>
            <a:r>
              <a:rPr lang="en-US" altLang="en-US" sz="2000" b="1" dirty="0" smtClean="0">
                <a:ea typeface="Times New Roman" pitchFamily="18" charset="0"/>
              </a:rPr>
              <a:t>*/ };   	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in Jill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dirty="0" smtClean="0">
                <a:ea typeface="MS PGothic" pitchFamily="34" charset="-128"/>
              </a:rPr>
              <a:t>s header file</a:t>
            </a:r>
            <a:r>
              <a:rPr lang="en-US" altLang="ja-JP" sz="2000" b="1" i="1" dirty="0" smtClean="0">
                <a:ea typeface="MS PGothic" pitchFamily="34" charset="-128"/>
              </a:rPr>
              <a:t>  </a:t>
            </a:r>
            <a:r>
              <a:rPr lang="en-US" altLang="ja-JP" sz="2000" b="1" i="1" dirty="0" err="1" smtClean="0">
                <a:ea typeface="MS PGothic" pitchFamily="34" charset="-128"/>
              </a:rPr>
              <a:t>jill.h</a:t>
            </a:r>
            <a:endParaRPr lang="en-US" altLang="ja-JP" sz="2000" b="1" i="1" dirty="0" smtClean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class Widget { /*</a:t>
            </a:r>
            <a:r>
              <a:rPr lang="en-US" altLang="en-US" sz="2000" i="1" dirty="0" smtClean="0">
                <a:ea typeface="Times New Roman" pitchFamily="18" charset="0"/>
              </a:rPr>
              <a:t>…</a:t>
            </a:r>
            <a:r>
              <a:rPr lang="en-US" altLang="en-US" sz="2000" b="1" dirty="0" smtClean="0">
                <a:ea typeface="Times New Roman" pitchFamily="18" charset="0"/>
              </a:rPr>
              <a:t>*/ };</a:t>
            </a:r>
            <a:r>
              <a:rPr lang="en-US" altLang="en-US" sz="2000" dirty="0" smtClean="0">
                <a:ea typeface="Times New Roman" pitchFamily="18" charset="0"/>
              </a:rPr>
              <a:t>   	</a:t>
            </a: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also in </a:t>
            </a:r>
            <a:r>
              <a:rPr lang="en-US" altLang="en-US" sz="2000" b="1" i="1" dirty="0" err="1" smtClean="0">
                <a:ea typeface="Times New Roman" pitchFamily="18" charset="0"/>
              </a:rPr>
              <a:t>jill.h</a:t>
            </a:r>
            <a:endParaRPr lang="en-US" altLang="en-US" sz="2000" b="1" i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#include "</a:t>
            </a:r>
            <a:r>
              <a:rPr lang="en-US" altLang="en-US" sz="2000" b="1" dirty="0" err="1" smtClean="0">
                <a:ea typeface="Times New Roman" pitchFamily="18" charset="0"/>
              </a:rPr>
              <a:t>jack.h</a:t>
            </a:r>
            <a:r>
              <a:rPr lang="en-US" altLang="en-US" sz="2000" b="1" dirty="0" smtClean="0">
                <a:ea typeface="Times New Roman" pitchFamily="18" charset="0"/>
              </a:rPr>
              <a:t>";		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this is in your code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#include "</a:t>
            </a:r>
            <a:r>
              <a:rPr lang="en-US" altLang="en-US" sz="2000" b="1" dirty="0" err="1" smtClean="0">
                <a:ea typeface="Times New Roman" pitchFamily="18" charset="0"/>
              </a:rPr>
              <a:t>jill.h</a:t>
            </a:r>
            <a:r>
              <a:rPr lang="en-US" altLang="en-US" sz="2000" b="1" dirty="0" smtClean="0">
                <a:ea typeface="Times New Roman" pitchFamily="18" charset="0"/>
              </a:rPr>
              <a:t>";		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so is this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void </a:t>
            </a:r>
            <a:r>
              <a:rPr lang="en-US" altLang="en-US" sz="2000" b="1" dirty="0" err="1" smtClean="0">
                <a:ea typeface="Times New Roman" pitchFamily="18" charset="0"/>
              </a:rPr>
              <a:t>my_func</a:t>
            </a:r>
            <a:r>
              <a:rPr lang="en-US" altLang="en-US" sz="2000" b="1" dirty="0" smtClean="0">
                <a:ea typeface="Times New Roman" pitchFamily="18" charset="0"/>
              </a:rPr>
              <a:t>(Widget p)</a:t>
            </a: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oops! –error: multiple definitions of Widget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// </a:t>
            </a:r>
            <a:r>
              <a:rPr lang="en-US" altLang="en-US" sz="2000" i="1" dirty="0" smtClean="0">
                <a:ea typeface="Times New Roman" pitchFamily="18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}</a:t>
            </a:r>
            <a:endParaRPr lang="en-US" altLang="en-US" b="1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E1BE0F82-016A-4467-80A8-BEEF64809025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24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Namespaces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The compiler will not compile multiple definitions; such clashes can occur from multiple headers.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One way to prevent this problem is with namespaces: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namespace Jack {	</a:t>
            </a: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i="1" dirty="0" smtClean="0">
                <a:ea typeface="Times New Roman" pitchFamily="18" charset="0"/>
              </a:rPr>
              <a:t>  in Jack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dirty="0" smtClean="0">
                <a:ea typeface="MS PGothic" pitchFamily="34" charset="-128"/>
              </a:rPr>
              <a:t>s header file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     </a:t>
            </a:r>
            <a:r>
              <a:rPr lang="en-US" altLang="en-US" sz="2000" b="1" dirty="0" smtClean="0">
                <a:ea typeface="Times New Roman" pitchFamily="18" charset="0"/>
              </a:rPr>
              <a:t>class Glob{ /*</a:t>
            </a:r>
            <a:r>
              <a:rPr lang="en-US" altLang="en-US" sz="2000" i="1" dirty="0" smtClean="0">
                <a:ea typeface="Times New Roman" pitchFamily="18" charset="0"/>
              </a:rPr>
              <a:t>…</a:t>
            </a:r>
            <a:r>
              <a:rPr lang="en-US" altLang="en-US" sz="2000" b="1" dirty="0" smtClean="0">
                <a:ea typeface="Times New Roman" pitchFamily="18" charset="0"/>
              </a:rPr>
              <a:t>*/ };   			    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          class Widget{ /*</a:t>
            </a:r>
            <a:r>
              <a:rPr lang="en-US" altLang="en-US" sz="2000" i="1" dirty="0" smtClean="0">
                <a:ea typeface="Times New Roman" pitchFamily="18" charset="0"/>
              </a:rPr>
              <a:t>…</a:t>
            </a:r>
            <a:r>
              <a:rPr lang="en-US" altLang="en-US" sz="2000" b="1" dirty="0" smtClean="0">
                <a:ea typeface="Times New Roman" pitchFamily="18" charset="0"/>
              </a:rPr>
              <a:t>*/ }</a:t>
            </a:r>
            <a:r>
              <a:rPr lang="en-US" altLang="en-US" sz="2000" dirty="0" smtClean="0">
                <a:ea typeface="Times New Roman" pitchFamily="18" charset="0"/>
              </a:rPr>
              <a:t>;  	    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     </a:t>
            </a:r>
            <a:r>
              <a:rPr lang="en-US" altLang="en-US" sz="2000" b="1" dirty="0" smtClean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     #include "</a:t>
            </a:r>
            <a:r>
              <a:rPr lang="en-US" altLang="en-US" sz="2000" b="1" dirty="0" err="1" smtClean="0">
                <a:ea typeface="Times New Roman" pitchFamily="18" charset="0"/>
              </a:rPr>
              <a:t>jack.h</a:t>
            </a:r>
            <a:r>
              <a:rPr lang="en-US" altLang="en-US" sz="2000" b="1" dirty="0" smtClean="0">
                <a:ea typeface="Times New Roman" pitchFamily="18" charset="0"/>
              </a:rPr>
              <a:t>";		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this is in your code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#include "</a:t>
            </a:r>
            <a:r>
              <a:rPr lang="en-US" altLang="en-US" sz="2000" b="1" dirty="0" err="1" smtClean="0">
                <a:ea typeface="Times New Roman" pitchFamily="18" charset="0"/>
              </a:rPr>
              <a:t>jill.h</a:t>
            </a:r>
            <a:r>
              <a:rPr lang="en-US" altLang="en-US" sz="2000" b="1" dirty="0" smtClean="0">
                <a:ea typeface="Times New Roman" pitchFamily="18" charset="0"/>
              </a:rPr>
              <a:t>";		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so is this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void </a:t>
            </a:r>
            <a:r>
              <a:rPr lang="en-US" altLang="en-US" sz="2000" b="1" dirty="0" err="1" smtClean="0">
                <a:ea typeface="Times New Roman" pitchFamily="18" charset="0"/>
              </a:rPr>
              <a:t>my_func</a:t>
            </a:r>
            <a:r>
              <a:rPr lang="en-US" altLang="en-US" sz="2000" b="1" dirty="0" smtClean="0">
                <a:ea typeface="Times New Roman" pitchFamily="18" charset="0"/>
              </a:rPr>
              <a:t>(Jack::Widget p)</a:t>
            </a: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OK, Jack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dirty="0" smtClean="0">
                <a:ea typeface="MS PGothic" pitchFamily="34" charset="-128"/>
              </a:rPr>
              <a:t>s Widget class will not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{					// </a:t>
            </a:r>
            <a:r>
              <a:rPr lang="en-US" altLang="en-US" sz="2000" i="1" dirty="0" smtClean="0">
                <a:ea typeface="Times New Roman" pitchFamily="18" charset="0"/>
              </a:rPr>
              <a:t>clash with a different Widget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i="1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	// </a:t>
            </a:r>
            <a:r>
              <a:rPr lang="en-US" altLang="en-US" sz="2000" i="1" dirty="0" smtClean="0">
                <a:ea typeface="Times New Roman" pitchFamily="18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}</a:t>
            </a:r>
            <a:endParaRPr lang="en-US" altLang="en-US" sz="2400" b="1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A90A36FA-3203-4D04-85E0-4C04368D7BFA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25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Namespaces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10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smtClean="0"/>
              <a:t>A namespace is a named scope</a:t>
            </a:r>
          </a:p>
          <a:p>
            <a:pPr eaLnBrk="1" hangingPunct="1">
              <a:defRPr/>
            </a:pPr>
            <a:r>
              <a:rPr lang="en-US" altLang="en-US" sz="2400" smtClean="0"/>
              <a:t>The :: syntax is used to specify which namespace you are using and which (of many possible) objects of the same name you are referring to</a:t>
            </a:r>
          </a:p>
          <a:p>
            <a:pPr eaLnBrk="1" hangingPunct="1">
              <a:defRPr/>
            </a:pPr>
            <a:r>
              <a:rPr lang="en-US" altLang="en-US" sz="2400" smtClean="0"/>
              <a:t>For example, </a:t>
            </a:r>
            <a:r>
              <a:rPr lang="en-US" altLang="en-US" sz="2400" b="1" smtClean="0"/>
              <a:t>cout</a:t>
            </a:r>
            <a:r>
              <a:rPr lang="en-US" altLang="en-US" sz="2400" smtClean="0"/>
              <a:t> is in namespace </a:t>
            </a:r>
            <a:r>
              <a:rPr lang="en-US" altLang="en-US" sz="2400" b="1" smtClean="0"/>
              <a:t>std</a:t>
            </a:r>
            <a:r>
              <a:rPr lang="en-US" altLang="en-US" sz="2400" smtClean="0"/>
              <a:t>, you could write: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400" smtClean="0">
                <a:ea typeface="Times New Roman" pitchFamily="18" charset="0"/>
              </a:rPr>
              <a:t>			</a:t>
            </a:r>
            <a:r>
              <a:rPr lang="en-US" altLang="en-US" sz="2000" b="1" smtClean="0">
                <a:ea typeface="Times New Roman" pitchFamily="18" charset="0"/>
              </a:rPr>
              <a:t>std::cout &lt;&lt; "Please enter stuff… \n";</a:t>
            </a:r>
          </a:p>
          <a:p>
            <a:pPr eaLnBrk="1" hangingPunct="1">
              <a:buFontTx/>
              <a:buNone/>
              <a:defRPr/>
            </a:pPr>
            <a:endParaRPr lang="en-US" altLang="en-US" sz="2800" b="1" smtClean="0"/>
          </a:p>
          <a:p>
            <a:pPr lvl="1" eaLnBrk="1" hangingPunct="1">
              <a:buFontTx/>
              <a:buNone/>
              <a:defRPr/>
            </a:pPr>
            <a:r>
              <a:rPr lang="en-US" altLang="en-US" sz="2000" smtClean="0">
                <a:ea typeface="Times New Roman" pitchFamily="18" charset="0"/>
              </a:rPr>
              <a:t>	</a:t>
            </a:r>
            <a:endParaRPr lang="en-US" altLang="en-US" b="1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71F48DCB-6D81-4BDD-A7D2-71870C669B72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26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smtClean="0"/>
              <a:t>using </a:t>
            </a:r>
            <a:r>
              <a:rPr lang="en-US" altLang="en-US" smtClean="0"/>
              <a:t>Declarations and Directives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To avoid the tedium of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std::cout &lt;&lt; "Please enter stuff… \n"; </a:t>
            </a:r>
            <a:endParaRPr lang="en-US" altLang="en-US" sz="1000" b="1" smtClean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b="1" smtClean="0"/>
              <a:t>	</a:t>
            </a:r>
            <a:r>
              <a:rPr lang="en-US" altLang="en-US" sz="2800" smtClean="0"/>
              <a:t>you could write a </a:t>
            </a:r>
            <a:r>
              <a:rPr lang="ja-JP" altLang="en-US" sz="2800" smtClean="0"/>
              <a:t>“</a:t>
            </a:r>
            <a:r>
              <a:rPr lang="en-US" altLang="ja-JP" sz="2800" smtClean="0"/>
              <a:t>using declaration</a:t>
            </a:r>
            <a:r>
              <a:rPr lang="ja-JP" altLang="en-US" sz="2800" smtClean="0"/>
              <a:t>”</a:t>
            </a:r>
            <a:endParaRPr lang="en-US" altLang="ja-JP" sz="280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using std::cout;	// </a:t>
            </a:r>
            <a:r>
              <a:rPr lang="en-US" altLang="en-US" sz="2000" i="1" smtClean="0">
                <a:ea typeface="Times New Roman" pitchFamily="18" charset="0"/>
              </a:rPr>
              <a:t>when I say</a:t>
            </a:r>
            <a:r>
              <a:rPr lang="en-US" altLang="en-US" sz="2000" i="1" smtClean="0">
                <a:solidFill>
                  <a:srgbClr val="0000FF"/>
                </a:solidFill>
                <a:ea typeface="Times New Roman" pitchFamily="18" charset="0"/>
              </a:rPr>
              <a:t> </a:t>
            </a:r>
            <a:r>
              <a:rPr lang="en-US" altLang="en-US" sz="2000" b="1" i="1" smtClean="0">
                <a:ea typeface="Times New Roman" pitchFamily="18" charset="0"/>
              </a:rPr>
              <a:t>cout</a:t>
            </a:r>
            <a:r>
              <a:rPr lang="en-US" altLang="en-US" sz="2000" i="1" smtClean="0">
                <a:ea typeface="Times New Roman" pitchFamily="18" charset="0"/>
              </a:rPr>
              <a:t>, I mean </a:t>
            </a:r>
            <a:r>
              <a:rPr lang="en-US" altLang="en-US" sz="2000" b="1" i="1" smtClean="0">
                <a:ea typeface="Times New Roman" pitchFamily="18" charset="0"/>
              </a:rPr>
              <a:t>std::cout</a:t>
            </a:r>
            <a:r>
              <a:rPr lang="ja-JP" altLang="en-US" sz="2000" i="1" smtClean="0">
                <a:ea typeface="MS PGothic" pitchFamily="34" charset="-128"/>
              </a:rPr>
              <a:t>”</a:t>
            </a:r>
            <a:endParaRPr lang="en-US" altLang="ja-JP" sz="2000" smtClean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cout &lt;&lt; "Please enter stuff… \n"; 	// </a:t>
            </a:r>
            <a:r>
              <a:rPr lang="en-US" altLang="en-US" sz="2000" i="1" smtClean="0">
                <a:ea typeface="Times New Roman" pitchFamily="18" charset="0"/>
              </a:rPr>
              <a:t>ok: std::cout</a:t>
            </a:r>
            <a:endParaRPr lang="en-US" altLang="en-US" sz="2000" b="1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cin &gt;&gt; x;		// </a:t>
            </a:r>
            <a:r>
              <a:rPr lang="en-US" altLang="en-US" sz="2000" i="1" smtClean="0">
                <a:ea typeface="Times New Roman" pitchFamily="18" charset="0"/>
              </a:rPr>
              <a:t>error: cin not in scope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000" i="1" smtClean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or you could write a </a:t>
            </a:r>
            <a:r>
              <a:rPr lang="ja-JP" altLang="en-US" sz="2800" smtClean="0"/>
              <a:t>“</a:t>
            </a:r>
            <a:r>
              <a:rPr lang="en-US" altLang="ja-JP" sz="2800" smtClean="0"/>
              <a:t>using directive</a:t>
            </a:r>
            <a:r>
              <a:rPr lang="ja-JP" altLang="en-US" sz="2800" smtClean="0"/>
              <a:t>”</a:t>
            </a:r>
            <a:endParaRPr lang="en-US" altLang="ja-JP" sz="280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using namespace std;  //</a:t>
            </a:r>
            <a:r>
              <a:rPr lang="en-US" altLang="en-US" sz="2000" b="1" i="1" smtClean="0">
                <a:ea typeface="Times New Roman" pitchFamily="18" charset="0"/>
              </a:rPr>
              <a:t> </a:t>
            </a:r>
            <a:r>
              <a:rPr lang="ja-JP" altLang="en-US" sz="2000" i="1" smtClean="0">
                <a:ea typeface="MS PGothic" pitchFamily="34" charset="-128"/>
              </a:rPr>
              <a:t>“</a:t>
            </a:r>
            <a:r>
              <a:rPr lang="en-US" altLang="ja-JP" sz="2000" i="1" smtClean="0">
                <a:ea typeface="MS PGothic" pitchFamily="34" charset="-128"/>
              </a:rPr>
              <a:t>make all names from namespace </a:t>
            </a:r>
            <a:r>
              <a:rPr lang="en-US" altLang="ja-JP" sz="2000" b="1" i="1" smtClean="0">
                <a:ea typeface="MS PGothic" pitchFamily="34" charset="-128"/>
              </a:rPr>
              <a:t>std</a:t>
            </a:r>
            <a:r>
              <a:rPr lang="en-US" altLang="ja-JP" sz="2000" i="1" smtClean="0">
                <a:ea typeface="MS PGothic" pitchFamily="34" charset="-128"/>
              </a:rPr>
              <a:t> available</a:t>
            </a:r>
            <a:r>
              <a:rPr lang="ja-JP" altLang="en-US" sz="2000" i="1" smtClean="0">
                <a:ea typeface="MS PGothic" pitchFamily="34" charset="-128"/>
              </a:rPr>
              <a:t>”</a:t>
            </a:r>
            <a:endParaRPr lang="en-US" altLang="ja-JP" sz="2000" smtClean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cout &lt;&lt; "Please enter stuff… \n"; 	// </a:t>
            </a:r>
            <a:r>
              <a:rPr lang="en-US" altLang="en-US" sz="2000" i="1" smtClean="0">
                <a:ea typeface="Times New Roman" pitchFamily="18" charset="0"/>
              </a:rPr>
              <a:t>ok: std::cout</a:t>
            </a:r>
            <a:endParaRPr lang="en-US" altLang="en-US" sz="2000" b="1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cin &gt;&gt; x;				// </a:t>
            </a:r>
            <a:r>
              <a:rPr lang="en-US" altLang="en-US" sz="2000" i="1" smtClean="0">
                <a:ea typeface="Times New Roman" pitchFamily="18" charset="0"/>
              </a:rPr>
              <a:t>ok: std::cin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000" i="1" smtClean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More about header files in chapter 12</a:t>
            </a:r>
            <a:endParaRPr lang="en-US" altLang="en-US" sz="2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07A3477D-54F9-4EB9-9268-97B81DEE3C97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27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Next talk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More technicalities, mostly related to classes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AC299442-B639-491F-BFB3-566C3CE052E2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28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Abstract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This lecture and the following present some technical details of the language to give a slightly broader view of C++</a:t>
            </a:r>
            <a:r>
              <a:rPr lang="ja-JP" altLang="en-US" sz="2800" smtClean="0"/>
              <a:t>’</a:t>
            </a:r>
            <a:r>
              <a:rPr lang="en-US" altLang="ja-JP" sz="2800" smtClean="0"/>
              <a:t>s basic facilities and to provide a more systematic view of those facilities. This also acts as a review of many of the notions presented so far, such as types, functions, and initialization, and provides an opportunity to explore our tool without adding new programming techniques or concepts.</a:t>
            </a:r>
            <a:endParaRPr lang="en-US" altLang="en-US" sz="28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5EF21516-4A91-4544-B161-41B27377E4C3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3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Language Technicalities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Declarations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Definitions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Headers and the preprocessor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Scope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Functions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Declarations and definitions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Arguments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Call by value, reference, and </a:t>
            </a:r>
            <a:r>
              <a:rPr lang="en-US" altLang="en-US" sz="2400" b="1" smtClean="0"/>
              <a:t>const</a:t>
            </a:r>
            <a:r>
              <a:rPr lang="en-US" altLang="en-US" sz="2400" smtClean="0"/>
              <a:t> reference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Namespaces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ja-JP" altLang="en-US" sz="2000" smtClean="0">
                <a:ea typeface="MS PGothic" pitchFamily="34" charset="-128"/>
              </a:rPr>
              <a:t>“</a:t>
            </a:r>
            <a:r>
              <a:rPr lang="en-US" altLang="ja-JP" sz="2000" smtClean="0">
                <a:ea typeface="MS PGothic" pitchFamily="34" charset="-128"/>
              </a:rPr>
              <a:t>Using</a:t>
            </a:r>
            <a:r>
              <a:rPr lang="ja-JP" altLang="en-US" sz="2000" smtClean="0">
                <a:ea typeface="MS PGothic" pitchFamily="34" charset="-128"/>
              </a:rPr>
              <a:t>”</a:t>
            </a:r>
            <a:r>
              <a:rPr lang="en-US" altLang="ja-JP" sz="2000" smtClean="0">
                <a:ea typeface="MS PGothic" pitchFamily="34" charset="-128"/>
              </a:rPr>
              <a:t> statements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9D161ABF-7CE4-4BC5-9A35-AF8E6C691A36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4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Language technicalities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915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Are a necessary evil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A programming language is a foreign language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When learning a foreign language, you have to look at the grammar and vocabulary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We will do this in this chapter and the next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Because: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Programs must be precisely and completely specified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A computer is a very stupid (though very fast) machine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A computer can</a:t>
            </a:r>
            <a:r>
              <a:rPr lang="ja-JP" altLang="en-US" sz="1800" smtClean="0">
                <a:ea typeface="MS PGothic" pitchFamily="34" charset="-128"/>
              </a:rPr>
              <a:t>’</a:t>
            </a:r>
            <a:r>
              <a:rPr lang="en-US" altLang="ja-JP" sz="1800" smtClean="0">
                <a:ea typeface="MS PGothic" pitchFamily="34" charset="-128"/>
              </a:rPr>
              <a:t>t guess what you </a:t>
            </a:r>
            <a:r>
              <a:rPr lang="ja-JP" altLang="en-US" sz="1800" smtClean="0">
                <a:ea typeface="MS PGothic" pitchFamily="34" charset="-128"/>
              </a:rPr>
              <a:t>“</a:t>
            </a:r>
            <a:r>
              <a:rPr lang="en-US" altLang="ja-JP" sz="1800" smtClean="0">
                <a:ea typeface="MS PGothic" pitchFamily="34" charset="-128"/>
              </a:rPr>
              <a:t>really meant to say</a:t>
            </a:r>
            <a:r>
              <a:rPr lang="ja-JP" altLang="en-US" sz="1800" smtClean="0">
                <a:ea typeface="MS PGothic" pitchFamily="34" charset="-128"/>
              </a:rPr>
              <a:t>”</a:t>
            </a:r>
            <a:r>
              <a:rPr lang="en-US" altLang="ja-JP" sz="1800" smtClean="0">
                <a:ea typeface="MS PGothic" pitchFamily="34" charset="-128"/>
              </a:rPr>
              <a:t> (and shouldn</a:t>
            </a:r>
            <a:r>
              <a:rPr lang="ja-JP" altLang="en-US" sz="1800" smtClean="0">
                <a:ea typeface="MS PGothic" pitchFamily="34" charset="-128"/>
              </a:rPr>
              <a:t>’</a:t>
            </a:r>
            <a:r>
              <a:rPr lang="en-US" altLang="ja-JP" sz="1800" smtClean="0">
                <a:ea typeface="MS PGothic" pitchFamily="34" charset="-128"/>
              </a:rPr>
              <a:t>t try to)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So we must know the rules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Some of them (the C++11 standard is 1,310 pages)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However, never forget that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What we study is programming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Our output is programs/systems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A programming language is only a tool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00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8194A07E-AE49-4355-9FF8-2F99103CDC28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5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Technicalities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Don</a:t>
            </a:r>
            <a:r>
              <a:rPr lang="ja-JP" altLang="en-US" sz="2400" smtClean="0"/>
              <a:t>’</a:t>
            </a:r>
            <a:r>
              <a:rPr lang="en-US" altLang="ja-JP" sz="2400" smtClean="0"/>
              <a:t>t spend your time on minor syntax and semantic issues. There is more than one way to say everything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Just like in English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Most design and programming concepts are universal, or at least very widely supported by popular programming languages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So what you learn using C++ you can use with many other languages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Language technicalities are specific to a given language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But many of the technicalities from C++ presented here have obvious counterparts in C, Java, C#, etc.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C2603382-F3C5-409D-B8C2-D20D54EFF291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6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Declarations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915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A declaration introduces a name into a scope.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A declaration also specifies a type for the named object.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Sometimes a declaration includes an initializer.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A name must be declared before it can be used in a C++  program.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Examples: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int a = 7;			// </a:t>
            </a:r>
            <a:r>
              <a:rPr lang="en-US" altLang="en-US" sz="2000" i="1" smtClean="0">
                <a:ea typeface="Times New Roman" pitchFamily="18" charset="0"/>
              </a:rPr>
              <a:t>an int variable named </a:t>
            </a:r>
            <a:r>
              <a:rPr lang="ja-JP" altLang="en-US" sz="2000" i="1" smtClean="0">
                <a:ea typeface="MS PGothic" pitchFamily="34" charset="-128"/>
              </a:rPr>
              <a:t>‘</a:t>
            </a:r>
            <a:r>
              <a:rPr lang="en-US" altLang="ja-JP" sz="2000" i="1" smtClean="0">
                <a:ea typeface="MS PGothic" pitchFamily="34" charset="-128"/>
              </a:rPr>
              <a:t>a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smtClean="0">
                <a:ea typeface="MS PGothic" pitchFamily="34" charset="-128"/>
              </a:rPr>
              <a:t> is declared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const double cd = 8.7;	// </a:t>
            </a:r>
            <a:r>
              <a:rPr lang="en-US" altLang="en-US" sz="2000" i="1" smtClean="0">
                <a:ea typeface="Times New Roman" pitchFamily="18" charset="0"/>
              </a:rPr>
              <a:t>a double-precision floating-point constant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double sqrt(double);	// </a:t>
            </a:r>
            <a:r>
              <a:rPr lang="en-US" altLang="en-US" sz="2000" i="1" smtClean="0">
                <a:ea typeface="Times New Roman" pitchFamily="18" charset="0"/>
              </a:rPr>
              <a:t>a function taking a double argument and </a:t>
            </a:r>
            <a:r>
              <a:rPr lang="en-US" altLang="en-US" sz="2000" smtClean="0">
                <a:ea typeface="Times New Roman" pitchFamily="18" charset="0"/>
              </a:rPr>
              <a:t>				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smtClean="0">
                <a:ea typeface="Times New Roman" pitchFamily="18" charset="0"/>
              </a:rPr>
              <a:t>  </a:t>
            </a:r>
            <a:r>
              <a:rPr lang="en-US" altLang="en-US" sz="2000" i="1" smtClean="0">
                <a:ea typeface="Times New Roman" pitchFamily="18" charset="0"/>
              </a:rPr>
              <a:t>returning a double result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vector&lt;Token&gt; v;</a:t>
            </a:r>
            <a:r>
              <a:rPr lang="en-US" altLang="en-US" sz="2400" b="1" smtClean="0">
                <a:ea typeface="Times New Roman" pitchFamily="18" charset="0"/>
              </a:rPr>
              <a:t>		// </a:t>
            </a:r>
            <a:r>
              <a:rPr lang="en-US" altLang="en-US" sz="2000" i="1" smtClean="0">
                <a:ea typeface="Times New Roman" pitchFamily="18" charset="0"/>
              </a:rPr>
              <a:t>a vector variable of </a:t>
            </a:r>
            <a:r>
              <a:rPr lang="en-US" altLang="en-US" sz="2000" b="1" i="1" smtClean="0">
                <a:ea typeface="Times New Roman" pitchFamily="18" charset="0"/>
              </a:rPr>
              <a:t>Token</a:t>
            </a:r>
            <a:r>
              <a:rPr lang="en-US" altLang="en-US" sz="2000" i="1" smtClean="0">
                <a:ea typeface="Times New Roman" pitchFamily="18" charset="0"/>
              </a:rPr>
              <a:t>s (variable)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3CA2CEE7-ACCF-4D42-827F-B8B16621456E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7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Declarations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382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smtClean="0"/>
              <a:t>Declarations are frequently introduced into a program through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headers</a:t>
            </a:r>
            <a:r>
              <a:rPr lang="ja-JP" altLang="en-US" sz="2400" dirty="0" smtClean="0"/>
              <a:t>”</a:t>
            </a:r>
            <a:endParaRPr lang="en-US" altLang="ja-JP" sz="2400" dirty="0" smtClean="0"/>
          </a:p>
          <a:p>
            <a:pPr lvl="1" eaLnBrk="1" hangingPunct="1">
              <a:defRPr/>
            </a:pPr>
            <a:r>
              <a:rPr lang="en-US" altLang="en-US" sz="2000" dirty="0" smtClean="0">
                <a:ea typeface="Times New Roman" pitchFamily="18" charset="0"/>
              </a:rPr>
              <a:t>A header is a file containing declarations providing an interface to other parts of a program</a:t>
            </a:r>
          </a:p>
          <a:p>
            <a:pPr eaLnBrk="1" hangingPunct="1">
              <a:defRPr/>
            </a:pPr>
            <a:r>
              <a:rPr lang="en-US" altLang="en-US" sz="2400" dirty="0" smtClean="0"/>
              <a:t>This allows for abstraction – you don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t have to know the details of a function like </a:t>
            </a:r>
            <a:r>
              <a:rPr lang="en-US" altLang="ja-JP" sz="2000" b="1" dirty="0" err="1" smtClean="0"/>
              <a:t>cout</a:t>
            </a:r>
            <a:r>
              <a:rPr lang="en-US" altLang="ja-JP" sz="2400" dirty="0" smtClean="0"/>
              <a:t> in order to use it. When you add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#include "std_lib_facilities_3.h"</a:t>
            </a:r>
            <a:endParaRPr lang="en-US" altLang="en-US" sz="2000" dirty="0" smtClean="0">
              <a:ea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400" dirty="0" smtClean="0"/>
              <a:t>     to your code, the declarations in the file </a:t>
            </a:r>
            <a:r>
              <a:rPr lang="en-US" altLang="en-US" sz="2000" b="1" dirty="0" smtClean="0"/>
              <a:t>std_lib_facilities_3.h</a:t>
            </a:r>
            <a:r>
              <a:rPr lang="en-US" altLang="en-US" sz="2400" dirty="0" smtClean="0"/>
              <a:t> become available (including </a:t>
            </a:r>
            <a:r>
              <a:rPr lang="en-US" altLang="en-US" sz="2000" b="1" dirty="0" err="1" smtClean="0"/>
              <a:t>cout</a:t>
            </a:r>
            <a:r>
              <a:rPr lang="en-US" altLang="en-US" sz="2800" dirty="0" smtClean="0"/>
              <a:t> </a:t>
            </a:r>
            <a:r>
              <a:rPr lang="en-US" altLang="en-US" sz="2400" dirty="0" smtClean="0"/>
              <a:t>etc.).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0EA2180-924B-4D63-A638-D627D0917844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8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Definitions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4582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 smtClean="0"/>
              <a:t>A declaration that (also) fully specifies the entity declared is called a definition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Examples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int a = 7;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int b;			// </a:t>
            </a:r>
            <a:r>
              <a:rPr lang="en-US" altLang="en-US" sz="2000" i="1" dirty="0" smtClean="0">
                <a:ea typeface="Times New Roman" pitchFamily="18" charset="0"/>
              </a:rPr>
              <a:t>an (uninitialized) int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vector&lt;double&gt; v;	// </a:t>
            </a:r>
            <a:r>
              <a:rPr lang="en-US" altLang="en-US" sz="2000" i="1" dirty="0" smtClean="0">
                <a:ea typeface="Times New Roman" pitchFamily="18" charset="0"/>
              </a:rPr>
              <a:t>an empty vector of doubles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double </a:t>
            </a:r>
            <a:r>
              <a:rPr lang="en-US" altLang="en-US" sz="2000" b="1" dirty="0" err="1" smtClean="0">
                <a:ea typeface="Times New Roman" pitchFamily="18" charset="0"/>
              </a:rPr>
              <a:t>sqrt</a:t>
            </a:r>
            <a:r>
              <a:rPr lang="en-US" altLang="en-US" sz="2000" b="1" dirty="0" smtClean="0">
                <a:ea typeface="Times New Roman" pitchFamily="18" charset="0"/>
              </a:rPr>
              <a:t>(double) { … };  // </a:t>
            </a:r>
            <a:r>
              <a:rPr lang="en-US" altLang="en-US" sz="2000" i="1" dirty="0" smtClean="0">
                <a:ea typeface="Times New Roman" pitchFamily="18" charset="0"/>
              </a:rPr>
              <a:t>a function with a body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struct</a:t>
            </a:r>
            <a:r>
              <a:rPr lang="en-US" altLang="en-US" sz="2000" b="1" dirty="0" smtClean="0">
                <a:ea typeface="Times New Roman" pitchFamily="18" charset="0"/>
              </a:rPr>
              <a:t> Point { int x; int y; };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Examples of declarations that are not definitions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double </a:t>
            </a:r>
            <a:r>
              <a:rPr lang="en-US" altLang="en-US" sz="2000" b="1" dirty="0" err="1" smtClean="0">
                <a:ea typeface="Times New Roman" pitchFamily="18" charset="0"/>
              </a:rPr>
              <a:t>sqrt</a:t>
            </a:r>
            <a:r>
              <a:rPr lang="en-US" altLang="en-US" sz="2000" b="1" dirty="0" smtClean="0">
                <a:ea typeface="Times New Roman" pitchFamily="18" charset="0"/>
              </a:rPr>
              <a:t>(double);	// </a:t>
            </a:r>
            <a:r>
              <a:rPr lang="en-US" altLang="en-US" sz="2000" i="1" dirty="0" smtClean="0">
                <a:ea typeface="Times New Roman" pitchFamily="18" charset="0"/>
              </a:rPr>
              <a:t>function body missing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err="1" smtClean="0">
                <a:ea typeface="Times New Roman" pitchFamily="18" charset="0"/>
              </a:rPr>
              <a:t>struct</a:t>
            </a:r>
            <a:r>
              <a:rPr lang="en-US" altLang="en-US" sz="2000" b="1" dirty="0" smtClean="0">
                <a:ea typeface="Times New Roman" pitchFamily="18" charset="0"/>
              </a:rPr>
              <a:t> Point;</a:t>
            </a:r>
            <a:r>
              <a:rPr lang="en-US" altLang="en-US" sz="2000" dirty="0" smtClean="0">
                <a:ea typeface="Times New Roman" pitchFamily="18" charset="0"/>
              </a:rPr>
              <a:t> 		</a:t>
            </a: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class members specified elsewhere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extern int a;</a:t>
            </a:r>
            <a:r>
              <a:rPr lang="en-US" altLang="en-US" sz="2000" dirty="0" smtClean="0">
                <a:ea typeface="Times New Roman" pitchFamily="18" charset="0"/>
              </a:rPr>
              <a:t>		</a:t>
            </a: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b="1" i="1" dirty="0" smtClean="0">
                <a:ea typeface="Times New Roman" pitchFamily="18" charset="0"/>
              </a:rPr>
              <a:t>extern</a:t>
            </a:r>
            <a:r>
              <a:rPr lang="en-US" altLang="en-US" sz="2000" i="1" dirty="0" smtClean="0">
                <a:ea typeface="Times New Roman" pitchFamily="18" charset="0"/>
              </a:rPr>
              <a:t> means </a:t>
            </a:r>
            <a:r>
              <a:rPr lang="ja-JP" altLang="en-US" sz="2000" i="1" dirty="0" smtClean="0">
                <a:ea typeface="MS PGothic" pitchFamily="34" charset="-128"/>
              </a:rPr>
              <a:t>“</a:t>
            </a:r>
            <a:r>
              <a:rPr lang="en-US" altLang="ja-JP" sz="2000" i="1" dirty="0" smtClean="0">
                <a:ea typeface="MS PGothic" pitchFamily="34" charset="-128"/>
              </a:rPr>
              <a:t>not definition</a:t>
            </a:r>
            <a:r>
              <a:rPr lang="ja-JP" altLang="en-US" sz="2000" i="1" dirty="0" smtClean="0">
                <a:ea typeface="MS PGothic" pitchFamily="34" charset="-128"/>
              </a:rPr>
              <a:t>”</a:t>
            </a:r>
            <a:endParaRPr lang="en-US" altLang="ja-JP" sz="2000" i="1" dirty="0" smtClean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dirty="0" smtClean="0">
                <a:ea typeface="Times New Roman" pitchFamily="18" charset="0"/>
              </a:rPr>
              <a:t>					</a:t>
            </a: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i="1" dirty="0" smtClean="0">
                <a:ea typeface="Times New Roman" pitchFamily="18" charset="0"/>
              </a:rPr>
              <a:t> </a:t>
            </a:r>
            <a:r>
              <a:rPr lang="ja-JP" altLang="en-US" sz="2000" i="1" dirty="0" smtClean="0">
                <a:ea typeface="MS PGothic" pitchFamily="34" charset="-128"/>
              </a:rPr>
              <a:t>“</a:t>
            </a:r>
            <a:r>
              <a:rPr lang="en-US" altLang="ja-JP" sz="2000" i="1" dirty="0" smtClean="0">
                <a:ea typeface="MS PGothic" pitchFamily="34" charset="-128"/>
              </a:rPr>
              <a:t>extern</a:t>
            </a:r>
            <a:r>
              <a:rPr lang="ja-JP" altLang="en-US" sz="2000" i="1" dirty="0" smtClean="0">
                <a:ea typeface="MS PGothic" pitchFamily="34" charset="-128"/>
              </a:rPr>
              <a:t>”</a:t>
            </a:r>
            <a:r>
              <a:rPr lang="en-US" altLang="ja-JP" sz="2000" i="1" dirty="0" smtClean="0">
                <a:ea typeface="MS PGothic" pitchFamily="34" charset="-128"/>
              </a:rPr>
              <a:t> is archaic; we will hardly use it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AEDE1032-BE9C-4225-A4E1-9760B5FDA6B2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9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1416</Words>
  <Application>Microsoft Office PowerPoint</Application>
  <PresentationFormat>On-screen Show (4:3)</PresentationFormat>
  <Paragraphs>415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Chapter 8 Technicalities: Functions, etc.</vt:lpstr>
      <vt:lpstr>Class Info</vt:lpstr>
      <vt:lpstr>Abstract</vt:lpstr>
      <vt:lpstr>Overview</vt:lpstr>
      <vt:lpstr>Language technicalities</vt:lpstr>
      <vt:lpstr>Technicalities</vt:lpstr>
      <vt:lpstr>Declarations</vt:lpstr>
      <vt:lpstr>Declarations</vt:lpstr>
      <vt:lpstr>Definitions</vt:lpstr>
      <vt:lpstr>Declarations and definitions</vt:lpstr>
      <vt:lpstr>Why both declarations and definitions? </vt:lpstr>
      <vt:lpstr>Header Files and the Preprocessor</vt:lpstr>
      <vt:lpstr>Source files</vt:lpstr>
      <vt:lpstr>Scope</vt:lpstr>
      <vt:lpstr>Scope</vt:lpstr>
      <vt:lpstr>Scopes nest</vt:lpstr>
      <vt:lpstr>Functions</vt:lpstr>
      <vt:lpstr>Functions: Call by Value</vt:lpstr>
      <vt:lpstr>Functions: Call by Reference</vt:lpstr>
      <vt:lpstr>Functions</vt:lpstr>
      <vt:lpstr>Call by value/by reference/ by const-reference</vt:lpstr>
      <vt:lpstr>References</vt:lpstr>
      <vt:lpstr>Guidance for Passing Variables</vt:lpstr>
      <vt:lpstr>Namespaces</vt:lpstr>
      <vt:lpstr>Namespaces</vt:lpstr>
      <vt:lpstr>Namespaces</vt:lpstr>
      <vt:lpstr>using Declarations and Directives</vt:lpstr>
      <vt:lpstr>Next talk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Technicalities: Functions, etc.</dc:title>
  <dc:creator>keyser</dc:creator>
  <cp:lastModifiedBy>keyser</cp:lastModifiedBy>
  <cp:revision>10</cp:revision>
  <dcterms:created xsi:type="dcterms:W3CDTF">2014-02-04T16:45:47Z</dcterms:created>
  <dcterms:modified xsi:type="dcterms:W3CDTF">2014-02-05T21:16:45Z</dcterms:modified>
</cp:coreProperties>
</file>