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8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2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A83B-D415-41FD-9088-0E767E90894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455E-D837-4DBA-ADF2-D2FDFA4D6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A83B-D415-41FD-9088-0E767E90894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455E-D837-4DBA-ADF2-D2FDFA4D6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A83B-D415-41FD-9088-0E767E90894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455E-D837-4DBA-ADF2-D2FDFA4D6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A83B-D415-41FD-9088-0E767E90894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455E-D837-4DBA-ADF2-D2FDFA4D6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A83B-D415-41FD-9088-0E767E90894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455E-D837-4DBA-ADF2-D2FDFA4D6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A83B-D415-41FD-9088-0E767E90894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455E-D837-4DBA-ADF2-D2FDFA4D6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A83B-D415-41FD-9088-0E767E90894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455E-D837-4DBA-ADF2-D2FDFA4D6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A83B-D415-41FD-9088-0E767E90894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455E-D837-4DBA-ADF2-D2FDFA4D6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A83B-D415-41FD-9088-0E767E90894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455E-D837-4DBA-ADF2-D2FDFA4D6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A83B-D415-41FD-9088-0E767E90894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455E-D837-4DBA-ADF2-D2FDFA4D6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A83B-D415-41FD-9088-0E767E90894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455E-D837-4DBA-ADF2-D2FDFA4D60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A83B-D415-41FD-9088-0E767E90894A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A455E-D837-4DBA-ADF2-D2FDFA4D601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Chapter 9</a:t>
            </a:r>
            <a:br>
              <a:rPr lang="en-US" altLang="en-US" smtClean="0"/>
            </a:br>
            <a:r>
              <a:rPr lang="en-US" altLang="en-US" smtClean="0"/>
              <a:t>Technicalities: Classes, etc.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2667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John Keyser’s</a:t>
            </a:r>
          </a:p>
          <a:p>
            <a:pPr eaLnBrk="1" hangingPunct="1">
              <a:defRPr/>
            </a:pPr>
            <a:r>
              <a:rPr lang="en-US" altLang="en-US" dirty="0" smtClean="0"/>
              <a:t>Modification of Slides by</a:t>
            </a:r>
          </a:p>
          <a:p>
            <a:pPr eaLnBrk="1" hangingPunct="1">
              <a:defRPr/>
            </a:pPr>
            <a:r>
              <a:rPr lang="en-US" altLang="en-US" dirty="0" err="1" smtClean="0"/>
              <a:t>Bjarne</a:t>
            </a:r>
            <a:r>
              <a:rPr lang="en-US" altLang="en-US" dirty="0" smtClean="0"/>
              <a:t> </a:t>
            </a:r>
            <a:r>
              <a:rPr lang="en-US" altLang="en-US" dirty="0" smtClean="0"/>
              <a:t>Stroustrup</a:t>
            </a:r>
          </a:p>
          <a:p>
            <a:pPr eaLnBrk="1" hangingPunct="1">
              <a:defRPr/>
            </a:pPr>
            <a:r>
              <a:rPr lang="en-US" altLang="en-US" dirty="0" smtClean="0"/>
              <a:t> </a:t>
            </a:r>
          </a:p>
          <a:p>
            <a:pPr eaLnBrk="1" hangingPunct="1">
              <a:defRPr/>
            </a:pPr>
            <a:r>
              <a:rPr lang="en-US" altLang="en-US" sz="1800" dirty="0" smtClean="0"/>
              <a:t>www.stroustrup.com/Programming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Structs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610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/>
              <a:t>// </a:t>
            </a:r>
            <a:r>
              <a:rPr lang="en-US" altLang="en-US" sz="2000" i="1" dirty="0" smtClean="0"/>
              <a:t>simple Date (with a few helper functions for convenience)         </a:t>
            </a:r>
            <a:r>
              <a:rPr lang="en-US" altLang="en-US" sz="2000" dirty="0" smtClean="0"/>
              <a:t>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 smtClean="0"/>
              <a:t>struct</a:t>
            </a:r>
            <a:r>
              <a:rPr lang="en-US" altLang="en-US" sz="2000" b="1" dirty="0" smtClean="0"/>
              <a:t> 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/>
              <a:t>	</a:t>
            </a:r>
            <a:r>
              <a:rPr lang="en-US" altLang="en-US" sz="2000" b="1" dirty="0" err="1" smtClean="0"/>
              <a:t>int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y,m,d</a:t>
            </a:r>
            <a:r>
              <a:rPr lang="en-US" altLang="en-US" sz="2000" b="1" dirty="0" smtClean="0"/>
              <a:t>;	// </a:t>
            </a:r>
            <a:r>
              <a:rPr lang="en-US" altLang="en-US" sz="2000" i="1" dirty="0" smtClean="0"/>
              <a:t>year, month, day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/>
              <a:t>Date </a:t>
            </a:r>
            <a:r>
              <a:rPr lang="en-US" altLang="en-US" sz="2000" b="1" dirty="0" err="1" smtClean="0"/>
              <a:t>my_birthday</a:t>
            </a:r>
            <a:r>
              <a:rPr lang="en-US" altLang="en-US" sz="2000" b="1" dirty="0" smtClean="0"/>
              <a:t>;	// </a:t>
            </a:r>
            <a:r>
              <a:rPr lang="en-US" altLang="en-US" sz="2000" i="1" dirty="0" smtClean="0"/>
              <a:t>a </a:t>
            </a:r>
            <a:r>
              <a:rPr lang="en-US" altLang="en-US" sz="2000" b="1" i="1" dirty="0" smtClean="0"/>
              <a:t>Date </a:t>
            </a:r>
            <a:r>
              <a:rPr lang="en-US" altLang="en-US" sz="2000" i="1" dirty="0" smtClean="0"/>
              <a:t>variable (object)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/>
              <a:t>// </a:t>
            </a:r>
            <a:r>
              <a:rPr lang="en-US" altLang="en-US" sz="2000" i="1" dirty="0" smtClean="0"/>
              <a:t>helper functions: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/>
              <a:t>void </a:t>
            </a:r>
            <a:r>
              <a:rPr lang="en-US" altLang="en-US" sz="2000" b="1" dirty="0" err="1" smtClean="0"/>
              <a:t>init_day</a:t>
            </a:r>
            <a:r>
              <a:rPr lang="en-US" altLang="en-US" sz="2000" b="1" dirty="0" smtClean="0"/>
              <a:t>(Date&amp; </a:t>
            </a:r>
            <a:r>
              <a:rPr lang="en-US" altLang="en-US" sz="2000" b="1" dirty="0" err="1" smtClean="0"/>
              <a:t>dd</a:t>
            </a:r>
            <a:r>
              <a:rPr lang="en-US" altLang="en-US" sz="2000" b="1" dirty="0" smtClean="0"/>
              <a:t>, </a:t>
            </a:r>
            <a:r>
              <a:rPr lang="en-US" altLang="en-US" sz="2000" b="1" dirty="0" err="1" smtClean="0"/>
              <a:t>int</a:t>
            </a:r>
            <a:r>
              <a:rPr lang="en-US" altLang="en-US" sz="2000" b="1" dirty="0" smtClean="0"/>
              <a:t> y, </a:t>
            </a:r>
            <a:r>
              <a:rPr lang="en-US" altLang="en-US" sz="2000" b="1" dirty="0" err="1" smtClean="0"/>
              <a:t>int</a:t>
            </a:r>
            <a:r>
              <a:rPr lang="en-US" altLang="en-US" sz="2000" b="1" dirty="0" smtClean="0"/>
              <a:t> m, </a:t>
            </a:r>
            <a:r>
              <a:rPr lang="en-US" altLang="en-US" sz="2000" b="1" dirty="0" err="1" smtClean="0"/>
              <a:t>int</a:t>
            </a:r>
            <a:r>
              <a:rPr lang="en-US" altLang="en-US" sz="2000" b="1" dirty="0" smtClean="0"/>
              <a:t> d); // </a:t>
            </a:r>
            <a:r>
              <a:rPr lang="en-US" altLang="en-US" sz="2000" i="1" dirty="0" smtClean="0"/>
              <a:t>check for valid date and initialize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/>
              <a:t>						   // </a:t>
            </a:r>
            <a:r>
              <a:rPr lang="en-US" altLang="en-US" sz="2000" i="1" dirty="0" smtClean="0"/>
              <a:t>Note: this y, m, and d are local</a:t>
            </a:r>
            <a:endParaRPr lang="en-US" alt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/>
              <a:t>void </a:t>
            </a:r>
            <a:r>
              <a:rPr lang="en-US" altLang="en-US" sz="2000" b="1" dirty="0" err="1" smtClean="0"/>
              <a:t>add_day</a:t>
            </a:r>
            <a:r>
              <a:rPr lang="en-US" altLang="en-US" sz="2000" b="1" dirty="0" smtClean="0"/>
              <a:t>(Date&amp; </a:t>
            </a:r>
            <a:r>
              <a:rPr lang="en-US" altLang="en-US" sz="2000" b="1" dirty="0" err="1" smtClean="0"/>
              <a:t>dd</a:t>
            </a:r>
            <a:r>
              <a:rPr lang="en-US" altLang="en-US" sz="2000" b="1" dirty="0" smtClean="0"/>
              <a:t>, </a:t>
            </a:r>
            <a:r>
              <a:rPr lang="en-US" altLang="en-US" sz="2000" b="1" dirty="0" err="1" smtClean="0"/>
              <a:t>int</a:t>
            </a:r>
            <a:r>
              <a:rPr lang="en-US" altLang="en-US" sz="2000" b="1" dirty="0" smtClean="0"/>
              <a:t> n);</a:t>
            </a:r>
            <a:r>
              <a:rPr lang="en-US" altLang="en-US" sz="2000" dirty="0" smtClean="0"/>
              <a:t>	// </a:t>
            </a:r>
            <a:r>
              <a:rPr lang="en-US" altLang="en-US" sz="2000" i="1" dirty="0" smtClean="0"/>
              <a:t>increase the Date by n days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/>
              <a:t>//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 smtClean="0"/>
              <a:t>init_day</a:t>
            </a:r>
            <a:r>
              <a:rPr lang="en-US" altLang="en-US" sz="2000" b="1" dirty="0" smtClean="0"/>
              <a:t>(</a:t>
            </a:r>
            <a:r>
              <a:rPr lang="en-US" altLang="en-US" sz="2000" b="1" dirty="0" err="1" smtClean="0"/>
              <a:t>my_birthday</a:t>
            </a:r>
            <a:r>
              <a:rPr lang="en-US" altLang="en-US" sz="2000" b="1" dirty="0" smtClean="0"/>
              <a:t>, 12, 30, 1950);</a:t>
            </a:r>
            <a:r>
              <a:rPr lang="en-US" altLang="en-US" sz="2000" dirty="0" smtClean="0"/>
              <a:t> // </a:t>
            </a:r>
            <a:r>
              <a:rPr lang="en-US" altLang="en-US" sz="2000" i="1" dirty="0" smtClean="0"/>
              <a:t>run time error: no day 1950 in month 30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37A630AE-3E31-4616-B24A-9D1EF4E366E8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10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7543800" y="6858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>
              <a:cs typeface="Times New Roman" pitchFamily="18" charset="0"/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7543800" y="16002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>
              <a:cs typeface="Times New Roman" pitchFamily="18" charset="0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7543800" y="11430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>
              <a:cs typeface="Times New Roman" pitchFamily="18" charset="0"/>
            </a:endParaRP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934200" y="304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Date:</a:t>
            </a:r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5715000" y="762000"/>
            <a:ext cx="18288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cs typeface="Times New Roman" pitchFamily="18" charset="0"/>
              </a:rPr>
              <a:t>my_birthday:  y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cs typeface="Times New Roman" pitchFamily="18" charset="0"/>
              </a:rPr>
              <a:t>                      m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Structs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3058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// </a:t>
            </a:r>
            <a:r>
              <a:rPr lang="en-US" altLang="en-US" sz="2000" i="1" smtClean="0"/>
              <a:t>simple Date</a:t>
            </a:r>
            <a:endParaRPr lang="en-US" altLang="en-US" sz="200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smtClean="0"/>
              <a:t>// 		</a:t>
            </a:r>
            <a:r>
              <a:rPr lang="en-US" altLang="en-US" sz="2000" i="1" smtClean="0"/>
              <a:t>guarantee initialization with constructor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smtClean="0"/>
              <a:t>//		</a:t>
            </a:r>
            <a:r>
              <a:rPr lang="en-US" altLang="en-US" sz="2000" i="1" smtClean="0"/>
              <a:t>provide some notational convenience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struct Date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int y,m,d;		     // </a:t>
            </a:r>
            <a:r>
              <a:rPr lang="en-US" altLang="en-US" sz="2000" i="1" smtClean="0"/>
              <a:t>year, month, day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Date(int y, int m, int d);  // </a:t>
            </a:r>
            <a:r>
              <a:rPr lang="en-US" altLang="en-US" sz="2000" i="1" smtClean="0"/>
              <a:t>constructor:</a:t>
            </a:r>
            <a:r>
              <a:rPr lang="en-US" altLang="en-US" sz="2000" b="1" i="1" smtClean="0"/>
              <a:t> </a:t>
            </a:r>
            <a:r>
              <a:rPr lang="en-US" altLang="en-US" sz="2000" i="1" smtClean="0"/>
              <a:t>check for valid date and initialize</a:t>
            </a:r>
            <a:endParaRPr lang="en-US" altLang="en-US" sz="2000" b="1" i="1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void add_day(int n);	     </a:t>
            </a:r>
            <a:r>
              <a:rPr lang="en-US" altLang="en-US" sz="2000" smtClean="0"/>
              <a:t>// </a:t>
            </a:r>
            <a:r>
              <a:rPr lang="en-US" altLang="en-US" sz="2000" i="1" smtClean="0"/>
              <a:t>increase the Date by n days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// </a:t>
            </a:r>
            <a:r>
              <a:rPr lang="en-US" altLang="en-US" sz="2000" smtClean="0"/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Date my_birthday;		// </a:t>
            </a:r>
            <a:r>
              <a:rPr lang="en-US" altLang="en-US" sz="2000" i="1" smtClean="0"/>
              <a:t>error: </a:t>
            </a:r>
            <a:r>
              <a:rPr lang="en-US" altLang="en-US" sz="2000" b="1" i="1" smtClean="0"/>
              <a:t>my_birthday</a:t>
            </a:r>
            <a:r>
              <a:rPr lang="en-US" altLang="en-US" sz="2000" i="1" smtClean="0"/>
              <a:t> not initialized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Date my_birthday(12, 30, 1950);</a:t>
            </a:r>
            <a:r>
              <a:rPr lang="en-US" altLang="en-US" sz="2000" smtClean="0"/>
              <a:t>	// </a:t>
            </a:r>
            <a:r>
              <a:rPr lang="en-US" altLang="en-US" sz="2000" i="1" smtClean="0"/>
              <a:t>oops! Runtime error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Date my_day(1950, 12, 30);</a:t>
            </a:r>
            <a:r>
              <a:rPr lang="en-US" altLang="en-US" sz="2000" smtClean="0"/>
              <a:t>	// </a:t>
            </a:r>
            <a:r>
              <a:rPr lang="en-US" altLang="en-US" sz="2000" i="1" smtClean="0"/>
              <a:t>ok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my_day.add_day(2);</a:t>
            </a:r>
            <a:r>
              <a:rPr lang="en-US" altLang="en-US" sz="2000" smtClean="0"/>
              <a:t>		// </a:t>
            </a:r>
            <a:r>
              <a:rPr lang="en-US" altLang="en-US" sz="2000" i="1" smtClean="0"/>
              <a:t>January 1, 1951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my_day.m = 14;			</a:t>
            </a:r>
            <a:r>
              <a:rPr lang="en-US" altLang="en-US" sz="2000" smtClean="0"/>
              <a:t>// </a:t>
            </a:r>
            <a:r>
              <a:rPr lang="en-US" altLang="en-US" sz="2000" i="1" smtClean="0"/>
              <a:t>ouch! (now </a:t>
            </a:r>
            <a:r>
              <a:rPr lang="en-US" altLang="en-US" sz="2000" b="1" i="1" smtClean="0"/>
              <a:t>my_day</a:t>
            </a:r>
            <a:r>
              <a:rPr lang="en-US" altLang="en-US" sz="2000" i="1" smtClean="0"/>
              <a:t> is a bad date)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880141E-067D-4520-A314-BB90306292E2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11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7543800" y="6096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1950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7543800" y="15240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30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7543800" y="10668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12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7010400" y="228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Date: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5715000" y="685800"/>
            <a:ext cx="1828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cs typeface="Times New Roman" pitchFamily="18" charset="0"/>
              </a:rPr>
              <a:t>my_birthday: y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cs typeface="Times New Roman" pitchFamily="18" charset="0"/>
              </a:rPr>
              <a:t>                      m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cs typeface="Times New Roman" pitchFamily="18" charset="0"/>
              </a:rPr>
              <a:t>                       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305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// </a:t>
            </a:r>
            <a:r>
              <a:rPr lang="en-US" altLang="en-US" sz="2000" i="1" smtClean="0"/>
              <a:t>simple Date (control access)                                                       </a:t>
            </a:r>
            <a:r>
              <a:rPr lang="en-US" altLang="en-US" sz="2000" smtClean="0"/>
              <a:t>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class 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int y,m,d;	// </a:t>
            </a:r>
            <a:r>
              <a:rPr lang="en-US" altLang="en-US" sz="2000" i="1" smtClean="0"/>
              <a:t>year, month, day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Date(int y, int m, int d);  // </a:t>
            </a:r>
            <a:r>
              <a:rPr lang="en-US" altLang="en-US" sz="2000" i="1" smtClean="0"/>
              <a:t>constructor:</a:t>
            </a:r>
            <a:r>
              <a:rPr lang="en-US" altLang="en-US" sz="2000" b="1" i="1" smtClean="0"/>
              <a:t> </a:t>
            </a:r>
            <a:r>
              <a:rPr lang="en-US" altLang="en-US" sz="2000" i="1" smtClean="0"/>
              <a:t>check for valid date and initialize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000" smtClean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smtClean="0"/>
              <a:t>	// </a:t>
            </a:r>
            <a:r>
              <a:rPr lang="en-US" altLang="en-US" sz="2000" i="1" smtClean="0"/>
              <a:t>access functions:</a:t>
            </a:r>
            <a:endParaRPr lang="en-US" altLang="en-US" sz="2000" b="1" i="1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void add_day(int n);	    //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increase the Date by n days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smtClean="0"/>
              <a:t>	</a:t>
            </a:r>
            <a:r>
              <a:rPr lang="en-US" altLang="en-US" sz="2000" b="1" smtClean="0"/>
              <a:t>int month() { return m; }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int day() { return d;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int year() { return y;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// </a:t>
            </a:r>
            <a:r>
              <a:rPr lang="en-US" altLang="en-US" sz="2000" smtClean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Date my_birthday(1950, 12, 30);	</a:t>
            </a:r>
            <a:r>
              <a:rPr lang="en-US" altLang="en-US" sz="2000" smtClean="0"/>
              <a:t>	// </a:t>
            </a:r>
            <a:r>
              <a:rPr lang="en-US" altLang="en-US" sz="2000" i="1" smtClean="0"/>
              <a:t>ok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cout &lt;&lt; my_birthday.month() &lt;&lt; endl;	// </a:t>
            </a:r>
            <a:r>
              <a:rPr lang="en-US" altLang="en-US" sz="2000" i="1" smtClean="0"/>
              <a:t>we can read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my_birthday.m = 14;		</a:t>
            </a:r>
            <a:r>
              <a:rPr lang="en-US" altLang="en-US" sz="2000" smtClean="0"/>
              <a:t>	// </a:t>
            </a:r>
            <a:r>
              <a:rPr lang="en-US" altLang="en-US" sz="2000" i="1" smtClean="0"/>
              <a:t>error: </a:t>
            </a:r>
            <a:r>
              <a:rPr lang="en-US" altLang="en-US" sz="2000" b="1" i="1" smtClean="0"/>
              <a:t>Date::m</a:t>
            </a:r>
            <a:r>
              <a:rPr lang="en-US" altLang="en-US" sz="2000" i="1" smtClean="0"/>
              <a:t> is private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B2E4D67E-58D4-4D2A-B37C-4A68D4AD7931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12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7543800" y="6096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1950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7543800" y="15240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30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7543800" y="10668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12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7010400" y="228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Date:</a:t>
            </a: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5715000" y="685800"/>
            <a:ext cx="18288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cs typeface="Times New Roman" pitchFamily="18" charset="0"/>
              </a:rPr>
              <a:t>my_birthday: y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cs typeface="Times New Roman" pitchFamily="18" charset="0"/>
              </a:rPr>
              <a:t>                      m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7630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The notion of a </a:t>
            </a:r>
            <a:r>
              <a:rPr lang="ja-JP" altLang="en-US" sz="2400" smtClean="0"/>
              <a:t>“</a:t>
            </a:r>
            <a:r>
              <a:rPr lang="en-US" altLang="ja-JP" sz="2400" dirty="0" smtClean="0"/>
              <a:t>valid Date</a:t>
            </a:r>
            <a:r>
              <a:rPr lang="ja-JP" altLang="en-US" sz="2400" smtClean="0"/>
              <a:t>”</a:t>
            </a:r>
            <a:r>
              <a:rPr lang="en-US" altLang="ja-JP" sz="2400" dirty="0" smtClean="0"/>
              <a:t> is an important special case of the idea of a valid value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We try to design our types so that values are guaranteed to be valid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Or we have to check for validity all the time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A rule for what constitutes a valid value is called an </a:t>
            </a:r>
            <a:r>
              <a:rPr lang="ja-JP" altLang="en-US" sz="2400" smtClean="0"/>
              <a:t>“</a:t>
            </a:r>
            <a:r>
              <a:rPr lang="en-US" altLang="ja-JP" sz="2400" dirty="0" smtClean="0"/>
              <a:t>invariant</a:t>
            </a:r>
            <a:r>
              <a:rPr lang="ja-JP" altLang="en-US" sz="2400" smtClean="0"/>
              <a:t>”</a:t>
            </a:r>
            <a:endParaRPr lang="en-US" altLang="ja-JP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The invariant for Date (</a:t>
            </a:r>
            <a:r>
              <a:rPr lang="ja-JP" altLang="en-US" sz="2000" smtClean="0">
                <a:ea typeface="MS PGothic" pitchFamily="34" charset="-128"/>
              </a:rPr>
              <a:t>“</a:t>
            </a:r>
            <a:r>
              <a:rPr lang="en-US" altLang="ja-JP" sz="2000" dirty="0" smtClean="0">
                <a:ea typeface="MS PGothic" pitchFamily="34" charset="-128"/>
              </a:rPr>
              <a:t>Date must represent a date in the past, present, or future</a:t>
            </a:r>
            <a:r>
              <a:rPr lang="ja-JP" altLang="en-US" sz="2000" smtClean="0">
                <a:ea typeface="MS PGothic" pitchFamily="34" charset="-128"/>
              </a:rPr>
              <a:t>”</a:t>
            </a:r>
            <a:r>
              <a:rPr lang="en-US" altLang="ja-JP" sz="2000" dirty="0" smtClean="0">
                <a:ea typeface="MS PGothic" pitchFamily="34" charset="-128"/>
              </a:rPr>
              <a:t>) is unusually hard to state precisely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 smtClean="0">
                <a:ea typeface="Times New Roman" pitchFamily="18" charset="0"/>
              </a:rPr>
              <a:t>Remember February </a:t>
            </a:r>
            <a:r>
              <a:rPr lang="en-US" altLang="en-US" sz="1800" dirty="0" smtClean="0">
                <a:ea typeface="Times New Roman" pitchFamily="18" charset="0"/>
              </a:rPr>
              <a:t>29, </a:t>
            </a:r>
            <a:r>
              <a:rPr lang="en-US" altLang="en-US" sz="1800" dirty="0" smtClean="0">
                <a:ea typeface="Times New Roman" pitchFamily="18" charset="0"/>
              </a:rPr>
              <a:t>leap years, etc.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If we can</a:t>
            </a:r>
            <a:r>
              <a:rPr lang="ja-JP" altLang="en-US" sz="2400" smtClean="0"/>
              <a:t>’</a:t>
            </a:r>
            <a:r>
              <a:rPr lang="en-US" altLang="ja-JP" sz="2400" dirty="0" smtClean="0"/>
              <a:t>t think of a good invariant, we are probably dealing with plain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If so, use a </a:t>
            </a:r>
            <a:r>
              <a:rPr lang="en-US" altLang="en-US" sz="2000" dirty="0" err="1" smtClean="0">
                <a:ea typeface="Times New Roman" pitchFamily="18" charset="0"/>
              </a:rPr>
              <a:t>struct</a:t>
            </a:r>
            <a:endParaRPr lang="en-US" altLang="en-US" sz="2000" dirty="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Try hard to think of good invariants for your classes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600" dirty="0" smtClean="0">
                <a:ea typeface="Times New Roman" pitchFamily="18" charset="0"/>
              </a:rPr>
              <a:t>that saves you from poor buggy code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67C54BE6-4CE3-4390-94BB-A967CAEFA4B9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13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305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// </a:t>
            </a:r>
            <a:r>
              <a:rPr lang="en-US" altLang="en-US" sz="2000" i="1" smtClean="0"/>
              <a:t>simple Date (some people prefer implementation details last) </a:t>
            </a:r>
            <a:r>
              <a:rPr lang="en-US" altLang="en-US" sz="2000" smtClean="0"/>
              <a:t>  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class </a:t>
            </a:r>
            <a:r>
              <a:rPr lang="en-US" altLang="en-US" sz="2000" b="1" smtClean="0">
                <a:solidFill>
                  <a:srgbClr val="FFFF00"/>
                </a:solidFill>
              </a:rPr>
              <a:t>Date</a:t>
            </a:r>
            <a:r>
              <a:rPr lang="en-US" altLang="en-US" sz="2000" b="1" smtClean="0"/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</a:t>
            </a:r>
            <a:r>
              <a:rPr lang="en-US" altLang="en-US" sz="2000" b="1" smtClean="0">
                <a:solidFill>
                  <a:srgbClr val="FF71F9"/>
                </a:solidFill>
              </a:rPr>
              <a:t>Date</a:t>
            </a:r>
            <a:r>
              <a:rPr lang="en-US" altLang="en-US" sz="2000" b="1" smtClean="0"/>
              <a:t>(int yy, int mm, int dd);    // </a:t>
            </a:r>
            <a:r>
              <a:rPr lang="en-US" altLang="en-US" sz="2000" i="1" smtClean="0"/>
              <a:t>constructor:</a:t>
            </a:r>
            <a:r>
              <a:rPr lang="en-US" altLang="en-US" sz="2000" b="1" i="1" smtClean="0"/>
              <a:t> </a:t>
            </a:r>
            <a:r>
              <a:rPr lang="en-US" altLang="en-US" sz="2000" i="1" smtClean="0"/>
              <a:t>check for valid date and 				</a:t>
            </a:r>
            <a:r>
              <a:rPr lang="en-US" altLang="en-US" sz="2000" b="1" smtClean="0"/>
              <a:t>// </a:t>
            </a:r>
            <a:r>
              <a:rPr lang="en-US" altLang="en-US" sz="2000" i="1" smtClean="0"/>
              <a:t>initialize</a:t>
            </a:r>
            <a:endParaRPr lang="en-US" altLang="en-US" sz="2000" b="1" i="1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void add_day(int n);       	//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increase the Date by n days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smtClean="0"/>
              <a:t>	</a:t>
            </a:r>
            <a:r>
              <a:rPr lang="en-US" altLang="en-US" sz="2000" b="1" smtClean="0"/>
              <a:t>int month();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smtClean="0"/>
              <a:t>	// </a:t>
            </a:r>
            <a:r>
              <a:rPr lang="en-US" altLang="en-US" sz="2000" i="1" smtClean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int y,m,d;	// </a:t>
            </a:r>
            <a:r>
              <a:rPr lang="en-US" altLang="en-US" sz="2000" i="1" smtClean="0"/>
              <a:t>year, month, day</a:t>
            </a:r>
            <a:endParaRPr lang="en-US" altLang="en-US" sz="2000" b="1" i="1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>
                <a:solidFill>
                  <a:srgbClr val="FFFF00"/>
                </a:solidFill>
              </a:rPr>
              <a:t>Date</a:t>
            </a:r>
            <a:r>
              <a:rPr lang="en-US" altLang="en-US" sz="2000" b="1" smtClean="0"/>
              <a:t>::</a:t>
            </a:r>
            <a:r>
              <a:rPr lang="en-US" altLang="en-US" sz="2000" b="1" smtClean="0">
                <a:solidFill>
                  <a:srgbClr val="FF71F9"/>
                </a:solidFill>
              </a:rPr>
              <a:t>Date</a:t>
            </a:r>
            <a:r>
              <a:rPr lang="en-US" altLang="en-US" sz="2000" b="1" smtClean="0"/>
              <a:t>(int yy, int mm, int dd)		// </a:t>
            </a:r>
            <a:r>
              <a:rPr lang="en-US" altLang="en-US" sz="2000" i="1" smtClean="0"/>
              <a:t>definition; note :: </a:t>
            </a:r>
            <a:r>
              <a:rPr lang="ja-JP" altLang="en-US" sz="2000" i="1" smtClean="0"/>
              <a:t>“</a:t>
            </a:r>
            <a:r>
              <a:rPr lang="en-US" altLang="ja-JP" sz="2000" i="1" smtClean="0"/>
              <a:t>member of</a:t>
            </a:r>
            <a:r>
              <a:rPr lang="ja-JP" altLang="en-US" sz="2000" i="1" smtClean="0"/>
              <a:t>”</a:t>
            </a:r>
            <a:endParaRPr lang="en-US" altLang="ja-JP" sz="2000" i="1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:y(yy), m(mm), d(dd) { /* </a:t>
            </a:r>
            <a:r>
              <a:rPr lang="en-US" altLang="en-US" sz="2000" i="1" smtClean="0"/>
              <a:t>…</a:t>
            </a:r>
            <a:r>
              <a:rPr lang="en-US" altLang="en-US" sz="2000" b="1" smtClean="0"/>
              <a:t> */ };	// </a:t>
            </a:r>
            <a:r>
              <a:rPr lang="en-US" altLang="en-US" sz="2000" i="1" smtClean="0"/>
              <a:t>note: member initializers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void </a:t>
            </a:r>
            <a:r>
              <a:rPr lang="en-US" altLang="en-US" sz="2000" b="1" smtClean="0">
                <a:solidFill>
                  <a:srgbClr val="FFFF00"/>
                </a:solidFill>
              </a:rPr>
              <a:t>Date</a:t>
            </a:r>
            <a:r>
              <a:rPr lang="en-US" altLang="en-US" sz="2000" b="1" smtClean="0"/>
              <a:t>::add_day(int n) { /*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…</a:t>
            </a:r>
            <a:r>
              <a:rPr lang="en-US" altLang="en-US" sz="2000" b="1" smtClean="0"/>
              <a:t> */ }; 	// </a:t>
            </a:r>
            <a:r>
              <a:rPr lang="en-US" altLang="en-US" sz="2000" i="1" smtClean="0"/>
              <a:t>definition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smtClean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90B453B1-610F-4FE7-8787-A01687DDFD1A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14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7543800" y="6096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1950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7543800" y="15240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30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7543800" y="10668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12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7010400" y="228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Date: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638800" y="685800"/>
            <a:ext cx="1905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cs typeface="Times New Roman" pitchFamily="18" charset="0"/>
              </a:rPr>
              <a:t>my_birthday:  y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cs typeface="Times New Roman" pitchFamily="18" charset="0"/>
              </a:rPr>
              <a:t>                       m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610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// </a:t>
            </a:r>
            <a:r>
              <a:rPr lang="en-US" altLang="en-US" sz="2000" i="1" smtClean="0"/>
              <a:t>simple Date (some people prefer implementation details last)      </a:t>
            </a:r>
            <a:r>
              <a:rPr lang="en-US" altLang="en-US" sz="2000" smtClean="0"/>
              <a:t>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class 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Date(int yy, int mm, int dd);  // </a:t>
            </a:r>
            <a:r>
              <a:rPr lang="en-US" altLang="en-US" sz="2000" i="1" smtClean="0"/>
              <a:t>constructor:</a:t>
            </a:r>
            <a:r>
              <a:rPr lang="en-US" altLang="en-US" sz="2000" b="1" i="1" smtClean="0"/>
              <a:t> </a:t>
            </a:r>
            <a:r>
              <a:rPr lang="en-US" altLang="en-US" sz="2000" i="1" smtClean="0"/>
              <a:t>check for valid date and 			            </a:t>
            </a:r>
            <a:r>
              <a:rPr lang="en-US" altLang="en-US" sz="2000" b="1" smtClean="0"/>
              <a:t>// </a:t>
            </a:r>
            <a:r>
              <a:rPr lang="en-US" altLang="en-US" sz="2000" i="1" smtClean="0"/>
              <a:t>initialize</a:t>
            </a:r>
            <a:endParaRPr lang="en-US" altLang="en-US" sz="2000" b="1" i="1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void add_day(int n);               //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increase the Date by n days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smtClean="0"/>
              <a:t>	</a:t>
            </a:r>
            <a:r>
              <a:rPr lang="en-US" altLang="en-US" sz="2000" b="1" smtClean="0"/>
              <a:t>int month();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smtClean="0"/>
              <a:t>	//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int y,m,d;	// </a:t>
            </a:r>
            <a:r>
              <a:rPr lang="en-US" altLang="en-US" sz="2000" i="1" smtClean="0"/>
              <a:t>year, month, day</a:t>
            </a:r>
            <a:endParaRPr lang="en-US" altLang="en-US" sz="2000" b="1" i="1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80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int month() { return m; }     //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error: forgot </a:t>
            </a:r>
            <a:r>
              <a:rPr lang="en-US" altLang="en-US" sz="2000" b="1" i="1" smtClean="0"/>
              <a:t>Date::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			    // </a:t>
            </a:r>
            <a:r>
              <a:rPr lang="en-US" altLang="en-US" sz="2000" i="1" smtClean="0"/>
              <a:t>this </a:t>
            </a:r>
            <a:r>
              <a:rPr lang="en-US" altLang="en-US" sz="2000" b="1" i="1" smtClean="0"/>
              <a:t>month() </a:t>
            </a:r>
            <a:r>
              <a:rPr lang="en-US" altLang="en-US" sz="2000" i="1" smtClean="0"/>
              <a:t>will be seen as a global function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smtClean="0"/>
              <a:t>				    </a:t>
            </a:r>
            <a:r>
              <a:rPr lang="en-US" altLang="en-US" sz="2000" b="1" smtClean="0"/>
              <a:t>//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not the member function, so can</a:t>
            </a:r>
            <a:r>
              <a:rPr lang="ja-JP" altLang="en-US" sz="2000" i="1" smtClean="0"/>
              <a:t>’</a:t>
            </a:r>
            <a:r>
              <a:rPr lang="en-US" altLang="ja-JP" sz="2000" i="1" smtClean="0"/>
              <a:t>t access members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int Date::season() { /* </a:t>
            </a:r>
            <a:r>
              <a:rPr lang="en-US" altLang="en-US" sz="2000" i="1" smtClean="0"/>
              <a:t>…</a:t>
            </a:r>
            <a:r>
              <a:rPr lang="en-US" altLang="en-US" sz="2000" b="1" smtClean="0"/>
              <a:t> */ }	//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error: no member called </a:t>
            </a:r>
            <a:r>
              <a:rPr lang="en-US" altLang="en-US" sz="2000" b="1" i="1" smtClean="0"/>
              <a:t>season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8633D3CE-A2CC-4FB4-BD7D-F1847C519441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15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7543800" y="6096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1950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7543800" y="15240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30</a:t>
            </a: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7543800" y="10668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12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7010400" y="228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Date: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638800" y="685800"/>
            <a:ext cx="1905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cs typeface="Times New Roman" pitchFamily="18" charset="0"/>
              </a:rPr>
              <a:t>my_birthday:   y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cs typeface="Times New Roman" pitchFamily="18" charset="0"/>
              </a:rPr>
              <a:t>                        m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305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// </a:t>
            </a:r>
            <a:r>
              <a:rPr lang="en-US" altLang="en-US" sz="2000" i="1" smtClean="0"/>
              <a:t>simple Date (what can we do in case of an invalid date?)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class 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class Invalid { };		// </a:t>
            </a:r>
            <a:r>
              <a:rPr lang="en-US" altLang="en-US" sz="2000" i="1" smtClean="0"/>
              <a:t>to be used as exception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Date(int y, int m, int d);	// </a:t>
            </a:r>
            <a:r>
              <a:rPr lang="en-US" altLang="en-US" sz="2000" i="1" smtClean="0"/>
              <a:t>check for valid date and initialize</a:t>
            </a:r>
            <a:endParaRPr lang="en-US" altLang="en-US" sz="2000" b="1" i="1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smtClean="0"/>
              <a:t>	//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int y,m,d;			// </a:t>
            </a:r>
            <a:r>
              <a:rPr lang="en-US" altLang="en-US" sz="2000" i="1" smtClean="0"/>
              <a:t>year, month, day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smtClean="0"/>
              <a:t>	</a:t>
            </a:r>
            <a:r>
              <a:rPr lang="en-US" altLang="en-US" sz="2000" b="1" smtClean="0"/>
              <a:t>bool check</a:t>
            </a:r>
            <a:r>
              <a:rPr lang="en-US" altLang="en-US" sz="2000" smtClean="0"/>
              <a:t>(</a:t>
            </a:r>
            <a:r>
              <a:rPr lang="en-US" altLang="en-US" sz="2000" b="1" smtClean="0"/>
              <a:t>int y, int m, int d);	// </a:t>
            </a:r>
            <a:r>
              <a:rPr lang="en-US" altLang="en-US" sz="2000" i="1" smtClean="0"/>
              <a:t>is (y,m,d) a valid date?</a:t>
            </a:r>
            <a:endParaRPr lang="en-US" altLang="en-US" sz="2000" b="1" i="1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Date::</a:t>
            </a:r>
            <a:r>
              <a:rPr lang="en-US" altLang="en-US" sz="2000" smtClean="0"/>
              <a:t> </a:t>
            </a:r>
            <a:r>
              <a:rPr lang="en-US" altLang="en-US" sz="2000" b="1" smtClean="0"/>
              <a:t>Date(int yy, int mm, int dd)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: y(yy), m(mm), d(dd)			// </a:t>
            </a:r>
            <a:r>
              <a:rPr lang="en-US" altLang="en-US" sz="2000" i="1" smtClean="0"/>
              <a:t>initialize data members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if (!check(y,m,d)) throw Invalid();	// </a:t>
            </a:r>
            <a:r>
              <a:rPr lang="en-US" altLang="en-US" sz="2000" i="1" smtClean="0"/>
              <a:t>check for validity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0255E29D-C449-4635-B4DC-3EA3500481B5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16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/>
              <a:t>Why bother with the public/private distinction?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/>
              <a:t>Why not make everything public?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To provide a clean interface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Data and messy functions can be made private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To maintain an invariant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Only a fixed set of functions can access the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To ease debugging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Only a fixed set of functions can access the data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(known as the </a:t>
            </a:r>
            <a:r>
              <a:rPr lang="ja-JP" altLang="en-US" sz="2000" smtClean="0">
                <a:ea typeface="MS PGothic" pitchFamily="34" charset="-128"/>
              </a:rPr>
              <a:t>“</a:t>
            </a:r>
            <a:r>
              <a:rPr lang="en-US" altLang="ja-JP" sz="2000" smtClean="0">
                <a:ea typeface="MS PGothic" pitchFamily="34" charset="-128"/>
              </a:rPr>
              <a:t>round up the usual suspects</a:t>
            </a:r>
            <a:r>
              <a:rPr lang="ja-JP" altLang="en-US" sz="2000" smtClean="0">
                <a:ea typeface="MS PGothic" pitchFamily="34" charset="-128"/>
              </a:rPr>
              <a:t>”</a:t>
            </a:r>
            <a:r>
              <a:rPr lang="en-US" altLang="ja-JP" sz="2000" smtClean="0">
                <a:ea typeface="MS PGothic" pitchFamily="34" charset="-128"/>
              </a:rPr>
              <a:t> technique)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To allow a change of representation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You need only to change a fixed set of functions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You don</a:t>
            </a:r>
            <a:r>
              <a:rPr lang="ja-JP" altLang="en-US" sz="2000" smtClean="0">
                <a:ea typeface="MS PGothic" pitchFamily="34" charset="-128"/>
              </a:rPr>
              <a:t>’</a:t>
            </a:r>
            <a:r>
              <a:rPr lang="en-US" altLang="ja-JP" sz="2000" smtClean="0">
                <a:ea typeface="MS PGothic" pitchFamily="34" charset="-128"/>
              </a:rPr>
              <a:t>t really know who is using a public member</a:t>
            </a:r>
            <a:endParaRPr lang="en-US" altLang="en-US" sz="200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9B84C9E5-60D2-4D41-852A-BE69F4D129C8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17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Enumerations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/>
              <a:t>An </a:t>
            </a:r>
            <a:r>
              <a:rPr lang="en-US" altLang="en-US" sz="2800" b="1" smtClean="0"/>
              <a:t>enum</a:t>
            </a:r>
            <a:r>
              <a:rPr lang="en-US" altLang="en-US" sz="2800" smtClean="0"/>
              <a:t> (enumeration) is a very simple user-defined type, specifying its set of values (its enumerators)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10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/>
              <a:t>For example: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enum Month 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	jan=1, feb, mar, apr, may, jun, jul, aug, sep, oct, nov, dec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Month m = feb;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m = 7;		// </a:t>
            </a:r>
            <a:r>
              <a:rPr lang="en-US" altLang="en-US" sz="2000" i="1" smtClean="0">
                <a:ea typeface="Times New Roman" pitchFamily="18" charset="0"/>
              </a:rPr>
              <a:t>error: can</a:t>
            </a:r>
            <a:r>
              <a:rPr lang="ja-JP" altLang="en-US" sz="2000" i="1" smtClean="0">
                <a:ea typeface="MS PGothic" pitchFamily="34" charset="-128"/>
              </a:rPr>
              <a:t>’</a:t>
            </a:r>
            <a:r>
              <a:rPr lang="en-US" altLang="ja-JP" sz="2000" i="1" smtClean="0">
                <a:ea typeface="MS PGothic" pitchFamily="34" charset="-128"/>
              </a:rPr>
              <a:t>t assign</a:t>
            </a:r>
            <a:r>
              <a:rPr lang="en-US" altLang="ja-JP" sz="2000" b="1" i="1" smtClean="0">
                <a:ea typeface="MS PGothic" pitchFamily="34" charset="-128"/>
              </a:rPr>
              <a:t> int </a:t>
            </a:r>
            <a:r>
              <a:rPr lang="en-US" altLang="ja-JP" sz="2000" i="1" smtClean="0">
                <a:ea typeface="MS PGothic" pitchFamily="34" charset="-128"/>
              </a:rPr>
              <a:t>to</a:t>
            </a:r>
            <a:r>
              <a:rPr lang="en-US" altLang="ja-JP" sz="2000" b="1" i="1" smtClean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int n = m;		// </a:t>
            </a:r>
            <a:r>
              <a:rPr lang="en-US" altLang="en-US" sz="2000" i="1" smtClean="0">
                <a:ea typeface="Times New Roman" pitchFamily="18" charset="0"/>
              </a:rPr>
              <a:t>ok: we can get the numeric value of a</a:t>
            </a:r>
            <a:r>
              <a:rPr lang="en-US" altLang="en-US" sz="2000" b="1" i="1" smtClean="0">
                <a:ea typeface="Times New Roman" pitchFamily="18" charset="0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Month mm = Month(7);	// </a:t>
            </a:r>
            <a:r>
              <a:rPr lang="en-US" altLang="en-US" sz="2000" i="1" smtClean="0">
                <a:ea typeface="Times New Roman" pitchFamily="18" charset="0"/>
              </a:rPr>
              <a:t>convert</a:t>
            </a:r>
            <a:r>
              <a:rPr lang="en-US" altLang="en-US" sz="2000" b="1" i="1" smtClean="0">
                <a:ea typeface="Times New Roman" pitchFamily="18" charset="0"/>
              </a:rPr>
              <a:t> int </a:t>
            </a:r>
            <a:r>
              <a:rPr lang="en-US" altLang="en-US" sz="2000" i="1" smtClean="0">
                <a:ea typeface="Times New Roman" pitchFamily="18" charset="0"/>
              </a:rPr>
              <a:t>to </a:t>
            </a:r>
            <a:r>
              <a:rPr lang="en-US" altLang="en-US" sz="2000" b="1" i="1" smtClean="0">
                <a:ea typeface="Times New Roman" pitchFamily="18" charset="0"/>
              </a:rPr>
              <a:t>Month </a:t>
            </a:r>
            <a:r>
              <a:rPr lang="en-US" altLang="en-US" sz="2000" i="1" smtClean="0">
                <a:ea typeface="Times New Roman" pitchFamily="18" charset="0"/>
              </a:rPr>
              <a:t>(unchecked)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30A66862-A195-44CB-9F33-EB51A95F8ECE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18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Enumerations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305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Simple list of constants: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enum { red, green };		// </a:t>
            </a:r>
            <a:r>
              <a:rPr lang="en-US" altLang="en-US" sz="2000" i="1" smtClean="0">
                <a:ea typeface="Times New Roman" pitchFamily="18" charset="0"/>
              </a:rPr>
              <a:t>the </a:t>
            </a:r>
            <a:r>
              <a:rPr lang="en-US" altLang="en-US" sz="2000" b="1" i="1" smtClean="0">
                <a:ea typeface="Times New Roman" pitchFamily="18" charset="0"/>
              </a:rPr>
              <a:t>enum { }</a:t>
            </a:r>
            <a:r>
              <a:rPr lang="en-US" altLang="en-US" sz="2000" i="1" smtClean="0">
                <a:ea typeface="Times New Roman" pitchFamily="18" charset="0"/>
              </a:rPr>
              <a:t> doesn</a:t>
            </a:r>
            <a:r>
              <a:rPr lang="ja-JP" altLang="en-US" sz="2000" i="1" smtClean="0">
                <a:ea typeface="MS PGothic" pitchFamily="34" charset="-128"/>
              </a:rPr>
              <a:t>’</a:t>
            </a:r>
            <a:r>
              <a:rPr lang="en-US" altLang="ja-JP" sz="2000" i="1" smtClean="0">
                <a:ea typeface="MS PGothic" pitchFamily="34" charset="-128"/>
              </a:rPr>
              <a:t>t define a scope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int a = red;			// </a:t>
            </a:r>
            <a:r>
              <a:rPr lang="en-US" altLang="en-US" sz="2000" b="1" i="1" smtClean="0">
                <a:ea typeface="Times New Roman" pitchFamily="18" charset="0"/>
              </a:rPr>
              <a:t>red </a:t>
            </a:r>
            <a:r>
              <a:rPr lang="en-US" altLang="en-US" sz="2000" i="1" smtClean="0">
                <a:ea typeface="Times New Roman" pitchFamily="18" charset="0"/>
              </a:rPr>
              <a:t>is available here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enum { red, blue, purple };	//</a:t>
            </a:r>
            <a:r>
              <a:rPr lang="en-US" altLang="en-US" sz="2000" smtClean="0">
                <a:ea typeface="Times New Roman" pitchFamily="18" charset="0"/>
              </a:rPr>
              <a:t> </a:t>
            </a:r>
            <a:r>
              <a:rPr lang="en-US" altLang="en-US" sz="2000" i="1" smtClean="0">
                <a:ea typeface="Times New Roman" pitchFamily="18" charset="0"/>
              </a:rPr>
              <a:t>error: </a:t>
            </a:r>
            <a:r>
              <a:rPr lang="en-US" altLang="en-US" sz="2000" b="1" i="1" smtClean="0">
                <a:ea typeface="Times New Roman" pitchFamily="18" charset="0"/>
              </a:rPr>
              <a:t>red</a:t>
            </a:r>
            <a:r>
              <a:rPr lang="en-US" altLang="en-US" sz="2000" i="1" smtClean="0">
                <a:ea typeface="Times New Roman" pitchFamily="18" charset="0"/>
              </a:rPr>
              <a:t> defined twice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smtClean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Type with list of constants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enum Color { red, green, blue, /* </a:t>
            </a:r>
            <a:r>
              <a:rPr lang="en-US" altLang="en-US" sz="2000" i="1" smtClean="0">
                <a:ea typeface="Times New Roman" pitchFamily="18" charset="0"/>
              </a:rPr>
              <a:t>…</a:t>
            </a:r>
            <a:r>
              <a:rPr lang="en-US" altLang="en-US" sz="2000" b="1" smtClean="0">
                <a:ea typeface="Times New Roman" pitchFamily="18" charset="0"/>
              </a:rPr>
              <a:t> */  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enum Month { jan, feb, mar, /*</a:t>
            </a:r>
            <a:r>
              <a:rPr lang="en-US" altLang="en-US" sz="2000" smtClean="0">
                <a:ea typeface="Times New Roman" pitchFamily="18" charset="0"/>
              </a:rPr>
              <a:t> </a:t>
            </a:r>
            <a:r>
              <a:rPr lang="en-US" altLang="en-US" sz="2000" i="1" smtClean="0">
                <a:ea typeface="Times New Roman" pitchFamily="18" charset="0"/>
              </a:rPr>
              <a:t>…</a:t>
            </a:r>
            <a:r>
              <a:rPr lang="en-US" altLang="en-US" sz="2000" b="1" smtClean="0">
                <a:ea typeface="Times New Roman" pitchFamily="18" charset="0"/>
              </a:rPr>
              <a:t> */ 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Month m1 = jan;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Month m2 = red;	// </a:t>
            </a:r>
            <a:r>
              <a:rPr lang="en-US" altLang="en-US" sz="2000" i="1" smtClean="0">
                <a:ea typeface="Times New Roman" pitchFamily="18" charset="0"/>
              </a:rPr>
              <a:t>error:</a:t>
            </a:r>
            <a:r>
              <a:rPr lang="en-US" altLang="en-US" sz="2000" b="1" i="1" smtClean="0">
                <a:ea typeface="Times New Roman" pitchFamily="18" charset="0"/>
              </a:rPr>
              <a:t> red </a:t>
            </a:r>
            <a:r>
              <a:rPr lang="en-US" altLang="en-US" sz="2000" i="1" smtClean="0">
                <a:ea typeface="Times New Roman" pitchFamily="18" charset="0"/>
              </a:rPr>
              <a:t>isn</a:t>
            </a:r>
            <a:r>
              <a:rPr lang="ja-JP" altLang="en-US" sz="2000" i="1" smtClean="0">
                <a:ea typeface="MS PGothic" pitchFamily="34" charset="-128"/>
              </a:rPr>
              <a:t>’</a:t>
            </a:r>
            <a:r>
              <a:rPr lang="en-US" altLang="ja-JP" sz="2000" i="1" smtClean="0">
                <a:ea typeface="MS PGothic" pitchFamily="34" charset="-128"/>
              </a:rPr>
              <a:t>t a</a:t>
            </a:r>
            <a:r>
              <a:rPr lang="en-US" altLang="ja-JP" sz="2000" b="1" i="1" smtClean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Month m3 = 7;	// </a:t>
            </a:r>
            <a:r>
              <a:rPr lang="en-US" altLang="en-US" sz="2000" i="1" smtClean="0">
                <a:ea typeface="Times New Roman" pitchFamily="18" charset="0"/>
              </a:rPr>
              <a:t>error:</a:t>
            </a:r>
            <a:r>
              <a:rPr lang="en-US" altLang="en-US" sz="2000" b="1" i="1" smtClean="0">
                <a:ea typeface="Times New Roman" pitchFamily="18" charset="0"/>
              </a:rPr>
              <a:t> 7 </a:t>
            </a:r>
            <a:r>
              <a:rPr lang="en-US" altLang="en-US" sz="2000" i="1" smtClean="0">
                <a:ea typeface="Times New Roman" pitchFamily="18" charset="0"/>
              </a:rPr>
              <a:t>isn</a:t>
            </a:r>
            <a:r>
              <a:rPr lang="ja-JP" altLang="en-US" sz="2000" i="1" smtClean="0">
                <a:ea typeface="MS PGothic" pitchFamily="34" charset="-128"/>
              </a:rPr>
              <a:t>’</a:t>
            </a:r>
            <a:r>
              <a:rPr lang="en-US" altLang="ja-JP" sz="2000" i="1" smtClean="0">
                <a:ea typeface="MS PGothic" pitchFamily="34" charset="-128"/>
              </a:rPr>
              <a:t>t a</a:t>
            </a:r>
            <a:r>
              <a:rPr lang="en-US" altLang="ja-JP" sz="2000" b="1" i="1" smtClean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int i = m1;		// </a:t>
            </a:r>
            <a:r>
              <a:rPr lang="en-US" altLang="en-US" sz="2000" i="1" smtClean="0">
                <a:ea typeface="Times New Roman" pitchFamily="18" charset="0"/>
              </a:rPr>
              <a:t>ok: an enumerator is converted to its value,</a:t>
            </a:r>
            <a:r>
              <a:rPr lang="en-US" altLang="en-US" sz="2000" b="1" i="1" smtClean="0">
                <a:ea typeface="Times New Roman" pitchFamily="18" charset="0"/>
              </a:rPr>
              <a:t> i==0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A4258BA-A2CF-45CA-BD2B-65DF2F03629C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19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  <a:p>
            <a:pPr lvl="1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Implementation and interface</a:t>
            </a:r>
          </a:p>
          <a:p>
            <a:pPr lvl="1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Constructors</a:t>
            </a:r>
          </a:p>
          <a:p>
            <a:pPr lvl="1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Member functions</a:t>
            </a:r>
          </a:p>
          <a:p>
            <a:pPr eaLnBrk="1" hangingPunct="1">
              <a:defRPr/>
            </a:pPr>
            <a:r>
              <a:rPr lang="en-US" altLang="en-US" smtClean="0"/>
              <a:t>Enumerations</a:t>
            </a:r>
          </a:p>
          <a:p>
            <a:pPr eaLnBrk="1" hangingPunct="1">
              <a:defRPr/>
            </a:pPr>
            <a:r>
              <a:rPr lang="en-US" altLang="en-US" smtClean="0"/>
              <a:t>Operator overloading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AB8ABD92-182B-4E1A-AE1A-20E06B2BABBE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2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Enumerations – Values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 smtClean="0"/>
              <a:t>By default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//</a:t>
            </a: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the first enumerator  has the value  0,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// </a:t>
            </a:r>
            <a:r>
              <a:rPr lang="en-US" altLang="en-US" sz="2000" i="1" dirty="0" smtClean="0">
                <a:ea typeface="Times New Roman" pitchFamily="18" charset="0"/>
              </a:rPr>
              <a:t>the next enumerator has the value </a:t>
            </a:r>
            <a:r>
              <a:rPr lang="ja-JP" altLang="en-US" sz="2000" i="1" smtClean="0">
                <a:ea typeface="MS PGothic" pitchFamily="34" charset="-128"/>
              </a:rPr>
              <a:t>“</a:t>
            </a:r>
            <a:r>
              <a:rPr lang="en-US" altLang="ja-JP" sz="2000" i="1" dirty="0" smtClean="0">
                <a:ea typeface="MS PGothic" pitchFamily="34" charset="-128"/>
              </a:rPr>
              <a:t>one plus the value of the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//</a:t>
            </a: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en-US" altLang="en-US" sz="2000" dirty="0" smtClean="0">
                <a:ea typeface="Times New Roman" pitchFamily="18" charset="0"/>
              </a:rPr>
              <a:t>   </a:t>
            </a:r>
            <a:r>
              <a:rPr lang="en-US" altLang="en-US" sz="2000" i="1" dirty="0" smtClean="0">
                <a:ea typeface="Times New Roman" pitchFamily="18" charset="0"/>
              </a:rPr>
              <a:t>enumerator </a:t>
            </a:r>
            <a:r>
              <a:rPr lang="en-US" altLang="en-US" sz="2000" i="1" dirty="0" smtClean="0">
                <a:ea typeface="Times New Roman" pitchFamily="18" charset="0"/>
              </a:rPr>
              <a:t>before it</a:t>
            </a:r>
            <a:r>
              <a:rPr lang="ja-JP" altLang="en-US" sz="2000" i="1" smtClean="0">
                <a:ea typeface="MS PGothic" pitchFamily="34" charset="-128"/>
              </a:rPr>
              <a:t>”</a:t>
            </a:r>
            <a:endParaRPr lang="en-US" altLang="ja-JP" sz="2000" i="1" dirty="0" smtClean="0">
              <a:ea typeface="MS PGothic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enum</a:t>
            </a:r>
            <a:r>
              <a:rPr lang="en-US" altLang="en-US" sz="2000" b="1" dirty="0" smtClean="0">
                <a:ea typeface="Times New Roman" pitchFamily="18" charset="0"/>
              </a:rPr>
              <a:t> { horse, pig, chicken };		// </a:t>
            </a:r>
            <a:r>
              <a:rPr lang="en-US" altLang="en-US" sz="2000" i="1" dirty="0" smtClean="0">
                <a:ea typeface="Times New Roman" pitchFamily="18" charset="0"/>
              </a:rPr>
              <a:t>horse==0, pig==1, chicken==2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 smtClean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 smtClean="0"/>
              <a:t>You can control numbering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enum</a:t>
            </a:r>
            <a:r>
              <a:rPr lang="en-US" altLang="en-US" sz="2000" b="1" dirty="0" smtClean="0">
                <a:ea typeface="Times New Roman" pitchFamily="18" charset="0"/>
              </a:rPr>
              <a:t> { </a:t>
            </a:r>
            <a:r>
              <a:rPr lang="en-US" altLang="en-US" sz="2000" b="1" dirty="0" err="1" smtClean="0">
                <a:ea typeface="Times New Roman" pitchFamily="18" charset="0"/>
              </a:rPr>
              <a:t>jan</a:t>
            </a:r>
            <a:r>
              <a:rPr lang="en-US" altLang="en-US" sz="2000" b="1" dirty="0" smtClean="0">
                <a:ea typeface="Times New Roman" pitchFamily="18" charset="0"/>
              </a:rPr>
              <a:t>=1, </a:t>
            </a:r>
            <a:r>
              <a:rPr lang="en-US" altLang="en-US" sz="2000" b="1" dirty="0" err="1" smtClean="0">
                <a:ea typeface="Times New Roman" pitchFamily="18" charset="0"/>
              </a:rPr>
              <a:t>feb</a:t>
            </a:r>
            <a:r>
              <a:rPr lang="en-US" altLang="en-US" sz="2000" b="1" dirty="0" smtClean="0">
                <a:ea typeface="Times New Roman" pitchFamily="18" charset="0"/>
              </a:rPr>
              <a:t>, march /* </a:t>
            </a:r>
            <a:r>
              <a:rPr lang="en-US" altLang="en-US" sz="2000" i="1" dirty="0" smtClean="0">
                <a:ea typeface="Times New Roman" pitchFamily="18" charset="0"/>
              </a:rPr>
              <a:t>…</a:t>
            </a:r>
            <a:r>
              <a:rPr lang="en-US" altLang="en-US" sz="2000" b="1" dirty="0" smtClean="0">
                <a:ea typeface="Times New Roman" pitchFamily="18" charset="0"/>
              </a:rPr>
              <a:t> */ };		// </a:t>
            </a:r>
            <a:r>
              <a:rPr lang="en-US" altLang="en-US" sz="2000" i="1" dirty="0" err="1" smtClean="0">
                <a:ea typeface="Times New Roman" pitchFamily="18" charset="0"/>
              </a:rPr>
              <a:t>feb</a:t>
            </a:r>
            <a:r>
              <a:rPr lang="en-US" altLang="en-US" sz="2000" i="1" dirty="0" smtClean="0">
                <a:ea typeface="Times New Roman" pitchFamily="18" charset="0"/>
              </a:rPr>
              <a:t>==2, march==3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enum</a:t>
            </a:r>
            <a:r>
              <a:rPr lang="en-US" altLang="en-US" sz="2000" b="1" dirty="0" smtClean="0">
                <a:ea typeface="Times New Roman" pitchFamily="18" charset="0"/>
              </a:rPr>
              <a:t> </a:t>
            </a:r>
            <a:r>
              <a:rPr lang="en-US" altLang="en-US" sz="2000" b="1" dirty="0" err="1" smtClean="0">
                <a:ea typeface="Times New Roman" pitchFamily="18" charset="0"/>
              </a:rPr>
              <a:t>stream_state</a:t>
            </a:r>
            <a:r>
              <a:rPr lang="en-US" altLang="en-US" sz="2000" b="1" dirty="0" smtClean="0">
                <a:ea typeface="Times New Roman" pitchFamily="18" charset="0"/>
              </a:rPr>
              <a:t> { good=1, fail=2, bad=4, </a:t>
            </a:r>
            <a:r>
              <a:rPr lang="en-US" altLang="en-US" sz="2000" b="1" dirty="0" err="1" smtClean="0">
                <a:ea typeface="Times New Roman" pitchFamily="18" charset="0"/>
              </a:rPr>
              <a:t>eof</a:t>
            </a:r>
            <a:r>
              <a:rPr lang="en-US" altLang="en-US" sz="2000" b="1" dirty="0" smtClean="0">
                <a:ea typeface="Times New Roman" pitchFamily="18" charset="0"/>
              </a:rPr>
              <a:t>=8 };	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int</a:t>
            </a:r>
            <a:r>
              <a:rPr lang="en-US" altLang="en-US" sz="2000" b="1" dirty="0" smtClean="0">
                <a:ea typeface="Times New Roman" pitchFamily="18" charset="0"/>
              </a:rPr>
              <a:t> flags = </a:t>
            </a:r>
            <a:r>
              <a:rPr lang="en-US" altLang="en-US" sz="2000" b="1" dirty="0" err="1" smtClean="0">
                <a:ea typeface="Times New Roman" pitchFamily="18" charset="0"/>
              </a:rPr>
              <a:t>fail+eof</a:t>
            </a:r>
            <a:r>
              <a:rPr lang="en-US" altLang="en-US" sz="2000" b="1" dirty="0" smtClean="0">
                <a:ea typeface="Times New Roman" pitchFamily="18" charset="0"/>
              </a:rPr>
              <a:t>;		// </a:t>
            </a:r>
            <a:r>
              <a:rPr lang="en-US" altLang="en-US" sz="2000" i="1" dirty="0" smtClean="0">
                <a:ea typeface="Times New Roman" pitchFamily="18" charset="0"/>
              </a:rPr>
              <a:t>flags==10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stream_state</a:t>
            </a:r>
            <a:r>
              <a:rPr lang="en-US" altLang="en-US" sz="2000" b="1" dirty="0" smtClean="0">
                <a:ea typeface="Times New Roman" pitchFamily="18" charset="0"/>
              </a:rPr>
              <a:t> s = flags;	// </a:t>
            </a:r>
            <a:r>
              <a:rPr lang="en-US" altLang="en-US" sz="2000" i="1" dirty="0" smtClean="0">
                <a:ea typeface="Times New Roman" pitchFamily="18" charset="0"/>
              </a:rPr>
              <a:t>error: can</a:t>
            </a:r>
            <a:r>
              <a:rPr lang="ja-JP" altLang="en-US" sz="2000" i="1" smtClean="0">
                <a:ea typeface="MS PGothic" pitchFamily="34" charset="-128"/>
              </a:rPr>
              <a:t>’</a:t>
            </a:r>
            <a:r>
              <a:rPr lang="en-US" altLang="ja-JP" sz="2000" i="1" dirty="0" smtClean="0">
                <a:ea typeface="MS PGothic" pitchFamily="34" charset="-128"/>
              </a:rPr>
              <a:t>t assign</a:t>
            </a:r>
            <a:r>
              <a:rPr lang="en-US" altLang="ja-JP" sz="2000" b="1" i="1" dirty="0" smtClean="0">
                <a:ea typeface="MS PGothic" pitchFamily="34" charset="-128"/>
              </a:rPr>
              <a:t> </a:t>
            </a:r>
            <a:r>
              <a:rPr lang="en-US" altLang="ja-JP" sz="2000" i="1" dirty="0" smtClean="0">
                <a:ea typeface="MS PGothic" pitchFamily="34" charset="-128"/>
              </a:rPr>
              <a:t>an</a:t>
            </a:r>
            <a:r>
              <a:rPr lang="en-US" altLang="ja-JP" sz="2000" b="1" i="1" dirty="0" smtClean="0">
                <a:ea typeface="MS PGothic" pitchFamily="34" charset="-128"/>
              </a:rPr>
              <a:t> </a:t>
            </a:r>
            <a:r>
              <a:rPr lang="en-US" altLang="ja-JP" sz="2000" b="1" i="1" dirty="0" err="1" smtClean="0">
                <a:ea typeface="MS PGothic" pitchFamily="34" charset="-128"/>
              </a:rPr>
              <a:t>int</a:t>
            </a:r>
            <a:r>
              <a:rPr lang="en-US" altLang="ja-JP" sz="2000" b="1" i="1" dirty="0" smtClean="0">
                <a:ea typeface="MS PGothic" pitchFamily="34" charset="-128"/>
              </a:rPr>
              <a:t> </a:t>
            </a:r>
            <a:r>
              <a:rPr lang="en-US" altLang="ja-JP" sz="2000" i="1" dirty="0" smtClean="0">
                <a:ea typeface="MS PGothic" pitchFamily="34" charset="-128"/>
              </a:rPr>
              <a:t>to a</a:t>
            </a:r>
            <a:r>
              <a:rPr lang="en-US" altLang="ja-JP" sz="2000" b="1" i="1" dirty="0" smtClean="0">
                <a:ea typeface="MS PGothic" pitchFamily="34" charset="-128"/>
              </a:rPr>
              <a:t> </a:t>
            </a:r>
            <a:r>
              <a:rPr lang="en-US" altLang="ja-JP" sz="2000" b="1" i="1" dirty="0" err="1" smtClean="0">
                <a:ea typeface="MS PGothic" pitchFamily="34" charset="-128"/>
              </a:rPr>
              <a:t>stream_state</a:t>
            </a:r>
            <a:endParaRPr lang="en-US" altLang="ja-JP" sz="2000" b="1" i="1" dirty="0" smtClean="0">
              <a:ea typeface="MS PGothic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stream_state</a:t>
            </a:r>
            <a:r>
              <a:rPr lang="en-US" altLang="en-US" sz="2000" b="1" dirty="0" smtClean="0">
                <a:ea typeface="Times New Roman" pitchFamily="18" charset="0"/>
              </a:rPr>
              <a:t> s2 = </a:t>
            </a:r>
            <a:r>
              <a:rPr lang="en-US" altLang="en-US" sz="2000" b="1" dirty="0" err="1" smtClean="0">
                <a:ea typeface="Times New Roman" pitchFamily="18" charset="0"/>
              </a:rPr>
              <a:t>stream_state</a:t>
            </a:r>
            <a:r>
              <a:rPr lang="en-US" altLang="en-US" sz="2000" b="1" dirty="0" smtClean="0">
                <a:ea typeface="Times New Roman" pitchFamily="18" charset="0"/>
              </a:rPr>
              <a:t>(flags);	// </a:t>
            </a:r>
            <a:r>
              <a:rPr lang="en-US" altLang="en-US" sz="2000" i="1" dirty="0" smtClean="0">
                <a:ea typeface="Times New Roman" pitchFamily="18" charset="0"/>
              </a:rPr>
              <a:t>explicit conversion (be careful!)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A2562BA8-66DB-47D2-9BA3-2FFA0EBC3624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20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534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// </a:t>
            </a:r>
            <a:r>
              <a:rPr lang="en-US" altLang="en-US" sz="2000" smtClean="0"/>
              <a:t>simple Date (use Month type)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class Date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public: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smtClean="0"/>
              <a:t>	</a:t>
            </a:r>
            <a:r>
              <a:rPr lang="en-US" altLang="en-US" sz="2000" b="1" smtClean="0"/>
              <a:t>enum Month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	jan=1, feb, mar, apr, may, jun, jul, aug, sep, oct, nov, dec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Date(int y, Month m, int d);  // </a:t>
            </a:r>
            <a:r>
              <a:rPr lang="en-US" altLang="en-US" sz="2000" i="1" smtClean="0"/>
              <a:t>check for valid date and initialize</a:t>
            </a:r>
            <a:endParaRPr lang="en-US" altLang="en-US" sz="2000" b="1" i="1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smtClean="0"/>
              <a:t>	// 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private: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int y;	// </a:t>
            </a:r>
            <a:r>
              <a:rPr lang="en-US" altLang="en-US" sz="2000" i="1" smtClean="0"/>
              <a:t>year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smtClean="0"/>
              <a:t>	</a:t>
            </a:r>
            <a:r>
              <a:rPr lang="en-US" altLang="en-US" sz="2000" b="1" smtClean="0"/>
              <a:t>Month m;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int d;	//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day</a:t>
            </a:r>
            <a:endParaRPr lang="en-US" altLang="en-US" sz="2000" b="1" i="1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Date my_birthday(1950, 30, Date::dec);	// </a:t>
            </a:r>
            <a:r>
              <a:rPr lang="en-US" altLang="en-US" sz="2000" i="1" smtClean="0"/>
              <a:t>error: 2</a:t>
            </a:r>
            <a:r>
              <a:rPr lang="en-US" altLang="en-US" sz="2000" i="1" baseline="30000" smtClean="0"/>
              <a:t>nd</a:t>
            </a:r>
            <a:r>
              <a:rPr lang="en-US" altLang="en-US" sz="2000" i="1" smtClean="0"/>
              <a:t> argument not a </a:t>
            </a:r>
            <a:r>
              <a:rPr lang="en-US" altLang="en-US" sz="2000" b="1" i="1" smtClean="0"/>
              <a:t>Month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Date my_birthday(1950, Date::dec, 30);	// </a:t>
            </a:r>
            <a:r>
              <a:rPr lang="en-US" altLang="en-US" sz="2000" i="1" smtClean="0"/>
              <a:t>ok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BAF7D414-477F-4B66-B735-CB674C098927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21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7467600" y="10668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1950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7467600" y="19812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30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7467600" y="15240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cs typeface="Times New Roman" pitchFamily="18" charset="0"/>
              </a:rPr>
              <a:t>12</a:t>
            </a:r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7162800" y="609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Date:</a:t>
            </a:r>
          </a:p>
        </p:txBody>
      </p:sp>
      <p:sp>
        <p:nvSpPr>
          <p:cNvPr id="22537" name="Text Box 8"/>
          <p:cNvSpPr txBox="1">
            <a:spLocks noChangeArrowheads="1"/>
          </p:cNvSpPr>
          <p:nvPr/>
        </p:nvSpPr>
        <p:spPr bwMode="auto">
          <a:xfrm>
            <a:off x="5638800" y="1143000"/>
            <a:ext cx="1905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cs typeface="Times New Roman" pitchFamily="18" charset="0"/>
              </a:rPr>
              <a:t>my_birthday:  y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cs typeface="Times New Roman" pitchFamily="18" charset="0"/>
              </a:rPr>
              <a:t>                       m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cs typeface="Times New Roman" pitchFamily="18" charset="0"/>
              </a:rPr>
              <a:t>                       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Const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/>
              <a:t>class Date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/>
              <a:t>public: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/>
              <a:t>	// </a:t>
            </a:r>
            <a:r>
              <a:rPr lang="en-US" altLang="en-US" sz="2000" i="1" dirty="0" smtClean="0"/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/>
              <a:t>	int day() const { return d; }	// </a:t>
            </a:r>
            <a:r>
              <a:rPr lang="en-US" altLang="en-US" sz="2000" b="1" i="1" dirty="0" smtClean="0"/>
              <a:t>const</a:t>
            </a:r>
            <a:r>
              <a:rPr lang="en-US" altLang="en-US" sz="2000" i="1" dirty="0" smtClean="0"/>
              <a:t> member: can</a:t>
            </a:r>
            <a:r>
              <a:rPr lang="ja-JP" altLang="en-US" sz="2000" i="1" dirty="0" smtClean="0"/>
              <a:t>’</a:t>
            </a:r>
            <a:r>
              <a:rPr lang="en-US" altLang="ja-JP" sz="2000" i="1" dirty="0" smtClean="0"/>
              <a:t>t modify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/>
              <a:t>	void </a:t>
            </a:r>
            <a:r>
              <a:rPr lang="en-US" altLang="en-US" sz="2000" b="1" dirty="0" err="1" smtClean="0"/>
              <a:t>add_day</a:t>
            </a:r>
            <a:r>
              <a:rPr lang="en-US" altLang="en-US" sz="2000" b="1" dirty="0" smtClean="0"/>
              <a:t>(int n);		// </a:t>
            </a:r>
            <a:r>
              <a:rPr lang="en-US" altLang="en-US" sz="2000" i="1" dirty="0" smtClean="0"/>
              <a:t>non-</a:t>
            </a:r>
            <a:r>
              <a:rPr lang="en-US" altLang="en-US" sz="2000" b="1" i="1" dirty="0" smtClean="0"/>
              <a:t>const</a:t>
            </a:r>
            <a:r>
              <a:rPr lang="en-US" altLang="en-US" sz="2000" i="1" dirty="0" smtClean="0"/>
              <a:t> member: can modify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/>
              <a:t>	// </a:t>
            </a:r>
            <a:r>
              <a:rPr lang="en-US" altLang="en-US" sz="2000" i="1" dirty="0" smtClean="0"/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/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/>
              <a:t>Date d(2000, Date::</a:t>
            </a:r>
            <a:r>
              <a:rPr lang="en-US" altLang="en-US" sz="2000" b="1" dirty="0" err="1" smtClean="0"/>
              <a:t>jan</a:t>
            </a:r>
            <a:r>
              <a:rPr lang="en-US" altLang="en-US" sz="2000" b="1" dirty="0" smtClean="0"/>
              <a:t>, 20);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/>
              <a:t>const Date cd(2001, Date::</a:t>
            </a:r>
            <a:r>
              <a:rPr lang="en-US" altLang="en-US" sz="2000" b="1" dirty="0" err="1" smtClean="0"/>
              <a:t>feb</a:t>
            </a:r>
            <a:r>
              <a:rPr lang="en-US" altLang="en-US" sz="2000" b="1" dirty="0" smtClean="0"/>
              <a:t>, 21);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 smtClean="0"/>
              <a:t>cout</a:t>
            </a:r>
            <a:r>
              <a:rPr lang="en-US" altLang="en-US" sz="2000" b="1" dirty="0" smtClean="0"/>
              <a:t> &lt;&lt; </a:t>
            </a:r>
            <a:r>
              <a:rPr lang="en-US" altLang="en-US" sz="2000" b="1" dirty="0" err="1" smtClean="0"/>
              <a:t>d.day</a:t>
            </a:r>
            <a:r>
              <a:rPr lang="en-US" altLang="en-US" sz="2000" b="1" dirty="0" smtClean="0"/>
              <a:t>() &lt;&lt; " – " &lt;&lt; </a:t>
            </a:r>
            <a:r>
              <a:rPr lang="en-US" altLang="en-US" sz="2000" b="1" dirty="0" err="1" smtClean="0"/>
              <a:t>cd.day</a:t>
            </a:r>
            <a:r>
              <a:rPr lang="en-US" altLang="en-US" sz="2000" b="1" dirty="0" smtClean="0"/>
              <a:t>() &lt;&lt; </a:t>
            </a:r>
            <a:r>
              <a:rPr lang="en-US" altLang="en-US" sz="2000" b="1" dirty="0" err="1" smtClean="0"/>
              <a:t>endl</a:t>
            </a:r>
            <a:r>
              <a:rPr lang="en-US" altLang="en-US" sz="2000" b="1" dirty="0" smtClean="0"/>
              <a:t>;	//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ok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 smtClean="0"/>
              <a:t>d.add_day</a:t>
            </a:r>
            <a:r>
              <a:rPr lang="en-US" altLang="en-US" sz="2000" b="1" dirty="0" smtClean="0"/>
              <a:t>(1);	</a:t>
            </a:r>
            <a:r>
              <a:rPr lang="en-US" altLang="en-US" sz="2000" b="1" dirty="0" smtClean="0"/>
              <a:t>			//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ok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 smtClean="0"/>
              <a:t>cd.add_day</a:t>
            </a:r>
            <a:r>
              <a:rPr lang="en-US" altLang="en-US" sz="2000" b="1" dirty="0" smtClean="0"/>
              <a:t>(1);	</a:t>
            </a:r>
            <a:r>
              <a:rPr lang="en-US" altLang="en-US" sz="2000" b="1" dirty="0" smtClean="0"/>
              <a:t>			// </a:t>
            </a:r>
            <a:r>
              <a:rPr lang="en-US" altLang="en-US" sz="2000" i="1" dirty="0" smtClean="0"/>
              <a:t>error:</a:t>
            </a:r>
            <a:r>
              <a:rPr lang="en-US" altLang="en-US" sz="2000" b="1" i="1" dirty="0" smtClean="0"/>
              <a:t> </a:t>
            </a:r>
            <a:r>
              <a:rPr lang="en-US" altLang="en-US" sz="2000" b="1" i="1" dirty="0" smtClean="0"/>
              <a:t>cd </a:t>
            </a:r>
            <a:r>
              <a:rPr lang="en-US" altLang="en-US" sz="2000" i="1" dirty="0" smtClean="0"/>
              <a:t>is a</a:t>
            </a:r>
            <a:r>
              <a:rPr lang="en-US" altLang="en-US" sz="2000" b="1" i="1" dirty="0" smtClean="0"/>
              <a:t> const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E5D79B96-2795-4CEF-8435-EE6408AC9C86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22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Const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b="1" smtClean="0"/>
              <a:t>//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/>
              <a:t>Date d(2004, Date::jan, 7);		// </a:t>
            </a:r>
            <a:r>
              <a:rPr lang="en-US" altLang="en-US" sz="2000" i="1" smtClean="0"/>
              <a:t>a variable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/>
              <a:t>const Date d2(2004, Date::feb, 28);	// </a:t>
            </a:r>
            <a:r>
              <a:rPr lang="en-US" altLang="en-US" sz="2000" i="1" smtClean="0"/>
              <a:t>a constant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/>
              <a:t>d2 = d;		// </a:t>
            </a:r>
            <a:r>
              <a:rPr lang="en-US" altLang="en-US" sz="2000" i="1" smtClean="0"/>
              <a:t>error:</a:t>
            </a:r>
            <a:r>
              <a:rPr lang="en-US" altLang="en-US" sz="2000" b="1" i="1" smtClean="0"/>
              <a:t> d2 </a:t>
            </a:r>
            <a:r>
              <a:rPr lang="en-US" altLang="en-US" sz="2000" i="1" smtClean="0"/>
              <a:t>is </a:t>
            </a:r>
            <a:r>
              <a:rPr lang="en-US" altLang="en-US" sz="2000" b="1" i="1" smtClean="0"/>
              <a:t>const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/>
              <a:t>d2.add(1);	// </a:t>
            </a:r>
            <a:r>
              <a:rPr lang="en-US" altLang="en-US" sz="2000" i="1" smtClean="0"/>
              <a:t>error </a:t>
            </a:r>
            <a:r>
              <a:rPr lang="en-US" altLang="en-US" sz="2000" b="1" i="1" smtClean="0"/>
              <a:t>d2</a:t>
            </a:r>
            <a:r>
              <a:rPr lang="en-US" altLang="en-US" sz="2000" i="1" smtClean="0"/>
              <a:t> is</a:t>
            </a:r>
            <a:r>
              <a:rPr lang="en-US" altLang="en-US" sz="2000" b="1" i="1" smtClean="0"/>
              <a:t> const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/>
              <a:t>d = d2;		// </a:t>
            </a:r>
            <a:r>
              <a:rPr lang="en-US" altLang="en-US" sz="2000" i="1" smtClean="0"/>
              <a:t>fine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/>
              <a:t>d.add(1);</a:t>
            </a:r>
            <a:r>
              <a:rPr lang="en-US" altLang="en-US" sz="2000" smtClean="0"/>
              <a:t>	// </a:t>
            </a:r>
            <a:r>
              <a:rPr lang="en-US" altLang="en-US" sz="2000" i="1" smtClean="0"/>
              <a:t>fine</a:t>
            </a:r>
          </a:p>
          <a:p>
            <a:pPr eaLnBrk="1" hangingPunct="1">
              <a:buFontTx/>
              <a:buNone/>
              <a:defRPr/>
            </a:pPr>
            <a:endParaRPr lang="en-US" altLang="en-US" sz="2000" smtClean="0"/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/>
              <a:t>d2.f();	// </a:t>
            </a:r>
            <a:r>
              <a:rPr lang="en-US" altLang="en-US" sz="2000" i="1" smtClean="0"/>
              <a:t>should work if and only if</a:t>
            </a:r>
            <a:r>
              <a:rPr lang="en-US" altLang="en-US" sz="2000" b="1" i="1" smtClean="0"/>
              <a:t> f() </a:t>
            </a:r>
            <a:r>
              <a:rPr lang="en-US" altLang="en-US" sz="2000" i="1" smtClean="0"/>
              <a:t>doesn</a:t>
            </a:r>
            <a:r>
              <a:rPr lang="ja-JP" altLang="en-US" sz="2000" i="1" smtClean="0"/>
              <a:t>’</a:t>
            </a:r>
            <a:r>
              <a:rPr lang="en-US" altLang="ja-JP" sz="2000" i="1" smtClean="0"/>
              <a:t>t modify</a:t>
            </a:r>
            <a:r>
              <a:rPr lang="en-US" altLang="ja-JP" sz="2000" b="1" i="1" smtClean="0"/>
              <a:t> d2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/>
              <a:t>		// </a:t>
            </a:r>
            <a:r>
              <a:rPr lang="en-US" altLang="en-US" sz="2000" i="1" smtClean="0"/>
              <a:t>how do we achieve that? (say that</a:t>
            </a:r>
            <a:r>
              <a:rPr lang="ja-JP" altLang="en-US" sz="2000" i="1" smtClean="0"/>
              <a:t>’</a:t>
            </a:r>
            <a:r>
              <a:rPr lang="en-US" altLang="ja-JP" sz="2000" i="1" smtClean="0"/>
              <a:t>s what we want, of course)</a:t>
            </a:r>
          </a:p>
          <a:p>
            <a:pPr eaLnBrk="1" hangingPunct="1">
              <a:buFontTx/>
              <a:buNone/>
              <a:defRPr/>
            </a:pPr>
            <a:endParaRPr lang="en-US" altLang="en-US" sz="2000" smtClean="0"/>
          </a:p>
          <a:p>
            <a:pPr eaLnBrk="1" hangingPunct="1">
              <a:buFontTx/>
              <a:buNone/>
              <a:defRPr/>
            </a:pPr>
            <a:endParaRPr lang="en-US" altLang="en-US" sz="2000" b="1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BA64175-2E9A-455E-817A-F6BD7B6C0E17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23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Const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244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smtClean="0"/>
              <a:t>// </a:t>
            </a:r>
            <a:r>
              <a:rPr lang="en-US" altLang="en-US" sz="2000" i="1" smtClean="0"/>
              <a:t>Distinguish between functions that can modify (mutate) objects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smtClean="0"/>
              <a:t>// </a:t>
            </a:r>
            <a:r>
              <a:rPr lang="en-US" altLang="en-US" sz="2000" i="1" smtClean="0"/>
              <a:t>and those that cannot (</a:t>
            </a:r>
            <a:r>
              <a:rPr lang="ja-JP" altLang="en-US" sz="2000" i="1" smtClean="0"/>
              <a:t>“</a:t>
            </a:r>
            <a:r>
              <a:rPr lang="en-US" altLang="ja-JP" sz="2000" i="1" smtClean="0"/>
              <a:t>const member functions</a:t>
            </a:r>
            <a:r>
              <a:rPr lang="ja-JP" altLang="en-US" sz="2000" i="1" smtClean="0"/>
              <a:t>”</a:t>
            </a:r>
            <a:r>
              <a:rPr lang="en-US" altLang="ja-JP" sz="2000" i="1" smtClean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class Date 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public: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	// 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	int day() const;	// </a:t>
            </a:r>
            <a:r>
              <a:rPr lang="en-US" altLang="en-US" sz="2000" i="1" smtClean="0"/>
              <a:t>get (a copy of) the day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	// 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	void add_day(int n);	// </a:t>
            </a:r>
            <a:r>
              <a:rPr lang="en-US" altLang="en-US" sz="2000" i="1" smtClean="0"/>
              <a:t>move the date n days forward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smtClean="0"/>
              <a:t>	</a:t>
            </a:r>
            <a:r>
              <a:rPr lang="en-US" altLang="en-US" sz="2000" b="1" smtClean="0"/>
              <a:t>// 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};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sz="1000" b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const Date dx(2008, Month::nov, 4);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int d = dx.day();	// </a:t>
            </a:r>
            <a:r>
              <a:rPr lang="en-US" altLang="en-US" sz="2000" i="1" smtClean="0"/>
              <a:t>fine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smtClean="0"/>
              <a:t>dx.add_day(4);	// </a:t>
            </a:r>
            <a:r>
              <a:rPr lang="en-US" altLang="en-US" sz="2000" i="1" smtClean="0"/>
              <a:t>error: can</a:t>
            </a:r>
            <a:r>
              <a:rPr lang="ja-JP" altLang="en-US" sz="2000" i="1" smtClean="0"/>
              <a:t>’</a:t>
            </a:r>
            <a:r>
              <a:rPr lang="en-US" altLang="ja-JP" sz="2000" i="1" smtClean="0"/>
              <a:t>t modify constant (immutable) date</a:t>
            </a:r>
            <a:endParaRPr lang="en-US" altLang="en-US" sz="2000" i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13B2CFE-315C-48B8-A5BE-682F6001F967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24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What makes a good interface?</a:t>
            </a:r>
          </a:p>
          <a:p>
            <a:pPr lvl="1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Minimal</a:t>
            </a:r>
          </a:p>
          <a:p>
            <a:pPr lvl="2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As small as possible</a:t>
            </a:r>
          </a:p>
          <a:p>
            <a:pPr lvl="1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Complete</a:t>
            </a:r>
          </a:p>
          <a:p>
            <a:pPr lvl="2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And no smaller</a:t>
            </a:r>
          </a:p>
          <a:p>
            <a:pPr lvl="1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Type safe</a:t>
            </a:r>
          </a:p>
          <a:p>
            <a:pPr lvl="2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Beware of confusing argument orders</a:t>
            </a:r>
          </a:p>
          <a:p>
            <a:pPr lvl="1" eaLnBrk="1" hangingPunct="1">
              <a:defRPr/>
            </a:pPr>
            <a:r>
              <a:rPr lang="en-US" altLang="en-US" smtClean="0">
                <a:ea typeface="Times New Roman" pitchFamily="18" charset="0"/>
              </a:rPr>
              <a:t>Const correct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97B3B710-B47E-44B6-9C0A-AA7ED18286DE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25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ea typeface="+mn-ea"/>
              </a:rPr>
              <a:t>Essential operations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Default constructor (defaults to: nothing)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No default if any other constructor is declared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Copy constructor (defaults to: copy the member)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Copy assignment (defaults to: copy the members)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Destructor (defaults to: nothing)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ea typeface="+mn-ea"/>
              </a:rPr>
              <a:t>For example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Date d;	// </a:t>
            </a:r>
            <a:r>
              <a:rPr lang="en-US" sz="2000" i="1" dirty="0"/>
              <a:t>error: no default constructor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Date d2 = d;	// </a:t>
            </a:r>
            <a:r>
              <a:rPr lang="en-US" sz="2000" i="1" dirty="0"/>
              <a:t>ok: copy initialized (copy the elements)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d = d2;</a:t>
            </a:r>
            <a:r>
              <a:rPr lang="en-US" sz="2000" dirty="0"/>
              <a:t>	// </a:t>
            </a:r>
            <a:r>
              <a:rPr lang="en-US" sz="2000" i="1" dirty="0"/>
              <a:t>ok copy assignment (copy the elements)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750A0BD7-D9F5-44ED-B9F3-992EA8CEDF87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26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Interfaces and </a:t>
            </a:r>
            <a:r>
              <a:rPr lang="ja-JP" altLang="en-US" smtClean="0"/>
              <a:t>“</a:t>
            </a:r>
            <a:r>
              <a:rPr lang="en-US" altLang="ja-JP" smtClean="0"/>
              <a:t>helper functions</a:t>
            </a:r>
            <a:r>
              <a:rPr lang="ja-JP" altLang="en-US" smtClean="0"/>
              <a:t>”</a:t>
            </a:r>
            <a:endParaRPr lang="en-US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/>
              <a:t>Keep a class interface (the set of public functions) minimal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Simplifies understanding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Simplifies debugging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Simplifies maintenance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000" smtClean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/>
              <a:t>When we keep the class interface simple and minimal, we need extra </a:t>
            </a:r>
            <a:r>
              <a:rPr lang="ja-JP" altLang="en-US" sz="2800" smtClean="0"/>
              <a:t>“</a:t>
            </a:r>
            <a:r>
              <a:rPr lang="en-US" altLang="ja-JP" sz="2800" smtClean="0"/>
              <a:t>helper functions</a:t>
            </a:r>
            <a:r>
              <a:rPr lang="ja-JP" altLang="en-US" sz="2800" smtClean="0"/>
              <a:t>”</a:t>
            </a:r>
            <a:r>
              <a:rPr lang="en-US" altLang="ja-JP" sz="2800" smtClean="0"/>
              <a:t> outside the class (non-member functions)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E.g. == (equality) , != (inequality)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next_weekday(), next_Sunday()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3A18124E-5589-4E22-8809-6FDCA44DDBE3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27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Helper functions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6868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Date next_Sunday(const Date&amp; d)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// </a:t>
            </a:r>
            <a:r>
              <a:rPr lang="en-US" altLang="en-US" sz="2000" i="1" smtClean="0"/>
              <a:t>access </a:t>
            </a:r>
            <a:r>
              <a:rPr lang="en-US" altLang="en-US" sz="2000" b="1" i="1" smtClean="0"/>
              <a:t>d </a:t>
            </a:r>
            <a:r>
              <a:rPr lang="en-US" altLang="en-US" sz="2000" i="1" smtClean="0"/>
              <a:t>using </a:t>
            </a:r>
            <a:r>
              <a:rPr lang="en-US" altLang="en-US" sz="2000" b="1" i="1" smtClean="0"/>
              <a:t>d.day(), d.month(), </a:t>
            </a:r>
            <a:r>
              <a:rPr lang="en-US" altLang="en-US" sz="2000" i="1" smtClean="0"/>
              <a:t>and</a:t>
            </a:r>
            <a:r>
              <a:rPr lang="en-US" altLang="en-US" sz="2000" b="1" i="1" smtClean="0"/>
              <a:t> d.year()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// </a:t>
            </a:r>
            <a:r>
              <a:rPr lang="en-US" altLang="en-US" sz="2000" i="1" smtClean="0"/>
              <a:t>make new</a:t>
            </a:r>
            <a:r>
              <a:rPr lang="en-US" altLang="en-US" sz="2000" b="1" i="1" smtClean="0"/>
              <a:t> Date </a:t>
            </a:r>
            <a:r>
              <a:rPr lang="en-US" altLang="en-US" sz="2000" i="1" smtClean="0"/>
              <a:t>to return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Date next_weekday(const Date&amp; d) { /* </a:t>
            </a:r>
            <a:r>
              <a:rPr lang="en-US" altLang="en-US" sz="2000" i="1" smtClean="0"/>
              <a:t>…</a:t>
            </a:r>
            <a:r>
              <a:rPr lang="en-US" altLang="en-US" sz="2000" b="1" smtClean="0"/>
              <a:t> */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bool operator==(const Date&amp; a, const Date&amp; b)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return a.year()==b.year()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	&amp;&amp; a.month()==b.month()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		&amp;&amp; a.day()==b.day();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/>
              <a:t>bool operator!=(const Date&amp; a, const Date&amp; b) { return !(a==b);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F058D395-5E8C-4F41-BD8F-11B8B85272EB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28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Operator overloading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953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/>
              <a:t>You can define almost all C++ operators for a class or enumeration operands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that</a:t>
            </a:r>
            <a:r>
              <a:rPr lang="ja-JP" altLang="en-US" sz="2400" dirty="0" smtClean="0">
                <a:ea typeface="MS PGothic" pitchFamily="34" charset="-128"/>
              </a:rPr>
              <a:t>’</a:t>
            </a:r>
            <a:r>
              <a:rPr lang="en-US" altLang="ja-JP" sz="2400" dirty="0" smtClean="0">
                <a:ea typeface="MS PGothic" pitchFamily="34" charset="-128"/>
              </a:rPr>
              <a:t>s often called </a:t>
            </a:r>
            <a:r>
              <a:rPr lang="ja-JP" altLang="en-US" sz="2400" dirty="0" smtClean="0">
                <a:ea typeface="MS PGothic" pitchFamily="34" charset="-128"/>
              </a:rPr>
              <a:t>“</a:t>
            </a:r>
            <a:r>
              <a:rPr lang="en-US" altLang="ja-JP" sz="2400" dirty="0" smtClean="0">
                <a:ea typeface="MS PGothic" pitchFamily="34" charset="-128"/>
              </a:rPr>
              <a:t>operator overloading</a:t>
            </a:r>
            <a:r>
              <a:rPr lang="ja-JP" altLang="en-US" sz="2400" dirty="0" smtClean="0">
                <a:ea typeface="MS PGothic" pitchFamily="34" charset="-128"/>
              </a:rPr>
              <a:t>”</a:t>
            </a:r>
            <a:endParaRPr lang="en-US" altLang="ja-JP" sz="2400" dirty="0" smtClean="0">
              <a:ea typeface="MS PGothic" pitchFamily="34" charset="-128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enum</a:t>
            </a:r>
            <a:r>
              <a:rPr lang="en-US" altLang="en-US" sz="2000" b="1" dirty="0" smtClean="0">
                <a:ea typeface="Times New Roman" pitchFamily="18" charset="0"/>
              </a:rPr>
              <a:t> Month {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</a:t>
            </a:r>
            <a:r>
              <a:rPr lang="en-US" altLang="en-US" sz="2000" b="1" dirty="0" err="1" smtClean="0">
                <a:ea typeface="Times New Roman" pitchFamily="18" charset="0"/>
              </a:rPr>
              <a:t>jan</a:t>
            </a:r>
            <a:r>
              <a:rPr lang="en-US" altLang="en-US" sz="2000" b="1" dirty="0" smtClean="0">
                <a:ea typeface="Times New Roman" pitchFamily="18" charset="0"/>
              </a:rPr>
              <a:t>=1, </a:t>
            </a:r>
            <a:r>
              <a:rPr lang="en-US" altLang="en-US" sz="2000" b="1" dirty="0" err="1" smtClean="0">
                <a:ea typeface="Times New Roman" pitchFamily="18" charset="0"/>
              </a:rPr>
              <a:t>feb</a:t>
            </a:r>
            <a:r>
              <a:rPr lang="en-US" altLang="en-US" sz="2000" b="1" dirty="0" smtClean="0">
                <a:ea typeface="Times New Roman" pitchFamily="18" charset="0"/>
              </a:rPr>
              <a:t>, mar, </a:t>
            </a:r>
            <a:r>
              <a:rPr lang="en-US" altLang="en-US" sz="2000" b="1" dirty="0" err="1" smtClean="0">
                <a:ea typeface="Times New Roman" pitchFamily="18" charset="0"/>
              </a:rPr>
              <a:t>apr</a:t>
            </a:r>
            <a:r>
              <a:rPr lang="en-US" altLang="en-US" sz="2000" b="1" dirty="0" smtClean="0">
                <a:ea typeface="Times New Roman" pitchFamily="18" charset="0"/>
              </a:rPr>
              <a:t>, may, </a:t>
            </a:r>
            <a:r>
              <a:rPr lang="en-US" altLang="en-US" sz="2000" b="1" dirty="0" err="1" smtClean="0">
                <a:ea typeface="Times New Roman" pitchFamily="18" charset="0"/>
              </a:rPr>
              <a:t>jun</a:t>
            </a:r>
            <a:r>
              <a:rPr lang="en-US" altLang="en-US" sz="2000" b="1" dirty="0" smtClean="0">
                <a:ea typeface="Times New Roman" pitchFamily="18" charset="0"/>
              </a:rPr>
              <a:t>, </a:t>
            </a:r>
            <a:r>
              <a:rPr lang="en-US" altLang="en-US" sz="2000" b="1" dirty="0" err="1" smtClean="0">
                <a:ea typeface="Times New Roman" pitchFamily="18" charset="0"/>
              </a:rPr>
              <a:t>jul</a:t>
            </a:r>
            <a:r>
              <a:rPr lang="en-US" altLang="en-US" sz="2000" b="1" dirty="0" smtClean="0">
                <a:ea typeface="Times New Roman" pitchFamily="18" charset="0"/>
              </a:rPr>
              <a:t>, </a:t>
            </a:r>
            <a:r>
              <a:rPr lang="en-US" altLang="en-US" sz="2000" b="1" dirty="0" err="1" smtClean="0">
                <a:ea typeface="Times New Roman" pitchFamily="18" charset="0"/>
              </a:rPr>
              <a:t>aug</a:t>
            </a:r>
            <a:r>
              <a:rPr lang="en-US" altLang="en-US" sz="2000" b="1" dirty="0" smtClean="0">
                <a:ea typeface="Times New Roman" pitchFamily="18" charset="0"/>
              </a:rPr>
              <a:t>, </a:t>
            </a:r>
            <a:r>
              <a:rPr lang="en-US" altLang="en-US" sz="2000" b="1" dirty="0" err="1" smtClean="0">
                <a:ea typeface="Times New Roman" pitchFamily="18" charset="0"/>
              </a:rPr>
              <a:t>sep</a:t>
            </a:r>
            <a:r>
              <a:rPr lang="en-US" altLang="en-US" sz="2000" b="1" dirty="0" smtClean="0">
                <a:ea typeface="Times New Roman" pitchFamily="18" charset="0"/>
              </a:rPr>
              <a:t>, </a:t>
            </a:r>
            <a:r>
              <a:rPr lang="en-US" altLang="en-US" sz="2000" b="1" dirty="0" err="1" smtClean="0">
                <a:ea typeface="Times New Roman" pitchFamily="18" charset="0"/>
              </a:rPr>
              <a:t>oct</a:t>
            </a:r>
            <a:r>
              <a:rPr lang="en-US" altLang="en-US" sz="2000" b="1" dirty="0" smtClean="0">
                <a:ea typeface="Times New Roman" pitchFamily="18" charset="0"/>
              </a:rPr>
              <a:t>, </a:t>
            </a:r>
            <a:r>
              <a:rPr lang="en-US" altLang="en-US" sz="2000" b="1" dirty="0" err="1" smtClean="0">
                <a:ea typeface="Times New Roman" pitchFamily="18" charset="0"/>
              </a:rPr>
              <a:t>nov</a:t>
            </a:r>
            <a:r>
              <a:rPr lang="en-US" altLang="en-US" sz="2000" b="1" dirty="0" smtClean="0">
                <a:ea typeface="Times New Roman" pitchFamily="18" charset="0"/>
              </a:rPr>
              <a:t>, </a:t>
            </a:r>
            <a:r>
              <a:rPr lang="en-US" altLang="en-US" sz="2000" b="1" dirty="0" err="1" smtClean="0">
                <a:ea typeface="Times New Roman" pitchFamily="18" charset="0"/>
              </a:rPr>
              <a:t>dec</a:t>
            </a:r>
            <a:endParaRPr lang="en-US" altLang="en-US" sz="2000" b="1" dirty="0" smtClean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 smtClean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Month operator++(Month&amp; m)	// </a:t>
            </a:r>
            <a:r>
              <a:rPr lang="en-US" altLang="en-US" sz="2000" i="1" dirty="0" smtClean="0">
                <a:ea typeface="Times New Roman" pitchFamily="18" charset="0"/>
              </a:rPr>
              <a:t>prefix increment operator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</a:t>
            </a:r>
            <a:r>
              <a:rPr lang="en-US" altLang="en-US" sz="2000" b="1" dirty="0" smtClean="0">
                <a:ea typeface="Times New Roman" pitchFamily="18" charset="0"/>
              </a:rPr>
              <a:t>if (m</a:t>
            </a:r>
            <a:r>
              <a:rPr lang="en-US" altLang="en-US" sz="2000" b="1" dirty="0" smtClean="0">
                <a:ea typeface="Times New Roman" pitchFamily="18" charset="0"/>
              </a:rPr>
              <a:t>==</a:t>
            </a:r>
            <a:r>
              <a:rPr lang="en-US" altLang="en-US" sz="2000" b="1" dirty="0" err="1" smtClean="0">
                <a:ea typeface="Times New Roman" pitchFamily="18" charset="0"/>
              </a:rPr>
              <a:t>dec</a:t>
            </a:r>
            <a:r>
              <a:rPr lang="en-US" altLang="en-US" sz="2000" b="1" dirty="0" smtClean="0">
                <a:ea typeface="Times New Roman" pitchFamily="18" charset="0"/>
              </a:rPr>
              <a:t>) </a:t>
            </a:r>
            <a:r>
              <a:rPr lang="en-US" altLang="en-US" sz="2000" b="1" dirty="0" smtClean="0">
                <a:ea typeface="Times New Roman" pitchFamily="18" charset="0"/>
              </a:rPr>
              <a:t> {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</a:t>
            </a:r>
            <a:r>
              <a:rPr lang="en-US" altLang="en-US" sz="2000" b="1" dirty="0" smtClean="0">
                <a:ea typeface="Times New Roman" pitchFamily="18" charset="0"/>
              </a:rPr>
              <a:t>m= </a:t>
            </a:r>
            <a:r>
              <a:rPr lang="en-US" altLang="en-US" sz="2000" b="1" dirty="0" err="1" smtClean="0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;</a:t>
            </a:r>
            <a:endParaRPr lang="en-US" altLang="en-US" sz="2000" b="1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} else {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	 m = Month(m+1);	</a:t>
            </a:r>
            <a:r>
              <a:rPr lang="en-US" altLang="en-US" sz="2000" b="1" dirty="0" smtClean="0">
                <a:ea typeface="Times New Roman" pitchFamily="18" charset="0"/>
              </a:rPr>
              <a:t>	// </a:t>
            </a:r>
            <a:r>
              <a:rPr lang="ja-JP" altLang="en-US" sz="2000" i="1" dirty="0" smtClean="0">
                <a:ea typeface="MS PGothic" pitchFamily="34" charset="-128"/>
              </a:rPr>
              <a:t>“</a:t>
            </a:r>
            <a:r>
              <a:rPr lang="en-US" altLang="ja-JP" sz="2000" i="1" dirty="0" smtClean="0">
                <a:ea typeface="MS PGothic" pitchFamily="34" charset="-128"/>
              </a:rPr>
              <a:t>wrap around</a:t>
            </a:r>
            <a:r>
              <a:rPr lang="ja-JP" altLang="en-US" sz="2000" i="1" smtClean="0">
                <a:ea typeface="MS PGothic" pitchFamily="34" charset="-128"/>
              </a:rPr>
              <a:t>”</a:t>
            </a:r>
            <a:endParaRPr lang="en-US" altLang="ja-JP" sz="2000" i="1" dirty="0" smtClean="0">
              <a:ea typeface="MS PGothic" pitchFamily="34" charset="-128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ja-JP" sz="2000" i="1" dirty="0">
                <a:ea typeface="MS PGothic" pitchFamily="34" charset="-128"/>
              </a:rPr>
              <a:t>	</a:t>
            </a:r>
            <a:r>
              <a:rPr lang="en-US" altLang="ja-JP" sz="2000" dirty="0">
                <a:ea typeface="MS PGothic" pitchFamily="34" charset="-128"/>
              </a:rPr>
              <a:t>}</a:t>
            </a:r>
            <a:endParaRPr lang="en-US" altLang="ja-JP" sz="2000" i="1" dirty="0" smtClean="0">
              <a:ea typeface="MS PGothic" pitchFamily="34" charset="-128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return m;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 smtClean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Month m = </a:t>
            </a:r>
            <a:r>
              <a:rPr lang="en-US" altLang="en-US" sz="2000" b="1" dirty="0" err="1" smtClean="0">
                <a:ea typeface="Times New Roman" pitchFamily="18" charset="0"/>
              </a:rPr>
              <a:t>nov</a:t>
            </a:r>
            <a:r>
              <a:rPr lang="en-US" altLang="en-US" sz="2000" b="1" dirty="0" smtClean="0">
                <a:ea typeface="Times New Roman" pitchFamily="18" charset="0"/>
              </a:rPr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++m;	// </a:t>
            </a:r>
            <a:r>
              <a:rPr lang="en-US" altLang="en-US" sz="2000" b="1" i="1" dirty="0" smtClean="0">
                <a:ea typeface="Times New Roman" pitchFamily="18" charset="0"/>
              </a:rPr>
              <a:t>m </a:t>
            </a:r>
            <a:r>
              <a:rPr lang="en-US" altLang="en-US" sz="2000" i="1" dirty="0" smtClean="0">
                <a:ea typeface="Times New Roman" pitchFamily="18" charset="0"/>
              </a:rPr>
              <a:t>becomes</a:t>
            </a:r>
            <a:r>
              <a:rPr lang="en-US" altLang="en-US" sz="2000" b="1" i="1" dirty="0" smtClean="0">
                <a:ea typeface="Times New Roman" pitchFamily="18" charset="0"/>
              </a:rPr>
              <a:t> </a:t>
            </a:r>
            <a:r>
              <a:rPr lang="en-US" altLang="en-US" sz="2000" b="1" i="1" dirty="0" err="1" smtClean="0">
                <a:ea typeface="Times New Roman" pitchFamily="18" charset="0"/>
              </a:rPr>
              <a:t>dec</a:t>
            </a:r>
            <a:endParaRPr lang="en-US" altLang="en-US" sz="2000" b="1" dirty="0" smtClean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++m;	// </a:t>
            </a:r>
            <a:r>
              <a:rPr lang="en-US" altLang="en-US" sz="2000" b="1" i="1" dirty="0" smtClean="0">
                <a:ea typeface="Times New Roman" pitchFamily="18" charset="0"/>
              </a:rPr>
              <a:t>m </a:t>
            </a:r>
            <a:r>
              <a:rPr lang="en-US" altLang="en-US" sz="2000" i="1" dirty="0" smtClean="0">
                <a:ea typeface="Times New Roman" pitchFamily="18" charset="0"/>
              </a:rPr>
              <a:t>becomes</a:t>
            </a:r>
            <a:r>
              <a:rPr lang="en-US" altLang="en-US" sz="2000" b="1" i="1" dirty="0" smtClean="0">
                <a:ea typeface="Times New Roman" pitchFamily="18" charset="0"/>
              </a:rPr>
              <a:t> </a:t>
            </a:r>
            <a:r>
              <a:rPr lang="en-US" altLang="en-US" sz="2000" b="1" i="1" dirty="0" err="1" smtClean="0">
                <a:ea typeface="Times New Roman" pitchFamily="18" charset="0"/>
              </a:rPr>
              <a:t>jan</a:t>
            </a:r>
            <a:endParaRPr lang="en-US" altLang="en-US" sz="2000" b="1" i="1" dirty="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F45EEFFA-8DA5-4EAC-ADB6-F4E857F4AC30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29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/>
              <a:t>The idea: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A class directly represents a concept in a program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If you can think of </a:t>
            </a:r>
            <a:r>
              <a:rPr lang="ja-JP" altLang="en-US" sz="2000" smtClean="0">
                <a:ea typeface="MS PGothic" pitchFamily="34" charset="-128"/>
              </a:rPr>
              <a:t>“</a:t>
            </a:r>
            <a:r>
              <a:rPr lang="en-US" altLang="ja-JP" sz="2000" dirty="0" smtClean="0">
                <a:ea typeface="MS PGothic" pitchFamily="34" charset="-128"/>
              </a:rPr>
              <a:t>it</a:t>
            </a:r>
            <a:r>
              <a:rPr lang="ja-JP" altLang="en-US" sz="2000" smtClean="0">
                <a:ea typeface="MS PGothic" pitchFamily="34" charset="-128"/>
              </a:rPr>
              <a:t>”</a:t>
            </a:r>
            <a:r>
              <a:rPr lang="en-US" altLang="ja-JP" sz="2000" dirty="0" smtClean="0">
                <a:ea typeface="MS PGothic" pitchFamily="34" charset="-128"/>
              </a:rPr>
              <a:t> as a separate entity, it is plausible that it could be a class or an object of a class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Examples: </a:t>
            </a:r>
            <a:r>
              <a:rPr lang="en-US" altLang="en-US" sz="2000" dirty="0" smtClean="0">
                <a:ea typeface="Times New Roman" pitchFamily="18" charset="0"/>
              </a:rPr>
              <a:t>?</a:t>
            </a:r>
            <a:endParaRPr lang="en-US" altLang="en-US" sz="2000" dirty="0" smtClean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defRPr/>
            </a:pPr>
            <a:endParaRPr lang="en-US" altLang="en-US" sz="900" dirty="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4267905-7769-42C7-9CB4-1E84F67D29B4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3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Operator overloading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You can define only existing operators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i="1" smtClean="0">
                <a:ea typeface="Times New Roman" pitchFamily="18" charset="0"/>
              </a:rPr>
              <a:t>E.g.</a:t>
            </a:r>
            <a:r>
              <a:rPr lang="en-US" altLang="en-US" sz="2000" smtClean="0">
                <a:ea typeface="Times New Roman" pitchFamily="18" charset="0"/>
              </a:rPr>
              <a:t>, </a:t>
            </a:r>
            <a:r>
              <a:rPr lang="en-US" altLang="en-US" sz="2000" b="1" smtClean="0">
                <a:ea typeface="Times New Roman" pitchFamily="18" charset="0"/>
              </a:rPr>
              <a:t>+  -  *  /  %  []  ()  ^  !  &amp;  &lt;  &lt;=  &gt;  &gt;=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You can define operators only with their conventional number of operands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i="1" smtClean="0">
                <a:ea typeface="Times New Roman" pitchFamily="18" charset="0"/>
              </a:rPr>
              <a:t>E.g.</a:t>
            </a:r>
            <a:r>
              <a:rPr lang="en-US" altLang="en-US" sz="2000" smtClean="0">
                <a:ea typeface="Times New Roman" pitchFamily="18" charset="0"/>
              </a:rPr>
              <a:t>, no unary </a:t>
            </a:r>
            <a:r>
              <a:rPr lang="en-US" altLang="en-US" sz="2000" b="1" smtClean="0">
                <a:ea typeface="Times New Roman" pitchFamily="18" charset="0"/>
              </a:rPr>
              <a:t>&lt;=</a:t>
            </a:r>
            <a:r>
              <a:rPr lang="en-US" altLang="en-US" sz="2000" smtClean="0">
                <a:ea typeface="Times New Roman" pitchFamily="18" charset="0"/>
              </a:rPr>
              <a:t> (less than or equal) and no binary </a:t>
            </a:r>
            <a:r>
              <a:rPr lang="en-US" altLang="en-US" sz="2000" b="1" smtClean="0">
                <a:ea typeface="Times New Roman" pitchFamily="18" charset="0"/>
              </a:rPr>
              <a:t>!</a:t>
            </a:r>
            <a:r>
              <a:rPr lang="en-US" altLang="en-US" sz="2000" smtClean="0">
                <a:ea typeface="Times New Roman" pitchFamily="18" charset="0"/>
              </a:rPr>
              <a:t> (not)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An overloaded operator must have at least one user-defined type as operand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int operator+(int,int);	//</a:t>
            </a:r>
            <a:r>
              <a:rPr lang="en-US" altLang="en-US" sz="2000" smtClean="0">
                <a:ea typeface="Times New Roman" pitchFamily="18" charset="0"/>
              </a:rPr>
              <a:t> error: you can</a:t>
            </a:r>
            <a:r>
              <a:rPr lang="ja-JP" altLang="en-US" sz="2000" smtClean="0">
                <a:ea typeface="MS PGothic" pitchFamily="34" charset="-128"/>
              </a:rPr>
              <a:t>’</a:t>
            </a:r>
            <a:r>
              <a:rPr lang="en-US" altLang="ja-JP" sz="2000" smtClean="0">
                <a:ea typeface="MS PGothic" pitchFamily="34" charset="-128"/>
              </a:rPr>
              <a:t>t overload built-in +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Vector operator+(const Vector&amp;, const Vector &amp;);	//</a:t>
            </a:r>
            <a:r>
              <a:rPr lang="en-US" altLang="en-US" sz="2000" smtClean="0">
                <a:ea typeface="Times New Roman" pitchFamily="18" charset="0"/>
              </a:rPr>
              <a:t> ok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Advice (not language rule):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Overload operators only with their conventional meaning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+</a:t>
            </a:r>
            <a:r>
              <a:rPr lang="en-US" altLang="en-US" sz="2000" smtClean="0">
                <a:ea typeface="Times New Roman" pitchFamily="18" charset="0"/>
              </a:rPr>
              <a:t> should be addition, </a:t>
            </a:r>
            <a:r>
              <a:rPr lang="en-US" altLang="en-US" sz="2000" b="1" smtClean="0">
                <a:ea typeface="Times New Roman" pitchFamily="18" charset="0"/>
              </a:rPr>
              <a:t>*</a:t>
            </a:r>
            <a:r>
              <a:rPr lang="en-US" altLang="en-US" sz="2000" smtClean="0">
                <a:ea typeface="Times New Roman" pitchFamily="18" charset="0"/>
              </a:rPr>
              <a:t> be multiplication, </a:t>
            </a:r>
            <a:r>
              <a:rPr lang="en-US" altLang="en-US" sz="2000" b="1" smtClean="0">
                <a:ea typeface="Times New Roman" pitchFamily="18" charset="0"/>
              </a:rPr>
              <a:t>[]</a:t>
            </a:r>
            <a:r>
              <a:rPr lang="en-US" altLang="en-US" sz="2000" smtClean="0">
                <a:ea typeface="Times New Roman" pitchFamily="18" charset="0"/>
              </a:rPr>
              <a:t> be access, </a:t>
            </a:r>
            <a:r>
              <a:rPr lang="en-US" altLang="en-US" sz="2000" b="1" smtClean="0">
                <a:ea typeface="Times New Roman" pitchFamily="18" charset="0"/>
              </a:rPr>
              <a:t>()</a:t>
            </a:r>
            <a:r>
              <a:rPr lang="en-US" altLang="en-US" sz="2000" smtClean="0">
                <a:ea typeface="Times New Roman" pitchFamily="18" charset="0"/>
              </a:rPr>
              <a:t> be call, etc.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Advice (not language rule):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Don</a:t>
            </a:r>
            <a:r>
              <a:rPr lang="ja-JP" altLang="en-US" sz="2000" smtClean="0">
                <a:ea typeface="MS PGothic" pitchFamily="34" charset="-128"/>
              </a:rPr>
              <a:t>’</a:t>
            </a:r>
            <a:r>
              <a:rPr lang="en-US" altLang="ja-JP" sz="2000" smtClean="0">
                <a:ea typeface="MS PGothic" pitchFamily="34" charset="-128"/>
              </a:rPr>
              <a:t>t overload unless you really have to</a:t>
            </a:r>
            <a:endParaRPr lang="en-US" altLang="en-US" sz="200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F58D6C9C-A9B0-42A9-8E73-800D8EFAF36E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30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Strong </a:t>
            </a:r>
            <a:r>
              <a:rPr lang="en-US" altLang="en-US" b="1" smtClean="0"/>
              <a:t>enum</a:t>
            </a:r>
            <a:r>
              <a:rPr lang="en-US" altLang="en-US" smtClean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3000" smtClean="0"/>
              <a:t>Regular </a:t>
            </a:r>
            <a:r>
              <a:rPr lang="en-US" altLang="en-US" sz="3000" b="1" smtClean="0"/>
              <a:t>enum</a:t>
            </a:r>
            <a:r>
              <a:rPr lang="en-US" altLang="en-US" sz="3000" smtClean="0"/>
              <a:t>s provide convenient aliases for values which are a subrange of </a:t>
            </a:r>
            <a:r>
              <a:rPr lang="en-US" altLang="en-US" sz="3000" b="1" smtClean="0"/>
              <a:t>int</a:t>
            </a:r>
            <a:r>
              <a:rPr lang="en-US" altLang="en-US" sz="3000" smtClean="0"/>
              <a:t>:</a:t>
            </a:r>
          </a:p>
          <a:p>
            <a:pPr marL="457200" lvl="2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200" b="1" smtClean="0">
                <a:ea typeface="Times New Roman" pitchFamily="18" charset="0"/>
              </a:rPr>
              <a:t>	enum Color {red, green, blue};  </a:t>
            </a:r>
            <a:r>
              <a:rPr lang="en-US" altLang="en-US" sz="2200" smtClean="0">
                <a:ea typeface="Times New Roman" pitchFamily="18" charset="0"/>
              </a:rPr>
              <a:t>//</a:t>
            </a:r>
            <a:r>
              <a:rPr lang="en-US" altLang="en-US" sz="2200" b="1" smtClean="0">
                <a:ea typeface="Times New Roman" pitchFamily="18" charset="0"/>
              </a:rPr>
              <a:t>red</a:t>
            </a:r>
            <a:r>
              <a:rPr lang="en-US" altLang="en-US" sz="2200" smtClean="0">
                <a:ea typeface="Times New Roman" pitchFamily="18" charset="0"/>
              </a:rPr>
              <a:t>==0,</a:t>
            </a:r>
            <a:r>
              <a:rPr lang="en-US" altLang="en-US" sz="2200" b="1" smtClean="0">
                <a:ea typeface="Times New Roman" pitchFamily="18" charset="0"/>
              </a:rPr>
              <a:t> green</a:t>
            </a:r>
            <a:r>
              <a:rPr lang="en-US" altLang="en-US" sz="2200" smtClean="0">
                <a:ea typeface="Times New Roman" pitchFamily="18" charset="0"/>
              </a:rPr>
              <a:t>==1, blue==2</a:t>
            </a:r>
            <a:r>
              <a:rPr lang="en-US" altLang="en-US" sz="2200" b="1" smtClean="0">
                <a:ea typeface="Times New Roman" pitchFamily="18" charset="0"/>
              </a:rPr>
              <a:t> 				   		  </a:t>
            </a:r>
            <a:endParaRPr lang="en-US" altLang="en-US" sz="2200" smtClean="0">
              <a:ea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3000" smtClean="0"/>
              <a:t>    with the type name (</a:t>
            </a:r>
            <a:r>
              <a:rPr lang="en-US" altLang="en-US" sz="3000" b="1" smtClean="0"/>
              <a:t>Color</a:t>
            </a:r>
            <a:r>
              <a:rPr lang="en-US" altLang="en-US" sz="3000" smtClean="0"/>
              <a:t>) exported to the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3000" smtClean="0"/>
              <a:t>    enclosing scope.  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3000" smtClean="0"/>
              <a:t>Now C++11 allows other underlying classes to be specified:</a:t>
            </a:r>
          </a:p>
          <a:p>
            <a:pPr marL="457200" lvl="2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200" b="1" smtClean="0">
                <a:ea typeface="Times New Roman" pitchFamily="18" charset="0"/>
              </a:rPr>
              <a:t>	enum class Month : unsigned char {jan=1,…};</a:t>
            </a:r>
            <a:endParaRPr lang="en-US" altLang="en-US" sz="2200" smtClean="0">
              <a:ea typeface="Times New Roman" pitchFamily="18" charset="0"/>
            </a:endParaRPr>
          </a:p>
          <a:p>
            <a:pPr marL="228600" lvl="1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600" smtClean="0">
                <a:ea typeface="Times New Roman" pitchFamily="18" charset="0"/>
              </a:rPr>
              <a:t> which also defines a [class] scope.  These are called “strong” </a:t>
            </a:r>
            <a:r>
              <a:rPr lang="en-US" altLang="en-US" sz="2600" b="1" smtClean="0">
                <a:ea typeface="Times New Roman" pitchFamily="18" charset="0"/>
              </a:rPr>
              <a:t>enum</a:t>
            </a:r>
            <a:r>
              <a:rPr lang="en-US" altLang="en-US" sz="2600" smtClean="0">
                <a:ea typeface="Times New Roman" pitchFamily="18" charset="0"/>
              </a:rPr>
              <a:t>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57E8A063-3403-4721-B47E-132D1F25D159}" type="datetime1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2/6/2014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Daugherity - C++11 Notes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Range-based </a:t>
            </a:r>
            <a:r>
              <a:rPr lang="en-US" b="1" dirty="0">
                <a:ea typeface="ＭＳ Ｐゴシック" charset="0"/>
              </a:rPr>
              <a:t>for</a:t>
            </a:r>
            <a:endParaRPr lang="en-US" dirty="0">
              <a:ea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mtClean="0"/>
              <a:t>“For each </a:t>
            </a:r>
            <a:r>
              <a:rPr lang="en-US" altLang="en-US" b="1" smtClean="0"/>
              <a:t>int e</a:t>
            </a:r>
            <a:r>
              <a:rPr lang="en-US" altLang="en-US" smtClean="0"/>
              <a:t> in vector </a:t>
            </a:r>
            <a:r>
              <a:rPr lang="en-US" altLang="en-US" b="1" smtClean="0"/>
              <a:t>v, </a:t>
            </a:r>
            <a:r>
              <a:rPr lang="en-US" altLang="en-US" smtClean="0"/>
              <a:t>print the element”:</a:t>
            </a:r>
          </a:p>
          <a:p>
            <a:pPr marL="457200" lvl="2" indent="0">
              <a:buFont typeface="Wingdings" pitchFamily="2" charset="2"/>
              <a:buNone/>
              <a:defRPr/>
            </a:pPr>
            <a:r>
              <a:rPr lang="en-US" altLang="en-US" b="1" smtClean="0">
                <a:ea typeface="Times New Roman" pitchFamily="18" charset="0"/>
              </a:rPr>
              <a:t>	vector&lt;int&gt; v(5); </a:t>
            </a:r>
          </a:p>
          <a:p>
            <a:pPr marL="457200" lvl="2" indent="0">
              <a:buFont typeface="Wingdings" pitchFamily="2" charset="2"/>
              <a:buNone/>
              <a:defRPr/>
            </a:pPr>
            <a:r>
              <a:rPr lang="en-US" altLang="en-US" b="1" smtClean="0">
                <a:ea typeface="Times New Roman" pitchFamily="18" charset="0"/>
              </a:rPr>
              <a:t>	for(int e : v) cout &lt;&lt; e &lt;&lt; endl;</a:t>
            </a:r>
            <a:r>
              <a:rPr lang="en-US" altLang="en-US" smtClean="0">
                <a:ea typeface="Times New Roman" pitchFamily="18" charset="0"/>
              </a:rPr>
              <a:t> </a:t>
            </a:r>
          </a:p>
          <a:p>
            <a:pPr>
              <a:defRPr/>
            </a:pPr>
            <a:r>
              <a:rPr lang="en-US" altLang="en-US" smtClean="0"/>
              <a:t>We can use </a:t>
            </a:r>
            <a:r>
              <a:rPr lang="en-US" altLang="en-US" b="1" smtClean="0"/>
              <a:t>auto</a:t>
            </a:r>
            <a:r>
              <a:rPr lang="en-US" altLang="en-US" smtClean="0"/>
              <a:t> too, which is useful:</a:t>
            </a:r>
          </a:p>
          <a:p>
            <a:pPr marL="457200" lvl="2" indent="0">
              <a:buFont typeface="Wingdings" pitchFamily="2" charset="2"/>
              <a:buNone/>
              <a:defRPr/>
            </a:pPr>
            <a:r>
              <a:rPr lang="en-US" altLang="en-US" b="1" smtClean="0">
                <a:ea typeface="Times New Roman" pitchFamily="18" charset="0"/>
              </a:rPr>
              <a:t>	for(auto e : v) cout &lt;&lt; e &lt;&lt; endl;</a:t>
            </a:r>
            <a:endParaRPr lang="en-US" altLang="en-US" smtClean="0">
              <a:ea typeface="Times New Roman" pitchFamily="18" charset="0"/>
            </a:endParaRPr>
          </a:p>
          <a:p>
            <a:pPr>
              <a:defRPr/>
            </a:pPr>
            <a:r>
              <a:rPr lang="en-US" altLang="en-US" smtClean="0"/>
              <a:t>We can also say things like</a:t>
            </a:r>
          </a:p>
          <a:p>
            <a:pPr marL="457200" lvl="2" indent="0">
              <a:buFont typeface="Wingdings" pitchFamily="2" charset="2"/>
              <a:buNone/>
              <a:defRPr/>
            </a:pPr>
            <a:r>
              <a:rPr lang="en-US" altLang="en-US" b="1" smtClean="0">
                <a:ea typeface="Times New Roman" pitchFamily="18" charset="0"/>
              </a:rPr>
              <a:t>	for(int&amp; e : v) e = -1;</a:t>
            </a:r>
            <a:r>
              <a:rPr lang="en-US" altLang="en-US" smtClean="0">
                <a:ea typeface="Times New Roman" pitchFamily="18" charset="0"/>
              </a:rPr>
              <a:t> </a:t>
            </a:r>
          </a:p>
          <a:p>
            <a:pPr marL="228600" lvl="1" indent="0">
              <a:buFont typeface="Wingdings" pitchFamily="2" charset="2"/>
              <a:buNone/>
              <a:defRPr/>
            </a:pPr>
            <a:r>
              <a:rPr lang="en-US" altLang="en-US" smtClean="0">
                <a:ea typeface="Times New Roman" pitchFamily="18" charset="0"/>
              </a:rPr>
              <a:t>  to set each element to -1, since making </a:t>
            </a:r>
            <a:r>
              <a:rPr lang="en-US" altLang="en-US" b="1" smtClean="0">
                <a:ea typeface="Times New Roman" pitchFamily="18" charset="0"/>
              </a:rPr>
              <a:t>e</a:t>
            </a:r>
            <a:r>
              <a:rPr lang="en-US" altLang="en-US" smtClean="0">
                <a:ea typeface="Times New Roman" pitchFamily="18" charset="0"/>
              </a:rPr>
              <a:t> a reference </a:t>
            </a:r>
          </a:p>
          <a:p>
            <a:pPr marL="228600" lvl="1" indent="0">
              <a:buFont typeface="Wingdings" pitchFamily="2" charset="2"/>
              <a:buNone/>
              <a:defRPr/>
            </a:pPr>
            <a:r>
              <a:rPr lang="en-US" altLang="en-US" smtClean="0">
                <a:ea typeface="Times New Roman" pitchFamily="18" charset="0"/>
              </a:rPr>
              <a:t>  (with the </a:t>
            </a:r>
            <a:r>
              <a:rPr lang="en-US" altLang="en-US" b="1" smtClean="0">
                <a:ea typeface="Times New Roman" pitchFamily="18" charset="0"/>
              </a:rPr>
              <a:t>&amp;</a:t>
            </a:r>
            <a:r>
              <a:rPr lang="en-US" altLang="en-US" smtClean="0">
                <a:ea typeface="Times New Roman" pitchFamily="18" charset="0"/>
              </a:rPr>
              <a:t>) makes it an lvalue (see pages 94-95).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526A614C-E3ED-473E-B3E6-27F0C162F98F}" type="datetime1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2/6/2014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Daugherity - C++11 Notes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smtClean="0"/>
              <a:t>The idea: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A class directly represents a concept in a program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If you can think of </a:t>
            </a:r>
            <a:r>
              <a:rPr lang="ja-JP" altLang="en-US" sz="2000" smtClean="0">
                <a:ea typeface="MS PGothic" pitchFamily="34" charset="-128"/>
              </a:rPr>
              <a:t>“</a:t>
            </a:r>
            <a:r>
              <a:rPr lang="en-US" altLang="ja-JP" sz="2000" smtClean="0">
                <a:ea typeface="MS PGothic" pitchFamily="34" charset="-128"/>
              </a:rPr>
              <a:t>it</a:t>
            </a:r>
            <a:r>
              <a:rPr lang="ja-JP" altLang="en-US" sz="2000" smtClean="0">
                <a:ea typeface="MS PGothic" pitchFamily="34" charset="-128"/>
              </a:rPr>
              <a:t>”</a:t>
            </a:r>
            <a:r>
              <a:rPr lang="en-US" altLang="ja-JP" sz="2000" smtClean="0">
                <a:ea typeface="MS PGothic" pitchFamily="34" charset="-128"/>
              </a:rPr>
              <a:t> as a separate entity, it is plausible that it could be a class or an object of a class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Examples: vector, matrix, input stream, string, FFT, valve controller, robot arm, device driver, picture on screen, dialog box, graph, window, temperature reading, clock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altLang="en-US" sz="90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A class is a (user-defined) type that specifies how objects of its type can be created and used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90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In C++ (as in most modern languages), a class is the key building block for large programs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And very useful for small ones also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90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The concept was originally introduced in Simula67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14267905-7769-42C7-9CB4-1E84F67D29B4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4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Members and member access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382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One way of looking at a class;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class X {	// </a:t>
            </a:r>
            <a:r>
              <a:rPr lang="en-US" altLang="en-US" sz="2000" i="1" dirty="0" smtClean="0">
                <a:ea typeface="Times New Roman" pitchFamily="18" charset="0"/>
              </a:rPr>
              <a:t>this class</a:t>
            </a:r>
            <a:r>
              <a:rPr lang="ja-JP" altLang="en-US" sz="2000" i="1" smtClean="0">
                <a:ea typeface="MS PGothic" pitchFamily="34" charset="-128"/>
              </a:rPr>
              <a:t>’</a:t>
            </a:r>
            <a:r>
              <a:rPr lang="en-US" altLang="ja-JP" sz="2000" i="1" dirty="0" smtClean="0">
                <a:ea typeface="MS PGothic" pitchFamily="34" charset="-128"/>
              </a:rPr>
              <a:t> name is</a:t>
            </a:r>
            <a:r>
              <a:rPr lang="en-US" altLang="ja-JP" sz="2000" b="1" i="1" dirty="0" smtClean="0">
                <a:ea typeface="MS PGothic" pitchFamily="34" charset="-128"/>
              </a:rPr>
              <a:t> X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// </a:t>
            </a:r>
            <a:r>
              <a:rPr lang="en-US" altLang="en-US" sz="2000" i="1" dirty="0" smtClean="0">
                <a:ea typeface="Times New Roman" pitchFamily="18" charset="0"/>
              </a:rPr>
              <a:t>data members (they store information)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ea typeface="Times New Roman" pitchFamily="18" charset="0"/>
              </a:rPr>
              <a:t>	// </a:t>
            </a:r>
            <a:r>
              <a:rPr lang="en-US" altLang="en-US" sz="2000" i="1" dirty="0" smtClean="0">
                <a:ea typeface="Times New Roman" pitchFamily="18" charset="0"/>
              </a:rPr>
              <a:t>function members (they do things, using the information)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Example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class X {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public: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</a:t>
            </a:r>
            <a:r>
              <a:rPr lang="en-US" altLang="en-US" sz="2000" b="1" dirty="0" err="1" smtClean="0">
                <a:ea typeface="Times New Roman" pitchFamily="18" charset="0"/>
              </a:rPr>
              <a:t>int</a:t>
            </a:r>
            <a:r>
              <a:rPr lang="en-US" altLang="en-US" sz="2000" b="1" dirty="0" smtClean="0">
                <a:ea typeface="Times New Roman" pitchFamily="18" charset="0"/>
              </a:rPr>
              <a:t> m;	  // </a:t>
            </a:r>
            <a:r>
              <a:rPr lang="en-US" altLang="en-US" sz="2000" i="1" dirty="0" smtClean="0">
                <a:ea typeface="Times New Roman" pitchFamily="18" charset="0"/>
              </a:rPr>
              <a:t>data member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</a:t>
            </a:r>
            <a:r>
              <a:rPr lang="en-US" altLang="en-US" sz="2000" b="1" dirty="0" err="1" smtClean="0">
                <a:ea typeface="Times New Roman" pitchFamily="18" charset="0"/>
              </a:rPr>
              <a:t>int</a:t>
            </a:r>
            <a:r>
              <a:rPr lang="en-US" altLang="en-US" sz="2000" b="1" dirty="0" smtClean="0">
                <a:ea typeface="Times New Roman" pitchFamily="18" charset="0"/>
              </a:rPr>
              <a:t> mf(</a:t>
            </a:r>
            <a:r>
              <a:rPr lang="en-US" altLang="en-US" sz="2000" b="1" dirty="0" err="1" smtClean="0">
                <a:ea typeface="Times New Roman" pitchFamily="18" charset="0"/>
              </a:rPr>
              <a:t>int</a:t>
            </a:r>
            <a:r>
              <a:rPr lang="en-US" altLang="en-US" sz="2000" b="1" dirty="0" smtClean="0">
                <a:ea typeface="Times New Roman" pitchFamily="18" charset="0"/>
              </a:rPr>
              <a:t> v) { </a:t>
            </a:r>
            <a:r>
              <a:rPr lang="en-US" altLang="en-US" sz="2000" b="1" dirty="0" err="1" smtClean="0">
                <a:ea typeface="Times New Roman" pitchFamily="18" charset="0"/>
              </a:rPr>
              <a:t>int</a:t>
            </a:r>
            <a:r>
              <a:rPr lang="en-US" altLang="en-US" sz="2000" b="1" dirty="0" smtClean="0">
                <a:ea typeface="Times New Roman" pitchFamily="18" charset="0"/>
              </a:rPr>
              <a:t> old = m; m=v; return old; }   // </a:t>
            </a:r>
            <a:r>
              <a:rPr lang="en-US" altLang="en-US" sz="2000" i="1" dirty="0" smtClean="0">
                <a:ea typeface="Times New Roman" pitchFamily="18" charset="0"/>
              </a:rPr>
              <a:t>function member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};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 smtClean="0">
              <a:ea typeface="Times New Roman" pitchFamily="18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X </a:t>
            </a:r>
            <a:r>
              <a:rPr lang="en-US" altLang="en-US" sz="2000" b="1" dirty="0" err="1" smtClean="0">
                <a:ea typeface="Times New Roman" pitchFamily="18" charset="0"/>
              </a:rPr>
              <a:t>var</a:t>
            </a:r>
            <a:r>
              <a:rPr lang="en-US" altLang="en-US" sz="2000" b="1" dirty="0" smtClean="0">
                <a:ea typeface="Times New Roman" pitchFamily="18" charset="0"/>
              </a:rPr>
              <a:t>;			// </a:t>
            </a:r>
            <a:r>
              <a:rPr lang="en-US" altLang="en-US" sz="2000" b="1" i="1" dirty="0" err="1" smtClean="0">
                <a:ea typeface="Times New Roman" pitchFamily="18" charset="0"/>
              </a:rPr>
              <a:t>var</a:t>
            </a:r>
            <a:r>
              <a:rPr lang="en-US" altLang="en-US" sz="2000" b="1" i="1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is a variable of type X 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var.m</a:t>
            </a:r>
            <a:r>
              <a:rPr lang="en-US" altLang="en-US" sz="2000" b="1" dirty="0" smtClean="0">
                <a:ea typeface="Times New Roman" pitchFamily="18" charset="0"/>
              </a:rPr>
              <a:t> = 7;		// </a:t>
            </a:r>
            <a:r>
              <a:rPr lang="en-US" altLang="en-US" sz="2000" i="1" dirty="0" smtClean="0">
                <a:ea typeface="Times New Roman" pitchFamily="18" charset="0"/>
              </a:rPr>
              <a:t>access</a:t>
            </a:r>
            <a:r>
              <a:rPr lang="en-US" altLang="en-US" sz="2000" b="1" i="1" dirty="0" smtClean="0">
                <a:ea typeface="Times New Roman" pitchFamily="18" charset="0"/>
              </a:rPr>
              <a:t> </a:t>
            </a:r>
            <a:r>
              <a:rPr lang="en-US" altLang="en-US" sz="2000" b="1" i="1" dirty="0" err="1" smtClean="0">
                <a:ea typeface="Times New Roman" pitchFamily="18" charset="0"/>
              </a:rPr>
              <a:t>var</a:t>
            </a:r>
            <a:r>
              <a:rPr lang="ja-JP" altLang="en-US" sz="2000" b="1" i="1" smtClean="0">
                <a:ea typeface="MS PGothic" pitchFamily="34" charset="-128"/>
              </a:rPr>
              <a:t>’</a:t>
            </a:r>
            <a:r>
              <a:rPr lang="en-US" altLang="ja-JP" sz="2000" b="1" i="1" dirty="0" smtClean="0">
                <a:ea typeface="MS PGothic" pitchFamily="34" charset="-128"/>
              </a:rPr>
              <a:t>s </a:t>
            </a:r>
            <a:r>
              <a:rPr lang="en-US" altLang="ja-JP" sz="2000" i="1" dirty="0" smtClean="0">
                <a:ea typeface="MS PGothic" pitchFamily="34" charset="-128"/>
              </a:rPr>
              <a:t>data member</a:t>
            </a:r>
            <a:r>
              <a:rPr lang="en-US" altLang="ja-JP" sz="2000" b="1" i="1" dirty="0" smtClean="0">
                <a:ea typeface="MS PGothic" pitchFamily="34" charset="-128"/>
              </a:rPr>
              <a:t> m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int</a:t>
            </a:r>
            <a:r>
              <a:rPr lang="en-US" altLang="en-US" sz="2000" b="1" dirty="0" smtClean="0">
                <a:ea typeface="Times New Roman" pitchFamily="18" charset="0"/>
              </a:rPr>
              <a:t> x = </a:t>
            </a:r>
            <a:r>
              <a:rPr lang="en-US" altLang="en-US" sz="2000" b="1" dirty="0" err="1" smtClean="0">
                <a:ea typeface="Times New Roman" pitchFamily="18" charset="0"/>
              </a:rPr>
              <a:t>var.mf</a:t>
            </a:r>
            <a:r>
              <a:rPr lang="en-US" altLang="en-US" sz="2000" b="1" dirty="0" smtClean="0">
                <a:ea typeface="Times New Roman" pitchFamily="18" charset="0"/>
              </a:rPr>
              <a:t>(9);	</a:t>
            </a:r>
            <a:r>
              <a:rPr lang="en-US" altLang="en-US" sz="2000" b="1" dirty="0" smtClean="0">
                <a:ea typeface="Times New Roman" pitchFamily="18" charset="0"/>
              </a:rPr>
              <a:t>	// </a:t>
            </a:r>
            <a:r>
              <a:rPr lang="en-US" altLang="en-US" sz="2000" i="1" dirty="0" smtClean="0">
                <a:ea typeface="Times New Roman" pitchFamily="18" charset="0"/>
              </a:rPr>
              <a:t>call</a:t>
            </a:r>
            <a:r>
              <a:rPr lang="en-US" altLang="en-US" sz="2000" b="1" i="1" dirty="0" smtClean="0">
                <a:ea typeface="Times New Roman" pitchFamily="18" charset="0"/>
              </a:rPr>
              <a:t> </a:t>
            </a:r>
            <a:r>
              <a:rPr lang="en-US" altLang="en-US" sz="2000" b="1" i="1" dirty="0" err="1" smtClean="0">
                <a:ea typeface="Times New Roman" pitchFamily="18" charset="0"/>
              </a:rPr>
              <a:t>var</a:t>
            </a:r>
            <a:r>
              <a:rPr lang="ja-JP" altLang="en-US" sz="2000" b="1" i="1" smtClean="0">
                <a:ea typeface="MS PGothic" pitchFamily="34" charset="-128"/>
              </a:rPr>
              <a:t>’</a:t>
            </a:r>
            <a:r>
              <a:rPr lang="en-US" altLang="ja-JP" sz="2000" b="1" i="1" dirty="0" smtClean="0">
                <a:ea typeface="MS PGothic" pitchFamily="34" charset="-128"/>
              </a:rPr>
              <a:t>s </a:t>
            </a:r>
            <a:r>
              <a:rPr lang="en-US" altLang="ja-JP" sz="2000" i="1" dirty="0" smtClean="0">
                <a:ea typeface="MS PGothic" pitchFamily="34" charset="-128"/>
              </a:rPr>
              <a:t>member function</a:t>
            </a:r>
            <a:r>
              <a:rPr lang="en-US" altLang="ja-JP" sz="2000" b="1" i="1" dirty="0" smtClean="0">
                <a:ea typeface="MS PGothic" pitchFamily="34" charset="-128"/>
              </a:rPr>
              <a:t> mf()</a:t>
            </a:r>
            <a:endParaRPr lang="en-US" altLang="en-US" sz="1600" b="1" i="1" dirty="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D3F01ADA-678E-404A-AF48-638FA49B0E4B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5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A class is a user-defined type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class X {	// </a:t>
            </a:r>
            <a:r>
              <a:rPr lang="en-US" altLang="en-US" sz="2000" i="1" smtClean="0">
                <a:ea typeface="Times New Roman" pitchFamily="18" charset="0"/>
              </a:rPr>
              <a:t>this class</a:t>
            </a:r>
            <a:r>
              <a:rPr lang="ja-JP" altLang="en-US" sz="2000" i="1" smtClean="0">
                <a:ea typeface="MS PGothic" pitchFamily="34" charset="-128"/>
              </a:rPr>
              <a:t>’</a:t>
            </a:r>
            <a:r>
              <a:rPr lang="en-US" altLang="ja-JP" sz="2000" i="1" smtClean="0">
                <a:ea typeface="MS PGothic" pitchFamily="34" charset="-128"/>
              </a:rPr>
              <a:t> name is</a:t>
            </a:r>
            <a:r>
              <a:rPr lang="en-US" altLang="ja-JP" sz="2000" b="1" i="1" smtClean="0">
                <a:ea typeface="MS PGothic" pitchFamily="34" charset="-128"/>
              </a:rPr>
              <a:t> X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public:	// </a:t>
            </a:r>
            <a:r>
              <a:rPr lang="en-US" altLang="en-US" sz="2000" i="1" smtClean="0">
                <a:ea typeface="Times New Roman" pitchFamily="18" charset="0"/>
              </a:rPr>
              <a:t>public members --</a:t>
            </a:r>
            <a:r>
              <a:rPr lang="en-US" altLang="en-US" sz="2000" b="1" i="1" smtClean="0">
                <a:ea typeface="Times New Roman" pitchFamily="18" charset="0"/>
              </a:rPr>
              <a:t> </a:t>
            </a:r>
            <a:r>
              <a:rPr lang="en-US" altLang="en-US" sz="2000" i="1" smtClean="0">
                <a:ea typeface="Times New Roman" pitchFamily="18" charset="0"/>
              </a:rPr>
              <a:t>that</a:t>
            </a:r>
            <a:r>
              <a:rPr lang="ja-JP" altLang="en-US" sz="2000" i="1" smtClean="0">
                <a:ea typeface="MS PGothic" pitchFamily="34" charset="-128"/>
              </a:rPr>
              <a:t>’</a:t>
            </a:r>
            <a:r>
              <a:rPr lang="en-US" altLang="ja-JP" sz="2000" i="1" smtClean="0">
                <a:ea typeface="MS PGothic" pitchFamily="34" charset="-128"/>
              </a:rPr>
              <a:t>s the interface to users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i="1" smtClean="0">
                <a:ea typeface="Times New Roman" pitchFamily="18" charset="0"/>
              </a:rPr>
              <a:t>			</a:t>
            </a:r>
            <a:r>
              <a:rPr lang="en-US" altLang="en-US" sz="2000" b="1" smtClean="0">
                <a:ea typeface="Times New Roman" pitchFamily="18" charset="0"/>
              </a:rPr>
              <a:t>//</a:t>
            </a:r>
            <a:r>
              <a:rPr lang="en-US" altLang="en-US" sz="2000" i="1" smtClean="0">
                <a:ea typeface="Times New Roman" pitchFamily="18" charset="0"/>
              </a:rPr>
              <a:t>	(accessible by all)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i="1" smtClean="0">
                <a:ea typeface="Times New Roman" pitchFamily="18" charset="0"/>
              </a:rPr>
              <a:t>	</a:t>
            </a:r>
            <a:r>
              <a:rPr lang="en-US" altLang="en-US" sz="2000" b="1" smtClean="0">
                <a:ea typeface="Times New Roman" pitchFamily="18" charset="0"/>
              </a:rPr>
              <a:t>//</a:t>
            </a:r>
            <a:r>
              <a:rPr lang="en-US" altLang="en-US" sz="2000" i="1" smtClean="0">
                <a:ea typeface="Times New Roman" pitchFamily="18" charset="0"/>
              </a:rPr>
              <a:t> functions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i="1" smtClean="0">
                <a:ea typeface="Times New Roman" pitchFamily="18" charset="0"/>
              </a:rPr>
              <a:t>	</a:t>
            </a:r>
            <a:r>
              <a:rPr lang="en-US" altLang="en-US" sz="2000" b="1" smtClean="0">
                <a:ea typeface="Times New Roman" pitchFamily="18" charset="0"/>
              </a:rPr>
              <a:t>//</a:t>
            </a:r>
            <a:r>
              <a:rPr lang="en-US" altLang="en-US" sz="2000" i="1" smtClean="0">
                <a:ea typeface="Times New Roman" pitchFamily="18" charset="0"/>
              </a:rPr>
              <a:t> types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i="1" smtClean="0">
                <a:ea typeface="Times New Roman" pitchFamily="18" charset="0"/>
              </a:rPr>
              <a:t>	</a:t>
            </a:r>
            <a:r>
              <a:rPr lang="en-US" altLang="en-US" sz="2000" b="1" smtClean="0">
                <a:ea typeface="Times New Roman" pitchFamily="18" charset="0"/>
              </a:rPr>
              <a:t>//</a:t>
            </a:r>
            <a:r>
              <a:rPr lang="en-US" altLang="en-US" sz="2000" i="1" smtClean="0">
                <a:ea typeface="Times New Roman" pitchFamily="18" charset="0"/>
              </a:rPr>
              <a:t> data (often best kept private)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private:	// </a:t>
            </a:r>
            <a:r>
              <a:rPr lang="en-US" altLang="en-US" sz="2000" i="1" smtClean="0">
                <a:ea typeface="Times New Roman" pitchFamily="18" charset="0"/>
              </a:rPr>
              <a:t>private members --</a:t>
            </a:r>
            <a:r>
              <a:rPr lang="en-US" altLang="en-US" sz="2000" b="1" i="1" smtClean="0">
                <a:ea typeface="Times New Roman" pitchFamily="18" charset="0"/>
              </a:rPr>
              <a:t> </a:t>
            </a:r>
            <a:r>
              <a:rPr lang="en-US" altLang="en-US" sz="2000" i="1" smtClean="0">
                <a:ea typeface="Times New Roman" pitchFamily="18" charset="0"/>
              </a:rPr>
              <a:t>that</a:t>
            </a:r>
            <a:r>
              <a:rPr lang="ja-JP" altLang="en-US" sz="2000" i="1" smtClean="0">
                <a:ea typeface="MS PGothic" pitchFamily="34" charset="-128"/>
              </a:rPr>
              <a:t>’</a:t>
            </a:r>
            <a:r>
              <a:rPr lang="en-US" altLang="ja-JP" sz="2000" i="1" smtClean="0">
                <a:ea typeface="MS PGothic" pitchFamily="34" charset="-128"/>
              </a:rPr>
              <a:t>s the implementation details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i="1" smtClean="0">
                <a:ea typeface="Times New Roman" pitchFamily="18" charset="0"/>
              </a:rPr>
              <a:t>			</a:t>
            </a:r>
            <a:r>
              <a:rPr lang="en-US" altLang="en-US" sz="2000" b="1" smtClean="0">
                <a:ea typeface="Times New Roman" pitchFamily="18" charset="0"/>
              </a:rPr>
              <a:t>//</a:t>
            </a:r>
            <a:r>
              <a:rPr lang="en-US" altLang="en-US" sz="2000" i="1" smtClean="0">
                <a:ea typeface="Times New Roman" pitchFamily="18" charset="0"/>
              </a:rPr>
              <a:t>       	(accessible by members of this class only)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i="1" smtClean="0">
                <a:ea typeface="Times New Roman" pitchFamily="18" charset="0"/>
              </a:rPr>
              <a:t>	</a:t>
            </a:r>
            <a:r>
              <a:rPr lang="en-US" altLang="en-US" sz="2000" b="1" smtClean="0">
                <a:ea typeface="Times New Roman" pitchFamily="18" charset="0"/>
              </a:rPr>
              <a:t>//</a:t>
            </a:r>
            <a:r>
              <a:rPr lang="en-US" altLang="en-US" sz="2000" i="1" smtClean="0">
                <a:ea typeface="Times New Roman" pitchFamily="18" charset="0"/>
              </a:rPr>
              <a:t> functions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i="1" smtClean="0">
                <a:ea typeface="Times New Roman" pitchFamily="18" charset="0"/>
              </a:rPr>
              <a:t>	</a:t>
            </a:r>
            <a:r>
              <a:rPr lang="en-US" altLang="en-US" sz="2000" b="1" smtClean="0">
                <a:ea typeface="Times New Roman" pitchFamily="18" charset="0"/>
              </a:rPr>
              <a:t>//</a:t>
            </a:r>
            <a:r>
              <a:rPr lang="en-US" altLang="en-US" sz="2000" i="1" smtClean="0">
                <a:ea typeface="Times New Roman" pitchFamily="18" charset="0"/>
              </a:rPr>
              <a:t> types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i="1" smtClean="0">
                <a:ea typeface="Times New Roman" pitchFamily="18" charset="0"/>
              </a:rPr>
              <a:t>	</a:t>
            </a:r>
            <a:r>
              <a:rPr lang="en-US" altLang="en-US" sz="2000" b="1" smtClean="0">
                <a:ea typeface="Times New Roman" pitchFamily="18" charset="0"/>
              </a:rPr>
              <a:t>//</a:t>
            </a:r>
            <a:r>
              <a:rPr lang="en-US" altLang="en-US" sz="2000" i="1" smtClean="0">
                <a:ea typeface="Times New Roman" pitchFamily="18" charset="0"/>
              </a:rPr>
              <a:t> data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};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07689A50-6AF3-419F-B38C-CDBEBA9CBB6E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6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Struct and class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Class members are private by default: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/>
              <a:t>		</a:t>
            </a:r>
            <a:r>
              <a:rPr lang="en-US" altLang="en-US" sz="2000" b="1" smtClean="0"/>
              <a:t>class X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		int mf();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		// </a:t>
            </a:r>
            <a:r>
              <a:rPr lang="en-US" altLang="en-US" sz="2000" i="1" smtClean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	};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Means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/>
              <a:t>		</a:t>
            </a:r>
            <a:r>
              <a:rPr lang="en-US" altLang="en-US" sz="2000" b="1" smtClean="0"/>
              <a:t>class X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	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		int mf();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		// </a:t>
            </a:r>
            <a:r>
              <a:rPr lang="en-US" altLang="en-US" sz="2000" i="1" smtClean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	};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So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/>
              <a:t>		</a:t>
            </a:r>
            <a:r>
              <a:rPr lang="en-US" altLang="en-US" sz="2000" b="1" smtClean="0"/>
              <a:t>X x;		// </a:t>
            </a:r>
            <a:r>
              <a:rPr lang="en-US" altLang="en-US" sz="2000" i="1" smtClean="0"/>
              <a:t>variable </a:t>
            </a:r>
            <a:r>
              <a:rPr lang="en-US" altLang="en-US" sz="2000" b="1" i="1" smtClean="0"/>
              <a:t>x </a:t>
            </a:r>
            <a:r>
              <a:rPr lang="en-US" altLang="en-US" sz="2000" i="1" smtClean="0"/>
              <a:t>of type</a:t>
            </a:r>
            <a:r>
              <a:rPr lang="en-US" altLang="en-US" sz="2000" b="1" i="1" smtClean="0"/>
              <a:t> X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	int y = x.mf();	// </a:t>
            </a:r>
            <a:r>
              <a:rPr lang="en-US" altLang="en-US" sz="2000" i="1" smtClean="0"/>
              <a:t>error: mf is private (i.e., inaccessible)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7E0E7596-6538-443B-B84E-732A4DC7188E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7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Struct and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A struct is a class where members are public by default: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00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/>
              <a:t>		</a:t>
            </a:r>
            <a:r>
              <a:rPr lang="en-US" altLang="en-US" sz="2000" b="1" smtClean="0"/>
              <a:t>struct X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		int m;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		// </a:t>
            </a:r>
            <a:r>
              <a:rPr lang="en-US" altLang="en-US" sz="2000" i="1" smtClean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	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/>
              <a:t>Means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/>
              <a:t>		</a:t>
            </a:r>
            <a:r>
              <a:rPr lang="en-US" altLang="en-US" sz="2000" b="1" smtClean="0"/>
              <a:t>class X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	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		int m;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		// </a:t>
            </a:r>
            <a:r>
              <a:rPr lang="en-US" altLang="en-US" sz="2000" i="1" smtClean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smtClean="0"/>
              <a:t>		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smtClean="0"/>
              <a:t>struct</a:t>
            </a:r>
            <a:r>
              <a:rPr lang="en-US" altLang="en-US" sz="2400" smtClean="0"/>
              <a:t>s are primarily used for data structures where the members can take any value</a:t>
            </a:r>
            <a:r>
              <a:rPr lang="en-US" altLang="en-US" sz="2000" b="1" smtClean="0"/>
              <a:t>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425CD3D0-DF97-4850-A091-AD156B271898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8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err="1" smtClean="0"/>
              <a:t>Structs</a:t>
            </a:r>
            <a:endParaRPr lang="en-US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458200" cy="4724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b="1" dirty="0" smtClean="0"/>
              <a:t>// </a:t>
            </a:r>
            <a:r>
              <a:rPr lang="en-US" altLang="en-US" sz="2000" i="1" dirty="0" smtClean="0"/>
              <a:t>simplest Date (just data)</a:t>
            </a:r>
            <a:r>
              <a:rPr lang="en-US" altLang="en-US" sz="2000" dirty="0" smtClean="0"/>
              <a:t>                                                            </a:t>
            </a:r>
            <a:r>
              <a:rPr lang="en-US" altLang="en-US" sz="2000" dirty="0" smtClean="0"/>
              <a:t> d</a:t>
            </a:r>
            <a:endParaRPr lang="en-US" altLang="en-US" sz="2000" dirty="0" smtClean="0"/>
          </a:p>
          <a:p>
            <a:pPr eaLnBrk="1" hangingPunct="1">
              <a:buFontTx/>
              <a:buNone/>
              <a:defRPr/>
            </a:pPr>
            <a:r>
              <a:rPr lang="en-US" altLang="en-US" sz="2000" b="1" dirty="0" err="1" smtClean="0"/>
              <a:t>struct</a:t>
            </a:r>
            <a:r>
              <a:rPr lang="en-US" altLang="en-US" sz="2000" b="1" dirty="0" smtClean="0"/>
              <a:t> Date {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 smtClean="0"/>
              <a:t>	</a:t>
            </a:r>
            <a:r>
              <a:rPr lang="en-US" altLang="en-US" sz="2000" b="1" dirty="0" err="1" smtClean="0"/>
              <a:t>int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y,m,d</a:t>
            </a:r>
            <a:r>
              <a:rPr lang="en-US" altLang="en-US" sz="2000" b="1" dirty="0" smtClean="0"/>
              <a:t>;	// </a:t>
            </a:r>
            <a:r>
              <a:rPr lang="en-US" altLang="en-US" sz="2000" i="1" dirty="0" smtClean="0"/>
              <a:t>year, month, day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 smtClean="0"/>
              <a:t>};</a:t>
            </a:r>
          </a:p>
          <a:p>
            <a:pPr eaLnBrk="1" hangingPunct="1">
              <a:buFontTx/>
              <a:buNone/>
              <a:defRPr/>
            </a:pPr>
            <a:endParaRPr lang="en-US" altLang="en-US" sz="2000" b="1" dirty="0" smtClean="0"/>
          </a:p>
          <a:p>
            <a:pPr eaLnBrk="1" hangingPunct="1">
              <a:buFontTx/>
              <a:buNone/>
              <a:defRPr/>
            </a:pPr>
            <a:r>
              <a:rPr lang="en-US" altLang="en-US" sz="2000" b="1" dirty="0" smtClean="0"/>
              <a:t>Date </a:t>
            </a:r>
            <a:r>
              <a:rPr lang="en-US" altLang="en-US" sz="2000" b="1" dirty="0" err="1" smtClean="0"/>
              <a:t>my_birthday</a:t>
            </a:r>
            <a:r>
              <a:rPr lang="en-US" altLang="en-US" sz="2000" b="1" dirty="0" smtClean="0"/>
              <a:t>;	// </a:t>
            </a:r>
            <a:r>
              <a:rPr lang="en-US" altLang="en-US" sz="2000" i="1" dirty="0" smtClean="0"/>
              <a:t>a </a:t>
            </a:r>
            <a:r>
              <a:rPr lang="en-US" altLang="en-US" sz="2000" b="1" i="1" dirty="0" smtClean="0"/>
              <a:t>Date </a:t>
            </a:r>
            <a:r>
              <a:rPr lang="en-US" altLang="en-US" sz="2000" i="1" dirty="0" smtClean="0"/>
              <a:t>variable (object)</a:t>
            </a:r>
          </a:p>
          <a:p>
            <a:pPr eaLnBrk="1" hangingPunct="1">
              <a:buFontTx/>
              <a:buNone/>
              <a:defRPr/>
            </a:pPr>
            <a:endParaRPr lang="en-US" altLang="en-US" sz="2000" b="1" dirty="0" smtClean="0"/>
          </a:p>
          <a:p>
            <a:pPr eaLnBrk="1" hangingPunct="1">
              <a:buFontTx/>
              <a:buNone/>
              <a:defRPr/>
            </a:pPr>
            <a:r>
              <a:rPr lang="en-US" altLang="en-US" sz="2000" b="1" dirty="0" err="1" smtClean="0"/>
              <a:t>my_birthday.y</a:t>
            </a:r>
            <a:r>
              <a:rPr lang="en-US" altLang="en-US" sz="2000" b="1" dirty="0" smtClean="0"/>
              <a:t> = 12;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 err="1" smtClean="0"/>
              <a:t>my_birthday.m</a:t>
            </a:r>
            <a:r>
              <a:rPr lang="en-US" altLang="en-US" sz="2000" b="1" dirty="0" smtClean="0"/>
              <a:t> = 30;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 err="1" smtClean="0"/>
              <a:t>my_birthday.d</a:t>
            </a:r>
            <a:r>
              <a:rPr lang="en-US" altLang="en-US" sz="2000" b="1" dirty="0" smtClean="0"/>
              <a:t> = 1950;</a:t>
            </a:r>
            <a:r>
              <a:rPr lang="en-US" altLang="en-US" sz="2000" dirty="0" smtClean="0"/>
              <a:t>	// </a:t>
            </a:r>
            <a:r>
              <a:rPr lang="en-US" altLang="en-US" sz="2000" i="1" dirty="0" smtClean="0"/>
              <a:t>oops! (no day 1950 in month 30)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 smtClean="0"/>
              <a:t>				// </a:t>
            </a:r>
            <a:r>
              <a:rPr lang="en-US" altLang="en-US" sz="2000" i="1" dirty="0" smtClean="0"/>
              <a:t>later in the program, we</a:t>
            </a:r>
            <a:r>
              <a:rPr lang="ja-JP" altLang="en-US" sz="2000" i="1" smtClean="0"/>
              <a:t>’</a:t>
            </a:r>
            <a:r>
              <a:rPr lang="en-US" altLang="ja-JP" sz="2000" i="1" dirty="0" err="1" smtClean="0"/>
              <a:t>ll</a:t>
            </a:r>
            <a:r>
              <a:rPr lang="en-US" altLang="ja-JP" sz="2000" i="1" dirty="0" smtClean="0"/>
              <a:t> have a problem</a:t>
            </a:r>
            <a:endParaRPr lang="en-US" altLang="en-US" sz="2000" i="1" dirty="0" smtClean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C4C707AD-71FB-414B-8907-D4628870D37D}" type="slidenum">
              <a:rPr lang="en-US" altLang="en-US" sz="1400" smtClean="0">
                <a:latin typeface="Arial" pitchFamily="34" charset="0"/>
              </a:rPr>
              <a:pPr eaLnBrk="1" hangingPunct="1">
                <a:defRPr/>
              </a:pPr>
              <a:t>9</a:t>
            </a:fld>
            <a:endParaRPr lang="en-US" altLang="en-US" sz="1400" smtClean="0">
              <a:latin typeface="Arial" pitchFamily="34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7543800" y="6858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>
              <a:cs typeface="Times New Roman" pitchFamily="18" charset="0"/>
            </a:endParaRP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7543800" y="16002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>
              <a:cs typeface="Times New Roman" pitchFamily="18" charset="0"/>
            </a:endParaRP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7543800" y="11430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>
              <a:cs typeface="Times New Roman" pitchFamily="18" charset="0"/>
            </a:endParaRP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6934200" y="304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cs typeface="Times New Roman" pitchFamily="18" charset="0"/>
              </a:rPr>
              <a:t>Date: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5715000" y="762000"/>
            <a:ext cx="17526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 err="1">
                <a:cs typeface="Times New Roman" pitchFamily="18" charset="0"/>
              </a:rPr>
              <a:t>my_birthday</a:t>
            </a:r>
            <a:r>
              <a:rPr lang="en-US" altLang="en-US" sz="2000" dirty="0">
                <a:cs typeface="Times New Roman" pitchFamily="18" charset="0"/>
              </a:rPr>
              <a:t>: </a:t>
            </a:r>
            <a:r>
              <a:rPr lang="en-US" altLang="en-US" sz="2000" dirty="0" smtClean="0">
                <a:cs typeface="Times New Roman" pitchFamily="18" charset="0"/>
              </a:rPr>
              <a:t>y</a:t>
            </a:r>
            <a:endParaRPr lang="en-US" altLang="en-US" sz="2000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000" dirty="0">
                <a:cs typeface="Times New Roman" pitchFamily="18" charset="0"/>
              </a:rPr>
              <a:t>                     </a:t>
            </a:r>
            <a:r>
              <a:rPr lang="en-US" altLang="en-US" sz="2000" dirty="0" smtClean="0">
                <a:cs typeface="Times New Roman" pitchFamily="18" charset="0"/>
              </a:rPr>
              <a:t>m</a:t>
            </a:r>
            <a:endParaRPr lang="en-US" altLang="en-US" sz="2000" dirty="0">
              <a:cs typeface="Times New Roman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>
                <a:latin typeface="Arial" pitchFamily="34" charset="0"/>
              </a:rPr>
              <a:t>Stroustrup/Programming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1143</Words>
  <Application>Microsoft Office PowerPoint</Application>
  <PresentationFormat>On-screen Show (4:3)</PresentationFormat>
  <Paragraphs>525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Chapter 9 Technicalities: Classes, etc.</vt:lpstr>
      <vt:lpstr>Overview</vt:lpstr>
      <vt:lpstr>Classes</vt:lpstr>
      <vt:lpstr>Classes</vt:lpstr>
      <vt:lpstr>Members and member access</vt:lpstr>
      <vt:lpstr>Classes</vt:lpstr>
      <vt:lpstr>Struct and class</vt:lpstr>
      <vt:lpstr>Struct and class</vt:lpstr>
      <vt:lpstr>Structs</vt:lpstr>
      <vt:lpstr>Structs</vt:lpstr>
      <vt:lpstr>Structs</vt:lpstr>
      <vt:lpstr>Classes</vt:lpstr>
      <vt:lpstr>Classes</vt:lpstr>
      <vt:lpstr>Classes</vt:lpstr>
      <vt:lpstr>Classes</vt:lpstr>
      <vt:lpstr>Classes</vt:lpstr>
      <vt:lpstr>Classes</vt:lpstr>
      <vt:lpstr>Enumerations</vt:lpstr>
      <vt:lpstr>Enumerations</vt:lpstr>
      <vt:lpstr>Enumerations – Values</vt:lpstr>
      <vt:lpstr>Classes</vt:lpstr>
      <vt:lpstr>Const</vt:lpstr>
      <vt:lpstr>Const</vt:lpstr>
      <vt:lpstr>Const member functions</vt:lpstr>
      <vt:lpstr>Classes</vt:lpstr>
      <vt:lpstr>Classes</vt:lpstr>
      <vt:lpstr>Interfaces and “helper functions”</vt:lpstr>
      <vt:lpstr>Helper functions</vt:lpstr>
      <vt:lpstr>Operator overloading</vt:lpstr>
      <vt:lpstr>Operator overloading</vt:lpstr>
      <vt:lpstr>Strong enums</vt:lpstr>
      <vt:lpstr>Range-based for</vt:lpstr>
    </vt:vector>
  </TitlesOfParts>
  <Company>Texas A&amp;M University -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Technicalities: Classes, etc.</dc:title>
  <dc:creator>keyser</dc:creator>
  <cp:lastModifiedBy>keyser</cp:lastModifiedBy>
  <cp:revision>11</cp:revision>
  <dcterms:created xsi:type="dcterms:W3CDTF">2014-02-06T16:54:35Z</dcterms:created>
  <dcterms:modified xsi:type="dcterms:W3CDTF">2014-02-06T18:29:43Z</dcterms:modified>
</cp:coreProperties>
</file>