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60" r:id="rId5"/>
    <p:sldId id="259" r:id="rId6"/>
    <p:sldId id="261" r:id="rId7"/>
    <p:sldId id="271" r:id="rId8"/>
    <p:sldId id="265" r:id="rId9"/>
    <p:sldId id="266" r:id="rId10"/>
    <p:sldId id="262" r:id="rId11"/>
    <p:sldId id="270" r:id="rId12"/>
    <p:sldId id="263" r:id="rId13"/>
    <p:sldId id="272" r:id="rId14"/>
    <p:sldId id="264" r:id="rId15"/>
    <p:sldId id="273" r:id="rId16"/>
    <p:sldId id="269" r:id="rId17"/>
  </p:sldIdLst>
  <p:sldSz cx="18288000" cy="10287000"/>
  <p:notesSz cx="6858000" cy="9144000"/>
  <p:embeddedFontLst>
    <p:embeddedFont>
      <p:font typeface="Corbel" panose="020B0503020204020204" pitchFamily="34" charset="0"/>
      <p:regular r:id="rId19"/>
      <p:bold r:id="rId20"/>
      <p:italic r:id="rId21"/>
      <p:boldItalic r:id="rId22"/>
    </p:embeddedFont>
    <p:embeddedFont>
      <p:font typeface="Fira Sans Bold" panose="020B0604020202020204" charset="0"/>
      <p:regular r:id="rId23"/>
    </p:embeddedFont>
    <p:embeddedFont>
      <p:font typeface="Fira Sans Heavy" panose="020B0604020202020204" charset="0"/>
      <p:regular r:id="rId24"/>
    </p:embeddedFont>
    <p:embeddedFont>
      <p:font typeface="Poppins" panose="00000500000000000000" pitchFamily="2" charset="0"/>
      <p:regular r:id="rId25"/>
      <p:bold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176" autoAdjust="0"/>
    <p:restoredTop sz="94622" autoAdjust="0"/>
  </p:normalViewPr>
  <p:slideViewPr>
    <p:cSldViewPr>
      <p:cViewPr varScale="1">
        <p:scale>
          <a:sx n="68" d="100"/>
          <a:sy n="68" d="100"/>
        </p:scale>
        <p:origin x="374"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283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4C6326-94AC-4C39-9646-62E30DD386C8}" type="datetimeFigureOut">
              <a:rPr lang="en-US" smtClean="0"/>
              <a:pPr/>
              <a:t>5/15/2025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757D43-706C-4BBB-A4D7-D4A0F92DC61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9757D43-706C-4BBB-A4D7-D4A0F92DC61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568A33-E08B-4366-B376-DB45325B1FAB}" type="datetime1">
              <a:rPr lang="en-US" smtClean="0"/>
              <a:t>5/15/2025</a:t>
            </a:fld>
            <a:endParaRPr lang="en-US"/>
          </a:p>
        </p:txBody>
      </p:sp>
      <p:sp>
        <p:nvSpPr>
          <p:cNvPr id="5" name="Footer Placeholder 4"/>
          <p:cNvSpPr>
            <a:spLocks noGrp="1"/>
          </p:cNvSpPr>
          <p:nvPr>
            <p:ph type="ftr" sz="quarter" idx="11"/>
          </p:nvPr>
        </p:nvSpPr>
        <p:spPr/>
        <p:txBody>
          <a:bodyPr/>
          <a:lstStyle/>
          <a:p>
            <a:r>
              <a:rPr lang="en-US"/>
              <a:t>CS3811 - PROJECT WORK INTERNSHIP</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7D2A18-1C3F-465E-9048-CDA66A3765CA}" type="datetime1">
              <a:rPr lang="en-US" smtClean="0"/>
              <a:t>5/15/2025</a:t>
            </a:fld>
            <a:endParaRPr lang="en-US"/>
          </a:p>
        </p:txBody>
      </p:sp>
      <p:sp>
        <p:nvSpPr>
          <p:cNvPr id="5" name="Footer Placeholder 4"/>
          <p:cNvSpPr>
            <a:spLocks noGrp="1"/>
          </p:cNvSpPr>
          <p:nvPr>
            <p:ph type="ftr" sz="quarter" idx="11"/>
          </p:nvPr>
        </p:nvSpPr>
        <p:spPr/>
        <p:txBody>
          <a:bodyPr/>
          <a:lstStyle/>
          <a:p>
            <a:r>
              <a:rPr lang="en-US"/>
              <a:t>CS3811 - PROJECT WORK INTERNSHIP</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173B08-B99E-4759-AB10-2E5B2A9C769F}" type="datetime1">
              <a:rPr lang="en-US" smtClean="0"/>
              <a:t>5/15/2025</a:t>
            </a:fld>
            <a:endParaRPr lang="en-US"/>
          </a:p>
        </p:txBody>
      </p:sp>
      <p:sp>
        <p:nvSpPr>
          <p:cNvPr id="5" name="Footer Placeholder 4"/>
          <p:cNvSpPr>
            <a:spLocks noGrp="1"/>
          </p:cNvSpPr>
          <p:nvPr>
            <p:ph type="ftr" sz="quarter" idx="11"/>
          </p:nvPr>
        </p:nvSpPr>
        <p:spPr/>
        <p:txBody>
          <a:bodyPr/>
          <a:lstStyle/>
          <a:p>
            <a:r>
              <a:rPr lang="en-US"/>
              <a:t>CS3811 - PROJECT WORK INTERNSHIP</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0029F-AB6C-444B-91F0-EA235393B364}" type="datetime1">
              <a:rPr lang="en-US" smtClean="0"/>
              <a:t>5/15/2025</a:t>
            </a:fld>
            <a:endParaRPr lang="en-US"/>
          </a:p>
        </p:txBody>
      </p:sp>
      <p:sp>
        <p:nvSpPr>
          <p:cNvPr id="5" name="Footer Placeholder 4"/>
          <p:cNvSpPr>
            <a:spLocks noGrp="1"/>
          </p:cNvSpPr>
          <p:nvPr>
            <p:ph type="ftr" sz="quarter" idx="11"/>
          </p:nvPr>
        </p:nvSpPr>
        <p:spPr/>
        <p:txBody>
          <a:bodyPr/>
          <a:lstStyle/>
          <a:p>
            <a:r>
              <a:rPr lang="en-US"/>
              <a:t>CS3811 - PROJECT WORK INTERNSHIP</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AD0701-C43A-418D-B113-1007E5116214}" type="datetime1">
              <a:rPr lang="en-US" smtClean="0"/>
              <a:t>5/15/2025</a:t>
            </a:fld>
            <a:endParaRPr lang="en-US"/>
          </a:p>
        </p:txBody>
      </p:sp>
      <p:sp>
        <p:nvSpPr>
          <p:cNvPr id="5" name="Footer Placeholder 4"/>
          <p:cNvSpPr>
            <a:spLocks noGrp="1"/>
          </p:cNvSpPr>
          <p:nvPr>
            <p:ph type="ftr" sz="quarter" idx="11"/>
          </p:nvPr>
        </p:nvSpPr>
        <p:spPr/>
        <p:txBody>
          <a:bodyPr/>
          <a:lstStyle/>
          <a:p>
            <a:r>
              <a:rPr lang="en-US"/>
              <a:t>CS3811 - PROJECT WORK INTERNSHIP</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2EBDD1-D1FA-455A-A043-D3ED75CA14A7}" type="datetime1">
              <a:rPr lang="en-US" smtClean="0"/>
              <a:t>5/15/2025</a:t>
            </a:fld>
            <a:endParaRPr lang="en-US"/>
          </a:p>
        </p:txBody>
      </p:sp>
      <p:sp>
        <p:nvSpPr>
          <p:cNvPr id="6" name="Footer Placeholder 5"/>
          <p:cNvSpPr>
            <a:spLocks noGrp="1"/>
          </p:cNvSpPr>
          <p:nvPr>
            <p:ph type="ftr" sz="quarter" idx="11"/>
          </p:nvPr>
        </p:nvSpPr>
        <p:spPr/>
        <p:txBody>
          <a:bodyPr/>
          <a:lstStyle/>
          <a:p>
            <a:r>
              <a:rPr lang="en-US"/>
              <a:t>CS3811 - PROJECT WORK INTERNSHIP</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086DE7-3B9F-41E1-82EF-30F404F2B2DE}" type="datetime1">
              <a:rPr lang="en-US" smtClean="0"/>
              <a:t>5/15/2025</a:t>
            </a:fld>
            <a:endParaRPr lang="en-US"/>
          </a:p>
        </p:txBody>
      </p:sp>
      <p:sp>
        <p:nvSpPr>
          <p:cNvPr id="8" name="Footer Placeholder 7"/>
          <p:cNvSpPr>
            <a:spLocks noGrp="1"/>
          </p:cNvSpPr>
          <p:nvPr>
            <p:ph type="ftr" sz="quarter" idx="11"/>
          </p:nvPr>
        </p:nvSpPr>
        <p:spPr/>
        <p:txBody>
          <a:bodyPr/>
          <a:lstStyle/>
          <a:p>
            <a:r>
              <a:rPr lang="en-US"/>
              <a:t>CS3811 - PROJECT WORK INTERNSHIP</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98FAD8-68A6-495A-AE22-E81376D05C6B}" type="datetime1">
              <a:rPr lang="en-US" smtClean="0"/>
              <a:t>5/15/2025</a:t>
            </a:fld>
            <a:endParaRPr lang="en-US"/>
          </a:p>
        </p:txBody>
      </p:sp>
      <p:sp>
        <p:nvSpPr>
          <p:cNvPr id="4" name="Footer Placeholder 3"/>
          <p:cNvSpPr>
            <a:spLocks noGrp="1"/>
          </p:cNvSpPr>
          <p:nvPr>
            <p:ph type="ftr" sz="quarter" idx="11"/>
          </p:nvPr>
        </p:nvSpPr>
        <p:spPr/>
        <p:txBody>
          <a:bodyPr/>
          <a:lstStyle/>
          <a:p>
            <a:r>
              <a:rPr lang="en-US"/>
              <a:t>CS3811 - PROJECT WORK INTERNSHIP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CA4E4-F3B3-455A-9418-83F06D624186}" type="datetime1">
              <a:rPr lang="en-US" smtClean="0"/>
              <a:t>5/15/2025</a:t>
            </a:fld>
            <a:endParaRPr lang="en-US"/>
          </a:p>
        </p:txBody>
      </p:sp>
      <p:sp>
        <p:nvSpPr>
          <p:cNvPr id="3" name="Footer Placeholder 2"/>
          <p:cNvSpPr>
            <a:spLocks noGrp="1"/>
          </p:cNvSpPr>
          <p:nvPr>
            <p:ph type="ftr" sz="quarter" idx="11"/>
          </p:nvPr>
        </p:nvSpPr>
        <p:spPr/>
        <p:txBody>
          <a:bodyPr/>
          <a:lstStyle/>
          <a:p>
            <a:r>
              <a:rPr lang="en-US"/>
              <a:t>CS3811 - PROJECT WORK INTERNSHIP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C9BDD2-9CB3-4D70-98DC-61CB6D7C4D26}" type="datetime1">
              <a:rPr lang="en-US" smtClean="0"/>
              <a:t>5/15/2025</a:t>
            </a:fld>
            <a:endParaRPr lang="en-US"/>
          </a:p>
        </p:txBody>
      </p:sp>
      <p:sp>
        <p:nvSpPr>
          <p:cNvPr id="6" name="Footer Placeholder 5"/>
          <p:cNvSpPr>
            <a:spLocks noGrp="1"/>
          </p:cNvSpPr>
          <p:nvPr>
            <p:ph type="ftr" sz="quarter" idx="11"/>
          </p:nvPr>
        </p:nvSpPr>
        <p:spPr/>
        <p:txBody>
          <a:bodyPr/>
          <a:lstStyle/>
          <a:p>
            <a:r>
              <a:rPr lang="en-US"/>
              <a:t>CS3811 - PROJECT WORK INTERNSHIP</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27E722-D1F9-486D-90B2-3CC83DBA603D}" type="datetime1">
              <a:rPr lang="en-US" smtClean="0"/>
              <a:t>5/15/2025</a:t>
            </a:fld>
            <a:endParaRPr lang="en-US"/>
          </a:p>
        </p:txBody>
      </p:sp>
      <p:sp>
        <p:nvSpPr>
          <p:cNvPr id="6" name="Footer Placeholder 5"/>
          <p:cNvSpPr>
            <a:spLocks noGrp="1"/>
          </p:cNvSpPr>
          <p:nvPr>
            <p:ph type="ftr" sz="quarter" idx="11"/>
          </p:nvPr>
        </p:nvSpPr>
        <p:spPr/>
        <p:txBody>
          <a:bodyPr/>
          <a:lstStyle/>
          <a:p>
            <a:r>
              <a:rPr lang="en-US"/>
              <a:t>CS3811 - PROJECT WORK INTERNSHIP</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E170D-515C-485D-A526-993264ABC61E}" type="datetime1">
              <a:rPr lang="en-US" smtClean="0"/>
              <a:t>5/15/2025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CS3811 - PROJECT WORK INTERNSHIP</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8.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1.sv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20.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1.sv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9.svg"/><Relationship Id="rId7" Type="http://schemas.openxmlformats.org/officeDocument/2006/relationships/image" Target="../media/image7.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7.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svg"/><Relationship Id="rId7" Type="http://schemas.openxmlformats.org/officeDocument/2006/relationships/image" Target="../media/image7.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reeform 6"/>
          <p:cNvSpPr/>
          <p:nvPr/>
        </p:nvSpPr>
        <p:spPr>
          <a:xfrm rot="-5400000">
            <a:off x="15588948" y="339438"/>
            <a:ext cx="1283303" cy="2057400"/>
          </a:xfrm>
          <a:custGeom>
            <a:avLst/>
            <a:gdLst/>
            <a:ahLst/>
            <a:cxnLst/>
            <a:rect l="l" t="t" r="r" b="b"/>
            <a:pathLst>
              <a:path w="1283303" h="2057400">
                <a:moveTo>
                  <a:pt x="0" y="0"/>
                </a:moveTo>
                <a:lnTo>
                  <a:pt x="1283304" y="0"/>
                </a:lnTo>
                <a:lnTo>
                  <a:pt x="1283304"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TextBox 13"/>
          <p:cNvSpPr txBox="1"/>
          <p:nvPr/>
        </p:nvSpPr>
        <p:spPr>
          <a:xfrm>
            <a:off x="3048000" y="495301"/>
            <a:ext cx="13563600" cy="800219"/>
          </a:xfrm>
          <a:prstGeom prst="rect">
            <a:avLst/>
          </a:prstGeom>
        </p:spPr>
        <p:txBody>
          <a:bodyPr wrap="square" lIns="0" tIns="0" rIns="0" bIns="0" rtlCol="0" anchor="t">
            <a:spAutoFit/>
          </a:bodyPr>
          <a:lstStyle/>
          <a:p>
            <a:pPr algn="ctr"/>
            <a:r>
              <a:rPr lang="en-US" sz="2800" dirty="0">
                <a:latin typeface="Times New Roman" panose="02020603050405020304" pitchFamily="18" charset="0"/>
                <a:ea typeface="Fira Sans Heavy"/>
                <a:cs typeface="Times New Roman" panose="02020603050405020304" pitchFamily="18" charset="0"/>
                <a:sym typeface="Fira Sans Heavy"/>
              </a:rPr>
              <a:t>ANAND INSTITUTE OF HIGHER TECHNOLOGY </a:t>
            </a:r>
            <a:r>
              <a:rPr lang="en-US" sz="2800" dirty="0">
                <a:latin typeface="Times New Roman" panose="02020603050405020304" pitchFamily="18" charset="0"/>
                <a:cs typeface="Times New Roman" panose="02020603050405020304" pitchFamily="18" charset="0"/>
              </a:rPr>
              <a:t>(An Autonomous Institution)</a:t>
            </a:r>
          </a:p>
          <a:p>
            <a:pPr algn="ctr"/>
            <a:r>
              <a:rPr lang="en-US" sz="2400" b="1" dirty="0">
                <a:latin typeface="Times New Roman" panose="02020603050405020304" pitchFamily="18" charset="0"/>
                <a:cs typeface="Times New Roman" panose="02020603050405020304" pitchFamily="18" charset="0"/>
              </a:rPr>
              <a:t>DEPARTMENT OF COMPUTER SCIENCE AND ENGINEERING</a:t>
            </a:r>
            <a:endParaRPr lang="en-US" sz="2400" dirty="0">
              <a:latin typeface="Corbel" panose="020B0503020204020204" pitchFamily="34" charset="0"/>
              <a:ea typeface="Fira Sans Heavy"/>
              <a:cs typeface="Fira Sans Heavy"/>
              <a:sym typeface="Fira Sans Heavy"/>
            </a:endParaRPr>
          </a:p>
        </p:txBody>
      </p:sp>
      <p:sp>
        <p:nvSpPr>
          <p:cNvPr id="15" name="TextBox 15"/>
          <p:cNvSpPr txBox="1"/>
          <p:nvPr/>
        </p:nvSpPr>
        <p:spPr>
          <a:xfrm>
            <a:off x="5533904" y="7731925"/>
            <a:ext cx="7220192" cy="329577"/>
          </a:xfrm>
          <a:prstGeom prst="rect">
            <a:avLst/>
          </a:prstGeom>
        </p:spPr>
        <p:txBody>
          <a:bodyPr lIns="0" tIns="0" rIns="0" bIns="0" rtlCol="0" anchor="t">
            <a:spAutoFit/>
          </a:bodyPr>
          <a:lstStyle/>
          <a:p>
            <a:pPr algn="ctr">
              <a:lnSpc>
                <a:spcPts val="2482"/>
              </a:lnSpc>
            </a:pPr>
            <a:endParaRPr lang="en-US" sz="2482" spc="496" dirty="0">
              <a:latin typeface="Poppins"/>
              <a:ea typeface="Poppins"/>
              <a:cs typeface="Poppins"/>
              <a:sym typeface="Poppins"/>
            </a:endParaRPr>
          </a:p>
        </p:txBody>
      </p:sp>
      <p:pic>
        <p:nvPicPr>
          <p:cNvPr id="17" name="Picture 16" descr="Picture1.png"/>
          <p:cNvPicPr>
            <a:picLocks noChangeAspect="1"/>
          </p:cNvPicPr>
          <p:nvPr/>
        </p:nvPicPr>
        <p:blipFill>
          <a:blip r:embed="rId5"/>
          <a:stretch>
            <a:fillRect/>
          </a:stretch>
        </p:blipFill>
        <p:spPr>
          <a:xfrm>
            <a:off x="0" y="0"/>
            <a:ext cx="3124200" cy="3124200"/>
          </a:xfrm>
          <a:prstGeom prst="rect">
            <a:avLst/>
          </a:prstGeom>
        </p:spPr>
      </p:pic>
      <p:sp>
        <p:nvSpPr>
          <p:cNvPr id="18" name="TextBox 13"/>
          <p:cNvSpPr txBox="1"/>
          <p:nvPr/>
        </p:nvSpPr>
        <p:spPr>
          <a:xfrm>
            <a:off x="2590800" y="2095500"/>
            <a:ext cx="13258800" cy="1415772"/>
          </a:xfrm>
          <a:prstGeom prst="rect">
            <a:avLst/>
          </a:prstGeom>
        </p:spPr>
        <p:txBody>
          <a:bodyPr wrap="square" lIns="0" tIns="0" rIns="0" bIns="0" rtlCol="0" anchor="t">
            <a:spAutoFit/>
          </a:bodyPr>
          <a:lstStyle/>
          <a:p>
            <a:pPr algn="ctr"/>
            <a:r>
              <a:rPr lang="en-US" sz="4600" b="1" dirty="0">
                <a:latin typeface="Fira Sans Heavy"/>
                <a:ea typeface="Fira Sans Heavy"/>
                <a:cs typeface="Fira Sans Heavy"/>
                <a:sym typeface="Fira Sans Heavy"/>
              </a:rPr>
              <a:t>AI-DRIVEN CKD AND CVD PREDICTION AND</a:t>
            </a:r>
          </a:p>
          <a:p>
            <a:pPr algn="ctr"/>
            <a:r>
              <a:rPr lang="en-US" sz="4600" b="1" dirty="0">
                <a:latin typeface="Fira Sans Heavy"/>
                <a:ea typeface="Fira Sans Heavy"/>
                <a:cs typeface="Fira Sans Heavy"/>
                <a:sym typeface="Fira Sans Heavy"/>
              </a:rPr>
              <a:t>HOSPITAL RECOMMENDATION</a:t>
            </a:r>
          </a:p>
        </p:txBody>
      </p:sp>
      <p:sp>
        <p:nvSpPr>
          <p:cNvPr id="19" name="TextBox 13"/>
          <p:cNvSpPr txBox="1"/>
          <p:nvPr/>
        </p:nvSpPr>
        <p:spPr>
          <a:xfrm>
            <a:off x="3505200" y="7277100"/>
            <a:ext cx="11487959" cy="1846659"/>
          </a:xfrm>
          <a:prstGeom prst="rect">
            <a:avLst/>
          </a:prstGeom>
        </p:spPr>
        <p:txBody>
          <a:bodyPr lIns="0" tIns="0" rIns="0" bIns="0" rtlCol="0" anchor="t">
            <a:spAutoFit/>
          </a:bodyPr>
          <a:lstStyle/>
          <a:p>
            <a:pPr algn="ctr"/>
            <a:r>
              <a:rPr lang="en-US" sz="4000" b="1" dirty="0">
                <a:latin typeface="Times New Roman" panose="02020603050405020304" pitchFamily="18" charset="0"/>
                <a:ea typeface="Fira Sans Heavy"/>
                <a:cs typeface="Times New Roman" panose="02020603050405020304" pitchFamily="18" charset="0"/>
                <a:sym typeface="Fira Sans Heavy"/>
              </a:rPr>
              <a:t>TEAM MEMEBERS</a:t>
            </a:r>
          </a:p>
          <a:p>
            <a:pPr algn="ctr"/>
            <a:r>
              <a:rPr lang="fi-FI" sz="4000" b="1" dirty="0">
                <a:latin typeface="Times New Roman" panose="02020603050405020304" pitchFamily="18" charset="0"/>
                <a:ea typeface="Fira Sans Heavy"/>
                <a:cs typeface="Times New Roman" panose="02020603050405020304" pitchFamily="18" charset="0"/>
                <a:sym typeface="Fira Sans Heavy"/>
              </a:rPr>
              <a:t>1. KAMAL RAJ D (310121104302)</a:t>
            </a:r>
          </a:p>
          <a:p>
            <a:pPr algn="ctr"/>
            <a:r>
              <a:rPr lang="fi-FI" sz="4000" b="1" dirty="0">
                <a:latin typeface="Times New Roman" panose="02020603050405020304" pitchFamily="18" charset="0"/>
                <a:ea typeface="Fira Sans Heavy"/>
                <a:cs typeface="Times New Roman" panose="02020603050405020304" pitchFamily="18" charset="0"/>
                <a:sym typeface="Fira Sans Heavy"/>
              </a:rPr>
              <a:t>2. RICHARD NICHOLES M (310121104085)</a:t>
            </a:r>
            <a:endParaRPr lang="en-US" sz="4000" b="1" dirty="0">
              <a:latin typeface="Times New Roman" panose="02020603050405020304" pitchFamily="18" charset="0"/>
              <a:ea typeface="Fira Sans Heavy"/>
              <a:cs typeface="Times New Roman" panose="02020603050405020304" pitchFamily="18" charset="0"/>
              <a:sym typeface="Fira Sans Heavy"/>
            </a:endParaRPr>
          </a:p>
        </p:txBody>
      </p:sp>
      <p:sp>
        <p:nvSpPr>
          <p:cNvPr id="20" name="TextBox 13"/>
          <p:cNvSpPr txBox="1"/>
          <p:nvPr/>
        </p:nvSpPr>
        <p:spPr>
          <a:xfrm>
            <a:off x="3429000" y="4533900"/>
            <a:ext cx="11487959" cy="2031325"/>
          </a:xfrm>
          <a:prstGeom prst="rect">
            <a:avLst/>
          </a:prstGeom>
        </p:spPr>
        <p:txBody>
          <a:bodyPr lIns="0" tIns="0" rIns="0" bIns="0" rtlCol="0" anchor="t">
            <a:spAutoFit/>
          </a:bodyPr>
          <a:lstStyle/>
          <a:p>
            <a:pPr algn="ctr"/>
            <a:r>
              <a:rPr lang="en-US" sz="4400" b="1" dirty="0">
                <a:latin typeface="Times New Roman" panose="02020603050405020304" pitchFamily="18" charset="0"/>
                <a:ea typeface="Fira Sans Heavy"/>
                <a:cs typeface="Times New Roman" panose="02020603050405020304" pitchFamily="18" charset="0"/>
                <a:sym typeface="Fira Sans Heavy"/>
              </a:rPr>
              <a:t>GUIDE NAME</a:t>
            </a:r>
          </a:p>
          <a:p>
            <a:pPr algn="ctr"/>
            <a:r>
              <a:rPr lang="en-US" sz="4400" b="1" dirty="0">
                <a:latin typeface="Times New Roman" panose="02020603050405020304" pitchFamily="18" charset="0"/>
                <a:ea typeface="Fira Sans Heavy"/>
                <a:cs typeface="Times New Roman" panose="02020603050405020304" pitchFamily="18" charset="0"/>
                <a:sym typeface="Fira Sans Heavy"/>
              </a:rPr>
              <a:t>DR. JANCY DAISY SICKORY .M.E.(</a:t>
            </a:r>
            <a:r>
              <a:rPr lang="en-US" sz="4400" b="1" dirty="0" err="1">
                <a:latin typeface="Times New Roman" panose="02020603050405020304" pitchFamily="18" charset="0"/>
                <a:ea typeface="Fira Sans Heavy"/>
                <a:cs typeface="Times New Roman" panose="02020603050405020304" pitchFamily="18" charset="0"/>
                <a:sym typeface="Fira Sans Heavy"/>
              </a:rPr>
              <a:t>Ph.D</a:t>
            </a:r>
            <a:r>
              <a:rPr lang="en-US" sz="4400" b="1" dirty="0">
                <a:latin typeface="Times New Roman" panose="02020603050405020304" pitchFamily="18" charset="0"/>
                <a:ea typeface="Fira Sans Heavy"/>
                <a:cs typeface="Times New Roman" panose="02020603050405020304" pitchFamily="18" charset="0"/>
                <a:sym typeface="Fira Sans Heavy"/>
              </a:rPr>
              <a:t>).,</a:t>
            </a:r>
          </a:p>
          <a:p>
            <a:pPr algn="ctr"/>
            <a:r>
              <a:rPr lang="en-US" sz="4400" b="1" dirty="0">
                <a:latin typeface="Times New Roman" panose="02020603050405020304" pitchFamily="18" charset="0"/>
                <a:ea typeface="Fira Sans Heavy"/>
                <a:cs typeface="Times New Roman" panose="02020603050405020304" pitchFamily="18" charset="0"/>
                <a:sym typeface="Fira Sans Heavy"/>
              </a:rPr>
              <a:t>(Associate Professor)</a:t>
            </a:r>
          </a:p>
        </p:txBody>
      </p:sp>
      <p:sp>
        <p:nvSpPr>
          <p:cNvPr id="23" name="TextBox 12"/>
          <p:cNvSpPr txBox="1"/>
          <p:nvPr/>
        </p:nvSpPr>
        <p:spPr>
          <a:xfrm>
            <a:off x="4495800" y="5413652"/>
            <a:ext cx="9277301" cy="2106809"/>
          </a:xfrm>
          <a:prstGeom prst="rect">
            <a:avLst/>
          </a:prstGeom>
        </p:spPr>
        <p:txBody>
          <a:bodyPr lIns="50800" tIns="50800" rIns="50800" bIns="50800" rtlCol="0" anchor="ctr"/>
          <a:lstStyle/>
          <a:p>
            <a:pPr algn="ctr">
              <a:lnSpc>
                <a:spcPts val="2482"/>
              </a:lnSpc>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reeform 3"/>
          <p:cNvSpPr/>
          <p:nvPr/>
        </p:nvSpPr>
        <p:spPr>
          <a:xfrm flipV="1">
            <a:off x="476583" y="-469708"/>
            <a:ext cx="3155161" cy="4958996"/>
          </a:xfrm>
          <a:custGeom>
            <a:avLst/>
            <a:gdLst/>
            <a:ahLst/>
            <a:cxnLst/>
            <a:rect l="l" t="t" r="r" b="b"/>
            <a:pathLst>
              <a:path w="3155161" h="4958996">
                <a:moveTo>
                  <a:pt x="0" y="4958996"/>
                </a:moveTo>
                <a:lnTo>
                  <a:pt x="3155161" y="4958996"/>
                </a:lnTo>
                <a:lnTo>
                  <a:pt x="3155161" y="0"/>
                </a:lnTo>
                <a:lnTo>
                  <a:pt x="0" y="0"/>
                </a:lnTo>
                <a:lnTo>
                  <a:pt x="0" y="4958996"/>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2895600" y="723900"/>
            <a:ext cx="12420600" cy="8953500"/>
            <a:chOff x="0" y="0"/>
            <a:chExt cx="3756703" cy="2865839"/>
          </a:xfrm>
        </p:grpSpPr>
        <p:sp>
          <p:nvSpPr>
            <p:cNvPr id="5" name="Freeform 5"/>
            <p:cNvSpPr/>
            <p:nvPr/>
          </p:nvSpPr>
          <p:spPr>
            <a:xfrm>
              <a:off x="0" y="0"/>
              <a:ext cx="3756703" cy="2865839"/>
            </a:xfrm>
            <a:custGeom>
              <a:avLst/>
              <a:gdLst/>
              <a:ahLst/>
              <a:cxnLst/>
              <a:rect l="l" t="t" r="r" b="b"/>
              <a:pathLst>
                <a:path w="3756703" h="2865839">
                  <a:moveTo>
                    <a:pt x="0" y="0"/>
                  </a:moveTo>
                  <a:lnTo>
                    <a:pt x="3756703" y="0"/>
                  </a:lnTo>
                  <a:lnTo>
                    <a:pt x="3756703" y="2865839"/>
                  </a:lnTo>
                  <a:lnTo>
                    <a:pt x="0" y="2865839"/>
                  </a:lnTo>
                  <a:close/>
                </a:path>
              </a:pathLst>
            </a:custGeom>
            <a:solidFill>
              <a:srgbClr val="FFFFFF"/>
            </a:solidFill>
          </p:spPr>
        </p:sp>
        <p:sp>
          <p:nvSpPr>
            <p:cNvPr id="6" name="TextBox 6"/>
            <p:cNvSpPr txBox="1"/>
            <p:nvPr/>
          </p:nvSpPr>
          <p:spPr>
            <a:xfrm>
              <a:off x="0" y="28575"/>
              <a:ext cx="3756703" cy="2837264"/>
            </a:xfrm>
            <a:prstGeom prst="rect">
              <a:avLst/>
            </a:prstGeom>
          </p:spPr>
          <p:txBody>
            <a:bodyPr lIns="50800" tIns="50800" rIns="50800" bIns="50800" rtlCol="0" anchor="ctr"/>
            <a:lstStyle/>
            <a:p>
              <a:pPr algn="ctr">
                <a:lnSpc>
                  <a:spcPts val="2199"/>
                </a:lnSpc>
              </a:pPr>
              <a:endParaRPr/>
            </a:p>
          </p:txBody>
        </p:sp>
      </p:grpSp>
      <p:sp>
        <p:nvSpPr>
          <p:cNvPr id="11" name="Freeform 11"/>
          <p:cNvSpPr/>
          <p:nvPr/>
        </p:nvSpPr>
        <p:spPr>
          <a:xfrm>
            <a:off x="12750951" y="6127960"/>
            <a:ext cx="3303043" cy="5191423"/>
          </a:xfrm>
          <a:custGeom>
            <a:avLst/>
            <a:gdLst/>
            <a:ahLst/>
            <a:cxnLst/>
            <a:rect l="l" t="t" r="r" b="b"/>
            <a:pathLst>
              <a:path w="3303043" h="5191423">
                <a:moveTo>
                  <a:pt x="0" y="0"/>
                </a:moveTo>
                <a:lnTo>
                  <a:pt x="3303043" y="0"/>
                </a:lnTo>
                <a:lnTo>
                  <a:pt x="3303043" y="5191423"/>
                </a:lnTo>
                <a:lnTo>
                  <a:pt x="0" y="51914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2286000" y="723900"/>
            <a:ext cx="13563599" cy="887422"/>
          </a:xfrm>
          <a:prstGeom prst="rect">
            <a:avLst/>
          </a:prstGeom>
        </p:spPr>
        <p:txBody>
          <a:bodyPr wrap="square" lIns="0" tIns="0" rIns="0" bIns="0" rtlCol="0" anchor="t">
            <a:spAutoFit/>
          </a:bodyPr>
          <a:lstStyle/>
          <a:p>
            <a:pPr algn="ctr">
              <a:lnSpc>
                <a:spcPts val="6400"/>
              </a:lnSpc>
            </a:pPr>
            <a:r>
              <a:rPr lang="en-US" sz="8000" b="1" dirty="0">
                <a:latin typeface="Fira Sans Heavy"/>
                <a:ea typeface="Fira Sans Heavy"/>
                <a:cs typeface="Fira Sans Heavy"/>
                <a:sym typeface="Fira Sans Heavy"/>
              </a:rPr>
              <a:t>OUTPUT SCREENSHOTS</a:t>
            </a:r>
          </a:p>
        </p:txBody>
      </p:sp>
      <p:sp>
        <p:nvSpPr>
          <p:cNvPr id="17" name="TextBox 17"/>
          <p:cNvSpPr txBox="1"/>
          <p:nvPr/>
        </p:nvSpPr>
        <p:spPr>
          <a:xfrm>
            <a:off x="1307644" y="1810814"/>
            <a:ext cx="4648200" cy="554639"/>
          </a:xfrm>
          <a:prstGeom prst="rect">
            <a:avLst/>
          </a:prstGeom>
        </p:spPr>
        <p:txBody>
          <a:bodyPr wrap="square" lIns="0" tIns="0" rIns="0" bIns="0" rtlCol="0" anchor="t">
            <a:spAutoFit/>
          </a:bodyPr>
          <a:lstStyle/>
          <a:p>
            <a:pPr algn="ctr">
              <a:lnSpc>
                <a:spcPts val="4000"/>
              </a:lnSpc>
            </a:pPr>
            <a:r>
              <a:rPr lang="en-US" sz="5000" b="1" dirty="0">
                <a:latin typeface="Fira Sans Bold"/>
                <a:ea typeface="Fira Sans Bold"/>
                <a:cs typeface="Fira Sans Bold"/>
                <a:sym typeface="Fira Sans Bold"/>
              </a:rPr>
              <a:t>LOGIN PAGE</a:t>
            </a:r>
          </a:p>
        </p:txBody>
      </p:sp>
      <p:sp>
        <p:nvSpPr>
          <p:cNvPr id="18" name="TextBox 18"/>
          <p:cNvSpPr txBox="1"/>
          <p:nvPr/>
        </p:nvSpPr>
        <p:spPr>
          <a:xfrm>
            <a:off x="6324600" y="1732470"/>
            <a:ext cx="11201400" cy="554639"/>
          </a:xfrm>
          <a:prstGeom prst="rect">
            <a:avLst/>
          </a:prstGeom>
        </p:spPr>
        <p:txBody>
          <a:bodyPr wrap="square" lIns="0" tIns="0" rIns="0" bIns="0" rtlCol="0" anchor="t">
            <a:spAutoFit/>
          </a:bodyPr>
          <a:lstStyle/>
          <a:p>
            <a:pPr algn="ctr">
              <a:lnSpc>
                <a:spcPts val="4000"/>
              </a:lnSpc>
            </a:pPr>
            <a:r>
              <a:rPr lang="en-US" sz="5000" b="1" dirty="0">
                <a:latin typeface="Fira Sans Bold"/>
                <a:ea typeface="Fira Sans Bold"/>
                <a:cs typeface="Fira Sans Bold"/>
                <a:sym typeface="Fira Sans Bold"/>
              </a:rPr>
              <a:t>HEART PREDICTION</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rcRect/>
          <a:stretch/>
        </p:blipFill>
        <p:spPr>
          <a:xfrm>
            <a:off x="1674482" y="2721062"/>
            <a:ext cx="3914523" cy="3657600"/>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rcRect/>
          <a:stretch/>
        </p:blipFill>
        <p:spPr>
          <a:xfrm>
            <a:off x="9144000" y="2478461"/>
            <a:ext cx="5919348" cy="519142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reeform 3"/>
          <p:cNvSpPr/>
          <p:nvPr/>
        </p:nvSpPr>
        <p:spPr>
          <a:xfrm flipV="1">
            <a:off x="476583" y="-469708"/>
            <a:ext cx="3155161" cy="4958996"/>
          </a:xfrm>
          <a:custGeom>
            <a:avLst/>
            <a:gdLst/>
            <a:ahLst/>
            <a:cxnLst/>
            <a:rect l="l" t="t" r="r" b="b"/>
            <a:pathLst>
              <a:path w="3155161" h="4958996">
                <a:moveTo>
                  <a:pt x="0" y="4958996"/>
                </a:moveTo>
                <a:lnTo>
                  <a:pt x="3155161" y="4958996"/>
                </a:lnTo>
                <a:lnTo>
                  <a:pt x="3155161" y="0"/>
                </a:lnTo>
                <a:lnTo>
                  <a:pt x="0" y="0"/>
                </a:lnTo>
                <a:lnTo>
                  <a:pt x="0" y="4958996"/>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838200" y="723900"/>
            <a:ext cx="16154400" cy="8953500"/>
            <a:chOff x="0" y="0"/>
            <a:chExt cx="3756703" cy="2865839"/>
          </a:xfrm>
        </p:grpSpPr>
        <p:sp>
          <p:nvSpPr>
            <p:cNvPr id="5" name="Freeform 5"/>
            <p:cNvSpPr/>
            <p:nvPr/>
          </p:nvSpPr>
          <p:spPr>
            <a:xfrm>
              <a:off x="0" y="0"/>
              <a:ext cx="3756703" cy="2865839"/>
            </a:xfrm>
            <a:custGeom>
              <a:avLst/>
              <a:gdLst/>
              <a:ahLst/>
              <a:cxnLst/>
              <a:rect l="l" t="t" r="r" b="b"/>
              <a:pathLst>
                <a:path w="3756703" h="2865839">
                  <a:moveTo>
                    <a:pt x="0" y="0"/>
                  </a:moveTo>
                  <a:lnTo>
                    <a:pt x="3756703" y="0"/>
                  </a:lnTo>
                  <a:lnTo>
                    <a:pt x="3756703" y="2865839"/>
                  </a:lnTo>
                  <a:lnTo>
                    <a:pt x="0" y="2865839"/>
                  </a:lnTo>
                  <a:close/>
                </a:path>
              </a:pathLst>
            </a:custGeom>
            <a:solidFill>
              <a:srgbClr val="FFFFFF"/>
            </a:solidFill>
          </p:spPr>
        </p:sp>
        <p:sp>
          <p:nvSpPr>
            <p:cNvPr id="6" name="TextBox 6"/>
            <p:cNvSpPr txBox="1"/>
            <p:nvPr/>
          </p:nvSpPr>
          <p:spPr>
            <a:xfrm>
              <a:off x="0" y="28575"/>
              <a:ext cx="3756703" cy="2837264"/>
            </a:xfrm>
            <a:prstGeom prst="rect">
              <a:avLst/>
            </a:prstGeom>
          </p:spPr>
          <p:txBody>
            <a:bodyPr lIns="50800" tIns="50800" rIns="50800" bIns="50800" rtlCol="0" anchor="ctr"/>
            <a:lstStyle/>
            <a:p>
              <a:pPr algn="ctr">
                <a:lnSpc>
                  <a:spcPts val="2199"/>
                </a:lnSpc>
              </a:pPr>
              <a:endParaRPr/>
            </a:p>
          </p:txBody>
        </p:sp>
      </p:grpSp>
      <p:sp>
        <p:nvSpPr>
          <p:cNvPr id="11" name="Freeform 11"/>
          <p:cNvSpPr/>
          <p:nvPr/>
        </p:nvSpPr>
        <p:spPr>
          <a:xfrm>
            <a:off x="12750951" y="6127960"/>
            <a:ext cx="3303043" cy="5191423"/>
          </a:xfrm>
          <a:custGeom>
            <a:avLst/>
            <a:gdLst/>
            <a:ahLst/>
            <a:cxnLst/>
            <a:rect l="l" t="t" r="r" b="b"/>
            <a:pathLst>
              <a:path w="3303043" h="5191423">
                <a:moveTo>
                  <a:pt x="0" y="0"/>
                </a:moveTo>
                <a:lnTo>
                  <a:pt x="3303043" y="0"/>
                </a:lnTo>
                <a:lnTo>
                  <a:pt x="3303043" y="5191423"/>
                </a:lnTo>
                <a:lnTo>
                  <a:pt x="0" y="51914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2286000" y="723900"/>
            <a:ext cx="13563599" cy="887422"/>
          </a:xfrm>
          <a:prstGeom prst="rect">
            <a:avLst/>
          </a:prstGeom>
        </p:spPr>
        <p:txBody>
          <a:bodyPr wrap="square" lIns="0" tIns="0" rIns="0" bIns="0" rtlCol="0" anchor="t">
            <a:spAutoFit/>
          </a:bodyPr>
          <a:lstStyle/>
          <a:p>
            <a:pPr algn="ctr">
              <a:lnSpc>
                <a:spcPts val="6400"/>
              </a:lnSpc>
            </a:pPr>
            <a:r>
              <a:rPr lang="en-US" sz="8000" b="1" dirty="0">
                <a:latin typeface="Fira Sans Heavy"/>
                <a:ea typeface="Fira Sans Heavy"/>
                <a:cs typeface="Fira Sans Heavy"/>
                <a:sym typeface="Fira Sans Heavy"/>
              </a:rPr>
              <a:t>OUTPUT SCREENSHOTS</a:t>
            </a:r>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rcRect/>
          <a:stretch/>
        </p:blipFill>
        <p:spPr>
          <a:xfrm>
            <a:off x="1584626" y="1790700"/>
            <a:ext cx="7442323" cy="7162800"/>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rcRect/>
          <a:stretch/>
        </p:blipFill>
        <p:spPr>
          <a:xfrm>
            <a:off x="10287000" y="1790700"/>
            <a:ext cx="6545432" cy="7162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3"/>
          <p:cNvGrpSpPr/>
          <p:nvPr/>
        </p:nvGrpSpPr>
        <p:grpSpPr>
          <a:xfrm>
            <a:off x="3505200" y="2552700"/>
            <a:ext cx="10299738" cy="7190957"/>
            <a:chOff x="0" y="0"/>
            <a:chExt cx="2466074" cy="1893915"/>
          </a:xfrm>
        </p:grpSpPr>
        <p:sp>
          <p:nvSpPr>
            <p:cNvPr id="4" name="Freeform 4"/>
            <p:cNvSpPr/>
            <p:nvPr/>
          </p:nvSpPr>
          <p:spPr>
            <a:xfrm>
              <a:off x="0" y="0"/>
              <a:ext cx="2466074" cy="1893915"/>
            </a:xfrm>
            <a:custGeom>
              <a:avLst/>
              <a:gdLst/>
              <a:ahLst/>
              <a:cxnLst/>
              <a:rect l="l" t="t" r="r" b="b"/>
              <a:pathLst>
                <a:path w="2466074" h="1893915">
                  <a:moveTo>
                    <a:pt x="0" y="0"/>
                  </a:moveTo>
                  <a:lnTo>
                    <a:pt x="2466074" y="0"/>
                  </a:lnTo>
                  <a:lnTo>
                    <a:pt x="2466074" y="1893915"/>
                  </a:lnTo>
                  <a:lnTo>
                    <a:pt x="0" y="1893915"/>
                  </a:lnTo>
                  <a:close/>
                </a:path>
              </a:pathLst>
            </a:custGeom>
            <a:solidFill>
              <a:srgbClr val="FFFFFF"/>
            </a:solidFill>
          </p:spPr>
        </p:sp>
        <p:sp>
          <p:nvSpPr>
            <p:cNvPr id="5" name="TextBox 5"/>
            <p:cNvSpPr txBox="1"/>
            <p:nvPr/>
          </p:nvSpPr>
          <p:spPr>
            <a:xfrm>
              <a:off x="0" y="28575"/>
              <a:ext cx="2466074" cy="1865340"/>
            </a:xfrm>
            <a:prstGeom prst="rect">
              <a:avLst/>
            </a:prstGeom>
          </p:spPr>
          <p:txBody>
            <a:bodyPr lIns="50800" tIns="50800" rIns="50800" bIns="50800" rtlCol="0" anchor="ctr"/>
            <a:lstStyle/>
            <a:p>
              <a:pPr algn="ctr">
                <a:lnSpc>
                  <a:spcPts val="2199"/>
                </a:lnSpc>
              </a:pPr>
              <a:endParaRPr/>
            </a:p>
          </p:txBody>
        </p:sp>
      </p:grpSp>
      <p:sp>
        <p:nvSpPr>
          <p:cNvPr id="6" name="Freeform 6"/>
          <p:cNvSpPr/>
          <p:nvPr/>
        </p:nvSpPr>
        <p:spPr>
          <a:xfrm>
            <a:off x="2216658" y="-642732"/>
            <a:ext cx="4223237" cy="2111619"/>
          </a:xfrm>
          <a:custGeom>
            <a:avLst/>
            <a:gdLst/>
            <a:ahLst/>
            <a:cxnLst/>
            <a:rect l="l" t="t" r="r" b="b"/>
            <a:pathLst>
              <a:path w="4223237" h="2111619">
                <a:moveTo>
                  <a:pt x="0" y="0"/>
                </a:moveTo>
                <a:lnTo>
                  <a:pt x="4223237" y="0"/>
                </a:lnTo>
                <a:lnTo>
                  <a:pt x="4223237" y="2111619"/>
                </a:lnTo>
                <a:lnTo>
                  <a:pt x="0" y="21116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2438400" y="2587978"/>
            <a:ext cx="14020800" cy="5364867"/>
          </a:xfrm>
          <a:prstGeom prst="rect">
            <a:avLst/>
          </a:prstGeom>
        </p:spPr>
        <p:txBody>
          <a:bodyPr wrap="square" lIns="0" tIns="0" rIns="0" bIns="0" rtlCol="0" anchor="t">
            <a:spAutoFit/>
          </a:bodyPr>
          <a:lstStyle/>
          <a:p>
            <a:pPr algn="just">
              <a:lnSpc>
                <a:spcPts val="4200"/>
              </a:lnSpc>
            </a:pPr>
            <a:r>
              <a:rPr lang="en-US" sz="3200" dirty="0"/>
              <a:t>In conclusion, this intelligent healthcare assistant aims to revolutionize the way individuals manage their health by providing early predictions for Chronic Kidney Disease (CKD) and Cardiovascular Disease (CVD) through advanced machine learning. By offering personalized health recommendations, geolocation-based hospital suggestions, and a streamlined appointment booking system, the platform enhances accessibility and timely care. With a strong focus on data security through SHA-256 encryption and an intuitive, user-friendly interface, it ensures privacy and ease of use for patients of all technical backgrounds. Ultimately, this system empowers users to take control of their health while fostering seamless communication between patients and healthcare providers.</a:t>
            </a:r>
            <a:endParaRPr lang="en-US" sz="3000" dirty="0">
              <a:latin typeface="Poppins"/>
              <a:ea typeface="Poppins"/>
              <a:cs typeface="Poppins"/>
              <a:sym typeface="Poppins"/>
            </a:endParaRPr>
          </a:p>
        </p:txBody>
      </p:sp>
      <p:sp>
        <p:nvSpPr>
          <p:cNvPr id="15" name="TextBox 15"/>
          <p:cNvSpPr txBox="1"/>
          <p:nvPr/>
        </p:nvSpPr>
        <p:spPr>
          <a:xfrm>
            <a:off x="5323669" y="1422698"/>
            <a:ext cx="7640663" cy="920751"/>
          </a:xfrm>
          <a:prstGeom prst="rect">
            <a:avLst/>
          </a:prstGeom>
        </p:spPr>
        <p:txBody>
          <a:bodyPr lIns="0" tIns="0" rIns="0" bIns="0" rtlCol="0" anchor="t">
            <a:spAutoFit/>
          </a:bodyPr>
          <a:lstStyle/>
          <a:p>
            <a:pPr algn="ctr">
              <a:lnSpc>
                <a:spcPts val="6400"/>
              </a:lnSpc>
            </a:pPr>
            <a:r>
              <a:rPr lang="en-US" sz="8000" b="1" dirty="0">
                <a:latin typeface="Fira Sans Heavy"/>
                <a:ea typeface="Fira Sans Heavy"/>
                <a:cs typeface="Fira Sans Heavy"/>
                <a:sym typeface="Fira Sans Heavy"/>
              </a:rPr>
              <a:t>CONCLUSION </a:t>
            </a:r>
          </a:p>
        </p:txBody>
      </p:sp>
      <p:sp>
        <p:nvSpPr>
          <p:cNvPr id="17" name="Freeform 17"/>
          <p:cNvSpPr/>
          <p:nvPr/>
        </p:nvSpPr>
        <p:spPr>
          <a:xfrm>
            <a:off x="14492722" y="6373736"/>
            <a:ext cx="5196430" cy="5196430"/>
          </a:xfrm>
          <a:custGeom>
            <a:avLst/>
            <a:gdLst/>
            <a:ahLst/>
            <a:cxnLst/>
            <a:rect l="l" t="t" r="r" b="b"/>
            <a:pathLst>
              <a:path w="5196430" h="5196430">
                <a:moveTo>
                  <a:pt x="0" y="0"/>
                </a:moveTo>
                <a:lnTo>
                  <a:pt x="5196430" y="0"/>
                </a:lnTo>
                <a:lnTo>
                  <a:pt x="5196430" y="5196430"/>
                </a:lnTo>
                <a:lnTo>
                  <a:pt x="0" y="5196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4"/>
          <p:cNvGrpSpPr/>
          <p:nvPr/>
        </p:nvGrpSpPr>
        <p:grpSpPr>
          <a:xfrm>
            <a:off x="0" y="952500"/>
            <a:ext cx="18288000" cy="8199468"/>
            <a:chOff x="0" y="0"/>
            <a:chExt cx="4816593" cy="2159531"/>
          </a:xfrm>
        </p:grpSpPr>
        <p:sp>
          <p:nvSpPr>
            <p:cNvPr id="5" name="Freeform 5"/>
            <p:cNvSpPr/>
            <p:nvPr/>
          </p:nvSpPr>
          <p:spPr>
            <a:xfrm>
              <a:off x="0" y="0"/>
              <a:ext cx="4816592" cy="2159531"/>
            </a:xfrm>
            <a:custGeom>
              <a:avLst/>
              <a:gdLst/>
              <a:ahLst/>
              <a:cxnLst/>
              <a:rect l="l" t="t" r="r" b="b"/>
              <a:pathLst>
                <a:path w="4816592" h="2159531">
                  <a:moveTo>
                    <a:pt x="0" y="0"/>
                  </a:moveTo>
                  <a:lnTo>
                    <a:pt x="4816592" y="0"/>
                  </a:lnTo>
                  <a:lnTo>
                    <a:pt x="4816592" y="2159531"/>
                  </a:lnTo>
                  <a:lnTo>
                    <a:pt x="0" y="2159531"/>
                  </a:lnTo>
                  <a:close/>
                </a:path>
              </a:pathLst>
            </a:custGeom>
            <a:solidFill>
              <a:srgbClr val="FFFFFF"/>
            </a:solidFill>
          </p:spPr>
        </p:sp>
        <p:sp>
          <p:nvSpPr>
            <p:cNvPr id="6" name="TextBox 6"/>
            <p:cNvSpPr txBox="1"/>
            <p:nvPr/>
          </p:nvSpPr>
          <p:spPr>
            <a:xfrm>
              <a:off x="0" y="38100"/>
              <a:ext cx="4816593" cy="2121431"/>
            </a:xfrm>
            <a:prstGeom prst="rect">
              <a:avLst/>
            </a:prstGeom>
          </p:spPr>
          <p:txBody>
            <a:bodyPr lIns="50800" tIns="50800" rIns="50800" bIns="50800" rtlCol="0" anchor="ctr"/>
            <a:lstStyle/>
            <a:p>
              <a:pPr algn="ctr">
                <a:lnSpc>
                  <a:spcPts val="2199"/>
                </a:lnSpc>
              </a:pPr>
              <a:endParaRPr/>
            </a:p>
          </p:txBody>
        </p:sp>
      </p:grpSp>
      <p:sp>
        <p:nvSpPr>
          <p:cNvPr id="9" name="Freeform 9"/>
          <p:cNvSpPr/>
          <p:nvPr/>
        </p:nvSpPr>
        <p:spPr>
          <a:xfrm rot="-5400000">
            <a:off x="13851070" y="-23805"/>
            <a:ext cx="1283303" cy="2057400"/>
          </a:xfrm>
          <a:custGeom>
            <a:avLst/>
            <a:gdLst/>
            <a:ahLst/>
            <a:cxnLst/>
            <a:rect l="l" t="t" r="r" b="b"/>
            <a:pathLst>
              <a:path w="1283303" h="2057400">
                <a:moveTo>
                  <a:pt x="0" y="0"/>
                </a:moveTo>
                <a:lnTo>
                  <a:pt x="1283304" y="0"/>
                </a:lnTo>
                <a:lnTo>
                  <a:pt x="1283304"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TextBox 25"/>
          <p:cNvSpPr txBox="1"/>
          <p:nvPr/>
        </p:nvSpPr>
        <p:spPr>
          <a:xfrm>
            <a:off x="3429000" y="1181100"/>
            <a:ext cx="11811000" cy="820738"/>
          </a:xfrm>
          <a:prstGeom prst="rect">
            <a:avLst/>
          </a:prstGeom>
        </p:spPr>
        <p:txBody>
          <a:bodyPr wrap="square" lIns="0" tIns="0" rIns="0" bIns="0" rtlCol="0" anchor="t">
            <a:spAutoFit/>
          </a:bodyPr>
          <a:lstStyle/>
          <a:p>
            <a:pPr algn="ctr">
              <a:lnSpc>
                <a:spcPts val="6400"/>
              </a:lnSpc>
            </a:pPr>
            <a:r>
              <a:rPr lang="en-US" sz="8000" b="1" dirty="0">
                <a:latin typeface="Fira Sans Heavy"/>
                <a:ea typeface="Fira Sans Heavy"/>
                <a:cs typeface="Fira Sans Heavy"/>
                <a:sym typeface="Fira Sans Heavy"/>
              </a:rPr>
              <a:t>FUTURE ENHANCEMENTS</a:t>
            </a:r>
          </a:p>
        </p:txBody>
      </p:sp>
      <p:sp>
        <p:nvSpPr>
          <p:cNvPr id="28" name="TextBox 19"/>
          <p:cNvSpPr txBox="1"/>
          <p:nvPr/>
        </p:nvSpPr>
        <p:spPr>
          <a:xfrm>
            <a:off x="1600200" y="2933700"/>
            <a:ext cx="6934200" cy="6442085"/>
          </a:xfrm>
          <a:prstGeom prst="rect">
            <a:avLst/>
          </a:prstGeom>
        </p:spPr>
        <p:txBody>
          <a:bodyPr wrap="square" lIns="0" tIns="0" rIns="0" bIns="0" rtlCol="0" anchor="t">
            <a:spAutoFit/>
          </a:bodyPr>
          <a:lstStyle/>
          <a:p>
            <a:pPr algn="just">
              <a:lnSpc>
                <a:spcPts val="4200"/>
              </a:lnSpc>
            </a:pPr>
            <a:r>
              <a:rPr lang="en-US" sz="3200" b="1" dirty="0"/>
              <a:t>SMTP Integration</a:t>
            </a:r>
            <a:r>
              <a:rPr lang="en-US" sz="3200" dirty="0"/>
              <a:t>: Add SMTP functionality to send automated emails to hospitals for appointment confirmations and health updates.</a:t>
            </a:r>
          </a:p>
          <a:p>
            <a:pPr algn="just">
              <a:lnSpc>
                <a:spcPts val="4200"/>
              </a:lnSpc>
            </a:pPr>
            <a:r>
              <a:rPr lang="en-US" sz="3200" b="1" dirty="0"/>
              <a:t>Mobile App Development</a:t>
            </a:r>
            <a:r>
              <a:rPr lang="en-US" sz="3200" dirty="0"/>
              <a:t>: Develop a dedicated mobile app for easier access and enhanced user experience on smartphones.</a:t>
            </a:r>
          </a:p>
          <a:p>
            <a:pPr algn="just">
              <a:lnSpc>
                <a:spcPts val="4200"/>
              </a:lnSpc>
            </a:pPr>
            <a:r>
              <a:rPr lang="en-US" sz="3200" b="1" dirty="0"/>
              <a:t>Report Generation</a:t>
            </a:r>
            <a:r>
              <a:rPr lang="en-US" sz="3200" dirty="0"/>
              <a:t>: Enable users to generate downloadable health reports in PDF format for easy sharing with healthcare providers.</a:t>
            </a:r>
            <a:endParaRPr lang="en-US" sz="3000" dirty="0">
              <a:latin typeface="Poppins"/>
              <a:ea typeface="Poppins"/>
              <a:cs typeface="Poppins"/>
              <a:sym typeface="Poppins"/>
            </a:endParaRPr>
          </a:p>
        </p:txBody>
      </p:sp>
      <p:sp>
        <p:nvSpPr>
          <p:cNvPr id="29" name="TextBox 19"/>
          <p:cNvSpPr txBox="1"/>
          <p:nvPr/>
        </p:nvSpPr>
        <p:spPr>
          <a:xfrm>
            <a:off x="9448800" y="2857500"/>
            <a:ext cx="7620000" cy="5903476"/>
          </a:xfrm>
          <a:prstGeom prst="rect">
            <a:avLst/>
          </a:prstGeom>
        </p:spPr>
        <p:txBody>
          <a:bodyPr wrap="square" lIns="0" tIns="0" rIns="0" bIns="0" rtlCol="0" anchor="t">
            <a:spAutoFit/>
          </a:bodyPr>
          <a:lstStyle/>
          <a:p>
            <a:pPr algn="just">
              <a:lnSpc>
                <a:spcPts val="4200"/>
              </a:lnSpc>
            </a:pPr>
            <a:r>
              <a:rPr lang="en-US" sz="3200" b="1" dirty="0"/>
              <a:t>Multi-Language Support</a:t>
            </a:r>
            <a:r>
              <a:rPr lang="en-US" sz="3200" dirty="0"/>
              <a:t>: Introduce multi-language capabilities to cater to a global audience and enhance accessibility.</a:t>
            </a:r>
          </a:p>
          <a:p>
            <a:pPr algn="just">
              <a:lnSpc>
                <a:spcPts val="4200"/>
              </a:lnSpc>
            </a:pPr>
            <a:r>
              <a:rPr lang="en-US" sz="3200" b="1" dirty="0"/>
              <a:t>Integration with Wearables</a:t>
            </a:r>
            <a:r>
              <a:rPr lang="en-US" sz="3200" dirty="0"/>
              <a:t>: Incorporate data from wearables (e.g., fitness trackers) to provide real-time health monitoring and more accurate predictions.</a:t>
            </a:r>
          </a:p>
          <a:p>
            <a:pPr algn="just">
              <a:lnSpc>
                <a:spcPts val="4200"/>
              </a:lnSpc>
            </a:pPr>
            <a:r>
              <a:rPr lang="en-US" sz="3200" b="1" dirty="0"/>
              <a:t>Telemedicine Integration</a:t>
            </a:r>
            <a:r>
              <a:rPr lang="en-US" sz="3200" dirty="0"/>
              <a:t>: Add a telemedicine feature for virtual consultations, allowing users to connect directly with healthcare professionals.</a:t>
            </a:r>
            <a:endParaRPr lang="en-US" sz="3000" dirty="0">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3"/>
          <p:cNvGrpSpPr/>
          <p:nvPr/>
        </p:nvGrpSpPr>
        <p:grpSpPr>
          <a:xfrm>
            <a:off x="1066800" y="2532481"/>
            <a:ext cx="15697200" cy="7190957"/>
            <a:chOff x="0" y="0"/>
            <a:chExt cx="2466074" cy="1893915"/>
          </a:xfrm>
        </p:grpSpPr>
        <p:sp>
          <p:nvSpPr>
            <p:cNvPr id="4" name="Freeform 4"/>
            <p:cNvSpPr/>
            <p:nvPr/>
          </p:nvSpPr>
          <p:spPr>
            <a:xfrm>
              <a:off x="0" y="0"/>
              <a:ext cx="2466074" cy="1893915"/>
            </a:xfrm>
            <a:custGeom>
              <a:avLst/>
              <a:gdLst/>
              <a:ahLst/>
              <a:cxnLst/>
              <a:rect l="l" t="t" r="r" b="b"/>
              <a:pathLst>
                <a:path w="2466074" h="1893915">
                  <a:moveTo>
                    <a:pt x="0" y="0"/>
                  </a:moveTo>
                  <a:lnTo>
                    <a:pt x="2466074" y="0"/>
                  </a:lnTo>
                  <a:lnTo>
                    <a:pt x="2466074" y="1893915"/>
                  </a:lnTo>
                  <a:lnTo>
                    <a:pt x="0" y="1893915"/>
                  </a:lnTo>
                  <a:close/>
                </a:path>
              </a:pathLst>
            </a:custGeom>
            <a:solidFill>
              <a:srgbClr val="FFFFFF"/>
            </a:solidFill>
          </p:spPr>
        </p:sp>
        <p:sp>
          <p:nvSpPr>
            <p:cNvPr id="5" name="TextBox 5"/>
            <p:cNvSpPr txBox="1"/>
            <p:nvPr/>
          </p:nvSpPr>
          <p:spPr>
            <a:xfrm>
              <a:off x="0" y="28575"/>
              <a:ext cx="2466074" cy="1865340"/>
            </a:xfrm>
            <a:prstGeom prst="rect">
              <a:avLst/>
            </a:prstGeom>
          </p:spPr>
          <p:txBody>
            <a:bodyPr lIns="50800" tIns="50800" rIns="50800" bIns="50800" rtlCol="0" anchor="ctr"/>
            <a:lstStyle/>
            <a:p>
              <a:pPr algn="ctr">
                <a:lnSpc>
                  <a:spcPts val="2199"/>
                </a:lnSpc>
              </a:pPr>
              <a:endParaRPr/>
            </a:p>
          </p:txBody>
        </p:sp>
      </p:grpSp>
      <p:sp>
        <p:nvSpPr>
          <p:cNvPr id="6" name="Freeform 6"/>
          <p:cNvSpPr/>
          <p:nvPr/>
        </p:nvSpPr>
        <p:spPr>
          <a:xfrm>
            <a:off x="2216658" y="-642732"/>
            <a:ext cx="4223237" cy="2111619"/>
          </a:xfrm>
          <a:custGeom>
            <a:avLst/>
            <a:gdLst/>
            <a:ahLst/>
            <a:cxnLst/>
            <a:rect l="l" t="t" r="r" b="b"/>
            <a:pathLst>
              <a:path w="4223237" h="2111619">
                <a:moveTo>
                  <a:pt x="0" y="0"/>
                </a:moveTo>
                <a:lnTo>
                  <a:pt x="4223237" y="0"/>
                </a:lnTo>
                <a:lnTo>
                  <a:pt x="4223237" y="2111619"/>
                </a:lnTo>
                <a:lnTo>
                  <a:pt x="0" y="21116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0" y="1422698"/>
            <a:ext cx="18287999" cy="887422"/>
          </a:xfrm>
          <a:prstGeom prst="rect">
            <a:avLst/>
          </a:prstGeom>
        </p:spPr>
        <p:txBody>
          <a:bodyPr wrap="square" lIns="0" tIns="0" rIns="0" bIns="0" rtlCol="0" anchor="t">
            <a:spAutoFit/>
          </a:bodyPr>
          <a:lstStyle/>
          <a:p>
            <a:pPr algn="ctr">
              <a:lnSpc>
                <a:spcPts val="6400"/>
              </a:lnSpc>
            </a:pPr>
            <a:r>
              <a:rPr lang="en-US" sz="8000" b="1" dirty="0">
                <a:latin typeface="Fira Sans Heavy"/>
                <a:ea typeface="Fira Sans Heavy"/>
                <a:cs typeface="Fira Sans Heavy"/>
                <a:sym typeface="Fira Sans Heavy"/>
              </a:rPr>
              <a:t>INTERNSHIP CERTIFICATES</a:t>
            </a:r>
          </a:p>
        </p:txBody>
      </p:sp>
      <p:sp>
        <p:nvSpPr>
          <p:cNvPr id="17" name="Freeform 17"/>
          <p:cNvSpPr/>
          <p:nvPr/>
        </p:nvSpPr>
        <p:spPr>
          <a:xfrm>
            <a:off x="14492722" y="6373736"/>
            <a:ext cx="5196430" cy="5196430"/>
          </a:xfrm>
          <a:custGeom>
            <a:avLst/>
            <a:gdLst/>
            <a:ahLst/>
            <a:cxnLst/>
            <a:rect l="l" t="t" r="r" b="b"/>
            <a:pathLst>
              <a:path w="5196430" h="5196430">
                <a:moveTo>
                  <a:pt x="0" y="0"/>
                </a:moveTo>
                <a:lnTo>
                  <a:pt x="5196430" y="0"/>
                </a:lnTo>
                <a:lnTo>
                  <a:pt x="5196430" y="5196430"/>
                </a:lnTo>
                <a:lnTo>
                  <a:pt x="0" y="5196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19" name="Picture 18"/>
          <p:cNvPicPr>
            <a:picLocks noChangeAspect="1"/>
          </p:cNvPicPr>
          <p:nvPr/>
        </p:nvPicPr>
        <p:blipFill>
          <a:blip r:embed="rId6">
            <a:extLst>
              <a:ext uri="{28A0092B-C50C-407E-A947-70E740481C1C}">
                <a14:useLocalDpi xmlns:a14="http://schemas.microsoft.com/office/drawing/2010/main" val="0"/>
              </a:ext>
            </a:extLst>
          </a:blip>
          <a:srcRect/>
          <a:stretch/>
        </p:blipFill>
        <p:spPr>
          <a:xfrm>
            <a:off x="2288341" y="2628900"/>
            <a:ext cx="5865059" cy="6743700"/>
          </a:xfrm>
          <a:prstGeom prst="rect">
            <a:avLst/>
          </a:prstGeom>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11436859" y="2501648"/>
            <a:ext cx="5623034" cy="70824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
          <p:cNvGrpSpPr/>
          <p:nvPr/>
        </p:nvGrpSpPr>
        <p:grpSpPr>
          <a:xfrm>
            <a:off x="1066800" y="2532481"/>
            <a:ext cx="15697200" cy="7190957"/>
            <a:chOff x="0" y="0"/>
            <a:chExt cx="2466074" cy="1893915"/>
          </a:xfrm>
        </p:grpSpPr>
        <p:sp>
          <p:nvSpPr>
            <p:cNvPr id="4" name="Freeform 4"/>
            <p:cNvSpPr/>
            <p:nvPr/>
          </p:nvSpPr>
          <p:spPr>
            <a:xfrm>
              <a:off x="0" y="0"/>
              <a:ext cx="2466074" cy="1893915"/>
            </a:xfrm>
            <a:custGeom>
              <a:avLst/>
              <a:gdLst/>
              <a:ahLst/>
              <a:cxnLst/>
              <a:rect l="l" t="t" r="r" b="b"/>
              <a:pathLst>
                <a:path w="2466074" h="1893915">
                  <a:moveTo>
                    <a:pt x="0" y="0"/>
                  </a:moveTo>
                  <a:lnTo>
                    <a:pt x="2466074" y="0"/>
                  </a:lnTo>
                  <a:lnTo>
                    <a:pt x="2466074" y="1893915"/>
                  </a:lnTo>
                  <a:lnTo>
                    <a:pt x="0" y="1893915"/>
                  </a:lnTo>
                  <a:close/>
                </a:path>
              </a:pathLst>
            </a:custGeom>
            <a:solidFill>
              <a:srgbClr val="FFFFFF"/>
            </a:solidFill>
          </p:spPr>
        </p:sp>
        <p:sp>
          <p:nvSpPr>
            <p:cNvPr id="5" name="TextBox 5"/>
            <p:cNvSpPr txBox="1"/>
            <p:nvPr/>
          </p:nvSpPr>
          <p:spPr>
            <a:xfrm>
              <a:off x="0" y="28575"/>
              <a:ext cx="2466074" cy="1865340"/>
            </a:xfrm>
            <a:prstGeom prst="rect">
              <a:avLst/>
            </a:prstGeom>
          </p:spPr>
          <p:txBody>
            <a:bodyPr lIns="50800" tIns="50800" rIns="50800" bIns="50800" rtlCol="0" anchor="ctr"/>
            <a:lstStyle/>
            <a:p>
              <a:pPr algn="ctr">
                <a:lnSpc>
                  <a:spcPts val="2199"/>
                </a:lnSpc>
              </a:pPr>
              <a:endParaRPr/>
            </a:p>
          </p:txBody>
        </p:sp>
      </p:grpSp>
      <p:sp>
        <p:nvSpPr>
          <p:cNvPr id="6" name="Freeform 6"/>
          <p:cNvSpPr/>
          <p:nvPr/>
        </p:nvSpPr>
        <p:spPr>
          <a:xfrm>
            <a:off x="2216658" y="-642732"/>
            <a:ext cx="4223237" cy="2111619"/>
          </a:xfrm>
          <a:custGeom>
            <a:avLst/>
            <a:gdLst/>
            <a:ahLst/>
            <a:cxnLst/>
            <a:rect l="l" t="t" r="r" b="b"/>
            <a:pathLst>
              <a:path w="4223237" h="2111619">
                <a:moveTo>
                  <a:pt x="0" y="0"/>
                </a:moveTo>
                <a:lnTo>
                  <a:pt x="4223237" y="0"/>
                </a:lnTo>
                <a:lnTo>
                  <a:pt x="4223237" y="2111619"/>
                </a:lnTo>
                <a:lnTo>
                  <a:pt x="0" y="21116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0" y="1422698"/>
            <a:ext cx="18287999" cy="887422"/>
          </a:xfrm>
          <a:prstGeom prst="rect">
            <a:avLst/>
          </a:prstGeom>
        </p:spPr>
        <p:txBody>
          <a:bodyPr wrap="square" lIns="0" tIns="0" rIns="0" bIns="0" rtlCol="0" anchor="t">
            <a:spAutoFit/>
          </a:bodyPr>
          <a:lstStyle/>
          <a:p>
            <a:pPr algn="ctr">
              <a:lnSpc>
                <a:spcPts val="6400"/>
              </a:lnSpc>
            </a:pPr>
            <a:r>
              <a:rPr lang="en-US" sz="8000" b="1" dirty="0">
                <a:latin typeface="Fira Sans Heavy"/>
                <a:ea typeface="Fira Sans Heavy"/>
                <a:cs typeface="Fira Sans Heavy"/>
                <a:sym typeface="Fira Sans Heavy"/>
              </a:rPr>
              <a:t>INTERNSHIP CERTIFICATES</a:t>
            </a:r>
          </a:p>
        </p:txBody>
      </p:sp>
      <p:sp>
        <p:nvSpPr>
          <p:cNvPr id="17" name="Freeform 17"/>
          <p:cNvSpPr/>
          <p:nvPr/>
        </p:nvSpPr>
        <p:spPr>
          <a:xfrm>
            <a:off x="14492722" y="6373736"/>
            <a:ext cx="5196430" cy="5196430"/>
          </a:xfrm>
          <a:custGeom>
            <a:avLst/>
            <a:gdLst/>
            <a:ahLst/>
            <a:cxnLst/>
            <a:rect l="l" t="t" r="r" b="b"/>
            <a:pathLst>
              <a:path w="5196430" h="5196430">
                <a:moveTo>
                  <a:pt x="0" y="0"/>
                </a:moveTo>
                <a:lnTo>
                  <a:pt x="5196430" y="0"/>
                </a:lnTo>
                <a:lnTo>
                  <a:pt x="5196430" y="5196430"/>
                </a:lnTo>
                <a:lnTo>
                  <a:pt x="0" y="5196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19" name="Picture 18"/>
          <p:cNvPicPr>
            <a:picLocks noChangeAspect="1"/>
          </p:cNvPicPr>
          <p:nvPr/>
        </p:nvPicPr>
        <p:blipFill>
          <a:blip r:embed="rId6">
            <a:extLst>
              <a:ext uri="{28A0092B-C50C-407E-A947-70E740481C1C}">
                <a14:useLocalDpi xmlns:a14="http://schemas.microsoft.com/office/drawing/2010/main" val="0"/>
              </a:ext>
            </a:extLst>
          </a:blip>
          <a:srcRect/>
          <a:stretch/>
        </p:blipFill>
        <p:spPr>
          <a:xfrm>
            <a:off x="2286000" y="2964505"/>
            <a:ext cx="4762738" cy="6072490"/>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rcRect/>
          <a:stretch/>
        </p:blipFill>
        <p:spPr>
          <a:xfrm>
            <a:off x="10744200" y="2753865"/>
            <a:ext cx="4571917" cy="62831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reeform 3"/>
          <p:cNvSpPr/>
          <p:nvPr/>
        </p:nvSpPr>
        <p:spPr>
          <a:xfrm rot="-3175321">
            <a:off x="-1272731" y="516033"/>
            <a:ext cx="5189120" cy="2594560"/>
          </a:xfrm>
          <a:custGeom>
            <a:avLst/>
            <a:gdLst/>
            <a:ahLst/>
            <a:cxnLst/>
            <a:rect l="l" t="t" r="r" b="b"/>
            <a:pathLst>
              <a:path w="5189120" h="2594560">
                <a:moveTo>
                  <a:pt x="0" y="0"/>
                </a:moveTo>
                <a:lnTo>
                  <a:pt x="5189120" y="0"/>
                </a:lnTo>
                <a:lnTo>
                  <a:pt x="5189120" y="2594561"/>
                </a:lnTo>
                <a:lnTo>
                  <a:pt x="0" y="25945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492722" y="6373736"/>
            <a:ext cx="5196430" cy="5196430"/>
          </a:xfrm>
          <a:custGeom>
            <a:avLst/>
            <a:gdLst/>
            <a:ahLst/>
            <a:cxnLst/>
            <a:rect l="l" t="t" r="r" b="b"/>
            <a:pathLst>
              <a:path w="5196430" h="5196430">
                <a:moveTo>
                  <a:pt x="0" y="0"/>
                </a:moveTo>
                <a:lnTo>
                  <a:pt x="5196430" y="0"/>
                </a:lnTo>
                <a:lnTo>
                  <a:pt x="5196430" y="5196430"/>
                </a:lnTo>
                <a:lnTo>
                  <a:pt x="0" y="5196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746547" y="6211638"/>
            <a:ext cx="2557442" cy="4019556"/>
          </a:xfrm>
          <a:custGeom>
            <a:avLst/>
            <a:gdLst/>
            <a:ahLst/>
            <a:cxnLst/>
            <a:rect l="l" t="t" r="r" b="b"/>
            <a:pathLst>
              <a:path w="2557442" h="4019556">
                <a:moveTo>
                  <a:pt x="0" y="0"/>
                </a:moveTo>
                <a:lnTo>
                  <a:pt x="2557442" y="0"/>
                </a:lnTo>
                <a:lnTo>
                  <a:pt x="2557442" y="4019556"/>
                </a:lnTo>
                <a:lnTo>
                  <a:pt x="0" y="401955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5400000">
            <a:off x="15588948" y="339438"/>
            <a:ext cx="1283303" cy="2057400"/>
          </a:xfrm>
          <a:custGeom>
            <a:avLst/>
            <a:gdLst/>
            <a:ahLst/>
            <a:cxnLst/>
            <a:rect l="l" t="t" r="r" b="b"/>
            <a:pathLst>
              <a:path w="1283303" h="2057400">
                <a:moveTo>
                  <a:pt x="0" y="0"/>
                </a:moveTo>
                <a:lnTo>
                  <a:pt x="1283304" y="0"/>
                </a:lnTo>
                <a:lnTo>
                  <a:pt x="1283304" y="2057400"/>
                </a:lnTo>
                <a:lnTo>
                  <a:pt x="0" y="20574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TextBox 13"/>
          <p:cNvSpPr txBox="1"/>
          <p:nvPr/>
        </p:nvSpPr>
        <p:spPr>
          <a:xfrm>
            <a:off x="3400021" y="3464023"/>
            <a:ext cx="11487959" cy="3548508"/>
          </a:xfrm>
          <a:prstGeom prst="rect">
            <a:avLst/>
          </a:prstGeom>
        </p:spPr>
        <p:txBody>
          <a:bodyPr lIns="0" tIns="0" rIns="0" bIns="0" rtlCol="0" anchor="t">
            <a:spAutoFit/>
          </a:bodyPr>
          <a:lstStyle/>
          <a:p>
            <a:pPr algn="ctr">
              <a:lnSpc>
                <a:spcPts val="13132"/>
              </a:lnSpc>
            </a:pPr>
            <a:r>
              <a:rPr lang="en-US" sz="16415" b="1" dirty="0">
                <a:latin typeface="Fira Sans Heavy"/>
                <a:ea typeface="Fira Sans Heavy"/>
                <a:cs typeface="Fira Sans Heavy"/>
                <a:sym typeface="Fira Sans Heavy"/>
              </a:rPr>
              <a:t>THANK</a:t>
            </a:r>
          </a:p>
          <a:p>
            <a:pPr algn="ctr">
              <a:lnSpc>
                <a:spcPts val="13132"/>
              </a:lnSpc>
            </a:pPr>
            <a:r>
              <a:rPr lang="en-US" sz="16415" b="1" dirty="0">
                <a:latin typeface="Fira Sans Heavy"/>
                <a:ea typeface="Fira Sans Heavy"/>
                <a:cs typeface="Fira Sans Heavy"/>
                <a:sym typeface="Fira Sans Heavy"/>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Freeform 8"/>
          <p:cNvSpPr/>
          <p:nvPr/>
        </p:nvSpPr>
        <p:spPr>
          <a:xfrm rot="-5400000">
            <a:off x="15588948" y="339438"/>
            <a:ext cx="1283303" cy="2057400"/>
          </a:xfrm>
          <a:custGeom>
            <a:avLst/>
            <a:gdLst/>
            <a:ahLst/>
            <a:cxnLst/>
            <a:rect l="l" t="t" r="r" b="b"/>
            <a:pathLst>
              <a:path w="1283303" h="2057400">
                <a:moveTo>
                  <a:pt x="0" y="0"/>
                </a:moveTo>
                <a:lnTo>
                  <a:pt x="1283304" y="0"/>
                </a:lnTo>
                <a:lnTo>
                  <a:pt x="1283304"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6649107" y="399750"/>
            <a:ext cx="672192" cy="659082"/>
          </a:xfrm>
          <a:custGeom>
            <a:avLst/>
            <a:gdLst/>
            <a:ahLst/>
            <a:cxnLst/>
            <a:rect l="l" t="t" r="r" b="b"/>
            <a:pathLst>
              <a:path w="672192" h="659082">
                <a:moveTo>
                  <a:pt x="0" y="0"/>
                </a:moveTo>
                <a:lnTo>
                  <a:pt x="672192" y="0"/>
                </a:lnTo>
                <a:lnTo>
                  <a:pt x="672192" y="659082"/>
                </a:lnTo>
                <a:lnTo>
                  <a:pt x="0" y="659082"/>
                </a:lnTo>
                <a:lnTo>
                  <a:pt x="0" y="0"/>
                </a:lnTo>
                <a:close/>
              </a:path>
            </a:pathLst>
          </a:custGeom>
          <a:blipFill>
            <a:blip r:embed="rId4" cstate="print">
              <a:extLst>
                <a:ext uri="{96DAC541-7B7A-43D3-8B79-37D633B846F1}">
                  <asvg:svgBlip xmlns:asvg="http://schemas.microsoft.com/office/drawing/2016/SVG/main" r:embed="rId5"/>
                </a:ext>
              </a:extLst>
            </a:blip>
            <a:stretch>
              <a:fillRect/>
            </a:stretch>
          </a:blipFill>
        </p:spPr>
      </p:sp>
      <p:sp>
        <p:nvSpPr>
          <p:cNvPr id="14" name="TextBox 14"/>
          <p:cNvSpPr txBox="1"/>
          <p:nvPr/>
        </p:nvSpPr>
        <p:spPr>
          <a:xfrm>
            <a:off x="6477000" y="1028700"/>
            <a:ext cx="5563035" cy="887422"/>
          </a:xfrm>
          <a:prstGeom prst="rect">
            <a:avLst/>
          </a:prstGeom>
        </p:spPr>
        <p:txBody>
          <a:bodyPr lIns="0" tIns="0" rIns="0" bIns="0" rtlCol="0" anchor="t">
            <a:spAutoFit/>
          </a:bodyPr>
          <a:lstStyle/>
          <a:p>
            <a:pPr algn="ctr">
              <a:lnSpc>
                <a:spcPts val="6400"/>
              </a:lnSpc>
            </a:pPr>
            <a:r>
              <a:rPr lang="en-US" sz="8000" b="1" dirty="0">
                <a:latin typeface="Fira Sans Heavy"/>
                <a:ea typeface="Fira Sans Heavy"/>
                <a:cs typeface="Fira Sans Heavy"/>
                <a:sym typeface="Fira Sans Heavy"/>
              </a:rPr>
              <a:t>AGENDA</a:t>
            </a:r>
          </a:p>
        </p:txBody>
      </p:sp>
      <p:sp>
        <p:nvSpPr>
          <p:cNvPr id="16" name="TextBox 16"/>
          <p:cNvSpPr txBox="1"/>
          <p:nvPr/>
        </p:nvSpPr>
        <p:spPr>
          <a:xfrm>
            <a:off x="9829800" y="2247900"/>
            <a:ext cx="6719741" cy="5386090"/>
          </a:xfrm>
          <a:prstGeom prst="rect">
            <a:avLst/>
          </a:prstGeom>
        </p:spPr>
        <p:txBody>
          <a:bodyPr wrap="square" lIns="0" tIns="0" rIns="0" bIns="0" rtlCol="0" anchor="t">
            <a:spAutoFit/>
          </a:bodyPr>
          <a:lstStyle/>
          <a:p>
            <a:pPr marL="755651" lvl="1" indent="-377825" algn="just">
              <a:lnSpc>
                <a:spcPts val="7000"/>
              </a:lnSpc>
              <a:buFont typeface="Arial"/>
              <a:buChar char="•"/>
            </a:pPr>
            <a:r>
              <a:rPr lang="en-US" sz="3500" dirty="0">
                <a:latin typeface="Poppins"/>
                <a:ea typeface="Poppins"/>
                <a:cs typeface="Poppins"/>
                <a:sym typeface="Poppins"/>
              </a:rPr>
              <a:t>OUTPUT SCREENSHOTS</a:t>
            </a:r>
          </a:p>
          <a:p>
            <a:pPr marL="755651" lvl="1" indent="-377825" algn="just">
              <a:lnSpc>
                <a:spcPts val="7000"/>
              </a:lnSpc>
              <a:buFont typeface="Arial"/>
              <a:buChar char="•"/>
            </a:pPr>
            <a:r>
              <a:rPr lang="en-US" sz="3500" dirty="0">
                <a:latin typeface="Poppins"/>
                <a:ea typeface="Poppins"/>
                <a:cs typeface="Poppins"/>
                <a:sym typeface="Poppins"/>
              </a:rPr>
              <a:t>CONCLUSION </a:t>
            </a:r>
          </a:p>
          <a:p>
            <a:pPr marL="755651" lvl="1" indent="-377825" algn="just">
              <a:lnSpc>
                <a:spcPts val="7000"/>
              </a:lnSpc>
              <a:buFont typeface="Arial"/>
              <a:buChar char="•"/>
            </a:pPr>
            <a:r>
              <a:rPr lang="en-US" sz="3500" dirty="0">
                <a:latin typeface="Poppins"/>
                <a:ea typeface="Poppins"/>
                <a:cs typeface="Poppins"/>
                <a:sym typeface="Poppins"/>
              </a:rPr>
              <a:t>FUTURE ENHANCEMENTS</a:t>
            </a:r>
          </a:p>
          <a:p>
            <a:pPr marL="755651" lvl="1" indent="-377825" algn="just">
              <a:lnSpc>
                <a:spcPts val="7000"/>
              </a:lnSpc>
              <a:buFont typeface="Arial"/>
              <a:buChar char="•"/>
            </a:pPr>
            <a:r>
              <a:rPr lang="en-US" sz="3500" dirty="0">
                <a:latin typeface="Poppins"/>
                <a:ea typeface="Poppins"/>
                <a:cs typeface="Poppins"/>
                <a:sym typeface="Poppins"/>
              </a:rPr>
              <a:t>PUBLICATION </a:t>
            </a:r>
          </a:p>
          <a:p>
            <a:pPr marL="755651" lvl="1" indent="-377825" algn="just">
              <a:lnSpc>
                <a:spcPts val="7000"/>
              </a:lnSpc>
              <a:buFont typeface="Arial"/>
              <a:buChar char="•"/>
            </a:pPr>
            <a:r>
              <a:rPr lang="en-US" sz="3500" dirty="0">
                <a:latin typeface="Poppins"/>
                <a:ea typeface="Poppins"/>
                <a:cs typeface="Poppins"/>
                <a:sym typeface="Poppins"/>
              </a:rPr>
              <a:t>PATENTS</a:t>
            </a:r>
          </a:p>
          <a:p>
            <a:pPr marL="755651" lvl="1" indent="-377825" algn="just">
              <a:lnSpc>
                <a:spcPts val="7000"/>
              </a:lnSpc>
              <a:buFont typeface="Arial"/>
              <a:buChar char="•"/>
            </a:pPr>
            <a:r>
              <a:rPr lang="en-US" sz="3500" dirty="0">
                <a:latin typeface="Poppins"/>
                <a:ea typeface="Poppins"/>
                <a:cs typeface="Poppins"/>
                <a:sym typeface="Poppins"/>
              </a:rPr>
              <a:t>INTERNSHIP CERTIFICATES</a:t>
            </a:r>
          </a:p>
        </p:txBody>
      </p:sp>
      <p:sp>
        <p:nvSpPr>
          <p:cNvPr id="17" name="TextBox 16"/>
          <p:cNvSpPr txBox="1"/>
          <p:nvPr/>
        </p:nvSpPr>
        <p:spPr>
          <a:xfrm>
            <a:off x="1752600" y="2247900"/>
            <a:ext cx="6719741" cy="6283771"/>
          </a:xfrm>
          <a:prstGeom prst="rect">
            <a:avLst/>
          </a:prstGeom>
        </p:spPr>
        <p:txBody>
          <a:bodyPr wrap="square" lIns="0" tIns="0" rIns="0" bIns="0" rtlCol="0" anchor="t">
            <a:spAutoFit/>
          </a:bodyPr>
          <a:lstStyle/>
          <a:p>
            <a:pPr marL="755651" lvl="1" indent="-377825" algn="just">
              <a:lnSpc>
                <a:spcPts val="7000"/>
              </a:lnSpc>
              <a:buFont typeface="Arial"/>
              <a:buChar char="•"/>
            </a:pPr>
            <a:r>
              <a:rPr lang="en-US" sz="3500" dirty="0">
                <a:latin typeface="Poppins"/>
                <a:ea typeface="Poppins"/>
                <a:cs typeface="Poppins"/>
                <a:sym typeface="Poppins"/>
              </a:rPr>
              <a:t>DOMAIN  INTRODUCTION</a:t>
            </a:r>
          </a:p>
          <a:p>
            <a:pPr marL="755651" lvl="1" indent="-377825" algn="just">
              <a:lnSpc>
                <a:spcPts val="7000"/>
              </a:lnSpc>
              <a:buFont typeface="Arial"/>
              <a:buChar char="•"/>
            </a:pPr>
            <a:r>
              <a:rPr lang="en-US" sz="3500" dirty="0">
                <a:latin typeface="Poppins"/>
                <a:ea typeface="Poppins"/>
                <a:cs typeface="Poppins"/>
                <a:sym typeface="Poppins"/>
              </a:rPr>
              <a:t>EXISTING  STATEMENT</a:t>
            </a:r>
          </a:p>
          <a:p>
            <a:pPr marL="755651" lvl="1" indent="-377825" algn="just">
              <a:lnSpc>
                <a:spcPts val="7000"/>
              </a:lnSpc>
              <a:buFont typeface="Arial"/>
              <a:buChar char="•"/>
            </a:pPr>
            <a:r>
              <a:rPr lang="en-US" sz="3500" dirty="0">
                <a:latin typeface="Poppins"/>
                <a:ea typeface="Poppins"/>
                <a:cs typeface="Poppins"/>
                <a:sym typeface="Poppins"/>
              </a:rPr>
              <a:t>PROBLEM  STATEMENT</a:t>
            </a:r>
          </a:p>
          <a:p>
            <a:pPr marL="755651" lvl="1" indent="-377825" algn="just">
              <a:lnSpc>
                <a:spcPts val="7000"/>
              </a:lnSpc>
              <a:buFont typeface="Arial"/>
              <a:buChar char="•"/>
            </a:pPr>
            <a:r>
              <a:rPr lang="en-US" sz="3500" dirty="0">
                <a:latin typeface="Poppins"/>
                <a:ea typeface="Poppins"/>
                <a:cs typeface="Poppins"/>
                <a:sym typeface="Poppins"/>
              </a:rPr>
              <a:t>PROPOSED  STATEMENT</a:t>
            </a:r>
          </a:p>
          <a:p>
            <a:pPr marL="755651" lvl="1" indent="-377825" algn="just">
              <a:lnSpc>
                <a:spcPts val="7000"/>
              </a:lnSpc>
              <a:buFont typeface="Arial"/>
              <a:buChar char="•"/>
            </a:pPr>
            <a:r>
              <a:rPr lang="en-US" sz="3500" dirty="0">
                <a:latin typeface="Poppins"/>
                <a:ea typeface="Poppins"/>
                <a:cs typeface="Poppins"/>
                <a:sym typeface="Poppins"/>
              </a:rPr>
              <a:t>OBJECTIVE AND SCOPE</a:t>
            </a:r>
          </a:p>
          <a:p>
            <a:pPr marL="755651" lvl="1" indent="-377825" algn="just">
              <a:lnSpc>
                <a:spcPts val="7000"/>
              </a:lnSpc>
              <a:buFont typeface="Arial"/>
              <a:buChar char="•"/>
            </a:pPr>
            <a:r>
              <a:rPr lang="en-US" sz="3500" dirty="0">
                <a:latin typeface="Poppins"/>
                <a:ea typeface="Poppins"/>
                <a:cs typeface="Poppins"/>
                <a:sym typeface="Poppins"/>
              </a:rPr>
              <a:t>ARCHITECTURAL DIAGRAM</a:t>
            </a:r>
          </a:p>
          <a:p>
            <a:pPr marL="755651" lvl="1" indent="-377825" algn="just">
              <a:lnSpc>
                <a:spcPts val="7000"/>
              </a:lnSpc>
              <a:buFont typeface="Arial"/>
              <a:buChar char="•"/>
            </a:pPr>
            <a:r>
              <a:rPr lang="en-US" sz="3500" dirty="0">
                <a:latin typeface="Poppins"/>
                <a:ea typeface="Poppins"/>
                <a:cs typeface="Poppins"/>
                <a:sym typeface="Poppins"/>
              </a:rPr>
              <a:t>MODULES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reeform 3"/>
          <p:cNvSpPr/>
          <p:nvPr/>
        </p:nvSpPr>
        <p:spPr>
          <a:xfrm>
            <a:off x="394170" y="3086100"/>
            <a:ext cx="5397987" cy="8484066"/>
          </a:xfrm>
          <a:custGeom>
            <a:avLst/>
            <a:gdLst/>
            <a:ahLst/>
            <a:cxnLst/>
            <a:rect l="l" t="t" r="r" b="b"/>
            <a:pathLst>
              <a:path w="5397987" h="8484066">
                <a:moveTo>
                  <a:pt x="0" y="0"/>
                </a:moveTo>
                <a:lnTo>
                  <a:pt x="5397987" y="0"/>
                </a:lnTo>
                <a:lnTo>
                  <a:pt x="5397987" y="8484066"/>
                </a:lnTo>
                <a:lnTo>
                  <a:pt x="0" y="84840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0" y="1058832"/>
            <a:ext cx="18288000" cy="8199468"/>
            <a:chOff x="0" y="0"/>
            <a:chExt cx="4816593" cy="2159531"/>
          </a:xfrm>
        </p:grpSpPr>
        <p:sp>
          <p:nvSpPr>
            <p:cNvPr id="5" name="Freeform 5"/>
            <p:cNvSpPr/>
            <p:nvPr/>
          </p:nvSpPr>
          <p:spPr>
            <a:xfrm>
              <a:off x="0" y="0"/>
              <a:ext cx="4816592" cy="2159531"/>
            </a:xfrm>
            <a:custGeom>
              <a:avLst/>
              <a:gdLst/>
              <a:ahLst/>
              <a:cxnLst/>
              <a:rect l="l" t="t" r="r" b="b"/>
              <a:pathLst>
                <a:path w="4816592" h="2159531">
                  <a:moveTo>
                    <a:pt x="0" y="0"/>
                  </a:moveTo>
                  <a:lnTo>
                    <a:pt x="4816592" y="0"/>
                  </a:lnTo>
                  <a:lnTo>
                    <a:pt x="4816592" y="2159531"/>
                  </a:lnTo>
                  <a:lnTo>
                    <a:pt x="0" y="2159531"/>
                  </a:lnTo>
                  <a:close/>
                </a:path>
              </a:pathLst>
            </a:custGeom>
            <a:solidFill>
              <a:srgbClr val="FFFFFF"/>
            </a:solidFill>
          </p:spPr>
        </p:sp>
        <p:sp>
          <p:nvSpPr>
            <p:cNvPr id="6" name="TextBox 6"/>
            <p:cNvSpPr txBox="1"/>
            <p:nvPr/>
          </p:nvSpPr>
          <p:spPr>
            <a:xfrm>
              <a:off x="0" y="38100"/>
              <a:ext cx="4816593" cy="2121431"/>
            </a:xfrm>
            <a:prstGeom prst="rect">
              <a:avLst/>
            </a:prstGeom>
          </p:spPr>
          <p:txBody>
            <a:bodyPr lIns="50800" tIns="50800" rIns="50800" bIns="50800" rtlCol="0" anchor="ctr"/>
            <a:lstStyle/>
            <a:p>
              <a:pPr algn="ctr">
                <a:lnSpc>
                  <a:spcPts val="2199"/>
                </a:lnSpc>
              </a:pPr>
              <a:endParaRPr/>
            </a:p>
          </p:txBody>
        </p:sp>
      </p:grpSp>
      <p:sp>
        <p:nvSpPr>
          <p:cNvPr id="7" name="Freeform 7"/>
          <p:cNvSpPr/>
          <p:nvPr/>
        </p:nvSpPr>
        <p:spPr>
          <a:xfrm rot="-3106231">
            <a:off x="-1565860" y="-897530"/>
            <a:ext cx="5189120" cy="2594560"/>
          </a:xfrm>
          <a:custGeom>
            <a:avLst/>
            <a:gdLst/>
            <a:ahLst/>
            <a:cxnLst/>
            <a:rect l="l" t="t" r="r" b="b"/>
            <a:pathLst>
              <a:path w="5189120" h="2594560">
                <a:moveTo>
                  <a:pt x="0" y="0"/>
                </a:moveTo>
                <a:lnTo>
                  <a:pt x="5189120" y="0"/>
                </a:lnTo>
                <a:lnTo>
                  <a:pt x="5189120" y="2594560"/>
                </a:lnTo>
                <a:lnTo>
                  <a:pt x="0" y="25945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4492722" y="6373736"/>
            <a:ext cx="5196430" cy="5196430"/>
          </a:xfrm>
          <a:custGeom>
            <a:avLst/>
            <a:gdLst/>
            <a:ahLst/>
            <a:cxnLst/>
            <a:rect l="l" t="t" r="r" b="b"/>
            <a:pathLst>
              <a:path w="5196430" h="5196430">
                <a:moveTo>
                  <a:pt x="0" y="0"/>
                </a:moveTo>
                <a:lnTo>
                  <a:pt x="5196430" y="0"/>
                </a:lnTo>
                <a:lnTo>
                  <a:pt x="5196430" y="5196430"/>
                </a:lnTo>
                <a:lnTo>
                  <a:pt x="0" y="51964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rot="-5400000">
            <a:off x="13851070" y="-23805"/>
            <a:ext cx="1283303" cy="2057400"/>
          </a:xfrm>
          <a:custGeom>
            <a:avLst/>
            <a:gdLst/>
            <a:ahLst/>
            <a:cxnLst/>
            <a:rect l="l" t="t" r="r" b="b"/>
            <a:pathLst>
              <a:path w="1283303" h="2057400">
                <a:moveTo>
                  <a:pt x="0" y="0"/>
                </a:moveTo>
                <a:lnTo>
                  <a:pt x="1283304" y="0"/>
                </a:lnTo>
                <a:lnTo>
                  <a:pt x="1283304" y="2057400"/>
                </a:lnTo>
                <a:lnTo>
                  <a:pt x="0" y="20574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7" name="TextBox 17"/>
          <p:cNvSpPr txBox="1"/>
          <p:nvPr/>
        </p:nvSpPr>
        <p:spPr>
          <a:xfrm>
            <a:off x="861469" y="810257"/>
            <a:ext cx="11201400" cy="887422"/>
          </a:xfrm>
          <a:prstGeom prst="rect">
            <a:avLst/>
          </a:prstGeom>
        </p:spPr>
        <p:txBody>
          <a:bodyPr wrap="square" lIns="0" tIns="0" rIns="0" bIns="0" rtlCol="0" anchor="t">
            <a:spAutoFit/>
          </a:bodyPr>
          <a:lstStyle/>
          <a:p>
            <a:pPr>
              <a:lnSpc>
                <a:spcPts val="6400"/>
              </a:lnSpc>
            </a:pPr>
            <a:r>
              <a:rPr lang="en-US" sz="8000" b="1" dirty="0">
                <a:latin typeface="Fira Sans Heavy"/>
                <a:ea typeface="Fira Sans Heavy"/>
                <a:cs typeface="Fira Sans Heavy"/>
                <a:sym typeface="Fira Sans Heavy"/>
              </a:rPr>
              <a:t>DOMAIN  INTRODUCTION</a:t>
            </a:r>
          </a:p>
        </p:txBody>
      </p:sp>
      <p:sp>
        <p:nvSpPr>
          <p:cNvPr id="2" name="Rectangle 1">
            <a:extLst>
              <a:ext uri="{FF2B5EF4-FFF2-40B4-BE49-F238E27FC236}">
                <a16:creationId xmlns:a16="http://schemas.microsoft.com/office/drawing/2014/main" id="{3E3A4FE1-B3D3-35A5-6A0A-10CFCDC2E080}"/>
              </a:ext>
            </a:extLst>
          </p:cNvPr>
          <p:cNvSpPr>
            <a:spLocks noChangeArrowheads="1"/>
          </p:cNvSpPr>
          <p:nvPr/>
        </p:nvSpPr>
        <p:spPr bwMode="auto">
          <a:xfrm>
            <a:off x="1868527" y="1842340"/>
            <a:ext cx="11826239" cy="7109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2400" dirty="0"/>
              <a:t>This project operates within the domains of </a:t>
            </a:r>
            <a:r>
              <a:rPr lang="en-US" sz="2400" b="1" dirty="0"/>
              <a:t>Health Informatics</a:t>
            </a:r>
            <a:r>
              <a:rPr lang="en-US" sz="2400" dirty="0"/>
              <a:t>, </a:t>
            </a:r>
            <a:r>
              <a:rPr lang="en-US" sz="2400" b="1" dirty="0"/>
              <a:t>Machine Learning in Healthcare</a:t>
            </a:r>
            <a:r>
              <a:rPr lang="en-US" sz="2400" dirty="0"/>
              <a:t>, and </a:t>
            </a:r>
            <a:r>
              <a:rPr lang="en-US" sz="2400" b="1" dirty="0"/>
              <a:t>Telemedicine</a:t>
            </a:r>
            <a:r>
              <a:rPr lang="en-US" sz="2400" dirty="0"/>
              <a:t>, bringing together advanced technologies to enhance early diagnosis, accessibility, and patient care. It leverages </a:t>
            </a:r>
            <a:r>
              <a:rPr lang="en-US" sz="2400" b="1" dirty="0"/>
              <a:t>predictive analytics</a:t>
            </a:r>
            <a:r>
              <a:rPr lang="en-US" sz="2400" dirty="0"/>
              <a:t> to analyze user input and assess the risk of two major health conditions—</a:t>
            </a:r>
            <a:r>
              <a:rPr lang="en-US" sz="2400" b="1" dirty="0"/>
              <a:t>Chronic Kidney Disease (CKD)</a:t>
            </a:r>
            <a:r>
              <a:rPr lang="en-US" sz="2400" dirty="0"/>
              <a:t> and </a:t>
            </a:r>
            <a:r>
              <a:rPr lang="en-US" sz="2400" b="1" dirty="0"/>
              <a:t>Cardiovascular Disease (CVD)</a:t>
            </a:r>
            <a:r>
              <a:rPr lang="en-US" sz="2400" dirty="0"/>
              <a:t>—enabling early intervention and proactive healthcare. By incorporating machine learning algorithms, the system can identify potential health risks, helping users understand their medical status before symptoms become severe. Additionally, the platform integrates </a:t>
            </a:r>
            <a:r>
              <a:rPr lang="en-US" sz="2400" b="1" dirty="0"/>
              <a:t>IP-based geolocation</a:t>
            </a:r>
            <a:r>
              <a:rPr lang="en-US" sz="2400" dirty="0"/>
              <a:t> to recommend nearby hospitals and healthcare facilities, making it easier for users to find and access appropriate care quickly.</a:t>
            </a:r>
          </a:p>
          <a:p>
            <a:r>
              <a:rPr lang="en-US" sz="2400" dirty="0"/>
              <a:t>The system also includes a convenient </a:t>
            </a:r>
            <a:r>
              <a:rPr lang="en-US" sz="2400" b="1" dirty="0"/>
              <a:t>appointment booking</a:t>
            </a:r>
            <a:r>
              <a:rPr lang="en-US" sz="2400" dirty="0"/>
              <a:t> feature, allowing patients to schedule medical consultations directly through the platform, thus reducing delays and waiting times. To ensure privacy and protect sensitive medical data, the platform employs </a:t>
            </a:r>
            <a:r>
              <a:rPr lang="en-US" sz="2400" b="1" dirty="0"/>
              <a:t>SHA-256 encryption</a:t>
            </a:r>
            <a:r>
              <a:rPr lang="en-US" sz="2400" dirty="0"/>
              <a:t>, a robust security standard, safeguarding personal health information in compliance with data protection regulations. Designed with </a:t>
            </a:r>
            <a:r>
              <a:rPr lang="en-US" sz="2400" b="1" dirty="0"/>
              <a:t>usability</a:t>
            </a:r>
            <a:r>
              <a:rPr lang="en-US" sz="2400" dirty="0"/>
              <a:t> in mind, the platform provides a user-friendly interface that bridges the gap between patients and healthcare providers, facilitating seamless communication and improving the overall healthcare experience. By combining predictive modeling, geolocation services, and secure data management, this digital healthcare assistant aims to revolutionize the way individuals manage their health and access timely medical care.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3"/>
          <p:cNvGrpSpPr/>
          <p:nvPr/>
        </p:nvGrpSpPr>
        <p:grpSpPr>
          <a:xfrm>
            <a:off x="-622338" y="2532481"/>
            <a:ext cx="19532676" cy="7190957"/>
            <a:chOff x="0" y="0"/>
            <a:chExt cx="26043568" cy="9587942"/>
          </a:xfrm>
        </p:grpSpPr>
        <p:grpSp>
          <p:nvGrpSpPr>
            <p:cNvPr id="4" name="Group 4"/>
            <p:cNvGrpSpPr/>
            <p:nvPr/>
          </p:nvGrpSpPr>
          <p:grpSpPr>
            <a:xfrm>
              <a:off x="0" y="0"/>
              <a:ext cx="12484499" cy="9587942"/>
              <a:chOff x="0" y="0"/>
              <a:chExt cx="2466074" cy="1893915"/>
            </a:xfrm>
          </p:grpSpPr>
          <p:sp>
            <p:nvSpPr>
              <p:cNvPr id="5" name="Freeform 5"/>
              <p:cNvSpPr/>
              <p:nvPr/>
            </p:nvSpPr>
            <p:spPr>
              <a:xfrm>
                <a:off x="0" y="0"/>
                <a:ext cx="2466074" cy="1893915"/>
              </a:xfrm>
              <a:custGeom>
                <a:avLst/>
                <a:gdLst/>
                <a:ahLst/>
                <a:cxnLst/>
                <a:rect l="l" t="t" r="r" b="b"/>
                <a:pathLst>
                  <a:path w="2466074" h="1893915">
                    <a:moveTo>
                      <a:pt x="0" y="0"/>
                    </a:moveTo>
                    <a:lnTo>
                      <a:pt x="2466074" y="0"/>
                    </a:lnTo>
                    <a:lnTo>
                      <a:pt x="2466074" y="1893915"/>
                    </a:lnTo>
                    <a:lnTo>
                      <a:pt x="0" y="1893915"/>
                    </a:lnTo>
                    <a:close/>
                  </a:path>
                </a:pathLst>
              </a:custGeom>
              <a:solidFill>
                <a:srgbClr val="FFFFFF"/>
              </a:solidFill>
            </p:spPr>
          </p:sp>
          <p:sp>
            <p:nvSpPr>
              <p:cNvPr id="6" name="TextBox 6"/>
              <p:cNvSpPr txBox="1"/>
              <p:nvPr/>
            </p:nvSpPr>
            <p:spPr>
              <a:xfrm>
                <a:off x="0" y="28575"/>
                <a:ext cx="2466074" cy="1865340"/>
              </a:xfrm>
              <a:prstGeom prst="rect">
                <a:avLst/>
              </a:prstGeom>
            </p:spPr>
            <p:txBody>
              <a:bodyPr lIns="50800" tIns="50800" rIns="50800" bIns="50800" rtlCol="0" anchor="ctr"/>
              <a:lstStyle/>
              <a:p>
                <a:pPr algn="ctr">
                  <a:lnSpc>
                    <a:spcPts val="2199"/>
                  </a:lnSpc>
                </a:pPr>
                <a:endParaRPr/>
              </a:p>
            </p:txBody>
          </p:sp>
        </p:grpSp>
        <p:grpSp>
          <p:nvGrpSpPr>
            <p:cNvPr id="7" name="Group 7"/>
            <p:cNvGrpSpPr/>
            <p:nvPr/>
          </p:nvGrpSpPr>
          <p:grpSpPr>
            <a:xfrm>
              <a:off x="13559069" y="0"/>
              <a:ext cx="12484499" cy="9587942"/>
              <a:chOff x="0" y="0"/>
              <a:chExt cx="2466074" cy="1893915"/>
            </a:xfrm>
          </p:grpSpPr>
          <p:sp>
            <p:nvSpPr>
              <p:cNvPr id="8" name="Freeform 8"/>
              <p:cNvSpPr/>
              <p:nvPr/>
            </p:nvSpPr>
            <p:spPr>
              <a:xfrm>
                <a:off x="0" y="0"/>
                <a:ext cx="2466074" cy="1893915"/>
              </a:xfrm>
              <a:custGeom>
                <a:avLst/>
                <a:gdLst/>
                <a:ahLst/>
                <a:cxnLst/>
                <a:rect l="l" t="t" r="r" b="b"/>
                <a:pathLst>
                  <a:path w="2466074" h="1893915">
                    <a:moveTo>
                      <a:pt x="0" y="0"/>
                    </a:moveTo>
                    <a:lnTo>
                      <a:pt x="2466074" y="0"/>
                    </a:lnTo>
                    <a:lnTo>
                      <a:pt x="2466074" y="1893915"/>
                    </a:lnTo>
                    <a:lnTo>
                      <a:pt x="0" y="1893915"/>
                    </a:lnTo>
                    <a:close/>
                  </a:path>
                </a:pathLst>
              </a:custGeom>
              <a:solidFill>
                <a:srgbClr val="FFFFFF"/>
              </a:solidFill>
            </p:spPr>
          </p:sp>
          <p:sp>
            <p:nvSpPr>
              <p:cNvPr id="9" name="TextBox 9"/>
              <p:cNvSpPr txBox="1"/>
              <p:nvPr/>
            </p:nvSpPr>
            <p:spPr>
              <a:xfrm>
                <a:off x="0" y="28575"/>
                <a:ext cx="2466074" cy="1865340"/>
              </a:xfrm>
              <a:prstGeom prst="rect">
                <a:avLst/>
              </a:prstGeom>
            </p:spPr>
            <p:txBody>
              <a:bodyPr lIns="50800" tIns="50800" rIns="50800" bIns="50800" rtlCol="0" anchor="ctr"/>
              <a:lstStyle/>
              <a:p>
                <a:pPr algn="ctr">
                  <a:lnSpc>
                    <a:spcPts val="2199"/>
                  </a:lnSpc>
                </a:pPr>
                <a:endParaRPr/>
              </a:p>
            </p:txBody>
          </p:sp>
        </p:grpSp>
      </p:grpSp>
      <p:sp>
        <p:nvSpPr>
          <p:cNvPr id="10" name="Freeform 10"/>
          <p:cNvSpPr/>
          <p:nvPr/>
        </p:nvSpPr>
        <p:spPr>
          <a:xfrm>
            <a:off x="2216658" y="-642732"/>
            <a:ext cx="4223237" cy="2111619"/>
          </a:xfrm>
          <a:custGeom>
            <a:avLst/>
            <a:gdLst/>
            <a:ahLst/>
            <a:cxnLst/>
            <a:rect l="l" t="t" r="r" b="b"/>
            <a:pathLst>
              <a:path w="4223237" h="2111619">
                <a:moveTo>
                  <a:pt x="0" y="0"/>
                </a:moveTo>
                <a:lnTo>
                  <a:pt x="4223237" y="0"/>
                </a:lnTo>
                <a:lnTo>
                  <a:pt x="4223237" y="2111619"/>
                </a:lnTo>
                <a:lnTo>
                  <a:pt x="0" y="21116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2750951" y="6127960"/>
            <a:ext cx="3303043" cy="5191423"/>
          </a:xfrm>
          <a:custGeom>
            <a:avLst/>
            <a:gdLst/>
            <a:ahLst/>
            <a:cxnLst/>
            <a:rect l="l" t="t" r="r" b="b"/>
            <a:pathLst>
              <a:path w="3303043" h="5191423">
                <a:moveTo>
                  <a:pt x="0" y="0"/>
                </a:moveTo>
                <a:lnTo>
                  <a:pt x="3303043" y="0"/>
                </a:lnTo>
                <a:lnTo>
                  <a:pt x="3303043" y="5191423"/>
                </a:lnTo>
                <a:lnTo>
                  <a:pt x="0" y="51914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1" name="TextBox 21"/>
          <p:cNvSpPr txBox="1"/>
          <p:nvPr/>
        </p:nvSpPr>
        <p:spPr>
          <a:xfrm>
            <a:off x="990600" y="3238500"/>
            <a:ext cx="7315200" cy="6442085"/>
          </a:xfrm>
          <a:prstGeom prst="rect">
            <a:avLst/>
          </a:prstGeom>
        </p:spPr>
        <p:txBody>
          <a:bodyPr wrap="square" lIns="0" tIns="0" rIns="0" bIns="0" rtlCol="0" anchor="t">
            <a:spAutoFit/>
          </a:bodyPr>
          <a:lstStyle/>
          <a:p>
            <a:pPr algn="just">
              <a:lnSpc>
                <a:spcPts val="4200"/>
              </a:lnSpc>
            </a:pPr>
            <a:r>
              <a:rPr lang="en-US" sz="3200" b="1" dirty="0"/>
              <a:t>Inaccurate Predictions</a:t>
            </a:r>
            <a:r>
              <a:rPr lang="en-US" sz="3200" dirty="0"/>
              <a:t>: Many systems struggle with providing reliable predictions due to poor data quality or incomplete datasets</a:t>
            </a:r>
            <a:r>
              <a:rPr lang="en-US" sz="3000" dirty="0">
                <a:latin typeface="Poppins"/>
                <a:ea typeface="Poppins"/>
                <a:cs typeface="Poppins"/>
                <a:sym typeface="Poppins"/>
              </a:rPr>
              <a:t>.</a:t>
            </a:r>
          </a:p>
          <a:p>
            <a:pPr algn="just">
              <a:lnSpc>
                <a:spcPts val="4200"/>
              </a:lnSpc>
            </a:pPr>
            <a:r>
              <a:rPr lang="en-US" sz="3200" b="1" dirty="0"/>
              <a:t>Lack of Personalization</a:t>
            </a:r>
            <a:r>
              <a:rPr lang="en-US" sz="3200" dirty="0"/>
              <a:t>: Existing platforms often offer generic advice, neglecting individual factors like lifestyle or genetic markers.</a:t>
            </a:r>
            <a:r>
              <a:rPr lang="en-US" sz="3000" dirty="0">
                <a:latin typeface="Poppins"/>
                <a:ea typeface="Poppins"/>
                <a:cs typeface="Poppins"/>
                <a:sym typeface="Poppins"/>
              </a:rPr>
              <a:t>.</a:t>
            </a:r>
          </a:p>
          <a:p>
            <a:pPr algn="just">
              <a:lnSpc>
                <a:spcPts val="4200"/>
              </a:lnSpc>
            </a:pPr>
            <a:r>
              <a:rPr lang="en-US" sz="3200" b="1" dirty="0"/>
              <a:t>Inefficient Access to Healthcare</a:t>
            </a:r>
            <a:r>
              <a:rPr lang="en-US" sz="3200" dirty="0"/>
              <a:t>: Systems may not integrate well with healthcare providers, leading to delays in finding hospitals or booking appointments.</a:t>
            </a:r>
            <a:endParaRPr lang="en-US" sz="3000" dirty="0">
              <a:latin typeface="Poppins"/>
              <a:ea typeface="Poppins"/>
              <a:cs typeface="Poppins"/>
              <a:sym typeface="Poppins"/>
            </a:endParaRPr>
          </a:p>
        </p:txBody>
      </p:sp>
      <p:sp>
        <p:nvSpPr>
          <p:cNvPr id="22" name="TextBox 22"/>
          <p:cNvSpPr txBox="1"/>
          <p:nvPr/>
        </p:nvSpPr>
        <p:spPr>
          <a:xfrm>
            <a:off x="3733800" y="1333500"/>
            <a:ext cx="10896599" cy="887422"/>
          </a:xfrm>
          <a:prstGeom prst="rect">
            <a:avLst/>
          </a:prstGeom>
        </p:spPr>
        <p:txBody>
          <a:bodyPr wrap="square" lIns="0" tIns="0" rIns="0" bIns="0" rtlCol="0" anchor="t">
            <a:spAutoFit/>
          </a:bodyPr>
          <a:lstStyle/>
          <a:p>
            <a:pPr algn="ctr">
              <a:lnSpc>
                <a:spcPts val="6400"/>
              </a:lnSpc>
            </a:pPr>
            <a:r>
              <a:rPr lang="en-US" sz="8000" b="1" dirty="0">
                <a:latin typeface="Fira Sans Heavy"/>
                <a:ea typeface="Fira Sans Heavy"/>
                <a:cs typeface="Fira Sans Heavy"/>
                <a:sym typeface="Fira Sans Heavy"/>
              </a:rPr>
              <a:t>EXISTING  STATEMENT</a:t>
            </a:r>
          </a:p>
        </p:txBody>
      </p:sp>
      <p:sp>
        <p:nvSpPr>
          <p:cNvPr id="24" name="TextBox 24"/>
          <p:cNvSpPr txBox="1"/>
          <p:nvPr/>
        </p:nvSpPr>
        <p:spPr>
          <a:xfrm>
            <a:off x="10439400" y="3238500"/>
            <a:ext cx="7094966" cy="4281941"/>
          </a:xfrm>
          <a:prstGeom prst="rect">
            <a:avLst/>
          </a:prstGeom>
        </p:spPr>
        <p:txBody>
          <a:bodyPr wrap="square" lIns="0" tIns="0" rIns="0" bIns="0" rtlCol="0" anchor="t">
            <a:spAutoFit/>
          </a:bodyPr>
          <a:lstStyle/>
          <a:p>
            <a:pPr algn="just">
              <a:lnSpc>
                <a:spcPts val="4200"/>
              </a:lnSpc>
            </a:pPr>
            <a:r>
              <a:rPr lang="en-US" sz="3200" b="1" dirty="0"/>
              <a:t>Poor User Experience</a:t>
            </a:r>
            <a:r>
              <a:rPr lang="en-US" sz="3200" dirty="0"/>
              <a:t>: Complex interfaces or poor design can make it hard for patients, especially the elderly, to use the system effectively.</a:t>
            </a:r>
          </a:p>
          <a:p>
            <a:pPr algn="just">
              <a:lnSpc>
                <a:spcPts val="4200"/>
              </a:lnSpc>
            </a:pPr>
            <a:r>
              <a:rPr lang="en-US" sz="3200" b="1" dirty="0"/>
              <a:t>Data Security Issues</a:t>
            </a:r>
            <a:r>
              <a:rPr lang="en-US" sz="3200" dirty="0"/>
              <a:t>: Many platforms fail to adequately protect sensitive medical data, risking breaches or unauthorized access.</a:t>
            </a:r>
            <a:endParaRPr lang="en-US" sz="3000" dirty="0">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3"/>
          <p:cNvGrpSpPr/>
          <p:nvPr/>
        </p:nvGrpSpPr>
        <p:grpSpPr>
          <a:xfrm>
            <a:off x="2700761" y="1028700"/>
            <a:ext cx="12886479" cy="10541466"/>
            <a:chOff x="0" y="0"/>
            <a:chExt cx="3393970" cy="2776353"/>
          </a:xfrm>
        </p:grpSpPr>
        <p:sp>
          <p:nvSpPr>
            <p:cNvPr id="4" name="Freeform 4"/>
            <p:cNvSpPr/>
            <p:nvPr/>
          </p:nvSpPr>
          <p:spPr>
            <a:xfrm>
              <a:off x="0" y="0"/>
              <a:ext cx="3393970" cy="2776353"/>
            </a:xfrm>
            <a:custGeom>
              <a:avLst/>
              <a:gdLst/>
              <a:ahLst/>
              <a:cxnLst/>
              <a:rect l="l" t="t" r="r" b="b"/>
              <a:pathLst>
                <a:path w="3393970" h="2776353">
                  <a:moveTo>
                    <a:pt x="0" y="0"/>
                  </a:moveTo>
                  <a:lnTo>
                    <a:pt x="3393970" y="0"/>
                  </a:lnTo>
                  <a:lnTo>
                    <a:pt x="3393970" y="2776353"/>
                  </a:lnTo>
                  <a:lnTo>
                    <a:pt x="0" y="2776353"/>
                  </a:lnTo>
                  <a:close/>
                </a:path>
              </a:pathLst>
            </a:custGeom>
            <a:solidFill>
              <a:srgbClr val="FFFFFF"/>
            </a:solidFill>
          </p:spPr>
        </p:sp>
        <p:sp>
          <p:nvSpPr>
            <p:cNvPr id="5" name="TextBox 5"/>
            <p:cNvSpPr txBox="1"/>
            <p:nvPr/>
          </p:nvSpPr>
          <p:spPr>
            <a:xfrm>
              <a:off x="0" y="28575"/>
              <a:ext cx="3393970" cy="2747778"/>
            </a:xfrm>
            <a:prstGeom prst="rect">
              <a:avLst/>
            </a:prstGeom>
          </p:spPr>
          <p:txBody>
            <a:bodyPr lIns="50800" tIns="50800" rIns="50800" bIns="50800" rtlCol="0" anchor="ctr"/>
            <a:lstStyle/>
            <a:p>
              <a:pPr algn="ctr">
                <a:lnSpc>
                  <a:spcPts val="2199"/>
                </a:lnSpc>
              </a:pPr>
              <a:endParaRPr/>
            </a:p>
          </p:txBody>
        </p:sp>
      </p:grpSp>
      <p:sp>
        <p:nvSpPr>
          <p:cNvPr id="6" name="Freeform 6"/>
          <p:cNvSpPr/>
          <p:nvPr/>
        </p:nvSpPr>
        <p:spPr>
          <a:xfrm rot="-3175321">
            <a:off x="-1366085" y="204359"/>
            <a:ext cx="4223237" cy="2111619"/>
          </a:xfrm>
          <a:custGeom>
            <a:avLst/>
            <a:gdLst/>
            <a:ahLst/>
            <a:cxnLst/>
            <a:rect l="l" t="t" r="r" b="b"/>
            <a:pathLst>
              <a:path w="4223237" h="2111619">
                <a:moveTo>
                  <a:pt x="0" y="0"/>
                </a:moveTo>
                <a:lnTo>
                  <a:pt x="4223237" y="0"/>
                </a:lnTo>
                <a:lnTo>
                  <a:pt x="4223237" y="2111619"/>
                </a:lnTo>
                <a:lnTo>
                  <a:pt x="0" y="21116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400000">
            <a:off x="14383642" y="-23805"/>
            <a:ext cx="1283303" cy="2057400"/>
          </a:xfrm>
          <a:custGeom>
            <a:avLst/>
            <a:gdLst/>
            <a:ahLst/>
            <a:cxnLst/>
            <a:rect l="l" t="t" r="r" b="b"/>
            <a:pathLst>
              <a:path w="1283303" h="2057400">
                <a:moveTo>
                  <a:pt x="0" y="0"/>
                </a:moveTo>
                <a:lnTo>
                  <a:pt x="1283303" y="0"/>
                </a:lnTo>
                <a:lnTo>
                  <a:pt x="1283303"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16053994" y="5566620"/>
            <a:ext cx="3303043" cy="5191423"/>
          </a:xfrm>
          <a:custGeom>
            <a:avLst/>
            <a:gdLst/>
            <a:ahLst/>
            <a:cxnLst/>
            <a:rect l="l" t="t" r="r" b="b"/>
            <a:pathLst>
              <a:path w="3303043" h="5191423">
                <a:moveTo>
                  <a:pt x="0" y="0"/>
                </a:moveTo>
                <a:lnTo>
                  <a:pt x="3303043" y="0"/>
                </a:lnTo>
                <a:lnTo>
                  <a:pt x="3303043" y="5191424"/>
                </a:lnTo>
                <a:lnTo>
                  <a:pt x="0" y="51914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TextBox 15"/>
          <p:cNvSpPr txBox="1"/>
          <p:nvPr/>
        </p:nvSpPr>
        <p:spPr>
          <a:xfrm>
            <a:off x="3671948" y="1871584"/>
            <a:ext cx="11104317" cy="6913431"/>
          </a:xfrm>
          <a:prstGeom prst="rect">
            <a:avLst/>
          </a:prstGeom>
        </p:spPr>
        <p:txBody>
          <a:bodyPr lIns="0" tIns="0" rIns="0" bIns="0" rtlCol="0" anchor="t">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Many patients discover Chronic Kidney Disease (CKD) or Cardiovascular Disease (CVD) at advanced stages due to lack of early screening tools.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Rural and underserved areas often lack immediate access to healthcare facilities and specialists.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Existing platforms don't provide an end-to-end solution—from risk prediction to hospital recommendations and appointment booking.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3200" b="1"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Handling sensitive medical information without robust encryption poses risks to patient confidentiality.</a:t>
            </a:r>
          </a:p>
          <a:p>
            <a:pPr algn="just">
              <a:lnSpc>
                <a:spcPts val="4200"/>
              </a:lnSpc>
            </a:pPr>
            <a:endParaRPr lang="en-US" sz="3000" dirty="0">
              <a:latin typeface="Poppins"/>
              <a:ea typeface="Poppins"/>
              <a:cs typeface="Poppins"/>
              <a:sym typeface="Poppins"/>
            </a:endParaRPr>
          </a:p>
        </p:txBody>
      </p:sp>
      <p:sp>
        <p:nvSpPr>
          <p:cNvPr id="16" name="TextBox 16"/>
          <p:cNvSpPr txBox="1"/>
          <p:nvPr/>
        </p:nvSpPr>
        <p:spPr>
          <a:xfrm>
            <a:off x="3619500" y="959987"/>
            <a:ext cx="11049000" cy="776431"/>
          </a:xfrm>
          <a:prstGeom prst="rect">
            <a:avLst/>
          </a:prstGeom>
        </p:spPr>
        <p:txBody>
          <a:bodyPr wrap="square" lIns="0" tIns="0" rIns="0" bIns="0" rtlCol="0" anchor="t">
            <a:spAutoFit/>
          </a:bodyPr>
          <a:lstStyle/>
          <a:p>
            <a:pPr algn="ctr">
              <a:lnSpc>
                <a:spcPts val="5599"/>
              </a:lnSpc>
            </a:pPr>
            <a:r>
              <a:rPr lang="en-US" sz="6999" b="1" dirty="0">
                <a:latin typeface="Fira Sans Heavy"/>
                <a:ea typeface="Fira Sans Heavy"/>
                <a:cs typeface="Fira Sans Heavy"/>
                <a:sym typeface="Fira Sans Heavy"/>
              </a:rPr>
              <a:t>PROBLEM  STATEMENT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reeform 3"/>
          <p:cNvSpPr/>
          <p:nvPr/>
        </p:nvSpPr>
        <p:spPr>
          <a:xfrm flipV="1">
            <a:off x="1460617" y="-469708"/>
            <a:ext cx="3155161" cy="4958996"/>
          </a:xfrm>
          <a:custGeom>
            <a:avLst/>
            <a:gdLst/>
            <a:ahLst/>
            <a:cxnLst/>
            <a:rect l="l" t="t" r="r" b="b"/>
            <a:pathLst>
              <a:path w="3155161" h="4958996">
                <a:moveTo>
                  <a:pt x="0" y="4958996"/>
                </a:moveTo>
                <a:lnTo>
                  <a:pt x="3155161" y="4958996"/>
                </a:lnTo>
                <a:lnTo>
                  <a:pt x="3155161" y="0"/>
                </a:lnTo>
                <a:lnTo>
                  <a:pt x="0" y="0"/>
                </a:lnTo>
                <a:lnTo>
                  <a:pt x="0" y="4958996"/>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490520" y="3012342"/>
            <a:ext cx="8250516" cy="8307042"/>
            <a:chOff x="0" y="0"/>
            <a:chExt cx="2172975" cy="2187863"/>
          </a:xfrm>
        </p:grpSpPr>
        <p:sp>
          <p:nvSpPr>
            <p:cNvPr id="5" name="Freeform 5"/>
            <p:cNvSpPr/>
            <p:nvPr/>
          </p:nvSpPr>
          <p:spPr>
            <a:xfrm>
              <a:off x="0" y="0"/>
              <a:ext cx="2172976" cy="2187863"/>
            </a:xfrm>
            <a:custGeom>
              <a:avLst/>
              <a:gdLst/>
              <a:ahLst/>
              <a:cxnLst/>
              <a:rect l="l" t="t" r="r" b="b"/>
              <a:pathLst>
                <a:path w="2172976" h="2187863">
                  <a:moveTo>
                    <a:pt x="0" y="0"/>
                  </a:moveTo>
                  <a:lnTo>
                    <a:pt x="2172976" y="0"/>
                  </a:lnTo>
                  <a:lnTo>
                    <a:pt x="2172976" y="2187863"/>
                  </a:lnTo>
                  <a:lnTo>
                    <a:pt x="0" y="2187863"/>
                  </a:lnTo>
                  <a:close/>
                </a:path>
              </a:pathLst>
            </a:custGeom>
            <a:solidFill>
              <a:srgbClr val="FFFFFF"/>
            </a:solidFill>
          </p:spPr>
        </p:sp>
        <p:sp>
          <p:nvSpPr>
            <p:cNvPr id="6" name="TextBox 6"/>
            <p:cNvSpPr txBox="1"/>
            <p:nvPr/>
          </p:nvSpPr>
          <p:spPr>
            <a:xfrm>
              <a:off x="0" y="28575"/>
              <a:ext cx="2172975" cy="2159288"/>
            </a:xfrm>
            <a:prstGeom prst="rect">
              <a:avLst/>
            </a:prstGeom>
          </p:spPr>
          <p:txBody>
            <a:bodyPr lIns="50800" tIns="50800" rIns="50800" bIns="50800" rtlCol="0" anchor="ctr"/>
            <a:lstStyle/>
            <a:p>
              <a:pPr algn="ctr">
                <a:lnSpc>
                  <a:spcPts val="2199"/>
                </a:lnSpc>
              </a:pPr>
              <a:endParaRPr/>
            </a:p>
          </p:txBody>
        </p:sp>
      </p:grpSp>
      <p:grpSp>
        <p:nvGrpSpPr>
          <p:cNvPr id="7" name="Group 7"/>
          <p:cNvGrpSpPr/>
          <p:nvPr/>
        </p:nvGrpSpPr>
        <p:grpSpPr>
          <a:xfrm>
            <a:off x="9546964" y="3012342"/>
            <a:ext cx="8158552" cy="8595018"/>
            <a:chOff x="0" y="0"/>
            <a:chExt cx="2148754" cy="2263708"/>
          </a:xfrm>
        </p:grpSpPr>
        <p:sp>
          <p:nvSpPr>
            <p:cNvPr id="8" name="Freeform 8"/>
            <p:cNvSpPr/>
            <p:nvPr/>
          </p:nvSpPr>
          <p:spPr>
            <a:xfrm>
              <a:off x="0" y="0"/>
              <a:ext cx="2148754" cy="2263708"/>
            </a:xfrm>
            <a:custGeom>
              <a:avLst/>
              <a:gdLst/>
              <a:ahLst/>
              <a:cxnLst/>
              <a:rect l="l" t="t" r="r" b="b"/>
              <a:pathLst>
                <a:path w="2148754" h="2263708">
                  <a:moveTo>
                    <a:pt x="0" y="0"/>
                  </a:moveTo>
                  <a:lnTo>
                    <a:pt x="2148754" y="0"/>
                  </a:lnTo>
                  <a:lnTo>
                    <a:pt x="2148754" y="2263708"/>
                  </a:lnTo>
                  <a:lnTo>
                    <a:pt x="0" y="2263708"/>
                  </a:lnTo>
                  <a:close/>
                </a:path>
              </a:pathLst>
            </a:custGeom>
            <a:solidFill>
              <a:srgbClr val="FFFFFF"/>
            </a:solidFill>
          </p:spPr>
        </p:sp>
        <p:sp>
          <p:nvSpPr>
            <p:cNvPr id="9" name="TextBox 9"/>
            <p:cNvSpPr txBox="1"/>
            <p:nvPr/>
          </p:nvSpPr>
          <p:spPr>
            <a:xfrm>
              <a:off x="0" y="28575"/>
              <a:ext cx="2148754" cy="2235133"/>
            </a:xfrm>
            <a:prstGeom prst="rect">
              <a:avLst/>
            </a:prstGeom>
          </p:spPr>
          <p:txBody>
            <a:bodyPr lIns="50800" tIns="50800" rIns="50800" bIns="50800" rtlCol="0" anchor="ctr"/>
            <a:lstStyle/>
            <a:p>
              <a:pPr algn="ctr">
                <a:lnSpc>
                  <a:spcPts val="2199"/>
                </a:lnSpc>
              </a:pPr>
              <a:endParaRPr/>
            </a:p>
          </p:txBody>
        </p:sp>
      </p:grpSp>
      <p:sp>
        <p:nvSpPr>
          <p:cNvPr id="14" name="Freeform 14"/>
          <p:cNvSpPr/>
          <p:nvPr/>
        </p:nvSpPr>
        <p:spPr>
          <a:xfrm>
            <a:off x="12750951" y="6127960"/>
            <a:ext cx="3303043" cy="5191423"/>
          </a:xfrm>
          <a:custGeom>
            <a:avLst/>
            <a:gdLst/>
            <a:ahLst/>
            <a:cxnLst/>
            <a:rect l="l" t="t" r="r" b="b"/>
            <a:pathLst>
              <a:path w="3303043" h="5191423">
                <a:moveTo>
                  <a:pt x="0" y="0"/>
                </a:moveTo>
                <a:lnTo>
                  <a:pt x="3303043" y="0"/>
                </a:lnTo>
                <a:lnTo>
                  <a:pt x="3303043" y="5191423"/>
                </a:lnTo>
                <a:lnTo>
                  <a:pt x="0" y="51914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TextBox 19"/>
          <p:cNvSpPr txBox="1"/>
          <p:nvPr/>
        </p:nvSpPr>
        <p:spPr>
          <a:xfrm>
            <a:off x="762000" y="3086100"/>
            <a:ext cx="7620000" cy="6067045"/>
          </a:xfrm>
          <a:prstGeom prst="rect">
            <a:avLst/>
          </a:prstGeom>
        </p:spPr>
        <p:txBody>
          <a:bodyPr wrap="square" lIns="0" tIns="0" rIns="0" bIns="0" rtlCol="0" anchor="t">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Arial" panose="020B0604020202020204" pitchFamily="34" charset="0"/>
              </a:rPr>
              <a:t>Early Disease Prediction:</a:t>
            </a:r>
            <a:r>
              <a:rPr kumimoji="0" lang="en-US" altLang="en-US" sz="3200" b="0" i="0" u="none" strike="noStrike" cap="none" normalizeH="0" baseline="0" dirty="0">
                <a:ln>
                  <a:noFill/>
                </a:ln>
                <a:solidFill>
                  <a:schemeClr val="tx1"/>
                </a:solidFill>
                <a:effectLst/>
                <a:latin typeface="Arial" panose="020B0604020202020204" pitchFamily="34" charset="0"/>
              </a:rPr>
              <a:t> Utilize the machine learning algorithms to accurately predict the risk of CKD and CVD based on user input data.</a:t>
            </a:r>
          </a:p>
          <a:p>
            <a:pPr marR="0" lvl="0" algn="just"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3200" b="0" i="0" u="none" strike="noStrike" cap="none" normalizeH="0" baseline="0" dirty="0">
                <a:ln>
                  <a:noFill/>
                </a:ln>
                <a:solidFill>
                  <a:schemeClr val="tx1"/>
                </a:solidFill>
                <a:effectLst/>
                <a:latin typeface="Arial" panose="020B0604020202020204" pitchFamily="34" charset="0"/>
              </a:rPr>
              <a:t> Design an intuitive web-based platform accessible to users of all backgrounds for easy health assessment.</a:t>
            </a:r>
          </a:p>
          <a:p>
            <a:pPr marR="0" lvl="0" algn="just"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Arial" panose="020B0604020202020204" pitchFamily="34" charset="0"/>
              </a:rPr>
              <a:t>Location Based Recommendations:</a:t>
            </a:r>
            <a:r>
              <a:rPr kumimoji="0" lang="en-US" altLang="en-US" sz="3200" b="0" i="0" u="none" strike="noStrike" cap="none" normalizeH="0" baseline="0" dirty="0">
                <a:ln>
                  <a:noFill/>
                </a:ln>
                <a:solidFill>
                  <a:schemeClr val="tx1"/>
                </a:solidFill>
                <a:effectLst/>
                <a:latin typeface="Arial" panose="020B0604020202020204" pitchFamily="34" charset="0"/>
              </a:rPr>
              <a:t> Integrate IP-based geolocation to suggest nearby hospitals and clinics for timely medical support.</a:t>
            </a:r>
          </a:p>
        </p:txBody>
      </p:sp>
      <p:sp>
        <p:nvSpPr>
          <p:cNvPr id="20" name="TextBox 20"/>
          <p:cNvSpPr txBox="1"/>
          <p:nvPr/>
        </p:nvSpPr>
        <p:spPr>
          <a:xfrm>
            <a:off x="457200" y="1422698"/>
            <a:ext cx="17144999" cy="887422"/>
          </a:xfrm>
          <a:prstGeom prst="rect">
            <a:avLst/>
          </a:prstGeom>
        </p:spPr>
        <p:txBody>
          <a:bodyPr wrap="square" lIns="0" tIns="0" rIns="0" bIns="0" rtlCol="0" anchor="t">
            <a:spAutoFit/>
          </a:bodyPr>
          <a:lstStyle/>
          <a:p>
            <a:pPr algn="ctr">
              <a:lnSpc>
                <a:spcPts val="6400"/>
              </a:lnSpc>
            </a:pPr>
            <a:r>
              <a:rPr lang="en-US" sz="8000" b="1" dirty="0">
                <a:latin typeface="Fira Sans Heavy"/>
                <a:ea typeface="Fira Sans Heavy"/>
                <a:cs typeface="Fira Sans Heavy"/>
                <a:sym typeface="Fira Sans Heavy"/>
              </a:rPr>
              <a:t>PROPOSED  STATEMENT</a:t>
            </a:r>
          </a:p>
        </p:txBody>
      </p:sp>
      <p:sp>
        <p:nvSpPr>
          <p:cNvPr id="22" name="TextBox 22"/>
          <p:cNvSpPr txBox="1"/>
          <p:nvPr/>
        </p:nvSpPr>
        <p:spPr>
          <a:xfrm>
            <a:off x="9677400" y="3086100"/>
            <a:ext cx="7848600" cy="3447098"/>
          </a:xfrm>
          <a:prstGeom prst="rect">
            <a:avLst/>
          </a:prstGeom>
        </p:spPr>
        <p:txBody>
          <a:bodyPr wrap="square" lIns="0" tIns="0" rIns="0" bIns="0" rtlCol="0" anchor="t">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Arial" panose="020B0604020202020204" pitchFamily="34" charset="0"/>
              </a:rPr>
              <a:t>Secure Data Handling:</a:t>
            </a:r>
            <a:r>
              <a:rPr kumimoji="0" lang="en-US" altLang="en-US" sz="3200" b="0" i="0" u="none" strike="noStrike" cap="none" normalizeH="0" baseline="0" dirty="0">
                <a:ln>
                  <a:noFill/>
                </a:ln>
                <a:solidFill>
                  <a:schemeClr val="tx1"/>
                </a:solidFill>
                <a:effectLst/>
                <a:latin typeface="Arial" panose="020B0604020202020204" pitchFamily="34" charset="0"/>
              </a:rPr>
              <a:t> Implement SHA-256 encryption to ensure the privacy and integrity of users’ medical information.</a:t>
            </a:r>
          </a:p>
          <a:p>
            <a:pPr marR="0" lvl="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Arial" panose="020B0604020202020204" pitchFamily="34" charset="0"/>
              </a:rPr>
              <a:t>Appointment Booking System:</a:t>
            </a:r>
            <a:r>
              <a:rPr kumimoji="0" lang="en-US" altLang="en-US" sz="3200" b="0" i="0" u="none" strike="noStrike" cap="none" normalizeH="0" baseline="0" dirty="0">
                <a:ln>
                  <a:noFill/>
                </a:ln>
                <a:solidFill>
                  <a:schemeClr val="tx1"/>
                </a:solidFill>
                <a:effectLst/>
                <a:latin typeface="Arial" panose="020B0604020202020204" pitchFamily="34" charset="0"/>
              </a:rPr>
              <a:t> Enable users to seamlessly schedule medical appointments through the platform to reduce delays in treatment.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reeform 3"/>
          <p:cNvSpPr/>
          <p:nvPr/>
        </p:nvSpPr>
        <p:spPr>
          <a:xfrm flipV="1">
            <a:off x="1460617" y="-469708"/>
            <a:ext cx="3155161" cy="4958996"/>
          </a:xfrm>
          <a:custGeom>
            <a:avLst/>
            <a:gdLst/>
            <a:ahLst/>
            <a:cxnLst/>
            <a:rect l="l" t="t" r="r" b="b"/>
            <a:pathLst>
              <a:path w="3155161" h="4958996">
                <a:moveTo>
                  <a:pt x="0" y="4958996"/>
                </a:moveTo>
                <a:lnTo>
                  <a:pt x="3155161" y="4958996"/>
                </a:lnTo>
                <a:lnTo>
                  <a:pt x="3155161" y="0"/>
                </a:lnTo>
                <a:lnTo>
                  <a:pt x="0" y="0"/>
                </a:lnTo>
                <a:lnTo>
                  <a:pt x="0" y="4958996"/>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 name="Group 4"/>
          <p:cNvGrpSpPr/>
          <p:nvPr/>
        </p:nvGrpSpPr>
        <p:grpSpPr>
          <a:xfrm>
            <a:off x="490520" y="3012342"/>
            <a:ext cx="8250516" cy="8307042"/>
            <a:chOff x="0" y="0"/>
            <a:chExt cx="2172975" cy="2187863"/>
          </a:xfrm>
        </p:grpSpPr>
        <p:sp>
          <p:nvSpPr>
            <p:cNvPr id="5" name="Freeform 5"/>
            <p:cNvSpPr/>
            <p:nvPr/>
          </p:nvSpPr>
          <p:spPr>
            <a:xfrm>
              <a:off x="0" y="0"/>
              <a:ext cx="2172976" cy="2187863"/>
            </a:xfrm>
            <a:custGeom>
              <a:avLst/>
              <a:gdLst/>
              <a:ahLst/>
              <a:cxnLst/>
              <a:rect l="l" t="t" r="r" b="b"/>
              <a:pathLst>
                <a:path w="2172976" h="2187863">
                  <a:moveTo>
                    <a:pt x="0" y="0"/>
                  </a:moveTo>
                  <a:lnTo>
                    <a:pt x="2172976" y="0"/>
                  </a:lnTo>
                  <a:lnTo>
                    <a:pt x="2172976" y="2187863"/>
                  </a:lnTo>
                  <a:lnTo>
                    <a:pt x="0" y="2187863"/>
                  </a:lnTo>
                  <a:close/>
                </a:path>
              </a:pathLst>
            </a:custGeom>
            <a:solidFill>
              <a:srgbClr val="FFFFFF"/>
            </a:solidFill>
          </p:spPr>
        </p:sp>
        <p:sp>
          <p:nvSpPr>
            <p:cNvPr id="6" name="TextBox 6"/>
            <p:cNvSpPr txBox="1"/>
            <p:nvPr/>
          </p:nvSpPr>
          <p:spPr>
            <a:xfrm>
              <a:off x="0" y="28575"/>
              <a:ext cx="2172975" cy="2159288"/>
            </a:xfrm>
            <a:prstGeom prst="rect">
              <a:avLst/>
            </a:prstGeom>
          </p:spPr>
          <p:txBody>
            <a:bodyPr lIns="50800" tIns="50800" rIns="50800" bIns="50800" rtlCol="0" anchor="ctr"/>
            <a:lstStyle/>
            <a:p>
              <a:pPr algn="ctr">
                <a:lnSpc>
                  <a:spcPts val="2199"/>
                </a:lnSpc>
              </a:pPr>
              <a:endParaRPr/>
            </a:p>
          </p:txBody>
        </p:sp>
      </p:grpSp>
      <p:grpSp>
        <p:nvGrpSpPr>
          <p:cNvPr id="4" name="Group 7"/>
          <p:cNvGrpSpPr/>
          <p:nvPr/>
        </p:nvGrpSpPr>
        <p:grpSpPr>
          <a:xfrm>
            <a:off x="9546964" y="3012342"/>
            <a:ext cx="8158552" cy="8595018"/>
            <a:chOff x="0" y="0"/>
            <a:chExt cx="2148754" cy="2263708"/>
          </a:xfrm>
        </p:grpSpPr>
        <p:sp>
          <p:nvSpPr>
            <p:cNvPr id="8" name="Freeform 8"/>
            <p:cNvSpPr/>
            <p:nvPr/>
          </p:nvSpPr>
          <p:spPr>
            <a:xfrm>
              <a:off x="0" y="0"/>
              <a:ext cx="2148754" cy="2263708"/>
            </a:xfrm>
            <a:custGeom>
              <a:avLst/>
              <a:gdLst/>
              <a:ahLst/>
              <a:cxnLst/>
              <a:rect l="l" t="t" r="r" b="b"/>
              <a:pathLst>
                <a:path w="2148754" h="2263708">
                  <a:moveTo>
                    <a:pt x="0" y="0"/>
                  </a:moveTo>
                  <a:lnTo>
                    <a:pt x="2148754" y="0"/>
                  </a:lnTo>
                  <a:lnTo>
                    <a:pt x="2148754" y="2263708"/>
                  </a:lnTo>
                  <a:lnTo>
                    <a:pt x="0" y="2263708"/>
                  </a:lnTo>
                  <a:close/>
                </a:path>
              </a:pathLst>
            </a:custGeom>
            <a:solidFill>
              <a:srgbClr val="FFFFFF"/>
            </a:solidFill>
          </p:spPr>
        </p:sp>
        <p:sp>
          <p:nvSpPr>
            <p:cNvPr id="9" name="TextBox 9"/>
            <p:cNvSpPr txBox="1"/>
            <p:nvPr/>
          </p:nvSpPr>
          <p:spPr>
            <a:xfrm>
              <a:off x="0" y="28575"/>
              <a:ext cx="2148754" cy="2235133"/>
            </a:xfrm>
            <a:prstGeom prst="rect">
              <a:avLst/>
            </a:prstGeom>
          </p:spPr>
          <p:txBody>
            <a:bodyPr lIns="50800" tIns="50800" rIns="50800" bIns="50800" rtlCol="0" anchor="ctr"/>
            <a:lstStyle/>
            <a:p>
              <a:pPr algn="ctr">
                <a:lnSpc>
                  <a:spcPts val="2199"/>
                </a:lnSpc>
              </a:pPr>
              <a:endParaRPr/>
            </a:p>
          </p:txBody>
        </p:sp>
      </p:grpSp>
      <p:sp>
        <p:nvSpPr>
          <p:cNvPr id="14" name="Freeform 14"/>
          <p:cNvSpPr/>
          <p:nvPr/>
        </p:nvSpPr>
        <p:spPr>
          <a:xfrm>
            <a:off x="12750951" y="6127960"/>
            <a:ext cx="3303043" cy="5191423"/>
          </a:xfrm>
          <a:custGeom>
            <a:avLst/>
            <a:gdLst/>
            <a:ahLst/>
            <a:cxnLst/>
            <a:rect l="l" t="t" r="r" b="b"/>
            <a:pathLst>
              <a:path w="3303043" h="5191423">
                <a:moveTo>
                  <a:pt x="0" y="0"/>
                </a:moveTo>
                <a:lnTo>
                  <a:pt x="3303043" y="0"/>
                </a:lnTo>
                <a:lnTo>
                  <a:pt x="3303043" y="5191423"/>
                </a:lnTo>
                <a:lnTo>
                  <a:pt x="0" y="51914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TextBox 19"/>
          <p:cNvSpPr txBox="1"/>
          <p:nvPr/>
        </p:nvSpPr>
        <p:spPr>
          <a:xfrm>
            <a:off x="762000" y="2628900"/>
            <a:ext cx="8382000" cy="6975628"/>
          </a:xfrm>
          <a:prstGeom prst="rect">
            <a:avLst/>
          </a:prstGeom>
        </p:spPr>
        <p:txBody>
          <a:bodyPr wrap="square" lIns="0" tIns="0" rIns="0" bIns="0" rtlCol="0" anchor="t">
            <a:spAutoFit/>
          </a:bodyPr>
          <a:lstStyle/>
          <a:p>
            <a:pPr algn="just">
              <a:lnSpc>
                <a:spcPts val="4200"/>
              </a:lnSpc>
            </a:pPr>
            <a:r>
              <a:rPr lang="en-US" sz="3200" b="1" dirty="0"/>
              <a:t>Early Disease Prediction</a:t>
            </a:r>
            <a:r>
              <a:rPr lang="en-US" sz="3200" dirty="0"/>
              <a:t>: Utilize advanced machine learning algorithms to predict the risk of Chronic Kidney Disease (CKD) and Cardiovascular Disease (CVD) based on user input, enabling early diagnosis and proactive healthcare.</a:t>
            </a:r>
          </a:p>
          <a:p>
            <a:pPr algn="just">
              <a:lnSpc>
                <a:spcPts val="4200"/>
              </a:lnSpc>
            </a:pPr>
            <a:r>
              <a:rPr lang="en-US" sz="3200" b="1" dirty="0"/>
              <a:t>Healthcare Accessibility</a:t>
            </a:r>
            <a:r>
              <a:rPr lang="en-US" sz="3200" dirty="0"/>
              <a:t>: Integrate IP-based geolocation to suggest nearby hospitals and healthcare facilities, helping users quickly find and access timely care.</a:t>
            </a:r>
          </a:p>
          <a:p>
            <a:pPr algn="just">
              <a:lnSpc>
                <a:spcPts val="4200"/>
              </a:lnSpc>
            </a:pPr>
            <a:r>
              <a:rPr lang="en-US" sz="3200" b="1" dirty="0"/>
              <a:t>User-Friendly Interface</a:t>
            </a:r>
            <a:r>
              <a:rPr lang="en-US" sz="3200" dirty="0"/>
              <a:t>: Create an intuitive, easy-to-use platform for both mobile and desktop, ensuring accessibility for all users.</a:t>
            </a:r>
            <a:endParaRPr lang="en-US" sz="3000" dirty="0">
              <a:latin typeface="Poppins"/>
              <a:ea typeface="Poppins"/>
              <a:cs typeface="Poppins"/>
              <a:sym typeface="Poppins"/>
            </a:endParaRPr>
          </a:p>
          <a:p>
            <a:pPr algn="just">
              <a:lnSpc>
                <a:spcPts val="4200"/>
              </a:lnSpc>
            </a:pPr>
            <a:endParaRPr lang="en-US" sz="3200" dirty="0"/>
          </a:p>
        </p:txBody>
      </p:sp>
      <p:sp>
        <p:nvSpPr>
          <p:cNvPr id="20" name="TextBox 20"/>
          <p:cNvSpPr txBox="1"/>
          <p:nvPr/>
        </p:nvSpPr>
        <p:spPr>
          <a:xfrm>
            <a:off x="457200" y="1422698"/>
            <a:ext cx="17144999" cy="887422"/>
          </a:xfrm>
          <a:prstGeom prst="rect">
            <a:avLst/>
          </a:prstGeom>
        </p:spPr>
        <p:txBody>
          <a:bodyPr wrap="square" lIns="0" tIns="0" rIns="0" bIns="0" rtlCol="0" anchor="t">
            <a:spAutoFit/>
          </a:bodyPr>
          <a:lstStyle/>
          <a:p>
            <a:pPr algn="ctr">
              <a:lnSpc>
                <a:spcPts val="6400"/>
              </a:lnSpc>
            </a:pPr>
            <a:r>
              <a:rPr lang="en-US" sz="8000" b="1" dirty="0">
                <a:latin typeface="Fira Sans Heavy"/>
                <a:ea typeface="Fira Sans Heavy"/>
                <a:cs typeface="Fira Sans Heavy"/>
                <a:sym typeface="Fira Sans Heavy"/>
              </a:rPr>
              <a:t>OBJECTIVE AND SCOPE</a:t>
            </a:r>
          </a:p>
        </p:txBody>
      </p:sp>
      <p:sp>
        <p:nvSpPr>
          <p:cNvPr id="22" name="TextBox 22"/>
          <p:cNvSpPr txBox="1"/>
          <p:nvPr/>
        </p:nvSpPr>
        <p:spPr>
          <a:xfrm>
            <a:off x="9677400" y="2628900"/>
            <a:ext cx="7848600" cy="6442085"/>
          </a:xfrm>
          <a:prstGeom prst="rect">
            <a:avLst/>
          </a:prstGeom>
        </p:spPr>
        <p:txBody>
          <a:bodyPr wrap="square" lIns="0" tIns="0" rIns="0" bIns="0" rtlCol="0" anchor="t">
            <a:spAutoFit/>
          </a:bodyPr>
          <a:lstStyle/>
          <a:p>
            <a:pPr algn="just">
              <a:lnSpc>
                <a:spcPts val="4200"/>
              </a:lnSpc>
            </a:pPr>
            <a:r>
              <a:rPr lang="en-US" sz="3200" b="1" dirty="0"/>
              <a:t>Appointment Booking</a:t>
            </a:r>
            <a:r>
              <a:rPr lang="en-US" sz="3200" dirty="0"/>
              <a:t>: Enable users to book doctor appointments directly through the platform, reducing delays and improving access to healthcare services.</a:t>
            </a:r>
          </a:p>
          <a:p>
            <a:pPr algn="just">
              <a:lnSpc>
                <a:spcPts val="4200"/>
              </a:lnSpc>
            </a:pPr>
            <a:r>
              <a:rPr lang="en-US" sz="3200" b="1" dirty="0"/>
              <a:t>Data Security and Privacy</a:t>
            </a:r>
            <a:r>
              <a:rPr lang="en-US" sz="3200" dirty="0"/>
              <a:t>: Implement SHA-256 encryption to ensure the protection of sensitive medical data and ensure compliance with global privacy regulations like HIPAA and GDPR.</a:t>
            </a:r>
          </a:p>
          <a:p>
            <a:pPr algn="just">
              <a:lnSpc>
                <a:spcPts val="4200"/>
              </a:lnSpc>
            </a:pPr>
            <a:r>
              <a:rPr lang="en-US" sz="3200" b="1" dirty="0"/>
              <a:t>User-Friendly Interface</a:t>
            </a:r>
            <a:r>
              <a:rPr lang="en-US" sz="3200" dirty="0"/>
              <a:t>: Create an intuitive, easy-to-use platform for both mobile and desktop, ensuring accessibility for all users.</a:t>
            </a:r>
            <a:endParaRPr lang="en-US" sz="3000" dirty="0">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reeform 6"/>
          <p:cNvSpPr/>
          <p:nvPr/>
        </p:nvSpPr>
        <p:spPr>
          <a:xfrm rot="-3175321">
            <a:off x="-1366085" y="204359"/>
            <a:ext cx="4223237" cy="2111619"/>
          </a:xfrm>
          <a:custGeom>
            <a:avLst/>
            <a:gdLst/>
            <a:ahLst/>
            <a:cxnLst/>
            <a:rect l="l" t="t" r="r" b="b"/>
            <a:pathLst>
              <a:path w="4223237" h="2111619">
                <a:moveTo>
                  <a:pt x="0" y="0"/>
                </a:moveTo>
                <a:lnTo>
                  <a:pt x="4223237" y="0"/>
                </a:lnTo>
                <a:lnTo>
                  <a:pt x="4223237" y="2111619"/>
                </a:lnTo>
                <a:lnTo>
                  <a:pt x="0" y="21116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400000">
            <a:off x="14383642" y="-23805"/>
            <a:ext cx="1283303" cy="2057400"/>
          </a:xfrm>
          <a:custGeom>
            <a:avLst/>
            <a:gdLst/>
            <a:ahLst/>
            <a:cxnLst/>
            <a:rect l="l" t="t" r="r" b="b"/>
            <a:pathLst>
              <a:path w="1283303" h="2057400">
                <a:moveTo>
                  <a:pt x="0" y="0"/>
                </a:moveTo>
                <a:lnTo>
                  <a:pt x="1283303" y="0"/>
                </a:lnTo>
                <a:lnTo>
                  <a:pt x="1283303"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3" name="Group 3"/>
          <p:cNvGrpSpPr/>
          <p:nvPr/>
        </p:nvGrpSpPr>
        <p:grpSpPr>
          <a:xfrm>
            <a:off x="2700761" y="1028700"/>
            <a:ext cx="12886479" cy="10541466"/>
            <a:chOff x="0" y="0"/>
            <a:chExt cx="3393970" cy="2776353"/>
          </a:xfrm>
        </p:grpSpPr>
        <p:sp>
          <p:nvSpPr>
            <p:cNvPr id="4" name="Freeform 4"/>
            <p:cNvSpPr/>
            <p:nvPr/>
          </p:nvSpPr>
          <p:spPr>
            <a:xfrm>
              <a:off x="0" y="0"/>
              <a:ext cx="3393970" cy="2776353"/>
            </a:xfrm>
            <a:custGeom>
              <a:avLst/>
              <a:gdLst/>
              <a:ahLst/>
              <a:cxnLst/>
              <a:rect l="l" t="t" r="r" b="b"/>
              <a:pathLst>
                <a:path w="3393970" h="2776353">
                  <a:moveTo>
                    <a:pt x="0" y="0"/>
                  </a:moveTo>
                  <a:lnTo>
                    <a:pt x="3393970" y="0"/>
                  </a:lnTo>
                  <a:lnTo>
                    <a:pt x="3393970" y="2776353"/>
                  </a:lnTo>
                  <a:lnTo>
                    <a:pt x="0" y="2776353"/>
                  </a:lnTo>
                  <a:close/>
                </a:path>
              </a:pathLst>
            </a:custGeom>
            <a:solidFill>
              <a:srgbClr val="FFFFFF"/>
            </a:solidFill>
          </p:spPr>
        </p:sp>
        <p:sp>
          <p:nvSpPr>
            <p:cNvPr id="5" name="TextBox 5"/>
            <p:cNvSpPr txBox="1"/>
            <p:nvPr/>
          </p:nvSpPr>
          <p:spPr>
            <a:xfrm>
              <a:off x="0" y="28575"/>
              <a:ext cx="3393970" cy="2747778"/>
            </a:xfrm>
            <a:prstGeom prst="rect">
              <a:avLst/>
            </a:prstGeom>
          </p:spPr>
          <p:txBody>
            <a:bodyPr lIns="50800" tIns="50800" rIns="50800" bIns="50800" rtlCol="0" anchor="ctr"/>
            <a:lstStyle/>
            <a:p>
              <a:pPr algn="ctr">
                <a:lnSpc>
                  <a:spcPts val="2199"/>
                </a:lnSpc>
              </a:pPr>
              <a:endParaRPr/>
            </a:p>
          </p:txBody>
        </p:sp>
      </p:grpSp>
      <p:sp>
        <p:nvSpPr>
          <p:cNvPr id="12" name="Freeform 12"/>
          <p:cNvSpPr/>
          <p:nvPr/>
        </p:nvSpPr>
        <p:spPr>
          <a:xfrm>
            <a:off x="16053994" y="5566620"/>
            <a:ext cx="3303043" cy="5191423"/>
          </a:xfrm>
          <a:custGeom>
            <a:avLst/>
            <a:gdLst/>
            <a:ahLst/>
            <a:cxnLst/>
            <a:rect l="l" t="t" r="r" b="b"/>
            <a:pathLst>
              <a:path w="3303043" h="5191423">
                <a:moveTo>
                  <a:pt x="0" y="0"/>
                </a:moveTo>
                <a:lnTo>
                  <a:pt x="3303043" y="0"/>
                </a:lnTo>
                <a:lnTo>
                  <a:pt x="3303043" y="5191424"/>
                </a:lnTo>
                <a:lnTo>
                  <a:pt x="0" y="51914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TextBox 16"/>
          <p:cNvSpPr txBox="1"/>
          <p:nvPr/>
        </p:nvSpPr>
        <p:spPr>
          <a:xfrm>
            <a:off x="3581400" y="615414"/>
            <a:ext cx="11125200" cy="776431"/>
          </a:xfrm>
          <a:prstGeom prst="rect">
            <a:avLst/>
          </a:prstGeom>
        </p:spPr>
        <p:txBody>
          <a:bodyPr wrap="square" lIns="0" tIns="0" rIns="0" bIns="0" rtlCol="0" anchor="t">
            <a:spAutoFit/>
          </a:bodyPr>
          <a:lstStyle/>
          <a:p>
            <a:pPr algn="ctr">
              <a:lnSpc>
                <a:spcPts val="5599"/>
              </a:lnSpc>
            </a:pPr>
            <a:r>
              <a:rPr lang="en-US" sz="6999" b="1" dirty="0">
                <a:latin typeface="Fira Sans Heavy"/>
                <a:ea typeface="Fira Sans Heavy"/>
                <a:cs typeface="Fira Sans Heavy"/>
                <a:sym typeface="Fira Sans Heavy"/>
              </a:rPr>
              <a:t>ARCHITECTURAL DIAGRAM</a:t>
            </a:r>
          </a:p>
        </p:txBody>
      </p:sp>
      <p:pic>
        <p:nvPicPr>
          <p:cNvPr id="18" name="Picture 17"/>
          <p:cNvPicPr>
            <a:picLocks noChangeAspect="1"/>
          </p:cNvPicPr>
          <p:nvPr/>
        </p:nvPicPr>
        <p:blipFill>
          <a:blip r:embed="rId8">
            <a:extLst>
              <a:ext uri="{28A0092B-C50C-407E-A947-70E740481C1C}">
                <a14:useLocalDpi xmlns:a14="http://schemas.microsoft.com/office/drawing/2010/main" val="0"/>
              </a:ext>
            </a:extLst>
          </a:blip>
          <a:srcRect/>
          <a:stretch/>
        </p:blipFill>
        <p:spPr>
          <a:xfrm>
            <a:off x="4114800" y="1780840"/>
            <a:ext cx="9729165" cy="790217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reeform 3"/>
          <p:cNvSpPr/>
          <p:nvPr/>
        </p:nvSpPr>
        <p:spPr>
          <a:xfrm>
            <a:off x="394170" y="3086100"/>
            <a:ext cx="5397987" cy="8484066"/>
          </a:xfrm>
          <a:custGeom>
            <a:avLst/>
            <a:gdLst/>
            <a:ahLst/>
            <a:cxnLst/>
            <a:rect l="l" t="t" r="r" b="b"/>
            <a:pathLst>
              <a:path w="5397987" h="8484066">
                <a:moveTo>
                  <a:pt x="0" y="0"/>
                </a:moveTo>
                <a:lnTo>
                  <a:pt x="5397987" y="0"/>
                </a:lnTo>
                <a:lnTo>
                  <a:pt x="5397987" y="8484066"/>
                </a:lnTo>
                <a:lnTo>
                  <a:pt x="0" y="84840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0" y="1058832"/>
            <a:ext cx="18288000" cy="8199468"/>
            <a:chOff x="0" y="0"/>
            <a:chExt cx="4816593" cy="2159531"/>
          </a:xfrm>
        </p:grpSpPr>
        <p:sp>
          <p:nvSpPr>
            <p:cNvPr id="5" name="Freeform 5"/>
            <p:cNvSpPr/>
            <p:nvPr/>
          </p:nvSpPr>
          <p:spPr>
            <a:xfrm>
              <a:off x="0" y="0"/>
              <a:ext cx="4816592" cy="2159531"/>
            </a:xfrm>
            <a:custGeom>
              <a:avLst/>
              <a:gdLst/>
              <a:ahLst/>
              <a:cxnLst/>
              <a:rect l="l" t="t" r="r" b="b"/>
              <a:pathLst>
                <a:path w="4816592" h="2159531">
                  <a:moveTo>
                    <a:pt x="0" y="0"/>
                  </a:moveTo>
                  <a:lnTo>
                    <a:pt x="4816592" y="0"/>
                  </a:lnTo>
                  <a:lnTo>
                    <a:pt x="4816592" y="2159531"/>
                  </a:lnTo>
                  <a:lnTo>
                    <a:pt x="0" y="2159531"/>
                  </a:lnTo>
                  <a:close/>
                </a:path>
              </a:pathLst>
            </a:custGeom>
            <a:solidFill>
              <a:srgbClr val="FFFFFF"/>
            </a:solidFill>
          </p:spPr>
        </p:sp>
        <p:sp>
          <p:nvSpPr>
            <p:cNvPr id="6" name="TextBox 6"/>
            <p:cNvSpPr txBox="1"/>
            <p:nvPr/>
          </p:nvSpPr>
          <p:spPr>
            <a:xfrm>
              <a:off x="0" y="38100"/>
              <a:ext cx="4816593" cy="2121431"/>
            </a:xfrm>
            <a:prstGeom prst="rect">
              <a:avLst/>
            </a:prstGeom>
          </p:spPr>
          <p:txBody>
            <a:bodyPr lIns="50800" tIns="50800" rIns="50800" bIns="50800" rtlCol="0" anchor="ctr"/>
            <a:lstStyle/>
            <a:p>
              <a:pPr algn="ctr">
                <a:lnSpc>
                  <a:spcPts val="2199"/>
                </a:lnSpc>
              </a:pPr>
              <a:endParaRPr/>
            </a:p>
          </p:txBody>
        </p:sp>
      </p:grpSp>
      <p:sp>
        <p:nvSpPr>
          <p:cNvPr id="7" name="Freeform 7"/>
          <p:cNvSpPr/>
          <p:nvPr/>
        </p:nvSpPr>
        <p:spPr>
          <a:xfrm rot="-3106231">
            <a:off x="-1565860" y="-897530"/>
            <a:ext cx="5189120" cy="2594560"/>
          </a:xfrm>
          <a:custGeom>
            <a:avLst/>
            <a:gdLst/>
            <a:ahLst/>
            <a:cxnLst/>
            <a:rect l="l" t="t" r="r" b="b"/>
            <a:pathLst>
              <a:path w="5189120" h="2594560">
                <a:moveTo>
                  <a:pt x="0" y="0"/>
                </a:moveTo>
                <a:lnTo>
                  <a:pt x="5189120" y="0"/>
                </a:lnTo>
                <a:lnTo>
                  <a:pt x="5189120" y="2594560"/>
                </a:lnTo>
                <a:lnTo>
                  <a:pt x="0" y="25945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4492722" y="6373736"/>
            <a:ext cx="5196430" cy="5196430"/>
          </a:xfrm>
          <a:custGeom>
            <a:avLst/>
            <a:gdLst/>
            <a:ahLst/>
            <a:cxnLst/>
            <a:rect l="l" t="t" r="r" b="b"/>
            <a:pathLst>
              <a:path w="5196430" h="5196430">
                <a:moveTo>
                  <a:pt x="0" y="0"/>
                </a:moveTo>
                <a:lnTo>
                  <a:pt x="5196430" y="0"/>
                </a:lnTo>
                <a:lnTo>
                  <a:pt x="5196430" y="5196430"/>
                </a:lnTo>
                <a:lnTo>
                  <a:pt x="0" y="51964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rot="-5400000">
            <a:off x="13851070" y="-23805"/>
            <a:ext cx="1283303" cy="2057400"/>
          </a:xfrm>
          <a:custGeom>
            <a:avLst/>
            <a:gdLst/>
            <a:ahLst/>
            <a:cxnLst/>
            <a:rect l="l" t="t" r="r" b="b"/>
            <a:pathLst>
              <a:path w="1283303" h="2057400">
                <a:moveTo>
                  <a:pt x="0" y="0"/>
                </a:moveTo>
                <a:lnTo>
                  <a:pt x="1283304" y="0"/>
                </a:lnTo>
                <a:lnTo>
                  <a:pt x="1283304" y="2057400"/>
                </a:lnTo>
                <a:lnTo>
                  <a:pt x="0" y="20574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5" name="TextBox 25"/>
          <p:cNvSpPr txBox="1"/>
          <p:nvPr/>
        </p:nvSpPr>
        <p:spPr>
          <a:xfrm>
            <a:off x="4495800" y="1943100"/>
            <a:ext cx="9763748" cy="920751"/>
          </a:xfrm>
          <a:prstGeom prst="rect">
            <a:avLst/>
          </a:prstGeom>
        </p:spPr>
        <p:txBody>
          <a:bodyPr lIns="0" tIns="0" rIns="0" bIns="0" rtlCol="0" anchor="t">
            <a:spAutoFit/>
          </a:bodyPr>
          <a:lstStyle/>
          <a:p>
            <a:pPr algn="ctr">
              <a:lnSpc>
                <a:spcPts val="6400"/>
              </a:lnSpc>
            </a:pPr>
            <a:r>
              <a:rPr lang="en-US" sz="8000" b="1" dirty="0">
                <a:latin typeface="Fira Sans Heavy"/>
                <a:ea typeface="Fira Sans Heavy"/>
                <a:cs typeface="Fira Sans Heavy"/>
                <a:sym typeface="Fira Sans Heavy"/>
              </a:rPr>
              <a:t>MODULES </a:t>
            </a:r>
          </a:p>
        </p:txBody>
      </p:sp>
      <p:sp>
        <p:nvSpPr>
          <p:cNvPr id="28" name="TextBox 19"/>
          <p:cNvSpPr txBox="1"/>
          <p:nvPr/>
        </p:nvSpPr>
        <p:spPr>
          <a:xfrm>
            <a:off x="1600200" y="2933700"/>
            <a:ext cx="6934200" cy="5928546"/>
          </a:xfrm>
          <a:prstGeom prst="rect">
            <a:avLst/>
          </a:prstGeom>
        </p:spPr>
        <p:txBody>
          <a:bodyPr wrap="square" lIns="0" tIns="0" rIns="0" bIns="0" rtlCol="0" anchor="t">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Arial" panose="020B0604020202020204" pitchFamily="34" charset="0"/>
              </a:rPr>
              <a:t>Disease Prediction Module - </a:t>
            </a:r>
            <a:r>
              <a:rPr lang="en-US" sz="3200" dirty="0"/>
              <a:t>Uses machine learning to predict CKD and CVD risk based on user data, offering early warning signs for proactive healthcare.</a:t>
            </a:r>
          </a:p>
          <a:p>
            <a:pPr marR="0" lvl="0" algn="l" defTabSz="914400" rtl="0" eaLnBrk="0" fontAlgn="base" latinLnBrk="0" hangingPunct="0">
              <a:lnSpc>
                <a:spcPct val="100000"/>
              </a:lnSpc>
              <a:spcBef>
                <a:spcPct val="0"/>
              </a:spcBef>
              <a:spcAft>
                <a:spcPct val="0"/>
              </a:spcAft>
              <a:buClrTx/>
              <a:buSzTx/>
              <a:tabLst/>
            </a:pPr>
            <a:endParaRPr lang="en-US" sz="3200" dirty="0"/>
          </a:p>
          <a:p>
            <a:pPr marR="0" lvl="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Arial" panose="020B0604020202020204" pitchFamily="34" charset="0"/>
              </a:rPr>
              <a:t>Appointment Booking Module</a:t>
            </a:r>
            <a:r>
              <a:rPr lang="en-US" altLang="en-US" sz="3200" dirty="0">
                <a:latin typeface="Arial" panose="020B0604020202020204" pitchFamily="34" charset="0"/>
              </a:rPr>
              <a:t> - </a:t>
            </a:r>
            <a:r>
              <a:rPr kumimoji="0" lang="en-US" altLang="en-US" sz="3200" b="0" i="0" u="none" strike="noStrike" cap="none" normalizeH="0" baseline="0" dirty="0">
                <a:ln>
                  <a:noFill/>
                </a:ln>
                <a:solidFill>
                  <a:schemeClr val="tx1"/>
                </a:solidFill>
                <a:effectLst/>
                <a:latin typeface="Arial" panose="020B0604020202020204" pitchFamily="34" charset="0"/>
              </a:rPr>
              <a:t>Allows users to browse available hospital appointment slots and book consultations directly through the platform.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a:p>
            <a:pPr algn="just">
              <a:lnSpc>
                <a:spcPts val="4200"/>
              </a:lnSpc>
            </a:pPr>
            <a:endParaRPr lang="en-US" sz="3000" dirty="0">
              <a:latin typeface="Poppins"/>
              <a:ea typeface="Poppins"/>
              <a:cs typeface="Poppins"/>
              <a:sym typeface="Poppins"/>
            </a:endParaRPr>
          </a:p>
        </p:txBody>
      </p:sp>
      <p:sp>
        <p:nvSpPr>
          <p:cNvPr id="29" name="TextBox 19"/>
          <p:cNvSpPr txBox="1"/>
          <p:nvPr/>
        </p:nvSpPr>
        <p:spPr>
          <a:xfrm>
            <a:off x="9448800" y="2705100"/>
            <a:ext cx="7620000" cy="5170646"/>
          </a:xfrm>
          <a:prstGeom prst="rect">
            <a:avLst/>
          </a:prstGeom>
        </p:spPr>
        <p:txBody>
          <a:bodyPr wrap="square" lIns="0" tIns="0" rIns="0" bIns="0" rtlCol="0" anchor="t">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Data Encryption and Security Module</a:t>
            </a:r>
            <a:r>
              <a:rPr lang="en-US" altLang="en-US" sz="2800" dirty="0">
                <a:latin typeface="Arial" panose="020B0604020202020204" pitchFamily="34" charset="0"/>
              </a:rPr>
              <a:t> - </a:t>
            </a:r>
            <a:r>
              <a:rPr kumimoji="0" lang="en-US" altLang="en-US" sz="2800" b="0" i="0" u="none" strike="noStrike" cap="none" normalizeH="0" baseline="0" dirty="0">
                <a:ln>
                  <a:noFill/>
                </a:ln>
                <a:solidFill>
                  <a:schemeClr val="tx1"/>
                </a:solidFill>
                <a:effectLst/>
                <a:latin typeface="Arial" panose="020B0604020202020204" pitchFamily="34" charset="0"/>
              </a:rPr>
              <a:t>Implements SHA-256 encryption for secure data storage and communication </a:t>
            </a:r>
            <a:r>
              <a:rPr lang="en-US" altLang="en-US" sz="2800" dirty="0">
                <a:latin typeface="Arial" panose="020B0604020202020204" pitchFamily="34" charset="0"/>
              </a:rPr>
              <a:t>and p</a:t>
            </a:r>
            <a:r>
              <a:rPr kumimoji="0" lang="en-US" altLang="en-US" sz="2800" b="0" i="0" u="none" strike="noStrike" cap="none" normalizeH="0" baseline="0" dirty="0">
                <a:ln>
                  <a:noFill/>
                </a:ln>
                <a:solidFill>
                  <a:schemeClr val="tx1"/>
                </a:solidFill>
                <a:effectLst/>
                <a:latin typeface="Arial" panose="020B0604020202020204" pitchFamily="34" charset="0"/>
              </a:rPr>
              <a:t>rotects user privacy by ensuring the confidentiality and integrity of sensitive health information.</a:t>
            </a: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Geolocation-Based Hospital Recommendation Module</a:t>
            </a:r>
            <a:r>
              <a:rPr lang="en-US" altLang="en-US" sz="2800" dirty="0">
                <a:latin typeface="Arial" panose="020B0604020202020204" pitchFamily="34" charset="0"/>
              </a:rPr>
              <a:t> - </a:t>
            </a:r>
            <a:r>
              <a:rPr kumimoji="0" lang="en-US" altLang="en-US" sz="2800" b="0" i="0" u="none" strike="noStrike" cap="none" normalizeH="0" baseline="0" dirty="0">
                <a:ln>
                  <a:noFill/>
                </a:ln>
                <a:solidFill>
                  <a:schemeClr val="tx1"/>
                </a:solidFill>
                <a:effectLst/>
                <a:latin typeface="Arial" panose="020B0604020202020204" pitchFamily="34" charset="0"/>
              </a:rPr>
              <a:t>Uses IP-based geolocation to suggest nearby hospitals and clinics based on the user’s location and helps users quickly find and access medical facilities close to them for immediate care.</a:t>
            </a:r>
          </a:p>
        </p:txBody>
      </p:sp>
      <p:sp>
        <p:nvSpPr>
          <p:cNvPr id="30" name="TextBox 19"/>
          <p:cNvSpPr txBox="1"/>
          <p:nvPr/>
        </p:nvSpPr>
        <p:spPr>
          <a:xfrm>
            <a:off x="1948174" y="8410894"/>
            <a:ext cx="14859000" cy="1292662"/>
          </a:xfrm>
          <a:prstGeom prst="rect">
            <a:avLst/>
          </a:prstGeom>
        </p:spPr>
        <p:txBody>
          <a:bodyPr wrap="square" lIns="0" tIns="0" rIns="0" bIns="0" rtlCol="0" anchor="t">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Data Encryption and Security Module</a:t>
            </a:r>
            <a:r>
              <a:rPr lang="en-US" altLang="en-US" sz="2800" dirty="0">
                <a:latin typeface="Arial" panose="020B0604020202020204" pitchFamily="34" charset="0"/>
              </a:rPr>
              <a:t> - </a:t>
            </a:r>
            <a:r>
              <a:rPr kumimoji="0" lang="en-US" altLang="en-US" sz="2800" b="0" i="0" u="none" strike="noStrike" cap="none" normalizeH="0" baseline="0" dirty="0">
                <a:ln>
                  <a:noFill/>
                </a:ln>
                <a:solidFill>
                  <a:schemeClr val="tx1"/>
                </a:solidFill>
                <a:effectLst/>
                <a:latin typeface="Arial" panose="020B0604020202020204" pitchFamily="34" charset="0"/>
              </a:rPr>
              <a:t>Implements SHA-256 encryption for secure data storage and communication </a:t>
            </a:r>
            <a:r>
              <a:rPr lang="en-US" altLang="en-US" sz="2800" dirty="0">
                <a:latin typeface="Arial" panose="020B0604020202020204" pitchFamily="34" charset="0"/>
              </a:rPr>
              <a:t>and p</a:t>
            </a:r>
            <a:r>
              <a:rPr kumimoji="0" lang="en-US" altLang="en-US" sz="2800" b="0" i="0" u="none" strike="noStrike" cap="none" normalizeH="0" baseline="0" dirty="0">
                <a:ln>
                  <a:noFill/>
                </a:ln>
                <a:solidFill>
                  <a:schemeClr val="tx1"/>
                </a:solidFill>
                <a:effectLst/>
                <a:latin typeface="Arial" panose="020B0604020202020204" pitchFamily="34" charset="0"/>
              </a:rPr>
              <a:t>rotects user privacy by ensuring the confidentiality and integrity of sensitive health information.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1177</TotalTime>
  <Words>1175</Words>
  <Application>Microsoft Office PowerPoint</Application>
  <PresentationFormat>Custom</PresentationFormat>
  <Paragraphs>81</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Fira Sans Heavy</vt:lpstr>
      <vt:lpstr>Times New Roman</vt:lpstr>
      <vt:lpstr>Arial</vt:lpstr>
      <vt:lpstr>Fira Sans Bold</vt:lpstr>
      <vt:lpstr>Calibri</vt:lpstr>
      <vt:lpstr>Corbel</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3D Gradient Thesis Defense Presentation</dc:title>
  <dc:creator>SHAHRUKH KHAN</dc:creator>
  <cp:lastModifiedBy>Richard Nicholes</cp:lastModifiedBy>
  <cp:revision>15</cp:revision>
  <dcterms:created xsi:type="dcterms:W3CDTF">2006-08-16T00:00:00Z</dcterms:created>
  <dcterms:modified xsi:type="dcterms:W3CDTF">2025-05-15T07:13:40Z</dcterms:modified>
  <dc:identifier>DAGmwH0SjRg</dc:identifier>
</cp:coreProperties>
</file>