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72" r:id="rId5"/>
    <p:sldId id="276" r:id="rId6"/>
    <p:sldId id="268" r:id="rId7"/>
    <p:sldId id="277" r:id="rId8"/>
    <p:sldId id="263" r:id="rId9"/>
    <p:sldId id="264" r:id="rId10"/>
    <p:sldId id="269" r:id="rId11"/>
    <p:sldId id="27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varScale="1">
        <p:scale>
          <a:sx n="80" d="100"/>
          <a:sy n="80"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4813-E6C0-4C5D-94EC-2CB74D9DB0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500A7-8C5A-4252-AE1C-DE08B85B1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11E6A-4F44-4E42-8753-2E3917F00578}"/>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3738553-12E6-4256-B753-BBE8A3C48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1D1D2-A468-4C82-9BFE-ABF86E52988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632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F71-96A6-4342-8990-6CED0D303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E5BE0-4CD0-4A75-8820-6ABB35BA4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4503-A405-4CD4-BF9D-34D48E558F3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5D2F9E1-1249-450B-B6A1-85505E294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F1E7-90B7-485F-9B74-D315697E90E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402778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0AB26-E39E-43C6-90D3-C9B85AD8D2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68CF1-70CF-4D0D-957C-D28E4F419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6A7E5-0435-49DC-9FE5-BC5F8476FAFC}"/>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9AFF5CA-AEB8-4884-9DF6-3835F029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7343E-9485-45D4-A1F3-CFDD5C6A52E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712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5FF-B023-418D-83BB-B481DAB83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DF417-4FCC-435C-B6BD-5B7C4790F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F5163-9264-48D9-8BD7-16E4F58C2562}"/>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B4F3186-5657-404D-9F8F-5C4611D3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E212C-C25C-425A-B447-D9B2EE51CF1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976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3EFD-1BF7-403B-B7DF-DA54B90DD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733F4-0079-4614-AD5F-3BF6FCDB7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20406-AA73-42BD-8314-66A163F8ED3D}"/>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89E054D5-A671-47A6-9C8A-57F56F8E8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A994E-93BE-4720-B09A-1F15DE01EF0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5925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A49F-5D99-4E21-96A0-7A5DE3857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AD856-5F37-4A36-A955-BACC72A84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763AE-25EA-4494-BD69-941FA1AF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FFFE2-B043-404E-8CFD-B0DE2BB0CC20}"/>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62BAA52D-CA41-4096-BDC6-E1CE8E261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BF9F1-E39E-4DC4-A91C-EB929C3791F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619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41C4-7FF1-4DC8-9295-6816FD5D5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30C9A-AF08-4414-9E2C-41F10886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F3E11-0E14-43FC-8D5D-7642B0099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41B4C-F830-4129-A4FA-6EE5F5F75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DE228-C7A6-4664-93DF-59C8609F0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57EA5-78BE-404A-A44C-BCCB0BBFF7F4}"/>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8" name="Footer Placeholder 7">
            <a:extLst>
              <a:ext uri="{FF2B5EF4-FFF2-40B4-BE49-F238E27FC236}">
                <a16:creationId xmlns:a16="http://schemas.microsoft.com/office/drawing/2014/main" id="{4D713126-00F6-4147-93AA-AE7F4A51C9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B6C05-E233-4585-81B1-CB1594B737EB}"/>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8023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EAB4-0C62-42A7-BEEC-9D0C62FBB3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E913C-AF50-45BC-9D55-5847CA5B4BCA}"/>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4" name="Footer Placeholder 3">
            <a:extLst>
              <a:ext uri="{FF2B5EF4-FFF2-40B4-BE49-F238E27FC236}">
                <a16:creationId xmlns:a16="http://schemas.microsoft.com/office/drawing/2014/main" id="{FB310184-382E-48B6-A7C4-6FD2492F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8A648-AB01-48FA-978A-31401D583A3D}"/>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9644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9AC58-6D8B-49BF-8603-587D4215EFA9}"/>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3" name="Footer Placeholder 2">
            <a:extLst>
              <a:ext uri="{FF2B5EF4-FFF2-40B4-BE49-F238E27FC236}">
                <a16:creationId xmlns:a16="http://schemas.microsoft.com/office/drawing/2014/main" id="{01B26885-DAB1-45C3-AF4C-EDBB63A702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55D26-8F13-4135-BEA6-A47B202B44E1}"/>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61513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C2F7-A6CB-4CB1-A76D-EB23A8D07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BD24B-4876-49FB-837C-6627466D1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67B6B-4B61-4279-8907-32558CCF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1619D-41A1-4FBE-BCB9-ACD0E480E5B7}"/>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EE7AF812-D890-4CE4-BB0E-214C883FB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B181D-01AA-4917-96D1-4854F51E9B5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85726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03C0-3FB1-4539-947B-259801F79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84A4C-BBA9-4C15-BD2C-91F27AFD3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85709-E4DE-456F-937C-14F8C254A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980E0-5B77-4000-AF56-891D393BD11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F866B708-CDF2-4FBD-8747-1EF0A0782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C61D8-5CB2-40A1-AB35-BE6186E3510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256637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AF8C1-AB5E-4A2B-B5EE-4E6480A2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942DDD-70BB-4339-AAA7-5FE715CC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88A-6256-4027-AC4E-E51274D58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7C88A092-37D1-4D60-AC0B-AEAD07650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F03D1-EF8D-46BC-97F2-AA869F78D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AFF46-F1A0-4710-9739-4BE488EB3726}" type="slidenum">
              <a:rPr lang="en-US" smtClean="0"/>
              <a:t>‹#›</a:t>
            </a:fld>
            <a:endParaRPr lang="en-US"/>
          </a:p>
        </p:txBody>
      </p:sp>
    </p:spTree>
    <p:extLst>
      <p:ext uri="{BB962C8B-B14F-4D97-AF65-F5344CB8AC3E}">
        <p14:creationId xmlns:p14="http://schemas.microsoft.com/office/powerpoint/2010/main" val="244005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ogo for fake news">
            <a:extLst>
              <a:ext uri="{FF2B5EF4-FFF2-40B4-BE49-F238E27FC236}">
                <a16:creationId xmlns:a16="http://schemas.microsoft.com/office/drawing/2014/main" id="{344FA5E8-A16E-4518-A094-FB968CD3A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301" y="4552950"/>
            <a:ext cx="23050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ogo for fake news">
            <a:extLst>
              <a:ext uri="{FF2B5EF4-FFF2-40B4-BE49-F238E27FC236}">
                <a16:creationId xmlns:a16="http://schemas.microsoft.com/office/drawing/2014/main" id="{3322F56E-1965-48DA-924B-AFBF43C0D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2849350"/>
            <a:ext cx="1933577" cy="1479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nn logo">
            <a:extLst>
              <a:ext uri="{FF2B5EF4-FFF2-40B4-BE49-F238E27FC236}">
                <a16:creationId xmlns:a16="http://schemas.microsoft.com/office/drawing/2014/main" id="{ED402F81-D662-4B51-83DB-F7562E057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51" y="4779423"/>
            <a:ext cx="18002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ew york times logo">
            <a:extLst>
              <a:ext uri="{FF2B5EF4-FFF2-40B4-BE49-F238E27FC236}">
                <a16:creationId xmlns:a16="http://schemas.microsoft.com/office/drawing/2014/main" id="{D5174446-68E5-426E-BE38-46DB7F1A1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480" y="4910391"/>
            <a:ext cx="2051051"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nbc news logo">
            <a:extLst>
              <a:ext uri="{FF2B5EF4-FFF2-40B4-BE49-F238E27FC236}">
                <a16:creationId xmlns:a16="http://schemas.microsoft.com/office/drawing/2014/main" id="{66F2DB22-F782-40B6-9AC0-A32C9086B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2435" y="4779423"/>
            <a:ext cx="1872108" cy="18804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fox news logo">
            <a:extLst>
              <a:ext uri="{FF2B5EF4-FFF2-40B4-BE49-F238E27FC236}">
                <a16:creationId xmlns:a16="http://schemas.microsoft.com/office/drawing/2014/main" id="{B675DA06-911B-46AC-AECD-6DCE210B1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7294" y="2683194"/>
            <a:ext cx="2791065" cy="1569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EEB97F-D79D-4C21-BCC1-E160E0460982}"/>
              </a:ext>
            </a:extLst>
          </p:cNvPr>
          <p:cNvPicPr>
            <a:picLocks noChangeAspect="1"/>
          </p:cNvPicPr>
          <p:nvPr/>
        </p:nvPicPr>
        <p:blipFill>
          <a:blip r:embed="rId8"/>
          <a:stretch>
            <a:fillRect/>
          </a:stretch>
        </p:blipFill>
        <p:spPr>
          <a:xfrm>
            <a:off x="951247" y="1459011"/>
            <a:ext cx="4405391" cy="977196"/>
          </a:xfrm>
          <a:prstGeom prst="rect">
            <a:avLst/>
          </a:prstGeom>
        </p:spPr>
      </p:pic>
      <p:pic>
        <p:nvPicPr>
          <p:cNvPr id="1048" name="Picture 24" descr="Related image">
            <a:extLst>
              <a:ext uri="{FF2B5EF4-FFF2-40B4-BE49-F238E27FC236}">
                <a16:creationId xmlns:a16="http://schemas.microsoft.com/office/drawing/2014/main" id="{73BD8269-9739-402A-8267-00B608E671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893" y="2727566"/>
            <a:ext cx="1723295" cy="172329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financial times logo">
            <a:extLst>
              <a:ext uri="{FF2B5EF4-FFF2-40B4-BE49-F238E27FC236}">
                <a16:creationId xmlns:a16="http://schemas.microsoft.com/office/drawing/2014/main" id="{E31526EA-C9F9-4EFC-A7BD-C71135949A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8780" y="1057206"/>
            <a:ext cx="3602070" cy="17240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Is it REAL or FAKE NEWS?</a:t>
            </a:r>
          </a:p>
        </p:txBody>
      </p:sp>
      <p:sp>
        <p:nvSpPr>
          <p:cNvPr id="13" name="TextBox 12">
            <a:extLst>
              <a:ext uri="{FF2B5EF4-FFF2-40B4-BE49-F238E27FC236}">
                <a16:creationId xmlns:a16="http://schemas.microsoft.com/office/drawing/2014/main" id="{ABCD6938-7F15-4F21-BA5F-FACA56A9C6A6}"/>
              </a:ext>
            </a:extLst>
          </p:cNvPr>
          <p:cNvSpPr txBox="1"/>
          <p:nvPr/>
        </p:nvSpPr>
        <p:spPr>
          <a:xfrm>
            <a:off x="4096665" y="2694087"/>
            <a:ext cx="3998670" cy="1600438"/>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Presented by </a:t>
            </a:r>
          </a:p>
          <a:p>
            <a:pPr algn="ctr"/>
            <a:endParaRPr lang="en-US" sz="1400" b="1" u="sng" dirty="0">
              <a:solidFill>
                <a:srgbClr val="FF0000"/>
              </a:solidFill>
              <a:latin typeface="GNUTypewriter" panose="02000503000000000000" pitchFamily="2" charset="-52"/>
            </a:endParaRPr>
          </a:p>
          <a:p>
            <a:pPr algn="ctr"/>
            <a:r>
              <a:rPr lang="en-US" sz="1400" b="1" u="sng" dirty="0">
                <a:solidFill>
                  <a:srgbClr val="FF0000"/>
                </a:solidFill>
                <a:latin typeface="GNUTypewriter" panose="02000503000000000000" pitchFamily="2" charset="-52"/>
              </a:rPr>
              <a:t>Richard </a:t>
            </a:r>
            <a:r>
              <a:rPr lang="en-US" sz="1400" b="1" u="sng" dirty="0" err="1">
                <a:solidFill>
                  <a:srgbClr val="FF0000"/>
                </a:solidFill>
                <a:latin typeface="GNUTypewriter" panose="02000503000000000000" pitchFamily="2" charset="-52"/>
              </a:rPr>
              <a:t>Dzidzornu</a:t>
            </a:r>
            <a:endParaRPr lang="en-US" sz="1400" b="1" u="sng" dirty="0">
              <a:solidFill>
                <a:srgbClr val="FF0000"/>
              </a:solidFill>
              <a:latin typeface="GNUTypewriter" panose="02000503000000000000" pitchFamily="2" charset="-52"/>
            </a:endParaRPr>
          </a:p>
          <a:p>
            <a:pPr algn="ctr"/>
            <a:r>
              <a:rPr lang="en-US" sz="1400" b="1" u="sng" dirty="0">
                <a:solidFill>
                  <a:srgbClr val="FF0000"/>
                </a:solidFill>
                <a:latin typeface="GNUTypewriter" panose="02000503000000000000" pitchFamily="2" charset="-52"/>
              </a:rPr>
              <a:t>Richard Paterson</a:t>
            </a:r>
          </a:p>
          <a:p>
            <a:pPr algn="ctr"/>
            <a:r>
              <a:rPr lang="en-US" sz="1400" b="1" u="sng" dirty="0">
                <a:solidFill>
                  <a:srgbClr val="FF0000"/>
                </a:solidFill>
                <a:latin typeface="GNUTypewriter" panose="02000503000000000000" pitchFamily="2" charset="-52"/>
              </a:rPr>
              <a:t>Michael </a:t>
            </a:r>
            <a:r>
              <a:rPr lang="en-US" sz="1400" b="1" u="sng" dirty="0" err="1">
                <a:solidFill>
                  <a:srgbClr val="FF0000"/>
                </a:solidFill>
                <a:latin typeface="GNUTypewriter" panose="02000503000000000000" pitchFamily="2" charset="-52"/>
              </a:rPr>
              <a:t>Znidarsic</a:t>
            </a:r>
            <a:endParaRPr lang="en-US" sz="1400" b="1" u="sng" dirty="0">
              <a:solidFill>
                <a:srgbClr val="FF0000"/>
              </a:solidFill>
              <a:latin typeface="GNUTypewriter" panose="02000503000000000000" pitchFamily="2" charset="-52"/>
            </a:endParaRPr>
          </a:p>
          <a:p>
            <a:pPr algn="ctr"/>
            <a:endParaRPr lang="en-US" sz="1400" b="1" u="sng" dirty="0">
              <a:solidFill>
                <a:srgbClr val="FF0000"/>
              </a:solidFill>
              <a:latin typeface="GNUTypewriter" panose="02000503000000000000" pitchFamily="2" charset="-52"/>
            </a:endParaRPr>
          </a:p>
          <a:p>
            <a:pPr algn="ctr"/>
            <a:r>
              <a:rPr lang="en-US" sz="1400" b="1" u="sng" dirty="0">
                <a:solidFill>
                  <a:srgbClr val="FF0000"/>
                </a:solidFill>
                <a:latin typeface="GNUTypewriter" panose="02000503000000000000" pitchFamily="2" charset="-52"/>
              </a:rPr>
              <a:t>12/4/2019</a:t>
            </a:r>
          </a:p>
        </p:txBody>
      </p:sp>
      <p:pic>
        <p:nvPicPr>
          <p:cNvPr id="1042" name="Picture 18" descr="Image result for breitbart news">
            <a:extLst>
              <a:ext uri="{FF2B5EF4-FFF2-40B4-BE49-F238E27FC236}">
                <a16:creationId xmlns:a16="http://schemas.microsoft.com/office/drawing/2014/main" id="{3247E1CF-0E2F-4135-9D8A-B127FB87FC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3269" y="2806617"/>
            <a:ext cx="1872108" cy="144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7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Author Type</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BBAA47E-E210-492F-AD12-B6F3457C1780}"/>
              </a:ext>
            </a:extLst>
          </p:cNvPr>
          <p:cNvPicPr>
            <a:picLocks noChangeAspect="1"/>
          </p:cNvPicPr>
          <p:nvPr/>
        </p:nvPicPr>
        <p:blipFill>
          <a:blip r:embed="rId4"/>
          <a:stretch>
            <a:fillRect/>
          </a:stretch>
        </p:blipFill>
        <p:spPr>
          <a:xfrm>
            <a:off x="6781802" y="935301"/>
            <a:ext cx="4222154" cy="2804979"/>
          </a:xfrm>
          <a:prstGeom prst="rect">
            <a:avLst/>
          </a:prstGeom>
        </p:spPr>
      </p:pic>
      <p:sp>
        <p:nvSpPr>
          <p:cNvPr id="8" name="TextBox 7">
            <a:extLst>
              <a:ext uri="{FF2B5EF4-FFF2-40B4-BE49-F238E27FC236}">
                <a16:creationId xmlns:a16="http://schemas.microsoft.com/office/drawing/2014/main" id="{3DA58782-6B70-4681-998C-8DADB1F01702}"/>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Label documents by Author Type: Author Known, Author Maybe Known,  Author Unknown. Author Type was derived from NLTK Entity Tagging routine, based on document author provided.</a:t>
            </a:r>
          </a:p>
          <a:p>
            <a:endParaRPr lang="en-US" sz="1200" dirty="0">
              <a:latin typeface="GNUTypewriter" panose="02000503000000000000" pitchFamily="2" charset="-52"/>
            </a:endParaRPr>
          </a:p>
          <a:p>
            <a:r>
              <a:rPr lang="en-US" sz="1200" dirty="0">
                <a:latin typeface="GNUTypewriter" panose="02000503000000000000" pitchFamily="2" charset="-52"/>
              </a:rPr>
              <a:t>11 Rules-based iterations of the Vectorizer process were run using the input documents as described. 3 prediction models were run using the vectorized set</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endParaRPr lang="en-US" sz="1200" dirty="0">
              <a:latin typeface="GNUTypewriter" panose="02000503000000000000" pitchFamily="2" charset="-52"/>
            </a:endParaRPr>
          </a:p>
          <a:p>
            <a:r>
              <a:rPr lang="en-US" sz="1200" dirty="0">
                <a:latin typeface="GNUTypewriter" panose="02000503000000000000" pitchFamily="2" charset="-52"/>
              </a:rPr>
              <a:t>Model chosen is the one is iteration 9 RF.</a:t>
            </a:r>
          </a:p>
        </p:txBody>
      </p:sp>
      <p:pic>
        <p:nvPicPr>
          <p:cNvPr id="3" name="Picture 2">
            <a:extLst>
              <a:ext uri="{FF2B5EF4-FFF2-40B4-BE49-F238E27FC236}">
                <a16:creationId xmlns:a16="http://schemas.microsoft.com/office/drawing/2014/main" id="{2EFBD28C-21E6-4D12-9D9A-3CF224391FE9}"/>
              </a:ext>
            </a:extLst>
          </p:cNvPr>
          <p:cNvPicPr>
            <a:picLocks noChangeAspect="1"/>
          </p:cNvPicPr>
          <p:nvPr/>
        </p:nvPicPr>
        <p:blipFill>
          <a:blip r:embed="rId5"/>
          <a:stretch>
            <a:fillRect/>
          </a:stretch>
        </p:blipFill>
        <p:spPr>
          <a:xfrm>
            <a:off x="905436" y="3984548"/>
            <a:ext cx="4349616" cy="2873451"/>
          </a:xfrm>
          <a:prstGeom prst="rect">
            <a:avLst/>
          </a:prstGeom>
        </p:spPr>
      </p:pic>
      <p:sp>
        <p:nvSpPr>
          <p:cNvPr id="11" name="TextBox 10">
            <a:extLst>
              <a:ext uri="{FF2B5EF4-FFF2-40B4-BE49-F238E27FC236}">
                <a16:creationId xmlns:a16="http://schemas.microsoft.com/office/drawing/2014/main" id="{B126DD79-C931-4875-A41A-FC7E60EAB911}"/>
              </a:ext>
            </a:extLst>
          </p:cNvPr>
          <p:cNvSpPr txBox="1"/>
          <p:nvPr/>
        </p:nvSpPr>
        <p:spPr>
          <a:xfrm>
            <a:off x="7386638" y="3975040"/>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4" name="TextBox 13">
            <a:extLst>
              <a:ext uri="{FF2B5EF4-FFF2-40B4-BE49-F238E27FC236}">
                <a16:creationId xmlns:a16="http://schemas.microsoft.com/office/drawing/2014/main" id="{8AC6D448-C345-4D35-AB67-77245772E4D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21:00:54</a:t>
            </a:r>
          </a:p>
        </p:txBody>
      </p:sp>
      <p:pic>
        <p:nvPicPr>
          <p:cNvPr id="9" name="Picture 8">
            <a:extLst>
              <a:ext uri="{FF2B5EF4-FFF2-40B4-BE49-F238E27FC236}">
                <a16:creationId xmlns:a16="http://schemas.microsoft.com/office/drawing/2014/main" id="{983FDF13-3265-40D2-898C-9EE2141BB27B}"/>
              </a:ext>
            </a:extLst>
          </p:cNvPr>
          <p:cNvPicPr>
            <a:picLocks noChangeAspect="1"/>
          </p:cNvPicPr>
          <p:nvPr/>
        </p:nvPicPr>
        <p:blipFill>
          <a:blip r:embed="rId6"/>
          <a:stretch>
            <a:fillRect/>
          </a:stretch>
        </p:blipFill>
        <p:spPr>
          <a:xfrm>
            <a:off x="7005019" y="4398300"/>
            <a:ext cx="4652539" cy="2344939"/>
          </a:xfrm>
          <a:prstGeom prst="rect">
            <a:avLst/>
          </a:prstGeom>
        </p:spPr>
      </p:pic>
      <p:pic>
        <p:nvPicPr>
          <p:cNvPr id="15" name="Picture 14">
            <a:extLst>
              <a:ext uri="{FF2B5EF4-FFF2-40B4-BE49-F238E27FC236}">
                <a16:creationId xmlns:a16="http://schemas.microsoft.com/office/drawing/2014/main" id="{4760311B-66AF-4A14-AD40-3D4F50A2D30C}"/>
              </a:ext>
            </a:extLst>
          </p:cNvPr>
          <p:cNvPicPr>
            <a:picLocks noChangeAspect="1"/>
          </p:cNvPicPr>
          <p:nvPr/>
        </p:nvPicPr>
        <p:blipFill>
          <a:blip r:embed="rId7"/>
          <a:stretch>
            <a:fillRect/>
          </a:stretch>
        </p:blipFill>
        <p:spPr>
          <a:xfrm>
            <a:off x="4208771" y="2563014"/>
            <a:ext cx="3464164" cy="2476666"/>
          </a:xfrm>
          <a:prstGeom prst="rect">
            <a:avLst/>
          </a:prstGeom>
        </p:spPr>
      </p:pic>
    </p:spTree>
    <p:extLst>
      <p:ext uri="{BB962C8B-B14F-4D97-AF65-F5344CB8AC3E}">
        <p14:creationId xmlns:p14="http://schemas.microsoft.com/office/powerpoint/2010/main" val="38871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F5CE45-D9F6-4AE7-8A88-5CF5F56B43D3}"/>
              </a:ext>
            </a:extLst>
          </p:cNvPr>
          <p:cNvPicPr>
            <a:picLocks noChangeAspect="1"/>
          </p:cNvPicPr>
          <p:nvPr/>
        </p:nvPicPr>
        <p:blipFill>
          <a:blip r:embed="rId2"/>
          <a:stretch>
            <a:fillRect/>
          </a:stretch>
        </p:blipFill>
        <p:spPr>
          <a:xfrm>
            <a:off x="-1" y="452764"/>
            <a:ext cx="12150697" cy="6409678"/>
          </a:xfrm>
          <a:prstGeom prst="rect">
            <a:avLst/>
          </a:prstGeom>
        </p:spPr>
      </p:pic>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1" y="3436291"/>
            <a:ext cx="12150697"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982625-86FC-407E-85EE-587A4B002267}"/>
              </a:ext>
            </a:extLst>
          </p:cNvPr>
          <p:cNvPicPr>
            <a:picLocks noChangeAspect="1"/>
          </p:cNvPicPr>
          <p:nvPr/>
        </p:nvPicPr>
        <p:blipFill>
          <a:blip r:embed="rId5"/>
          <a:stretch>
            <a:fillRect/>
          </a:stretch>
        </p:blipFill>
        <p:spPr>
          <a:xfrm>
            <a:off x="6585042" y="3448772"/>
            <a:ext cx="4394070" cy="3249431"/>
          </a:xfrm>
          <a:prstGeom prst="rect">
            <a:avLst/>
          </a:prstGeom>
        </p:spPr>
      </p:pic>
      <p:pic>
        <p:nvPicPr>
          <p:cNvPr id="3" name="Picture 2">
            <a:extLst>
              <a:ext uri="{FF2B5EF4-FFF2-40B4-BE49-F238E27FC236}">
                <a16:creationId xmlns:a16="http://schemas.microsoft.com/office/drawing/2014/main" id="{06DA182B-62AE-4F6D-9F44-5F7AB05D4590}"/>
              </a:ext>
            </a:extLst>
          </p:cNvPr>
          <p:cNvPicPr>
            <a:picLocks noChangeAspect="1"/>
          </p:cNvPicPr>
          <p:nvPr/>
        </p:nvPicPr>
        <p:blipFill>
          <a:blip r:embed="rId6"/>
          <a:stretch>
            <a:fillRect/>
          </a:stretch>
        </p:blipFill>
        <p:spPr>
          <a:xfrm>
            <a:off x="798662" y="3457644"/>
            <a:ext cx="4855282" cy="3249433"/>
          </a:xfrm>
          <a:prstGeom prst="rect">
            <a:avLst/>
          </a:prstGeom>
        </p:spPr>
      </p:pic>
      <p:pic>
        <p:nvPicPr>
          <p:cNvPr id="9" name="Picture 8">
            <a:extLst>
              <a:ext uri="{FF2B5EF4-FFF2-40B4-BE49-F238E27FC236}">
                <a16:creationId xmlns:a16="http://schemas.microsoft.com/office/drawing/2014/main" id="{049416D2-AC9B-4B5E-9B74-43F357ADAFFC}"/>
              </a:ext>
            </a:extLst>
          </p:cNvPr>
          <p:cNvPicPr>
            <a:picLocks noChangeAspect="1"/>
          </p:cNvPicPr>
          <p:nvPr/>
        </p:nvPicPr>
        <p:blipFill>
          <a:blip r:embed="rId7"/>
          <a:stretch>
            <a:fillRect/>
          </a:stretch>
        </p:blipFill>
        <p:spPr>
          <a:xfrm>
            <a:off x="6585042" y="106536"/>
            <a:ext cx="4336719" cy="3040601"/>
          </a:xfrm>
          <a:prstGeom prst="rect">
            <a:avLst/>
          </a:prstGeom>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Topic Model</a:t>
            </a:r>
          </a:p>
        </p:txBody>
      </p:sp>
      <p:sp>
        <p:nvSpPr>
          <p:cNvPr id="15" name="Rectangle 14">
            <a:extLst>
              <a:ext uri="{FF2B5EF4-FFF2-40B4-BE49-F238E27FC236}">
                <a16:creationId xmlns:a16="http://schemas.microsoft.com/office/drawing/2014/main" id="{38E3A015-11DE-4131-B2F3-1873B030AD36}"/>
              </a:ext>
            </a:extLst>
          </p:cNvPr>
          <p:cNvSpPr/>
          <p:nvPr/>
        </p:nvSpPr>
        <p:spPr>
          <a:xfrm>
            <a:off x="807540" y="923278"/>
            <a:ext cx="5673159" cy="203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4BE8C3-ED63-4E3A-870D-E052A45E7F41}"/>
              </a:ext>
            </a:extLst>
          </p:cNvPr>
          <p:cNvPicPr>
            <a:picLocks noChangeAspect="1"/>
          </p:cNvPicPr>
          <p:nvPr/>
        </p:nvPicPr>
        <p:blipFill>
          <a:blip r:embed="rId8"/>
          <a:stretch>
            <a:fillRect/>
          </a:stretch>
        </p:blipFill>
        <p:spPr>
          <a:xfrm>
            <a:off x="921345" y="1012614"/>
            <a:ext cx="5492667" cy="1838140"/>
          </a:xfrm>
          <a:prstGeom prst="rect">
            <a:avLst/>
          </a:prstGeom>
        </p:spPr>
      </p:pic>
      <p:sp>
        <p:nvSpPr>
          <p:cNvPr id="17" name="TextBox 16">
            <a:extLst>
              <a:ext uri="{FF2B5EF4-FFF2-40B4-BE49-F238E27FC236}">
                <a16:creationId xmlns:a16="http://schemas.microsoft.com/office/drawing/2014/main" id="{D84696FF-F358-4B10-9B86-1E916EA30CEF}"/>
              </a:ext>
            </a:extLst>
          </p:cNvPr>
          <p:cNvSpPr txBox="1"/>
          <p:nvPr/>
        </p:nvSpPr>
        <p:spPr>
          <a:xfrm>
            <a:off x="2415342" y="2264023"/>
            <a:ext cx="3998670" cy="523220"/>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Sample of Mallet Topic Modeling Output</a:t>
            </a:r>
          </a:p>
        </p:txBody>
      </p:sp>
    </p:spTree>
    <p:extLst>
      <p:ext uri="{BB962C8B-B14F-4D97-AF65-F5344CB8AC3E}">
        <p14:creationId xmlns:p14="http://schemas.microsoft.com/office/powerpoint/2010/main" val="167657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What’s Next…</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3DA451-FC5D-4DF2-93DE-A276CE2DCC7B}"/>
              </a:ext>
            </a:extLst>
          </p:cNvPr>
          <p:cNvSpPr txBox="1"/>
          <p:nvPr/>
        </p:nvSpPr>
        <p:spPr>
          <a:xfrm>
            <a:off x="3234811" y="1330565"/>
            <a:ext cx="5740482" cy="3342262"/>
          </a:xfrm>
          <a:prstGeom prst="rect">
            <a:avLst/>
          </a:prstGeom>
          <a:noFill/>
        </p:spPr>
        <p:txBody>
          <a:bodyPr wrap="square" rtlCol="0">
            <a:spAutoFit/>
          </a:bodyPr>
          <a:lstStyle/>
          <a:p>
            <a:pPr algn="ctr">
              <a:lnSpc>
                <a:spcPct val="200000"/>
              </a:lnSpc>
            </a:pPr>
            <a:r>
              <a:rPr lang="en-US" b="1" u="sng" dirty="0">
                <a:solidFill>
                  <a:srgbClr val="FF0000"/>
                </a:solidFill>
                <a:latin typeface="GNUTypewriter" panose="02000503000000000000" pitchFamily="2" charset="-52"/>
              </a:rPr>
              <a:t>Improve Accuracy of Models</a:t>
            </a:r>
          </a:p>
          <a:p>
            <a:pPr algn="ctr">
              <a:lnSpc>
                <a:spcPct val="200000"/>
              </a:lnSpc>
            </a:pPr>
            <a:r>
              <a:rPr lang="en-US" b="1" u="sng" dirty="0">
                <a:solidFill>
                  <a:srgbClr val="FF0000"/>
                </a:solidFill>
                <a:latin typeface="GNUTypewriter" panose="02000503000000000000" pitchFamily="2" charset="-52"/>
              </a:rPr>
              <a:t>Improve Composite Model Mechanism</a:t>
            </a:r>
          </a:p>
          <a:p>
            <a:pPr algn="ctr">
              <a:lnSpc>
                <a:spcPct val="200000"/>
              </a:lnSpc>
            </a:pPr>
            <a:r>
              <a:rPr lang="en-US" b="1" u="sng" dirty="0">
                <a:solidFill>
                  <a:srgbClr val="FF0000"/>
                </a:solidFill>
                <a:latin typeface="GNUTypewriter" panose="02000503000000000000" pitchFamily="2" charset="-52"/>
              </a:rPr>
              <a:t>Automate Process</a:t>
            </a: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r>
              <a:rPr lang="en-US" b="1" u="sng" dirty="0">
                <a:solidFill>
                  <a:srgbClr val="FF0000"/>
                </a:solidFill>
                <a:latin typeface="GNUTypewriter" panose="02000503000000000000" pitchFamily="2" charset="-52"/>
              </a:rPr>
              <a:t>Questions. . . .</a:t>
            </a:r>
          </a:p>
        </p:txBody>
      </p:sp>
    </p:spTree>
    <p:extLst>
      <p:ext uri="{BB962C8B-B14F-4D97-AF65-F5344CB8AC3E}">
        <p14:creationId xmlns:p14="http://schemas.microsoft.com/office/powerpoint/2010/main" val="9091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Final Project Proposal</a:t>
            </a:r>
          </a:p>
        </p:txBody>
      </p:sp>
      <p:sp>
        <p:nvSpPr>
          <p:cNvPr id="20" name="Rectangle: Rounded Corners 19">
            <a:extLst>
              <a:ext uri="{FF2B5EF4-FFF2-40B4-BE49-F238E27FC236}">
                <a16:creationId xmlns:a16="http://schemas.microsoft.com/office/drawing/2014/main" id="{92AA9000-DD7C-45CD-A54C-CD1A7642C28E}"/>
              </a:ext>
            </a:extLst>
          </p:cNvPr>
          <p:cNvSpPr/>
          <p:nvPr/>
        </p:nvSpPr>
        <p:spPr>
          <a:xfrm>
            <a:off x="2912806" y="1078222"/>
            <a:ext cx="6366388" cy="1864993"/>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latin typeface="GNUTypewriter" panose="02000503000000000000" pitchFamily="2" charset="-52"/>
              </a:rPr>
              <a:t>Objective</a:t>
            </a:r>
          </a:p>
          <a:p>
            <a:pPr algn="ctr"/>
            <a:endParaRPr lang="en-US" dirty="0">
              <a:latin typeface="GNUTypewriter" panose="02000503000000000000" pitchFamily="2" charset="-52"/>
            </a:endParaRPr>
          </a:p>
          <a:p>
            <a:pPr algn="ctr"/>
            <a:r>
              <a:rPr lang="en-US" dirty="0">
                <a:latin typeface="GNUTypewriter" panose="02000503000000000000" pitchFamily="2" charset="-52"/>
              </a:rPr>
              <a:t>The objective of our project is to train a model that can predict whether news articles are real or fake news.</a:t>
            </a: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p:txBody>
      </p:sp>
      <p:sp>
        <p:nvSpPr>
          <p:cNvPr id="4" name="Rectangle: Rounded Corners 3">
            <a:extLst>
              <a:ext uri="{FF2B5EF4-FFF2-40B4-BE49-F238E27FC236}">
                <a16:creationId xmlns:a16="http://schemas.microsoft.com/office/drawing/2014/main" id="{7F4C76EE-6D1A-42BB-B502-3388C5F6CCF2}"/>
              </a:ext>
            </a:extLst>
          </p:cNvPr>
          <p:cNvSpPr/>
          <p:nvPr/>
        </p:nvSpPr>
        <p:spPr>
          <a:xfrm>
            <a:off x="542621"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Identify Fake News Sites</a:t>
            </a:r>
          </a:p>
        </p:txBody>
      </p:sp>
      <p:sp>
        <p:nvSpPr>
          <p:cNvPr id="5" name="Rectangle: Rounded Corners 4">
            <a:extLst>
              <a:ext uri="{FF2B5EF4-FFF2-40B4-BE49-F238E27FC236}">
                <a16:creationId xmlns:a16="http://schemas.microsoft.com/office/drawing/2014/main" id="{36C19F52-19A6-437C-B093-4B39BB4D7919}"/>
              </a:ext>
            </a:extLst>
          </p:cNvPr>
          <p:cNvSpPr/>
          <p:nvPr/>
        </p:nvSpPr>
        <p:spPr>
          <a:xfrm>
            <a:off x="4367985"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Use Fake + Real News Documents to Train our Model</a:t>
            </a:r>
          </a:p>
        </p:txBody>
      </p:sp>
      <p:sp>
        <p:nvSpPr>
          <p:cNvPr id="7" name="Rectangle: Rounded Corners 6">
            <a:extLst>
              <a:ext uri="{FF2B5EF4-FFF2-40B4-BE49-F238E27FC236}">
                <a16:creationId xmlns:a16="http://schemas.microsoft.com/office/drawing/2014/main" id="{334C279B-00AB-4156-A832-7BB2E9046D85}"/>
              </a:ext>
            </a:extLst>
          </p:cNvPr>
          <p:cNvSpPr/>
          <p:nvPr/>
        </p:nvSpPr>
        <p:spPr>
          <a:xfrm>
            <a:off x="6280667"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for Testing</a:t>
            </a:r>
          </a:p>
        </p:txBody>
      </p:sp>
      <p:sp>
        <p:nvSpPr>
          <p:cNvPr id="8" name="Rectangle: Rounded Corners 7">
            <a:extLst>
              <a:ext uri="{FF2B5EF4-FFF2-40B4-BE49-F238E27FC236}">
                <a16:creationId xmlns:a16="http://schemas.microsoft.com/office/drawing/2014/main" id="{C9FFAA9C-53F7-4532-8810-FD49CAA353CC}"/>
              </a:ext>
            </a:extLst>
          </p:cNvPr>
          <p:cNvSpPr/>
          <p:nvPr/>
        </p:nvSpPr>
        <p:spPr>
          <a:xfrm>
            <a:off x="819334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Test Documents</a:t>
            </a:r>
          </a:p>
        </p:txBody>
      </p:sp>
      <p:sp>
        <p:nvSpPr>
          <p:cNvPr id="9" name="Rectangle: Rounded Corners 8">
            <a:extLst>
              <a:ext uri="{FF2B5EF4-FFF2-40B4-BE49-F238E27FC236}">
                <a16:creationId xmlns:a16="http://schemas.microsoft.com/office/drawing/2014/main" id="{662EE888-CA22-4030-9A02-9234E33B0F2B}"/>
              </a:ext>
            </a:extLst>
          </p:cNvPr>
          <p:cNvSpPr/>
          <p:nvPr/>
        </p:nvSpPr>
        <p:spPr>
          <a:xfrm>
            <a:off x="1010602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Classify, Topic, Categorize,</a:t>
            </a:r>
          </a:p>
          <a:p>
            <a:pPr algn="ctr"/>
            <a:r>
              <a:rPr lang="en-US" sz="1400" dirty="0">
                <a:latin typeface="GNUTypewriter" panose="02000503000000000000" pitchFamily="2" charset="-52"/>
              </a:rPr>
              <a:t>Rank, Sentiment </a:t>
            </a:r>
          </a:p>
        </p:txBody>
      </p:sp>
      <p:sp>
        <p:nvSpPr>
          <p:cNvPr id="10" name="Rectangle: Rounded Corners 9">
            <a:extLst>
              <a:ext uri="{FF2B5EF4-FFF2-40B4-BE49-F238E27FC236}">
                <a16:creationId xmlns:a16="http://schemas.microsoft.com/office/drawing/2014/main" id="{26D279E2-A965-42B2-8E57-AA1633950AE1}"/>
              </a:ext>
            </a:extLst>
          </p:cNvPr>
          <p:cNvSpPr/>
          <p:nvPr/>
        </p:nvSpPr>
        <p:spPr>
          <a:xfrm>
            <a:off x="2455303"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Classify as Fake or Real</a:t>
            </a:r>
          </a:p>
        </p:txBody>
      </p:sp>
      <p:cxnSp>
        <p:nvCxnSpPr>
          <p:cNvPr id="11" name="Straight Arrow Connector 10">
            <a:extLst>
              <a:ext uri="{FF2B5EF4-FFF2-40B4-BE49-F238E27FC236}">
                <a16:creationId xmlns:a16="http://schemas.microsoft.com/office/drawing/2014/main" id="{D0EA5F34-B082-4DF0-9D3F-6635C019B2C3}"/>
              </a:ext>
            </a:extLst>
          </p:cNvPr>
          <p:cNvCxnSpPr>
            <a:cxnSpLocks/>
            <a:stCxn id="4" idx="3"/>
            <a:endCxn id="10" idx="1"/>
          </p:cNvCxnSpPr>
          <p:nvPr/>
        </p:nvCxnSpPr>
        <p:spPr>
          <a:xfrm>
            <a:off x="2095196"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00AB07-F7B2-4C62-8A8A-003AD33FD30B}"/>
              </a:ext>
            </a:extLst>
          </p:cNvPr>
          <p:cNvCxnSpPr>
            <a:cxnSpLocks/>
            <a:stCxn id="10" idx="3"/>
            <a:endCxn id="5" idx="1"/>
          </p:cNvCxnSpPr>
          <p:nvPr/>
        </p:nvCxnSpPr>
        <p:spPr>
          <a:xfrm>
            <a:off x="4007878"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8DA0A4-CB1F-4A86-92CD-FF02896BC450}"/>
              </a:ext>
            </a:extLst>
          </p:cNvPr>
          <p:cNvCxnSpPr>
            <a:cxnSpLocks/>
            <a:stCxn id="5" idx="3"/>
            <a:endCxn id="7" idx="1"/>
          </p:cNvCxnSpPr>
          <p:nvPr/>
        </p:nvCxnSpPr>
        <p:spPr>
          <a:xfrm>
            <a:off x="5920560"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F1240E-0007-48F9-9E43-4B935E25438F}"/>
              </a:ext>
            </a:extLst>
          </p:cNvPr>
          <p:cNvCxnSpPr>
            <a:cxnSpLocks/>
            <a:stCxn id="7" idx="3"/>
            <a:endCxn id="8" idx="1"/>
          </p:cNvCxnSpPr>
          <p:nvPr/>
        </p:nvCxnSpPr>
        <p:spPr>
          <a:xfrm>
            <a:off x="7833242"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0EAB9-1010-4225-A688-CEF1ADCF30EA}"/>
              </a:ext>
            </a:extLst>
          </p:cNvPr>
          <p:cNvCxnSpPr>
            <a:cxnSpLocks/>
            <a:stCxn id="8" idx="3"/>
            <a:endCxn id="9" idx="1"/>
          </p:cNvCxnSpPr>
          <p:nvPr/>
        </p:nvCxnSpPr>
        <p:spPr>
          <a:xfrm>
            <a:off x="9745924" y="4255217"/>
            <a:ext cx="36010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155971E-375E-49AA-9E21-3B91AC8A722E}"/>
              </a:ext>
            </a:extLst>
          </p:cNvPr>
          <p:cNvSpPr/>
          <p:nvPr/>
        </p:nvSpPr>
        <p:spPr>
          <a:xfrm>
            <a:off x="3411643"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Refine and Confirm Model is Defensible</a:t>
            </a:r>
          </a:p>
        </p:txBody>
      </p:sp>
      <p:cxnSp>
        <p:nvCxnSpPr>
          <p:cNvPr id="3" name="Connector: Curved 2">
            <a:extLst>
              <a:ext uri="{FF2B5EF4-FFF2-40B4-BE49-F238E27FC236}">
                <a16:creationId xmlns:a16="http://schemas.microsoft.com/office/drawing/2014/main" id="{E91690BE-AD6D-47D0-BCFD-C334D5D55A4C}"/>
              </a:ext>
            </a:extLst>
          </p:cNvPr>
          <p:cNvCxnSpPr>
            <a:cxnSpLocks/>
            <a:stCxn id="5" idx="3"/>
            <a:endCxn id="16" idx="3"/>
          </p:cNvCxnSpPr>
          <p:nvPr/>
        </p:nvCxnSpPr>
        <p:spPr>
          <a:xfrm flipH="1">
            <a:off x="4964218" y="4255217"/>
            <a:ext cx="956342" cy="1647825"/>
          </a:xfrm>
          <a:prstGeom prst="curvedConnector3">
            <a:avLst>
              <a:gd name="adj1" fmla="val -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A87F0B41-E753-4B20-8E48-9623DD28DBF6}"/>
              </a:ext>
            </a:extLst>
          </p:cNvPr>
          <p:cNvCxnSpPr>
            <a:cxnSpLocks/>
            <a:stCxn id="16" idx="1"/>
            <a:endCxn id="10" idx="1"/>
          </p:cNvCxnSpPr>
          <p:nvPr/>
        </p:nvCxnSpPr>
        <p:spPr>
          <a:xfrm rot="10800000">
            <a:off x="2455303" y="4255218"/>
            <a:ext cx="956340" cy="1647825"/>
          </a:xfrm>
          <a:prstGeom prst="curvedConnector3">
            <a:avLst>
              <a:gd name="adj1" fmla="val 1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2B66BCD0-A04F-4996-98D4-5E1AA2E81EB0}"/>
              </a:ext>
            </a:extLst>
          </p:cNvPr>
          <p:cNvSpPr/>
          <p:nvPr/>
        </p:nvSpPr>
        <p:spPr>
          <a:xfrm>
            <a:off x="8193348"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Verify Accuracy of Tests</a:t>
            </a:r>
          </a:p>
        </p:txBody>
      </p:sp>
      <p:cxnSp>
        <p:nvCxnSpPr>
          <p:cNvPr id="24" name="Connector: Curved 23">
            <a:extLst>
              <a:ext uri="{FF2B5EF4-FFF2-40B4-BE49-F238E27FC236}">
                <a16:creationId xmlns:a16="http://schemas.microsoft.com/office/drawing/2014/main" id="{162E943E-32D0-4106-881F-44BB9694C8DB}"/>
              </a:ext>
            </a:extLst>
          </p:cNvPr>
          <p:cNvCxnSpPr>
            <a:cxnSpLocks/>
            <a:stCxn id="8" idx="3"/>
            <a:endCxn id="23" idx="3"/>
          </p:cNvCxnSpPr>
          <p:nvPr/>
        </p:nvCxnSpPr>
        <p:spPr>
          <a:xfrm flipH="1">
            <a:off x="9745923" y="4255217"/>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1777C1E-3005-45E1-BD72-9B6ABDB83829}"/>
              </a:ext>
            </a:extLst>
          </p:cNvPr>
          <p:cNvCxnSpPr>
            <a:cxnSpLocks/>
            <a:stCxn id="23" idx="1"/>
            <a:endCxn id="8" idx="1"/>
          </p:cNvCxnSpPr>
          <p:nvPr/>
        </p:nvCxnSpPr>
        <p:spPr>
          <a:xfrm rot="10800000" flipH="1">
            <a:off x="8193347" y="4255218"/>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16F713C-092C-4413-B066-EFE6F948FBD2}"/>
              </a:ext>
            </a:extLst>
          </p:cNvPr>
          <p:cNvPicPr>
            <a:picLocks noChangeAspect="1"/>
          </p:cNvPicPr>
          <p:nvPr/>
        </p:nvPicPr>
        <p:blipFill>
          <a:blip r:embed="rId2"/>
          <a:stretch>
            <a:fillRect/>
          </a:stretch>
        </p:blipFill>
        <p:spPr>
          <a:xfrm rot="18562404">
            <a:off x="448867" y="1238212"/>
            <a:ext cx="2343600" cy="1182731"/>
          </a:xfrm>
          <a:prstGeom prst="rect">
            <a:avLst/>
          </a:prstGeom>
        </p:spPr>
      </p:pic>
      <p:pic>
        <p:nvPicPr>
          <p:cNvPr id="31" name="Picture 6" descr="Image result for logo for fake news">
            <a:extLst>
              <a:ext uri="{FF2B5EF4-FFF2-40B4-BE49-F238E27FC236}">
                <a16:creationId xmlns:a16="http://schemas.microsoft.com/office/drawing/2014/main" id="{7B76537C-D90D-47E6-BCE9-7731E2AF9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13494">
            <a:off x="9635612" y="1329162"/>
            <a:ext cx="1933577" cy="147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8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“Is It Real News”?</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0285F3AF-8382-4947-B532-1B5439A79CD5}"/>
              </a:ext>
            </a:extLst>
          </p:cNvPr>
          <p:cNvGraphicFramePr>
            <a:graphicFrameLocks noGrp="1"/>
          </p:cNvGraphicFramePr>
          <p:nvPr>
            <p:extLst>
              <p:ext uri="{D42A27DB-BD31-4B8C-83A1-F6EECF244321}">
                <p14:modId xmlns:p14="http://schemas.microsoft.com/office/powerpoint/2010/main" val="2713882900"/>
              </p:ext>
            </p:extLst>
          </p:nvPr>
        </p:nvGraphicFramePr>
        <p:xfrm>
          <a:off x="1133475" y="2814554"/>
          <a:ext cx="9944103" cy="3550614"/>
        </p:xfrm>
        <a:graphic>
          <a:graphicData uri="http://schemas.openxmlformats.org/drawingml/2006/table">
            <a:tbl>
              <a:tblPr firstRow="1" bandRow="1">
                <a:tableStyleId>{9D7B26C5-4107-4FEC-AEDC-1716B250A1EF}</a:tableStyleId>
              </a:tblPr>
              <a:tblGrid>
                <a:gridCol w="2465131">
                  <a:extLst>
                    <a:ext uri="{9D8B030D-6E8A-4147-A177-3AD203B41FA5}">
                      <a16:colId xmlns:a16="http://schemas.microsoft.com/office/drawing/2014/main" val="4121777721"/>
                    </a:ext>
                  </a:extLst>
                </a:gridCol>
                <a:gridCol w="1339522">
                  <a:extLst>
                    <a:ext uri="{9D8B030D-6E8A-4147-A177-3AD203B41FA5}">
                      <a16:colId xmlns:a16="http://schemas.microsoft.com/office/drawing/2014/main" val="683465871"/>
                    </a:ext>
                  </a:extLst>
                </a:gridCol>
                <a:gridCol w="1227890">
                  <a:extLst>
                    <a:ext uri="{9D8B030D-6E8A-4147-A177-3AD203B41FA5}">
                      <a16:colId xmlns:a16="http://schemas.microsoft.com/office/drawing/2014/main" val="4286168892"/>
                    </a:ext>
                  </a:extLst>
                </a:gridCol>
                <a:gridCol w="1227890">
                  <a:extLst>
                    <a:ext uri="{9D8B030D-6E8A-4147-A177-3AD203B41FA5}">
                      <a16:colId xmlns:a16="http://schemas.microsoft.com/office/drawing/2014/main" val="2739353354"/>
                    </a:ext>
                  </a:extLst>
                </a:gridCol>
                <a:gridCol w="1227890">
                  <a:extLst>
                    <a:ext uri="{9D8B030D-6E8A-4147-A177-3AD203B41FA5}">
                      <a16:colId xmlns:a16="http://schemas.microsoft.com/office/drawing/2014/main" val="3116014141"/>
                    </a:ext>
                  </a:extLst>
                </a:gridCol>
                <a:gridCol w="1227890">
                  <a:extLst>
                    <a:ext uri="{9D8B030D-6E8A-4147-A177-3AD203B41FA5}">
                      <a16:colId xmlns:a16="http://schemas.microsoft.com/office/drawing/2014/main" val="3210817199"/>
                    </a:ext>
                  </a:extLst>
                </a:gridCol>
                <a:gridCol w="1227890">
                  <a:extLst>
                    <a:ext uri="{9D8B030D-6E8A-4147-A177-3AD203B41FA5}">
                      <a16:colId xmlns:a16="http://schemas.microsoft.com/office/drawing/2014/main" val="3115112195"/>
                    </a:ext>
                  </a:extLst>
                </a:gridCol>
              </a:tblGrid>
              <a:tr h="593079">
                <a:tc>
                  <a:txBody>
                    <a:bodyPr/>
                    <a:lstStyle/>
                    <a:p>
                      <a:pPr algn="ctr"/>
                      <a:r>
                        <a:rPr lang="en-US" sz="1400" dirty="0">
                          <a:latin typeface="GNUTypewriter" panose="02000503000000000000" pitchFamily="2" charset="-52"/>
                        </a:rPr>
                        <a:t>Model</a:t>
                      </a:r>
                    </a:p>
                  </a:txBody>
                  <a:tcPr anchor="ctr"/>
                </a:tc>
                <a:tc>
                  <a:txBody>
                    <a:bodyPr/>
                    <a:lstStyle/>
                    <a:p>
                      <a:pPr algn="ctr"/>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Model Accuracy</a:t>
                      </a:r>
                    </a:p>
                  </a:txBody>
                  <a:tcPr anchor="ctr"/>
                </a:tc>
                <a:tc>
                  <a:txBody>
                    <a:bodyPr/>
                    <a:lstStyle/>
                    <a:p>
                      <a:pPr algn="ctr"/>
                      <a:r>
                        <a:rPr lang="en-US" sz="1400" dirty="0">
                          <a:latin typeface="GNUTypewriter" panose="02000503000000000000" pitchFamily="2" charset="-52"/>
                        </a:rPr>
                        <a:t>Precision</a:t>
                      </a:r>
                    </a:p>
                  </a:txBody>
                  <a:tcPr anchor="ctr"/>
                </a:tc>
                <a:tc>
                  <a:txBody>
                    <a:bodyPr/>
                    <a:lstStyle/>
                    <a:p>
                      <a:pPr algn="ctr"/>
                      <a:r>
                        <a:rPr lang="en-US" sz="1400">
                          <a:latin typeface="GNUTypewriter" panose="02000503000000000000" pitchFamily="2" charset="-52"/>
                        </a:rPr>
                        <a:t>Recall</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F1 Score</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Weighted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2486238"/>
                  </a:ext>
                </a:extLst>
              </a:tr>
              <a:tr h="487875">
                <a:tc>
                  <a:txBody>
                    <a:bodyPr/>
                    <a:lstStyle/>
                    <a:p>
                      <a:r>
                        <a:rPr lang="en-US" sz="1400" dirty="0">
                          <a:latin typeface="GNUTypewriter" panose="02000503000000000000" pitchFamily="2" charset="-52"/>
                        </a:rPr>
                        <a:t>Classification</a:t>
                      </a: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r>
                        <a:rPr lang="en-US" sz="1400" dirty="0">
                          <a:latin typeface="GNUTypewriter" panose="02000503000000000000" pitchFamily="2" charset="-52"/>
                        </a:rPr>
                        <a:t>.8908</a:t>
                      </a:r>
                    </a:p>
                  </a:txBody>
                  <a:tcPr anchor="ctr"/>
                </a:tc>
                <a:tc>
                  <a:txBody>
                    <a:bodyPr/>
                    <a:lstStyle/>
                    <a:p>
                      <a:pPr algn="ctr"/>
                      <a:r>
                        <a:rPr lang="en-US" sz="1400" dirty="0">
                          <a:latin typeface="GNUTypewriter" panose="02000503000000000000" pitchFamily="2" charset="-52"/>
                        </a:rPr>
                        <a:t>.87</a:t>
                      </a:r>
                    </a:p>
                  </a:txBody>
                  <a:tcPr anchor="ctr"/>
                </a:tc>
                <a:tc>
                  <a:txBody>
                    <a:bodyPr/>
                    <a:lstStyle/>
                    <a:p>
                      <a:pPr algn="ctr"/>
                      <a:r>
                        <a:rPr lang="en-US" sz="1400" dirty="0">
                          <a:latin typeface="GNUTypewriter" panose="02000503000000000000" pitchFamily="2" charset="-52"/>
                        </a:rPr>
                        <a:t>.79</a:t>
                      </a:r>
                    </a:p>
                  </a:txBody>
                  <a:tcPr anchor="ctr"/>
                </a:tc>
                <a:tc>
                  <a:txBody>
                    <a:bodyPr/>
                    <a:lstStyle/>
                    <a:p>
                      <a:pPr algn="ctr"/>
                      <a:r>
                        <a:rPr lang="en-US" sz="1400" dirty="0">
                          <a:latin typeface="GNUTypewriter" panose="02000503000000000000" pitchFamily="2" charset="-52"/>
                        </a:rPr>
                        <a:t>.83</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.508165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0121230"/>
                  </a:ext>
                </a:extLst>
              </a:tr>
              <a:tr h="487875">
                <a:tc>
                  <a:txBody>
                    <a:bodyPr/>
                    <a:lstStyle/>
                    <a:p>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Mostly False</a:t>
                      </a:r>
                    </a:p>
                  </a:txBody>
                  <a:tcPr anchor="ctr"/>
                </a:tc>
                <a:tc>
                  <a:txBody>
                    <a:bodyPr/>
                    <a:lstStyle/>
                    <a:p>
                      <a:pPr algn="ctr"/>
                      <a:r>
                        <a:rPr lang="en-US" sz="1400" dirty="0">
                          <a:latin typeface="GNUTypewriter" panose="02000503000000000000" pitchFamily="2" charset="-52"/>
                        </a:rPr>
                        <a:t>.9168</a:t>
                      </a:r>
                    </a:p>
                  </a:txBody>
                  <a:tcPr anchor="ctr"/>
                </a:tc>
                <a:tc>
                  <a:txBody>
                    <a:bodyPr/>
                    <a:lstStyle/>
                    <a:p>
                      <a:pPr algn="ctr"/>
                      <a:r>
                        <a:rPr lang="en-US" sz="1400" dirty="0">
                          <a:latin typeface="GNUTypewriter" panose="02000503000000000000" pitchFamily="2" charset="-52"/>
                        </a:rPr>
                        <a:t>.88</a:t>
                      </a:r>
                    </a:p>
                  </a:txBody>
                  <a:tcPr anchor="ctr"/>
                </a:tc>
                <a:tc>
                  <a:txBody>
                    <a:bodyPr/>
                    <a:lstStyle/>
                    <a:p>
                      <a:pPr algn="ctr"/>
                      <a:r>
                        <a:rPr lang="en-US" sz="1400" dirty="0">
                          <a:latin typeface="GNUTypewriter" panose="02000503000000000000" pitchFamily="2" charset="-52"/>
                        </a:rPr>
                        <a:t>.97</a:t>
                      </a:r>
                    </a:p>
                  </a:txBody>
                  <a:tcPr anchor="ctr"/>
                </a:tc>
                <a:tc>
                  <a:txBody>
                    <a:bodyPr/>
                    <a:lstStyle/>
                    <a:p>
                      <a:pPr algn="ctr"/>
                      <a:r>
                        <a:rPr lang="en-US" sz="1400" dirty="0">
                          <a:latin typeface="GNUTypewriter" panose="02000503000000000000" pitchFamily="2" charset="-52"/>
                        </a:rPr>
                        <a:t>.92</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.719974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865497"/>
                  </a:ext>
                </a:extLst>
              </a:tr>
              <a:tr h="487875">
                <a:tc>
                  <a:txBody>
                    <a:bodyPr/>
                    <a:lstStyle/>
                    <a:p>
                      <a:r>
                        <a:rPr lang="en-US" sz="1400" b="0" i="0" kern="1200" dirty="0">
                          <a:solidFill>
                            <a:schemeClr val="tx1"/>
                          </a:solidFill>
                          <a:effectLst/>
                          <a:latin typeface="GNUTypewriter" panose="02000503000000000000" pitchFamily="2" charset="-52"/>
                          <a:ea typeface="+mn-ea"/>
                          <a:cs typeface="+mn-cs"/>
                        </a:rPr>
                        <a:t>Sentiment</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7158310"/>
                  </a:ext>
                </a:extLst>
              </a:tr>
              <a:tr h="487875">
                <a:tc>
                  <a:txBody>
                    <a:bodyPr/>
                    <a:lstStyle/>
                    <a:p>
                      <a:r>
                        <a:rPr lang="en-US" sz="1400" dirty="0">
                          <a:latin typeface="GNUTypewriter" panose="02000503000000000000" pitchFamily="2" charset="-52"/>
                        </a:rPr>
                        <a:t>Author Type</a:t>
                      </a:r>
                    </a:p>
                  </a:txBody>
                  <a:tcPr anchor="ctr"/>
                </a:tc>
                <a:tc>
                  <a:txBody>
                    <a:bodyPr/>
                    <a:lstStyle/>
                    <a:p>
                      <a:pPr algn="ctr"/>
                      <a:r>
                        <a:rPr lang="en-US" sz="1400" dirty="0">
                          <a:latin typeface="GNUTypewriter" panose="02000503000000000000" pitchFamily="2" charset="-52"/>
                        </a:rPr>
                        <a:t>Maybe</a:t>
                      </a:r>
                    </a:p>
                  </a:txBody>
                  <a:tcPr anchor="ctr"/>
                </a:tc>
                <a:tc>
                  <a:txBody>
                    <a:bodyPr/>
                    <a:lstStyle/>
                    <a:p>
                      <a:pPr algn="ctr"/>
                      <a:r>
                        <a:rPr lang="en-US" sz="1400" dirty="0">
                          <a:latin typeface="GNUTypewriter" panose="02000503000000000000" pitchFamily="2" charset="-52"/>
                        </a:rPr>
                        <a:t>.7455</a:t>
                      </a:r>
                    </a:p>
                  </a:txBody>
                  <a:tcPr anchor="ctr"/>
                </a:tc>
                <a:tc>
                  <a:txBody>
                    <a:bodyPr/>
                    <a:lstStyle/>
                    <a:p>
                      <a:pPr algn="ctr"/>
                      <a:r>
                        <a:rPr lang="en-US" sz="1400" dirty="0">
                          <a:latin typeface="GNUTypewriter" panose="02000503000000000000" pitchFamily="2" charset="-52"/>
                        </a:rPr>
                        <a:t>.67</a:t>
                      </a:r>
                    </a:p>
                  </a:txBody>
                  <a:tcPr anchor="ctr"/>
                </a:tc>
                <a:tc>
                  <a:txBody>
                    <a:bodyPr/>
                    <a:lstStyle/>
                    <a:p>
                      <a:pPr algn="ctr"/>
                      <a:r>
                        <a:rPr lang="en-US" sz="1400" dirty="0">
                          <a:latin typeface="GNUTypewriter" panose="02000503000000000000" pitchFamily="2" charset="-52"/>
                        </a:rPr>
                        <a:t>.92</a:t>
                      </a:r>
                    </a:p>
                  </a:txBody>
                  <a:tcPr anchor="ctr"/>
                </a:tc>
                <a:tc>
                  <a:txBody>
                    <a:bodyPr/>
                    <a:lstStyle/>
                    <a:p>
                      <a:pPr algn="ctr"/>
                      <a:r>
                        <a:rPr lang="en-US" sz="1400" dirty="0">
                          <a:latin typeface="GNUTypewriter" panose="02000503000000000000" pitchFamily="2" charset="-52"/>
                        </a:rPr>
                        <a:t>.78</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.358430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0009564"/>
                  </a:ext>
                </a:extLst>
              </a:tr>
              <a:tr h="487875">
                <a:tc>
                  <a:txBody>
                    <a:bodyPr/>
                    <a:lstStyle/>
                    <a:p>
                      <a:r>
                        <a:rPr lang="en-US" sz="1400" dirty="0">
                          <a:latin typeface="GNUTypewriter" panose="02000503000000000000" pitchFamily="2" charset="-52"/>
                        </a:rPr>
                        <a:t>Document Complexity</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229856"/>
                  </a:ext>
                </a:extLst>
              </a:tr>
              <a:tr h="487875">
                <a:tc>
                  <a:txBody>
                    <a:bodyPr/>
                    <a:lstStyle/>
                    <a:p>
                      <a:r>
                        <a:rPr lang="en-US" sz="1400" dirty="0">
                          <a:latin typeface="GNUTypewriter" panose="02000503000000000000" pitchFamily="2" charset="-52"/>
                        </a:rPr>
                        <a:t>Topic / Category</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223090"/>
                  </a:ext>
                </a:extLst>
              </a:tr>
            </a:tbl>
          </a:graphicData>
        </a:graphic>
      </p:graphicFrame>
      <p:sp>
        <p:nvSpPr>
          <p:cNvPr id="9" name="TextBox 8">
            <a:extLst>
              <a:ext uri="{FF2B5EF4-FFF2-40B4-BE49-F238E27FC236}">
                <a16:creationId xmlns:a16="http://schemas.microsoft.com/office/drawing/2014/main" id="{AFCFAD34-011C-4229-B321-1AD496B667FF}"/>
              </a:ext>
            </a:extLst>
          </p:cNvPr>
          <p:cNvSpPr txBox="1"/>
          <p:nvPr/>
        </p:nvSpPr>
        <p:spPr>
          <a:xfrm>
            <a:off x="1114421" y="2166014"/>
            <a:ext cx="9963157" cy="584775"/>
          </a:xfrm>
          <a:prstGeom prst="rect">
            <a:avLst/>
          </a:prstGeom>
          <a:noFill/>
        </p:spPr>
        <p:txBody>
          <a:bodyPr wrap="square" rtlCol="0">
            <a:spAutoFit/>
          </a:bodyPr>
          <a:lstStyle/>
          <a:p>
            <a:r>
              <a:rPr lang="en-US" sz="1600" dirty="0">
                <a:latin typeface="GNUTypewriter" panose="02000503000000000000" pitchFamily="2" charset="-52"/>
              </a:rPr>
              <a:t>As an example, we tested /Infowars Monday Quarterbacking Political Review containing 800 words, 3 paragraphs, author = unknown). Model results are:</a:t>
            </a:r>
          </a:p>
        </p:txBody>
      </p:sp>
      <p:sp>
        <p:nvSpPr>
          <p:cNvPr id="12" name="TextBox 11">
            <a:extLst>
              <a:ext uri="{FF2B5EF4-FFF2-40B4-BE49-F238E27FC236}">
                <a16:creationId xmlns:a16="http://schemas.microsoft.com/office/drawing/2014/main" id="{163CE557-023F-4C2E-AF1E-8C10446146CB}"/>
              </a:ext>
            </a:extLst>
          </p:cNvPr>
          <p:cNvSpPr txBox="1"/>
          <p:nvPr/>
        </p:nvSpPr>
        <p:spPr>
          <a:xfrm>
            <a:off x="1114421" y="1054081"/>
            <a:ext cx="10144129" cy="830997"/>
          </a:xfrm>
          <a:prstGeom prst="rect">
            <a:avLst/>
          </a:prstGeom>
          <a:noFill/>
        </p:spPr>
        <p:txBody>
          <a:bodyPr wrap="square" rtlCol="0">
            <a:spAutoFit/>
          </a:bodyPr>
          <a:lstStyle/>
          <a:p>
            <a:r>
              <a:rPr lang="en-US" sz="1600" dirty="0">
                <a:latin typeface="GNUTypewriter" panose="02000503000000000000" pitchFamily="2" charset="-52"/>
              </a:rPr>
              <a:t>Our intention is to put individual documents through our “Is It Real News” Engine (which consists of a number of trained models), and the Engine will give back an “Is It Real News” Score/Prediction.</a:t>
            </a:r>
          </a:p>
        </p:txBody>
      </p:sp>
    </p:spTree>
    <p:extLst>
      <p:ext uri="{BB962C8B-B14F-4D97-AF65-F5344CB8AC3E}">
        <p14:creationId xmlns:p14="http://schemas.microsoft.com/office/powerpoint/2010/main" val="411962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Composite Model</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59D4FE7-515B-46E7-A1D8-21973FAFE603}"/>
              </a:ext>
            </a:extLst>
          </p:cNvPr>
          <p:cNvPicPr>
            <a:picLocks noChangeAspect="1"/>
          </p:cNvPicPr>
          <p:nvPr/>
        </p:nvPicPr>
        <p:blipFill>
          <a:blip r:embed="rId4"/>
          <a:stretch>
            <a:fillRect/>
          </a:stretch>
        </p:blipFill>
        <p:spPr>
          <a:xfrm>
            <a:off x="1779050" y="1117852"/>
            <a:ext cx="8633899" cy="4986505"/>
          </a:xfrm>
          <a:prstGeom prst="rect">
            <a:avLst/>
          </a:prstGeom>
        </p:spPr>
      </p:pic>
    </p:spTree>
    <p:extLst>
      <p:ext uri="{BB962C8B-B14F-4D97-AF65-F5344CB8AC3E}">
        <p14:creationId xmlns:p14="http://schemas.microsoft.com/office/powerpoint/2010/main" val="3729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The Source Data</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30A96E-80D4-42B3-8D69-4CE5A01F8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945" y="1304413"/>
            <a:ext cx="3880568" cy="3602013"/>
          </a:xfrm>
          <a:prstGeom prst="rect">
            <a:avLst/>
          </a:prstGeom>
        </p:spPr>
      </p:pic>
      <p:sp>
        <p:nvSpPr>
          <p:cNvPr id="11" name="TextBox 10">
            <a:extLst>
              <a:ext uri="{FF2B5EF4-FFF2-40B4-BE49-F238E27FC236}">
                <a16:creationId xmlns:a16="http://schemas.microsoft.com/office/drawing/2014/main" id="{02CA26E2-B0CA-4BC1-AE05-A9A6FC1B09C5}"/>
              </a:ext>
            </a:extLst>
          </p:cNvPr>
          <p:cNvSpPr txBox="1"/>
          <p:nvPr/>
        </p:nvSpPr>
        <p:spPr>
          <a:xfrm>
            <a:off x="1513926" y="924704"/>
            <a:ext cx="3998670" cy="307777"/>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Several27’s </a:t>
            </a:r>
            <a:r>
              <a:rPr lang="en-US" sz="1400" b="1" u="sng" dirty="0" err="1">
                <a:solidFill>
                  <a:srgbClr val="FF0000"/>
                </a:solidFill>
                <a:latin typeface="GNUTypewriter" panose="02000503000000000000" pitchFamily="2" charset="-52"/>
              </a:rPr>
              <a:t>FakeNewsCorpus</a:t>
            </a:r>
            <a:r>
              <a:rPr lang="en-US" sz="1400" b="1" u="sng" dirty="0">
                <a:solidFill>
                  <a:srgbClr val="FF0000"/>
                </a:solidFill>
                <a:latin typeface="GNUTypewriter" panose="02000503000000000000" pitchFamily="2" charset="-52"/>
              </a:rPr>
              <a:t> Dataset</a:t>
            </a:r>
          </a:p>
        </p:txBody>
      </p:sp>
      <p:sp>
        <p:nvSpPr>
          <p:cNvPr id="8" name="Dodecagon 7">
            <a:extLst>
              <a:ext uri="{FF2B5EF4-FFF2-40B4-BE49-F238E27FC236}">
                <a16:creationId xmlns:a16="http://schemas.microsoft.com/office/drawing/2014/main" id="{B2B3A804-B92E-4ADC-8904-818A2C8A7285}"/>
              </a:ext>
            </a:extLst>
          </p:cNvPr>
          <p:cNvSpPr/>
          <p:nvPr/>
        </p:nvSpPr>
        <p:spPr>
          <a:xfrm>
            <a:off x="5952761" y="1273506"/>
            <a:ext cx="3289996" cy="3195252"/>
          </a:xfrm>
          <a:prstGeom prst="do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C3CCEDC-253C-4060-B8F7-86BA2B5AC8AE}"/>
              </a:ext>
            </a:extLst>
          </p:cNvPr>
          <p:cNvPicPr>
            <a:picLocks noChangeAspect="1"/>
          </p:cNvPicPr>
          <p:nvPr/>
        </p:nvPicPr>
        <p:blipFill>
          <a:blip r:embed="rId5"/>
          <a:stretch>
            <a:fillRect/>
          </a:stretch>
        </p:blipFill>
        <p:spPr>
          <a:xfrm>
            <a:off x="4230055" y="5230382"/>
            <a:ext cx="3849594" cy="1463450"/>
          </a:xfrm>
          <a:prstGeom prst="rect">
            <a:avLst/>
          </a:prstGeom>
        </p:spPr>
      </p:pic>
      <p:sp>
        <p:nvSpPr>
          <p:cNvPr id="14" name="TextBox 13">
            <a:extLst>
              <a:ext uri="{FF2B5EF4-FFF2-40B4-BE49-F238E27FC236}">
                <a16:creationId xmlns:a16="http://schemas.microsoft.com/office/drawing/2014/main" id="{7CBEB394-5F79-4744-A865-D346049A4137}"/>
              </a:ext>
            </a:extLst>
          </p:cNvPr>
          <p:cNvSpPr txBox="1"/>
          <p:nvPr/>
        </p:nvSpPr>
        <p:spPr>
          <a:xfrm>
            <a:off x="4091942" y="4879101"/>
            <a:ext cx="4125820" cy="307777"/>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Liar </a:t>
            </a:r>
            <a:r>
              <a:rPr lang="en-US" sz="1400" b="1" u="sng" dirty="0" err="1">
                <a:solidFill>
                  <a:srgbClr val="FF0000"/>
                </a:solidFill>
                <a:latin typeface="GNUTypewriter" panose="02000503000000000000" pitchFamily="2" charset="-52"/>
              </a:rPr>
              <a:t>Liar</a:t>
            </a:r>
            <a:r>
              <a:rPr lang="en-US" sz="1400" b="1" u="sng" dirty="0">
                <a:solidFill>
                  <a:srgbClr val="FF0000"/>
                </a:solidFill>
                <a:latin typeface="GNUTypewriter" panose="02000503000000000000" pitchFamily="2" charset="-52"/>
              </a:rPr>
              <a:t> … Pants On Fire (</a:t>
            </a:r>
            <a:r>
              <a:rPr lang="en-US" sz="1400" b="1" u="sng" dirty="0" err="1">
                <a:solidFill>
                  <a:srgbClr val="FF0000"/>
                </a:solidFill>
                <a:latin typeface="GNUTypewriter" panose="02000503000000000000" pitchFamily="2" charset="-52"/>
              </a:rPr>
              <a:t>Politifact</a:t>
            </a:r>
            <a:r>
              <a:rPr lang="en-US" sz="1400" b="1" u="sng" dirty="0">
                <a:solidFill>
                  <a:srgbClr val="FF0000"/>
                </a:solidFill>
                <a:latin typeface="GNUTypewriter" panose="02000503000000000000" pitchFamily="2" charset="-52"/>
              </a:rPr>
              <a:t>) Dataset</a:t>
            </a:r>
          </a:p>
        </p:txBody>
      </p:sp>
      <p:pic>
        <p:nvPicPr>
          <p:cNvPr id="13" name="Picture 12">
            <a:extLst>
              <a:ext uri="{FF2B5EF4-FFF2-40B4-BE49-F238E27FC236}">
                <a16:creationId xmlns:a16="http://schemas.microsoft.com/office/drawing/2014/main" id="{64994FA3-4D66-4EC8-A283-B1A980847544}"/>
              </a:ext>
            </a:extLst>
          </p:cNvPr>
          <p:cNvPicPr>
            <a:picLocks noChangeAspect="1"/>
          </p:cNvPicPr>
          <p:nvPr/>
        </p:nvPicPr>
        <p:blipFill rotWithShape="1">
          <a:blip r:embed="rId6"/>
          <a:srcRect l="1" t="2983" r="52625"/>
          <a:stretch/>
        </p:blipFill>
        <p:spPr>
          <a:xfrm>
            <a:off x="10079453" y="1230100"/>
            <a:ext cx="1320611" cy="3701648"/>
          </a:xfrm>
          <a:prstGeom prst="rect">
            <a:avLst/>
          </a:prstGeom>
        </p:spPr>
      </p:pic>
      <p:sp>
        <p:nvSpPr>
          <p:cNvPr id="12" name="TextBox 11">
            <a:extLst>
              <a:ext uri="{FF2B5EF4-FFF2-40B4-BE49-F238E27FC236}">
                <a16:creationId xmlns:a16="http://schemas.microsoft.com/office/drawing/2014/main" id="{13AC19FA-9B0C-4270-9CB6-B4F0AF2B063D}"/>
              </a:ext>
            </a:extLst>
          </p:cNvPr>
          <p:cNvSpPr txBox="1"/>
          <p:nvPr/>
        </p:nvSpPr>
        <p:spPr>
          <a:xfrm>
            <a:off x="9614182" y="922323"/>
            <a:ext cx="2251152" cy="307777"/>
          </a:xfrm>
          <a:prstGeom prst="rect">
            <a:avLst/>
          </a:prstGeom>
          <a:noFill/>
        </p:spPr>
        <p:txBody>
          <a:bodyPr wrap="square" rtlCol="0">
            <a:spAutoFit/>
          </a:bodyPr>
          <a:lstStyle/>
          <a:p>
            <a:pPr algn="ctr"/>
            <a:r>
              <a:rPr lang="en-US" sz="1400" b="1" u="sng" dirty="0" err="1">
                <a:solidFill>
                  <a:srgbClr val="FF0000"/>
                </a:solidFill>
                <a:latin typeface="GNUTypewriter" panose="02000503000000000000" pitchFamily="2" charset="-52"/>
              </a:rPr>
              <a:t>AllTheNews</a:t>
            </a:r>
            <a:r>
              <a:rPr lang="en-US" sz="1400" b="1" u="sng" dirty="0">
                <a:solidFill>
                  <a:srgbClr val="FF0000"/>
                </a:solidFill>
                <a:latin typeface="GNUTypewriter" panose="02000503000000000000" pitchFamily="2" charset="-52"/>
              </a:rPr>
              <a:t> Dataset</a:t>
            </a:r>
          </a:p>
        </p:txBody>
      </p:sp>
      <p:sp>
        <p:nvSpPr>
          <p:cNvPr id="17" name="Dodecagon 16">
            <a:extLst>
              <a:ext uri="{FF2B5EF4-FFF2-40B4-BE49-F238E27FC236}">
                <a16:creationId xmlns:a16="http://schemas.microsoft.com/office/drawing/2014/main" id="{1A4B582F-4B36-4F71-8249-52B019DB53D0}"/>
              </a:ext>
            </a:extLst>
          </p:cNvPr>
          <p:cNvSpPr/>
          <p:nvPr/>
        </p:nvSpPr>
        <p:spPr>
          <a:xfrm>
            <a:off x="6356877" y="1658592"/>
            <a:ext cx="2481764" cy="2425080"/>
          </a:xfrm>
          <a:prstGeom prst="dodec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CC50698-1D04-4872-AA71-ED70F0F881AB}"/>
              </a:ext>
            </a:extLst>
          </p:cNvPr>
          <p:cNvSpPr txBox="1"/>
          <p:nvPr/>
        </p:nvSpPr>
        <p:spPr>
          <a:xfrm rot="1722454">
            <a:off x="5706095" y="3895692"/>
            <a:ext cx="2251152" cy="307777"/>
          </a:xfrm>
          <a:prstGeom prst="rect">
            <a:avLst/>
          </a:prstGeom>
          <a:noFill/>
        </p:spPr>
        <p:txBody>
          <a:bodyPr wrap="square" rtlCol="0">
            <a:spAutoFit/>
          </a:bodyPr>
          <a:lstStyle/>
          <a:p>
            <a:pPr algn="ctr"/>
            <a:r>
              <a:rPr lang="en-US" sz="1400" b="1" u="sng" dirty="0"/>
              <a:t>Synthesis</a:t>
            </a:r>
          </a:p>
        </p:txBody>
      </p:sp>
      <p:sp>
        <p:nvSpPr>
          <p:cNvPr id="19" name="TextBox 18">
            <a:extLst>
              <a:ext uri="{FF2B5EF4-FFF2-40B4-BE49-F238E27FC236}">
                <a16:creationId xmlns:a16="http://schemas.microsoft.com/office/drawing/2014/main" id="{9886F3D5-D308-414A-AC94-23C65CA1646F}"/>
              </a:ext>
            </a:extLst>
          </p:cNvPr>
          <p:cNvSpPr txBox="1"/>
          <p:nvPr/>
        </p:nvSpPr>
        <p:spPr>
          <a:xfrm rot="18191018">
            <a:off x="7683900" y="3413457"/>
            <a:ext cx="2251152" cy="307777"/>
          </a:xfrm>
          <a:prstGeom prst="rect">
            <a:avLst/>
          </a:prstGeom>
          <a:noFill/>
        </p:spPr>
        <p:txBody>
          <a:bodyPr wrap="square" rtlCol="0">
            <a:spAutoFit/>
          </a:bodyPr>
          <a:lstStyle/>
          <a:p>
            <a:pPr algn="ctr"/>
            <a:r>
              <a:rPr lang="en-US" sz="1400" b="1" u="sng" dirty="0"/>
              <a:t>Transformation</a:t>
            </a:r>
          </a:p>
        </p:txBody>
      </p:sp>
      <p:sp>
        <p:nvSpPr>
          <p:cNvPr id="20" name="TextBox 19">
            <a:extLst>
              <a:ext uri="{FF2B5EF4-FFF2-40B4-BE49-F238E27FC236}">
                <a16:creationId xmlns:a16="http://schemas.microsoft.com/office/drawing/2014/main" id="{C807A9FC-2193-44E4-83C4-8938B67CEF63}"/>
              </a:ext>
            </a:extLst>
          </p:cNvPr>
          <p:cNvSpPr txBox="1"/>
          <p:nvPr/>
        </p:nvSpPr>
        <p:spPr>
          <a:xfrm rot="18170168">
            <a:off x="5237864" y="1993848"/>
            <a:ext cx="2251152" cy="307777"/>
          </a:xfrm>
          <a:prstGeom prst="rect">
            <a:avLst/>
          </a:prstGeom>
          <a:noFill/>
        </p:spPr>
        <p:txBody>
          <a:bodyPr wrap="square" rtlCol="0">
            <a:spAutoFit/>
          </a:bodyPr>
          <a:lstStyle/>
          <a:p>
            <a:pPr algn="ctr"/>
            <a:r>
              <a:rPr lang="en-US" sz="1400" b="1" u="sng" dirty="0"/>
              <a:t>Cleaning</a:t>
            </a:r>
          </a:p>
        </p:txBody>
      </p:sp>
      <p:sp>
        <p:nvSpPr>
          <p:cNvPr id="21" name="TextBox 20">
            <a:extLst>
              <a:ext uri="{FF2B5EF4-FFF2-40B4-BE49-F238E27FC236}">
                <a16:creationId xmlns:a16="http://schemas.microsoft.com/office/drawing/2014/main" id="{FB1DF0CB-8BAA-434E-A082-F5439B296842}"/>
              </a:ext>
            </a:extLst>
          </p:cNvPr>
          <p:cNvSpPr txBox="1"/>
          <p:nvPr/>
        </p:nvSpPr>
        <p:spPr>
          <a:xfrm rot="1722454">
            <a:off x="7238270" y="1525375"/>
            <a:ext cx="2251152" cy="307777"/>
          </a:xfrm>
          <a:prstGeom prst="rect">
            <a:avLst/>
          </a:prstGeom>
          <a:noFill/>
        </p:spPr>
        <p:txBody>
          <a:bodyPr wrap="square" rtlCol="0">
            <a:spAutoFit/>
          </a:bodyPr>
          <a:lstStyle/>
          <a:p>
            <a:pPr algn="ctr"/>
            <a:r>
              <a:rPr lang="en-US" sz="1400" b="1" u="sng" dirty="0"/>
              <a:t>Filtering</a:t>
            </a:r>
          </a:p>
        </p:txBody>
      </p:sp>
      <p:sp>
        <p:nvSpPr>
          <p:cNvPr id="22" name="TextBox 21">
            <a:extLst>
              <a:ext uri="{FF2B5EF4-FFF2-40B4-BE49-F238E27FC236}">
                <a16:creationId xmlns:a16="http://schemas.microsoft.com/office/drawing/2014/main" id="{D660A8D1-FDDF-46E9-86C4-ECFA5FDDE66C}"/>
              </a:ext>
            </a:extLst>
          </p:cNvPr>
          <p:cNvSpPr txBox="1"/>
          <p:nvPr/>
        </p:nvSpPr>
        <p:spPr>
          <a:xfrm>
            <a:off x="6259633" y="2290313"/>
            <a:ext cx="2691374" cy="1477328"/>
          </a:xfrm>
          <a:prstGeom prst="rect">
            <a:avLst/>
          </a:prstGeom>
          <a:noFill/>
        </p:spPr>
        <p:txBody>
          <a:bodyPr wrap="square" rtlCol="0">
            <a:spAutoFit/>
          </a:bodyPr>
          <a:lstStyle/>
          <a:p>
            <a:pPr algn="ctr"/>
            <a:r>
              <a:rPr lang="en-US" b="1" u="sng" dirty="0">
                <a:solidFill>
                  <a:srgbClr val="FF0000"/>
                </a:solidFill>
                <a:latin typeface="GNUTypewriter" panose="02000503000000000000" pitchFamily="2" charset="-52"/>
              </a:rPr>
              <a:t>Usable Data</a:t>
            </a:r>
          </a:p>
          <a:p>
            <a:pPr algn="ctr"/>
            <a:r>
              <a:rPr lang="en-US" dirty="0">
                <a:solidFill>
                  <a:srgbClr val="FF0000"/>
                </a:solidFill>
                <a:latin typeface="GNUTypewriter" panose="02000503000000000000" pitchFamily="2" charset="-52"/>
              </a:rPr>
              <a:t>Label</a:t>
            </a:r>
          </a:p>
          <a:p>
            <a:pPr algn="ctr"/>
            <a:r>
              <a:rPr lang="en-US" dirty="0">
                <a:solidFill>
                  <a:srgbClr val="FF0000"/>
                </a:solidFill>
                <a:latin typeface="GNUTypewriter" panose="02000503000000000000" pitchFamily="2" charset="-52"/>
              </a:rPr>
              <a:t>Text</a:t>
            </a:r>
          </a:p>
          <a:p>
            <a:pPr algn="ctr"/>
            <a:r>
              <a:rPr lang="en-US" dirty="0">
                <a:solidFill>
                  <a:srgbClr val="FF0000"/>
                </a:solidFill>
                <a:latin typeface="GNUTypewriter" panose="02000503000000000000" pitchFamily="2" charset="-52"/>
              </a:rPr>
              <a:t>Author</a:t>
            </a:r>
          </a:p>
          <a:p>
            <a:pPr algn="ctr"/>
            <a:endParaRPr lang="en-US" dirty="0">
              <a:solidFill>
                <a:srgbClr val="FF0000"/>
              </a:solidFill>
              <a:latin typeface="GNUTypewriter" panose="02000503000000000000" pitchFamily="2" charset="-52"/>
            </a:endParaRPr>
          </a:p>
        </p:txBody>
      </p:sp>
      <p:cxnSp>
        <p:nvCxnSpPr>
          <p:cNvPr id="25" name="Straight Arrow Connector 24">
            <a:extLst>
              <a:ext uri="{FF2B5EF4-FFF2-40B4-BE49-F238E27FC236}">
                <a16:creationId xmlns:a16="http://schemas.microsoft.com/office/drawing/2014/main" id="{B7C12E6A-7C1F-4EED-A493-084B766BE969}"/>
              </a:ext>
            </a:extLst>
          </p:cNvPr>
          <p:cNvCxnSpPr/>
          <p:nvPr/>
        </p:nvCxnSpPr>
        <p:spPr>
          <a:xfrm>
            <a:off x="1088328" y="4593591"/>
            <a:ext cx="4653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D5F15D-8CE4-4746-89A7-DD6C42373C51}"/>
              </a:ext>
            </a:extLst>
          </p:cNvPr>
          <p:cNvCxnSpPr>
            <a:cxnSpLocks/>
          </p:cNvCxnSpPr>
          <p:nvPr/>
        </p:nvCxnSpPr>
        <p:spPr>
          <a:xfrm>
            <a:off x="1352550" y="4183927"/>
            <a:ext cx="201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9648E3-96D3-4DAB-8C1A-12016C82E50E}"/>
              </a:ext>
            </a:extLst>
          </p:cNvPr>
          <p:cNvCxnSpPr>
            <a:cxnSpLocks/>
            <a:stCxn id="31" idx="3"/>
          </p:cNvCxnSpPr>
          <p:nvPr/>
        </p:nvCxnSpPr>
        <p:spPr>
          <a:xfrm>
            <a:off x="1350626" y="2189660"/>
            <a:ext cx="194615" cy="15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F3097C-10A4-4731-A54C-28061662A020}"/>
              </a:ext>
            </a:extLst>
          </p:cNvPr>
          <p:cNvCxnSpPr/>
          <p:nvPr/>
        </p:nvCxnSpPr>
        <p:spPr>
          <a:xfrm>
            <a:off x="1082180" y="1698359"/>
            <a:ext cx="4653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324C8A2-96DD-4CE4-B153-67154F6CB85A}"/>
              </a:ext>
            </a:extLst>
          </p:cNvPr>
          <p:cNvSpPr/>
          <p:nvPr/>
        </p:nvSpPr>
        <p:spPr>
          <a:xfrm>
            <a:off x="289629" y="1549685"/>
            <a:ext cx="665567" cy="276999"/>
          </a:xfrm>
          <a:prstGeom prst="rect">
            <a:avLst/>
          </a:prstGeom>
        </p:spPr>
        <p:txBody>
          <a:bodyPr wrap="none">
            <a:spAutoFit/>
          </a:bodyPr>
          <a:lstStyle/>
          <a:p>
            <a:r>
              <a:rPr lang="en-US" sz="1200" b="1" dirty="0">
                <a:latin typeface="GNUTypewriter" panose="02000503000000000000" pitchFamily="2" charset="-52"/>
              </a:rPr>
              <a:t>False</a:t>
            </a:r>
          </a:p>
        </p:txBody>
      </p:sp>
      <p:sp>
        <p:nvSpPr>
          <p:cNvPr id="31" name="Rectangle 30">
            <a:extLst>
              <a:ext uri="{FF2B5EF4-FFF2-40B4-BE49-F238E27FC236}">
                <a16:creationId xmlns:a16="http://schemas.microsoft.com/office/drawing/2014/main" id="{3CF603DA-1DF3-4D80-AA34-3ABF0EDE1B68}"/>
              </a:ext>
            </a:extLst>
          </p:cNvPr>
          <p:cNvSpPr/>
          <p:nvPr/>
        </p:nvSpPr>
        <p:spPr>
          <a:xfrm>
            <a:off x="11798" y="2051160"/>
            <a:ext cx="1338828" cy="276999"/>
          </a:xfrm>
          <a:prstGeom prst="rect">
            <a:avLst/>
          </a:prstGeom>
        </p:spPr>
        <p:txBody>
          <a:bodyPr wrap="none">
            <a:spAutoFit/>
          </a:bodyPr>
          <a:lstStyle/>
          <a:p>
            <a:r>
              <a:rPr lang="en-US" sz="1200" b="1" dirty="0">
                <a:latin typeface="GNUTypewriter" panose="02000503000000000000" pitchFamily="2" charset="-52"/>
              </a:rPr>
              <a:t>Mostly False</a:t>
            </a:r>
          </a:p>
        </p:txBody>
      </p:sp>
      <p:sp>
        <p:nvSpPr>
          <p:cNvPr id="32" name="Rectangle 31">
            <a:extLst>
              <a:ext uri="{FF2B5EF4-FFF2-40B4-BE49-F238E27FC236}">
                <a16:creationId xmlns:a16="http://schemas.microsoft.com/office/drawing/2014/main" id="{1D410DEC-4A89-4BBA-B70C-F7AF10297526}"/>
              </a:ext>
            </a:extLst>
          </p:cNvPr>
          <p:cNvSpPr/>
          <p:nvPr/>
        </p:nvSpPr>
        <p:spPr>
          <a:xfrm>
            <a:off x="311809" y="4417435"/>
            <a:ext cx="569387" cy="276999"/>
          </a:xfrm>
          <a:prstGeom prst="rect">
            <a:avLst/>
          </a:prstGeom>
        </p:spPr>
        <p:txBody>
          <a:bodyPr wrap="none">
            <a:spAutoFit/>
          </a:bodyPr>
          <a:lstStyle/>
          <a:p>
            <a:r>
              <a:rPr lang="en-US" sz="1200" b="1" dirty="0">
                <a:latin typeface="GNUTypewriter" panose="02000503000000000000" pitchFamily="2" charset="-52"/>
              </a:rPr>
              <a:t>True</a:t>
            </a:r>
          </a:p>
        </p:txBody>
      </p:sp>
      <p:sp>
        <p:nvSpPr>
          <p:cNvPr id="33" name="Rectangle 32">
            <a:extLst>
              <a:ext uri="{FF2B5EF4-FFF2-40B4-BE49-F238E27FC236}">
                <a16:creationId xmlns:a16="http://schemas.microsoft.com/office/drawing/2014/main" id="{E64E8C0A-4B49-4FE9-A4D7-9D3C180E2746}"/>
              </a:ext>
            </a:extLst>
          </p:cNvPr>
          <p:cNvSpPr/>
          <p:nvPr/>
        </p:nvSpPr>
        <p:spPr>
          <a:xfrm>
            <a:off x="33084" y="4030039"/>
            <a:ext cx="1242648" cy="276999"/>
          </a:xfrm>
          <a:prstGeom prst="rect">
            <a:avLst/>
          </a:prstGeom>
        </p:spPr>
        <p:txBody>
          <a:bodyPr wrap="none">
            <a:spAutoFit/>
          </a:bodyPr>
          <a:lstStyle/>
          <a:p>
            <a:r>
              <a:rPr lang="en-US" sz="1200" b="1" dirty="0">
                <a:latin typeface="GNUTypewriter" panose="02000503000000000000" pitchFamily="2" charset="-52"/>
              </a:rPr>
              <a:t>Mostly True</a:t>
            </a:r>
          </a:p>
        </p:txBody>
      </p:sp>
    </p:spTree>
    <p:extLst>
      <p:ext uri="{BB962C8B-B14F-4D97-AF65-F5344CB8AC3E}">
        <p14:creationId xmlns:p14="http://schemas.microsoft.com/office/powerpoint/2010/main" val="354511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Vectorization</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E1E0420-44C9-4ABD-9F50-4E24E3D95B81}"/>
              </a:ext>
            </a:extLst>
          </p:cNvPr>
          <p:cNvPicPr>
            <a:picLocks noChangeAspect="1"/>
          </p:cNvPicPr>
          <p:nvPr/>
        </p:nvPicPr>
        <p:blipFill>
          <a:blip r:embed="rId4"/>
          <a:stretch>
            <a:fillRect/>
          </a:stretch>
        </p:blipFill>
        <p:spPr>
          <a:xfrm>
            <a:off x="161129" y="1295400"/>
            <a:ext cx="11911790" cy="3135267"/>
          </a:xfrm>
          <a:prstGeom prst="rect">
            <a:avLst/>
          </a:prstGeom>
        </p:spPr>
      </p:pic>
      <p:pic>
        <p:nvPicPr>
          <p:cNvPr id="3" name="Picture 2">
            <a:extLst>
              <a:ext uri="{FF2B5EF4-FFF2-40B4-BE49-F238E27FC236}">
                <a16:creationId xmlns:a16="http://schemas.microsoft.com/office/drawing/2014/main" id="{7CC47B04-7941-4AD1-A283-60483AB4EA1E}"/>
              </a:ext>
            </a:extLst>
          </p:cNvPr>
          <p:cNvPicPr>
            <a:picLocks noChangeAspect="1"/>
          </p:cNvPicPr>
          <p:nvPr/>
        </p:nvPicPr>
        <p:blipFill>
          <a:blip r:embed="rId5"/>
          <a:stretch>
            <a:fillRect/>
          </a:stretch>
        </p:blipFill>
        <p:spPr>
          <a:xfrm>
            <a:off x="921345" y="4138446"/>
            <a:ext cx="4524375" cy="2363372"/>
          </a:xfrm>
          <a:prstGeom prst="rect">
            <a:avLst/>
          </a:prstGeom>
        </p:spPr>
      </p:pic>
    </p:spTree>
    <p:extLst>
      <p:ext uri="{BB962C8B-B14F-4D97-AF65-F5344CB8AC3E}">
        <p14:creationId xmlns:p14="http://schemas.microsoft.com/office/powerpoint/2010/main" val="353754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Sentiment-Based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FAB08F-4A47-4B95-AA63-59A2F205BEA9}"/>
              </a:ext>
            </a:extLst>
          </p:cNvPr>
          <p:cNvSpPr/>
          <p:nvPr/>
        </p:nvSpPr>
        <p:spPr>
          <a:xfrm>
            <a:off x="448945" y="1101898"/>
            <a:ext cx="5155863" cy="2677656"/>
          </a:xfrm>
          <a:prstGeom prst="rect">
            <a:avLst/>
          </a:prstGeom>
        </p:spPr>
        <p:txBody>
          <a:bodyPr wrap="square">
            <a:spAutoFit/>
          </a:bodyPr>
          <a:lstStyle/>
          <a:p>
            <a:r>
              <a:rPr lang="en-US" sz="1400" dirty="0">
                <a:latin typeface="GNUTypewriter" panose="02000503000000000000" pitchFamily="2" charset="-52"/>
              </a:rPr>
              <a:t>Used AFINN lexicon; assigns word sentiment -5 to 5</a:t>
            </a:r>
          </a:p>
          <a:p>
            <a:endParaRPr lang="en-US" sz="1400" dirty="0">
              <a:latin typeface="GNUTypewriter" panose="02000503000000000000" pitchFamily="2" charset="-52"/>
            </a:endParaRPr>
          </a:p>
          <a:p>
            <a:r>
              <a:rPr lang="en-US" sz="1400" dirty="0" err="1">
                <a:latin typeface="GNUTypewriter" panose="02000503000000000000" pitchFamily="2" charset="-52"/>
              </a:rPr>
              <a:t>XGBoost</a:t>
            </a:r>
            <a:r>
              <a:rPr lang="en-US" sz="1400" dirty="0">
                <a:latin typeface="GNUTypewriter" panose="02000503000000000000" pitchFamily="2" charset="-52"/>
              </a:rPr>
              <a:t> outperformed </a:t>
            </a:r>
            <a:r>
              <a:rPr lang="en-US" sz="1400" dirty="0" err="1">
                <a:latin typeface="GNUTypewriter" panose="02000503000000000000" pitchFamily="2" charset="-52"/>
              </a:rPr>
              <a:t>RandomForest</a:t>
            </a:r>
            <a:r>
              <a:rPr lang="en-US" sz="1400" dirty="0">
                <a:latin typeface="GNUTypewriter" panose="02000503000000000000" pitchFamily="2" charset="-52"/>
              </a:rPr>
              <a:t> and SVM</a:t>
            </a:r>
          </a:p>
          <a:p>
            <a:endParaRPr lang="en-US" sz="1400" dirty="0">
              <a:latin typeface="GNUTypewriter" panose="02000503000000000000" pitchFamily="2" charset="-52"/>
            </a:endParaRPr>
          </a:p>
          <a:p>
            <a:r>
              <a:rPr lang="en-US" sz="1400" dirty="0">
                <a:latin typeface="GNUTypewriter" panose="02000503000000000000" pitchFamily="2" charset="-52"/>
              </a:rPr>
              <a:t>77% accuracy classifying very fake vs. very reliable</a:t>
            </a:r>
          </a:p>
          <a:p>
            <a:endParaRPr lang="en-US" sz="1400" dirty="0">
              <a:latin typeface="GNUTypewriter" panose="02000503000000000000" pitchFamily="2" charset="-52"/>
            </a:endParaRPr>
          </a:p>
          <a:p>
            <a:r>
              <a:rPr lang="en-US" sz="1400" dirty="0">
                <a:latin typeface="GNUTypewriter" panose="02000503000000000000" pitchFamily="2" charset="-52"/>
              </a:rPr>
              <a:t>64.23% accuracy classifying nuanced data (four labels included equally, binary discretized: </a:t>
            </a:r>
            <a:r>
              <a:rPr lang="en-US" sz="1400" i="1" dirty="0">
                <a:latin typeface="GNUTypewriter" panose="02000503000000000000" pitchFamily="2" charset="-52"/>
              </a:rPr>
              <a:t>Fake </a:t>
            </a:r>
            <a:r>
              <a:rPr lang="en-US" sz="1400" dirty="0">
                <a:latin typeface="GNUTypewriter" panose="02000503000000000000" pitchFamily="2" charset="-52"/>
              </a:rPr>
              <a:t>and </a:t>
            </a:r>
            <a:r>
              <a:rPr lang="en-US" sz="1400" i="1" dirty="0">
                <a:latin typeface="GNUTypewriter" panose="02000503000000000000" pitchFamily="2" charset="-52"/>
              </a:rPr>
              <a:t>Bias </a:t>
            </a:r>
            <a:r>
              <a:rPr lang="en-US" sz="1400" dirty="0">
                <a:latin typeface="GNUTypewriter" panose="02000503000000000000" pitchFamily="2" charset="-52"/>
              </a:rPr>
              <a:t>as FALSE, </a:t>
            </a:r>
            <a:r>
              <a:rPr lang="en-US" sz="1400" i="1" dirty="0">
                <a:latin typeface="GNUTypewriter" panose="02000503000000000000" pitchFamily="2" charset="-52"/>
              </a:rPr>
              <a:t>Political</a:t>
            </a:r>
            <a:r>
              <a:rPr lang="en-US" sz="1400" dirty="0">
                <a:latin typeface="GNUTypewriter" panose="02000503000000000000" pitchFamily="2" charset="-52"/>
              </a:rPr>
              <a:t> and </a:t>
            </a:r>
            <a:r>
              <a:rPr lang="en-US" sz="1400" i="1" dirty="0">
                <a:latin typeface="GNUTypewriter" panose="02000503000000000000" pitchFamily="2" charset="-52"/>
              </a:rPr>
              <a:t>Reliable</a:t>
            </a:r>
            <a:r>
              <a:rPr lang="en-US" sz="1400" dirty="0">
                <a:latin typeface="GNUTypewriter" panose="02000503000000000000" pitchFamily="2" charset="-52"/>
              </a:rPr>
              <a:t> as TRUE)</a:t>
            </a:r>
          </a:p>
        </p:txBody>
      </p:sp>
      <p:pic>
        <p:nvPicPr>
          <p:cNvPr id="26" name="Picture 25">
            <a:extLst>
              <a:ext uri="{FF2B5EF4-FFF2-40B4-BE49-F238E27FC236}">
                <a16:creationId xmlns:a16="http://schemas.microsoft.com/office/drawing/2014/main" id="{DC0CE693-DCFC-49F8-982A-8FA6C4851F4F}"/>
              </a:ext>
            </a:extLst>
          </p:cNvPr>
          <p:cNvPicPr>
            <a:picLocks noChangeAspect="1"/>
          </p:cNvPicPr>
          <p:nvPr/>
        </p:nvPicPr>
        <p:blipFill rotWithShape="1">
          <a:blip r:embed="rId4">
            <a:extLst>
              <a:ext uri="{28A0092B-C50C-407E-A947-70E740481C1C}">
                <a14:useLocalDpi xmlns:a14="http://schemas.microsoft.com/office/drawing/2010/main" val="0"/>
              </a:ext>
            </a:extLst>
          </a:blip>
          <a:srcRect r="16055"/>
          <a:stretch/>
        </p:blipFill>
        <p:spPr>
          <a:xfrm>
            <a:off x="68586" y="4224651"/>
            <a:ext cx="2810296" cy="2351536"/>
          </a:xfrm>
          <a:prstGeom prst="rect">
            <a:avLst/>
          </a:prstGeom>
        </p:spPr>
      </p:pic>
      <p:pic>
        <p:nvPicPr>
          <p:cNvPr id="28" name="Picture 27">
            <a:extLst>
              <a:ext uri="{FF2B5EF4-FFF2-40B4-BE49-F238E27FC236}">
                <a16:creationId xmlns:a16="http://schemas.microsoft.com/office/drawing/2014/main" id="{AA9BACFF-3343-4B87-9DC7-DC20A62C9912}"/>
              </a:ext>
            </a:extLst>
          </p:cNvPr>
          <p:cNvPicPr>
            <a:picLocks noChangeAspect="1"/>
          </p:cNvPicPr>
          <p:nvPr/>
        </p:nvPicPr>
        <p:blipFill rotWithShape="1">
          <a:blip r:embed="rId5">
            <a:extLst>
              <a:ext uri="{28A0092B-C50C-407E-A947-70E740481C1C}">
                <a14:useLocalDpi xmlns:a14="http://schemas.microsoft.com/office/drawing/2010/main" val="0"/>
              </a:ext>
            </a:extLst>
          </a:blip>
          <a:srcRect r="16338"/>
          <a:stretch/>
        </p:blipFill>
        <p:spPr>
          <a:xfrm>
            <a:off x="3003265" y="4169555"/>
            <a:ext cx="2926290" cy="2456877"/>
          </a:xfrm>
          <a:prstGeom prst="rect">
            <a:avLst/>
          </a:prstGeom>
        </p:spPr>
      </p:pic>
      <p:pic>
        <p:nvPicPr>
          <p:cNvPr id="30" name="Picture 29">
            <a:extLst>
              <a:ext uri="{FF2B5EF4-FFF2-40B4-BE49-F238E27FC236}">
                <a16:creationId xmlns:a16="http://schemas.microsoft.com/office/drawing/2014/main" id="{03092114-5D2D-4779-A4EA-77B0F9BBC1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3639" y="1095392"/>
            <a:ext cx="4297960" cy="2591829"/>
          </a:xfrm>
          <a:prstGeom prst="rect">
            <a:avLst/>
          </a:prstGeom>
        </p:spPr>
      </p:pic>
      <p:pic>
        <p:nvPicPr>
          <p:cNvPr id="32" name="Picture 31">
            <a:extLst>
              <a:ext uri="{FF2B5EF4-FFF2-40B4-BE49-F238E27FC236}">
                <a16:creationId xmlns:a16="http://schemas.microsoft.com/office/drawing/2014/main" id="{C7FFF2D3-F7DA-44CB-9159-E2FEC729E9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7519" y="4718756"/>
            <a:ext cx="6034481" cy="1358474"/>
          </a:xfrm>
          <a:prstGeom prst="rect">
            <a:avLst/>
          </a:prstGeom>
        </p:spPr>
      </p:pic>
    </p:spTree>
    <p:extLst>
      <p:ext uri="{BB962C8B-B14F-4D97-AF65-F5344CB8AC3E}">
        <p14:creationId xmlns:p14="http://schemas.microsoft.com/office/powerpoint/2010/main" val="84692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Veracity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0ACE32A-5959-4D94-BEC7-5BA9702544CB}"/>
              </a:ext>
            </a:extLst>
          </p:cNvPr>
          <p:cNvPicPr>
            <a:picLocks noChangeAspect="1"/>
          </p:cNvPicPr>
          <p:nvPr/>
        </p:nvPicPr>
        <p:blipFill>
          <a:blip r:embed="rId4"/>
          <a:stretch>
            <a:fillRect/>
          </a:stretch>
        </p:blipFill>
        <p:spPr>
          <a:xfrm>
            <a:off x="676274" y="3958282"/>
            <a:ext cx="4314815" cy="2810391"/>
          </a:xfrm>
          <a:prstGeom prst="rect">
            <a:avLst/>
          </a:prstGeom>
        </p:spPr>
      </p:pic>
      <p:sp>
        <p:nvSpPr>
          <p:cNvPr id="5" name="TextBox 4">
            <a:extLst>
              <a:ext uri="{FF2B5EF4-FFF2-40B4-BE49-F238E27FC236}">
                <a16:creationId xmlns:a16="http://schemas.microsoft.com/office/drawing/2014/main" id="{301347A0-7B3F-4B51-B50E-0FBBFEDE903D}"/>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Classify documents by Veracity: False, Mostly False, Mostly True, True</a:t>
            </a:r>
          </a:p>
          <a:p>
            <a:endParaRPr lang="en-US" sz="1200" dirty="0">
              <a:latin typeface="GNUTypewriter" panose="02000503000000000000" pitchFamily="2" charset="-52"/>
            </a:endParaRPr>
          </a:p>
          <a:p>
            <a:r>
              <a:rPr lang="en-US" sz="1200" dirty="0">
                <a:latin typeface="GNUTypewriter" panose="02000503000000000000" pitchFamily="2" charset="-52"/>
              </a:rPr>
              <a:t>11 Rules-based iterations of the Vectorizer process were run using the input documents as described. For each Vectorized set, 3 classifiers were trained and applied to 3 test sets:</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r>
              <a:rPr lang="en-US" sz="1200" dirty="0">
                <a:latin typeface="GNUTypewriter" panose="02000503000000000000" pitchFamily="2" charset="-52"/>
              </a:rPr>
              <a:t>The fourth model, SVC with </a:t>
            </a:r>
            <a:r>
              <a:rPr lang="en-US" sz="1200" dirty="0" err="1">
                <a:latin typeface="GNUTypewriter" panose="02000503000000000000" pitchFamily="2" charset="-52"/>
              </a:rPr>
              <a:t>rbf</a:t>
            </a:r>
            <a:r>
              <a:rPr lang="en-US" sz="1200" dirty="0">
                <a:latin typeface="GNUTypewriter" panose="02000503000000000000" pitchFamily="2" charset="-52"/>
              </a:rPr>
              <a:t> kernel was too slow)</a:t>
            </a:r>
          </a:p>
          <a:p>
            <a:endParaRPr lang="en-US" sz="1200" dirty="0">
              <a:latin typeface="GNUTypewriter" panose="02000503000000000000" pitchFamily="2" charset="-52"/>
            </a:endParaRPr>
          </a:p>
          <a:p>
            <a:r>
              <a:rPr lang="en-US" sz="1200" dirty="0">
                <a:latin typeface="GNUTypewriter" panose="02000503000000000000" pitchFamily="2" charset="-52"/>
              </a:rPr>
              <a:t>Model chosen is the one with the highest accuracy</a:t>
            </a:r>
          </a:p>
        </p:txBody>
      </p:sp>
      <p:sp>
        <p:nvSpPr>
          <p:cNvPr id="14" name="TextBox 13">
            <a:extLst>
              <a:ext uri="{FF2B5EF4-FFF2-40B4-BE49-F238E27FC236}">
                <a16:creationId xmlns:a16="http://schemas.microsoft.com/office/drawing/2014/main" id="{C052FE78-522A-49DD-A840-B5D44135110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21:47:32</a:t>
            </a:r>
          </a:p>
        </p:txBody>
      </p:sp>
      <p:pic>
        <p:nvPicPr>
          <p:cNvPr id="7" name="Picture 6">
            <a:extLst>
              <a:ext uri="{FF2B5EF4-FFF2-40B4-BE49-F238E27FC236}">
                <a16:creationId xmlns:a16="http://schemas.microsoft.com/office/drawing/2014/main" id="{25491A25-71B7-40A4-B4A1-5A7ABE1CBD20}"/>
              </a:ext>
            </a:extLst>
          </p:cNvPr>
          <p:cNvPicPr>
            <a:picLocks noChangeAspect="1"/>
          </p:cNvPicPr>
          <p:nvPr/>
        </p:nvPicPr>
        <p:blipFill>
          <a:blip r:embed="rId5"/>
          <a:stretch>
            <a:fillRect/>
          </a:stretch>
        </p:blipFill>
        <p:spPr>
          <a:xfrm>
            <a:off x="7071770" y="1083080"/>
            <a:ext cx="3998184" cy="2606455"/>
          </a:xfrm>
          <a:prstGeom prst="rect">
            <a:avLst/>
          </a:prstGeom>
        </p:spPr>
      </p:pic>
      <p:sp>
        <p:nvSpPr>
          <p:cNvPr id="16" name="TextBox 15">
            <a:extLst>
              <a:ext uri="{FF2B5EF4-FFF2-40B4-BE49-F238E27FC236}">
                <a16:creationId xmlns:a16="http://schemas.microsoft.com/office/drawing/2014/main" id="{8D773D0F-4859-45B6-9D76-7A1750A527DA}"/>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pic>
        <p:nvPicPr>
          <p:cNvPr id="8" name="Picture 7">
            <a:extLst>
              <a:ext uri="{FF2B5EF4-FFF2-40B4-BE49-F238E27FC236}">
                <a16:creationId xmlns:a16="http://schemas.microsoft.com/office/drawing/2014/main" id="{5009077F-D51B-4D2E-AC83-94427B274CD9}"/>
              </a:ext>
            </a:extLst>
          </p:cNvPr>
          <p:cNvPicPr>
            <a:picLocks noChangeAspect="1"/>
          </p:cNvPicPr>
          <p:nvPr/>
        </p:nvPicPr>
        <p:blipFill>
          <a:blip r:embed="rId6"/>
          <a:stretch>
            <a:fillRect/>
          </a:stretch>
        </p:blipFill>
        <p:spPr>
          <a:xfrm>
            <a:off x="7024291" y="4273939"/>
            <a:ext cx="4391521" cy="2529517"/>
          </a:xfrm>
          <a:prstGeom prst="rect">
            <a:avLst/>
          </a:prstGeom>
        </p:spPr>
      </p:pic>
    </p:spTree>
    <p:extLst>
      <p:ext uri="{BB962C8B-B14F-4D97-AF65-F5344CB8AC3E}">
        <p14:creationId xmlns:p14="http://schemas.microsoft.com/office/powerpoint/2010/main" val="415814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Binary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cxnSpLocks/>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EAB1EA-2DB4-4F0E-A66F-F0E766F821FC}"/>
              </a:ext>
            </a:extLst>
          </p:cNvPr>
          <p:cNvPicPr>
            <a:picLocks noChangeAspect="1"/>
          </p:cNvPicPr>
          <p:nvPr/>
        </p:nvPicPr>
        <p:blipFill>
          <a:blip r:embed="rId4"/>
          <a:stretch>
            <a:fillRect/>
          </a:stretch>
        </p:blipFill>
        <p:spPr>
          <a:xfrm>
            <a:off x="6489702" y="4324349"/>
            <a:ext cx="5032372" cy="2238373"/>
          </a:xfrm>
          <a:prstGeom prst="rect">
            <a:avLst/>
          </a:prstGeom>
        </p:spPr>
      </p:pic>
      <p:pic>
        <p:nvPicPr>
          <p:cNvPr id="2" name="Picture 1">
            <a:extLst>
              <a:ext uri="{FF2B5EF4-FFF2-40B4-BE49-F238E27FC236}">
                <a16:creationId xmlns:a16="http://schemas.microsoft.com/office/drawing/2014/main" id="{A8D979DA-F6EA-40EF-B906-C1CD3B26BC29}"/>
              </a:ext>
            </a:extLst>
          </p:cNvPr>
          <p:cNvPicPr>
            <a:picLocks noChangeAspect="1"/>
          </p:cNvPicPr>
          <p:nvPr/>
        </p:nvPicPr>
        <p:blipFill>
          <a:blip r:embed="rId5"/>
          <a:stretch>
            <a:fillRect/>
          </a:stretch>
        </p:blipFill>
        <p:spPr>
          <a:xfrm>
            <a:off x="857501" y="3933824"/>
            <a:ext cx="4467275" cy="2924175"/>
          </a:xfrm>
          <a:prstGeom prst="rect">
            <a:avLst/>
          </a:prstGeom>
        </p:spPr>
      </p:pic>
      <p:pic>
        <p:nvPicPr>
          <p:cNvPr id="3" name="Picture 2">
            <a:extLst>
              <a:ext uri="{FF2B5EF4-FFF2-40B4-BE49-F238E27FC236}">
                <a16:creationId xmlns:a16="http://schemas.microsoft.com/office/drawing/2014/main" id="{95CA3DE1-96FF-481A-BABF-55684CCF4DCE}"/>
              </a:ext>
            </a:extLst>
          </p:cNvPr>
          <p:cNvPicPr>
            <a:picLocks noChangeAspect="1"/>
          </p:cNvPicPr>
          <p:nvPr/>
        </p:nvPicPr>
        <p:blipFill>
          <a:blip r:embed="rId6"/>
          <a:stretch>
            <a:fillRect/>
          </a:stretch>
        </p:blipFill>
        <p:spPr>
          <a:xfrm>
            <a:off x="6874433" y="1012614"/>
            <a:ext cx="4262911" cy="2762249"/>
          </a:xfrm>
          <a:prstGeom prst="rect">
            <a:avLst/>
          </a:prstGeom>
        </p:spPr>
      </p:pic>
      <p:sp>
        <p:nvSpPr>
          <p:cNvPr id="11" name="TextBox 10">
            <a:extLst>
              <a:ext uri="{FF2B5EF4-FFF2-40B4-BE49-F238E27FC236}">
                <a16:creationId xmlns:a16="http://schemas.microsoft.com/office/drawing/2014/main" id="{51F4120D-B397-4085-9771-74945E377056}"/>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Label documents by Binary Veracity: True or False. Veracity was derived from classification scheme where True was set for documents that were either True or Mostly True and False was set for documents that were False or Mostly False.</a:t>
            </a:r>
          </a:p>
          <a:p>
            <a:r>
              <a:rPr lang="en-US" sz="1200" dirty="0">
                <a:latin typeface="GNUTypewriter" panose="02000503000000000000" pitchFamily="2" charset="-52"/>
              </a:rPr>
              <a:t>11 Rules-based iterations of the Vectorizer process were run using the input documents as described. 3 prediction models were run using the vectorized set</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endParaRPr lang="en-US" sz="1200" dirty="0">
              <a:latin typeface="GNUTypewriter" panose="02000503000000000000" pitchFamily="2" charset="-52"/>
            </a:endParaRPr>
          </a:p>
          <a:p>
            <a:r>
              <a:rPr lang="en-US" sz="1200" dirty="0">
                <a:latin typeface="GNUTypewriter" panose="02000503000000000000" pitchFamily="2" charset="-52"/>
              </a:rPr>
              <a:t>Model accurate model chosen is the iteration 9 RF.</a:t>
            </a:r>
          </a:p>
        </p:txBody>
      </p:sp>
      <p:sp>
        <p:nvSpPr>
          <p:cNvPr id="12" name="TextBox 11">
            <a:extLst>
              <a:ext uri="{FF2B5EF4-FFF2-40B4-BE49-F238E27FC236}">
                <a16:creationId xmlns:a16="http://schemas.microsoft.com/office/drawing/2014/main" id="{16835313-36B2-47C6-9952-61976190824E}"/>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5" name="TextBox 14">
            <a:extLst>
              <a:ext uri="{FF2B5EF4-FFF2-40B4-BE49-F238E27FC236}">
                <a16:creationId xmlns:a16="http://schemas.microsoft.com/office/drawing/2014/main" id="{51F3442D-0D47-413F-ABC9-79C6603A7F2C}"/>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18:58:34</a:t>
            </a:r>
          </a:p>
        </p:txBody>
      </p:sp>
    </p:spTree>
    <p:extLst>
      <p:ext uri="{BB962C8B-B14F-4D97-AF65-F5344CB8AC3E}">
        <p14:creationId xmlns:p14="http://schemas.microsoft.com/office/powerpoint/2010/main" val="175021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TotalTime>
  <Words>600</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GNUTypewriter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Paterson</dc:creator>
  <cp:lastModifiedBy>Rich Paterson</cp:lastModifiedBy>
  <cp:revision>90</cp:revision>
  <dcterms:created xsi:type="dcterms:W3CDTF">2019-11-06T01:58:24Z</dcterms:created>
  <dcterms:modified xsi:type="dcterms:W3CDTF">2019-12-05T02:16:06Z</dcterms:modified>
</cp:coreProperties>
</file>