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72" r:id="rId5"/>
    <p:sldId id="270" r:id="rId6"/>
    <p:sldId id="268" r:id="rId7"/>
    <p:sldId id="271" r:id="rId8"/>
    <p:sldId id="263" r:id="rId9"/>
    <p:sldId id="264" r:id="rId10"/>
    <p:sldId id="269" r:id="rId11"/>
    <p:sldId id="275" r:id="rId12"/>
    <p:sldId id="274" r:id="rId13"/>
    <p:sldId id="26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78" d="100"/>
          <a:sy n="78" d="100"/>
        </p:scale>
        <p:origin x="77"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4813-E6C0-4C5D-94EC-2CB74D9DB0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500A7-8C5A-4252-AE1C-DE08B85B1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A11E6A-4F44-4E42-8753-2E3917F00578}"/>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53738553-12E6-4256-B753-BBE8A3C48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1D1D2-A468-4C82-9BFE-ABF86E529883}"/>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336321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6F71-96A6-4342-8990-6CED0D3037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8E5BE0-4CD0-4A75-8820-6ABB35BA4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E4503-A405-4CD4-BF9D-34D48E558F3B}"/>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B5D2F9E1-1249-450B-B6A1-85505E294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CF1E7-90B7-485F-9B74-D315697E90EE}"/>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402778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30AB26-E39E-43C6-90D3-C9B85AD8D2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968CF1-70CF-4D0D-957C-D28E4F419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6A7E5-0435-49DC-9FE5-BC5F8476FAFC}"/>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59AFF5CA-AEB8-4884-9DF6-3835F0297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7343E-9485-45D4-A1F3-CFDD5C6A52E9}"/>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8712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55FF-B023-418D-83BB-B481DAB83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DF417-4FCC-435C-B6BD-5B7C4790F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F5163-9264-48D9-8BD7-16E4F58C2562}"/>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BB4F3186-5657-404D-9F8F-5C4611D3D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E212C-C25C-425A-B447-D9B2EE51CF15}"/>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8976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3EFD-1BF7-403B-B7DF-DA54B90DD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F733F4-0079-4614-AD5F-3BF6FCDB7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20406-AA73-42BD-8314-66A163F8ED3D}"/>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89E054D5-A671-47A6-9C8A-57F56F8E8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A994E-93BE-4720-B09A-1F15DE01EF05}"/>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359256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A49F-5D99-4E21-96A0-7A5DE3857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3AD856-5F37-4A36-A955-BACC72A84A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A763AE-25EA-4494-BD69-941FA1AF6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9FFFE2-B043-404E-8CFD-B0DE2BB0CC20}"/>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6" name="Footer Placeholder 5">
            <a:extLst>
              <a:ext uri="{FF2B5EF4-FFF2-40B4-BE49-F238E27FC236}">
                <a16:creationId xmlns:a16="http://schemas.microsoft.com/office/drawing/2014/main" id="{62BAA52D-CA41-4096-BDC6-E1CE8E261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BF9F1-E39E-4DC4-A91C-EB929C3791F9}"/>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6198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41C4-7FF1-4DC8-9295-6816FD5D5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30C9A-AF08-4414-9E2C-41F10886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F3E11-0E14-43FC-8D5D-7642B00996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41B4C-F830-4129-A4FA-6EE5F5F75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DE228-C7A6-4664-93DF-59C8609F07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57EA5-78BE-404A-A44C-BCCB0BBFF7F4}"/>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8" name="Footer Placeholder 7">
            <a:extLst>
              <a:ext uri="{FF2B5EF4-FFF2-40B4-BE49-F238E27FC236}">
                <a16:creationId xmlns:a16="http://schemas.microsoft.com/office/drawing/2014/main" id="{4D713126-00F6-4147-93AA-AE7F4A51C9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B6C05-E233-4585-81B1-CB1594B737EB}"/>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338023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EAB4-0C62-42A7-BEEC-9D0C62FBB3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FE913C-AF50-45BC-9D55-5847CA5B4BCA}"/>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4" name="Footer Placeholder 3">
            <a:extLst>
              <a:ext uri="{FF2B5EF4-FFF2-40B4-BE49-F238E27FC236}">
                <a16:creationId xmlns:a16="http://schemas.microsoft.com/office/drawing/2014/main" id="{FB310184-382E-48B6-A7C4-6FD2492F1E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C8A648-AB01-48FA-978A-31401D583A3D}"/>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96443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9AC58-6D8B-49BF-8603-587D4215EFA9}"/>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3" name="Footer Placeholder 2">
            <a:extLst>
              <a:ext uri="{FF2B5EF4-FFF2-40B4-BE49-F238E27FC236}">
                <a16:creationId xmlns:a16="http://schemas.microsoft.com/office/drawing/2014/main" id="{01B26885-DAB1-45C3-AF4C-EDBB63A702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055D26-8F13-4135-BEA6-A47B202B44E1}"/>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61513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C2F7-A6CB-4CB1-A76D-EB23A8D07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BD24B-4876-49FB-837C-6627466D1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A67B6B-4B61-4279-8907-32558CCF2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1619D-41A1-4FBE-BCB9-ACD0E480E5B7}"/>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6" name="Footer Placeholder 5">
            <a:extLst>
              <a:ext uri="{FF2B5EF4-FFF2-40B4-BE49-F238E27FC236}">
                <a16:creationId xmlns:a16="http://schemas.microsoft.com/office/drawing/2014/main" id="{EE7AF812-D890-4CE4-BB0E-214C883FB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B181D-01AA-4917-96D1-4854F51E9B5E}"/>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85726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03C0-3FB1-4539-947B-259801F79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84A4C-BBA9-4C15-BD2C-91F27AFD3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385709-E4DE-456F-937C-14F8C254A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980E0-5B77-4000-AF56-891D393BD11B}"/>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6" name="Footer Placeholder 5">
            <a:extLst>
              <a:ext uri="{FF2B5EF4-FFF2-40B4-BE49-F238E27FC236}">
                <a16:creationId xmlns:a16="http://schemas.microsoft.com/office/drawing/2014/main" id="{F866B708-CDF2-4FBD-8747-1EF0A0782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C61D8-5CB2-40A1-AB35-BE6186E35103}"/>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256637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AF8C1-AB5E-4A2B-B5EE-4E6480A26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942DDD-70BB-4339-AAA7-5FE715CC1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9888A-6256-4027-AC4E-E51274D58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7C88A092-37D1-4D60-AC0B-AEAD07650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6F03D1-EF8D-46BC-97F2-AA869F78D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AFF46-F1A0-4710-9739-4BE488EB3726}" type="slidenum">
              <a:rPr lang="en-US" smtClean="0"/>
              <a:t>‹#›</a:t>
            </a:fld>
            <a:endParaRPr lang="en-US"/>
          </a:p>
        </p:txBody>
      </p:sp>
    </p:spTree>
    <p:extLst>
      <p:ext uri="{BB962C8B-B14F-4D97-AF65-F5344CB8AC3E}">
        <p14:creationId xmlns:p14="http://schemas.microsoft.com/office/powerpoint/2010/main" val="244005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logo for fake news">
            <a:extLst>
              <a:ext uri="{FF2B5EF4-FFF2-40B4-BE49-F238E27FC236}">
                <a16:creationId xmlns:a16="http://schemas.microsoft.com/office/drawing/2014/main" id="{344FA5E8-A16E-4518-A094-FB968CD3A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0301" y="4552950"/>
            <a:ext cx="23050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ogo for fake news">
            <a:extLst>
              <a:ext uri="{FF2B5EF4-FFF2-40B4-BE49-F238E27FC236}">
                <a16:creationId xmlns:a16="http://schemas.microsoft.com/office/drawing/2014/main" id="{3322F56E-1965-48DA-924B-AFBF43C0D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2849350"/>
            <a:ext cx="1933577" cy="14797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nn logo">
            <a:extLst>
              <a:ext uri="{FF2B5EF4-FFF2-40B4-BE49-F238E27FC236}">
                <a16:creationId xmlns:a16="http://schemas.microsoft.com/office/drawing/2014/main" id="{ED402F81-D662-4B51-83DB-F7562E057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51" y="4779423"/>
            <a:ext cx="180022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ew york times logo">
            <a:extLst>
              <a:ext uri="{FF2B5EF4-FFF2-40B4-BE49-F238E27FC236}">
                <a16:creationId xmlns:a16="http://schemas.microsoft.com/office/drawing/2014/main" id="{D5174446-68E5-426E-BE38-46DB7F1A1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9480" y="4910391"/>
            <a:ext cx="2051051" cy="15382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nbc news logo">
            <a:extLst>
              <a:ext uri="{FF2B5EF4-FFF2-40B4-BE49-F238E27FC236}">
                <a16:creationId xmlns:a16="http://schemas.microsoft.com/office/drawing/2014/main" id="{66F2DB22-F782-40B6-9AC0-A32C9086BC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2435" y="4779423"/>
            <a:ext cx="1872108" cy="188046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breitbart news">
            <a:extLst>
              <a:ext uri="{FF2B5EF4-FFF2-40B4-BE49-F238E27FC236}">
                <a16:creationId xmlns:a16="http://schemas.microsoft.com/office/drawing/2014/main" id="{3247E1CF-0E2F-4135-9D8A-B127FB87FC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1244" y="2806617"/>
            <a:ext cx="1872108" cy="144629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fox news logo">
            <a:extLst>
              <a:ext uri="{FF2B5EF4-FFF2-40B4-BE49-F238E27FC236}">
                <a16:creationId xmlns:a16="http://schemas.microsoft.com/office/drawing/2014/main" id="{B675DA06-911B-46AC-AECD-6DCE210B1F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37294" y="2683194"/>
            <a:ext cx="2791065" cy="1569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EEB97F-D79D-4C21-BCC1-E160E0460982}"/>
              </a:ext>
            </a:extLst>
          </p:cNvPr>
          <p:cNvPicPr>
            <a:picLocks noChangeAspect="1"/>
          </p:cNvPicPr>
          <p:nvPr/>
        </p:nvPicPr>
        <p:blipFill>
          <a:blip r:embed="rId9"/>
          <a:stretch>
            <a:fillRect/>
          </a:stretch>
        </p:blipFill>
        <p:spPr>
          <a:xfrm>
            <a:off x="951247" y="1459011"/>
            <a:ext cx="4405391" cy="977196"/>
          </a:xfrm>
          <a:prstGeom prst="rect">
            <a:avLst/>
          </a:prstGeom>
        </p:spPr>
      </p:pic>
      <p:pic>
        <p:nvPicPr>
          <p:cNvPr id="1048" name="Picture 24" descr="Related image">
            <a:extLst>
              <a:ext uri="{FF2B5EF4-FFF2-40B4-BE49-F238E27FC236}">
                <a16:creationId xmlns:a16="http://schemas.microsoft.com/office/drawing/2014/main" id="{73BD8269-9739-402A-8267-00B608E671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3343" y="2727566"/>
            <a:ext cx="1723295" cy="172329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financial times logo">
            <a:extLst>
              <a:ext uri="{FF2B5EF4-FFF2-40B4-BE49-F238E27FC236}">
                <a16:creationId xmlns:a16="http://schemas.microsoft.com/office/drawing/2014/main" id="{E31526EA-C9F9-4EFC-A7BD-C71135949A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8780" y="1057206"/>
            <a:ext cx="3602070" cy="17240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Is it REAL or FAKE NEWS?</a:t>
            </a:r>
          </a:p>
        </p:txBody>
      </p:sp>
    </p:spTree>
    <p:extLst>
      <p:ext uri="{BB962C8B-B14F-4D97-AF65-F5344CB8AC3E}">
        <p14:creationId xmlns:p14="http://schemas.microsoft.com/office/powerpoint/2010/main" val="423327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Author Type</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BBAA47E-E210-492F-AD12-B6F3457C1780}"/>
              </a:ext>
            </a:extLst>
          </p:cNvPr>
          <p:cNvPicPr>
            <a:picLocks noChangeAspect="1"/>
          </p:cNvPicPr>
          <p:nvPr/>
        </p:nvPicPr>
        <p:blipFill>
          <a:blip r:embed="rId4"/>
          <a:stretch>
            <a:fillRect/>
          </a:stretch>
        </p:blipFill>
        <p:spPr>
          <a:xfrm>
            <a:off x="6781802" y="935301"/>
            <a:ext cx="4222154" cy="2804979"/>
          </a:xfrm>
          <a:prstGeom prst="rect">
            <a:avLst/>
          </a:prstGeom>
        </p:spPr>
      </p:pic>
      <p:sp>
        <p:nvSpPr>
          <p:cNvPr id="8" name="TextBox 7">
            <a:extLst>
              <a:ext uri="{FF2B5EF4-FFF2-40B4-BE49-F238E27FC236}">
                <a16:creationId xmlns:a16="http://schemas.microsoft.com/office/drawing/2014/main" id="{3DA58782-6B70-4681-998C-8DADB1F01702}"/>
              </a:ext>
            </a:extLst>
          </p:cNvPr>
          <p:cNvSpPr txBox="1"/>
          <p:nvPr/>
        </p:nvSpPr>
        <p:spPr>
          <a:xfrm>
            <a:off x="257174" y="927122"/>
            <a:ext cx="5629273" cy="2677656"/>
          </a:xfrm>
          <a:prstGeom prst="rect">
            <a:avLst/>
          </a:prstGeom>
          <a:noFill/>
        </p:spPr>
        <p:txBody>
          <a:bodyPr wrap="square" rtlCol="0">
            <a:spAutoFit/>
          </a:bodyPr>
          <a:lstStyle/>
          <a:p>
            <a:r>
              <a:rPr lang="en-US" sz="1400" dirty="0"/>
              <a:t>Label documents by Author Type: Author Known, Author Maybe Known,  Author Unknown. Author Type was derived from NLTK Entity Tagging routine, based on document author provided.</a:t>
            </a:r>
          </a:p>
          <a:p>
            <a:endParaRPr lang="en-US" sz="1400" dirty="0"/>
          </a:p>
          <a:p>
            <a:r>
              <a:rPr lang="en-US" sz="1400" dirty="0"/>
              <a:t>11 Rules-based iterations of the Vectorizer process were run using the input documents as described. 3 prediction models were run using the vectorized set</a:t>
            </a:r>
          </a:p>
          <a:p>
            <a:pPr marL="285750" indent="-285750">
              <a:buFontTx/>
              <a:buChar char="-"/>
            </a:pPr>
            <a:r>
              <a:rPr lang="en-US" sz="1400" dirty="0"/>
              <a:t>Multinomial NB</a:t>
            </a:r>
          </a:p>
          <a:p>
            <a:pPr marL="285750" indent="-285750">
              <a:buFontTx/>
              <a:buChar char="-"/>
            </a:pPr>
            <a:r>
              <a:rPr lang="en-US" sz="1400" dirty="0"/>
              <a:t>Linear SVC</a:t>
            </a:r>
          </a:p>
          <a:p>
            <a:pPr marL="285750" indent="-285750">
              <a:buFontTx/>
              <a:buChar char="-"/>
            </a:pPr>
            <a:r>
              <a:rPr lang="en-US" sz="1400" dirty="0"/>
              <a:t>Random Forest</a:t>
            </a:r>
          </a:p>
          <a:p>
            <a:endParaRPr lang="en-US" sz="1400" dirty="0"/>
          </a:p>
          <a:p>
            <a:r>
              <a:rPr lang="en-US" sz="1400" dirty="0"/>
              <a:t>Model chosen is the one is iteration 9 RF.</a:t>
            </a:r>
          </a:p>
        </p:txBody>
      </p:sp>
      <p:pic>
        <p:nvPicPr>
          <p:cNvPr id="3" name="Picture 2">
            <a:extLst>
              <a:ext uri="{FF2B5EF4-FFF2-40B4-BE49-F238E27FC236}">
                <a16:creationId xmlns:a16="http://schemas.microsoft.com/office/drawing/2014/main" id="{2EFBD28C-21E6-4D12-9D9A-3CF224391FE9}"/>
              </a:ext>
            </a:extLst>
          </p:cNvPr>
          <p:cNvPicPr>
            <a:picLocks noChangeAspect="1"/>
          </p:cNvPicPr>
          <p:nvPr/>
        </p:nvPicPr>
        <p:blipFill>
          <a:blip r:embed="rId5"/>
          <a:stretch>
            <a:fillRect/>
          </a:stretch>
        </p:blipFill>
        <p:spPr>
          <a:xfrm>
            <a:off x="905436" y="3984548"/>
            <a:ext cx="4349616" cy="2873451"/>
          </a:xfrm>
          <a:prstGeom prst="rect">
            <a:avLst/>
          </a:prstGeom>
        </p:spPr>
      </p:pic>
      <p:pic>
        <p:nvPicPr>
          <p:cNvPr id="5" name="Picture 4">
            <a:extLst>
              <a:ext uri="{FF2B5EF4-FFF2-40B4-BE49-F238E27FC236}">
                <a16:creationId xmlns:a16="http://schemas.microsoft.com/office/drawing/2014/main" id="{615389AB-C3E0-4959-A49C-435761AC0027}"/>
              </a:ext>
            </a:extLst>
          </p:cNvPr>
          <p:cNvPicPr>
            <a:picLocks noChangeAspect="1"/>
          </p:cNvPicPr>
          <p:nvPr/>
        </p:nvPicPr>
        <p:blipFill>
          <a:blip r:embed="rId6"/>
          <a:stretch>
            <a:fillRect/>
          </a:stretch>
        </p:blipFill>
        <p:spPr>
          <a:xfrm>
            <a:off x="7854429" y="4488165"/>
            <a:ext cx="2076900" cy="636900"/>
          </a:xfrm>
          <a:prstGeom prst="rect">
            <a:avLst/>
          </a:prstGeom>
        </p:spPr>
      </p:pic>
      <p:sp>
        <p:nvSpPr>
          <p:cNvPr id="11" name="TextBox 10">
            <a:extLst>
              <a:ext uri="{FF2B5EF4-FFF2-40B4-BE49-F238E27FC236}">
                <a16:creationId xmlns:a16="http://schemas.microsoft.com/office/drawing/2014/main" id="{B126DD79-C931-4875-A41A-FC7E60EAB911}"/>
              </a:ext>
            </a:extLst>
          </p:cNvPr>
          <p:cNvSpPr txBox="1"/>
          <p:nvPr/>
        </p:nvSpPr>
        <p:spPr>
          <a:xfrm>
            <a:off x="7386638" y="3966162"/>
            <a:ext cx="3238500" cy="307777"/>
          </a:xfrm>
          <a:prstGeom prst="rect">
            <a:avLst/>
          </a:prstGeom>
          <a:noFill/>
        </p:spPr>
        <p:txBody>
          <a:bodyPr wrap="square" rtlCol="0">
            <a:spAutoFit/>
          </a:bodyPr>
          <a:lstStyle/>
          <a:p>
            <a:pPr algn="ctr"/>
            <a:r>
              <a:rPr lang="en-US" sz="1400" b="1" u="sng" dirty="0"/>
              <a:t>Confusion Matrix and Classification</a:t>
            </a:r>
          </a:p>
        </p:txBody>
      </p:sp>
      <p:sp>
        <p:nvSpPr>
          <p:cNvPr id="12" name="TextBox 11">
            <a:extLst>
              <a:ext uri="{FF2B5EF4-FFF2-40B4-BE49-F238E27FC236}">
                <a16:creationId xmlns:a16="http://schemas.microsoft.com/office/drawing/2014/main" id="{8B56F6C3-DAA3-4082-9BC3-8EBE4F1C4DDB}"/>
              </a:ext>
            </a:extLst>
          </p:cNvPr>
          <p:cNvSpPr txBox="1"/>
          <p:nvPr/>
        </p:nvSpPr>
        <p:spPr>
          <a:xfrm>
            <a:off x="7273629" y="5185402"/>
            <a:ext cx="3238500" cy="307777"/>
          </a:xfrm>
          <a:prstGeom prst="rect">
            <a:avLst/>
          </a:prstGeom>
          <a:noFill/>
        </p:spPr>
        <p:txBody>
          <a:bodyPr wrap="square" rtlCol="0">
            <a:spAutoFit/>
          </a:bodyPr>
          <a:lstStyle/>
          <a:p>
            <a:pPr algn="ctr"/>
            <a:r>
              <a:rPr lang="en-US" sz="1400" b="1" u="sng" dirty="0"/>
              <a:t>Accuracy 74.367%</a:t>
            </a:r>
          </a:p>
        </p:txBody>
      </p:sp>
      <p:sp>
        <p:nvSpPr>
          <p:cNvPr id="7" name="Rectangle 6">
            <a:extLst>
              <a:ext uri="{FF2B5EF4-FFF2-40B4-BE49-F238E27FC236}">
                <a16:creationId xmlns:a16="http://schemas.microsoft.com/office/drawing/2014/main" id="{EB0539B4-8CE6-4311-979F-E1316B6133E7}"/>
              </a:ext>
            </a:extLst>
          </p:cNvPr>
          <p:cNvSpPr/>
          <p:nvPr/>
        </p:nvSpPr>
        <p:spPr>
          <a:xfrm>
            <a:off x="10622222" y="6209596"/>
            <a:ext cx="1457660"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Rich draft</a:t>
            </a:r>
          </a:p>
        </p:txBody>
      </p:sp>
      <p:sp>
        <p:nvSpPr>
          <p:cNvPr id="14" name="TextBox 13">
            <a:extLst>
              <a:ext uri="{FF2B5EF4-FFF2-40B4-BE49-F238E27FC236}">
                <a16:creationId xmlns:a16="http://schemas.microsoft.com/office/drawing/2014/main" id="{8AC6D448-C345-4D35-AB67-77245772E4D0}"/>
              </a:ext>
            </a:extLst>
          </p:cNvPr>
          <p:cNvSpPr txBox="1"/>
          <p:nvPr/>
        </p:nvSpPr>
        <p:spPr>
          <a:xfrm>
            <a:off x="-272192" y="6660951"/>
            <a:ext cx="1457658" cy="215444"/>
          </a:xfrm>
          <a:prstGeom prst="rect">
            <a:avLst/>
          </a:prstGeom>
          <a:noFill/>
        </p:spPr>
        <p:txBody>
          <a:bodyPr wrap="square" rtlCol="0">
            <a:spAutoFit/>
          </a:bodyPr>
          <a:lstStyle/>
          <a:p>
            <a:pPr algn="ctr"/>
            <a:r>
              <a:rPr lang="en-US" sz="800" b="1" u="sng" dirty="0"/>
              <a:t>20191203 21:00:54</a:t>
            </a:r>
          </a:p>
        </p:txBody>
      </p:sp>
      <p:pic>
        <p:nvPicPr>
          <p:cNvPr id="15" name="Picture 14">
            <a:extLst>
              <a:ext uri="{FF2B5EF4-FFF2-40B4-BE49-F238E27FC236}">
                <a16:creationId xmlns:a16="http://schemas.microsoft.com/office/drawing/2014/main" id="{4760311B-66AF-4A14-AD40-3D4F50A2D30C}"/>
              </a:ext>
            </a:extLst>
          </p:cNvPr>
          <p:cNvPicPr>
            <a:picLocks noChangeAspect="1"/>
          </p:cNvPicPr>
          <p:nvPr/>
        </p:nvPicPr>
        <p:blipFill>
          <a:blip r:embed="rId7"/>
          <a:stretch>
            <a:fillRect/>
          </a:stretch>
        </p:blipFill>
        <p:spPr>
          <a:xfrm>
            <a:off x="4208771" y="2563014"/>
            <a:ext cx="3464164" cy="2476666"/>
          </a:xfrm>
          <a:prstGeom prst="rect">
            <a:avLst/>
          </a:prstGeom>
        </p:spPr>
      </p:pic>
      <p:sp>
        <p:nvSpPr>
          <p:cNvPr id="16" name="Rectangle 15">
            <a:extLst>
              <a:ext uri="{FF2B5EF4-FFF2-40B4-BE49-F238E27FC236}">
                <a16:creationId xmlns:a16="http://schemas.microsoft.com/office/drawing/2014/main" id="{88024498-6358-4C78-825A-53F1A28BA990}"/>
              </a:ext>
            </a:extLst>
          </p:cNvPr>
          <p:cNvSpPr/>
          <p:nvPr/>
        </p:nvSpPr>
        <p:spPr>
          <a:xfrm>
            <a:off x="276226" y="2792886"/>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Talking points are : multiple models run for classification</a:t>
            </a:r>
          </a:p>
        </p:txBody>
      </p:sp>
    </p:spTree>
    <p:extLst>
      <p:ext uri="{BB962C8B-B14F-4D97-AF65-F5344CB8AC3E}">
        <p14:creationId xmlns:p14="http://schemas.microsoft.com/office/powerpoint/2010/main" val="38871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Topic</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A9D69AD-60DB-4C76-96BB-A763073A6EA3}"/>
              </a:ext>
            </a:extLst>
          </p:cNvPr>
          <p:cNvSpPr/>
          <p:nvPr/>
        </p:nvSpPr>
        <p:spPr>
          <a:xfrm>
            <a:off x="9930582" y="6209596"/>
            <a:ext cx="2149300"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 draft</a:t>
            </a:r>
          </a:p>
        </p:txBody>
      </p:sp>
      <p:sp>
        <p:nvSpPr>
          <p:cNvPr id="14" name="Rectangle 13">
            <a:extLst>
              <a:ext uri="{FF2B5EF4-FFF2-40B4-BE49-F238E27FC236}">
                <a16:creationId xmlns:a16="http://schemas.microsoft.com/office/drawing/2014/main" id="{309F4017-EE3F-4AF3-9099-DD9C3B7A4C62}"/>
              </a:ext>
            </a:extLst>
          </p:cNvPr>
          <p:cNvSpPr/>
          <p:nvPr/>
        </p:nvSpPr>
        <p:spPr>
          <a:xfrm>
            <a:off x="276225" y="3595592"/>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Rich P (I have Mallet on Liar) or Michael (If you did LDA)…</a:t>
            </a:r>
          </a:p>
        </p:txBody>
      </p:sp>
    </p:spTree>
    <p:extLst>
      <p:ext uri="{BB962C8B-B14F-4D97-AF65-F5344CB8AC3E}">
        <p14:creationId xmlns:p14="http://schemas.microsoft.com/office/powerpoint/2010/main" val="167657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What’s Next…</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9F4017-EE3F-4AF3-9099-DD9C3B7A4C62}"/>
              </a:ext>
            </a:extLst>
          </p:cNvPr>
          <p:cNvSpPr/>
          <p:nvPr/>
        </p:nvSpPr>
        <p:spPr>
          <a:xfrm>
            <a:off x="276225" y="3595592"/>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Talking points are: Things to do AND Close…</a:t>
            </a:r>
          </a:p>
        </p:txBody>
      </p:sp>
      <p:sp>
        <p:nvSpPr>
          <p:cNvPr id="9" name="TextBox 8">
            <a:extLst>
              <a:ext uri="{FF2B5EF4-FFF2-40B4-BE49-F238E27FC236}">
                <a16:creationId xmlns:a16="http://schemas.microsoft.com/office/drawing/2014/main" id="{313DA451-FC5D-4DF2-93DE-A276CE2DCC7B}"/>
              </a:ext>
            </a:extLst>
          </p:cNvPr>
          <p:cNvSpPr txBox="1"/>
          <p:nvPr/>
        </p:nvSpPr>
        <p:spPr>
          <a:xfrm>
            <a:off x="3234811" y="1330565"/>
            <a:ext cx="5740482" cy="3342262"/>
          </a:xfrm>
          <a:prstGeom prst="rect">
            <a:avLst/>
          </a:prstGeom>
          <a:noFill/>
        </p:spPr>
        <p:txBody>
          <a:bodyPr wrap="square" rtlCol="0">
            <a:spAutoFit/>
          </a:bodyPr>
          <a:lstStyle/>
          <a:p>
            <a:pPr algn="ctr">
              <a:lnSpc>
                <a:spcPct val="200000"/>
              </a:lnSpc>
            </a:pPr>
            <a:r>
              <a:rPr lang="en-US" b="1" u="sng" dirty="0">
                <a:solidFill>
                  <a:srgbClr val="FF0000"/>
                </a:solidFill>
                <a:latin typeface="GNUTypewriter" panose="02000503000000000000" pitchFamily="2" charset="-52"/>
              </a:rPr>
              <a:t>Improve Accuracy of Models</a:t>
            </a:r>
          </a:p>
          <a:p>
            <a:pPr algn="ctr">
              <a:lnSpc>
                <a:spcPct val="200000"/>
              </a:lnSpc>
            </a:pPr>
            <a:r>
              <a:rPr lang="en-US" b="1" u="sng" dirty="0">
                <a:solidFill>
                  <a:srgbClr val="FF0000"/>
                </a:solidFill>
                <a:latin typeface="GNUTypewriter" panose="02000503000000000000" pitchFamily="2" charset="-52"/>
              </a:rPr>
              <a:t>Improve Scoring Mechanism</a:t>
            </a:r>
          </a:p>
          <a:p>
            <a:pPr algn="ctr">
              <a:lnSpc>
                <a:spcPct val="200000"/>
              </a:lnSpc>
            </a:pPr>
            <a:r>
              <a:rPr lang="en-US" b="1" u="sng" dirty="0">
                <a:solidFill>
                  <a:srgbClr val="FF0000"/>
                </a:solidFill>
                <a:latin typeface="GNUTypewriter" panose="02000503000000000000" pitchFamily="2" charset="-52"/>
              </a:rPr>
              <a:t>Automate Process</a:t>
            </a:r>
          </a:p>
          <a:p>
            <a:pPr algn="ctr">
              <a:lnSpc>
                <a:spcPct val="200000"/>
              </a:lnSpc>
            </a:pPr>
            <a:endParaRPr lang="en-US" b="1" u="sng" dirty="0">
              <a:solidFill>
                <a:srgbClr val="FF0000"/>
              </a:solidFill>
              <a:latin typeface="GNUTypewriter" panose="02000503000000000000" pitchFamily="2" charset="-52"/>
            </a:endParaRPr>
          </a:p>
          <a:p>
            <a:pPr algn="ctr">
              <a:lnSpc>
                <a:spcPct val="200000"/>
              </a:lnSpc>
            </a:pPr>
            <a:endParaRPr lang="en-US" b="1" u="sng" dirty="0">
              <a:solidFill>
                <a:srgbClr val="FF0000"/>
              </a:solidFill>
              <a:latin typeface="GNUTypewriter" panose="02000503000000000000" pitchFamily="2" charset="-52"/>
            </a:endParaRPr>
          </a:p>
          <a:p>
            <a:pPr algn="ctr">
              <a:lnSpc>
                <a:spcPct val="200000"/>
              </a:lnSpc>
            </a:pPr>
            <a:r>
              <a:rPr lang="en-US" b="1" u="sng" dirty="0">
                <a:solidFill>
                  <a:srgbClr val="FF0000"/>
                </a:solidFill>
                <a:latin typeface="GNUTypewriter" panose="02000503000000000000" pitchFamily="2" charset="-52"/>
              </a:rPr>
              <a:t>Questions. . . .</a:t>
            </a:r>
          </a:p>
        </p:txBody>
      </p:sp>
    </p:spTree>
    <p:extLst>
      <p:ext uri="{BB962C8B-B14F-4D97-AF65-F5344CB8AC3E}">
        <p14:creationId xmlns:p14="http://schemas.microsoft.com/office/powerpoint/2010/main" val="9091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Appendix</a:t>
            </a:r>
          </a:p>
        </p:txBody>
      </p:sp>
    </p:spTree>
    <p:extLst>
      <p:ext uri="{BB962C8B-B14F-4D97-AF65-F5344CB8AC3E}">
        <p14:creationId xmlns:p14="http://schemas.microsoft.com/office/powerpoint/2010/main" val="237917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Questions we hope to answer</a:t>
            </a:r>
          </a:p>
        </p:txBody>
      </p:sp>
      <p:sp>
        <p:nvSpPr>
          <p:cNvPr id="20" name="Rectangle: Rounded Corners 19">
            <a:extLst>
              <a:ext uri="{FF2B5EF4-FFF2-40B4-BE49-F238E27FC236}">
                <a16:creationId xmlns:a16="http://schemas.microsoft.com/office/drawing/2014/main" id="{92AA9000-DD7C-45CD-A54C-CD1A7642C28E}"/>
              </a:ext>
            </a:extLst>
          </p:cNvPr>
          <p:cNvSpPr/>
          <p:nvPr/>
        </p:nvSpPr>
        <p:spPr>
          <a:xfrm>
            <a:off x="0" y="923278"/>
            <a:ext cx="12192000" cy="548640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latin typeface="GNUTypewriter" panose="02000503000000000000" pitchFamily="2" charset="-52"/>
              </a:rPr>
              <a:t>For training, how do we know an article is fake vs real?</a:t>
            </a:r>
          </a:p>
          <a:p>
            <a:pPr algn="ctr"/>
            <a:r>
              <a:rPr lang="en-US" sz="1400" dirty="0">
                <a:latin typeface="GNUTypewriter" panose="02000503000000000000" pitchFamily="2" charset="-52"/>
              </a:rPr>
              <a:t>/training articles must be really, really fake/</a:t>
            </a:r>
          </a:p>
          <a:p>
            <a:pPr algn="ctr"/>
            <a:endParaRPr lang="en-US" dirty="0">
              <a:latin typeface="GNUTypewriter" panose="02000503000000000000" pitchFamily="2" charset="-52"/>
            </a:endParaRPr>
          </a:p>
          <a:p>
            <a:pPr algn="ctr"/>
            <a:r>
              <a:rPr lang="en-US" dirty="0">
                <a:latin typeface="GNUTypewriter" panose="02000503000000000000" pitchFamily="2" charset="-52"/>
              </a:rPr>
              <a:t>Can we confirm that bias does not misguide the training set?</a:t>
            </a:r>
          </a:p>
          <a:p>
            <a:pPr algn="ctr"/>
            <a:r>
              <a:rPr lang="en-US" sz="1400" dirty="0">
                <a:latin typeface="GNUTypewriter" panose="02000503000000000000" pitchFamily="2" charset="-52"/>
              </a:rPr>
              <a:t>/training articles must be inclusive of different political polarities/</a:t>
            </a:r>
          </a:p>
          <a:p>
            <a:pPr algn="ctr"/>
            <a:endParaRPr lang="en-US" dirty="0">
              <a:latin typeface="GNUTypewriter" panose="02000503000000000000" pitchFamily="2" charset="-52"/>
            </a:endParaRPr>
          </a:p>
          <a:p>
            <a:pPr algn="ctr"/>
            <a:r>
              <a:rPr lang="en-US" dirty="0">
                <a:latin typeface="GNUTypewriter" panose="02000503000000000000" pitchFamily="2" charset="-52"/>
              </a:rPr>
              <a:t>Can we tell whether an article is intended to deceive?</a:t>
            </a:r>
          </a:p>
          <a:p>
            <a:pPr algn="ctr"/>
            <a:endParaRPr lang="en-US" dirty="0">
              <a:latin typeface="GNUTypewriter" panose="02000503000000000000" pitchFamily="2" charset="-52"/>
            </a:endParaRPr>
          </a:p>
          <a:p>
            <a:pPr algn="ctr"/>
            <a:r>
              <a:rPr lang="en-US" dirty="0">
                <a:latin typeface="GNUTypewriter" panose="02000503000000000000" pitchFamily="2" charset="-52"/>
              </a:rPr>
              <a:t>Can we tell if an article was written by human or by machine?</a:t>
            </a:r>
          </a:p>
          <a:p>
            <a:pPr algn="ctr"/>
            <a:endParaRPr lang="en-US" dirty="0">
              <a:latin typeface="GNUTypewriter" panose="02000503000000000000" pitchFamily="2" charset="-52"/>
            </a:endParaRPr>
          </a:p>
          <a:p>
            <a:pPr algn="ctr"/>
            <a:r>
              <a:rPr lang="en-US" dirty="0">
                <a:latin typeface="GNUTypewriter" panose="02000503000000000000" pitchFamily="2" charset="-52"/>
              </a:rPr>
              <a:t>Can we build a Real News likelihood score?</a:t>
            </a:r>
          </a:p>
          <a:p>
            <a:pPr algn="ctr"/>
            <a:r>
              <a:rPr lang="en-US" sz="1400" dirty="0">
                <a:latin typeface="GNUTypewriter" panose="02000503000000000000" pitchFamily="2" charset="-52"/>
              </a:rPr>
              <a:t>(base this on fit to model, sentiment, human author, category/</a:t>
            </a:r>
          </a:p>
          <a:p>
            <a:pPr algn="ctr"/>
            <a:endParaRPr lang="en-US" dirty="0">
              <a:latin typeface="GNUTypewriter" panose="02000503000000000000" pitchFamily="2" charset="-52"/>
            </a:endParaRPr>
          </a:p>
          <a:p>
            <a:pPr algn="ctr"/>
            <a:endParaRPr lang="en-US" dirty="0">
              <a:latin typeface="GNUTypewriter" panose="02000503000000000000" pitchFamily="2" charset="-52"/>
            </a:endParaRPr>
          </a:p>
          <a:p>
            <a:pPr algn="ctr"/>
            <a:endParaRPr lang="en-US" dirty="0">
              <a:latin typeface="GNUTypewriter" panose="02000503000000000000" pitchFamily="2" charset="-52"/>
            </a:endParaRPr>
          </a:p>
          <a:p>
            <a:pPr algn="ctr"/>
            <a:endParaRPr lang="en-US" dirty="0">
              <a:latin typeface="GNUTypewriter" panose="02000503000000000000" pitchFamily="2" charset="-52"/>
            </a:endParaRPr>
          </a:p>
        </p:txBody>
      </p:sp>
      <p:pic>
        <p:nvPicPr>
          <p:cNvPr id="1028" name="Picture 4" descr="Image result for new york times front page">
            <a:extLst>
              <a:ext uri="{FF2B5EF4-FFF2-40B4-BE49-F238E27FC236}">
                <a16:creationId xmlns:a16="http://schemas.microsoft.com/office/drawing/2014/main" id="{B2668A99-D556-461E-947B-D10510851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89" y="4240311"/>
            <a:ext cx="1297179" cy="23978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ashington post front page image">
            <a:extLst>
              <a:ext uri="{FF2B5EF4-FFF2-40B4-BE49-F238E27FC236}">
                <a16:creationId xmlns:a16="http://schemas.microsoft.com/office/drawing/2014/main" id="{81AAB423-8B9D-47EE-B6C6-F884D20A1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614" y="4677218"/>
            <a:ext cx="2990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wsj front page image">
            <a:extLst>
              <a:ext uri="{FF2B5EF4-FFF2-40B4-BE49-F238E27FC236}">
                <a16:creationId xmlns:a16="http://schemas.microsoft.com/office/drawing/2014/main" id="{D44EF232-EE9C-4E04-9B0A-E10AE15B99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3053" y="460345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for logo for fake news">
            <a:extLst>
              <a:ext uri="{FF2B5EF4-FFF2-40B4-BE49-F238E27FC236}">
                <a16:creationId xmlns:a16="http://schemas.microsoft.com/office/drawing/2014/main" id="{FF098583-A967-49A2-9132-E66556752C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821213">
            <a:off x="7002561" y="4995823"/>
            <a:ext cx="1295921" cy="99174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Image result for logo for fake news">
            <a:extLst>
              <a:ext uri="{FF2B5EF4-FFF2-40B4-BE49-F238E27FC236}">
                <a16:creationId xmlns:a16="http://schemas.microsoft.com/office/drawing/2014/main" id="{1579987A-D402-486C-9A9C-87A7A065D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47979">
            <a:off x="2126999" y="5038562"/>
            <a:ext cx="1295921" cy="99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9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Final Project Proposal</a:t>
            </a:r>
          </a:p>
        </p:txBody>
      </p:sp>
      <p:sp>
        <p:nvSpPr>
          <p:cNvPr id="20" name="Rectangle: Rounded Corners 19">
            <a:extLst>
              <a:ext uri="{FF2B5EF4-FFF2-40B4-BE49-F238E27FC236}">
                <a16:creationId xmlns:a16="http://schemas.microsoft.com/office/drawing/2014/main" id="{92AA9000-DD7C-45CD-A54C-CD1A7642C28E}"/>
              </a:ext>
            </a:extLst>
          </p:cNvPr>
          <p:cNvSpPr/>
          <p:nvPr/>
        </p:nvSpPr>
        <p:spPr>
          <a:xfrm>
            <a:off x="2912806" y="1078222"/>
            <a:ext cx="6366388" cy="1864993"/>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latin typeface="GNUTypewriter" panose="02000503000000000000" pitchFamily="2" charset="-52"/>
              </a:rPr>
              <a:t>Objective</a:t>
            </a:r>
          </a:p>
          <a:p>
            <a:pPr algn="ctr"/>
            <a:endParaRPr lang="en-US" dirty="0">
              <a:latin typeface="GNUTypewriter" panose="02000503000000000000" pitchFamily="2" charset="-52"/>
            </a:endParaRPr>
          </a:p>
          <a:p>
            <a:pPr algn="ctr"/>
            <a:r>
              <a:rPr lang="en-US" dirty="0">
                <a:latin typeface="GNUTypewriter" panose="02000503000000000000" pitchFamily="2" charset="-52"/>
              </a:rPr>
              <a:t>The objective of our project is to train a model that can predict whether news articles are real or fake news.</a:t>
            </a:r>
          </a:p>
          <a:p>
            <a:pPr algn="ctr"/>
            <a:endParaRPr lang="en-US" dirty="0">
              <a:latin typeface="GNUTypewriter" panose="02000503000000000000" pitchFamily="2" charset="-52"/>
            </a:endParaRPr>
          </a:p>
          <a:p>
            <a:pPr algn="ctr"/>
            <a:endParaRPr lang="en-US" dirty="0">
              <a:latin typeface="GNUTypewriter" panose="02000503000000000000" pitchFamily="2" charset="-52"/>
            </a:endParaRPr>
          </a:p>
        </p:txBody>
      </p:sp>
      <p:sp>
        <p:nvSpPr>
          <p:cNvPr id="4" name="Rectangle: Rounded Corners 3">
            <a:extLst>
              <a:ext uri="{FF2B5EF4-FFF2-40B4-BE49-F238E27FC236}">
                <a16:creationId xmlns:a16="http://schemas.microsoft.com/office/drawing/2014/main" id="{7F4C76EE-6D1A-42BB-B502-3388C5F6CCF2}"/>
              </a:ext>
            </a:extLst>
          </p:cNvPr>
          <p:cNvSpPr/>
          <p:nvPr/>
        </p:nvSpPr>
        <p:spPr>
          <a:xfrm>
            <a:off x="542621"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Identify Fake News Sites</a:t>
            </a:r>
          </a:p>
        </p:txBody>
      </p:sp>
      <p:sp>
        <p:nvSpPr>
          <p:cNvPr id="5" name="Rectangle: Rounded Corners 4">
            <a:extLst>
              <a:ext uri="{FF2B5EF4-FFF2-40B4-BE49-F238E27FC236}">
                <a16:creationId xmlns:a16="http://schemas.microsoft.com/office/drawing/2014/main" id="{36C19F52-19A6-437C-B093-4B39BB4D7919}"/>
              </a:ext>
            </a:extLst>
          </p:cNvPr>
          <p:cNvSpPr/>
          <p:nvPr/>
        </p:nvSpPr>
        <p:spPr>
          <a:xfrm>
            <a:off x="4367985"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Use Fake + Real News Documents to Train our Model</a:t>
            </a:r>
          </a:p>
        </p:txBody>
      </p:sp>
      <p:sp>
        <p:nvSpPr>
          <p:cNvPr id="7" name="Rectangle: Rounded Corners 6">
            <a:extLst>
              <a:ext uri="{FF2B5EF4-FFF2-40B4-BE49-F238E27FC236}">
                <a16:creationId xmlns:a16="http://schemas.microsoft.com/office/drawing/2014/main" id="{334C279B-00AB-4156-A832-7BB2E9046D85}"/>
              </a:ext>
            </a:extLst>
          </p:cNvPr>
          <p:cNvSpPr/>
          <p:nvPr/>
        </p:nvSpPr>
        <p:spPr>
          <a:xfrm>
            <a:off x="6280667"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Obtain Documents for Testing</a:t>
            </a:r>
          </a:p>
        </p:txBody>
      </p:sp>
      <p:sp>
        <p:nvSpPr>
          <p:cNvPr id="8" name="Rectangle: Rounded Corners 7">
            <a:extLst>
              <a:ext uri="{FF2B5EF4-FFF2-40B4-BE49-F238E27FC236}">
                <a16:creationId xmlns:a16="http://schemas.microsoft.com/office/drawing/2014/main" id="{C9FFAA9C-53F7-4532-8810-FD49CAA353CC}"/>
              </a:ext>
            </a:extLst>
          </p:cNvPr>
          <p:cNvSpPr/>
          <p:nvPr/>
        </p:nvSpPr>
        <p:spPr>
          <a:xfrm>
            <a:off x="8193349"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Test Documents</a:t>
            </a:r>
          </a:p>
        </p:txBody>
      </p:sp>
      <p:sp>
        <p:nvSpPr>
          <p:cNvPr id="9" name="Rectangle: Rounded Corners 8">
            <a:extLst>
              <a:ext uri="{FF2B5EF4-FFF2-40B4-BE49-F238E27FC236}">
                <a16:creationId xmlns:a16="http://schemas.microsoft.com/office/drawing/2014/main" id="{662EE888-CA22-4030-9A02-9234E33B0F2B}"/>
              </a:ext>
            </a:extLst>
          </p:cNvPr>
          <p:cNvSpPr/>
          <p:nvPr/>
        </p:nvSpPr>
        <p:spPr>
          <a:xfrm>
            <a:off x="10106029"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Classify, Topic, Categorize,</a:t>
            </a:r>
          </a:p>
          <a:p>
            <a:pPr algn="ctr"/>
            <a:r>
              <a:rPr lang="en-US" sz="1400" dirty="0">
                <a:latin typeface="GNUTypewriter" panose="02000503000000000000" pitchFamily="2" charset="-52"/>
              </a:rPr>
              <a:t>Rank, Sentiment </a:t>
            </a:r>
          </a:p>
        </p:txBody>
      </p:sp>
      <p:sp>
        <p:nvSpPr>
          <p:cNvPr id="10" name="Rectangle: Rounded Corners 9">
            <a:extLst>
              <a:ext uri="{FF2B5EF4-FFF2-40B4-BE49-F238E27FC236}">
                <a16:creationId xmlns:a16="http://schemas.microsoft.com/office/drawing/2014/main" id="{26D279E2-A965-42B2-8E57-AA1633950AE1}"/>
              </a:ext>
            </a:extLst>
          </p:cNvPr>
          <p:cNvSpPr/>
          <p:nvPr/>
        </p:nvSpPr>
        <p:spPr>
          <a:xfrm>
            <a:off x="2455303"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Obtain   Documents; Classify as Fake or Real</a:t>
            </a:r>
          </a:p>
        </p:txBody>
      </p:sp>
      <p:cxnSp>
        <p:nvCxnSpPr>
          <p:cNvPr id="11" name="Straight Arrow Connector 10">
            <a:extLst>
              <a:ext uri="{FF2B5EF4-FFF2-40B4-BE49-F238E27FC236}">
                <a16:creationId xmlns:a16="http://schemas.microsoft.com/office/drawing/2014/main" id="{D0EA5F34-B082-4DF0-9D3F-6635C019B2C3}"/>
              </a:ext>
            </a:extLst>
          </p:cNvPr>
          <p:cNvCxnSpPr>
            <a:cxnSpLocks/>
            <a:stCxn id="4" idx="3"/>
            <a:endCxn id="10" idx="1"/>
          </p:cNvCxnSpPr>
          <p:nvPr/>
        </p:nvCxnSpPr>
        <p:spPr>
          <a:xfrm>
            <a:off x="2095196"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800AB07-F7B2-4C62-8A8A-003AD33FD30B}"/>
              </a:ext>
            </a:extLst>
          </p:cNvPr>
          <p:cNvCxnSpPr>
            <a:cxnSpLocks/>
            <a:stCxn id="10" idx="3"/>
            <a:endCxn id="5" idx="1"/>
          </p:cNvCxnSpPr>
          <p:nvPr/>
        </p:nvCxnSpPr>
        <p:spPr>
          <a:xfrm>
            <a:off x="4007878"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8DA0A4-CB1F-4A86-92CD-FF02896BC450}"/>
              </a:ext>
            </a:extLst>
          </p:cNvPr>
          <p:cNvCxnSpPr>
            <a:cxnSpLocks/>
            <a:stCxn id="5" idx="3"/>
            <a:endCxn id="7" idx="1"/>
          </p:cNvCxnSpPr>
          <p:nvPr/>
        </p:nvCxnSpPr>
        <p:spPr>
          <a:xfrm>
            <a:off x="5920560"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F1240E-0007-48F9-9E43-4B935E25438F}"/>
              </a:ext>
            </a:extLst>
          </p:cNvPr>
          <p:cNvCxnSpPr>
            <a:cxnSpLocks/>
            <a:stCxn id="7" idx="3"/>
            <a:endCxn id="8" idx="1"/>
          </p:cNvCxnSpPr>
          <p:nvPr/>
        </p:nvCxnSpPr>
        <p:spPr>
          <a:xfrm>
            <a:off x="7833242"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00EAB9-1010-4225-A688-CEF1ADCF30EA}"/>
              </a:ext>
            </a:extLst>
          </p:cNvPr>
          <p:cNvCxnSpPr>
            <a:cxnSpLocks/>
            <a:stCxn id="8" idx="3"/>
            <a:endCxn id="9" idx="1"/>
          </p:cNvCxnSpPr>
          <p:nvPr/>
        </p:nvCxnSpPr>
        <p:spPr>
          <a:xfrm>
            <a:off x="9745924" y="4255217"/>
            <a:ext cx="36010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155971E-375E-49AA-9E21-3B91AC8A722E}"/>
              </a:ext>
            </a:extLst>
          </p:cNvPr>
          <p:cNvSpPr/>
          <p:nvPr/>
        </p:nvSpPr>
        <p:spPr>
          <a:xfrm>
            <a:off x="3411643" y="5283917"/>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Refine and Confirm Model is Defensible</a:t>
            </a:r>
          </a:p>
        </p:txBody>
      </p:sp>
      <p:cxnSp>
        <p:nvCxnSpPr>
          <p:cNvPr id="3" name="Connector: Curved 2">
            <a:extLst>
              <a:ext uri="{FF2B5EF4-FFF2-40B4-BE49-F238E27FC236}">
                <a16:creationId xmlns:a16="http://schemas.microsoft.com/office/drawing/2014/main" id="{E91690BE-AD6D-47D0-BCFD-C334D5D55A4C}"/>
              </a:ext>
            </a:extLst>
          </p:cNvPr>
          <p:cNvCxnSpPr>
            <a:cxnSpLocks/>
            <a:stCxn id="5" idx="3"/>
            <a:endCxn id="16" idx="3"/>
          </p:cNvCxnSpPr>
          <p:nvPr/>
        </p:nvCxnSpPr>
        <p:spPr>
          <a:xfrm flipH="1">
            <a:off x="4964218" y="4255217"/>
            <a:ext cx="956342" cy="1647825"/>
          </a:xfrm>
          <a:prstGeom prst="curvedConnector3">
            <a:avLst>
              <a:gd name="adj1" fmla="val -23904"/>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A87F0B41-E753-4B20-8E48-9623DD28DBF6}"/>
              </a:ext>
            </a:extLst>
          </p:cNvPr>
          <p:cNvCxnSpPr>
            <a:cxnSpLocks/>
            <a:stCxn id="16" idx="1"/>
            <a:endCxn id="10" idx="1"/>
          </p:cNvCxnSpPr>
          <p:nvPr/>
        </p:nvCxnSpPr>
        <p:spPr>
          <a:xfrm rot="10800000">
            <a:off x="2455303" y="4255218"/>
            <a:ext cx="956340" cy="1647825"/>
          </a:xfrm>
          <a:prstGeom prst="curvedConnector3">
            <a:avLst>
              <a:gd name="adj1" fmla="val 123904"/>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2B66BCD0-A04F-4996-98D4-5E1AA2E81EB0}"/>
              </a:ext>
            </a:extLst>
          </p:cNvPr>
          <p:cNvSpPr/>
          <p:nvPr/>
        </p:nvSpPr>
        <p:spPr>
          <a:xfrm>
            <a:off x="8193348" y="5283917"/>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Verify Accuracy of Tests</a:t>
            </a:r>
          </a:p>
        </p:txBody>
      </p:sp>
      <p:cxnSp>
        <p:nvCxnSpPr>
          <p:cNvPr id="24" name="Connector: Curved 23">
            <a:extLst>
              <a:ext uri="{FF2B5EF4-FFF2-40B4-BE49-F238E27FC236}">
                <a16:creationId xmlns:a16="http://schemas.microsoft.com/office/drawing/2014/main" id="{162E943E-32D0-4106-881F-44BB9694C8DB}"/>
              </a:ext>
            </a:extLst>
          </p:cNvPr>
          <p:cNvCxnSpPr>
            <a:cxnSpLocks/>
            <a:stCxn id="8" idx="3"/>
            <a:endCxn id="23" idx="3"/>
          </p:cNvCxnSpPr>
          <p:nvPr/>
        </p:nvCxnSpPr>
        <p:spPr>
          <a:xfrm flipH="1">
            <a:off x="9745923" y="4255217"/>
            <a:ext cx="1" cy="1647825"/>
          </a:xfrm>
          <a:prstGeom prst="curvedConnector3">
            <a:avLst>
              <a:gd name="adj1" fmla="val -22860000000"/>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01777C1E-3005-45E1-BD72-9B6ABDB83829}"/>
              </a:ext>
            </a:extLst>
          </p:cNvPr>
          <p:cNvCxnSpPr>
            <a:cxnSpLocks/>
            <a:stCxn id="23" idx="1"/>
            <a:endCxn id="8" idx="1"/>
          </p:cNvCxnSpPr>
          <p:nvPr/>
        </p:nvCxnSpPr>
        <p:spPr>
          <a:xfrm rot="10800000" flipH="1">
            <a:off x="8193347" y="4255218"/>
            <a:ext cx="1" cy="1647825"/>
          </a:xfrm>
          <a:prstGeom prst="curvedConnector3">
            <a:avLst>
              <a:gd name="adj1" fmla="val -22860000000"/>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16F713C-092C-4413-B066-EFE6F948FBD2}"/>
              </a:ext>
            </a:extLst>
          </p:cNvPr>
          <p:cNvPicPr>
            <a:picLocks noChangeAspect="1"/>
          </p:cNvPicPr>
          <p:nvPr/>
        </p:nvPicPr>
        <p:blipFill>
          <a:blip r:embed="rId2"/>
          <a:stretch>
            <a:fillRect/>
          </a:stretch>
        </p:blipFill>
        <p:spPr>
          <a:xfrm rot="18562404">
            <a:off x="448867" y="1238212"/>
            <a:ext cx="2343600" cy="1182731"/>
          </a:xfrm>
          <a:prstGeom prst="rect">
            <a:avLst/>
          </a:prstGeom>
        </p:spPr>
      </p:pic>
      <p:pic>
        <p:nvPicPr>
          <p:cNvPr id="31" name="Picture 6" descr="Image result for logo for fake news">
            <a:extLst>
              <a:ext uri="{FF2B5EF4-FFF2-40B4-BE49-F238E27FC236}">
                <a16:creationId xmlns:a16="http://schemas.microsoft.com/office/drawing/2014/main" id="{7B76537C-D90D-47E6-BCE9-7731E2AF9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13494">
            <a:off x="9635612" y="1329162"/>
            <a:ext cx="1933577" cy="147972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4D1DADD3-75D5-4C68-A685-FC1702C0BD35}"/>
              </a:ext>
            </a:extLst>
          </p:cNvPr>
          <p:cNvSpPr/>
          <p:nvPr/>
        </p:nvSpPr>
        <p:spPr>
          <a:xfrm>
            <a:off x="276226" y="2792886"/>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Talking points are : Where we started with this project and what we are looking to do</a:t>
            </a:r>
          </a:p>
        </p:txBody>
      </p:sp>
    </p:spTree>
    <p:extLst>
      <p:ext uri="{BB962C8B-B14F-4D97-AF65-F5344CB8AC3E}">
        <p14:creationId xmlns:p14="http://schemas.microsoft.com/office/powerpoint/2010/main" val="402678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“Is It Real News”? Score</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0285F3AF-8382-4947-B532-1B5439A79CD5}"/>
              </a:ext>
            </a:extLst>
          </p:cNvPr>
          <p:cNvGraphicFramePr>
            <a:graphicFrameLocks noGrp="1"/>
          </p:cNvGraphicFramePr>
          <p:nvPr>
            <p:extLst>
              <p:ext uri="{D42A27DB-BD31-4B8C-83A1-F6EECF244321}">
                <p14:modId xmlns:p14="http://schemas.microsoft.com/office/powerpoint/2010/main" val="3589705352"/>
              </p:ext>
            </p:extLst>
          </p:nvPr>
        </p:nvGraphicFramePr>
        <p:xfrm>
          <a:off x="1133475" y="2423933"/>
          <a:ext cx="9944103" cy="3550614"/>
        </p:xfrm>
        <a:graphic>
          <a:graphicData uri="http://schemas.openxmlformats.org/drawingml/2006/table">
            <a:tbl>
              <a:tblPr firstRow="1" bandRow="1">
                <a:tableStyleId>{9D7B26C5-4107-4FEC-AEDC-1716B250A1EF}</a:tableStyleId>
              </a:tblPr>
              <a:tblGrid>
                <a:gridCol w="2465131">
                  <a:extLst>
                    <a:ext uri="{9D8B030D-6E8A-4147-A177-3AD203B41FA5}">
                      <a16:colId xmlns:a16="http://schemas.microsoft.com/office/drawing/2014/main" val="4121777721"/>
                    </a:ext>
                  </a:extLst>
                </a:gridCol>
                <a:gridCol w="1339522">
                  <a:extLst>
                    <a:ext uri="{9D8B030D-6E8A-4147-A177-3AD203B41FA5}">
                      <a16:colId xmlns:a16="http://schemas.microsoft.com/office/drawing/2014/main" val="683465871"/>
                    </a:ext>
                  </a:extLst>
                </a:gridCol>
                <a:gridCol w="1227890">
                  <a:extLst>
                    <a:ext uri="{9D8B030D-6E8A-4147-A177-3AD203B41FA5}">
                      <a16:colId xmlns:a16="http://schemas.microsoft.com/office/drawing/2014/main" val="4286168892"/>
                    </a:ext>
                  </a:extLst>
                </a:gridCol>
                <a:gridCol w="1227890">
                  <a:extLst>
                    <a:ext uri="{9D8B030D-6E8A-4147-A177-3AD203B41FA5}">
                      <a16:colId xmlns:a16="http://schemas.microsoft.com/office/drawing/2014/main" val="2739353354"/>
                    </a:ext>
                  </a:extLst>
                </a:gridCol>
                <a:gridCol w="1227890">
                  <a:extLst>
                    <a:ext uri="{9D8B030D-6E8A-4147-A177-3AD203B41FA5}">
                      <a16:colId xmlns:a16="http://schemas.microsoft.com/office/drawing/2014/main" val="3116014141"/>
                    </a:ext>
                  </a:extLst>
                </a:gridCol>
                <a:gridCol w="1227890">
                  <a:extLst>
                    <a:ext uri="{9D8B030D-6E8A-4147-A177-3AD203B41FA5}">
                      <a16:colId xmlns:a16="http://schemas.microsoft.com/office/drawing/2014/main" val="3210817199"/>
                    </a:ext>
                  </a:extLst>
                </a:gridCol>
                <a:gridCol w="1227890">
                  <a:extLst>
                    <a:ext uri="{9D8B030D-6E8A-4147-A177-3AD203B41FA5}">
                      <a16:colId xmlns:a16="http://schemas.microsoft.com/office/drawing/2014/main" val="3115112195"/>
                    </a:ext>
                  </a:extLst>
                </a:gridCol>
              </a:tblGrid>
              <a:tr h="593079">
                <a:tc>
                  <a:txBody>
                    <a:bodyPr/>
                    <a:lstStyle/>
                    <a:p>
                      <a:pPr algn="ctr"/>
                      <a:r>
                        <a:rPr lang="en-US" sz="1400" dirty="0">
                          <a:latin typeface="GNUTypewriter" panose="02000503000000000000" pitchFamily="2" charset="-52"/>
                        </a:rPr>
                        <a:t>Model</a:t>
                      </a:r>
                    </a:p>
                  </a:txBody>
                  <a:tcPr anchor="ctr"/>
                </a:tc>
                <a:tc>
                  <a:txBody>
                    <a:bodyPr/>
                    <a:lstStyle/>
                    <a:p>
                      <a:pPr algn="ctr"/>
                      <a:r>
                        <a:rPr lang="en-US" sz="1400" dirty="0">
                          <a:latin typeface="GNUTypewriter" panose="02000503000000000000" pitchFamily="2" charset="-52"/>
                        </a:rPr>
                        <a:t>Prediction</a:t>
                      </a:r>
                    </a:p>
                  </a:txBody>
                  <a:tcPr anchor="ctr"/>
                </a:tc>
                <a:tc>
                  <a:txBody>
                    <a:bodyPr/>
                    <a:lstStyle/>
                    <a:p>
                      <a:pPr algn="ctr"/>
                      <a:r>
                        <a:rPr lang="en-US" sz="1400" dirty="0">
                          <a:latin typeface="GNUTypewriter" panose="02000503000000000000" pitchFamily="2" charset="-52"/>
                        </a:rPr>
                        <a:t>Model Accuracy</a:t>
                      </a:r>
                    </a:p>
                  </a:txBody>
                  <a:tcPr anchor="ctr"/>
                </a:tc>
                <a:tc>
                  <a:txBody>
                    <a:bodyPr/>
                    <a:lstStyle/>
                    <a:p>
                      <a:pPr algn="ctr"/>
                      <a:r>
                        <a:rPr lang="en-US" sz="1400" dirty="0">
                          <a:latin typeface="GNUTypewriter" panose="02000503000000000000" pitchFamily="2" charset="-52"/>
                        </a:rPr>
                        <a:t>Precision</a:t>
                      </a:r>
                    </a:p>
                  </a:txBody>
                  <a:tcPr anchor="ctr"/>
                </a:tc>
                <a:tc>
                  <a:txBody>
                    <a:bodyPr/>
                    <a:lstStyle/>
                    <a:p>
                      <a:pPr algn="ctr"/>
                      <a:r>
                        <a:rPr lang="en-US" sz="1400">
                          <a:latin typeface="GNUTypewriter" panose="02000503000000000000" pitchFamily="2" charset="-52"/>
                        </a:rPr>
                        <a:t>Recall</a:t>
                      </a:r>
                      <a:endParaRPr lang="en-US" sz="1400" dirty="0">
                        <a:latin typeface="GNUTypewriter" panose="02000503000000000000" pitchFamily="2" charset="-52"/>
                      </a:endParaRPr>
                    </a:p>
                  </a:txBody>
                  <a:tcPr anchor="ctr"/>
                </a:tc>
                <a:tc>
                  <a:txBody>
                    <a:bodyPr/>
                    <a:lstStyle/>
                    <a:p>
                      <a:pPr algn="ctr"/>
                      <a:r>
                        <a:rPr lang="en-US" sz="1400" dirty="0">
                          <a:latin typeface="GNUTypewriter" panose="02000503000000000000" pitchFamily="2" charset="-52"/>
                        </a:rPr>
                        <a:t>F1 Score</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Weighted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22486238"/>
                  </a:ext>
                </a:extLst>
              </a:tr>
              <a:tr h="487875">
                <a:tc>
                  <a:txBody>
                    <a:bodyPr/>
                    <a:lstStyle/>
                    <a:p>
                      <a:r>
                        <a:rPr lang="en-US" sz="1400" dirty="0">
                          <a:latin typeface="GNUTypewriter" panose="02000503000000000000" pitchFamily="2" charset="-52"/>
                        </a:rPr>
                        <a:t>Prediction</a:t>
                      </a:r>
                    </a:p>
                  </a:txBody>
                  <a:tcPr anchor="ctr"/>
                </a:tc>
                <a:tc>
                  <a:txBody>
                    <a:bodyPr/>
                    <a:lstStyle/>
                    <a:p>
                      <a:pPr algn="ctr"/>
                      <a:r>
                        <a:rPr lang="en-US" sz="1400" dirty="0">
                          <a:latin typeface="GNUTypewriter" panose="02000503000000000000" pitchFamily="2" charset="-52"/>
                        </a:rPr>
                        <a:t>Maybe False</a:t>
                      </a:r>
                    </a:p>
                  </a:txBody>
                  <a:tcPr anchor="ctr"/>
                </a:tc>
                <a:tc>
                  <a:txBody>
                    <a:bodyPr/>
                    <a:lstStyle/>
                    <a:p>
                      <a:pPr algn="ctr"/>
                      <a:r>
                        <a:rPr lang="en-US" sz="1400" dirty="0">
                          <a:latin typeface="GNUTypewriter" panose="02000503000000000000" pitchFamily="2" charset="-52"/>
                        </a:rPr>
                        <a:t>.85</a:t>
                      </a: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0121230"/>
                  </a:ext>
                </a:extLst>
              </a:tr>
              <a:tr h="487875">
                <a:tc>
                  <a:txBody>
                    <a:bodyPr/>
                    <a:lstStyle/>
                    <a:p>
                      <a:r>
                        <a:rPr lang="en-US" sz="1400" dirty="0">
                          <a:latin typeface="GNUTypewriter" panose="02000503000000000000" pitchFamily="2" charset="-52"/>
                        </a:rPr>
                        <a:t>Classification</a:t>
                      </a:r>
                    </a:p>
                  </a:txBody>
                  <a:tcPr anchor="ctr"/>
                </a:tc>
                <a:tc>
                  <a:txBody>
                    <a:bodyPr/>
                    <a:lstStyle/>
                    <a:p>
                      <a:pPr algn="ctr"/>
                      <a:r>
                        <a:rPr lang="en-US" sz="1400" dirty="0">
                          <a:latin typeface="GNUTypewriter" panose="02000503000000000000" pitchFamily="2" charset="-52"/>
                        </a:rPr>
                        <a:t>True</a:t>
                      </a:r>
                    </a:p>
                  </a:txBody>
                  <a:tcPr anchor="ctr"/>
                </a:tc>
                <a:tc>
                  <a:txBody>
                    <a:bodyPr/>
                    <a:lstStyle/>
                    <a:p>
                      <a:pPr algn="ctr"/>
                      <a:r>
                        <a:rPr lang="en-US" sz="1400" dirty="0">
                          <a:latin typeface="GNUTypewriter" panose="02000503000000000000" pitchFamily="2" charset="-52"/>
                        </a:rPr>
                        <a:t>.9169</a:t>
                      </a:r>
                    </a:p>
                  </a:txBody>
                  <a:tcPr anchor="ctr"/>
                </a:tc>
                <a:tc>
                  <a:txBody>
                    <a:bodyPr/>
                    <a:lstStyle/>
                    <a:p>
                      <a:pPr algn="ctr"/>
                      <a:r>
                        <a:rPr lang="en-US" sz="1400" dirty="0">
                          <a:latin typeface="GNUTypewriter" panose="02000503000000000000" pitchFamily="2" charset="-52"/>
                        </a:rPr>
                        <a:t>.88</a:t>
                      </a:r>
                    </a:p>
                  </a:txBody>
                  <a:tcPr anchor="ctr"/>
                </a:tc>
                <a:tc>
                  <a:txBody>
                    <a:bodyPr/>
                    <a:lstStyle/>
                    <a:p>
                      <a:pPr algn="ctr"/>
                      <a:r>
                        <a:rPr lang="en-US" sz="1400" dirty="0">
                          <a:latin typeface="GNUTypewriter" panose="02000503000000000000" pitchFamily="2" charset="-52"/>
                        </a:rPr>
                        <a:t>.97</a:t>
                      </a:r>
                    </a:p>
                  </a:txBody>
                  <a:tcPr anchor="ctr"/>
                </a:tc>
                <a:tc>
                  <a:txBody>
                    <a:bodyPr/>
                    <a:lstStyle/>
                    <a:p>
                      <a:pPr algn="ctr"/>
                      <a:r>
                        <a:rPr lang="en-US" sz="1400" dirty="0">
                          <a:latin typeface="GNUTypewriter" panose="02000503000000000000" pitchFamily="2" charset="-52"/>
                        </a:rPr>
                        <a:t>.92</a:t>
                      </a: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865497"/>
                  </a:ext>
                </a:extLst>
              </a:tr>
              <a:tr h="487875">
                <a:tc>
                  <a:txBody>
                    <a:bodyPr/>
                    <a:lstStyle/>
                    <a:p>
                      <a:r>
                        <a:rPr lang="en-US" sz="1400" b="0" i="0" kern="1200" dirty="0">
                          <a:solidFill>
                            <a:schemeClr val="tx1"/>
                          </a:solidFill>
                          <a:effectLst/>
                          <a:latin typeface="GNUTypewriter" panose="02000503000000000000" pitchFamily="2" charset="-52"/>
                          <a:ea typeface="+mn-ea"/>
                          <a:cs typeface="+mn-cs"/>
                        </a:rPr>
                        <a:t>Sentiment</a:t>
                      </a:r>
                      <a:endParaRPr lang="en-US" sz="1400" dirty="0">
                        <a:latin typeface="GNUTypewriter" panose="02000503000000000000" pitchFamily="2" charset="-52"/>
                      </a:endParaRPr>
                    </a:p>
                  </a:txBody>
                  <a:tcPr anchor="ctr"/>
                </a:tc>
                <a:tc>
                  <a:txBody>
                    <a:bodyPr/>
                    <a:lstStyle/>
                    <a:p>
                      <a:pPr algn="ctr"/>
                      <a:r>
                        <a:rPr lang="en-US" sz="1400" dirty="0">
                          <a:latin typeface="GNUTypewriter" panose="02000503000000000000" pitchFamily="2" charset="-52"/>
                        </a:rPr>
                        <a:t>True</a:t>
                      </a:r>
                    </a:p>
                  </a:txBody>
                  <a:tcPr anchor="ctr"/>
                </a:tc>
                <a:tc>
                  <a:txBody>
                    <a:bodyPr/>
                    <a:lstStyle/>
                    <a:p>
                      <a:pPr algn="ctr"/>
                      <a:r>
                        <a:rPr lang="en-US" sz="1400" dirty="0">
                          <a:latin typeface="GNUTypewriter" panose="02000503000000000000" pitchFamily="2" charset="-52"/>
                        </a:rPr>
                        <a:t>.76</a:t>
                      </a: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7158310"/>
                  </a:ext>
                </a:extLst>
              </a:tr>
              <a:tr h="487875">
                <a:tc>
                  <a:txBody>
                    <a:bodyPr/>
                    <a:lstStyle/>
                    <a:p>
                      <a:r>
                        <a:rPr lang="en-US" sz="1400" dirty="0">
                          <a:latin typeface="GNUTypewriter" panose="02000503000000000000" pitchFamily="2" charset="-52"/>
                        </a:rPr>
                        <a:t>Author Type</a:t>
                      </a:r>
                    </a:p>
                  </a:txBody>
                  <a:tcPr anchor="ctr"/>
                </a:tc>
                <a:tc>
                  <a:txBody>
                    <a:bodyPr/>
                    <a:lstStyle/>
                    <a:p>
                      <a:pPr algn="ctr"/>
                      <a:r>
                        <a:rPr lang="en-US" sz="1400" dirty="0">
                          <a:latin typeface="GNUTypewriter" panose="02000503000000000000" pitchFamily="2" charset="-52"/>
                        </a:rPr>
                        <a:t>Maybe</a:t>
                      </a: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10009564"/>
                  </a:ext>
                </a:extLst>
              </a:tr>
              <a:tr h="487875">
                <a:tc>
                  <a:txBody>
                    <a:bodyPr/>
                    <a:lstStyle/>
                    <a:p>
                      <a:r>
                        <a:rPr lang="en-US" sz="1400" dirty="0">
                          <a:latin typeface="GNUTypewriter" panose="02000503000000000000" pitchFamily="2" charset="-52"/>
                        </a:rPr>
                        <a:t>Document Complexity</a:t>
                      </a: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229856"/>
                  </a:ext>
                </a:extLst>
              </a:tr>
              <a:tr h="487875">
                <a:tc>
                  <a:txBody>
                    <a:bodyPr/>
                    <a:lstStyle/>
                    <a:p>
                      <a:r>
                        <a:rPr lang="en-US" sz="1400" dirty="0">
                          <a:latin typeface="GNUTypewriter" panose="02000503000000000000" pitchFamily="2" charset="-52"/>
                        </a:rPr>
                        <a:t>Topic / Category</a:t>
                      </a: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4223090"/>
                  </a:ext>
                </a:extLst>
              </a:tr>
            </a:tbl>
          </a:graphicData>
        </a:graphic>
      </p:graphicFrame>
      <p:sp>
        <p:nvSpPr>
          <p:cNvPr id="7" name="TextBox 6">
            <a:extLst>
              <a:ext uri="{FF2B5EF4-FFF2-40B4-BE49-F238E27FC236}">
                <a16:creationId xmlns:a16="http://schemas.microsoft.com/office/drawing/2014/main" id="{4C143F7B-D269-4781-8BA0-337656577E66}"/>
              </a:ext>
            </a:extLst>
          </p:cNvPr>
          <p:cNvSpPr txBox="1"/>
          <p:nvPr/>
        </p:nvSpPr>
        <p:spPr>
          <a:xfrm>
            <a:off x="6862916" y="6108213"/>
            <a:ext cx="2998839" cy="400110"/>
          </a:xfrm>
          <a:prstGeom prst="rect">
            <a:avLst/>
          </a:prstGeom>
          <a:noFill/>
        </p:spPr>
        <p:txBody>
          <a:bodyPr wrap="square" rtlCol="0">
            <a:spAutoFit/>
          </a:bodyPr>
          <a:lstStyle/>
          <a:p>
            <a:pPr algn="r"/>
            <a:r>
              <a:rPr lang="en-US" sz="2000" dirty="0">
                <a:solidFill>
                  <a:srgbClr val="FF0000"/>
                </a:solidFill>
                <a:latin typeface="GNUTypewriter" panose="02000503000000000000" pitchFamily="2" charset="-52"/>
              </a:rPr>
              <a:t> Overall Score</a:t>
            </a:r>
          </a:p>
        </p:txBody>
      </p:sp>
      <p:sp>
        <p:nvSpPr>
          <p:cNvPr id="8" name="TextBox 7">
            <a:extLst>
              <a:ext uri="{FF2B5EF4-FFF2-40B4-BE49-F238E27FC236}">
                <a16:creationId xmlns:a16="http://schemas.microsoft.com/office/drawing/2014/main" id="{B859FA6B-E63D-4456-83F7-E6A63EE4B03F}"/>
              </a:ext>
            </a:extLst>
          </p:cNvPr>
          <p:cNvSpPr txBox="1"/>
          <p:nvPr/>
        </p:nvSpPr>
        <p:spPr>
          <a:xfrm>
            <a:off x="9861755" y="6108213"/>
            <a:ext cx="1215823" cy="400110"/>
          </a:xfrm>
          <a:prstGeom prst="rect">
            <a:avLst/>
          </a:prstGeom>
          <a:noFill/>
        </p:spPr>
        <p:txBody>
          <a:bodyPr wrap="square" rtlCol="0">
            <a:spAutoFit/>
          </a:bodyPr>
          <a:lstStyle/>
          <a:p>
            <a:pPr algn="ctr"/>
            <a:r>
              <a:rPr lang="en-US" sz="2000" dirty="0">
                <a:solidFill>
                  <a:srgbClr val="FF0000"/>
                </a:solidFill>
                <a:latin typeface="GNUTypewriter" panose="02000503000000000000" pitchFamily="2" charset="-52"/>
              </a:rPr>
              <a:t>57.54%</a:t>
            </a:r>
          </a:p>
        </p:txBody>
      </p:sp>
      <p:sp>
        <p:nvSpPr>
          <p:cNvPr id="9" name="TextBox 8">
            <a:extLst>
              <a:ext uri="{FF2B5EF4-FFF2-40B4-BE49-F238E27FC236}">
                <a16:creationId xmlns:a16="http://schemas.microsoft.com/office/drawing/2014/main" id="{AFCFAD34-011C-4229-B321-1AD496B667FF}"/>
              </a:ext>
            </a:extLst>
          </p:cNvPr>
          <p:cNvSpPr txBox="1"/>
          <p:nvPr/>
        </p:nvSpPr>
        <p:spPr>
          <a:xfrm>
            <a:off x="1114421" y="1775393"/>
            <a:ext cx="9963157" cy="584775"/>
          </a:xfrm>
          <a:prstGeom prst="rect">
            <a:avLst/>
          </a:prstGeom>
          <a:noFill/>
        </p:spPr>
        <p:txBody>
          <a:bodyPr wrap="square" rtlCol="0">
            <a:spAutoFit/>
          </a:bodyPr>
          <a:lstStyle/>
          <a:p>
            <a:r>
              <a:rPr lang="en-US" sz="1600" dirty="0">
                <a:latin typeface="GNUTypewriter" panose="02000503000000000000" pitchFamily="2" charset="-52"/>
              </a:rPr>
              <a:t>Document Name: Bob’s Monday </a:t>
            </a:r>
            <a:r>
              <a:rPr lang="en-US" sz="1600" dirty="0" err="1">
                <a:latin typeface="GNUTypewriter" panose="02000503000000000000" pitchFamily="2" charset="-52"/>
              </a:rPr>
              <a:t>Qback</a:t>
            </a:r>
            <a:r>
              <a:rPr lang="en-US" sz="1600" dirty="0">
                <a:latin typeface="GNUTypewriter" panose="02000503000000000000" pitchFamily="2" charset="-52"/>
              </a:rPr>
              <a:t> Political Review</a:t>
            </a:r>
          </a:p>
          <a:p>
            <a:r>
              <a:rPr lang="en-US" sz="1600" dirty="0">
                <a:latin typeface="GNUTypewriter" panose="02000503000000000000" pitchFamily="2" charset="-52"/>
              </a:rPr>
              <a:t>Document Characteristics: 800 words, 3 paragraphs, author = unknown</a:t>
            </a:r>
          </a:p>
        </p:txBody>
      </p:sp>
      <p:sp>
        <p:nvSpPr>
          <p:cNvPr id="11" name="Rectangle 10">
            <a:extLst>
              <a:ext uri="{FF2B5EF4-FFF2-40B4-BE49-F238E27FC236}">
                <a16:creationId xmlns:a16="http://schemas.microsoft.com/office/drawing/2014/main" id="{23F4C713-8003-4A57-AC47-6A7EB2D88777}"/>
              </a:ext>
            </a:extLst>
          </p:cNvPr>
          <p:cNvSpPr/>
          <p:nvPr/>
        </p:nvSpPr>
        <p:spPr>
          <a:xfrm>
            <a:off x="10622222" y="6209596"/>
            <a:ext cx="1457660"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Rich draft</a:t>
            </a:r>
          </a:p>
        </p:txBody>
      </p:sp>
      <p:sp>
        <p:nvSpPr>
          <p:cNvPr id="12" name="TextBox 11">
            <a:extLst>
              <a:ext uri="{FF2B5EF4-FFF2-40B4-BE49-F238E27FC236}">
                <a16:creationId xmlns:a16="http://schemas.microsoft.com/office/drawing/2014/main" id="{163CE557-023F-4C2E-AF1E-8C10446146CB}"/>
              </a:ext>
            </a:extLst>
          </p:cNvPr>
          <p:cNvSpPr txBox="1"/>
          <p:nvPr/>
        </p:nvSpPr>
        <p:spPr>
          <a:xfrm>
            <a:off x="1114421" y="1089593"/>
            <a:ext cx="10144129" cy="584775"/>
          </a:xfrm>
          <a:prstGeom prst="rect">
            <a:avLst/>
          </a:prstGeom>
          <a:noFill/>
        </p:spPr>
        <p:txBody>
          <a:bodyPr wrap="square" rtlCol="0">
            <a:spAutoFit/>
          </a:bodyPr>
          <a:lstStyle/>
          <a:p>
            <a:r>
              <a:rPr lang="en-US" sz="1600" dirty="0">
                <a:latin typeface="GNUTypewriter" panose="02000503000000000000" pitchFamily="2" charset="-52"/>
              </a:rPr>
              <a:t>Objective is to put a document through our Real News Engine (which consists of a number of trained models, and the Engine will give back a Real News Score.</a:t>
            </a:r>
          </a:p>
        </p:txBody>
      </p:sp>
      <p:sp>
        <p:nvSpPr>
          <p:cNvPr id="13" name="Rectangle 12">
            <a:extLst>
              <a:ext uri="{FF2B5EF4-FFF2-40B4-BE49-F238E27FC236}">
                <a16:creationId xmlns:a16="http://schemas.microsoft.com/office/drawing/2014/main" id="{0F1A2A33-B3F0-40EE-B97A-F5A3A8FD0257}"/>
              </a:ext>
            </a:extLst>
          </p:cNvPr>
          <p:cNvSpPr/>
          <p:nvPr/>
        </p:nvSpPr>
        <p:spPr>
          <a:xfrm>
            <a:off x="276226" y="2792886"/>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Talking points are : Models we have built and scores that are recorded</a:t>
            </a:r>
          </a:p>
        </p:txBody>
      </p:sp>
    </p:spTree>
    <p:extLst>
      <p:ext uri="{BB962C8B-B14F-4D97-AF65-F5344CB8AC3E}">
        <p14:creationId xmlns:p14="http://schemas.microsoft.com/office/powerpoint/2010/main" val="411962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Decision Tree</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3F4C713-8003-4A57-AC47-6A7EB2D88777}"/>
              </a:ext>
            </a:extLst>
          </p:cNvPr>
          <p:cNvSpPr/>
          <p:nvPr/>
        </p:nvSpPr>
        <p:spPr>
          <a:xfrm>
            <a:off x="10622222" y="6209596"/>
            <a:ext cx="1457660"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Michael draft</a:t>
            </a:r>
          </a:p>
        </p:txBody>
      </p:sp>
      <p:pic>
        <p:nvPicPr>
          <p:cNvPr id="3" name="Picture 2">
            <a:extLst>
              <a:ext uri="{FF2B5EF4-FFF2-40B4-BE49-F238E27FC236}">
                <a16:creationId xmlns:a16="http://schemas.microsoft.com/office/drawing/2014/main" id="{B59D4FE7-515B-46E7-A1D8-21973FAFE603}"/>
              </a:ext>
            </a:extLst>
          </p:cNvPr>
          <p:cNvPicPr>
            <a:picLocks noChangeAspect="1"/>
          </p:cNvPicPr>
          <p:nvPr/>
        </p:nvPicPr>
        <p:blipFill>
          <a:blip r:embed="rId4"/>
          <a:stretch>
            <a:fillRect/>
          </a:stretch>
        </p:blipFill>
        <p:spPr>
          <a:xfrm>
            <a:off x="1779050" y="1117852"/>
            <a:ext cx="8633899" cy="4986505"/>
          </a:xfrm>
          <a:prstGeom prst="rect">
            <a:avLst/>
          </a:prstGeom>
        </p:spPr>
      </p:pic>
      <p:sp>
        <p:nvSpPr>
          <p:cNvPr id="12" name="Rectangle 11">
            <a:extLst>
              <a:ext uri="{FF2B5EF4-FFF2-40B4-BE49-F238E27FC236}">
                <a16:creationId xmlns:a16="http://schemas.microsoft.com/office/drawing/2014/main" id="{C3CFD49D-CEB6-4C25-B987-4CAD41E12D33}"/>
              </a:ext>
            </a:extLst>
          </p:cNvPr>
          <p:cNvSpPr/>
          <p:nvPr/>
        </p:nvSpPr>
        <p:spPr>
          <a:xfrm>
            <a:off x="276226" y="2792886"/>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Talking points are : Decision tree for final scoring / labeling</a:t>
            </a:r>
          </a:p>
        </p:txBody>
      </p:sp>
    </p:spTree>
    <p:extLst>
      <p:ext uri="{BB962C8B-B14F-4D97-AF65-F5344CB8AC3E}">
        <p14:creationId xmlns:p14="http://schemas.microsoft.com/office/powerpoint/2010/main" val="3729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The Source Data</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830A96E-80D4-42B3-8D69-4CE5A01F80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226" y="1238435"/>
            <a:ext cx="3849594" cy="3573262"/>
          </a:xfrm>
          <a:prstGeom prst="rect">
            <a:avLst/>
          </a:prstGeom>
        </p:spPr>
      </p:pic>
      <p:sp>
        <p:nvSpPr>
          <p:cNvPr id="11" name="TextBox 10">
            <a:extLst>
              <a:ext uri="{FF2B5EF4-FFF2-40B4-BE49-F238E27FC236}">
                <a16:creationId xmlns:a16="http://schemas.microsoft.com/office/drawing/2014/main" id="{02CA26E2-B0CA-4BC1-AE05-A9A6FC1B09C5}"/>
              </a:ext>
            </a:extLst>
          </p:cNvPr>
          <p:cNvSpPr txBox="1"/>
          <p:nvPr/>
        </p:nvSpPr>
        <p:spPr>
          <a:xfrm>
            <a:off x="0" y="994070"/>
            <a:ext cx="3998670" cy="307777"/>
          </a:xfrm>
          <a:prstGeom prst="rect">
            <a:avLst/>
          </a:prstGeom>
          <a:noFill/>
        </p:spPr>
        <p:txBody>
          <a:bodyPr wrap="square" rtlCol="0">
            <a:spAutoFit/>
          </a:bodyPr>
          <a:lstStyle/>
          <a:p>
            <a:pPr algn="ctr"/>
            <a:r>
              <a:rPr lang="en-US" sz="1400" b="1" u="sng" dirty="0" err="1">
                <a:solidFill>
                  <a:srgbClr val="FF0000"/>
                </a:solidFill>
                <a:latin typeface="GNUTypewriter" panose="02000503000000000000" pitchFamily="2" charset="-52"/>
              </a:rPr>
              <a:t>Github</a:t>
            </a:r>
            <a:r>
              <a:rPr lang="en-US" sz="1400" b="1" u="sng" dirty="0">
                <a:solidFill>
                  <a:srgbClr val="FF0000"/>
                </a:solidFill>
                <a:latin typeface="GNUTypewriter" panose="02000503000000000000" pitchFamily="2" charset="-52"/>
              </a:rPr>
              <a:t> several27/FakeNewsCorpus</a:t>
            </a:r>
          </a:p>
        </p:txBody>
      </p:sp>
      <p:sp>
        <p:nvSpPr>
          <p:cNvPr id="8" name="Dodecagon 7">
            <a:extLst>
              <a:ext uri="{FF2B5EF4-FFF2-40B4-BE49-F238E27FC236}">
                <a16:creationId xmlns:a16="http://schemas.microsoft.com/office/drawing/2014/main" id="{B2B3A804-B92E-4ADC-8904-818A2C8A7285}"/>
              </a:ext>
            </a:extLst>
          </p:cNvPr>
          <p:cNvSpPr/>
          <p:nvPr/>
        </p:nvSpPr>
        <p:spPr>
          <a:xfrm>
            <a:off x="4509854" y="1242532"/>
            <a:ext cx="3289996" cy="3195252"/>
          </a:xfrm>
          <a:prstGeom prst="dodec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C3CCEDC-253C-4060-B8F7-86BA2B5AC8AE}"/>
              </a:ext>
            </a:extLst>
          </p:cNvPr>
          <p:cNvPicPr>
            <a:picLocks noChangeAspect="1"/>
          </p:cNvPicPr>
          <p:nvPr/>
        </p:nvPicPr>
        <p:blipFill>
          <a:blip r:embed="rId5"/>
          <a:stretch>
            <a:fillRect/>
          </a:stretch>
        </p:blipFill>
        <p:spPr>
          <a:xfrm>
            <a:off x="3897974" y="4893795"/>
            <a:ext cx="5103864" cy="1940270"/>
          </a:xfrm>
          <a:prstGeom prst="rect">
            <a:avLst/>
          </a:prstGeom>
        </p:spPr>
      </p:pic>
      <p:sp>
        <p:nvSpPr>
          <p:cNvPr id="14" name="TextBox 13">
            <a:extLst>
              <a:ext uri="{FF2B5EF4-FFF2-40B4-BE49-F238E27FC236}">
                <a16:creationId xmlns:a16="http://schemas.microsoft.com/office/drawing/2014/main" id="{7CBEB394-5F79-4744-A865-D346049A4137}"/>
              </a:ext>
            </a:extLst>
          </p:cNvPr>
          <p:cNvSpPr txBox="1"/>
          <p:nvPr/>
        </p:nvSpPr>
        <p:spPr>
          <a:xfrm>
            <a:off x="5527593" y="5556153"/>
            <a:ext cx="4125820" cy="307777"/>
          </a:xfrm>
          <a:prstGeom prst="rect">
            <a:avLst/>
          </a:prstGeom>
          <a:noFill/>
        </p:spPr>
        <p:txBody>
          <a:bodyPr wrap="square" rtlCol="0">
            <a:spAutoFit/>
          </a:bodyPr>
          <a:lstStyle/>
          <a:p>
            <a:pPr algn="ctr"/>
            <a:r>
              <a:rPr lang="en-US" sz="1400" b="1" u="sng" dirty="0">
                <a:solidFill>
                  <a:srgbClr val="FF0000"/>
                </a:solidFill>
                <a:latin typeface="GNUTypewriter" panose="02000503000000000000" pitchFamily="2" charset="-52"/>
              </a:rPr>
              <a:t>Liar </a:t>
            </a:r>
            <a:r>
              <a:rPr lang="en-US" sz="1400" b="1" u="sng" dirty="0" err="1">
                <a:solidFill>
                  <a:srgbClr val="FF0000"/>
                </a:solidFill>
                <a:latin typeface="GNUTypewriter" panose="02000503000000000000" pitchFamily="2" charset="-52"/>
              </a:rPr>
              <a:t>Liar</a:t>
            </a:r>
            <a:r>
              <a:rPr lang="en-US" sz="1400" b="1" u="sng" dirty="0">
                <a:solidFill>
                  <a:srgbClr val="FF0000"/>
                </a:solidFill>
                <a:latin typeface="GNUTypewriter" panose="02000503000000000000" pitchFamily="2" charset="-52"/>
              </a:rPr>
              <a:t> … Pants On Fire</a:t>
            </a:r>
          </a:p>
        </p:txBody>
      </p:sp>
      <p:pic>
        <p:nvPicPr>
          <p:cNvPr id="13" name="Picture 12">
            <a:extLst>
              <a:ext uri="{FF2B5EF4-FFF2-40B4-BE49-F238E27FC236}">
                <a16:creationId xmlns:a16="http://schemas.microsoft.com/office/drawing/2014/main" id="{64994FA3-4D66-4EC8-A283-B1A980847544}"/>
              </a:ext>
            </a:extLst>
          </p:cNvPr>
          <p:cNvPicPr>
            <a:picLocks noChangeAspect="1"/>
          </p:cNvPicPr>
          <p:nvPr/>
        </p:nvPicPr>
        <p:blipFill>
          <a:blip r:embed="rId6"/>
          <a:stretch>
            <a:fillRect/>
          </a:stretch>
        </p:blipFill>
        <p:spPr>
          <a:xfrm>
            <a:off x="8573159" y="1368129"/>
            <a:ext cx="2787586" cy="3815456"/>
          </a:xfrm>
          <a:prstGeom prst="rect">
            <a:avLst/>
          </a:prstGeom>
        </p:spPr>
      </p:pic>
      <p:sp>
        <p:nvSpPr>
          <p:cNvPr id="12" name="TextBox 11">
            <a:extLst>
              <a:ext uri="{FF2B5EF4-FFF2-40B4-BE49-F238E27FC236}">
                <a16:creationId xmlns:a16="http://schemas.microsoft.com/office/drawing/2014/main" id="{13AC19FA-9B0C-4270-9CB6-B4F0AF2B063D}"/>
              </a:ext>
            </a:extLst>
          </p:cNvPr>
          <p:cNvSpPr txBox="1"/>
          <p:nvPr/>
        </p:nvSpPr>
        <p:spPr>
          <a:xfrm>
            <a:off x="8164499" y="1060352"/>
            <a:ext cx="2251152" cy="307777"/>
          </a:xfrm>
          <a:prstGeom prst="rect">
            <a:avLst/>
          </a:prstGeom>
          <a:noFill/>
        </p:spPr>
        <p:txBody>
          <a:bodyPr wrap="square" rtlCol="0">
            <a:spAutoFit/>
          </a:bodyPr>
          <a:lstStyle/>
          <a:p>
            <a:pPr algn="ctr"/>
            <a:r>
              <a:rPr lang="en-US" sz="1400" b="1" u="sng" dirty="0" err="1">
                <a:solidFill>
                  <a:srgbClr val="FF0000"/>
                </a:solidFill>
                <a:latin typeface="GNUTypewriter" panose="02000503000000000000" pitchFamily="2" charset="-52"/>
              </a:rPr>
              <a:t>AllTheNews.db</a:t>
            </a:r>
            <a:endParaRPr lang="en-US" sz="1400" b="1" u="sng" dirty="0">
              <a:solidFill>
                <a:srgbClr val="FF0000"/>
              </a:solidFill>
              <a:latin typeface="GNUTypewriter" panose="02000503000000000000" pitchFamily="2" charset="-52"/>
            </a:endParaRPr>
          </a:p>
        </p:txBody>
      </p:sp>
      <p:sp>
        <p:nvSpPr>
          <p:cNvPr id="17" name="Dodecagon 16">
            <a:extLst>
              <a:ext uri="{FF2B5EF4-FFF2-40B4-BE49-F238E27FC236}">
                <a16:creationId xmlns:a16="http://schemas.microsoft.com/office/drawing/2014/main" id="{1A4B582F-4B36-4F71-8249-52B019DB53D0}"/>
              </a:ext>
            </a:extLst>
          </p:cNvPr>
          <p:cNvSpPr/>
          <p:nvPr/>
        </p:nvSpPr>
        <p:spPr>
          <a:xfrm>
            <a:off x="4913970" y="1627618"/>
            <a:ext cx="2481764" cy="2425080"/>
          </a:xfrm>
          <a:prstGeom prst="dodec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CC50698-1D04-4872-AA71-ED70F0F881AB}"/>
              </a:ext>
            </a:extLst>
          </p:cNvPr>
          <p:cNvSpPr txBox="1"/>
          <p:nvPr/>
        </p:nvSpPr>
        <p:spPr>
          <a:xfrm rot="1722454">
            <a:off x="4263188" y="3864718"/>
            <a:ext cx="2251152" cy="307777"/>
          </a:xfrm>
          <a:prstGeom prst="rect">
            <a:avLst/>
          </a:prstGeom>
          <a:noFill/>
        </p:spPr>
        <p:txBody>
          <a:bodyPr wrap="square" rtlCol="0">
            <a:spAutoFit/>
          </a:bodyPr>
          <a:lstStyle/>
          <a:p>
            <a:pPr algn="ctr"/>
            <a:r>
              <a:rPr lang="en-US" sz="1400" b="1" u="sng" dirty="0"/>
              <a:t>Synthesis</a:t>
            </a:r>
          </a:p>
        </p:txBody>
      </p:sp>
      <p:sp>
        <p:nvSpPr>
          <p:cNvPr id="19" name="TextBox 18">
            <a:extLst>
              <a:ext uri="{FF2B5EF4-FFF2-40B4-BE49-F238E27FC236}">
                <a16:creationId xmlns:a16="http://schemas.microsoft.com/office/drawing/2014/main" id="{9886F3D5-D308-414A-AC94-23C65CA1646F}"/>
              </a:ext>
            </a:extLst>
          </p:cNvPr>
          <p:cNvSpPr txBox="1"/>
          <p:nvPr/>
        </p:nvSpPr>
        <p:spPr>
          <a:xfrm rot="18191018">
            <a:off x="6240993" y="3382483"/>
            <a:ext cx="2251152" cy="307777"/>
          </a:xfrm>
          <a:prstGeom prst="rect">
            <a:avLst/>
          </a:prstGeom>
          <a:noFill/>
        </p:spPr>
        <p:txBody>
          <a:bodyPr wrap="square" rtlCol="0">
            <a:spAutoFit/>
          </a:bodyPr>
          <a:lstStyle/>
          <a:p>
            <a:pPr algn="ctr"/>
            <a:r>
              <a:rPr lang="en-US" sz="1400" b="1" u="sng" dirty="0"/>
              <a:t>Transformation</a:t>
            </a:r>
          </a:p>
        </p:txBody>
      </p:sp>
      <p:sp>
        <p:nvSpPr>
          <p:cNvPr id="20" name="TextBox 19">
            <a:extLst>
              <a:ext uri="{FF2B5EF4-FFF2-40B4-BE49-F238E27FC236}">
                <a16:creationId xmlns:a16="http://schemas.microsoft.com/office/drawing/2014/main" id="{C807A9FC-2193-44E4-83C4-8938B67CEF63}"/>
              </a:ext>
            </a:extLst>
          </p:cNvPr>
          <p:cNvSpPr txBox="1"/>
          <p:nvPr/>
        </p:nvSpPr>
        <p:spPr>
          <a:xfrm rot="18170168">
            <a:off x="3794957" y="1962874"/>
            <a:ext cx="2251152" cy="307777"/>
          </a:xfrm>
          <a:prstGeom prst="rect">
            <a:avLst/>
          </a:prstGeom>
          <a:noFill/>
        </p:spPr>
        <p:txBody>
          <a:bodyPr wrap="square" rtlCol="0">
            <a:spAutoFit/>
          </a:bodyPr>
          <a:lstStyle/>
          <a:p>
            <a:pPr algn="ctr"/>
            <a:r>
              <a:rPr lang="en-US" sz="1400" b="1" u="sng" dirty="0"/>
              <a:t>Cleaning</a:t>
            </a:r>
          </a:p>
        </p:txBody>
      </p:sp>
      <p:sp>
        <p:nvSpPr>
          <p:cNvPr id="21" name="TextBox 20">
            <a:extLst>
              <a:ext uri="{FF2B5EF4-FFF2-40B4-BE49-F238E27FC236}">
                <a16:creationId xmlns:a16="http://schemas.microsoft.com/office/drawing/2014/main" id="{FB1DF0CB-8BAA-434E-A082-F5439B296842}"/>
              </a:ext>
            </a:extLst>
          </p:cNvPr>
          <p:cNvSpPr txBox="1"/>
          <p:nvPr/>
        </p:nvSpPr>
        <p:spPr>
          <a:xfrm rot="1722454">
            <a:off x="5795363" y="1494401"/>
            <a:ext cx="2251152" cy="307777"/>
          </a:xfrm>
          <a:prstGeom prst="rect">
            <a:avLst/>
          </a:prstGeom>
          <a:noFill/>
        </p:spPr>
        <p:txBody>
          <a:bodyPr wrap="square" rtlCol="0">
            <a:spAutoFit/>
          </a:bodyPr>
          <a:lstStyle/>
          <a:p>
            <a:pPr algn="ctr"/>
            <a:r>
              <a:rPr lang="en-US" sz="1400" b="1" u="sng" dirty="0"/>
              <a:t>Filtering</a:t>
            </a:r>
          </a:p>
        </p:txBody>
      </p:sp>
      <p:sp>
        <p:nvSpPr>
          <p:cNvPr id="22" name="TextBox 21">
            <a:extLst>
              <a:ext uri="{FF2B5EF4-FFF2-40B4-BE49-F238E27FC236}">
                <a16:creationId xmlns:a16="http://schemas.microsoft.com/office/drawing/2014/main" id="{D660A8D1-FDDF-46E9-86C4-ECFA5FDDE66C}"/>
              </a:ext>
            </a:extLst>
          </p:cNvPr>
          <p:cNvSpPr txBox="1"/>
          <p:nvPr/>
        </p:nvSpPr>
        <p:spPr>
          <a:xfrm>
            <a:off x="4899129" y="1854505"/>
            <a:ext cx="2691374" cy="2031325"/>
          </a:xfrm>
          <a:prstGeom prst="rect">
            <a:avLst/>
          </a:prstGeom>
          <a:noFill/>
        </p:spPr>
        <p:txBody>
          <a:bodyPr wrap="square" rtlCol="0">
            <a:spAutoFit/>
          </a:bodyPr>
          <a:lstStyle/>
          <a:p>
            <a:pPr algn="ctr"/>
            <a:r>
              <a:rPr lang="en-US" b="1" u="sng" dirty="0">
                <a:solidFill>
                  <a:srgbClr val="FF0000"/>
                </a:solidFill>
                <a:latin typeface="GNUTypewriter" panose="02000503000000000000" pitchFamily="2" charset="-52"/>
              </a:rPr>
              <a:t>Usable Data</a:t>
            </a:r>
          </a:p>
          <a:p>
            <a:pPr marL="285750" indent="-285750">
              <a:buFontTx/>
              <a:buChar char="-"/>
            </a:pPr>
            <a:r>
              <a:rPr lang="en-US" dirty="0">
                <a:solidFill>
                  <a:srgbClr val="FF0000"/>
                </a:solidFill>
                <a:latin typeface="GNUTypewriter" panose="02000503000000000000" pitchFamily="2" charset="-52"/>
              </a:rPr>
              <a:t>Text</a:t>
            </a:r>
          </a:p>
          <a:p>
            <a:pPr marL="285750" indent="-285750">
              <a:buFontTx/>
              <a:buChar char="-"/>
            </a:pPr>
            <a:r>
              <a:rPr lang="en-US" dirty="0">
                <a:solidFill>
                  <a:srgbClr val="FF0000"/>
                </a:solidFill>
                <a:latin typeface="GNUTypewriter" panose="02000503000000000000" pitchFamily="2" charset="-52"/>
              </a:rPr>
              <a:t>Label</a:t>
            </a:r>
          </a:p>
          <a:p>
            <a:pPr marL="742950" lvl="1" indent="-285750">
              <a:buFontTx/>
              <a:buChar char="-"/>
            </a:pPr>
            <a:r>
              <a:rPr lang="en-US" dirty="0">
                <a:solidFill>
                  <a:srgbClr val="FF0000"/>
                </a:solidFill>
                <a:latin typeface="GNUTypewriter" panose="02000503000000000000" pitchFamily="2" charset="-52"/>
              </a:rPr>
              <a:t>False</a:t>
            </a:r>
          </a:p>
          <a:p>
            <a:pPr marL="742950" lvl="1" indent="-285750">
              <a:buFontTx/>
              <a:buChar char="-"/>
            </a:pPr>
            <a:r>
              <a:rPr lang="en-US" dirty="0">
                <a:solidFill>
                  <a:srgbClr val="FF0000"/>
                </a:solidFill>
                <a:latin typeface="GNUTypewriter" panose="02000503000000000000" pitchFamily="2" charset="-52"/>
              </a:rPr>
              <a:t>Mostly false</a:t>
            </a:r>
          </a:p>
          <a:p>
            <a:pPr marL="742950" lvl="1" indent="-285750">
              <a:buFontTx/>
              <a:buChar char="-"/>
            </a:pPr>
            <a:r>
              <a:rPr lang="en-US" dirty="0">
                <a:solidFill>
                  <a:srgbClr val="FF0000"/>
                </a:solidFill>
                <a:latin typeface="GNUTypewriter" panose="02000503000000000000" pitchFamily="2" charset="-52"/>
              </a:rPr>
              <a:t>Mostly True</a:t>
            </a:r>
          </a:p>
          <a:p>
            <a:pPr marL="742950" lvl="1" indent="-285750">
              <a:buFontTx/>
              <a:buChar char="-"/>
            </a:pPr>
            <a:r>
              <a:rPr lang="en-US" dirty="0">
                <a:solidFill>
                  <a:srgbClr val="FF0000"/>
                </a:solidFill>
                <a:latin typeface="GNUTypewriter" panose="02000503000000000000" pitchFamily="2" charset="-52"/>
              </a:rPr>
              <a:t>True</a:t>
            </a:r>
          </a:p>
        </p:txBody>
      </p:sp>
      <p:sp>
        <p:nvSpPr>
          <p:cNvPr id="24" name="Rectangle 23">
            <a:extLst>
              <a:ext uri="{FF2B5EF4-FFF2-40B4-BE49-F238E27FC236}">
                <a16:creationId xmlns:a16="http://schemas.microsoft.com/office/drawing/2014/main" id="{E4ED3E50-974C-44A1-B49E-6FD82F396791}"/>
              </a:ext>
            </a:extLst>
          </p:cNvPr>
          <p:cNvSpPr/>
          <p:nvPr/>
        </p:nvSpPr>
        <p:spPr>
          <a:xfrm>
            <a:off x="276226" y="2792886"/>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Talking points are : What data we looked at and where we eventually got</a:t>
            </a:r>
          </a:p>
        </p:txBody>
      </p:sp>
    </p:spTree>
    <p:extLst>
      <p:ext uri="{BB962C8B-B14F-4D97-AF65-F5344CB8AC3E}">
        <p14:creationId xmlns:p14="http://schemas.microsoft.com/office/powerpoint/2010/main" val="189896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Vectorization</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E1E0420-44C9-4ABD-9F50-4E24E3D95B81}"/>
              </a:ext>
            </a:extLst>
          </p:cNvPr>
          <p:cNvPicPr>
            <a:picLocks noChangeAspect="1"/>
          </p:cNvPicPr>
          <p:nvPr/>
        </p:nvPicPr>
        <p:blipFill>
          <a:blip r:embed="rId4"/>
          <a:stretch>
            <a:fillRect/>
          </a:stretch>
        </p:blipFill>
        <p:spPr>
          <a:xfrm>
            <a:off x="161129" y="1295400"/>
            <a:ext cx="11911790" cy="3135267"/>
          </a:xfrm>
          <a:prstGeom prst="rect">
            <a:avLst/>
          </a:prstGeom>
        </p:spPr>
      </p:pic>
      <p:sp>
        <p:nvSpPr>
          <p:cNvPr id="8" name="Rectangle 7">
            <a:extLst>
              <a:ext uri="{FF2B5EF4-FFF2-40B4-BE49-F238E27FC236}">
                <a16:creationId xmlns:a16="http://schemas.microsoft.com/office/drawing/2014/main" id="{3DEE14F8-FA81-4ABA-8D3D-C074EDCC75AA}"/>
              </a:ext>
            </a:extLst>
          </p:cNvPr>
          <p:cNvSpPr/>
          <p:nvPr/>
        </p:nvSpPr>
        <p:spPr>
          <a:xfrm>
            <a:off x="10622222" y="6209596"/>
            <a:ext cx="1457660"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Rich draft</a:t>
            </a:r>
          </a:p>
        </p:txBody>
      </p:sp>
      <p:pic>
        <p:nvPicPr>
          <p:cNvPr id="3" name="Picture 2">
            <a:extLst>
              <a:ext uri="{FF2B5EF4-FFF2-40B4-BE49-F238E27FC236}">
                <a16:creationId xmlns:a16="http://schemas.microsoft.com/office/drawing/2014/main" id="{7CC47B04-7941-4AD1-A283-60483AB4EA1E}"/>
              </a:ext>
            </a:extLst>
          </p:cNvPr>
          <p:cNvPicPr>
            <a:picLocks noChangeAspect="1"/>
          </p:cNvPicPr>
          <p:nvPr/>
        </p:nvPicPr>
        <p:blipFill>
          <a:blip r:embed="rId5"/>
          <a:stretch>
            <a:fillRect/>
          </a:stretch>
        </p:blipFill>
        <p:spPr>
          <a:xfrm>
            <a:off x="921345" y="4138446"/>
            <a:ext cx="4524375" cy="2363372"/>
          </a:xfrm>
          <a:prstGeom prst="rect">
            <a:avLst/>
          </a:prstGeom>
        </p:spPr>
      </p:pic>
      <p:sp>
        <p:nvSpPr>
          <p:cNvPr id="9" name="Rectangle 8">
            <a:extLst>
              <a:ext uri="{FF2B5EF4-FFF2-40B4-BE49-F238E27FC236}">
                <a16:creationId xmlns:a16="http://schemas.microsoft.com/office/drawing/2014/main" id="{90160E09-C87C-4356-9420-A5964B99C716}"/>
              </a:ext>
            </a:extLst>
          </p:cNvPr>
          <p:cNvSpPr/>
          <p:nvPr/>
        </p:nvSpPr>
        <p:spPr>
          <a:xfrm>
            <a:off x="276226" y="2792886"/>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Talking points are : General discussion about vectorization permutations</a:t>
            </a:r>
          </a:p>
        </p:txBody>
      </p:sp>
    </p:spTree>
    <p:extLst>
      <p:ext uri="{BB962C8B-B14F-4D97-AF65-F5344CB8AC3E}">
        <p14:creationId xmlns:p14="http://schemas.microsoft.com/office/powerpoint/2010/main" val="353754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Sentiment</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A9D69AD-60DB-4C76-96BB-A763073A6EA3}"/>
              </a:ext>
            </a:extLst>
          </p:cNvPr>
          <p:cNvSpPr/>
          <p:nvPr/>
        </p:nvSpPr>
        <p:spPr>
          <a:xfrm>
            <a:off x="10622222" y="6209596"/>
            <a:ext cx="1457660"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Michael draft</a:t>
            </a:r>
          </a:p>
        </p:txBody>
      </p:sp>
      <p:sp>
        <p:nvSpPr>
          <p:cNvPr id="14" name="Rectangle 13">
            <a:extLst>
              <a:ext uri="{FF2B5EF4-FFF2-40B4-BE49-F238E27FC236}">
                <a16:creationId xmlns:a16="http://schemas.microsoft.com/office/drawing/2014/main" id="{309F4017-EE3F-4AF3-9099-DD9C3B7A4C62}"/>
              </a:ext>
            </a:extLst>
          </p:cNvPr>
          <p:cNvSpPr/>
          <p:nvPr/>
        </p:nvSpPr>
        <p:spPr>
          <a:xfrm>
            <a:off x="276225" y="3595592"/>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Michael: You need to describe what you have been doing and put charts </a:t>
            </a:r>
            <a:r>
              <a:rPr lang="en-US" dirty="0" err="1"/>
              <a:t>etc</a:t>
            </a:r>
            <a:r>
              <a:rPr lang="en-US" dirty="0"/>
              <a:t> here</a:t>
            </a:r>
          </a:p>
        </p:txBody>
      </p:sp>
    </p:spTree>
    <p:extLst>
      <p:ext uri="{BB962C8B-B14F-4D97-AF65-F5344CB8AC3E}">
        <p14:creationId xmlns:p14="http://schemas.microsoft.com/office/powerpoint/2010/main" val="39364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Veracity Classification</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F05245A-9689-4454-A21B-F3DBD08C606F}"/>
              </a:ext>
            </a:extLst>
          </p:cNvPr>
          <p:cNvPicPr>
            <a:picLocks noChangeAspect="1"/>
          </p:cNvPicPr>
          <p:nvPr/>
        </p:nvPicPr>
        <p:blipFill>
          <a:blip r:embed="rId4"/>
          <a:stretch>
            <a:fillRect/>
          </a:stretch>
        </p:blipFill>
        <p:spPr>
          <a:xfrm>
            <a:off x="7012978" y="1012614"/>
            <a:ext cx="4048124" cy="2680597"/>
          </a:xfrm>
          <a:prstGeom prst="rect">
            <a:avLst/>
          </a:prstGeom>
        </p:spPr>
      </p:pic>
      <p:pic>
        <p:nvPicPr>
          <p:cNvPr id="3" name="Picture 2">
            <a:extLst>
              <a:ext uri="{FF2B5EF4-FFF2-40B4-BE49-F238E27FC236}">
                <a16:creationId xmlns:a16="http://schemas.microsoft.com/office/drawing/2014/main" id="{60ACE32A-5959-4D94-BEC7-5BA9702544CB}"/>
              </a:ext>
            </a:extLst>
          </p:cNvPr>
          <p:cNvPicPr>
            <a:picLocks noChangeAspect="1"/>
          </p:cNvPicPr>
          <p:nvPr/>
        </p:nvPicPr>
        <p:blipFill>
          <a:blip r:embed="rId5"/>
          <a:stretch>
            <a:fillRect/>
          </a:stretch>
        </p:blipFill>
        <p:spPr>
          <a:xfrm>
            <a:off x="676274" y="3958282"/>
            <a:ext cx="4314815" cy="2810391"/>
          </a:xfrm>
          <a:prstGeom prst="rect">
            <a:avLst/>
          </a:prstGeom>
        </p:spPr>
      </p:pic>
      <p:sp>
        <p:nvSpPr>
          <p:cNvPr id="5" name="TextBox 4">
            <a:extLst>
              <a:ext uri="{FF2B5EF4-FFF2-40B4-BE49-F238E27FC236}">
                <a16:creationId xmlns:a16="http://schemas.microsoft.com/office/drawing/2014/main" id="{301347A0-7B3F-4B51-B50E-0FBBFEDE903D}"/>
              </a:ext>
            </a:extLst>
          </p:cNvPr>
          <p:cNvSpPr txBox="1"/>
          <p:nvPr/>
        </p:nvSpPr>
        <p:spPr>
          <a:xfrm>
            <a:off x="257174" y="927122"/>
            <a:ext cx="5629273" cy="2462213"/>
          </a:xfrm>
          <a:prstGeom prst="rect">
            <a:avLst/>
          </a:prstGeom>
          <a:noFill/>
        </p:spPr>
        <p:txBody>
          <a:bodyPr wrap="square" rtlCol="0">
            <a:spAutoFit/>
          </a:bodyPr>
          <a:lstStyle/>
          <a:p>
            <a:r>
              <a:rPr lang="en-US" sz="1400" dirty="0"/>
              <a:t>Classify documents by Veracity: False, Mostly False, Mostly True, True</a:t>
            </a:r>
          </a:p>
          <a:p>
            <a:endParaRPr lang="en-US" sz="1400" dirty="0"/>
          </a:p>
          <a:p>
            <a:r>
              <a:rPr lang="en-US" sz="1400" dirty="0"/>
              <a:t>11 Rules-based iterations of the Vectorizer process were run using the input documents as described. For each Vectorized set, 3 classifiers were trained and applied to 3 test sets:</a:t>
            </a:r>
          </a:p>
          <a:p>
            <a:pPr marL="285750" indent="-285750">
              <a:buFontTx/>
              <a:buChar char="-"/>
            </a:pPr>
            <a:r>
              <a:rPr lang="en-US" sz="1400" dirty="0"/>
              <a:t>Multinomial NB</a:t>
            </a:r>
          </a:p>
          <a:p>
            <a:pPr marL="285750" indent="-285750">
              <a:buFontTx/>
              <a:buChar char="-"/>
            </a:pPr>
            <a:r>
              <a:rPr lang="en-US" sz="1400" dirty="0"/>
              <a:t>Linear SVC</a:t>
            </a:r>
          </a:p>
          <a:p>
            <a:pPr marL="285750" indent="-285750">
              <a:buFontTx/>
              <a:buChar char="-"/>
            </a:pPr>
            <a:r>
              <a:rPr lang="en-US" sz="1400" dirty="0"/>
              <a:t>Random Forest</a:t>
            </a:r>
          </a:p>
          <a:p>
            <a:r>
              <a:rPr lang="en-US" sz="1400" dirty="0"/>
              <a:t>The fourth model, SVC with </a:t>
            </a:r>
            <a:r>
              <a:rPr lang="en-US" sz="1400" dirty="0" err="1"/>
              <a:t>rbf</a:t>
            </a:r>
            <a:r>
              <a:rPr lang="en-US" sz="1400" dirty="0"/>
              <a:t> kernel was too slow)</a:t>
            </a:r>
          </a:p>
          <a:p>
            <a:endParaRPr lang="en-US" sz="1400" dirty="0"/>
          </a:p>
          <a:p>
            <a:r>
              <a:rPr lang="en-US" sz="1400" dirty="0"/>
              <a:t>Model chosen is the one with the highest accuracy</a:t>
            </a:r>
          </a:p>
        </p:txBody>
      </p:sp>
      <p:sp>
        <p:nvSpPr>
          <p:cNvPr id="11" name="TextBox 10">
            <a:extLst>
              <a:ext uri="{FF2B5EF4-FFF2-40B4-BE49-F238E27FC236}">
                <a16:creationId xmlns:a16="http://schemas.microsoft.com/office/drawing/2014/main" id="{E4E43602-6928-4470-A3D3-EDAE7422AF4F}"/>
              </a:ext>
            </a:extLst>
          </p:cNvPr>
          <p:cNvSpPr txBox="1"/>
          <p:nvPr/>
        </p:nvSpPr>
        <p:spPr>
          <a:xfrm>
            <a:off x="6286502" y="3976737"/>
            <a:ext cx="5629273" cy="1600438"/>
          </a:xfrm>
          <a:prstGeom prst="rect">
            <a:avLst/>
          </a:prstGeom>
          <a:noFill/>
        </p:spPr>
        <p:txBody>
          <a:bodyPr wrap="square" rtlCol="0">
            <a:spAutoFit/>
          </a:bodyPr>
          <a:lstStyle/>
          <a:p>
            <a:r>
              <a:rPr lang="en-US" sz="1400" dirty="0"/>
              <a:t>For Vectorization iteration 10, with model RF, accuracy is 89%</a:t>
            </a:r>
          </a:p>
          <a:p>
            <a:endParaRPr lang="en-US" sz="1400" dirty="0"/>
          </a:p>
          <a:p>
            <a:r>
              <a:rPr lang="en-US" sz="1400" dirty="0"/>
              <a:t>Confusion Matrix is:</a:t>
            </a:r>
          </a:p>
          <a:p>
            <a:endParaRPr lang="en-US" sz="1400" dirty="0"/>
          </a:p>
          <a:p>
            <a:r>
              <a:rPr lang="en-US" sz="1400" dirty="0"/>
              <a:t>Confidence Matrix is:</a:t>
            </a:r>
          </a:p>
          <a:p>
            <a:endParaRPr lang="en-US" sz="1400" dirty="0"/>
          </a:p>
          <a:p>
            <a:r>
              <a:rPr lang="en-US" sz="1400" dirty="0"/>
              <a:t>Accuracy is</a:t>
            </a:r>
          </a:p>
        </p:txBody>
      </p:sp>
      <p:sp>
        <p:nvSpPr>
          <p:cNvPr id="12" name="Rectangle 11">
            <a:extLst>
              <a:ext uri="{FF2B5EF4-FFF2-40B4-BE49-F238E27FC236}">
                <a16:creationId xmlns:a16="http://schemas.microsoft.com/office/drawing/2014/main" id="{5A9D69AD-60DB-4C76-96BB-A763073A6EA3}"/>
              </a:ext>
            </a:extLst>
          </p:cNvPr>
          <p:cNvSpPr/>
          <p:nvPr/>
        </p:nvSpPr>
        <p:spPr>
          <a:xfrm>
            <a:off x="10622222" y="6209596"/>
            <a:ext cx="1457660"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Rich draft</a:t>
            </a:r>
          </a:p>
        </p:txBody>
      </p:sp>
      <p:sp>
        <p:nvSpPr>
          <p:cNvPr id="14" name="TextBox 13">
            <a:extLst>
              <a:ext uri="{FF2B5EF4-FFF2-40B4-BE49-F238E27FC236}">
                <a16:creationId xmlns:a16="http://schemas.microsoft.com/office/drawing/2014/main" id="{C052FE78-522A-49DD-A840-B5D441351100}"/>
              </a:ext>
            </a:extLst>
          </p:cNvPr>
          <p:cNvSpPr txBox="1"/>
          <p:nvPr/>
        </p:nvSpPr>
        <p:spPr>
          <a:xfrm>
            <a:off x="-272192" y="6660951"/>
            <a:ext cx="1457658" cy="215444"/>
          </a:xfrm>
          <a:prstGeom prst="rect">
            <a:avLst/>
          </a:prstGeom>
          <a:noFill/>
        </p:spPr>
        <p:txBody>
          <a:bodyPr wrap="square" rtlCol="0">
            <a:spAutoFit/>
          </a:bodyPr>
          <a:lstStyle/>
          <a:p>
            <a:pPr algn="ctr"/>
            <a:r>
              <a:rPr lang="en-US" sz="800" b="1" u="sng" dirty="0"/>
              <a:t>20191203 21:47:32</a:t>
            </a:r>
          </a:p>
        </p:txBody>
      </p:sp>
      <p:sp>
        <p:nvSpPr>
          <p:cNvPr id="15" name="Rectangle 14">
            <a:extLst>
              <a:ext uri="{FF2B5EF4-FFF2-40B4-BE49-F238E27FC236}">
                <a16:creationId xmlns:a16="http://schemas.microsoft.com/office/drawing/2014/main" id="{6E8C165F-FCE6-4DDB-8452-6E71952E40FF}"/>
              </a:ext>
            </a:extLst>
          </p:cNvPr>
          <p:cNvSpPr/>
          <p:nvPr/>
        </p:nvSpPr>
        <p:spPr>
          <a:xfrm>
            <a:off x="276226" y="2792886"/>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Talking points are : multiple models run for classification</a:t>
            </a:r>
          </a:p>
        </p:txBody>
      </p:sp>
    </p:spTree>
    <p:extLst>
      <p:ext uri="{BB962C8B-B14F-4D97-AF65-F5344CB8AC3E}">
        <p14:creationId xmlns:p14="http://schemas.microsoft.com/office/powerpoint/2010/main" val="415814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923330"/>
          </a:xfrm>
          <a:prstGeom prst="rect">
            <a:avLst/>
          </a:prstGeom>
          <a:noFill/>
        </p:spPr>
        <p:txBody>
          <a:bodyPr wrap="square" rtlCol="0">
            <a:spAutoFit/>
          </a:bodyPr>
          <a:lstStyle/>
          <a:p>
            <a:pPr algn="ctr"/>
            <a:r>
              <a:rPr lang="en-US" sz="5400" dirty="0">
                <a:solidFill>
                  <a:srgbClr val="FF0000"/>
                </a:solidFill>
                <a:latin typeface="GNUTypewriter" panose="02000503000000000000" pitchFamily="2" charset="-52"/>
              </a:rPr>
              <a:t>True or False Prediction</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0EAB1EA-2DB4-4F0E-A66F-F0E766F821FC}"/>
              </a:ext>
            </a:extLst>
          </p:cNvPr>
          <p:cNvPicPr>
            <a:picLocks noChangeAspect="1"/>
          </p:cNvPicPr>
          <p:nvPr/>
        </p:nvPicPr>
        <p:blipFill>
          <a:blip r:embed="rId4"/>
          <a:stretch>
            <a:fillRect/>
          </a:stretch>
        </p:blipFill>
        <p:spPr>
          <a:xfrm>
            <a:off x="6489702" y="4324349"/>
            <a:ext cx="5032372" cy="2238373"/>
          </a:xfrm>
          <a:prstGeom prst="rect">
            <a:avLst/>
          </a:prstGeom>
        </p:spPr>
      </p:pic>
      <p:pic>
        <p:nvPicPr>
          <p:cNvPr id="2" name="Picture 1">
            <a:extLst>
              <a:ext uri="{FF2B5EF4-FFF2-40B4-BE49-F238E27FC236}">
                <a16:creationId xmlns:a16="http://schemas.microsoft.com/office/drawing/2014/main" id="{A8D979DA-F6EA-40EF-B906-C1CD3B26BC29}"/>
              </a:ext>
            </a:extLst>
          </p:cNvPr>
          <p:cNvPicPr>
            <a:picLocks noChangeAspect="1"/>
          </p:cNvPicPr>
          <p:nvPr/>
        </p:nvPicPr>
        <p:blipFill>
          <a:blip r:embed="rId5"/>
          <a:stretch>
            <a:fillRect/>
          </a:stretch>
        </p:blipFill>
        <p:spPr>
          <a:xfrm>
            <a:off x="857501" y="3933824"/>
            <a:ext cx="4467275" cy="2924175"/>
          </a:xfrm>
          <a:prstGeom prst="rect">
            <a:avLst/>
          </a:prstGeom>
        </p:spPr>
      </p:pic>
      <p:pic>
        <p:nvPicPr>
          <p:cNvPr id="3" name="Picture 2">
            <a:extLst>
              <a:ext uri="{FF2B5EF4-FFF2-40B4-BE49-F238E27FC236}">
                <a16:creationId xmlns:a16="http://schemas.microsoft.com/office/drawing/2014/main" id="{95CA3DE1-96FF-481A-BABF-55684CCF4DCE}"/>
              </a:ext>
            </a:extLst>
          </p:cNvPr>
          <p:cNvPicPr>
            <a:picLocks noChangeAspect="1"/>
          </p:cNvPicPr>
          <p:nvPr/>
        </p:nvPicPr>
        <p:blipFill>
          <a:blip r:embed="rId6"/>
          <a:stretch>
            <a:fillRect/>
          </a:stretch>
        </p:blipFill>
        <p:spPr>
          <a:xfrm>
            <a:off x="6874433" y="1012614"/>
            <a:ext cx="4262911" cy="2762249"/>
          </a:xfrm>
          <a:prstGeom prst="rect">
            <a:avLst/>
          </a:prstGeom>
        </p:spPr>
      </p:pic>
      <p:sp>
        <p:nvSpPr>
          <p:cNvPr id="11" name="TextBox 10">
            <a:extLst>
              <a:ext uri="{FF2B5EF4-FFF2-40B4-BE49-F238E27FC236}">
                <a16:creationId xmlns:a16="http://schemas.microsoft.com/office/drawing/2014/main" id="{51F4120D-B397-4085-9771-74945E377056}"/>
              </a:ext>
            </a:extLst>
          </p:cNvPr>
          <p:cNvSpPr txBox="1"/>
          <p:nvPr/>
        </p:nvSpPr>
        <p:spPr>
          <a:xfrm>
            <a:off x="257174" y="927122"/>
            <a:ext cx="5629273" cy="2677656"/>
          </a:xfrm>
          <a:prstGeom prst="rect">
            <a:avLst/>
          </a:prstGeom>
          <a:noFill/>
        </p:spPr>
        <p:txBody>
          <a:bodyPr wrap="square" rtlCol="0">
            <a:spAutoFit/>
          </a:bodyPr>
          <a:lstStyle/>
          <a:p>
            <a:r>
              <a:rPr lang="en-US" sz="1400" dirty="0"/>
              <a:t>Label documents by Binary Veracity: True or False. Veracity was derived from classification scheme where True was set for documents that were either True or Mostly True and False was set for documents that were False or Mostly False.</a:t>
            </a:r>
          </a:p>
          <a:p>
            <a:r>
              <a:rPr lang="en-US" sz="1400" dirty="0"/>
              <a:t>11 Rules-based iterations of the Vectorizer process were run using the input documents as described. 3 prediction models were run using the vectorized set</a:t>
            </a:r>
          </a:p>
          <a:p>
            <a:pPr marL="285750" indent="-285750">
              <a:buFontTx/>
              <a:buChar char="-"/>
            </a:pPr>
            <a:r>
              <a:rPr lang="en-US" sz="1400" dirty="0"/>
              <a:t>Multinomial NB</a:t>
            </a:r>
          </a:p>
          <a:p>
            <a:pPr marL="285750" indent="-285750">
              <a:buFontTx/>
              <a:buChar char="-"/>
            </a:pPr>
            <a:r>
              <a:rPr lang="en-US" sz="1400" dirty="0"/>
              <a:t>Linear SVC</a:t>
            </a:r>
          </a:p>
          <a:p>
            <a:pPr marL="285750" indent="-285750">
              <a:buFontTx/>
              <a:buChar char="-"/>
            </a:pPr>
            <a:r>
              <a:rPr lang="en-US" sz="1400" dirty="0"/>
              <a:t>Random Forest</a:t>
            </a:r>
          </a:p>
          <a:p>
            <a:endParaRPr lang="en-US" sz="1400" dirty="0"/>
          </a:p>
          <a:p>
            <a:r>
              <a:rPr lang="en-US" sz="1400" dirty="0"/>
              <a:t>Model accurate model chosen is the iteration 9 RF.</a:t>
            </a:r>
          </a:p>
        </p:txBody>
      </p:sp>
      <p:sp>
        <p:nvSpPr>
          <p:cNvPr id="12" name="TextBox 11">
            <a:extLst>
              <a:ext uri="{FF2B5EF4-FFF2-40B4-BE49-F238E27FC236}">
                <a16:creationId xmlns:a16="http://schemas.microsoft.com/office/drawing/2014/main" id="{16835313-36B2-47C6-9952-61976190824E}"/>
              </a:ext>
            </a:extLst>
          </p:cNvPr>
          <p:cNvSpPr txBox="1"/>
          <p:nvPr/>
        </p:nvSpPr>
        <p:spPr>
          <a:xfrm>
            <a:off x="7386638" y="3966162"/>
            <a:ext cx="3238500" cy="307777"/>
          </a:xfrm>
          <a:prstGeom prst="rect">
            <a:avLst/>
          </a:prstGeom>
          <a:noFill/>
        </p:spPr>
        <p:txBody>
          <a:bodyPr wrap="square" rtlCol="0">
            <a:spAutoFit/>
          </a:bodyPr>
          <a:lstStyle/>
          <a:p>
            <a:pPr algn="ctr"/>
            <a:r>
              <a:rPr lang="en-US" sz="1400" b="1" u="sng" dirty="0"/>
              <a:t>Confusion Matrix and Classification</a:t>
            </a:r>
          </a:p>
        </p:txBody>
      </p:sp>
      <p:sp>
        <p:nvSpPr>
          <p:cNvPr id="14" name="Rectangle 13">
            <a:extLst>
              <a:ext uri="{FF2B5EF4-FFF2-40B4-BE49-F238E27FC236}">
                <a16:creationId xmlns:a16="http://schemas.microsoft.com/office/drawing/2014/main" id="{ED9BB299-1AAC-4702-92C8-FF2CE720EC85}"/>
              </a:ext>
            </a:extLst>
          </p:cNvPr>
          <p:cNvSpPr/>
          <p:nvPr/>
        </p:nvSpPr>
        <p:spPr>
          <a:xfrm>
            <a:off x="10622222" y="6209596"/>
            <a:ext cx="1457660"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Rich draft</a:t>
            </a:r>
          </a:p>
        </p:txBody>
      </p:sp>
      <p:sp>
        <p:nvSpPr>
          <p:cNvPr id="15" name="TextBox 14">
            <a:extLst>
              <a:ext uri="{FF2B5EF4-FFF2-40B4-BE49-F238E27FC236}">
                <a16:creationId xmlns:a16="http://schemas.microsoft.com/office/drawing/2014/main" id="{51F3442D-0D47-413F-ABC9-79C6603A7F2C}"/>
              </a:ext>
            </a:extLst>
          </p:cNvPr>
          <p:cNvSpPr txBox="1"/>
          <p:nvPr/>
        </p:nvSpPr>
        <p:spPr>
          <a:xfrm>
            <a:off x="-272192" y="6660951"/>
            <a:ext cx="1457658" cy="215444"/>
          </a:xfrm>
          <a:prstGeom prst="rect">
            <a:avLst/>
          </a:prstGeom>
          <a:noFill/>
        </p:spPr>
        <p:txBody>
          <a:bodyPr wrap="square" rtlCol="0">
            <a:spAutoFit/>
          </a:bodyPr>
          <a:lstStyle/>
          <a:p>
            <a:pPr algn="ctr"/>
            <a:r>
              <a:rPr lang="en-US" sz="800" b="1" u="sng" dirty="0"/>
              <a:t>20191203 18:58:34</a:t>
            </a:r>
          </a:p>
        </p:txBody>
      </p:sp>
      <p:sp>
        <p:nvSpPr>
          <p:cNvPr id="16" name="Rectangle 15">
            <a:extLst>
              <a:ext uri="{FF2B5EF4-FFF2-40B4-BE49-F238E27FC236}">
                <a16:creationId xmlns:a16="http://schemas.microsoft.com/office/drawing/2014/main" id="{3B92F95B-7312-47F3-9153-2CEFDFC78D66}"/>
              </a:ext>
            </a:extLst>
          </p:cNvPr>
          <p:cNvSpPr/>
          <p:nvPr/>
        </p:nvSpPr>
        <p:spPr>
          <a:xfrm>
            <a:off x="276226" y="2792886"/>
            <a:ext cx="11639548" cy="533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Talking points are : multiple models run for classification</a:t>
            </a:r>
          </a:p>
        </p:txBody>
      </p:sp>
    </p:spTree>
    <p:extLst>
      <p:ext uri="{BB962C8B-B14F-4D97-AF65-F5344CB8AC3E}">
        <p14:creationId xmlns:p14="http://schemas.microsoft.com/office/powerpoint/2010/main" val="1750217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1926</TotalTime>
  <Words>770</Words>
  <Application>Microsoft Office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GNUTypewriter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 Paterson</dc:creator>
  <cp:lastModifiedBy>Rich Paterson</cp:lastModifiedBy>
  <cp:revision>66</cp:revision>
  <dcterms:created xsi:type="dcterms:W3CDTF">2019-11-06T01:58:24Z</dcterms:created>
  <dcterms:modified xsi:type="dcterms:W3CDTF">2019-12-04T18:42:18Z</dcterms:modified>
</cp:coreProperties>
</file>