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813-E6C0-4C5D-94EC-2CB74D9DB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500A7-8C5A-4252-AE1C-DE08B85B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1E6A-4F44-4E42-8753-2E3917F0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8553-12E6-4256-B753-BBE8A3C4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D1D2-A468-4C82-9BFE-ABF86E52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6F71-96A6-4342-8990-6CED0D30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E5BE0-4CD0-4A75-8820-6ABB35BA4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E4503-A405-4CD4-BF9D-34D48E5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F9E1-1249-450B-B6A1-85505E29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F1E7-90B7-485F-9B74-D315697E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0AB26-E39E-43C6-90D3-C9B85AD8D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8CF1-70CF-4D0D-957C-D28E4F41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A7E5-0435-49DC-9FE5-BC5F8476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F5CA-AEB8-4884-9DF6-3835F029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343E-9485-45D4-A1F3-CFDD5C6A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55FF-B023-418D-83BB-B481DAB8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F417-4FCC-435C-B6BD-5B7C4790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5163-9264-48D9-8BD7-16E4F58C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3186-5657-404D-9F8F-5C4611D3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212C-C25C-425A-B447-D9B2EE5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3EFD-1BF7-403B-B7DF-DA54B90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33F4-0079-4614-AD5F-3BF6FCDB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0406-AA73-42BD-8314-66A163F8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54D5-A671-47A6-9C8A-57F56F8E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994E-93BE-4720-B09A-1F15DE01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A49F-5D99-4E21-96A0-7A5DE385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D856-5F37-4A36-A955-BACC72A8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63AE-25EA-4494-BD69-941FA1AF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FFE2-B043-404E-8CFD-B0DE2BB0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AA52D-CA41-4096-BDC6-E1CE8E2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F9F1-E39E-4DC4-A91C-EB929C37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7FF1-4DC8-9295-6816FD5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0C9A-AF08-4414-9E2C-41F10886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F3E11-0E14-43FC-8D5D-7642B009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41B4C-F830-4129-A4FA-6EE5F5F7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DE228-C7A6-4664-93DF-59C8609F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57EA5-78BE-404A-A44C-BCCB0BB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3126-00F6-4147-93AA-AE7F4A5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B6C05-E233-4585-81B1-CB1594B7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AB4-0C62-42A7-BEEC-9D0C62FB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E913C-AF50-45BC-9D55-5847CA5B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10184-382E-48B6-A7C4-6FD2492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A648-AB01-48FA-978A-31401D58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9AC58-6D8B-49BF-8603-587D4215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26885-DAB1-45C3-AF4C-EDBB63A7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5D26-8F13-4135-BEA6-A47B202B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C2F7-A6CB-4CB1-A76D-EB23A8D0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D24B-4876-49FB-837C-6627466D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7B6B-4B61-4279-8907-32558CCF2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619D-41A1-4FBE-BCB9-ACD0E480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F812-D890-4CE4-BB0E-214C883F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181D-01AA-4917-96D1-4854F51E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03C0-3FB1-4539-947B-259801F7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84A4C-BBA9-4C15-BD2C-91F27AFD3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85709-E4DE-456F-937C-14F8C254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80E0-5B77-4000-AF56-891D393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6B708-CDF2-4FBD-8747-1EF0A078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C61D8-5CB2-40A1-AB35-BE6186E3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AF8C1-AB5E-4A2B-B5EE-4E6480A2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2DDD-70BB-4339-AAA7-5FE715CC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888A-6256-4027-AC4E-E51274D58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9849-3E34-4D12-B8DF-F15168FB8E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A092-37D1-4D60-AC0B-AEAD07650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03D1-EF8D-46BC-97F2-AA869F78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FF46-F1A0-4710-9739-4BE488EB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ogo for fake news">
            <a:extLst>
              <a:ext uri="{FF2B5EF4-FFF2-40B4-BE49-F238E27FC236}">
                <a16:creationId xmlns:a16="http://schemas.microsoft.com/office/drawing/2014/main" id="{344FA5E8-A16E-4518-A094-FB968CD3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301" y="4552950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o for fake news">
            <a:extLst>
              <a:ext uri="{FF2B5EF4-FFF2-40B4-BE49-F238E27FC236}">
                <a16:creationId xmlns:a16="http://schemas.microsoft.com/office/drawing/2014/main" id="{3322F56E-1965-48DA-924B-AFBF43C0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849350"/>
            <a:ext cx="1933577" cy="14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nn logo">
            <a:extLst>
              <a:ext uri="{FF2B5EF4-FFF2-40B4-BE49-F238E27FC236}">
                <a16:creationId xmlns:a16="http://schemas.microsoft.com/office/drawing/2014/main" id="{ED402F81-D662-4B51-83DB-F7562E05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1" y="4779423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ew york times logo">
            <a:extLst>
              <a:ext uri="{FF2B5EF4-FFF2-40B4-BE49-F238E27FC236}">
                <a16:creationId xmlns:a16="http://schemas.microsoft.com/office/drawing/2014/main" id="{D5174446-68E5-426E-BE38-46DB7F1A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80" y="4910391"/>
            <a:ext cx="2051051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bc news logo">
            <a:extLst>
              <a:ext uri="{FF2B5EF4-FFF2-40B4-BE49-F238E27FC236}">
                <a16:creationId xmlns:a16="http://schemas.microsoft.com/office/drawing/2014/main" id="{66F2DB22-F782-40B6-9AC0-A32C9086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35" y="4779423"/>
            <a:ext cx="1872108" cy="18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reitbart news">
            <a:extLst>
              <a:ext uri="{FF2B5EF4-FFF2-40B4-BE49-F238E27FC236}">
                <a16:creationId xmlns:a16="http://schemas.microsoft.com/office/drawing/2014/main" id="{3247E1CF-0E2F-4135-9D8A-B127FB87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44" y="2806617"/>
            <a:ext cx="1872108" cy="144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fox news logo">
            <a:extLst>
              <a:ext uri="{FF2B5EF4-FFF2-40B4-BE49-F238E27FC236}">
                <a16:creationId xmlns:a16="http://schemas.microsoft.com/office/drawing/2014/main" id="{B675DA06-911B-46AC-AECD-6DCE210B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94" y="2683194"/>
            <a:ext cx="2791065" cy="15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EB97F-D79D-4C21-BCC1-E160E0460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247" y="1459011"/>
            <a:ext cx="4405391" cy="977196"/>
          </a:xfrm>
          <a:prstGeom prst="rect">
            <a:avLst/>
          </a:prstGeom>
        </p:spPr>
      </p:pic>
      <p:pic>
        <p:nvPicPr>
          <p:cNvPr id="1048" name="Picture 24" descr="Related image">
            <a:extLst>
              <a:ext uri="{FF2B5EF4-FFF2-40B4-BE49-F238E27FC236}">
                <a16:creationId xmlns:a16="http://schemas.microsoft.com/office/drawing/2014/main" id="{73BD8269-9739-402A-8267-00B608E6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43" y="2727566"/>
            <a:ext cx="1723295" cy="17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financial times logo">
            <a:extLst>
              <a:ext uri="{FF2B5EF4-FFF2-40B4-BE49-F238E27FC236}">
                <a16:creationId xmlns:a16="http://schemas.microsoft.com/office/drawing/2014/main" id="{E31526EA-C9F9-4EFC-A7BD-C7113594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80" y="1057206"/>
            <a:ext cx="3602070" cy="17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F5A25-43AC-4E4F-B060-29EB4C23EA85}"/>
              </a:ext>
            </a:extLst>
          </p:cNvPr>
          <p:cNvSpPr txBox="1"/>
          <p:nvPr/>
        </p:nvSpPr>
        <p:spPr>
          <a:xfrm>
            <a:off x="0" y="892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GNUTypewriter" panose="02000503000000000000" pitchFamily="2" charset="-52"/>
              </a:rPr>
              <a:t>Is it REAL or FAKE NEWS?</a:t>
            </a:r>
          </a:p>
        </p:txBody>
      </p:sp>
    </p:spTree>
    <p:extLst>
      <p:ext uri="{BB962C8B-B14F-4D97-AF65-F5344CB8AC3E}">
        <p14:creationId xmlns:p14="http://schemas.microsoft.com/office/powerpoint/2010/main" val="42332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F5A25-43AC-4E4F-B060-29EB4C23EA85}"/>
              </a:ext>
            </a:extLst>
          </p:cNvPr>
          <p:cNvSpPr txBox="1"/>
          <p:nvPr/>
        </p:nvSpPr>
        <p:spPr>
          <a:xfrm>
            <a:off x="0" y="892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GNUTypewriter" panose="02000503000000000000" pitchFamily="2" charset="-52"/>
              </a:rPr>
              <a:t>Final Project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AA9000-DD7C-45CD-A54C-CD1A7642C28E}"/>
              </a:ext>
            </a:extLst>
          </p:cNvPr>
          <p:cNvSpPr/>
          <p:nvPr/>
        </p:nvSpPr>
        <p:spPr>
          <a:xfrm>
            <a:off x="2912806" y="1078222"/>
            <a:ext cx="6366388" cy="18649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GNUTypewriter" panose="02000503000000000000" pitchFamily="2" charset="-52"/>
              </a:rPr>
              <a:t>Objective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The objective of our project is to train a model that can predict whether news articles are real or fake news.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C76EE-6D1A-42BB-B502-3388C5F6CCF2}"/>
              </a:ext>
            </a:extLst>
          </p:cNvPr>
          <p:cNvSpPr/>
          <p:nvPr/>
        </p:nvSpPr>
        <p:spPr>
          <a:xfrm>
            <a:off x="542621" y="3636092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Identify Fake News Sites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19F52-19A6-437C-B093-4B39BB4D7919}"/>
              </a:ext>
            </a:extLst>
          </p:cNvPr>
          <p:cNvSpPr/>
          <p:nvPr/>
        </p:nvSpPr>
        <p:spPr>
          <a:xfrm>
            <a:off x="4367985" y="3636092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Use Fake + Real News Documents to Train our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4C279B-00AB-4156-A832-7BB2E9046D85}"/>
              </a:ext>
            </a:extLst>
          </p:cNvPr>
          <p:cNvSpPr/>
          <p:nvPr/>
        </p:nvSpPr>
        <p:spPr>
          <a:xfrm>
            <a:off x="6280667" y="3636092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Obtain Documents for Testing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FFAA9C-53F7-4532-8810-FD49CAA353CC}"/>
              </a:ext>
            </a:extLst>
          </p:cNvPr>
          <p:cNvSpPr/>
          <p:nvPr/>
        </p:nvSpPr>
        <p:spPr>
          <a:xfrm>
            <a:off x="8193349" y="3636092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Test Documents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2EE888-CA22-4030-9A02-9234E33B0F2B}"/>
              </a:ext>
            </a:extLst>
          </p:cNvPr>
          <p:cNvSpPr/>
          <p:nvPr/>
        </p:nvSpPr>
        <p:spPr>
          <a:xfrm>
            <a:off x="10106029" y="3636092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Classify, Topic, Categorize,</a:t>
            </a:r>
          </a:p>
          <a:p>
            <a:pPr algn="ctr"/>
            <a:r>
              <a:rPr lang="en-US" sz="1400" dirty="0">
                <a:latin typeface="GNUTypewriter" panose="02000503000000000000" pitchFamily="2" charset="-52"/>
              </a:rPr>
              <a:t>Rank, Sentiment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D279E2-A965-42B2-8E57-AA1633950AE1}"/>
              </a:ext>
            </a:extLst>
          </p:cNvPr>
          <p:cNvSpPr/>
          <p:nvPr/>
        </p:nvSpPr>
        <p:spPr>
          <a:xfrm>
            <a:off x="2455303" y="3636092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Obtain   Documents; Classify as Fake or Real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EA5F34-B082-4DF0-9D3F-6635C019B2C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095196" y="4255217"/>
            <a:ext cx="3601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00AB07-F7B2-4C62-8A8A-003AD33FD30B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4007878" y="4255217"/>
            <a:ext cx="3601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DA0A4-CB1F-4A86-92CD-FF02896BC45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920560" y="4255217"/>
            <a:ext cx="3601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1240E-0007-48F9-9E43-4B935E2543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833242" y="4255217"/>
            <a:ext cx="3601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00EAB9-1010-4225-A688-CEF1ADCF30E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745924" y="4255217"/>
            <a:ext cx="36010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55971E-375E-49AA-9E21-3B91AC8A722E}"/>
              </a:ext>
            </a:extLst>
          </p:cNvPr>
          <p:cNvSpPr/>
          <p:nvPr/>
        </p:nvSpPr>
        <p:spPr>
          <a:xfrm>
            <a:off x="3411643" y="5283917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Refine and Confirm Model is Defensible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91690BE-AD6D-47D0-BCFD-C334D5D55A4C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>
            <a:off x="4964218" y="4255217"/>
            <a:ext cx="956342" cy="1647825"/>
          </a:xfrm>
          <a:prstGeom prst="curvedConnector3">
            <a:avLst>
              <a:gd name="adj1" fmla="val -23904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87F0B41-E753-4B20-8E48-9623DD28DBF6}"/>
              </a:ext>
            </a:extLst>
          </p:cNvPr>
          <p:cNvCxnSpPr>
            <a:cxnSpLocks/>
            <a:stCxn id="16" idx="1"/>
            <a:endCxn id="10" idx="1"/>
          </p:cNvCxnSpPr>
          <p:nvPr/>
        </p:nvCxnSpPr>
        <p:spPr>
          <a:xfrm rot="10800000">
            <a:off x="2455303" y="4255218"/>
            <a:ext cx="956340" cy="1647825"/>
          </a:xfrm>
          <a:prstGeom prst="curvedConnector3">
            <a:avLst>
              <a:gd name="adj1" fmla="val 123904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66BCD0-A04F-4996-98D4-5E1AA2E81EB0}"/>
              </a:ext>
            </a:extLst>
          </p:cNvPr>
          <p:cNvSpPr/>
          <p:nvPr/>
        </p:nvSpPr>
        <p:spPr>
          <a:xfrm>
            <a:off x="8193348" y="5283917"/>
            <a:ext cx="1552575" cy="123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NUTypewriter" panose="02000503000000000000" pitchFamily="2" charset="-52"/>
              </a:rPr>
              <a:t>Verify Accuracy of Tests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62E943E-32D0-4106-881F-44BB9694C8DB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 flipH="1">
            <a:off x="9745923" y="4255217"/>
            <a:ext cx="1" cy="1647825"/>
          </a:xfrm>
          <a:prstGeom prst="curvedConnector3">
            <a:avLst>
              <a:gd name="adj1" fmla="val -22860000000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1777C1E-3005-45E1-BD72-9B6ABDB83829}"/>
              </a:ext>
            </a:extLst>
          </p:cNvPr>
          <p:cNvCxnSpPr>
            <a:cxnSpLocks/>
            <a:stCxn id="23" idx="1"/>
            <a:endCxn id="8" idx="1"/>
          </p:cNvCxnSpPr>
          <p:nvPr/>
        </p:nvCxnSpPr>
        <p:spPr>
          <a:xfrm rot="10800000" flipH="1">
            <a:off x="8193347" y="4255218"/>
            <a:ext cx="1" cy="1647825"/>
          </a:xfrm>
          <a:prstGeom prst="curvedConnector3">
            <a:avLst>
              <a:gd name="adj1" fmla="val -22860000000"/>
            </a:avLst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16F713C-092C-4413-B066-EFE6F948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62404">
            <a:off x="448867" y="1238212"/>
            <a:ext cx="2343600" cy="1182731"/>
          </a:xfrm>
          <a:prstGeom prst="rect">
            <a:avLst/>
          </a:prstGeom>
        </p:spPr>
      </p:pic>
      <p:pic>
        <p:nvPicPr>
          <p:cNvPr id="31" name="Picture 6" descr="Image result for logo for fake news">
            <a:extLst>
              <a:ext uri="{FF2B5EF4-FFF2-40B4-BE49-F238E27FC236}">
                <a16:creationId xmlns:a16="http://schemas.microsoft.com/office/drawing/2014/main" id="{7B76537C-D90D-47E6-BCE9-7731E2AF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3494">
            <a:off x="9635612" y="1329162"/>
            <a:ext cx="1933577" cy="14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8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F5A25-43AC-4E4F-B060-29EB4C23EA85}"/>
              </a:ext>
            </a:extLst>
          </p:cNvPr>
          <p:cNvSpPr txBox="1"/>
          <p:nvPr/>
        </p:nvSpPr>
        <p:spPr>
          <a:xfrm>
            <a:off x="0" y="892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GNUTypewriter" panose="02000503000000000000" pitchFamily="2" charset="-52"/>
              </a:rPr>
              <a:t>Questions we hope to answer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AA9000-DD7C-45CD-A54C-CD1A7642C28E}"/>
              </a:ext>
            </a:extLst>
          </p:cNvPr>
          <p:cNvSpPr/>
          <p:nvPr/>
        </p:nvSpPr>
        <p:spPr>
          <a:xfrm>
            <a:off x="0" y="923278"/>
            <a:ext cx="12192000" cy="54864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GNUTypewriter" panose="02000503000000000000" pitchFamily="2" charset="-52"/>
              </a:rPr>
              <a:t>For training, how do we know an article is fake vs real?</a:t>
            </a:r>
          </a:p>
          <a:p>
            <a:pPr algn="ctr"/>
            <a:r>
              <a:rPr lang="en-US" sz="1400" dirty="0">
                <a:latin typeface="GNUTypewriter" panose="02000503000000000000" pitchFamily="2" charset="-52"/>
              </a:rPr>
              <a:t>/training articles must be really, really fake/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Can we confirm that bias does not misguide the training set?</a:t>
            </a:r>
          </a:p>
          <a:p>
            <a:pPr algn="ctr"/>
            <a:r>
              <a:rPr lang="en-US" sz="1400" dirty="0">
                <a:latin typeface="GNUTypewriter" panose="02000503000000000000" pitchFamily="2" charset="-52"/>
              </a:rPr>
              <a:t>/training articles must be inclusive of different political polarities/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Can we tell whether an article is intended to deceive?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Can we tell if an article was written by human or by machine?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Can we build a Real News likelihood score?</a:t>
            </a:r>
          </a:p>
          <a:p>
            <a:pPr algn="ctr"/>
            <a:r>
              <a:rPr lang="en-US" sz="1400" dirty="0">
                <a:latin typeface="GNUTypewriter" panose="02000503000000000000" pitchFamily="2" charset="-52"/>
              </a:rPr>
              <a:t>(base this on fit to model, sentiment, human author, category/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</p:txBody>
      </p:sp>
      <p:pic>
        <p:nvPicPr>
          <p:cNvPr id="1028" name="Picture 4" descr="Image result for new york times front page">
            <a:extLst>
              <a:ext uri="{FF2B5EF4-FFF2-40B4-BE49-F238E27FC236}">
                <a16:creationId xmlns:a16="http://schemas.microsoft.com/office/drawing/2014/main" id="{B2668A99-D556-461E-947B-D1051085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9" y="4240311"/>
            <a:ext cx="1297179" cy="239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ashington post front page image">
            <a:extLst>
              <a:ext uri="{FF2B5EF4-FFF2-40B4-BE49-F238E27FC236}">
                <a16:creationId xmlns:a16="http://schemas.microsoft.com/office/drawing/2014/main" id="{81AAB423-8B9D-47EE-B6C6-F884D20A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614" y="4677218"/>
            <a:ext cx="2990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sj front page image">
            <a:extLst>
              <a:ext uri="{FF2B5EF4-FFF2-40B4-BE49-F238E27FC236}">
                <a16:creationId xmlns:a16="http://schemas.microsoft.com/office/drawing/2014/main" id="{D44EF232-EE9C-4E04-9B0A-E10AE15B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53" y="460345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logo for fake news">
            <a:extLst>
              <a:ext uri="{FF2B5EF4-FFF2-40B4-BE49-F238E27FC236}">
                <a16:creationId xmlns:a16="http://schemas.microsoft.com/office/drawing/2014/main" id="{FF098583-A967-49A2-9132-E6655675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1213">
            <a:off x="7002561" y="4995823"/>
            <a:ext cx="1295921" cy="9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logo for fake news">
            <a:extLst>
              <a:ext uri="{FF2B5EF4-FFF2-40B4-BE49-F238E27FC236}">
                <a16:creationId xmlns:a16="http://schemas.microsoft.com/office/drawing/2014/main" id="{1579987A-D402-486C-9A9C-87A7A065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7979">
            <a:off x="2126999" y="5038562"/>
            <a:ext cx="1295921" cy="9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17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F5A25-43AC-4E4F-B060-29EB4C23EA85}"/>
              </a:ext>
            </a:extLst>
          </p:cNvPr>
          <p:cNvSpPr txBox="1"/>
          <p:nvPr/>
        </p:nvSpPr>
        <p:spPr>
          <a:xfrm>
            <a:off x="0" y="892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GNUTypewriter" panose="02000503000000000000" pitchFamily="2" charset="-52"/>
              </a:rPr>
              <a:t>Data/News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FA968-E88B-424F-8E84-920DC97C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36903">
            <a:off x="907721" y="4479724"/>
            <a:ext cx="2058361" cy="1414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E87A-23DD-4226-92C3-3125C832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88534">
            <a:off x="448867" y="1238212"/>
            <a:ext cx="2343600" cy="1182731"/>
          </a:xfrm>
          <a:prstGeom prst="rect">
            <a:avLst/>
          </a:prstGeom>
        </p:spPr>
      </p:pic>
      <p:pic>
        <p:nvPicPr>
          <p:cNvPr id="9" name="Picture 6" descr="Image result for logo for fake news">
            <a:extLst>
              <a:ext uri="{FF2B5EF4-FFF2-40B4-BE49-F238E27FC236}">
                <a16:creationId xmlns:a16="http://schemas.microsoft.com/office/drawing/2014/main" id="{8A90D1C2-E559-45B9-A6B0-2933799A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849350"/>
            <a:ext cx="1933577" cy="14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for fake news">
            <a:extLst>
              <a:ext uri="{FF2B5EF4-FFF2-40B4-BE49-F238E27FC236}">
                <a16:creationId xmlns:a16="http://schemas.microsoft.com/office/drawing/2014/main" id="{CC5AC3DF-0B23-4440-8572-436D56E2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55" y="2419086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A781EE-BA2A-4B36-91C6-413C00B55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72041">
            <a:off x="9464819" y="4677230"/>
            <a:ext cx="2058360" cy="1371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58754B-F7AF-481C-A75C-893801911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50402">
            <a:off x="9399534" y="1061236"/>
            <a:ext cx="2343600" cy="1573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ED500-1572-4708-9351-5DF94B5CE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9438" y="850267"/>
            <a:ext cx="4332303" cy="5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Image result for logo for fake news">
            <a:extLst>
              <a:ext uri="{FF2B5EF4-FFF2-40B4-BE49-F238E27FC236}">
                <a16:creationId xmlns:a16="http://schemas.microsoft.com/office/drawing/2014/main" id="{5B83108A-5363-4C31-9A24-59C40850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55" y="2419086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F5A25-43AC-4E4F-B060-29EB4C23EA85}"/>
              </a:ext>
            </a:extLst>
          </p:cNvPr>
          <p:cNvSpPr txBox="1"/>
          <p:nvPr/>
        </p:nvSpPr>
        <p:spPr>
          <a:xfrm>
            <a:off x="0" y="892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GNUTypewriter" panose="02000503000000000000" pitchFamily="2" charset="-52"/>
              </a:rPr>
              <a:t>Modeling and Viz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AA9000-DD7C-45CD-A54C-CD1A7642C28E}"/>
              </a:ext>
            </a:extLst>
          </p:cNvPr>
          <p:cNvSpPr/>
          <p:nvPr/>
        </p:nvSpPr>
        <p:spPr>
          <a:xfrm>
            <a:off x="2912806" y="1078222"/>
            <a:ext cx="6366388" cy="556838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GNUTypewriter" panose="02000503000000000000" pitchFamily="2" charset="-52"/>
              </a:rPr>
              <a:t>Vectorization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Predictions - Multinomial NB, SVM, RF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Decision Tree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Feature Ranking – Gain Ratio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 err="1">
                <a:latin typeface="GNUTypewriter" panose="02000503000000000000" pitchFamily="2" charset="-52"/>
              </a:rPr>
              <a:t>Wordcloud</a:t>
            </a:r>
            <a:endParaRPr lang="en-US" dirty="0">
              <a:latin typeface="GNUTypewriter" panose="02000503000000000000" pitchFamily="2" charset="-52"/>
            </a:endParaRP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Sentiment Analysis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Topic Model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Categorization - Classification</a:t>
            </a:r>
          </a:p>
          <a:p>
            <a:pPr algn="ctr"/>
            <a:endParaRPr lang="en-US" dirty="0">
              <a:latin typeface="GNUTypewriter" panose="02000503000000000000" pitchFamily="2" charset="-52"/>
            </a:endParaRPr>
          </a:p>
          <a:p>
            <a:pPr algn="ctr"/>
            <a:r>
              <a:rPr lang="en-US" dirty="0">
                <a:latin typeface="GNUTypewriter" panose="02000503000000000000" pitchFamily="2" charset="-52"/>
              </a:rPr>
              <a:t>Authorship *maybe*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34CD2-8CB0-4614-894A-97B6F50F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2041">
            <a:off x="9464819" y="4677230"/>
            <a:ext cx="2058360" cy="1371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FA968-E88B-424F-8E84-920DC97C3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36903">
            <a:off x="907721" y="4479724"/>
            <a:ext cx="2058361" cy="1414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50CD4-9D21-4C43-8694-C4EF16F81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50402">
            <a:off x="9399534" y="1061236"/>
            <a:ext cx="2343600" cy="1573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E87A-23DD-4226-92C3-3125C832F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8534">
            <a:off x="448867" y="1238212"/>
            <a:ext cx="2343600" cy="1182731"/>
          </a:xfrm>
          <a:prstGeom prst="rect">
            <a:avLst/>
          </a:prstGeom>
        </p:spPr>
      </p:pic>
      <p:pic>
        <p:nvPicPr>
          <p:cNvPr id="22" name="Picture 6" descr="Image result for logo for fake news">
            <a:extLst>
              <a:ext uri="{FF2B5EF4-FFF2-40B4-BE49-F238E27FC236}">
                <a16:creationId xmlns:a16="http://schemas.microsoft.com/office/drawing/2014/main" id="{C2D74A06-729B-4547-BFEB-21EA3AE7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849350"/>
            <a:ext cx="1933577" cy="14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2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GNUTypewriter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Paterson</dc:creator>
  <cp:lastModifiedBy>Rich Paterson</cp:lastModifiedBy>
  <cp:revision>19</cp:revision>
  <dcterms:created xsi:type="dcterms:W3CDTF">2019-11-06T01:58:24Z</dcterms:created>
  <dcterms:modified xsi:type="dcterms:W3CDTF">2019-11-06T15:43:05Z</dcterms:modified>
</cp:coreProperties>
</file>