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6" r:id="rId4"/>
    <p:sldId id="272" r:id="rId5"/>
    <p:sldId id="276" r:id="rId6"/>
    <p:sldId id="268" r:id="rId7"/>
    <p:sldId id="277" r:id="rId8"/>
    <p:sldId id="263" r:id="rId9"/>
    <p:sldId id="264" r:id="rId10"/>
    <p:sldId id="269" r:id="rId11"/>
    <p:sldId id="275"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varScale="1">
        <p:scale>
          <a:sx n="80" d="100"/>
          <a:sy n="80" d="100"/>
        </p:scale>
        <p:origin x="6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4813-E6C0-4C5D-94EC-2CB74D9DB0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F500A7-8C5A-4252-AE1C-DE08B85B1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A11E6A-4F44-4E42-8753-2E3917F00578}"/>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53738553-12E6-4256-B753-BBE8A3C48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1D1D2-A468-4C82-9BFE-ABF86E529883}"/>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3363214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6F71-96A6-4342-8990-6CED0D3037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8E5BE0-4CD0-4A75-8820-6ABB35BA4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E4503-A405-4CD4-BF9D-34D48E558F3B}"/>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B5D2F9E1-1249-450B-B6A1-85505E294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CF1E7-90B7-485F-9B74-D315697E90EE}"/>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402778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30AB26-E39E-43C6-90D3-C9B85AD8D2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968CF1-70CF-4D0D-957C-D28E4F419D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6A7E5-0435-49DC-9FE5-BC5F8476FAFC}"/>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59AFF5CA-AEB8-4884-9DF6-3835F0297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7343E-9485-45D4-A1F3-CFDD5C6A52E9}"/>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87121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55FF-B023-418D-83BB-B481DAB83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DF417-4FCC-435C-B6BD-5B7C4790F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F5163-9264-48D9-8BD7-16E4F58C2562}"/>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BB4F3186-5657-404D-9F8F-5C4611D3D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E212C-C25C-425A-B447-D9B2EE51CF15}"/>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8976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3EFD-1BF7-403B-B7DF-DA54B90DD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F733F4-0079-4614-AD5F-3BF6FCDB7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20406-AA73-42BD-8314-66A163F8ED3D}"/>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89E054D5-A671-47A6-9C8A-57F56F8E8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A994E-93BE-4720-B09A-1F15DE01EF05}"/>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359256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A49F-5D99-4E21-96A0-7A5DE3857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3AD856-5F37-4A36-A955-BACC72A84A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A763AE-25EA-4494-BD69-941FA1AF6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9FFFE2-B043-404E-8CFD-B0DE2BB0CC20}"/>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6" name="Footer Placeholder 5">
            <a:extLst>
              <a:ext uri="{FF2B5EF4-FFF2-40B4-BE49-F238E27FC236}">
                <a16:creationId xmlns:a16="http://schemas.microsoft.com/office/drawing/2014/main" id="{62BAA52D-CA41-4096-BDC6-E1CE8E261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BF9F1-E39E-4DC4-A91C-EB929C3791F9}"/>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6198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41C4-7FF1-4DC8-9295-6816FD5D5A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30C9A-AF08-4414-9E2C-41F10886F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F3E11-0E14-43FC-8D5D-7642B00996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041B4C-F830-4129-A4FA-6EE5F5F75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DE228-C7A6-4664-93DF-59C8609F07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E57EA5-78BE-404A-A44C-BCCB0BBFF7F4}"/>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8" name="Footer Placeholder 7">
            <a:extLst>
              <a:ext uri="{FF2B5EF4-FFF2-40B4-BE49-F238E27FC236}">
                <a16:creationId xmlns:a16="http://schemas.microsoft.com/office/drawing/2014/main" id="{4D713126-00F6-4147-93AA-AE7F4A51C9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B6C05-E233-4585-81B1-CB1594B737EB}"/>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338023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EAB4-0C62-42A7-BEEC-9D0C62FBB3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FE913C-AF50-45BC-9D55-5847CA5B4BCA}"/>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4" name="Footer Placeholder 3">
            <a:extLst>
              <a:ext uri="{FF2B5EF4-FFF2-40B4-BE49-F238E27FC236}">
                <a16:creationId xmlns:a16="http://schemas.microsoft.com/office/drawing/2014/main" id="{FB310184-382E-48B6-A7C4-6FD2492F1E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C8A648-AB01-48FA-978A-31401D583A3D}"/>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196443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9AC58-6D8B-49BF-8603-587D4215EFA9}"/>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3" name="Footer Placeholder 2">
            <a:extLst>
              <a:ext uri="{FF2B5EF4-FFF2-40B4-BE49-F238E27FC236}">
                <a16:creationId xmlns:a16="http://schemas.microsoft.com/office/drawing/2014/main" id="{01B26885-DAB1-45C3-AF4C-EDBB63A702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055D26-8F13-4135-BEA6-A47B202B44E1}"/>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61513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C2F7-A6CB-4CB1-A76D-EB23A8D07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FBD24B-4876-49FB-837C-6627466D1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A67B6B-4B61-4279-8907-32558CCF2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1619D-41A1-4FBE-BCB9-ACD0E480E5B7}"/>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6" name="Footer Placeholder 5">
            <a:extLst>
              <a:ext uri="{FF2B5EF4-FFF2-40B4-BE49-F238E27FC236}">
                <a16:creationId xmlns:a16="http://schemas.microsoft.com/office/drawing/2014/main" id="{EE7AF812-D890-4CE4-BB0E-214C883FB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B181D-01AA-4917-96D1-4854F51E9B5E}"/>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85726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03C0-3FB1-4539-947B-259801F79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84A4C-BBA9-4C15-BD2C-91F27AFD3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385709-E4DE-456F-937C-14F8C254A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980E0-5B77-4000-AF56-891D393BD11B}"/>
              </a:ext>
            </a:extLst>
          </p:cNvPr>
          <p:cNvSpPr>
            <a:spLocks noGrp="1"/>
          </p:cNvSpPr>
          <p:nvPr>
            <p:ph type="dt" sz="half" idx="10"/>
          </p:nvPr>
        </p:nvSpPr>
        <p:spPr/>
        <p:txBody>
          <a:bodyPr/>
          <a:lstStyle/>
          <a:p>
            <a:fld id="{0B339849-3E34-4D12-B8DF-F15168FB8ECC}" type="datetimeFigureOut">
              <a:rPr lang="en-US" smtClean="0"/>
              <a:t>12/4/2019</a:t>
            </a:fld>
            <a:endParaRPr lang="en-US"/>
          </a:p>
        </p:txBody>
      </p:sp>
      <p:sp>
        <p:nvSpPr>
          <p:cNvPr id="6" name="Footer Placeholder 5">
            <a:extLst>
              <a:ext uri="{FF2B5EF4-FFF2-40B4-BE49-F238E27FC236}">
                <a16:creationId xmlns:a16="http://schemas.microsoft.com/office/drawing/2014/main" id="{F866B708-CDF2-4FBD-8747-1EF0A0782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C61D8-5CB2-40A1-AB35-BE6186E35103}"/>
              </a:ext>
            </a:extLst>
          </p:cNvPr>
          <p:cNvSpPr>
            <a:spLocks noGrp="1"/>
          </p:cNvSpPr>
          <p:nvPr>
            <p:ph type="sldNum" sz="quarter" idx="12"/>
          </p:nvPr>
        </p:nvSpPr>
        <p:spPr/>
        <p:txBody>
          <a:bodyPr/>
          <a:lstStyle/>
          <a:p>
            <a:fld id="{804AFF46-F1A0-4710-9739-4BE488EB3726}" type="slidenum">
              <a:rPr lang="en-US" smtClean="0"/>
              <a:t>‹#›</a:t>
            </a:fld>
            <a:endParaRPr lang="en-US"/>
          </a:p>
        </p:txBody>
      </p:sp>
    </p:spTree>
    <p:extLst>
      <p:ext uri="{BB962C8B-B14F-4D97-AF65-F5344CB8AC3E}">
        <p14:creationId xmlns:p14="http://schemas.microsoft.com/office/powerpoint/2010/main" val="256637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4AF8C1-AB5E-4A2B-B5EE-4E6480A26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942DDD-70BB-4339-AAA7-5FE715CC1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9888A-6256-4027-AC4E-E51274D58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39849-3E34-4D12-B8DF-F15168FB8ECC}" type="datetimeFigureOut">
              <a:rPr lang="en-US" smtClean="0"/>
              <a:t>12/4/2019</a:t>
            </a:fld>
            <a:endParaRPr lang="en-US"/>
          </a:p>
        </p:txBody>
      </p:sp>
      <p:sp>
        <p:nvSpPr>
          <p:cNvPr id="5" name="Footer Placeholder 4">
            <a:extLst>
              <a:ext uri="{FF2B5EF4-FFF2-40B4-BE49-F238E27FC236}">
                <a16:creationId xmlns:a16="http://schemas.microsoft.com/office/drawing/2014/main" id="{7C88A092-37D1-4D60-AC0B-AEAD07650F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6F03D1-EF8D-46BC-97F2-AA869F78D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AFF46-F1A0-4710-9739-4BE488EB3726}" type="slidenum">
              <a:rPr lang="en-US" smtClean="0"/>
              <a:t>‹#›</a:t>
            </a:fld>
            <a:endParaRPr lang="en-US"/>
          </a:p>
        </p:txBody>
      </p:sp>
    </p:spTree>
    <p:extLst>
      <p:ext uri="{BB962C8B-B14F-4D97-AF65-F5344CB8AC3E}">
        <p14:creationId xmlns:p14="http://schemas.microsoft.com/office/powerpoint/2010/main" val="244005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jpe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logo for fake news">
            <a:extLst>
              <a:ext uri="{FF2B5EF4-FFF2-40B4-BE49-F238E27FC236}">
                <a16:creationId xmlns:a16="http://schemas.microsoft.com/office/drawing/2014/main" id="{344FA5E8-A16E-4518-A094-FB968CD3A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0301" y="4552950"/>
            <a:ext cx="23050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ogo for fake news">
            <a:extLst>
              <a:ext uri="{FF2B5EF4-FFF2-40B4-BE49-F238E27FC236}">
                <a16:creationId xmlns:a16="http://schemas.microsoft.com/office/drawing/2014/main" id="{3322F56E-1965-48DA-924B-AFBF43C0D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2849350"/>
            <a:ext cx="1933577" cy="14797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nn logo">
            <a:extLst>
              <a:ext uri="{FF2B5EF4-FFF2-40B4-BE49-F238E27FC236}">
                <a16:creationId xmlns:a16="http://schemas.microsoft.com/office/drawing/2014/main" id="{ED402F81-D662-4B51-83DB-F7562E057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51" y="4779423"/>
            <a:ext cx="180022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ew york times logo">
            <a:extLst>
              <a:ext uri="{FF2B5EF4-FFF2-40B4-BE49-F238E27FC236}">
                <a16:creationId xmlns:a16="http://schemas.microsoft.com/office/drawing/2014/main" id="{D5174446-68E5-426E-BE38-46DB7F1A1D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9480" y="4910391"/>
            <a:ext cx="2051051" cy="15382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nbc news logo">
            <a:extLst>
              <a:ext uri="{FF2B5EF4-FFF2-40B4-BE49-F238E27FC236}">
                <a16:creationId xmlns:a16="http://schemas.microsoft.com/office/drawing/2014/main" id="{66F2DB22-F782-40B6-9AC0-A32C9086BC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2435" y="4779423"/>
            <a:ext cx="1872108" cy="188046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breitbart news">
            <a:extLst>
              <a:ext uri="{FF2B5EF4-FFF2-40B4-BE49-F238E27FC236}">
                <a16:creationId xmlns:a16="http://schemas.microsoft.com/office/drawing/2014/main" id="{3247E1CF-0E2F-4135-9D8A-B127FB87FC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1244" y="2806617"/>
            <a:ext cx="1872108" cy="144629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fox news logo">
            <a:extLst>
              <a:ext uri="{FF2B5EF4-FFF2-40B4-BE49-F238E27FC236}">
                <a16:creationId xmlns:a16="http://schemas.microsoft.com/office/drawing/2014/main" id="{B675DA06-911B-46AC-AECD-6DCE210B1F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37294" y="2683194"/>
            <a:ext cx="2791065" cy="15697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EEB97F-D79D-4C21-BCC1-E160E0460982}"/>
              </a:ext>
            </a:extLst>
          </p:cNvPr>
          <p:cNvPicPr>
            <a:picLocks noChangeAspect="1"/>
          </p:cNvPicPr>
          <p:nvPr/>
        </p:nvPicPr>
        <p:blipFill>
          <a:blip r:embed="rId9"/>
          <a:stretch>
            <a:fillRect/>
          </a:stretch>
        </p:blipFill>
        <p:spPr>
          <a:xfrm>
            <a:off x="951247" y="1459011"/>
            <a:ext cx="4405391" cy="977196"/>
          </a:xfrm>
          <a:prstGeom prst="rect">
            <a:avLst/>
          </a:prstGeom>
        </p:spPr>
      </p:pic>
      <p:pic>
        <p:nvPicPr>
          <p:cNvPr id="1048" name="Picture 24" descr="Related image">
            <a:extLst>
              <a:ext uri="{FF2B5EF4-FFF2-40B4-BE49-F238E27FC236}">
                <a16:creationId xmlns:a16="http://schemas.microsoft.com/office/drawing/2014/main" id="{73BD8269-9739-402A-8267-00B608E671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3343" y="2727566"/>
            <a:ext cx="1723295" cy="172329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Image result for financial times logo">
            <a:extLst>
              <a:ext uri="{FF2B5EF4-FFF2-40B4-BE49-F238E27FC236}">
                <a16:creationId xmlns:a16="http://schemas.microsoft.com/office/drawing/2014/main" id="{E31526EA-C9F9-4EFC-A7BD-C71135949A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8780" y="1057206"/>
            <a:ext cx="3602070" cy="17240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Is it REAL or FAKE NEWS?</a:t>
            </a:r>
          </a:p>
        </p:txBody>
      </p:sp>
    </p:spTree>
    <p:extLst>
      <p:ext uri="{BB962C8B-B14F-4D97-AF65-F5344CB8AC3E}">
        <p14:creationId xmlns:p14="http://schemas.microsoft.com/office/powerpoint/2010/main" val="423327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Author Type</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BBAA47E-E210-492F-AD12-B6F3457C1780}"/>
              </a:ext>
            </a:extLst>
          </p:cNvPr>
          <p:cNvPicPr>
            <a:picLocks noChangeAspect="1"/>
          </p:cNvPicPr>
          <p:nvPr/>
        </p:nvPicPr>
        <p:blipFill>
          <a:blip r:embed="rId4"/>
          <a:stretch>
            <a:fillRect/>
          </a:stretch>
        </p:blipFill>
        <p:spPr>
          <a:xfrm>
            <a:off x="6781802" y="935301"/>
            <a:ext cx="4222154" cy="2804979"/>
          </a:xfrm>
          <a:prstGeom prst="rect">
            <a:avLst/>
          </a:prstGeom>
        </p:spPr>
      </p:pic>
      <p:sp>
        <p:nvSpPr>
          <p:cNvPr id="8" name="TextBox 7">
            <a:extLst>
              <a:ext uri="{FF2B5EF4-FFF2-40B4-BE49-F238E27FC236}">
                <a16:creationId xmlns:a16="http://schemas.microsoft.com/office/drawing/2014/main" id="{3DA58782-6B70-4681-998C-8DADB1F01702}"/>
              </a:ext>
            </a:extLst>
          </p:cNvPr>
          <p:cNvSpPr txBox="1"/>
          <p:nvPr/>
        </p:nvSpPr>
        <p:spPr>
          <a:xfrm>
            <a:off x="257174" y="927122"/>
            <a:ext cx="5629273" cy="2492990"/>
          </a:xfrm>
          <a:prstGeom prst="rect">
            <a:avLst/>
          </a:prstGeom>
          <a:noFill/>
        </p:spPr>
        <p:txBody>
          <a:bodyPr wrap="square" rtlCol="0">
            <a:spAutoFit/>
          </a:bodyPr>
          <a:lstStyle/>
          <a:p>
            <a:r>
              <a:rPr lang="en-US" sz="1200" dirty="0">
                <a:latin typeface="GNUTypewriter" panose="02000503000000000000" pitchFamily="2" charset="-52"/>
              </a:rPr>
              <a:t>Label documents by Author Type: Author Known, Author Maybe Known,  Author Unknown. Author Type was derived from NLTK Entity Tagging routine, based on document author provided.</a:t>
            </a:r>
          </a:p>
          <a:p>
            <a:endParaRPr lang="en-US" sz="1200" dirty="0">
              <a:latin typeface="GNUTypewriter" panose="02000503000000000000" pitchFamily="2" charset="-52"/>
            </a:endParaRPr>
          </a:p>
          <a:p>
            <a:r>
              <a:rPr lang="en-US" sz="1200" dirty="0">
                <a:latin typeface="GNUTypewriter" panose="02000503000000000000" pitchFamily="2" charset="-52"/>
              </a:rPr>
              <a:t>11 Rules-based iterations of the Vectorizer process were run using the input documents as described. 3 prediction models were run using the vectorized set</a:t>
            </a:r>
          </a:p>
          <a:p>
            <a:pPr marL="285750" indent="-285750">
              <a:buFontTx/>
              <a:buChar char="-"/>
            </a:pPr>
            <a:r>
              <a:rPr lang="en-US" sz="1200" dirty="0">
                <a:latin typeface="GNUTypewriter" panose="02000503000000000000" pitchFamily="2" charset="-52"/>
              </a:rPr>
              <a:t>Multinomial NB</a:t>
            </a:r>
          </a:p>
          <a:p>
            <a:pPr marL="285750" indent="-285750">
              <a:buFontTx/>
              <a:buChar char="-"/>
            </a:pPr>
            <a:r>
              <a:rPr lang="en-US" sz="1200" dirty="0">
                <a:latin typeface="GNUTypewriter" panose="02000503000000000000" pitchFamily="2" charset="-52"/>
              </a:rPr>
              <a:t>Linear SVC</a:t>
            </a:r>
          </a:p>
          <a:p>
            <a:pPr marL="285750" indent="-285750">
              <a:buFontTx/>
              <a:buChar char="-"/>
            </a:pPr>
            <a:r>
              <a:rPr lang="en-US" sz="1200" dirty="0">
                <a:latin typeface="GNUTypewriter" panose="02000503000000000000" pitchFamily="2" charset="-52"/>
              </a:rPr>
              <a:t>Random Forest</a:t>
            </a:r>
          </a:p>
          <a:p>
            <a:endParaRPr lang="en-US" sz="1200" dirty="0">
              <a:latin typeface="GNUTypewriter" panose="02000503000000000000" pitchFamily="2" charset="-52"/>
            </a:endParaRPr>
          </a:p>
          <a:p>
            <a:r>
              <a:rPr lang="en-US" sz="1200" dirty="0">
                <a:latin typeface="GNUTypewriter" panose="02000503000000000000" pitchFamily="2" charset="-52"/>
              </a:rPr>
              <a:t>Model chosen is the one is iteration 9 RF.</a:t>
            </a:r>
          </a:p>
        </p:txBody>
      </p:sp>
      <p:pic>
        <p:nvPicPr>
          <p:cNvPr id="3" name="Picture 2">
            <a:extLst>
              <a:ext uri="{FF2B5EF4-FFF2-40B4-BE49-F238E27FC236}">
                <a16:creationId xmlns:a16="http://schemas.microsoft.com/office/drawing/2014/main" id="{2EFBD28C-21E6-4D12-9D9A-3CF224391FE9}"/>
              </a:ext>
            </a:extLst>
          </p:cNvPr>
          <p:cNvPicPr>
            <a:picLocks noChangeAspect="1"/>
          </p:cNvPicPr>
          <p:nvPr/>
        </p:nvPicPr>
        <p:blipFill>
          <a:blip r:embed="rId5"/>
          <a:stretch>
            <a:fillRect/>
          </a:stretch>
        </p:blipFill>
        <p:spPr>
          <a:xfrm>
            <a:off x="905436" y="3984548"/>
            <a:ext cx="4349616" cy="2873451"/>
          </a:xfrm>
          <a:prstGeom prst="rect">
            <a:avLst/>
          </a:prstGeom>
        </p:spPr>
      </p:pic>
      <p:sp>
        <p:nvSpPr>
          <p:cNvPr id="11" name="TextBox 10">
            <a:extLst>
              <a:ext uri="{FF2B5EF4-FFF2-40B4-BE49-F238E27FC236}">
                <a16:creationId xmlns:a16="http://schemas.microsoft.com/office/drawing/2014/main" id="{B126DD79-C931-4875-A41A-FC7E60EAB911}"/>
              </a:ext>
            </a:extLst>
          </p:cNvPr>
          <p:cNvSpPr txBox="1"/>
          <p:nvPr/>
        </p:nvSpPr>
        <p:spPr>
          <a:xfrm>
            <a:off x="7386638" y="3975040"/>
            <a:ext cx="3238500" cy="307777"/>
          </a:xfrm>
          <a:prstGeom prst="rect">
            <a:avLst/>
          </a:prstGeom>
          <a:noFill/>
        </p:spPr>
        <p:txBody>
          <a:bodyPr wrap="square" rtlCol="0">
            <a:spAutoFit/>
          </a:bodyPr>
          <a:lstStyle/>
          <a:p>
            <a:pPr algn="ctr"/>
            <a:r>
              <a:rPr lang="en-US" sz="1400" b="1" u="sng" dirty="0"/>
              <a:t>Confusion Matrix and Classification</a:t>
            </a:r>
          </a:p>
        </p:txBody>
      </p:sp>
      <p:sp>
        <p:nvSpPr>
          <p:cNvPr id="14" name="TextBox 13">
            <a:extLst>
              <a:ext uri="{FF2B5EF4-FFF2-40B4-BE49-F238E27FC236}">
                <a16:creationId xmlns:a16="http://schemas.microsoft.com/office/drawing/2014/main" id="{8AC6D448-C345-4D35-AB67-77245772E4D0}"/>
              </a:ext>
            </a:extLst>
          </p:cNvPr>
          <p:cNvSpPr txBox="1"/>
          <p:nvPr/>
        </p:nvSpPr>
        <p:spPr>
          <a:xfrm>
            <a:off x="-272192" y="6660951"/>
            <a:ext cx="1457658" cy="215444"/>
          </a:xfrm>
          <a:prstGeom prst="rect">
            <a:avLst/>
          </a:prstGeom>
          <a:noFill/>
        </p:spPr>
        <p:txBody>
          <a:bodyPr wrap="square" rtlCol="0">
            <a:spAutoFit/>
          </a:bodyPr>
          <a:lstStyle/>
          <a:p>
            <a:pPr algn="ctr"/>
            <a:r>
              <a:rPr lang="en-US" sz="800" b="1" u="sng" dirty="0"/>
              <a:t>20191203 21:00:54</a:t>
            </a:r>
          </a:p>
        </p:txBody>
      </p:sp>
      <p:pic>
        <p:nvPicPr>
          <p:cNvPr id="9" name="Picture 8">
            <a:extLst>
              <a:ext uri="{FF2B5EF4-FFF2-40B4-BE49-F238E27FC236}">
                <a16:creationId xmlns:a16="http://schemas.microsoft.com/office/drawing/2014/main" id="{983FDF13-3265-40D2-898C-9EE2141BB27B}"/>
              </a:ext>
            </a:extLst>
          </p:cNvPr>
          <p:cNvPicPr>
            <a:picLocks noChangeAspect="1"/>
          </p:cNvPicPr>
          <p:nvPr/>
        </p:nvPicPr>
        <p:blipFill>
          <a:blip r:embed="rId6"/>
          <a:stretch>
            <a:fillRect/>
          </a:stretch>
        </p:blipFill>
        <p:spPr>
          <a:xfrm>
            <a:off x="7005019" y="4398300"/>
            <a:ext cx="4652539" cy="2344939"/>
          </a:xfrm>
          <a:prstGeom prst="rect">
            <a:avLst/>
          </a:prstGeom>
        </p:spPr>
      </p:pic>
      <p:pic>
        <p:nvPicPr>
          <p:cNvPr id="15" name="Picture 14">
            <a:extLst>
              <a:ext uri="{FF2B5EF4-FFF2-40B4-BE49-F238E27FC236}">
                <a16:creationId xmlns:a16="http://schemas.microsoft.com/office/drawing/2014/main" id="{4760311B-66AF-4A14-AD40-3D4F50A2D30C}"/>
              </a:ext>
            </a:extLst>
          </p:cNvPr>
          <p:cNvPicPr>
            <a:picLocks noChangeAspect="1"/>
          </p:cNvPicPr>
          <p:nvPr/>
        </p:nvPicPr>
        <p:blipFill>
          <a:blip r:embed="rId7"/>
          <a:stretch>
            <a:fillRect/>
          </a:stretch>
        </p:blipFill>
        <p:spPr>
          <a:xfrm>
            <a:off x="4208771" y="2563014"/>
            <a:ext cx="3464164" cy="2476666"/>
          </a:xfrm>
          <a:prstGeom prst="rect">
            <a:avLst/>
          </a:prstGeom>
        </p:spPr>
      </p:pic>
    </p:spTree>
    <p:extLst>
      <p:ext uri="{BB962C8B-B14F-4D97-AF65-F5344CB8AC3E}">
        <p14:creationId xmlns:p14="http://schemas.microsoft.com/office/powerpoint/2010/main" val="38871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F5CE45-D9F6-4AE7-8A88-5CF5F56B43D3}"/>
              </a:ext>
            </a:extLst>
          </p:cNvPr>
          <p:cNvPicPr>
            <a:picLocks noChangeAspect="1"/>
          </p:cNvPicPr>
          <p:nvPr/>
        </p:nvPicPr>
        <p:blipFill>
          <a:blip r:embed="rId2"/>
          <a:stretch>
            <a:fillRect/>
          </a:stretch>
        </p:blipFill>
        <p:spPr>
          <a:xfrm>
            <a:off x="-1" y="452764"/>
            <a:ext cx="12150697" cy="6409678"/>
          </a:xfrm>
          <a:prstGeom prst="rect">
            <a:avLst/>
          </a:prstGeom>
        </p:spPr>
      </p:pic>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1" y="3436291"/>
            <a:ext cx="12150697"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6982625-86FC-407E-85EE-587A4B002267}"/>
              </a:ext>
            </a:extLst>
          </p:cNvPr>
          <p:cNvPicPr>
            <a:picLocks noChangeAspect="1"/>
          </p:cNvPicPr>
          <p:nvPr/>
        </p:nvPicPr>
        <p:blipFill>
          <a:blip r:embed="rId5"/>
          <a:stretch>
            <a:fillRect/>
          </a:stretch>
        </p:blipFill>
        <p:spPr>
          <a:xfrm>
            <a:off x="6585042" y="3448772"/>
            <a:ext cx="4394070" cy="3249431"/>
          </a:xfrm>
          <a:prstGeom prst="rect">
            <a:avLst/>
          </a:prstGeom>
        </p:spPr>
      </p:pic>
      <p:pic>
        <p:nvPicPr>
          <p:cNvPr id="3" name="Picture 2">
            <a:extLst>
              <a:ext uri="{FF2B5EF4-FFF2-40B4-BE49-F238E27FC236}">
                <a16:creationId xmlns:a16="http://schemas.microsoft.com/office/drawing/2014/main" id="{06DA182B-62AE-4F6D-9F44-5F7AB05D4590}"/>
              </a:ext>
            </a:extLst>
          </p:cNvPr>
          <p:cNvPicPr>
            <a:picLocks noChangeAspect="1"/>
          </p:cNvPicPr>
          <p:nvPr/>
        </p:nvPicPr>
        <p:blipFill>
          <a:blip r:embed="rId6"/>
          <a:stretch>
            <a:fillRect/>
          </a:stretch>
        </p:blipFill>
        <p:spPr>
          <a:xfrm>
            <a:off x="798662" y="3457644"/>
            <a:ext cx="4855282" cy="3249433"/>
          </a:xfrm>
          <a:prstGeom prst="rect">
            <a:avLst/>
          </a:prstGeom>
        </p:spPr>
      </p:pic>
      <p:pic>
        <p:nvPicPr>
          <p:cNvPr id="9" name="Picture 8">
            <a:extLst>
              <a:ext uri="{FF2B5EF4-FFF2-40B4-BE49-F238E27FC236}">
                <a16:creationId xmlns:a16="http://schemas.microsoft.com/office/drawing/2014/main" id="{049416D2-AC9B-4B5E-9B74-43F357ADAFFC}"/>
              </a:ext>
            </a:extLst>
          </p:cNvPr>
          <p:cNvPicPr>
            <a:picLocks noChangeAspect="1"/>
          </p:cNvPicPr>
          <p:nvPr/>
        </p:nvPicPr>
        <p:blipFill>
          <a:blip r:embed="rId7"/>
          <a:stretch>
            <a:fillRect/>
          </a:stretch>
        </p:blipFill>
        <p:spPr>
          <a:xfrm>
            <a:off x="6585042" y="106536"/>
            <a:ext cx="4336719" cy="3040601"/>
          </a:xfrm>
          <a:prstGeom prst="rect">
            <a:avLst/>
          </a:prstGeom>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Topic Model</a:t>
            </a:r>
          </a:p>
        </p:txBody>
      </p:sp>
      <p:sp>
        <p:nvSpPr>
          <p:cNvPr id="15" name="Rectangle 14">
            <a:extLst>
              <a:ext uri="{FF2B5EF4-FFF2-40B4-BE49-F238E27FC236}">
                <a16:creationId xmlns:a16="http://schemas.microsoft.com/office/drawing/2014/main" id="{38E3A015-11DE-4131-B2F3-1873B030AD36}"/>
              </a:ext>
            </a:extLst>
          </p:cNvPr>
          <p:cNvSpPr/>
          <p:nvPr/>
        </p:nvSpPr>
        <p:spPr>
          <a:xfrm>
            <a:off x="807540" y="923278"/>
            <a:ext cx="5673159" cy="2032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C4BE8C3-ED63-4E3A-870D-E052A45E7F41}"/>
              </a:ext>
            </a:extLst>
          </p:cNvPr>
          <p:cNvPicPr>
            <a:picLocks noChangeAspect="1"/>
          </p:cNvPicPr>
          <p:nvPr/>
        </p:nvPicPr>
        <p:blipFill>
          <a:blip r:embed="rId8"/>
          <a:stretch>
            <a:fillRect/>
          </a:stretch>
        </p:blipFill>
        <p:spPr>
          <a:xfrm>
            <a:off x="921345" y="1012614"/>
            <a:ext cx="5492667" cy="1838140"/>
          </a:xfrm>
          <a:prstGeom prst="rect">
            <a:avLst/>
          </a:prstGeom>
        </p:spPr>
      </p:pic>
      <p:sp>
        <p:nvSpPr>
          <p:cNvPr id="17" name="TextBox 16">
            <a:extLst>
              <a:ext uri="{FF2B5EF4-FFF2-40B4-BE49-F238E27FC236}">
                <a16:creationId xmlns:a16="http://schemas.microsoft.com/office/drawing/2014/main" id="{D84696FF-F358-4B10-9B86-1E916EA30CEF}"/>
              </a:ext>
            </a:extLst>
          </p:cNvPr>
          <p:cNvSpPr txBox="1"/>
          <p:nvPr/>
        </p:nvSpPr>
        <p:spPr>
          <a:xfrm>
            <a:off x="2415342" y="2264023"/>
            <a:ext cx="3998670" cy="523220"/>
          </a:xfrm>
          <a:prstGeom prst="rect">
            <a:avLst/>
          </a:prstGeom>
          <a:noFill/>
        </p:spPr>
        <p:txBody>
          <a:bodyPr wrap="square" rtlCol="0">
            <a:spAutoFit/>
          </a:bodyPr>
          <a:lstStyle/>
          <a:p>
            <a:pPr algn="ctr"/>
            <a:r>
              <a:rPr lang="en-US" sz="1400" b="1" u="sng" dirty="0">
                <a:solidFill>
                  <a:srgbClr val="FF0000"/>
                </a:solidFill>
                <a:latin typeface="GNUTypewriter" panose="02000503000000000000" pitchFamily="2" charset="-52"/>
              </a:rPr>
              <a:t>Sample of Mallet Topic Modeling Output</a:t>
            </a:r>
          </a:p>
        </p:txBody>
      </p:sp>
    </p:spTree>
    <p:extLst>
      <p:ext uri="{BB962C8B-B14F-4D97-AF65-F5344CB8AC3E}">
        <p14:creationId xmlns:p14="http://schemas.microsoft.com/office/powerpoint/2010/main" val="167657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What’s Next…</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13DA451-FC5D-4DF2-93DE-A276CE2DCC7B}"/>
              </a:ext>
            </a:extLst>
          </p:cNvPr>
          <p:cNvSpPr txBox="1"/>
          <p:nvPr/>
        </p:nvSpPr>
        <p:spPr>
          <a:xfrm>
            <a:off x="3234811" y="1330565"/>
            <a:ext cx="5740482" cy="3342262"/>
          </a:xfrm>
          <a:prstGeom prst="rect">
            <a:avLst/>
          </a:prstGeom>
          <a:noFill/>
        </p:spPr>
        <p:txBody>
          <a:bodyPr wrap="square" rtlCol="0">
            <a:spAutoFit/>
          </a:bodyPr>
          <a:lstStyle/>
          <a:p>
            <a:pPr algn="ctr">
              <a:lnSpc>
                <a:spcPct val="200000"/>
              </a:lnSpc>
            </a:pPr>
            <a:r>
              <a:rPr lang="en-US" b="1" u="sng" dirty="0">
                <a:solidFill>
                  <a:srgbClr val="FF0000"/>
                </a:solidFill>
                <a:latin typeface="GNUTypewriter" panose="02000503000000000000" pitchFamily="2" charset="-52"/>
              </a:rPr>
              <a:t>Improve Accuracy of Models</a:t>
            </a:r>
          </a:p>
          <a:p>
            <a:pPr algn="ctr">
              <a:lnSpc>
                <a:spcPct val="200000"/>
              </a:lnSpc>
            </a:pPr>
            <a:r>
              <a:rPr lang="en-US" b="1" u="sng" dirty="0">
                <a:solidFill>
                  <a:srgbClr val="FF0000"/>
                </a:solidFill>
                <a:latin typeface="GNUTypewriter" panose="02000503000000000000" pitchFamily="2" charset="-52"/>
              </a:rPr>
              <a:t>Improve Composite Model Mechanism</a:t>
            </a:r>
          </a:p>
          <a:p>
            <a:pPr algn="ctr">
              <a:lnSpc>
                <a:spcPct val="200000"/>
              </a:lnSpc>
            </a:pPr>
            <a:r>
              <a:rPr lang="en-US" b="1" u="sng" dirty="0">
                <a:solidFill>
                  <a:srgbClr val="FF0000"/>
                </a:solidFill>
                <a:latin typeface="GNUTypewriter" panose="02000503000000000000" pitchFamily="2" charset="-52"/>
              </a:rPr>
              <a:t>Automate Process</a:t>
            </a:r>
          </a:p>
          <a:p>
            <a:pPr algn="ctr">
              <a:lnSpc>
                <a:spcPct val="200000"/>
              </a:lnSpc>
            </a:pPr>
            <a:endParaRPr lang="en-US" b="1" u="sng" dirty="0">
              <a:solidFill>
                <a:srgbClr val="FF0000"/>
              </a:solidFill>
              <a:latin typeface="GNUTypewriter" panose="02000503000000000000" pitchFamily="2" charset="-52"/>
            </a:endParaRPr>
          </a:p>
          <a:p>
            <a:pPr algn="ctr">
              <a:lnSpc>
                <a:spcPct val="200000"/>
              </a:lnSpc>
            </a:pPr>
            <a:endParaRPr lang="en-US" b="1" u="sng" dirty="0">
              <a:solidFill>
                <a:srgbClr val="FF0000"/>
              </a:solidFill>
              <a:latin typeface="GNUTypewriter" panose="02000503000000000000" pitchFamily="2" charset="-52"/>
            </a:endParaRPr>
          </a:p>
          <a:p>
            <a:pPr algn="ctr">
              <a:lnSpc>
                <a:spcPct val="200000"/>
              </a:lnSpc>
            </a:pPr>
            <a:r>
              <a:rPr lang="en-US" b="1" u="sng" dirty="0">
                <a:solidFill>
                  <a:srgbClr val="FF0000"/>
                </a:solidFill>
                <a:latin typeface="GNUTypewriter" panose="02000503000000000000" pitchFamily="2" charset="-52"/>
              </a:rPr>
              <a:t>Questions. . . .</a:t>
            </a:r>
          </a:p>
        </p:txBody>
      </p:sp>
    </p:spTree>
    <p:extLst>
      <p:ext uri="{BB962C8B-B14F-4D97-AF65-F5344CB8AC3E}">
        <p14:creationId xmlns:p14="http://schemas.microsoft.com/office/powerpoint/2010/main" val="9091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Final Project Proposal</a:t>
            </a:r>
          </a:p>
        </p:txBody>
      </p:sp>
      <p:sp>
        <p:nvSpPr>
          <p:cNvPr id="20" name="Rectangle: Rounded Corners 19">
            <a:extLst>
              <a:ext uri="{FF2B5EF4-FFF2-40B4-BE49-F238E27FC236}">
                <a16:creationId xmlns:a16="http://schemas.microsoft.com/office/drawing/2014/main" id="{92AA9000-DD7C-45CD-A54C-CD1A7642C28E}"/>
              </a:ext>
            </a:extLst>
          </p:cNvPr>
          <p:cNvSpPr/>
          <p:nvPr/>
        </p:nvSpPr>
        <p:spPr>
          <a:xfrm>
            <a:off x="2912806" y="1078222"/>
            <a:ext cx="6366388" cy="1864993"/>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dirty="0">
                <a:latin typeface="GNUTypewriter" panose="02000503000000000000" pitchFamily="2" charset="-52"/>
              </a:rPr>
              <a:t>Objective</a:t>
            </a:r>
          </a:p>
          <a:p>
            <a:pPr algn="ctr"/>
            <a:endParaRPr lang="en-US" dirty="0">
              <a:latin typeface="GNUTypewriter" panose="02000503000000000000" pitchFamily="2" charset="-52"/>
            </a:endParaRPr>
          </a:p>
          <a:p>
            <a:pPr algn="ctr"/>
            <a:r>
              <a:rPr lang="en-US" dirty="0">
                <a:latin typeface="GNUTypewriter" panose="02000503000000000000" pitchFamily="2" charset="-52"/>
              </a:rPr>
              <a:t>The objective of our project is to train a model that can predict whether news articles are real or fake news.</a:t>
            </a:r>
          </a:p>
          <a:p>
            <a:pPr algn="ctr"/>
            <a:endParaRPr lang="en-US" dirty="0">
              <a:latin typeface="GNUTypewriter" panose="02000503000000000000" pitchFamily="2" charset="-52"/>
            </a:endParaRPr>
          </a:p>
          <a:p>
            <a:pPr algn="ctr"/>
            <a:endParaRPr lang="en-US" dirty="0">
              <a:latin typeface="GNUTypewriter" panose="02000503000000000000" pitchFamily="2" charset="-52"/>
            </a:endParaRPr>
          </a:p>
        </p:txBody>
      </p:sp>
      <p:sp>
        <p:nvSpPr>
          <p:cNvPr id="4" name="Rectangle: Rounded Corners 3">
            <a:extLst>
              <a:ext uri="{FF2B5EF4-FFF2-40B4-BE49-F238E27FC236}">
                <a16:creationId xmlns:a16="http://schemas.microsoft.com/office/drawing/2014/main" id="{7F4C76EE-6D1A-42BB-B502-3388C5F6CCF2}"/>
              </a:ext>
            </a:extLst>
          </p:cNvPr>
          <p:cNvSpPr/>
          <p:nvPr/>
        </p:nvSpPr>
        <p:spPr>
          <a:xfrm>
            <a:off x="542621"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Identify Fake News Sites</a:t>
            </a:r>
          </a:p>
        </p:txBody>
      </p:sp>
      <p:sp>
        <p:nvSpPr>
          <p:cNvPr id="5" name="Rectangle: Rounded Corners 4">
            <a:extLst>
              <a:ext uri="{FF2B5EF4-FFF2-40B4-BE49-F238E27FC236}">
                <a16:creationId xmlns:a16="http://schemas.microsoft.com/office/drawing/2014/main" id="{36C19F52-19A6-437C-B093-4B39BB4D7919}"/>
              </a:ext>
            </a:extLst>
          </p:cNvPr>
          <p:cNvSpPr/>
          <p:nvPr/>
        </p:nvSpPr>
        <p:spPr>
          <a:xfrm>
            <a:off x="4367985"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Use Fake + Real News Documents to Train our Model</a:t>
            </a:r>
          </a:p>
        </p:txBody>
      </p:sp>
      <p:sp>
        <p:nvSpPr>
          <p:cNvPr id="7" name="Rectangle: Rounded Corners 6">
            <a:extLst>
              <a:ext uri="{FF2B5EF4-FFF2-40B4-BE49-F238E27FC236}">
                <a16:creationId xmlns:a16="http://schemas.microsoft.com/office/drawing/2014/main" id="{334C279B-00AB-4156-A832-7BB2E9046D85}"/>
              </a:ext>
            </a:extLst>
          </p:cNvPr>
          <p:cNvSpPr/>
          <p:nvPr/>
        </p:nvSpPr>
        <p:spPr>
          <a:xfrm>
            <a:off x="6280667"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Obtain Documents for Testing</a:t>
            </a:r>
          </a:p>
        </p:txBody>
      </p:sp>
      <p:sp>
        <p:nvSpPr>
          <p:cNvPr id="8" name="Rectangle: Rounded Corners 7">
            <a:extLst>
              <a:ext uri="{FF2B5EF4-FFF2-40B4-BE49-F238E27FC236}">
                <a16:creationId xmlns:a16="http://schemas.microsoft.com/office/drawing/2014/main" id="{C9FFAA9C-53F7-4532-8810-FD49CAA353CC}"/>
              </a:ext>
            </a:extLst>
          </p:cNvPr>
          <p:cNvSpPr/>
          <p:nvPr/>
        </p:nvSpPr>
        <p:spPr>
          <a:xfrm>
            <a:off x="8193349"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Test Documents</a:t>
            </a:r>
          </a:p>
        </p:txBody>
      </p:sp>
      <p:sp>
        <p:nvSpPr>
          <p:cNvPr id="9" name="Rectangle: Rounded Corners 8">
            <a:extLst>
              <a:ext uri="{FF2B5EF4-FFF2-40B4-BE49-F238E27FC236}">
                <a16:creationId xmlns:a16="http://schemas.microsoft.com/office/drawing/2014/main" id="{662EE888-CA22-4030-9A02-9234E33B0F2B}"/>
              </a:ext>
            </a:extLst>
          </p:cNvPr>
          <p:cNvSpPr/>
          <p:nvPr/>
        </p:nvSpPr>
        <p:spPr>
          <a:xfrm>
            <a:off x="10106029"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Classify, Topic, Categorize,</a:t>
            </a:r>
          </a:p>
          <a:p>
            <a:pPr algn="ctr"/>
            <a:r>
              <a:rPr lang="en-US" sz="1400" dirty="0">
                <a:latin typeface="GNUTypewriter" panose="02000503000000000000" pitchFamily="2" charset="-52"/>
              </a:rPr>
              <a:t>Rank, Sentiment </a:t>
            </a:r>
          </a:p>
        </p:txBody>
      </p:sp>
      <p:sp>
        <p:nvSpPr>
          <p:cNvPr id="10" name="Rectangle: Rounded Corners 9">
            <a:extLst>
              <a:ext uri="{FF2B5EF4-FFF2-40B4-BE49-F238E27FC236}">
                <a16:creationId xmlns:a16="http://schemas.microsoft.com/office/drawing/2014/main" id="{26D279E2-A965-42B2-8E57-AA1633950AE1}"/>
              </a:ext>
            </a:extLst>
          </p:cNvPr>
          <p:cNvSpPr/>
          <p:nvPr/>
        </p:nvSpPr>
        <p:spPr>
          <a:xfrm>
            <a:off x="2455303" y="3636092"/>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Obtain   Documents; Classify as Fake or Real</a:t>
            </a:r>
          </a:p>
        </p:txBody>
      </p:sp>
      <p:cxnSp>
        <p:nvCxnSpPr>
          <p:cNvPr id="11" name="Straight Arrow Connector 10">
            <a:extLst>
              <a:ext uri="{FF2B5EF4-FFF2-40B4-BE49-F238E27FC236}">
                <a16:creationId xmlns:a16="http://schemas.microsoft.com/office/drawing/2014/main" id="{D0EA5F34-B082-4DF0-9D3F-6635C019B2C3}"/>
              </a:ext>
            </a:extLst>
          </p:cNvPr>
          <p:cNvCxnSpPr>
            <a:cxnSpLocks/>
            <a:stCxn id="4" idx="3"/>
            <a:endCxn id="10" idx="1"/>
          </p:cNvCxnSpPr>
          <p:nvPr/>
        </p:nvCxnSpPr>
        <p:spPr>
          <a:xfrm>
            <a:off x="2095196"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800AB07-F7B2-4C62-8A8A-003AD33FD30B}"/>
              </a:ext>
            </a:extLst>
          </p:cNvPr>
          <p:cNvCxnSpPr>
            <a:cxnSpLocks/>
            <a:stCxn id="10" idx="3"/>
            <a:endCxn id="5" idx="1"/>
          </p:cNvCxnSpPr>
          <p:nvPr/>
        </p:nvCxnSpPr>
        <p:spPr>
          <a:xfrm>
            <a:off x="4007878"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8DA0A4-CB1F-4A86-92CD-FF02896BC450}"/>
              </a:ext>
            </a:extLst>
          </p:cNvPr>
          <p:cNvCxnSpPr>
            <a:cxnSpLocks/>
            <a:stCxn id="5" idx="3"/>
            <a:endCxn id="7" idx="1"/>
          </p:cNvCxnSpPr>
          <p:nvPr/>
        </p:nvCxnSpPr>
        <p:spPr>
          <a:xfrm>
            <a:off x="5920560"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F1240E-0007-48F9-9E43-4B935E25438F}"/>
              </a:ext>
            </a:extLst>
          </p:cNvPr>
          <p:cNvCxnSpPr>
            <a:cxnSpLocks/>
            <a:stCxn id="7" idx="3"/>
            <a:endCxn id="8" idx="1"/>
          </p:cNvCxnSpPr>
          <p:nvPr/>
        </p:nvCxnSpPr>
        <p:spPr>
          <a:xfrm>
            <a:off x="7833242" y="4255217"/>
            <a:ext cx="36010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00EAB9-1010-4225-A688-CEF1ADCF30EA}"/>
              </a:ext>
            </a:extLst>
          </p:cNvPr>
          <p:cNvCxnSpPr>
            <a:cxnSpLocks/>
            <a:stCxn id="8" idx="3"/>
            <a:endCxn id="9" idx="1"/>
          </p:cNvCxnSpPr>
          <p:nvPr/>
        </p:nvCxnSpPr>
        <p:spPr>
          <a:xfrm>
            <a:off x="9745924" y="4255217"/>
            <a:ext cx="36010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155971E-375E-49AA-9E21-3B91AC8A722E}"/>
              </a:ext>
            </a:extLst>
          </p:cNvPr>
          <p:cNvSpPr/>
          <p:nvPr/>
        </p:nvSpPr>
        <p:spPr>
          <a:xfrm>
            <a:off x="3411643" y="5283917"/>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Refine and Confirm Model is Defensible</a:t>
            </a:r>
          </a:p>
        </p:txBody>
      </p:sp>
      <p:cxnSp>
        <p:nvCxnSpPr>
          <p:cNvPr id="3" name="Connector: Curved 2">
            <a:extLst>
              <a:ext uri="{FF2B5EF4-FFF2-40B4-BE49-F238E27FC236}">
                <a16:creationId xmlns:a16="http://schemas.microsoft.com/office/drawing/2014/main" id="{E91690BE-AD6D-47D0-BCFD-C334D5D55A4C}"/>
              </a:ext>
            </a:extLst>
          </p:cNvPr>
          <p:cNvCxnSpPr>
            <a:cxnSpLocks/>
            <a:stCxn id="5" idx="3"/>
            <a:endCxn id="16" idx="3"/>
          </p:cNvCxnSpPr>
          <p:nvPr/>
        </p:nvCxnSpPr>
        <p:spPr>
          <a:xfrm flipH="1">
            <a:off x="4964218" y="4255217"/>
            <a:ext cx="956342" cy="1647825"/>
          </a:xfrm>
          <a:prstGeom prst="curvedConnector3">
            <a:avLst>
              <a:gd name="adj1" fmla="val -23904"/>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A87F0B41-E753-4B20-8E48-9623DD28DBF6}"/>
              </a:ext>
            </a:extLst>
          </p:cNvPr>
          <p:cNvCxnSpPr>
            <a:cxnSpLocks/>
            <a:stCxn id="16" idx="1"/>
            <a:endCxn id="10" idx="1"/>
          </p:cNvCxnSpPr>
          <p:nvPr/>
        </p:nvCxnSpPr>
        <p:spPr>
          <a:xfrm rot="10800000">
            <a:off x="2455303" y="4255218"/>
            <a:ext cx="956340" cy="1647825"/>
          </a:xfrm>
          <a:prstGeom prst="curvedConnector3">
            <a:avLst>
              <a:gd name="adj1" fmla="val 123904"/>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2B66BCD0-A04F-4996-98D4-5E1AA2E81EB0}"/>
              </a:ext>
            </a:extLst>
          </p:cNvPr>
          <p:cNvSpPr/>
          <p:nvPr/>
        </p:nvSpPr>
        <p:spPr>
          <a:xfrm>
            <a:off x="8193348" y="5283917"/>
            <a:ext cx="1552575" cy="12382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GNUTypewriter" panose="02000503000000000000" pitchFamily="2" charset="-52"/>
              </a:rPr>
              <a:t>Verify Accuracy of Tests</a:t>
            </a:r>
          </a:p>
        </p:txBody>
      </p:sp>
      <p:cxnSp>
        <p:nvCxnSpPr>
          <p:cNvPr id="24" name="Connector: Curved 23">
            <a:extLst>
              <a:ext uri="{FF2B5EF4-FFF2-40B4-BE49-F238E27FC236}">
                <a16:creationId xmlns:a16="http://schemas.microsoft.com/office/drawing/2014/main" id="{162E943E-32D0-4106-881F-44BB9694C8DB}"/>
              </a:ext>
            </a:extLst>
          </p:cNvPr>
          <p:cNvCxnSpPr>
            <a:cxnSpLocks/>
            <a:stCxn id="8" idx="3"/>
            <a:endCxn id="23" idx="3"/>
          </p:cNvCxnSpPr>
          <p:nvPr/>
        </p:nvCxnSpPr>
        <p:spPr>
          <a:xfrm flipH="1">
            <a:off x="9745923" y="4255217"/>
            <a:ext cx="1" cy="1647825"/>
          </a:xfrm>
          <a:prstGeom prst="curvedConnector3">
            <a:avLst>
              <a:gd name="adj1" fmla="val -22860000000"/>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01777C1E-3005-45E1-BD72-9B6ABDB83829}"/>
              </a:ext>
            </a:extLst>
          </p:cNvPr>
          <p:cNvCxnSpPr>
            <a:cxnSpLocks/>
            <a:stCxn id="23" idx="1"/>
            <a:endCxn id="8" idx="1"/>
          </p:cNvCxnSpPr>
          <p:nvPr/>
        </p:nvCxnSpPr>
        <p:spPr>
          <a:xfrm rot="10800000" flipH="1">
            <a:off x="8193347" y="4255218"/>
            <a:ext cx="1" cy="1647825"/>
          </a:xfrm>
          <a:prstGeom prst="curvedConnector3">
            <a:avLst>
              <a:gd name="adj1" fmla="val -22860000000"/>
            </a:avLst>
          </a:prstGeom>
          <a:ln w="254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E16F713C-092C-4413-B066-EFE6F948FBD2}"/>
              </a:ext>
            </a:extLst>
          </p:cNvPr>
          <p:cNvPicPr>
            <a:picLocks noChangeAspect="1"/>
          </p:cNvPicPr>
          <p:nvPr/>
        </p:nvPicPr>
        <p:blipFill>
          <a:blip r:embed="rId2"/>
          <a:stretch>
            <a:fillRect/>
          </a:stretch>
        </p:blipFill>
        <p:spPr>
          <a:xfrm rot="18562404">
            <a:off x="448867" y="1238212"/>
            <a:ext cx="2343600" cy="1182731"/>
          </a:xfrm>
          <a:prstGeom prst="rect">
            <a:avLst/>
          </a:prstGeom>
        </p:spPr>
      </p:pic>
      <p:pic>
        <p:nvPicPr>
          <p:cNvPr id="31" name="Picture 6" descr="Image result for logo for fake news">
            <a:extLst>
              <a:ext uri="{FF2B5EF4-FFF2-40B4-BE49-F238E27FC236}">
                <a16:creationId xmlns:a16="http://schemas.microsoft.com/office/drawing/2014/main" id="{7B76537C-D90D-47E6-BCE9-7731E2AF9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313494">
            <a:off x="9635612" y="1329162"/>
            <a:ext cx="1933577" cy="147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783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“Is It Real News”?</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0285F3AF-8382-4947-B532-1B5439A79CD5}"/>
              </a:ext>
            </a:extLst>
          </p:cNvPr>
          <p:cNvGraphicFramePr>
            <a:graphicFrameLocks noGrp="1"/>
          </p:cNvGraphicFramePr>
          <p:nvPr>
            <p:extLst>
              <p:ext uri="{D42A27DB-BD31-4B8C-83A1-F6EECF244321}">
                <p14:modId xmlns:p14="http://schemas.microsoft.com/office/powerpoint/2010/main" val="2713882900"/>
              </p:ext>
            </p:extLst>
          </p:nvPr>
        </p:nvGraphicFramePr>
        <p:xfrm>
          <a:off x="1133475" y="2814554"/>
          <a:ext cx="9944103" cy="3550614"/>
        </p:xfrm>
        <a:graphic>
          <a:graphicData uri="http://schemas.openxmlformats.org/drawingml/2006/table">
            <a:tbl>
              <a:tblPr firstRow="1" bandRow="1">
                <a:tableStyleId>{9D7B26C5-4107-4FEC-AEDC-1716B250A1EF}</a:tableStyleId>
              </a:tblPr>
              <a:tblGrid>
                <a:gridCol w="2465131">
                  <a:extLst>
                    <a:ext uri="{9D8B030D-6E8A-4147-A177-3AD203B41FA5}">
                      <a16:colId xmlns:a16="http://schemas.microsoft.com/office/drawing/2014/main" val="4121777721"/>
                    </a:ext>
                  </a:extLst>
                </a:gridCol>
                <a:gridCol w="1339522">
                  <a:extLst>
                    <a:ext uri="{9D8B030D-6E8A-4147-A177-3AD203B41FA5}">
                      <a16:colId xmlns:a16="http://schemas.microsoft.com/office/drawing/2014/main" val="683465871"/>
                    </a:ext>
                  </a:extLst>
                </a:gridCol>
                <a:gridCol w="1227890">
                  <a:extLst>
                    <a:ext uri="{9D8B030D-6E8A-4147-A177-3AD203B41FA5}">
                      <a16:colId xmlns:a16="http://schemas.microsoft.com/office/drawing/2014/main" val="4286168892"/>
                    </a:ext>
                  </a:extLst>
                </a:gridCol>
                <a:gridCol w="1227890">
                  <a:extLst>
                    <a:ext uri="{9D8B030D-6E8A-4147-A177-3AD203B41FA5}">
                      <a16:colId xmlns:a16="http://schemas.microsoft.com/office/drawing/2014/main" val="2739353354"/>
                    </a:ext>
                  </a:extLst>
                </a:gridCol>
                <a:gridCol w="1227890">
                  <a:extLst>
                    <a:ext uri="{9D8B030D-6E8A-4147-A177-3AD203B41FA5}">
                      <a16:colId xmlns:a16="http://schemas.microsoft.com/office/drawing/2014/main" val="3116014141"/>
                    </a:ext>
                  </a:extLst>
                </a:gridCol>
                <a:gridCol w="1227890">
                  <a:extLst>
                    <a:ext uri="{9D8B030D-6E8A-4147-A177-3AD203B41FA5}">
                      <a16:colId xmlns:a16="http://schemas.microsoft.com/office/drawing/2014/main" val="3210817199"/>
                    </a:ext>
                  </a:extLst>
                </a:gridCol>
                <a:gridCol w="1227890">
                  <a:extLst>
                    <a:ext uri="{9D8B030D-6E8A-4147-A177-3AD203B41FA5}">
                      <a16:colId xmlns:a16="http://schemas.microsoft.com/office/drawing/2014/main" val="3115112195"/>
                    </a:ext>
                  </a:extLst>
                </a:gridCol>
              </a:tblGrid>
              <a:tr h="593079">
                <a:tc>
                  <a:txBody>
                    <a:bodyPr/>
                    <a:lstStyle/>
                    <a:p>
                      <a:pPr algn="ctr"/>
                      <a:r>
                        <a:rPr lang="en-US" sz="1400" dirty="0">
                          <a:latin typeface="GNUTypewriter" panose="02000503000000000000" pitchFamily="2" charset="-52"/>
                        </a:rPr>
                        <a:t>Model</a:t>
                      </a:r>
                    </a:p>
                  </a:txBody>
                  <a:tcPr anchor="ctr"/>
                </a:tc>
                <a:tc>
                  <a:txBody>
                    <a:bodyPr/>
                    <a:lstStyle/>
                    <a:p>
                      <a:pPr algn="ctr"/>
                      <a:r>
                        <a:rPr lang="en-US" sz="1400" dirty="0">
                          <a:latin typeface="GNUTypewriter" panose="02000503000000000000" pitchFamily="2" charset="-52"/>
                        </a:rPr>
                        <a:t>Prediction</a:t>
                      </a:r>
                    </a:p>
                  </a:txBody>
                  <a:tcPr anchor="ctr"/>
                </a:tc>
                <a:tc>
                  <a:txBody>
                    <a:bodyPr/>
                    <a:lstStyle/>
                    <a:p>
                      <a:pPr algn="ctr"/>
                      <a:r>
                        <a:rPr lang="en-US" sz="1400" dirty="0">
                          <a:latin typeface="GNUTypewriter" panose="02000503000000000000" pitchFamily="2" charset="-52"/>
                        </a:rPr>
                        <a:t>Model Accuracy</a:t>
                      </a:r>
                    </a:p>
                  </a:txBody>
                  <a:tcPr anchor="ctr"/>
                </a:tc>
                <a:tc>
                  <a:txBody>
                    <a:bodyPr/>
                    <a:lstStyle/>
                    <a:p>
                      <a:pPr algn="ctr"/>
                      <a:r>
                        <a:rPr lang="en-US" sz="1400" dirty="0">
                          <a:latin typeface="GNUTypewriter" panose="02000503000000000000" pitchFamily="2" charset="-52"/>
                        </a:rPr>
                        <a:t>Precision</a:t>
                      </a:r>
                    </a:p>
                  </a:txBody>
                  <a:tcPr anchor="ctr"/>
                </a:tc>
                <a:tc>
                  <a:txBody>
                    <a:bodyPr/>
                    <a:lstStyle/>
                    <a:p>
                      <a:pPr algn="ctr"/>
                      <a:r>
                        <a:rPr lang="en-US" sz="1400">
                          <a:latin typeface="GNUTypewriter" panose="02000503000000000000" pitchFamily="2" charset="-52"/>
                        </a:rPr>
                        <a:t>Recall</a:t>
                      </a:r>
                      <a:endParaRPr lang="en-US" sz="1400" dirty="0">
                        <a:latin typeface="GNUTypewriter" panose="02000503000000000000" pitchFamily="2" charset="-52"/>
                      </a:endParaRPr>
                    </a:p>
                  </a:txBody>
                  <a:tcPr anchor="ctr"/>
                </a:tc>
                <a:tc>
                  <a:txBody>
                    <a:bodyPr/>
                    <a:lstStyle/>
                    <a:p>
                      <a:pPr algn="ctr"/>
                      <a:r>
                        <a:rPr lang="en-US" sz="1400" dirty="0">
                          <a:latin typeface="GNUTypewriter" panose="02000503000000000000" pitchFamily="2" charset="-52"/>
                        </a:rPr>
                        <a:t>F1 Score</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Weighted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22486238"/>
                  </a:ext>
                </a:extLst>
              </a:tr>
              <a:tr h="487875">
                <a:tc>
                  <a:txBody>
                    <a:bodyPr/>
                    <a:lstStyle/>
                    <a:p>
                      <a:r>
                        <a:rPr lang="en-US" sz="1400" dirty="0">
                          <a:latin typeface="GNUTypewriter" panose="02000503000000000000" pitchFamily="2" charset="-52"/>
                        </a:rPr>
                        <a:t>Classification</a:t>
                      </a:r>
                    </a:p>
                  </a:txBody>
                  <a:tcPr anchor="ctr"/>
                </a:tc>
                <a:tc>
                  <a:txBody>
                    <a:bodyPr/>
                    <a:lstStyle/>
                    <a:p>
                      <a:pPr algn="ctr"/>
                      <a:r>
                        <a:rPr lang="en-US" sz="1400" dirty="0">
                          <a:latin typeface="GNUTypewriter" panose="02000503000000000000" pitchFamily="2" charset="-52"/>
                        </a:rPr>
                        <a:t>True</a:t>
                      </a:r>
                    </a:p>
                  </a:txBody>
                  <a:tcPr anchor="ctr"/>
                </a:tc>
                <a:tc>
                  <a:txBody>
                    <a:bodyPr/>
                    <a:lstStyle/>
                    <a:p>
                      <a:pPr algn="ctr"/>
                      <a:r>
                        <a:rPr lang="en-US" sz="1400" dirty="0">
                          <a:latin typeface="GNUTypewriter" panose="02000503000000000000" pitchFamily="2" charset="-52"/>
                        </a:rPr>
                        <a:t>.8908</a:t>
                      </a:r>
                    </a:p>
                  </a:txBody>
                  <a:tcPr anchor="ctr"/>
                </a:tc>
                <a:tc>
                  <a:txBody>
                    <a:bodyPr/>
                    <a:lstStyle/>
                    <a:p>
                      <a:pPr algn="ctr"/>
                      <a:r>
                        <a:rPr lang="en-US" sz="1400" dirty="0">
                          <a:latin typeface="GNUTypewriter" panose="02000503000000000000" pitchFamily="2" charset="-52"/>
                        </a:rPr>
                        <a:t>.87</a:t>
                      </a:r>
                    </a:p>
                  </a:txBody>
                  <a:tcPr anchor="ctr"/>
                </a:tc>
                <a:tc>
                  <a:txBody>
                    <a:bodyPr/>
                    <a:lstStyle/>
                    <a:p>
                      <a:pPr algn="ctr"/>
                      <a:r>
                        <a:rPr lang="en-US" sz="1400" dirty="0">
                          <a:latin typeface="GNUTypewriter" panose="02000503000000000000" pitchFamily="2" charset="-52"/>
                        </a:rPr>
                        <a:t>.79</a:t>
                      </a:r>
                    </a:p>
                  </a:txBody>
                  <a:tcPr anchor="ctr"/>
                </a:tc>
                <a:tc>
                  <a:txBody>
                    <a:bodyPr/>
                    <a:lstStyle/>
                    <a:p>
                      <a:pPr algn="ctr"/>
                      <a:r>
                        <a:rPr lang="en-US" sz="1400" dirty="0">
                          <a:latin typeface="GNUTypewriter" panose="02000503000000000000" pitchFamily="2" charset="-52"/>
                        </a:rPr>
                        <a:t>.83</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.508165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60121230"/>
                  </a:ext>
                </a:extLst>
              </a:tr>
              <a:tr h="487875">
                <a:tc>
                  <a:txBody>
                    <a:bodyPr/>
                    <a:lstStyle/>
                    <a:p>
                      <a:r>
                        <a:rPr lang="en-US" sz="1400" dirty="0">
                          <a:latin typeface="GNUTypewriter" panose="02000503000000000000" pitchFamily="2" charset="-52"/>
                        </a:rPr>
                        <a:t>Prediction</a:t>
                      </a:r>
                    </a:p>
                  </a:txBody>
                  <a:tcPr anchor="ctr"/>
                </a:tc>
                <a:tc>
                  <a:txBody>
                    <a:bodyPr/>
                    <a:lstStyle/>
                    <a:p>
                      <a:pPr algn="ctr"/>
                      <a:r>
                        <a:rPr lang="en-US" sz="1400" dirty="0">
                          <a:latin typeface="GNUTypewriter" panose="02000503000000000000" pitchFamily="2" charset="-52"/>
                        </a:rPr>
                        <a:t>Mostly False</a:t>
                      </a:r>
                    </a:p>
                  </a:txBody>
                  <a:tcPr anchor="ctr"/>
                </a:tc>
                <a:tc>
                  <a:txBody>
                    <a:bodyPr/>
                    <a:lstStyle/>
                    <a:p>
                      <a:pPr algn="ctr"/>
                      <a:r>
                        <a:rPr lang="en-US" sz="1400" dirty="0">
                          <a:latin typeface="GNUTypewriter" panose="02000503000000000000" pitchFamily="2" charset="-52"/>
                        </a:rPr>
                        <a:t>.9168</a:t>
                      </a:r>
                    </a:p>
                  </a:txBody>
                  <a:tcPr anchor="ctr"/>
                </a:tc>
                <a:tc>
                  <a:txBody>
                    <a:bodyPr/>
                    <a:lstStyle/>
                    <a:p>
                      <a:pPr algn="ctr"/>
                      <a:r>
                        <a:rPr lang="en-US" sz="1400" dirty="0">
                          <a:latin typeface="GNUTypewriter" panose="02000503000000000000" pitchFamily="2" charset="-52"/>
                        </a:rPr>
                        <a:t>.88</a:t>
                      </a:r>
                    </a:p>
                  </a:txBody>
                  <a:tcPr anchor="ctr"/>
                </a:tc>
                <a:tc>
                  <a:txBody>
                    <a:bodyPr/>
                    <a:lstStyle/>
                    <a:p>
                      <a:pPr algn="ctr"/>
                      <a:r>
                        <a:rPr lang="en-US" sz="1400" dirty="0">
                          <a:latin typeface="GNUTypewriter" panose="02000503000000000000" pitchFamily="2" charset="-52"/>
                        </a:rPr>
                        <a:t>.97</a:t>
                      </a:r>
                    </a:p>
                  </a:txBody>
                  <a:tcPr anchor="ctr"/>
                </a:tc>
                <a:tc>
                  <a:txBody>
                    <a:bodyPr/>
                    <a:lstStyle/>
                    <a:p>
                      <a:pPr algn="ctr"/>
                      <a:r>
                        <a:rPr lang="en-US" sz="1400" dirty="0">
                          <a:latin typeface="GNUTypewriter" panose="02000503000000000000" pitchFamily="2" charset="-52"/>
                        </a:rPr>
                        <a:t>.92</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.719974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3865497"/>
                  </a:ext>
                </a:extLst>
              </a:tr>
              <a:tr h="487875">
                <a:tc>
                  <a:txBody>
                    <a:bodyPr/>
                    <a:lstStyle/>
                    <a:p>
                      <a:r>
                        <a:rPr lang="en-US" sz="1400" b="0" i="0" kern="1200" dirty="0">
                          <a:solidFill>
                            <a:schemeClr val="tx1"/>
                          </a:solidFill>
                          <a:effectLst/>
                          <a:latin typeface="GNUTypewriter" panose="02000503000000000000" pitchFamily="2" charset="-52"/>
                          <a:ea typeface="+mn-ea"/>
                          <a:cs typeface="+mn-cs"/>
                        </a:rPr>
                        <a:t>Sentiment</a:t>
                      </a:r>
                      <a:endParaRPr lang="en-US" sz="1400" dirty="0">
                        <a:latin typeface="GNUTypewriter" panose="02000503000000000000" pitchFamily="2" charset="-52"/>
                      </a:endParaRPr>
                    </a:p>
                  </a:txBody>
                  <a:tcPr anchor="ctr"/>
                </a:tc>
                <a:tc>
                  <a:txBody>
                    <a:bodyPr/>
                    <a:lstStyle/>
                    <a:p>
                      <a:pPr algn="ctr"/>
                      <a:r>
                        <a:rPr lang="en-US" sz="1400" dirty="0">
                          <a:latin typeface="GNUTypewriter" panose="02000503000000000000" pitchFamily="2" charset="-52"/>
                        </a:rPr>
                        <a:t>True</a:t>
                      </a: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tc>
                <a:tc>
                  <a:txBody>
                    <a:bodyPr/>
                    <a:lstStyle/>
                    <a:p>
                      <a:pPr algn="ctr"/>
                      <a:endParaRPr lang="en-US" sz="1400" dirty="0">
                        <a:latin typeface="GNUTypewriter" panose="02000503000000000000" pitchFamily="2" charset="-52"/>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7158310"/>
                  </a:ext>
                </a:extLst>
              </a:tr>
              <a:tr h="487875">
                <a:tc>
                  <a:txBody>
                    <a:bodyPr/>
                    <a:lstStyle/>
                    <a:p>
                      <a:r>
                        <a:rPr lang="en-US" sz="1400" dirty="0">
                          <a:latin typeface="GNUTypewriter" panose="02000503000000000000" pitchFamily="2" charset="-52"/>
                        </a:rPr>
                        <a:t>Author Type</a:t>
                      </a:r>
                    </a:p>
                  </a:txBody>
                  <a:tcPr anchor="ctr"/>
                </a:tc>
                <a:tc>
                  <a:txBody>
                    <a:bodyPr/>
                    <a:lstStyle/>
                    <a:p>
                      <a:pPr algn="ctr"/>
                      <a:r>
                        <a:rPr lang="en-US" sz="1400" dirty="0">
                          <a:latin typeface="GNUTypewriter" panose="02000503000000000000" pitchFamily="2" charset="-52"/>
                        </a:rPr>
                        <a:t>Maybe</a:t>
                      </a:r>
                    </a:p>
                  </a:txBody>
                  <a:tcPr anchor="ctr"/>
                </a:tc>
                <a:tc>
                  <a:txBody>
                    <a:bodyPr/>
                    <a:lstStyle/>
                    <a:p>
                      <a:pPr algn="ctr"/>
                      <a:r>
                        <a:rPr lang="en-US" sz="1400" dirty="0">
                          <a:latin typeface="GNUTypewriter" panose="02000503000000000000" pitchFamily="2" charset="-52"/>
                        </a:rPr>
                        <a:t>.7455</a:t>
                      </a:r>
                    </a:p>
                  </a:txBody>
                  <a:tcPr anchor="ctr"/>
                </a:tc>
                <a:tc>
                  <a:txBody>
                    <a:bodyPr/>
                    <a:lstStyle/>
                    <a:p>
                      <a:pPr algn="ctr"/>
                      <a:r>
                        <a:rPr lang="en-US" sz="1400" dirty="0">
                          <a:latin typeface="GNUTypewriter" panose="02000503000000000000" pitchFamily="2" charset="-52"/>
                        </a:rPr>
                        <a:t>.67</a:t>
                      </a:r>
                    </a:p>
                  </a:txBody>
                  <a:tcPr anchor="ctr"/>
                </a:tc>
                <a:tc>
                  <a:txBody>
                    <a:bodyPr/>
                    <a:lstStyle/>
                    <a:p>
                      <a:pPr algn="ctr"/>
                      <a:r>
                        <a:rPr lang="en-US" sz="1400" dirty="0">
                          <a:latin typeface="GNUTypewriter" panose="02000503000000000000" pitchFamily="2" charset="-52"/>
                        </a:rPr>
                        <a:t>.92</a:t>
                      </a:r>
                    </a:p>
                  </a:txBody>
                  <a:tcPr anchor="ctr"/>
                </a:tc>
                <a:tc>
                  <a:txBody>
                    <a:bodyPr/>
                    <a:lstStyle/>
                    <a:p>
                      <a:pPr algn="ctr"/>
                      <a:r>
                        <a:rPr lang="en-US" sz="1400" dirty="0">
                          <a:latin typeface="GNUTypewriter" panose="02000503000000000000" pitchFamily="2" charset="-52"/>
                        </a:rPr>
                        <a:t>.78</a:t>
                      </a:r>
                    </a:p>
                  </a:txBody>
                  <a:tcPr anchor="ctr">
                    <a:lnR w="12700" cap="flat" cmpd="sng" algn="ctr">
                      <a:solidFill>
                        <a:schemeClr val="tx1"/>
                      </a:solidFill>
                      <a:prstDash val="solid"/>
                      <a:round/>
                      <a:headEnd type="none" w="med" len="med"/>
                      <a:tailEnd type="none" w="med" len="med"/>
                    </a:lnR>
                  </a:tcPr>
                </a:tc>
                <a:tc>
                  <a:txBody>
                    <a:bodyPr/>
                    <a:lstStyle/>
                    <a:p>
                      <a:pPr algn="ctr"/>
                      <a:r>
                        <a:rPr lang="en-US" sz="1400" dirty="0">
                          <a:latin typeface="GNUTypewriter" panose="02000503000000000000" pitchFamily="2" charset="-52"/>
                        </a:rPr>
                        <a:t>.358430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10009564"/>
                  </a:ext>
                </a:extLst>
              </a:tr>
              <a:tr h="487875">
                <a:tc>
                  <a:txBody>
                    <a:bodyPr/>
                    <a:lstStyle/>
                    <a:p>
                      <a:r>
                        <a:rPr lang="en-US" sz="1400" dirty="0">
                          <a:latin typeface="GNUTypewriter" panose="02000503000000000000" pitchFamily="2" charset="-52"/>
                        </a:rPr>
                        <a:t>Document Complexity</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9229856"/>
                  </a:ext>
                </a:extLst>
              </a:tr>
              <a:tr h="487875">
                <a:tc>
                  <a:txBody>
                    <a:bodyPr/>
                    <a:lstStyle/>
                    <a:p>
                      <a:r>
                        <a:rPr lang="en-US" sz="1400" dirty="0">
                          <a:latin typeface="GNUTypewriter" panose="02000503000000000000" pitchFamily="2" charset="-52"/>
                        </a:rPr>
                        <a:t>Topic / Category</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tc>
                <a:tc>
                  <a:txBody>
                    <a:bodyPr/>
                    <a:lstStyle/>
                    <a:p>
                      <a:pPr algn="ctr"/>
                      <a:r>
                        <a:rPr lang="en-US" sz="1400" dirty="0">
                          <a:latin typeface="GNUTypewriter" panose="02000503000000000000" pitchFamily="2" charset="-52"/>
                        </a:rPr>
                        <a:t>--</a:t>
                      </a:r>
                    </a:p>
                  </a:txBody>
                  <a:tcPr anchor="ctr">
                    <a:lnR w="12700" cap="flat" cmpd="sng" algn="ctr">
                      <a:solidFill>
                        <a:schemeClr val="tx1"/>
                      </a:solidFill>
                      <a:prstDash val="solid"/>
                      <a:round/>
                      <a:headEnd type="none" w="med" len="med"/>
                      <a:tailEnd type="none" w="med" len="med"/>
                    </a:lnR>
                  </a:tcPr>
                </a:tc>
                <a:tc>
                  <a:txBody>
                    <a:bodyPr/>
                    <a:lstStyle/>
                    <a:p>
                      <a:pPr algn="ctr"/>
                      <a:endParaRPr lang="en-US" sz="1400" dirty="0">
                        <a:latin typeface="GNUTypewriter" panose="02000503000000000000" pitchFamily="2" charset="-5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4223090"/>
                  </a:ext>
                </a:extLst>
              </a:tr>
            </a:tbl>
          </a:graphicData>
        </a:graphic>
      </p:graphicFrame>
      <p:sp>
        <p:nvSpPr>
          <p:cNvPr id="9" name="TextBox 8">
            <a:extLst>
              <a:ext uri="{FF2B5EF4-FFF2-40B4-BE49-F238E27FC236}">
                <a16:creationId xmlns:a16="http://schemas.microsoft.com/office/drawing/2014/main" id="{AFCFAD34-011C-4229-B321-1AD496B667FF}"/>
              </a:ext>
            </a:extLst>
          </p:cNvPr>
          <p:cNvSpPr txBox="1"/>
          <p:nvPr/>
        </p:nvSpPr>
        <p:spPr>
          <a:xfrm>
            <a:off x="1114421" y="2166014"/>
            <a:ext cx="9963157" cy="584775"/>
          </a:xfrm>
          <a:prstGeom prst="rect">
            <a:avLst/>
          </a:prstGeom>
          <a:noFill/>
        </p:spPr>
        <p:txBody>
          <a:bodyPr wrap="square" rtlCol="0">
            <a:spAutoFit/>
          </a:bodyPr>
          <a:lstStyle/>
          <a:p>
            <a:r>
              <a:rPr lang="en-US" sz="1600" dirty="0">
                <a:latin typeface="GNUTypewriter" panose="02000503000000000000" pitchFamily="2" charset="-52"/>
              </a:rPr>
              <a:t>As an example, we tested /Infowars Monday Quarterbacking Political Review containing 800 words, 3 paragraphs, author = unknown). Results are:</a:t>
            </a:r>
          </a:p>
        </p:txBody>
      </p:sp>
      <p:sp>
        <p:nvSpPr>
          <p:cNvPr id="12" name="TextBox 11">
            <a:extLst>
              <a:ext uri="{FF2B5EF4-FFF2-40B4-BE49-F238E27FC236}">
                <a16:creationId xmlns:a16="http://schemas.microsoft.com/office/drawing/2014/main" id="{163CE557-023F-4C2E-AF1E-8C10446146CB}"/>
              </a:ext>
            </a:extLst>
          </p:cNvPr>
          <p:cNvSpPr txBox="1"/>
          <p:nvPr/>
        </p:nvSpPr>
        <p:spPr>
          <a:xfrm>
            <a:off x="1114421" y="1054081"/>
            <a:ext cx="10144129" cy="830997"/>
          </a:xfrm>
          <a:prstGeom prst="rect">
            <a:avLst/>
          </a:prstGeom>
          <a:noFill/>
        </p:spPr>
        <p:txBody>
          <a:bodyPr wrap="square" rtlCol="0">
            <a:spAutoFit/>
          </a:bodyPr>
          <a:lstStyle/>
          <a:p>
            <a:r>
              <a:rPr lang="en-US" sz="1600" dirty="0">
                <a:latin typeface="GNUTypewriter" panose="02000503000000000000" pitchFamily="2" charset="-52"/>
              </a:rPr>
              <a:t>Objective is to put a document through our “Is It Real News” Engine (which consists of a number of trained models), and the Engine will give back an “Is It Real News” Score.</a:t>
            </a:r>
          </a:p>
        </p:txBody>
      </p:sp>
    </p:spTree>
    <p:extLst>
      <p:ext uri="{BB962C8B-B14F-4D97-AF65-F5344CB8AC3E}">
        <p14:creationId xmlns:p14="http://schemas.microsoft.com/office/powerpoint/2010/main" val="411962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Composite Model</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59D4FE7-515B-46E7-A1D8-21973FAFE603}"/>
              </a:ext>
            </a:extLst>
          </p:cNvPr>
          <p:cNvPicPr>
            <a:picLocks noChangeAspect="1"/>
          </p:cNvPicPr>
          <p:nvPr/>
        </p:nvPicPr>
        <p:blipFill>
          <a:blip r:embed="rId4"/>
          <a:stretch>
            <a:fillRect/>
          </a:stretch>
        </p:blipFill>
        <p:spPr>
          <a:xfrm>
            <a:off x="1779050" y="1117852"/>
            <a:ext cx="8633899" cy="4986505"/>
          </a:xfrm>
          <a:prstGeom prst="rect">
            <a:avLst/>
          </a:prstGeom>
        </p:spPr>
      </p:pic>
    </p:spTree>
    <p:extLst>
      <p:ext uri="{BB962C8B-B14F-4D97-AF65-F5344CB8AC3E}">
        <p14:creationId xmlns:p14="http://schemas.microsoft.com/office/powerpoint/2010/main" val="3729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The Source Data</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830A96E-80D4-42B3-8D69-4CE5A01F80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9945" y="1304413"/>
            <a:ext cx="3880568" cy="3602013"/>
          </a:xfrm>
          <a:prstGeom prst="rect">
            <a:avLst/>
          </a:prstGeom>
        </p:spPr>
      </p:pic>
      <p:sp>
        <p:nvSpPr>
          <p:cNvPr id="11" name="TextBox 10">
            <a:extLst>
              <a:ext uri="{FF2B5EF4-FFF2-40B4-BE49-F238E27FC236}">
                <a16:creationId xmlns:a16="http://schemas.microsoft.com/office/drawing/2014/main" id="{02CA26E2-B0CA-4BC1-AE05-A9A6FC1B09C5}"/>
              </a:ext>
            </a:extLst>
          </p:cNvPr>
          <p:cNvSpPr txBox="1"/>
          <p:nvPr/>
        </p:nvSpPr>
        <p:spPr>
          <a:xfrm>
            <a:off x="1513926" y="924704"/>
            <a:ext cx="3998670" cy="307777"/>
          </a:xfrm>
          <a:prstGeom prst="rect">
            <a:avLst/>
          </a:prstGeom>
          <a:noFill/>
        </p:spPr>
        <p:txBody>
          <a:bodyPr wrap="square" rtlCol="0">
            <a:spAutoFit/>
          </a:bodyPr>
          <a:lstStyle/>
          <a:p>
            <a:pPr algn="ctr"/>
            <a:r>
              <a:rPr lang="en-US" sz="1400" b="1" u="sng" dirty="0">
                <a:solidFill>
                  <a:srgbClr val="FF0000"/>
                </a:solidFill>
                <a:latin typeface="GNUTypewriter" panose="02000503000000000000" pitchFamily="2" charset="-52"/>
              </a:rPr>
              <a:t>Several27’s </a:t>
            </a:r>
            <a:r>
              <a:rPr lang="en-US" sz="1400" b="1" u="sng" dirty="0" err="1">
                <a:solidFill>
                  <a:srgbClr val="FF0000"/>
                </a:solidFill>
                <a:latin typeface="GNUTypewriter" panose="02000503000000000000" pitchFamily="2" charset="-52"/>
              </a:rPr>
              <a:t>FakeNewsCorpus</a:t>
            </a:r>
            <a:r>
              <a:rPr lang="en-US" sz="1400" b="1" u="sng" dirty="0">
                <a:solidFill>
                  <a:srgbClr val="FF0000"/>
                </a:solidFill>
                <a:latin typeface="GNUTypewriter" panose="02000503000000000000" pitchFamily="2" charset="-52"/>
              </a:rPr>
              <a:t> Dataset</a:t>
            </a:r>
          </a:p>
        </p:txBody>
      </p:sp>
      <p:sp>
        <p:nvSpPr>
          <p:cNvPr id="8" name="Dodecagon 7">
            <a:extLst>
              <a:ext uri="{FF2B5EF4-FFF2-40B4-BE49-F238E27FC236}">
                <a16:creationId xmlns:a16="http://schemas.microsoft.com/office/drawing/2014/main" id="{B2B3A804-B92E-4ADC-8904-818A2C8A7285}"/>
              </a:ext>
            </a:extLst>
          </p:cNvPr>
          <p:cNvSpPr/>
          <p:nvPr/>
        </p:nvSpPr>
        <p:spPr>
          <a:xfrm>
            <a:off x="5952761" y="1273506"/>
            <a:ext cx="3289996" cy="3195252"/>
          </a:xfrm>
          <a:prstGeom prst="dodecag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C3CCEDC-253C-4060-B8F7-86BA2B5AC8AE}"/>
              </a:ext>
            </a:extLst>
          </p:cNvPr>
          <p:cNvPicPr>
            <a:picLocks noChangeAspect="1"/>
          </p:cNvPicPr>
          <p:nvPr/>
        </p:nvPicPr>
        <p:blipFill>
          <a:blip r:embed="rId5"/>
          <a:stretch>
            <a:fillRect/>
          </a:stretch>
        </p:blipFill>
        <p:spPr>
          <a:xfrm>
            <a:off x="4230055" y="5230382"/>
            <a:ext cx="3849594" cy="1463450"/>
          </a:xfrm>
          <a:prstGeom prst="rect">
            <a:avLst/>
          </a:prstGeom>
        </p:spPr>
      </p:pic>
      <p:sp>
        <p:nvSpPr>
          <p:cNvPr id="14" name="TextBox 13">
            <a:extLst>
              <a:ext uri="{FF2B5EF4-FFF2-40B4-BE49-F238E27FC236}">
                <a16:creationId xmlns:a16="http://schemas.microsoft.com/office/drawing/2014/main" id="{7CBEB394-5F79-4744-A865-D346049A4137}"/>
              </a:ext>
            </a:extLst>
          </p:cNvPr>
          <p:cNvSpPr txBox="1"/>
          <p:nvPr/>
        </p:nvSpPr>
        <p:spPr>
          <a:xfrm>
            <a:off x="4091942" y="4879101"/>
            <a:ext cx="4125820" cy="307777"/>
          </a:xfrm>
          <a:prstGeom prst="rect">
            <a:avLst/>
          </a:prstGeom>
          <a:noFill/>
        </p:spPr>
        <p:txBody>
          <a:bodyPr wrap="square" rtlCol="0">
            <a:spAutoFit/>
          </a:bodyPr>
          <a:lstStyle/>
          <a:p>
            <a:pPr algn="ctr"/>
            <a:r>
              <a:rPr lang="en-US" sz="1400" b="1" u="sng" dirty="0">
                <a:solidFill>
                  <a:srgbClr val="FF0000"/>
                </a:solidFill>
                <a:latin typeface="GNUTypewriter" panose="02000503000000000000" pitchFamily="2" charset="-52"/>
              </a:rPr>
              <a:t>Liar </a:t>
            </a:r>
            <a:r>
              <a:rPr lang="en-US" sz="1400" b="1" u="sng" dirty="0" err="1">
                <a:solidFill>
                  <a:srgbClr val="FF0000"/>
                </a:solidFill>
                <a:latin typeface="GNUTypewriter" panose="02000503000000000000" pitchFamily="2" charset="-52"/>
              </a:rPr>
              <a:t>Liar</a:t>
            </a:r>
            <a:r>
              <a:rPr lang="en-US" sz="1400" b="1" u="sng" dirty="0">
                <a:solidFill>
                  <a:srgbClr val="FF0000"/>
                </a:solidFill>
                <a:latin typeface="GNUTypewriter" panose="02000503000000000000" pitchFamily="2" charset="-52"/>
              </a:rPr>
              <a:t> … Pants On Fire (</a:t>
            </a:r>
            <a:r>
              <a:rPr lang="en-US" sz="1400" b="1" u="sng" dirty="0" err="1">
                <a:solidFill>
                  <a:srgbClr val="FF0000"/>
                </a:solidFill>
                <a:latin typeface="GNUTypewriter" panose="02000503000000000000" pitchFamily="2" charset="-52"/>
              </a:rPr>
              <a:t>Politifact</a:t>
            </a:r>
            <a:r>
              <a:rPr lang="en-US" sz="1400" b="1" u="sng" dirty="0">
                <a:solidFill>
                  <a:srgbClr val="FF0000"/>
                </a:solidFill>
                <a:latin typeface="GNUTypewriter" panose="02000503000000000000" pitchFamily="2" charset="-52"/>
              </a:rPr>
              <a:t>) Dataset</a:t>
            </a:r>
          </a:p>
        </p:txBody>
      </p:sp>
      <p:pic>
        <p:nvPicPr>
          <p:cNvPr id="13" name="Picture 12">
            <a:extLst>
              <a:ext uri="{FF2B5EF4-FFF2-40B4-BE49-F238E27FC236}">
                <a16:creationId xmlns:a16="http://schemas.microsoft.com/office/drawing/2014/main" id="{64994FA3-4D66-4EC8-A283-B1A980847544}"/>
              </a:ext>
            </a:extLst>
          </p:cNvPr>
          <p:cNvPicPr>
            <a:picLocks noChangeAspect="1"/>
          </p:cNvPicPr>
          <p:nvPr/>
        </p:nvPicPr>
        <p:blipFill rotWithShape="1">
          <a:blip r:embed="rId6"/>
          <a:srcRect l="1" t="2983" r="52625"/>
          <a:stretch/>
        </p:blipFill>
        <p:spPr>
          <a:xfrm>
            <a:off x="10079453" y="1230100"/>
            <a:ext cx="1320611" cy="3701648"/>
          </a:xfrm>
          <a:prstGeom prst="rect">
            <a:avLst/>
          </a:prstGeom>
        </p:spPr>
      </p:pic>
      <p:sp>
        <p:nvSpPr>
          <p:cNvPr id="12" name="TextBox 11">
            <a:extLst>
              <a:ext uri="{FF2B5EF4-FFF2-40B4-BE49-F238E27FC236}">
                <a16:creationId xmlns:a16="http://schemas.microsoft.com/office/drawing/2014/main" id="{13AC19FA-9B0C-4270-9CB6-B4F0AF2B063D}"/>
              </a:ext>
            </a:extLst>
          </p:cNvPr>
          <p:cNvSpPr txBox="1"/>
          <p:nvPr/>
        </p:nvSpPr>
        <p:spPr>
          <a:xfrm>
            <a:off x="9614182" y="922323"/>
            <a:ext cx="2251152" cy="307777"/>
          </a:xfrm>
          <a:prstGeom prst="rect">
            <a:avLst/>
          </a:prstGeom>
          <a:noFill/>
        </p:spPr>
        <p:txBody>
          <a:bodyPr wrap="square" rtlCol="0">
            <a:spAutoFit/>
          </a:bodyPr>
          <a:lstStyle/>
          <a:p>
            <a:pPr algn="ctr"/>
            <a:r>
              <a:rPr lang="en-US" sz="1400" b="1" u="sng" dirty="0" err="1">
                <a:solidFill>
                  <a:srgbClr val="FF0000"/>
                </a:solidFill>
                <a:latin typeface="GNUTypewriter" panose="02000503000000000000" pitchFamily="2" charset="-52"/>
              </a:rPr>
              <a:t>AllTheNews</a:t>
            </a:r>
            <a:r>
              <a:rPr lang="en-US" sz="1400" b="1" u="sng" dirty="0">
                <a:solidFill>
                  <a:srgbClr val="FF0000"/>
                </a:solidFill>
                <a:latin typeface="GNUTypewriter" panose="02000503000000000000" pitchFamily="2" charset="-52"/>
              </a:rPr>
              <a:t> Dataset</a:t>
            </a:r>
          </a:p>
        </p:txBody>
      </p:sp>
      <p:sp>
        <p:nvSpPr>
          <p:cNvPr id="17" name="Dodecagon 16">
            <a:extLst>
              <a:ext uri="{FF2B5EF4-FFF2-40B4-BE49-F238E27FC236}">
                <a16:creationId xmlns:a16="http://schemas.microsoft.com/office/drawing/2014/main" id="{1A4B582F-4B36-4F71-8249-52B019DB53D0}"/>
              </a:ext>
            </a:extLst>
          </p:cNvPr>
          <p:cNvSpPr/>
          <p:nvPr/>
        </p:nvSpPr>
        <p:spPr>
          <a:xfrm>
            <a:off x="6356877" y="1658592"/>
            <a:ext cx="2481764" cy="2425080"/>
          </a:xfrm>
          <a:prstGeom prst="dodecag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CC50698-1D04-4872-AA71-ED70F0F881AB}"/>
              </a:ext>
            </a:extLst>
          </p:cNvPr>
          <p:cNvSpPr txBox="1"/>
          <p:nvPr/>
        </p:nvSpPr>
        <p:spPr>
          <a:xfrm rot="1722454">
            <a:off x="5706095" y="3895692"/>
            <a:ext cx="2251152" cy="307777"/>
          </a:xfrm>
          <a:prstGeom prst="rect">
            <a:avLst/>
          </a:prstGeom>
          <a:noFill/>
        </p:spPr>
        <p:txBody>
          <a:bodyPr wrap="square" rtlCol="0">
            <a:spAutoFit/>
          </a:bodyPr>
          <a:lstStyle/>
          <a:p>
            <a:pPr algn="ctr"/>
            <a:r>
              <a:rPr lang="en-US" sz="1400" b="1" u="sng" dirty="0"/>
              <a:t>Synthesis</a:t>
            </a:r>
          </a:p>
        </p:txBody>
      </p:sp>
      <p:sp>
        <p:nvSpPr>
          <p:cNvPr id="19" name="TextBox 18">
            <a:extLst>
              <a:ext uri="{FF2B5EF4-FFF2-40B4-BE49-F238E27FC236}">
                <a16:creationId xmlns:a16="http://schemas.microsoft.com/office/drawing/2014/main" id="{9886F3D5-D308-414A-AC94-23C65CA1646F}"/>
              </a:ext>
            </a:extLst>
          </p:cNvPr>
          <p:cNvSpPr txBox="1"/>
          <p:nvPr/>
        </p:nvSpPr>
        <p:spPr>
          <a:xfrm rot="18191018">
            <a:off x="7683900" y="3413457"/>
            <a:ext cx="2251152" cy="307777"/>
          </a:xfrm>
          <a:prstGeom prst="rect">
            <a:avLst/>
          </a:prstGeom>
          <a:noFill/>
        </p:spPr>
        <p:txBody>
          <a:bodyPr wrap="square" rtlCol="0">
            <a:spAutoFit/>
          </a:bodyPr>
          <a:lstStyle/>
          <a:p>
            <a:pPr algn="ctr"/>
            <a:r>
              <a:rPr lang="en-US" sz="1400" b="1" u="sng" dirty="0"/>
              <a:t>Transformation</a:t>
            </a:r>
          </a:p>
        </p:txBody>
      </p:sp>
      <p:sp>
        <p:nvSpPr>
          <p:cNvPr id="20" name="TextBox 19">
            <a:extLst>
              <a:ext uri="{FF2B5EF4-FFF2-40B4-BE49-F238E27FC236}">
                <a16:creationId xmlns:a16="http://schemas.microsoft.com/office/drawing/2014/main" id="{C807A9FC-2193-44E4-83C4-8938B67CEF63}"/>
              </a:ext>
            </a:extLst>
          </p:cNvPr>
          <p:cNvSpPr txBox="1"/>
          <p:nvPr/>
        </p:nvSpPr>
        <p:spPr>
          <a:xfrm rot="18170168">
            <a:off x="5237864" y="1993848"/>
            <a:ext cx="2251152" cy="307777"/>
          </a:xfrm>
          <a:prstGeom prst="rect">
            <a:avLst/>
          </a:prstGeom>
          <a:noFill/>
        </p:spPr>
        <p:txBody>
          <a:bodyPr wrap="square" rtlCol="0">
            <a:spAutoFit/>
          </a:bodyPr>
          <a:lstStyle/>
          <a:p>
            <a:pPr algn="ctr"/>
            <a:r>
              <a:rPr lang="en-US" sz="1400" b="1" u="sng" dirty="0"/>
              <a:t>Cleaning</a:t>
            </a:r>
          </a:p>
        </p:txBody>
      </p:sp>
      <p:sp>
        <p:nvSpPr>
          <p:cNvPr id="21" name="TextBox 20">
            <a:extLst>
              <a:ext uri="{FF2B5EF4-FFF2-40B4-BE49-F238E27FC236}">
                <a16:creationId xmlns:a16="http://schemas.microsoft.com/office/drawing/2014/main" id="{FB1DF0CB-8BAA-434E-A082-F5439B296842}"/>
              </a:ext>
            </a:extLst>
          </p:cNvPr>
          <p:cNvSpPr txBox="1"/>
          <p:nvPr/>
        </p:nvSpPr>
        <p:spPr>
          <a:xfrm rot="1722454">
            <a:off x="7238270" y="1525375"/>
            <a:ext cx="2251152" cy="307777"/>
          </a:xfrm>
          <a:prstGeom prst="rect">
            <a:avLst/>
          </a:prstGeom>
          <a:noFill/>
        </p:spPr>
        <p:txBody>
          <a:bodyPr wrap="square" rtlCol="0">
            <a:spAutoFit/>
          </a:bodyPr>
          <a:lstStyle/>
          <a:p>
            <a:pPr algn="ctr"/>
            <a:r>
              <a:rPr lang="en-US" sz="1400" b="1" u="sng" dirty="0"/>
              <a:t>Filtering</a:t>
            </a:r>
          </a:p>
        </p:txBody>
      </p:sp>
      <p:sp>
        <p:nvSpPr>
          <p:cNvPr id="22" name="TextBox 21">
            <a:extLst>
              <a:ext uri="{FF2B5EF4-FFF2-40B4-BE49-F238E27FC236}">
                <a16:creationId xmlns:a16="http://schemas.microsoft.com/office/drawing/2014/main" id="{D660A8D1-FDDF-46E9-86C4-ECFA5FDDE66C}"/>
              </a:ext>
            </a:extLst>
          </p:cNvPr>
          <p:cNvSpPr txBox="1"/>
          <p:nvPr/>
        </p:nvSpPr>
        <p:spPr>
          <a:xfrm>
            <a:off x="6259633" y="2290313"/>
            <a:ext cx="2691374" cy="1477328"/>
          </a:xfrm>
          <a:prstGeom prst="rect">
            <a:avLst/>
          </a:prstGeom>
          <a:noFill/>
        </p:spPr>
        <p:txBody>
          <a:bodyPr wrap="square" rtlCol="0">
            <a:spAutoFit/>
          </a:bodyPr>
          <a:lstStyle/>
          <a:p>
            <a:pPr algn="ctr"/>
            <a:r>
              <a:rPr lang="en-US" b="1" u="sng" dirty="0">
                <a:solidFill>
                  <a:srgbClr val="FF0000"/>
                </a:solidFill>
                <a:latin typeface="GNUTypewriter" panose="02000503000000000000" pitchFamily="2" charset="-52"/>
              </a:rPr>
              <a:t>Usable Data</a:t>
            </a:r>
          </a:p>
          <a:p>
            <a:pPr algn="ctr"/>
            <a:r>
              <a:rPr lang="en-US" dirty="0">
                <a:solidFill>
                  <a:srgbClr val="FF0000"/>
                </a:solidFill>
                <a:latin typeface="GNUTypewriter" panose="02000503000000000000" pitchFamily="2" charset="-52"/>
              </a:rPr>
              <a:t>Label</a:t>
            </a:r>
          </a:p>
          <a:p>
            <a:pPr algn="ctr"/>
            <a:r>
              <a:rPr lang="en-US" dirty="0">
                <a:solidFill>
                  <a:srgbClr val="FF0000"/>
                </a:solidFill>
                <a:latin typeface="GNUTypewriter" panose="02000503000000000000" pitchFamily="2" charset="-52"/>
              </a:rPr>
              <a:t>Text</a:t>
            </a:r>
          </a:p>
          <a:p>
            <a:pPr algn="ctr"/>
            <a:r>
              <a:rPr lang="en-US" dirty="0">
                <a:solidFill>
                  <a:srgbClr val="FF0000"/>
                </a:solidFill>
                <a:latin typeface="GNUTypewriter" panose="02000503000000000000" pitchFamily="2" charset="-52"/>
              </a:rPr>
              <a:t>Author</a:t>
            </a:r>
          </a:p>
          <a:p>
            <a:pPr algn="ctr"/>
            <a:endParaRPr lang="en-US" dirty="0">
              <a:solidFill>
                <a:srgbClr val="FF0000"/>
              </a:solidFill>
              <a:latin typeface="GNUTypewriter" panose="02000503000000000000" pitchFamily="2" charset="-52"/>
            </a:endParaRPr>
          </a:p>
        </p:txBody>
      </p:sp>
      <p:cxnSp>
        <p:nvCxnSpPr>
          <p:cNvPr id="25" name="Straight Arrow Connector 24">
            <a:extLst>
              <a:ext uri="{FF2B5EF4-FFF2-40B4-BE49-F238E27FC236}">
                <a16:creationId xmlns:a16="http://schemas.microsoft.com/office/drawing/2014/main" id="{B7C12E6A-7C1F-4EED-A493-084B766BE969}"/>
              </a:ext>
            </a:extLst>
          </p:cNvPr>
          <p:cNvCxnSpPr/>
          <p:nvPr/>
        </p:nvCxnSpPr>
        <p:spPr>
          <a:xfrm>
            <a:off x="1088328" y="4593591"/>
            <a:ext cx="4653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ED5F15D-8CE4-4746-89A7-DD6C42373C51}"/>
              </a:ext>
            </a:extLst>
          </p:cNvPr>
          <p:cNvCxnSpPr>
            <a:cxnSpLocks/>
          </p:cNvCxnSpPr>
          <p:nvPr/>
        </p:nvCxnSpPr>
        <p:spPr>
          <a:xfrm>
            <a:off x="1352550" y="4183927"/>
            <a:ext cx="20108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E9648E3-96D3-4DAB-8C1A-12016C82E50E}"/>
              </a:ext>
            </a:extLst>
          </p:cNvPr>
          <p:cNvCxnSpPr>
            <a:cxnSpLocks/>
            <a:stCxn id="31" idx="3"/>
          </p:cNvCxnSpPr>
          <p:nvPr/>
        </p:nvCxnSpPr>
        <p:spPr>
          <a:xfrm>
            <a:off x="1350626" y="2189660"/>
            <a:ext cx="194615" cy="153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5F3097C-10A4-4731-A54C-28061662A020}"/>
              </a:ext>
            </a:extLst>
          </p:cNvPr>
          <p:cNvCxnSpPr/>
          <p:nvPr/>
        </p:nvCxnSpPr>
        <p:spPr>
          <a:xfrm>
            <a:off x="1082180" y="1698359"/>
            <a:ext cx="4653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324C8A2-96DD-4CE4-B153-67154F6CB85A}"/>
              </a:ext>
            </a:extLst>
          </p:cNvPr>
          <p:cNvSpPr/>
          <p:nvPr/>
        </p:nvSpPr>
        <p:spPr>
          <a:xfrm>
            <a:off x="289629" y="1549685"/>
            <a:ext cx="665567" cy="276999"/>
          </a:xfrm>
          <a:prstGeom prst="rect">
            <a:avLst/>
          </a:prstGeom>
        </p:spPr>
        <p:txBody>
          <a:bodyPr wrap="none">
            <a:spAutoFit/>
          </a:bodyPr>
          <a:lstStyle/>
          <a:p>
            <a:r>
              <a:rPr lang="en-US" sz="1200" b="1" dirty="0">
                <a:latin typeface="GNUTypewriter" panose="02000503000000000000" pitchFamily="2" charset="-52"/>
              </a:rPr>
              <a:t>False</a:t>
            </a:r>
          </a:p>
        </p:txBody>
      </p:sp>
      <p:sp>
        <p:nvSpPr>
          <p:cNvPr id="31" name="Rectangle 30">
            <a:extLst>
              <a:ext uri="{FF2B5EF4-FFF2-40B4-BE49-F238E27FC236}">
                <a16:creationId xmlns:a16="http://schemas.microsoft.com/office/drawing/2014/main" id="{3CF603DA-1DF3-4D80-AA34-3ABF0EDE1B68}"/>
              </a:ext>
            </a:extLst>
          </p:cNvPr>
          <p:cNvSpPr/>
          <p:nvPr/>
        </p:nvSpPr>
        <p:spPr>
          <a:xfrm>
            <a:off x="11798" y="2051160"/>
            <a:ext cx="1338828" cy="276999"/>
          </a:xfrm>
          <a:prstGeom prst="rect">
            <a:avLst/>
          </a:prstGeom>
        </p:spPr>
        <p:txBody>
          <a:bodyPr wrap="none">
            <a:spAutoFit/>
          </a:bodyPr>
          <a:lstStyle/>
          <a:p>
            <a:r>
              <a:rPr lang="en-US" sz="1200" b="1" dirty="0">
                <a:latin typeface="GNUTypewriter" panose="02000503000000000000" pitchFamily="2" charset="-52"/>
              </a:rPr>
              <a:t>Mostly False</a:t>
            </a:r>
          </a:p>
        </p:txBody>
      </p:sp>
      <p:sp>
        <p:nvSpPr>
          <p:cNvPr id="32" name="Rectangle 31">
            <a:extLst>
              <a:ext uri="{FF2B5EF4-FFF2-40B4-BE49-F238E27FC236}">
                <a16:creationId xmlns:a16="http://schemas.microsoft.com/office/drawing/2014/main" id="{1D410DEC-4A89-4BBA-B70C-F7AF10297526}"/>
              </a:ext>
            </a:extLst>
          </p:cNvPr>
          <p:cNvSpPr/>
          <p:nvPr/>
        </p:nvSpPr>
        <p:spPr>
          <a:xfrm>
            <a:off x="311809" y="4417435"/>
            <a:ext cx="569387" cy="276999"/>
          </a:xfrm>
          <a:prstGeom prst="rect">
            <a:avLst/>
          </a:prstGeom>
        </p:spPr>
        <p:txBody>
          <a:bodyPr wrap="none">
            <a:spAutoFit/>
          </a:bodyPr>
          <a:lstStyle/>
          <a:p>
            <a:r>
              <a:rPr lang="en-US" sz="1200" b="1" dirty="0">
                <a:latin typeface="GNUTypewriter" panose="02000503000000000000" pitchFamily="2" charset="-52"/>
              </a:rPr>
              <a:t>True</a:t>
            </a:r>
          </a:p>
        </p:txBody>
      </p:sp>
      <p:sp>
        <p:nvSpPr>
          <p:cNvPr id="33" name="Rectangle 32">
            <a:extLst>
              <a:ext uri="{FF2B5EF4-FFF2-40B4-BE49-F238E27FC236}">
                <a16:creationId xmlns:a16="http://schemas.microsoft.com/office/drawing/2014/main" id="{E64E8C0A-4B49-4FE9-A4D7-9D3C180E2746}"/>
              </a:ext>
            </a:extLst>
          </p:cNvPr>
          <p:cNvSpPr/>
          <p:nvPr/>
        </p:nvSpPr>
        <p:spPr>
          <a:xfrm>
            <a:off x="33084" y="4030039"/>
            <a:ext cx="1242648" cy="276999"/>
          </a:xfrm>
          <a:prstGeom prst="rect">
            <a:avLst/>
          </a:prstGeom>
        </p:spPr>
        <p:txBody>
          <a:bodyPr wrap="none">
            <a:spAutoFit/>
          </a:bodyPr>
          <a:lstStyle/>
          <a:p>
            <a:r>
              <a:rPr lang="en-US" sz="1200" b="1" dirty="0">
                <a:latin typeface="GNUTypewriter" panose="02000503000000000000" pitchFamily="2" charset="-52"/>
              </a:rPr>
              <a:t>Mostly True</a:t>
            </a:r>
          </a:p>
        </p:txBody>
      </p:sp>
    </p:spTree>
    <p:extLst>
      <p:ext uri="{BB962C8B-B14F-4D97-AF65-F5344CB8AC3E}">
        <p14:creationId xmlns:p14="http://schemas.microsoft.com/office/powerpoint/2010/main" val="354511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Vectorization</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E1E0420-44C9-4ABD-9F50-4E24E3D95B81}"/>
              </a:ext>
            </a:extLst>
          </p:cNvPr>
          <p:cNvPicPr>
            <a:picLocks noChangeAspect="1"/>
          </p:cNvPicPr>
          <p:nvPr/>
        </p:nvPicPr>
        <p:blipFill>
          <a:blip r:embed="rId4"/>
          <a:stretch>
            <a:fillRect/>
          </a:stretch>
        </p:blipFill>
        <p:spPr>
          <a:xfrm>
            <a:off x="161129" y="1295400"/>
            <a:ext cx="11911790" cy="3135267"/>
          </a:xfrm>
          <a:prstGeom prst="rect">
            <a:avLst/>
          </a:prstGeom>
        </p:spPr>
      </p:pic>
      <p:pic>
        <p:nvPicPr>
          <p:cNvPr id="3" name="Picture 2">
            <a:extLst>
              <a:ext uri="{FF2B5EF4-FFF2-40B4-BE49-F238E27FC236}">
                <a16:creationId xmlns:a16="http://schemas.microsoft.com/office/drawing/2014/main" id="{7CC47B04-7941-4AD1-A283-60483AB4EA1E}"/>
              </a:ext>
            </a:extLst>
          </p:cNvPr>
          <p:cNvPicPr>
            <a:picLocks noChangeAspect="1"/>
          </p:cNvPicPr>
          <p:nvPr/>
        </p:nvPicPr>
        <p:blipFill>
          <a:blip r:embed="rId5"/>
          <a:stretch>
            <a:fillRect/>
          </a:stretch>
        </p:blipFill>
        <p:spPr>
          <a:xfrm>
            <a:off x="921345" y="4138446"/>
            <a:ext cx="4524375" cy="2363372"/>
          </a:xfrm>
          <a:prstGeom prst="rect">
            <a:avLst/>
          </a:prstGeom>
        </p:spPr>
      </p:pic>
    </p:spTree>
    <p:extLst>
      <p:ext uri="{BB962C8B-B14F-4D97-AF65-F5344CB8AC3E}">
        <p14:creationId xmlns:p14="http://schemas.microsoft.com/office/powerpoint/2010/main" val="3537549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Sentiment-Based Classifier</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CFAB08F-4A47-4B95-AA63-59A2F205BEA9}"/>
              </a:ext>
            </a:extLst>
          </p:cNvPr>
          <p:cNvSpPr/>
          <p:nvPr/>
        </p:nvSpPr>
        <p:spPr>
          <a:xfrm>
            <a:off x="448945" y="1101898"/>
            <a:ext cx="5155863" cy="2677656"/>
          </a:xfrm>
          <a:prstGeom prst="rect">
            <a:avLst/>
          </a:prstGeom>
        </p:spPr>
        <p:txBody>
          <a:bodyPr wrap="square">
            <a:spAutoFit/>
          </a:bodyPr>
          <a:lstStyle/>
          <a:p>
            <a:r>
              <a:rPr lang="en-US" sz="1400" dirty="0">
                <a:latin typeface="GNUTypewriter" panose="02000503000000000000" pitchFamily="2" charset="-52"/>
              </a:rPr>
              <a:t>Used AFINN lexicon; assigns word sentiment -5 to 5</a:t>
            </a:r>
          </a:p>
          <a:p>
            <a:endParaRPr lang="en-US" sz="1400" dirty="0">
              <a:latin typeface="GNUTypewriter" panose="02000503000000000000" pitchFamily="2" charset="-52"/>
            </a:endParaRPr>
          </a:p>
          <a:p>
            <a:r>
              <a:rPr lang="en-US" sz="1400" dirty="0" err="1">
                <a:latin typeface="GNUTypewriter" panose="02000503000000000000" pitchFamily="2" charset="-52"/>
              </a:rPr>
              <a:t>XGBoost</a:t>
            </a:r>
            <a:r>
              <a:rPr lang="en-US" sz="1400" dirty="0">
                <a:latin typeface="GNUTypewriter" panose="02000503000000000000" pitchFamily="2" charset="-52"/>
              </a:rPr>
              <a:t> outperformed </a:t>
            </a:r>
            <a:r>
              <a:rPr lang="en-US" sz="1400" dirty="0" err="1">
                <a:latin typeface="GNUTypewriter" panose="02000503000000000000" pitchFamily="2" charset="-52"/>
              </a:rPr>
              <a:t>RandomForest</a:t>
            </a:r>
            <a:r>
              <a:rPr lang="en-US" sz="1400" dirty="0">
                <a:latin typeface="GNUTypewriter" panose="02000503000000000000" pitchFamily="2" charset="-52"/>
              </a:rPr>
              <a:t> and SVM</a:t>
            </a:r>
          </a:p>
          <a:p>
            <a:endParaRPr lang="en-US" sz="1400" dirty="0">
              <a:latin typeface="GNUTypewriter" panose="02000503000000000000" pitchFamily="2" charset="-52"/>
            </a:endParaRPr>
          </a:p>
          <a:p>
            <a:r>
              <a:rPr lang="en-US" sz="1400" dirty="0">
                <a:latin typeface="GNUTypewriter" panose="02000503000000000000" pitchFamily="2" charset="-52"/>
              </a:rPr>
              <a:t>77% accuracy classifying very fake vs. very reliable</a:t>
            </a:r>
          </a:p>
          <a:p>
            <a:endParaRPr lang="en-US" sz="1400" dirty="0">
              <a:latin typeface="GNUTypewriter" panose="02000503000000000000" pitchFamily="2" charset="-52"/>
            </a:endParaRPr>
          </a:p>
          <a:p>
            <a:r>
              <a:rPr lang="en-US" sz="1400" dirty="0">
                <a:latin typeface="GNUTypewriter" panose="02000503000000000000" pitchFamily="2" charset="-52"/>
              </a:rPr>
              <a:t>64.23% accuracy classifying nuanced data (four labels included equally, binary discretized: </a:t>
            </a:r>
            <a:r>
              <a:rPr lang="en-US" sz="1400" i="1" dirty="0">
                <a:latin typeface="GNUTypewriter" panose="02000503000000000000" pitchFamily="2" charset="-52"/>
              </a:rPr>
              <a:t>Fake </a:t>
            </a:r>
            <a:r>
              <a:rPr lang="en-US" sz="1400" dirty="0">
                <a:latin typeface="GNUTypewriter" panose="02000503000000000000" pitchFamily="2" charset="-52"/>
              </a:rPr>
              <a:t>and </a:t>
            </a:r>
            <a:r>
              <a:rPr lang="en-US" sz="1400" i="1" dirty="0">
                <a:latin typeface="GNUTypewriter" panose="02000503000000000000" pitchFamily="2" charset="-52"/>
              </a:rPr>
              <a:t>Bias </a:t>
            </a:r>
            <a:r>
              <a:rPr lang="en-US" sz="1400" dirty="0">
                <a:latin typeface="GNUTypewriter" panose="02000503000000000000" pitchFamily="2" charset="-52"/>
              </a:rPr>
              <a:t>as FALSE, </a:t>
            </a:r>
            <a:r>
              <a:rPr lang="en-US" sz="1400" i="1" dirty="0">
                <a:latin typeface="GNUTypewriter" panose="02000503000000000000" pitchFamily="2" charset="-52"/>
              </a:rPr>
              <a:t>Political</a:t>
            </a:r>
            <a:r>
              <a:rPr lang="en-US" sz="1400" dirty="0">
                <a:latin typeface="GNUTypewriter" panose="02000503000000000000" pitchFamily="2" charset="-52"/>
              </a:rPr>
              <a:t> and </a:t>
            </a:r>
            <a:r>
              <a:rPr lang="en-US" sz="1400" i="1" dirty="0">
                <a:latin typeface="GNUTypewriter" panose="02000503000000000000" pitchFamily="2" charset="-52"/>
              </a:rPr>
              <a:t>Reliable</a:t>
            </a:r>
            <a:r>
              <a:rPr lang="en-US" sz="1400" dirty="0">
                <a:latin typeface="GNUTypewriter" panose="02000503000000000000" pitchFamily="2" charset="-52"/>
              </a:rPr>
              <a:t> as TRUE)</a:t>
            </a:r>
          </a:p>
        </p:txBody>
      </p:sp>
      <p:pic>
        <p:nvPicPr>
          <p:cNvPr id="26" name="Picture 25">
            <a:extLst>
              <a:ext uri="{FF2B5EF4-FFF2-40B4-BE49-F238E27FC236}">
                <a16:creationId xmlns:a16="http://schemas.microsoft.com/office/drawing/2014/main" id="{DC0CE693-DCFC-49F8-982A-8FA6C4851F4F}"/>
              </a:ext>
            </a:extLst>
          </p:cNvPr>
          <p:cNvPicPr>
            <a:picLocks noChangeAspect="1"/>
          </p:cNvPicPr>
          <p:nvPr/>
        </p:nvPicPr>
        <p:blipFill rotWithShape="1">
          <a:blip r:embed="rId4">
            <a:extLst>
              <a:ext uri="{28A0092B-C50C-407E-A947-70E740481C1C}">
                <a14:useLocalDpi xmlns:a14="http://schemas.microsoft.com/office/drawing/2010/main" val="0"/>
              </a:ext>
            </a:extLst>
          </a:blip>
          <a:srcRect r="16055"/>
          <a:stretch/>
        </p:blipFill>
        <p:spPr>
          <a:xfrm>
            <a:off x="68586" y="4224651"/>
            <a:ext cx="2810296" cy="2351536"/>
          </a:xfrm>
          <a:prstGeom prst="rect">
            <a:avLst/>
          </a:prstGeom>
        </p:spPr>
      </p:pic>
      <p:pic>
        <p:nvPicPr>
          <p:cNvPr id="28" name="Picture 27">
            <a:extLst>
              <a:ext uri="{FF2B5EF4-FFF2-40B4-BE49-F238E27FC236}">
                <a16:creationId xmlns:a16="http://schemas.microsoft.com/office/drawing/2014/main" id="{AA9BACFF-3343-4B87-9DC7-DC20A62C9912}"/>
              </a:ext>
            </a:extLst>
          </p:cNvPr>
          <p:cNvPicPr>
            <a:picLocks noChangeAspect="1"/>
          </p:cNvPicPr>
          <p:nvPr/>
        </p:nvPicPr>
        <p:blipFill rotWithShape="1">
          <a:blip r:embed="rId5">
            <a:extLst>
              <a:ext uri="{28A0092B-C50C-407E-A947-70E740481C1C}">
                <a14:useLocalDpi xmlns:a14="http://schemas.microsoft.com/office/drawing/2010/main" val="0"/>
              </a:ext>
            </a:extLst>
          </a:blip>
          <a:srcRect r="16338"/>
          <a:stretch/>
        </p:blipFill>
        <p:spPr>
          <a:xfrm>
            <a:off x="3003265" y="4169555"/>
            <a:ext cx="2926290" cy="2456877"/>
          </a:xfrm>
          <a:prstGeom prst="rect">
            <a:avLst/>
          </a:prstGeom>
        </p:spPr>
      </p:pic>
      <p:pic>
        <p:nvPicPr>
          <p:cNvPr id="30" name="Picture 29">
            <a:extLst>
              <a:ext uri="{FF2B5EF4-FFF2-40B4-BE49-F238E27FC236}">
                <a16:creationId xmlns:a16="http://schemas.microsoft.com/office/drawing/2014/main" id="{03092114-5D2D-4779-A4EA-77B0F9BBC1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3639" y="1095392"/>
            <a:ext cx="4297960" cy="2591829"/>
          </a:xfrm>
          <a:prstGeom prst="rect">
            <a:avLst/>
          </a:prstGeom>
        </p:spPr>
      </p:pic>
      <p:pic>
        <p:nvPicPr>
          <p:cNvPr id="32" name="Picture 31">
            <a:extLst>
              <a:ext uri="{FF2B5EF4-FFF2-40B4-BE49-F238E27FC236}">
                <a16:creationId xmlns:a16="http://schemas.microsoft.com/office/drawing/2014/main" id="{C7FFF2D3-F7DA-44CB-9159-E2FEC729E9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7519" y="4718756"/>
            <a:ext cx="6034481" cy="1358474"/>
          </a:xfrm>
          <a:prstGeom prst="rect">
            <a:avLst/>
          </a:prstGeom>
        </p:spPr>
      </p:pic>
    </p:spTree>
    <p:extLst>
      <p:ext uri="{BB962C8B-B14F-4D97-AF65-F5344CB8AC3E}">
        <p14:creationId xmlns:p14="http://schemas.microsoft.com/office/powerpoint/2010/main" val="84692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Veracity Classifier</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0ACE32A-5959-4D94-BEC7-5BA9702544CB}"/>
              </a:ext>
            </a:extLst>
          </p:cNvPr>
          <p:cNvPicPr>
            <a:picLocks noChangeAspect="1"/>
          </p:cNvPicPr>
          <p:nvPr/>
        </p:nvPicPr>
        <p:blipFill>
          <a:blip r:embed="rId4"/>
          <a:stretch>
            <a:fillRect/>
          </a:stretch>
        </p:blipFill>
        <p:spPr>
          <a:xfrm>
            <a:off x="676274" y="3958282"/>
            <a:ext cx="4314815" cy="2810391"/>
          </a:xfrm>
          <a:prstGeom prst="rect">
            <a:avLst/>
          </a:prstGeom>
        </p:spPr>
      </p:pic>
      <p:sp>
        <p:nvSpPr>
          <p:cNvPr id="5" name="TextBox 4">
            <a:extLst>
              <a:ext uri="{FF2B5EF4-FFF2-40B4-BE49-F238E27FC236}">
                <a16:creationId xmlns:a16="http://schemas.microsoft.com/office/drawing/2014/main" id="{301347A0-7B3F-4B51-B50E-0FBBFEDE903D}"/>
              </a:ext>
            </a:extLst>
          </p:cNvPr>
          <p:cNvSpPr txBox="1"/>
          <p:nvPr/>
        </p:nvSpPr>
        <p:spPr>
          <a:xfrm>
            <a:off x="257174" y="927122"/>
            <a:ext cx="5629273" cy="2492990"/>
          </a:xfrm>
          <a:prstGeom prst="rect">
            <a:avLst/>
          </a:prstGeom>
          <a:noFill/>
        </p:spPr>
        <p:txBody>
          <a:bodyPr wrap="square" rtlCol="0">
            <a:spAutoFit/>
          </a:bodyPr>
          <a:lstStyle/>
          <a:p>
            <a:r>
              <a:rPr lang="en-US" sz="1200" dirty="0">
                <a:latin typeface="GNUTypewriter" panose="02000503000000000000" pitchFamily="2" charset="-52"/>
              </a:rPr>
              <a:t>Classify documents by Veracity: False, Mostly False, Mostly True, True</a:t>
            </a:r>
          </a:p>
          <a:p>
            <a:endParaRPr lang="en-US" sz="1200" dirty="0">
              <a:latin typeface="GNUTypewriter" panose="02000503000000000000" pitchFamily="2" charset="-52"/>
            </a:endParaRPr>
          </a:p>
          <a:p>
            <a:r>
              <a:rPr lang="en-US" sz="1200" dirty="0">
                <a:latin typeface="GNUTypewriter" panose="02000503000000000000" pitchFamily="2" charset="-52"/>
              </a:rPr>
              <a:t>11 Rules-based iterations of the Vectorizer process were run using the input documents as described. For each Vectorized set, 3 classifiers were trained and applied to 3 test sets:</a:t>
            </a:r>
          </a:p>
          <a:p>
            <a:pPr marL="285750" indent="-285750">
              <a:buFontTx/>
              <a:buChar char="-"/>
            </a:pPr>
            <a:r>
              <a:rPr lang="en-US" sz="1200" dirty="0">
                <a:latin typeface="GNUTypewriter" panose="02000503000000000000" pitchFamily="2" charset="-52"/>
              </a:rPr>
              <a:t>Multinomial NB</a:t>
            </a:r>
          </a:p>
          <a:p>
            <a:pPr marL="285750" indent="-285750">
              <a:buFontTx/>
              <a:buChar char="-"/>
            </a:pPr>
            <a:r>
              <a:rPr lang="en-US" sz="1200" dirty="0">
                <a:latin typeface="GNUTypewriter" panose="02000503000000000000" pitchFamily="2" charset="-52"/>
              </a:rPr>
              <a:t>Linear SVC</a:t>
            </a:r>
          </a:p>
          <a:p>
            <a:pPr marL="285750" indent="-285750">
              <a:buFontTx/>
              <a:buChar char="-"/>
            </a:pPr>
            <a:r>
              <a:rPr lang="en-US" sz="1200" dirty="0">
                <a:latin typeface="GNUTypewriter" panose="02000503000000000000" pitchFamily="2" charset="-52"/>
              </a:rPr>
              <a:t>Random Forest</a:t>
            </a:r>
          </a:p>
          <a:p>
            <a:r>
              <a:rPr lang="en-US" sz="1200" dirty="0">
                <a:latin typeface="GNUTypewriter" panose="02000503000000000000" pitchFamily="2" charset="-52"/>
              </a:rPr>
              <a:t>The fourth model, SVC with </a:t>
            </a:r>
            <a:r>
              <a:rPr lang="en-US" sz="1200" dirty="0" err="1">
                <a:latin typeface="GNUTypewriter" panose="02000503000000000000" pitchFamily="2" charset="-52"/>
              </a:rPr>
              <a:t>rbf</a:t>
            </a:r>
            <a:r>
              <a:rPr lang="en-US" sz="1200" dirty="0">
                <a:latin typeface="GNUTypewriter" panose="02000503000000000000" pitchFamily="2" charset="-52"/>
              </a:rPr>
              <a:t> kernel was too slow)</a:t>
            </a:r>
          </a:p>
          <a:p>
            <a:endParaRPr lang="en-US" sz="1200" dirty="0">
              <a:latin typeface="GNUTypewriter" panose="02000503000000000000" pitchFamily="2" charset="-52"/>
            </a:endParaRPr>
          </a:p>
          <a:p>
            <a:r>
              <a:rPr lang="en-US" sz="1200" dirty="0">
                <a:latin typeface="GNUTypewriter" panose="02000503000000000000" pitchFamily="2" charset="-52"/>
              </a:rPr>
              <a:t>Model chosen is the one with the highest accuracy</a:t>
            </a:r>
          </a:p>
        </p:txBody>
      </p:sp>
      <p:sp>
        <p:nvSpPr>
          <p:cNvPr id="14" name="TextBox 13">
            <a:extLst>
              <a:ext uri="{FF2B5EF4-FFF2-40B4-BE49-F238E27FC236}">
                <a16:creationId xmlns:a16="http://schemas.microsoft.com/office/drawing/2014/main" id="{C052FE78-522A-49DD-A840-B5D441351100}"/>
              </a:ext>
            </a:extLst>
          </p:cNvPr>
          <p:cNvSpPr txBox="1"/>
          <p:nvPr/>
        </p:nvSpPr>
        <p:spPr>
          <a:xfrm>
            <a:off x="-272192" y="6660951"/>
            <a:ext cx="1457658" cy="215444"/>
          </a:xfrm>
          <a:prstGeom prst="rect">
            <a:avLst/>
          </a:prstGeom>
          <a:noFill/>
        </p:spPr>
        <p:txBody>
          <a:bodyPr wrap="square" rtlCol="0">
            <a:spAutoFit/>
          </a:bodyPr>
          <a:lstStyle/>
          <a:p>
            <a:pPr algn="ctr"/>
            <a:r>
              <a:rPr lang="en-US" sz="800" b="1" u="sng" dirty="0"/>
              <a:t>20191203 21:47:32</a:t>
            </a:r>
          </a:p>
        </p:txBody>
      </p:sp>
      <p:pic>
        <p:nvPicPr>
          <p:cNvPr id="7" name="Picture 6">
            <a:extLst>
              <a:ext uri="{FF2B5EF4-FFF2-40B4-BE49-F238E27FC236}">
                <a16:creationId xmlns:a16="http://schemas.microsoft.com/office/drawing/2014/main" id="{25491A25-71B7-40A4-B4A1-5A7ABE1CBD20}"/>
              </a:ext>
            </a:extLst>
          </p:cNvPr>
          <p:cNvPicPr>
            <a:picLocks noChangeAspect="1"/>
          </p:cNvPicPr>
          <p:nvPr/>
        </p:nvPicPr>
        <p:blipFill>
          <a:blip r:embed="rId5"/>
          <a:stretch>
            <a:fillRect/>
          </a:stretch>
        </p:blipFill>
        <p:spPr>
          <a:xfrm>
            <a:off x="7071770" y="1083080"/>
            <a:ext cx="3998184" cy="2606455"/>
          </a:xfrm>
          <a:prstGeom prst="rect">
            <a:avLst/>
          </a:prstGeom>
        </p:spPr>
      </p:pic>
      <p:sp>
        <p:nvSpPr>
          <p:cNvPr id="16" name="TextBox 15">
            <a:extLst>
              <a:ext uri="{FF2B5EF4-FFF2-40B4-BE49-F238E27FC236}">
                <a16:creationId xmlns:a16="http://schemas.microsoft.com/office/drawing/2014/main" id="{8D773D0F-4859-45B6-9D76-7A1750A527DA}"/>
              </a:ext>
            </a:extLst>
          </p:cNvPr>
          <p:cNvSpPr txBox="1"/>
          <p:nvPr/>
        </p:nvSpPr>
        <p:spPr>
          <a:xfrm>
            <a:off x="7386638" y="3966162"/>
            <a:ext cx="3238500" cy="307777"/>
          </a:xfrm>
          <a:prstGeom prst="rect">
            <a:avLst/>
          </a:prstGeom>
          <a:noFill/>
        </p:spPr>
        <p:txBody>
          <a:bodyPr wrap="square" rtlCol="0">
            <a:spAutoFit/>
          </a:bodyPr>
          <a:lstStyle/>
          <a:p>
            <a:pPr algn="ctr"/>
            <a:r>
              <a:rPr lang="en-US" sz="1400" b="1" u="sng" dirty="0"/>
              <a:t>Confusion Matrix and Classification</a:t>
            </a:r>
          </a:p>
        </p:txBody>
      </p:sp>
      <p:pic>
        <p:nvPicPr>
          <p:cNvPr id="8" name="Picture 7">
            <a:extLst>
              <a:ext uri="{FF2B5EF4-FFF2-40B4-BE49-F238E27FC236}">
                <a16:creationId xmlns:a16="http://schemas.microsoft.com/office/drawing/2014/main" id="{5009077F-D51B-4D2E-AC83-94427B274CD9}"/>
              </a:ext>
            </a:extLst>
          </p:cNvPr>
          <p:cNvPicPr>
            <a:picLocks noChangeAspect="1"/>
          </p:cNvPicPr>
          <p:nvPr/>
        </p:nvPicPr>
        <p:blipFill>
          <a:blip r:embed="rId6"/>
          <a:stretch>
            <a:fillRect/>
          </a:stretch>
        </p:blipFill>
        <p:spPr>
          <a:xfrm>
            <a:off x="7024291" y="4273939"/>
            <a:ext cx="4391521" cy="2529517"/>
          </a:xfrm>
          <a:prstGeom prst="rect">
            <a:avLst/>
          </a:prstGeom>
        </p:spPr>
      </p:pic>
    </p:spTree>
    <p:extLst>
      <p:ext uri="{BB962C8B-B14F-4D97-AF65-F5344CB8AC3E}">
        <p14:creationId xmlns:p14="http://schemas.microsoft.com/office/powerpoint/2010/main" val="415814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4" descr="Image result for logo for fake news">
            <a:extLst>
              <a:ext uri="{FF2B5EF4-FFF2-40B4-BE49-F238E27FC236}">
                <a16:creationId xmlns:a16="http://schemas.microsoft.com/office/drawing/2014/main" id="{5B83108A-5363-4C31-9A24-59C408509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45" y="0"/>
            <a:ext cx="831255" cy="83125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EF5A25-43AC-4E4F-B060-29EB4C23EA85}"/>
              </a:ext>
            </a:extLst>
          </p:cNvPr>
          <p:cNvSpPr txBox="1"/>
          <p:nvPr/>
        </p:nvSpPr>
        <p:spPr>
          <a:xfrm>
            <a:off x="0" y="89284"/>
            <a:ext cx="12192000" cy="830997"/>
          </a:xfrm>
          <a:prstGeom prst="rect">
            <a:avLst/>
          </a:prstGeom>
          <a:noFill/>
        </p:spPr>
        <p:txBody>
          <a:bodyPr wrap="square" rtlCol="0">
            <a:spAutoFit/>
          </a:bodyPr>
          <a:lstStyle/>
          <a:p>
            <a:pPr algn="ctr"/>
            <a:r>
              <a:rPr lang="en-US" sz="4800" dirty="0">
                <a:solidFill>
                  <a:srgbClr val="FF0000"/>
                </a:solidFill>
                <a:latin typeface="GNUTypewriter" panose="02000503000000000000" pitchFamily="2" charset="-52"/>
              </a:rPr>
              <a:t>Binary Classifier</a:t>
            </a:r>
          </a:p>
        </p:txBody>
      </p:sp>
      <p:pic>
        <p:nvPicPr>
          <p:cNvPr id="10" name="Picture 6" descr="Image result for logo for fake news">
            <a:extLst>
              <a:ext uri="{FF2B5EF4-FFF2-40B4-BE49-F238E27FC236}">
                <a16:creationId xmlns:a16="http://schemas.microsoft.com/office/drawing/2014/main" id="{E131A3D1-8A57-4349-85A1-EC2178D38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6" y="89327"/>
            <a:ext cx="852759" cy="65259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030E2A0F-2602-4537-9254-A2C94E3E457A}"/>
              </a:ext>
            </a:extLst>
          </p:cNvPr>
          <p:cNvCxnSpPr>
            <a:cxnSpLocks/>
            <a:stCxn id="6" idx="0"/>
          </p:cNvCxnSpPr>
          <p:nvPr/>
        </p:nvCxnSpPr>
        <p:spPr>
          <a:xfrm>
            <a:off x="6096000" y="89284"/>
            <a:ext cx="0" cy="6679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8F7DC2-0689-4FDE-B552-A032F6115781}"/>
              </a:ext>
            </a:extLst>
          </p:cNvPr>
          <p:cNvCxnSpPr>
            <a:cxnSpLocks/>
          </p:cNvCxnSpPr>
          <p:nvPr/>
        </p:nvCxnSpPr>
        <p:spPr>
          <a:xfrm>
            <a:off x="257175" y="3862414"/>
            <a:ext cx="11658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0EAB1EA-2DB4-4F0E-A66F-F0E766F821FC}"/>
              </a:ext>
            </a:extLst>
          </p:cNvPr>
          <p:cNvPicPr>
            <a:picLocks noChangeAspect="1"/>
          </p:cNvPicPr>
          <p:nvPr/>
        </p:nvPicPr>
        <p:blipFill>
          <a:blip r:embed="rId4"/>
          <a:stretch>
            <a:fillRect/>
          </a:stretch>
        </p:blipFill>
        <p:spPr>
          <a:xfrm>
            <a:off x="6489702" y="4324349"/>
            <a:ext cx="5032372" cy="2238373"/>
          </a:xfrm>
          <a:prstGeom prst="rect">
            <a:avLst/>
          </a:prstGeom>
        </p:spPr>
      </p:pic>
      <p:pic>
        <p:nvPicPr>
          <p:cNvPr id="2" name="Picture 1">
            <a:extLst>
              <a:ext uri="{FF2B5EF4-FFF2-40B4-BE49-F238E27FC236}">
                <a16:creationId xmlns:a16="http://schemas.microsoft.com/office/drawing/2014/main" id="{A8D979DA-F6EA-40EF-B906-C1CD3B26BC29}"/>
              </a:ext>
            </a:extLst>
          </p:cNvPr>
          <p:cNvPicPr>
            <a:picLocks noChangeAspect="1"/>
          </p:cNvPicPr>
          <p:nvPr/>
        </p:nvPicPr>
        <p:blipFill>
          <a:blip r:embed="rId5"/>
          <a:stretch>
            <a:fillRect/>
          </a:stretch>
        </p:blipFill>
        <p:spPr>
          <a:xfrm>
            <a:off x="857501" y="3933824"/>
            <a:ext cx="4467275" cy="2924175"/>
          </a:xfrm>
          <a:prstGeom prst="rect">
            <a:avLst/>
          </a:prstGeom>
        </p:spPr>
      </p:pic>
      <p:pic>
        <p:nvPicPr>
          <p:cNvPr id="3" name="Picture 2">
            <a:extLst>
              <a:ext uri="{FF2B5EF4-FFF2-40B4-BE49-F238E27FC236}">
                <a16:creationId xmlns:a16="http://schemas.microsoft.com/office/drawing/2014/main" id="{95CA3DE1-96FF-481A-BABF-55684CCF4DCE}"/>
              </a:ext>
            </a:extLst>
          </p:cNvPr>
          <p:cNvPicPr>
            <a:picLocks noChangeAspect="1"/>
          </p:cNvPicPr>
          <p:nvPr/>
        </p:nvPicPr>
        <p:blipFill>
          <a:blip r:embed="rId6"/>
          <a:stretch>
            <a:fillRect/>
          </a:stretch>
        </p:blipFill>
        <p:spPr>
          <a:xfrm>
            <a:off x="6874433" y="1012614"/>
            <a:ext cx="4262911" cy="2762249"/>
          </a:xfrm>
          <a:prstGeom prst="rect">
            <a:avLst/>
          </a:prstGeom>
        </p:spPr>
      </p:pic>
      <p:sp>
        <p:nvSpPr>
          <p:cNvPr id="11" name="TextBox 10">
            <a:extLst>
              <a:ext uri="{FF2B5EF4-FFF2-40B4-BE49-F238E27FC236}">
                <a16:creationId xmlns:a16="http://schemas.microsoft.com/office/drawing/2014/main" id="{51F4120D-B397-4085-9771-74945E377056}"/>
              </a:ext>
            </a:extLst>
          </p:cNvPr>
          <p:cNvSpPr txBox="1"/>
          <p:nvPr/>
        </p:nvSpPr>
        <p:spPr>
          <a:xfrm>
            <a:off x="257174" y="927122"/>
            <a:ext cx="5629273" cy="2492990"/>
          </a:xfrm>
          <a:prstGeom prst="rect">
            <a:avLst/>
          </a:prstGeom>
          <a:noFill/>
        </p:spPr>
        <p:txBody>
          <a:bodyPr wrap="square" rtlCol="0">
            <a:spAutoFit/>
          </a:bodyPr>
          <a:lstStyle/>
          <a:p>
            <a:r>
              <a:rPr lang="en-US" sz="1200" dirty="0">
                <a:latin typeface="GNUTypewriter" panose="02000503000000000000" pitchFamily="2" charset="-52"/>
              </a:rPr>
              <a:t>Label documents by Binary Veracity: True or False. Veracity was derived from classification scheme where True was set for documents that were either True or Mostly True and False was set for documents that were False or Mostly False.</a:t>
            </a:r>
          </a:p>
          <a:p>
            <a:r>
              <a:rPr lang="en-US" sz="1200" dirty="0">
                <a:latin typeface="GNUTypewriter" panose="02000503000000000000" pitchFamily="2" charset="-52"/>
              </a:rPr>
              <a:t>11 Rules-based iterations of the Vectorizer process were run using the input documents as described. 3 prediction models were run using the vectorized set</a:t>
            </a:r>
          </a:p>
          <a:p>
            <a:pPr marL="285750" indent="-285750">
              <a:buFontTx/>
              <a:buChar char="-"/>
            </a:pPr>
            <a:r>
              <a:rPr lang="en-US" sz="1200" dirty="0">
                <a:latin typeface="GNUTypewriter" panose="02000503000000000000" pitchFamily="2" charset="-52"/>
              </a:rPr>
              <a:t>Multinomial NB</a:t>
            </a:r>
          </a:p>
          <a:p>
            <a:pPr marL="285750" indent="-285750">
              <a:buFontTx/>
              <a:buChar char="-"/>
            </a:pPr>
            <a:r>
              <a:rPr lang="en-US" sz="1200" dirty="0">
                <a:latin typeface="GNUTypewriter" panose="02000503000000000000" pitchFamily="2" charset="-52"/>
              </a:rPr>
              <a:t>Linear SVC</a:t>
            </a:r>
          </a:p>
          <a:p>
            <a:pPr marL="285750" indent="-285750">
              <a:buFontTx/>
              <a:buChar char="-"/>
            </a:pPr>
            <a:r>
              <a:rPr lang="en-US" sz="1200" dirty="0">
                <a:latin typeface="GNUTypewriter" panose="02000503000000000000" pitchFamily="2" charset="-52"/>
              </a:rPr>
              <a:t>Random Forest</a:t>
            </a:r>
          </a:p>
          <a:p>
            <a:endParaRPr lang="en-US" sz="1200" dirty="0">
              <a:latin typeface="GNUTypewriter" panose="02000503000000000000" pitchFamily="2" charset="-52"/>
            </a:endParaRPr>
          </a:p>
          <a:p>
            <a:r>
              <a:rPr lang="en-US" sz="1200" dirty="0">
                <a:latin typeface="GNUTypewriter" panose="02000503000000000000" pitchFamily="2" charset="-52"/>
              </a:rPr>
              <a:t>Model accurate model chosen is the iteration 9 RF.</a:t>
            </a:r>
          </a:p>
        </p:txBody>
      </p:sp>
      <p:sp>
        <p:nvSpPr>
          <p:cNvPr id="12" name="TextBox 11">
            <a:extLst>
              <a:ext uri="{FF2B5EF4-FFF2-40B4-BE49-F238E27FC236}">
                <a16:creationId xmlns:a16="http://schemas.microsoft.com/office/drawing/2014/main" id="{16835313-36B2-47C6-9952-61976190824E}"/>
              </a:ext>
            </a:extLst>
          </p:cNvPr>
          <p:cNvSpPr txBox="1"/>
          <p:nvPr/>
        </p:nvSpPr>
        <p:spPr>
          <a:xfrm>
            <a:off x="7386638" y="3966162"/>
            <a:ext cx="3238500" cy="307777"/>
          </a:xfrm>
          <a:prstGeom prst="rect">
            <a:avLst/>
          </a:prstGeom>
          <a:noFill/>
        </p:spPr>
        <p:txBody>
          <a:bodyPr wrap="square" rtlCol="0">
            <a:spAutoFit/>
          </a:bodyPr>
          <a:lstStyle/>
          <a:p>
            <a:pPr algn="ctr"/>
            <a:r>
              <a:rPr lang="en-US" sz="1400" b="1" u="sng" dirty="0"/>
              <a:t>Confusion Matrix and Classification</a:t>
            </a:r>
          </a:p>
        </p:txBody>
      </p:sp>
      <p:sp>
        <p:nvSpPr>
          <p:cNvPr id="15" name="TextBox 14">
            <a:extLst>
              <a:ext uri="{FF2B5EF4-FFF2-40B4-BE49-F238E27FC236}">
                <a16:creationId xmlns:a16="http://schemas.microsoft.com/office/drawing/2014/main" id="{51F3442D-0D47-413F-ABC9-79C6603A7F2C}"/>
              </a:ext>
            </a:extLst>
          </p:cNvPr>
          <p:cNvSpPr txBox="1"/>
          <p:nvPr/>
        </p:nvSpPr>
        <p:spPr>
          <a:xfrm>
            <a:off x="-272192" y="6660951"/>
            <a:ext cx="1457658" cy="215444"/>
          </a:xfrm>
          <a:prstGeom prst="rect">
            <a:avLst/>
          </a:prstGeom>
          <a:noFill/>
        </p:spPr>
        <p:txBody>
          <a:bodyPr wrap="square" rtlCol="0">
            <a:spAutoFit/>
          </a:bodyPr>
          <a:lstStyle/>
          <a:p>
            <a:pPr algn="ctr"/>
            <a:r>
              <a:rPr lang="en-US" sz="800" b="1" u="sng" dirty="0"/>
              <a:t>20191203 18:58:34</a:t>
            </a:r>
          </a:p>
        </p:txBody>
      </p:sp>
    </p:spTree>
    <p:extLst>
      <p:ext uri="{BB962C8B-B14F-4D97-AF65-F5344CB8AC3E}">
        <p14:creationId xmlns:p14="http://schemas.microsoft.com/office/powerpoint/2010/main" val="1750217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587</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GNUTypewriter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 Paterson</dc:creator>
  <cp:lastModifiedBy>Rich Paterson</cp:lastModifiedBy>
  <cp:revision>85</cp:revision>
  <dcterms:created xsi:type="dcterms:W3CDTF">2019-11-06T01:58:24Z</dcterms:created>
  <dcterms:modified xsi:type="dcterms:W3CDTF">2019-12-05T01:08:00Z</dcterms:modified>
</cp:coreProperties>
</file>