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EEDC-A601-4273-935E-CB961BDF183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4B076-4472-4192-82E5-520AD7A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57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494" indent="-289036" defTabSz="9425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6145" indent="-231229" defTabSz="94257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8602" indent="-231229" defTabSz="94257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1060" indent="-231229" defTabSz="94257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3518" indent="-231229" defTabSz="942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5976" indent="-231229" defTabSz="942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8434" indent="-231229" defTabSz="942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0891" indent="-231229" defTabSz="942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02733B-19D5-45A7-8BCD-F55B8A439410}" type="slidenum">
              <a:rPr lang="en-US" altLang="en-US" smtClean="0"/>
              <a:pPr eaLnBrk="1" hangingPunct="1">
                <a:defRPr/>
              </a:pPr>
              <a:t>19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C9C77-07F6-467E-8DEE-911A4A27A6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5214C5-AB63-4FA5-8219-D0D10E20ADC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A9809B-27F2-4D56-96A4-CB7D0EBFD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6477000" cy="1828800"/>
          </a:xfrm>
        </p:spPr>
        <p:txBody>
          <a:bodyPr>
            <a:normAutofit fontScale="90000"/>
          </a:bodyPr>
          <a:lstStyle/>
          <a:p>
            <a:pPr marL="342900" indent="-342900" algn="ctr"/>
            <a:r>
              <a:rPr lang="en-US" altLang="en-US" dirty="0" smtClean="0"/>
              <a:t>	Demonstrate use of error-based weighting, local sensitivity analysis, and single-objective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696" y="4149080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 smtClean="0"/>
              <a:t>Rainfall runoff model</a:t>
            </a:r>
          </a:p>
        </p:txBody>
      </p:sp>
    </p:spTree>
    <p:extLst>
      <p:ext uri="{BB962C8B-B14F-4D97-AF65-F5344CB8AC3E}">
        <p14:creationId xmlns:p14="http://schemas.microsoft.com/office/powerpoint/2010/main" val="265674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8371" name="Picture 1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938" y="0"/>
            <a:ext cx="7224712" cy="6907213"/>
          </a:xfrm>
          <a:solidFill>
            <a:schemeClr val="tx1"/>
          </a:solidFill>
        </p:spPr>
      </p:pic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0" y="0"/>
            <a:ext cx="23622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Choose observations using PEST utilities.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Use sequentially numbered </a:t>
            </a:r>
            <a:r>
              <a:rPr lang="en-US" sz="2400" dirty="0" err="1">
                <a:latin typeface="+mn-lt"/>
              </a:rPr>
              <a:t>obs</a:t>
            </a:r>
            <a:r>
              <a:rPr lang="en-US" sz="2400" dirty="0">
                <a:latin typeface="+mn-lt"/>
              </a:rPr>
              <a:t> in graphs.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Weighting: use coefficients of variation. 10% at </a:t>
            </a:r>
            <a:r>
              <a:rPr lang="en-US" sz="2400" dirty="0" err="1">
                <a:latin typeface="+mn-lt"/>
              </a:rPr>
              <a:t>Solduno</a:t>
            </a:r>
            <a:r>
              <a:rPr lang="en-US" sz="2400" dirty="0">
                <a:latin typeface="+mn-lt"/>
              </a:rPr>
              <a:t> and some other flows; 40% otherwise. UCODE_2005 converts to variances.</a:t>
            </a:r>
          </a:p>
        </p:txBody>
      </p:sp>
    </p:spTree>
    <p:extLst>
      <p:ext uri="{BB962C8B-B14F-4D97-AF65-F5344CB8AC3E}">
        <p14:creationId xmlns:p14="http://schemas.microsoft.com/office/powerpoint/2010/main" val="40297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4875"/>
          </a:xfrm>
        </p:spPr>
        <p:txBody>
          <a:bodyPr/>
          <a:lstStyle/>
          <a:p>
            <a:pPr eaLnBrk="1" hangingPunct="1"/>
            <a:r>
              <a:rPr lang="en-US" altLang="en-US" smtClean="0"/>
              <a:t>Potential Danger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12776"/>
            <a:ext cx="9144000" cy="60626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 nonlinearity can incorrectly identify important parameters and observations. 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Easy to detect</a:t>
            </a:r>
            <a:r>
              <a:rPr lang="en-US" altLang="en-US" dirty="0" smtClean="0"/>
              <a:t>: Conduct linear sensitivity analysis at various sets of parameter values. If different parameters and observations are identified as important, use global methods.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Mild consequences</a:t>
            </a:r>
            <a:r>
              <a:rPr lang="en-US" altLang="en-US" dirty="0" smtClean="0"/>
              <a:t>: May spend 200 runs that are not helpful before going to global methods that use 2,000+ runs. So, modest potential wasted effort. 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Note:</a:t>
            </a:r>
            <a:r>
              <a:rPr lang="en-US" altLang="en-US" dirty="0" smtClean="0">
                <a:solidFill>
                  <a:srgbClr val="FFFF00"/>
                </a:solidFill>
              </a:rPr>
              <a:t> </a:t>
            </a:r>
            <a:r>
              <a:rPr lang="en-US" altLang="en-US" dirty="0" smtClean="0"/>
              <a:t>I have not yet worked with a model for which the linear methods did not provide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160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Conclusions: part 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28800"/>
            <a:ext cx="9144000" cy="51149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Insights attained using 71 parallelizable model runs here would require more than a thousand runs using procedures such as GLUE or MCMC. MCMC runs generally are not parallelizable.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err="1" smtClean="0"/>
              <a:t>Foglia</a:t>
            </a:r>
            <a:r>
              <a:rPr lang="en-US" altLang="en-US" sz="2800" dirty="0" smtClean="0"/>
              <a:t> et al., WRR, 2009</a:t>
            </a:r>
          </a:p>
        </p:txBody>
      </p:sp>
    </p:spTree>
    <p:extLst>
      <p:ext uri="{BB962C8B-B14F-4D97-AF65-F5344CB8AC3E}">
        <p14:creationId xmlns:p14="http://schemas.microsoft.com/office/powerpoint/2010/main" val="8361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 of this first calibration have been used to improve the understanding of the model and of the system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8999" y="332657"/>
            <a:ext cx="8679977" cy="616598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buClr>
                <a:srgbClr val="FFFF00"/>
              </a:buClr>
            </a:pPr>
            <a:r>
              <a:rPr lang="en-US" kern="0" dirty="0" smtClean="0">
                <a:solidFill>
                  <a:srgbClr val="FF0000"/>
                </a:solidFill>
                <a:effectLst/>
                <a:latin typeface="Calibri" pitchFamily="34" charset="0"/>
              </a:rPr>
              <a:t>Motivation</a:t>
            </a:r>
            <a:r>
              <a:rPr lang="en-US" kern="0" dirty="0" smtClean="0">
                <a:solidFill>
                  <a:srgbClr val="FFFF00"/>
                </a:solidFill>
                <a:effectLst/>
                <a:latin typeface="Calibri" pitchFamily="34" charset="0"/>
              </a:rPr>
              <a:t> </a:t>
            </a:r>
            <a:endParaRPr lang="en-US" kern="0" dirty="0">
              <a:solidFill>
                <a:srgbClr val="FFFF00"/>
              </a:solidFill>
              <a:effectLst/>
              <a:latin typeface="Calibri" pitchFamily="34" charset="0"/>
              <a:sym typeface="Wingdings" pitchFamily="2" charset="2"/>
            </a:endParaRPr>
          </a:p>
          <a:p>
            <a:pPr lvl="1"/>
            <a:r>
              <a:rPr lang="en-US" kern="0" dirty="0" smtClean="0">
                <a:effectLst/>
                <a:latin typeface="Calibri" pitchFamily="34" charset="0"/>
              </a:rPr>
              <a:t>computationally frugal </a:t>
            </a:r>
            <a:r>
              <a:rPr lang="en-US" kern="0" dirty="0" err="1" smtClean="0">
                <a:effectLst/>
                <a:latin typeface="Calibri" pitchFamily="34" charset="0"/>
              </a:rPr>
              <a:t>vs</a:t>
            </a:r>
            <a:r>
              <a:rPr lang="en-US" kern="0" dirty="0" smtClean="0">
                <a:effectLst/>
                <a:latin typeface="Calibri" pitchFamily="34" charset="0"/>
              </a:rPr>
              <a:t> expensive analyses</a:t>
            </a:r>
          </a:p>
          <a:p>
            <a:pPr lvl="1"/>
            <a:r>
              <a:rPr lang="en-US" kern="0" dirty="0">
                <a:effectLst/>
                <a:latin typeface="Calibri" pitchFamily="34" charset="0"/>
              </a:rPr>
              <a:t>simple </a:t>
            </a:r>
            <a:r>
              <a:rPr lang="en-US" kern="0" dirty="0" err="1">
                <a:effectLst/>
                <a:latin typeface="Calibri" pitchFamily="34" charset="0"/>
              </a:rPr>
              <a:t>vs</a:t>
            </a:r>
            <a:r>
              <a:rPr lang="en-US" kern="0" dirty="0">
                <a:effectLst/>
                <a:latin typeface="Calibri" pitchFamily="34" charset="0"/>
              </a:rPr>
              <a:t> complex models </a:t>
            </a:r>
            <a:endParaRPr lang="en-US" kern="0" dirty="0" smtClean="0">
              <a:effectLst/>
              <a:latin typeface="Calibri" pitchFamily="34" charset="0"/>
            </a:endParaRPr>
          </a:p>
          <a:p>
            <a:pPr lvl="1">
              <a:buClr>
                <a:srgbClr val="FFC000"/>
              </a:buClr>
              <a:buSzPct val="80000"/>
              <a:buFont typeface="Symbol" panose="05050102010706020507" pitchFamily="18" charset="2"/>
              <a:buChar char="Þ"/>
            </a:pPr>
            <a:r>
              <a:rPr lang="en-US" sz="3600" kern="0" dirty="0" smtClean="0">
                <a:solidFill>
                  <a:srgbClr val="FF9900"/>
                </a:solidFill>
                <a:effectLst/>
                <a:latin typeface="Calibri" pitchFamily="34" charset="0"/>
                <a:sym typeface="Wingdings" panose="05000000000000000000" pitchFamily="2" charset="2"/>
              </a:rPr>
              <a:t> how do we use these in model development? </a:t>
            </a:r>
            <a:endParaRPr lang="en-US" kern="0" dirty="0">
              <a:effectLst/>
              <a:latin typeface="Calibri" pitchFamily="34" charset="0"/>
            </a:endParaRPr>
          </a:p>
          <a:p>
            <a:pPr marL="514350" indent="-457200">
              <a:buClr>
                <a:srgbClr val="FFFF00"/>
              </a:buClr>
            </a:pPr>
            <a:r>
              <a:rPr lang="en-US" kern="0" dirty="0" smtClean="0">
                <a:solidFill>
                  <a:srgbClr val="FF0000"/>
                </a:solidFill>
                <a:effectLst/>
                <a:latin typeface="Calibri" pitchFamily="34" charset="0"/>
              </a:rPr>
              <a:t>The </a:t>
            </a:r>
            <a:r>
              <a:rPr lang="en-US" kern="0" dirty="0" err="1" smtClean="0">
                <a:solidFill>
                  <a:srgbClr val="FF0000"/>
                </a:solidFill>
                <a:effectLst/>
                <a:latin typeface="Calibri" pitchFamily="34" charset="0"/>
              </a:rPr>
              <a:t>Maggia</a:t>
            </a:r>
            <a:r>
              <a:rPr lang="en-US" kern="0" dirty="0" smtClean="0">
                <a:solidFill>
                  <a:srgbClr val="FF0000"/>
                </a:solidFill>
                <a:effectLst/>
                <a:latin typeface="Calibri" pitchFamily="34" charset="0"/>
              </a:rPr>
              <a:t> Valley example</a:t>
            </a:r>
          </a:p>
          <a:p>
            <a:pPr marL="914400" lvl="1" indent="-457200"/>
            <a:r>
              <a:rPr lang="en-US" kern="0" dirty="0" smtClean="0">
                <a:effectLst/>
                <a:latin typeface="Calibri" pitchFamily="34" charset="0"/>
              </a:rPr>
              <a:t>increasing model complexity to 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represent </a:t>
            </a:r>
            <a:r>
              <a:rPr lang="en-US" dirty="0">
                <a:effectLst/>
                <a:latin typeface="Calibri" panose="020F0502020204030204" pitchFamily="34" charset="0"/>
              </a:rPr>
              <a:t>multiple processes and 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guide integration </a:t>
            </a:r>
            <a:r>
              <a:rPr lang="en-US" dirty="0">
                <a:effectLst/>
                <a:latin typeface="Calibri" panose="020F0502020204030204" pitchFamily="34" charset="0"/>
              </a:rPr>
              <a:t>of multiple 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data types/obs.</a:t>
            </a:r>
            <a:endParaRPr lang="en-US" kern="0" dirty="0" smtClean="0">
              <a:effectLst/>
              <a:latin typeface="Calibri" pitchFamily="34" charset="0"/>
            </a:endParaRPr>
          </a:p>
          <a:p>
            <a:pPr>
              <a:buClr>
                <a:srgbClr val="FFFF00"/>
              </a:buClr>
            </a:pPr>
            <a:r>
              <a:rPr lang="en-US" kern="0" dirty="0" smtClean="0">
                <a:solidFill>
                  <a:srgbClr val="FF0000"/>
                </a:solidFill>
                <a:effectLst/>
                <a:latin typeface="Calibri" pitchFamily="34" charset="0"/>
              </a:rPr>
              <a:t>Conclusion and outlook</a:t>
            </a:r>
            <a:endParaRPr lang="en-US" kern="0" dirty="0"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207819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9pPr>
          </a:lstStyle>
          <a:p>
            <a:r>
              <a:rPr lang="en-US" b="1" kern="0" dirty="0" smtClean="0">
                <a:latin typeface="Calibri" panose="020F0502020204030204" pitchFamily="34" charset="0"/>
              </a:rPr>
              <a:t>Frugal Methods</a:t>
            </a:r>
            <a:endParaRPr lang="en-US" b="1" kern="0" dirty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71" y="858981"/>
            <a:ext cx="9144000" cy="4954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kern="0" dirty="0" smtClean="0">
                <a:effectLst/>
              </a:rPr>
              <a:t>Model development, sensitivity analysis and calibration </a:t>
            </a:r>
            <a:r>
              <a:rPr lang="en-US" sz="2800" kern="0" dirty="0" smtClean="0">
                <a:effectLst/>
              </a:rPr>
              <a:t>(UCODE_2005; </a:t>
            </a:r>
            <a:r>
              <a:rPr lang="en-US" sz="2800" kern="0" dirty="0" err="1" smtClean="0">
                <a:effectLst/>
              </a:rPr>
              <a:t>Poeter</a:t>
            </a:r>
            <a:r>
              <a:rPr lang="en-US" sz="2800" kern="0" dirty="0" smtClean="0">
                <a:effectLst/>
              </a:rPr>
              <a:t> +, 2005)</a:t>
            </a:r>
          </a:p>
          <a:p>
            <a:pPr lvl="1">
              <a:lnSpc>
                <a:spcPct val="90000"/>
              </a:lnSpc>
            </a:pPr>
            <a:r>
              <a:rPr lang="en-US" kern="0" dirty="0" smtClean="0">
                <a:effectLst/>
              </a:rPr>
              <a:t>Error-based weighting of observations and prior info </a:t>
            </a:r>
          </a:p>
          <a:p>
            <a:pPr lvl="2">
              <a:lnSpc>
                <a:spcPct val="90000"/>
              </a:lnSpc>
            </a:pPr>
            <a:r>
              <a:rPr lang="en-US" kern="0" dirty="0" smtClean="0">
                <a:solidFill>
                  <a:srgbClr val="FF0000"/>
                </a:solidFill>
                <a:effectLst/>
              </a:rPr>
              <a:t>Error </a:t>
            </a:r>
            <a:r>
              <a:rPr lang="en-US" kern="0" dirty="0">
                <a:solidFill>
                  <a:srgbClr val="FF0000"/>
                </a:solidFill>
                <a:effectLst/>
              </a:rPr>
              <a:t>based weighting has a unique theoretical foundation in that under ideal conditions it produces model parameters with the smallest </a:t>
            </a:r>
            <a:r>
              <a:rPr lang="en-US" kern="0" dirty="0" smtClean="0">
                <a:solidFill>
                  <a:srgbClr val="FF0000"/>
                </a:solidFill>
                <a:effectLst/>
              </a:rPr>
              <a:t>variance.</a:t>
            </a:r>
            <a:endParaRPr lang="en-US" sz="3200" kern="0" dirty="0" smtClean="0">
              <a:solidFill>
                <a:srgbClr val="FF0000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kern="0" dirty="0" smtClean="0">
                <a:effectLst/>
              </a:rPr>
              <a:t>Local sensitivity analysis</a:t>
            </a:r>
          </a:p>
          <a:p>
            <a:pPr lvl="1">
              <a:lnSpc>
                <a:spcPct val="90000"/>
              </a:lnSpc>
            </a:pPr>
            <a:r>
              <a:rPr lang="en-US" kern="0" dirty="0" smtClean="0">
                <a:effectLst/>
              </a:rPr>
              <a:t>Single-objective function nonlinear regression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3200" kern="0" dirty="0" smtClean="0">
                <a:solidFill>
                  <a:srgbClr val="FF0000"/>
                </a:solidFill>
                <a:effectLst/>
                <a:sym typeface="Wingdings" pitchFamily="2" charset="2"/>
              </a:rPr>
              <a:t> Theoretical a</a:t>
            </a:r>
            <a:r>
              <a:rPr lang="en-US" sz="3200" kern="0" dirty="0" smtClean="0">
                <a:solidFill>
                  <a:srgbClr val="FF0000"/>
                </a:solidFill>
                <a:effectLst/>
              </a:rPr>
              <a:t>ssumptions:</a:t>
            </a:r>
          </a:p>
          <a:p>
            <a:pPr lvl="2">
              <a:lnSpc>
                <a:spcPct val="90000"/>
              </a:lnSpc>
            </a:pPr>
            <a:r>
              <a:rPr lang="en-US" kern="0" dirty="0" smtClean="0">
                <a:solidFill>
                  <a:srgbClr val="FF0000"/>
                </a:solidFill>
                <a:effectLst/>
              </a:rPr>
              <a:t>Model linearity or smoothness</a:t>
            </a:r>
          </a:p>
          <a:p>
            <a:pPr lvl="2">
              <a:lnSpc>
                <a:spcPct val="90000"/>
              </a:lnSpc>
            </a:pPr>
            <a:r>
              <a:rPr lang="en-US" kern="0" dirty="0" smtClean="0">
                <a:solidFill>
                  <a:srgbClr val="FF0000"/>
                </a:solidFill>
                <a:effectLst/>
              </a:rPr>
              <a:t>Gaussian error behavior</a:t>
            </a:r>
          </a:p>
          <a:p>
            <a:pPr lvl="2">
              <a:lnSpc>
                <a:spcPct val="90000"/>
              </a:lnSpc>
            </a:pPr>
            <a:r>
              <a:rPr lang="en-US" kern="0" dirty="0" smtClean="0">
                <a:solidFill>
                  <a:srgbClr val="FF0000"/>
                </a:solidFill>
                <a:effectLst/>
              </a:rPr>
              <a:t>And/or single minimum within the plausible parameter value range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kern="0" dirty="0" smtClean="0">
                <a:solidFill>
                  <a:srgbClr val="FFFF00"/>
                </a:solidFill>
                <a:effectLst/>
              </a:rPr>
              <a:t>       </a:t>
            </a:r>
            <a:r>
              <a:rPr lang="en-US" b="1" kern="0" dirty="0" smtClean="0">
                <a:solidFill>
                  <a:srgbClr val="00FF00"/>
                </a:solidFill>
                <a:effectLst/>
              </a:rPr>
              <a:t>In practice? Explore non ideal problems!</a:t>
            </a:r>
            <a:endParaRPr lang="en-US" b="1" kern="0" dirty="0">
              <a:solidFill>
                <a:srgbClr val="00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04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Calibri" pitchFamily="34" charset="0"/>
              </a:rPr>
              <a:t>Cross validation: Computationally demanding method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4055"/>
            <a:ext cx="8686800" cy="4525963"/>
          </a:xfrm>
        </p:spPr>
        <p:txBody>
          <a:bodyPr/>
          <a:lstStyle/>
          <a:p>
            <a:r>
              <a:rPr lang="en-US" dirty="0"/>
              <a:t>Start with model calibrated with optimization</a:t>
            </a:r>
          </a:p>
          <a:p>
            <a:pPr lvl="1"/>
            <a:r>
              <a:rPr lang="en-US" dirty="0"/>
              <a:t>Here, nonlinear regression by modified Gauss-Newton=</a:t>
            </a:r>
            <a:r>
              <a:rPr lang="en-US" dirty="0" err="1"/>
              <a:t>Levenberg</a:t>
            </a:r>
            <a:r>
              <a:rPr lang="en-US" dirty="0"/>
              <a:t>-Marquardt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Remove one (or more) observations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Perform regression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Save results</a:t>
            </a:r>
          </a:p>
          <a:p>
            <a:r>
              <a:rPr lang="en-US" dirty="0"/>
              <a:t>Calculate normalized change in estimated parameters and calculated predictions</a:t>
            </a:r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7461250" y="3286125"/>
            <a:ext cx="0" cy="1538288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7646988" y="3346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7519988" y="3727450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Arial" pitchFamily="34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2200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68"/>
            <a:ext cx="8229600" cy="1139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/>
              </a:rPr>
              <a:t>Models: simple to complex</a:t>
            </a:r>
            <a:endParaRPr lang="en-US" sz="4000" b="1" dirty="0">
              <a:effectLst/>
            </a:endParaRPr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1772816"/>
            <a:ext cx="838842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CH" sz="2800" b="1" kern="0" dirty="0" smtClean="0">
                <a:solidFill>
                  <a:srgbClr val="FFC000"/>
                </a:solidFill>
                <a:effectLst/>
                <a:latin typeface="Calibri" pitchFamily="34" charset="0"/>
              </a:rPr>
              <a:t>GROUNDWATER: MODFLOW-2000 </a:t>
            </a:r>
            <a:r>
              <a:rPr lang="de-CH" sz="2800" kern="0" dirty="0" smtClean="0">
                <a:effectLst/>
                <a:latin typeface="Calibri" pitchFamily="34" charset="0"/>
              </a:rPr>
              <a:t>(</a:t>
            </a:r>
            <a:r>
              <a:rPr lang="de-CH" sz="2800" kern="0" dirty="0" err="1" smtClean="0">
                <a:effectLst/>
                <a:latin typeface="Calibri" pitchFamily="34" charset="0"/>
              </a:rPr>
              <a:t>Harbaugh</a:t>
            </a:r>
            <a:r>
              <a:rPr lang="de-CH" sz="2800" kern="0" dirty="0" smtClean="0">
                <a:effectLst/>
                <a:latin typeface="Calibri" pitchFamily="34" charset="0"/>
              </a:rPr>
              <a:t>+, 2000; Hill+,2000)</a:t>
            </a:r>
            <a:endParaRPr lang="en-GB" sz="2800" kern="0" dirty="0" smtClean="0">
              <a:effectLst/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kern="0" dirty="0" smtClean="0">
                <a:effectLst/>
                <a:latin typeface="Calibri" pitchFamily="34" charset="0"/>
              </a:rPr>
              <a:t>Two confined aquifers, water table approximated</a:t>
            </a:r>
          </a:p>
          <a:p>
            <a:pPr lvl="1">
              <a:lnSpc>
                <a:spcPct val="90000"/>
              </a:lnSpc>
            </a:pPr>
            <a:r>
              <a:rPr lang="en-GB" kern="0" dirty="0" smtClean="0">
                <a:effectLst/>
                <a:latin typeface="Calibri" pitchFamily="34" charset="0"/>
              </a:rPr>
              <a:t>River Package (simple and fast) and SFR package</a:t>
            </a:r>
            <a:endParaRPr lang="de-CH" kern="0" dirty="0" smtClean="0">
              <a:effectLst/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kern="0" dirty="0" smtClean="0">
                <a:effectLst/>
                <a:latin typeface="Calibri" pitchFamily="34" charset="0"/>
              </a:rPr>
              <a:t>25m grid resolution to match DEM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effectLst/>
                <a:latin typeface="Calibri" pitchFamily="34" charset="0"/>
              </a:rPr>
              <a:t>Steady </a:t>
            </a:r>
            <a:r>
              <a:rPr lang="en-GB" dirty="0" smtClean="0">
                <a:effectLst/>
                <a:latin typeface="Calibri" pitchFamily="34" charset="0"/>
              </a:rPr>
              <a:t>state, </a:t>
            </a:r>
            <a:r>
              <a:rPr lang="en-GB" kern="0" dirty="0" smtClean="0">
                <a:effectLst/>
                <a:latin typeface="Calibri" pitchFamily="34" charset="0"/>
              </a:rPr>
              <a:t>Short execution time – few minutes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CH" sz="2800" b="1" kern="0" dirty="0">
                <a:solidFill>
                  <a:srgbClr val="FFC000"/>
                </a:solidFill>
                <a:effectLst/>
                <a:latin typeface="Calibri" pitchFamily="34" charset="0"/>
              </a:rPr>
              <a:t>HYDROLOGICAL MODEL: TOPKAPI  </a:t>
            </a:r>
          </a:p>
          <a:p>
            <a:pPr defTabSz="4397375">
              <a:lnSpc>
                <a:spcPct val="90000"/>
              </a:lnSpc>
              <a:buNone/>
            </a:pPr>
            <a:r>
              <a:rPr lang="de-CH" sz="2400" kern="0" dirty="0">
                <a:effectLst/>
                <a:latin typeface="Calibri" pitchFamily="34" charset="0"/>
              </a:rPr>
              <a:t>     </a:t>
            </a:r>
            <a:r>
              <a:rPr lang="en-GB" sz="2800" kern="0" dirty="0" err="1">
                <a:solidFill>
                  <a:srgbClr val="FFC000"/>
                </a:solidFill>
                <a:effectLst/>
                <a:latin typeface="Calibri" pitchFamily="34" charset="0"/>
              </a:rPr>
              <a:t>TOP</a:t>
            </a:r>
            <a:r>
              <a:rPr lang="en-GB" sz="2800" kern="0" dirty="0" err="1">
                <a:effectLst/>
                <a:latin typeface="Calibri" pitchFamily="34" charset="0"/>
              </a:rPr>
              <a:t>ographic</a:t>
            </a:r>
            <a:r>
              <a:rPr lang="en-GB" sz="2800" kern="0" dirty="0">
                <a:effectLst/>
                <a:latin typeface="Calibri" pitchFamily="34" charset="0"/>
              </a:rPr>
              <a:t> </a:t>
            </a:r>
            <a:r>
              <a:rPr lang="en-GB" sz="2800" kern="0" dirty="0">
                <a:solidFill>
                  <a:srgbClr val="FFC000"/>
                </a:solidFill>
                <a:effectLst/>
                <a:latin typeface="Calibri" pitchFamily="34" charset="0"/>
              </a:rPr>
              <a:t>K</a:t>
            </a:r>
            <a:r>
              <a:rPr lang="en-GB" sz="2800" kern="0" dirty="0">
                <a:effectLst/>
                <a:latin typeface="Calibri" pitchFamily="34" charset="0"/>
              </a:rPr>
              <a:t>inematic </a:t>
            </a:r>
            <a:r>
              <a:rPr lang="en-GB" sz="2800" kern="0" dirty="0" err="1">
                <a:solidFill>
                  <a:srgbClr val="FFC000"/>
                </a:solidFill>
                <a:effectLst/>
                <a:latin typeface="Calibri" pitchFamily="34" charset="0"/>
              </a:rPr>
              <a:t>AP</a:t>
            </a:r>
            <a:r>
              <a:rPr lang="en-GB" sz="2800" kern="0" dirty="0" err="1">
                <a:effectLst/>
                <a:latin typeface="Calibri" pitchFamily="34" charset="0"/>
              </a:rPr>
              <a:t>proximation</a:t>
            </a:r>
            <a:r>
              <a:rPr lang="en-GB" sz="2800" kern="0" dirty="0">
                <a:effectLst/>
                <a:latin typeface="Calibri" pitchFamily="34" charset="0"/>
              </a:rPr>
              <a:t> and </a:t>
            </a:r>
            <a:r>
              <a:rPr lang="en-GB" sz="2800" kern="0" dirty="0">
                <a:solidFill>
                  <a:srgbClr val="FFC000"/>
                </a:solidFill>
                <a:effectLst/>
                <a:latin typeface="Calibri" pitchFamily="34" charset="0"/>
              </a:rPr>
              <a:t>I</a:t>
            </a:r>
            <a:r>
              <a:rPr lang="en-GB" sz="2800" kern="0" dirty="0">
                <a:effectLst/>
                <a:latin typeface="Calibri" pitchFamily="34" charset="0"/>
              </a:rPr>
              <a:t>ntegration </a:t>
            </a:r>
            <a:r>
              <a:rPr lang="en-GB" sz="2800" kern="0" dirty="0" smtClean="0">
                <a:effectLst/>
                <a:latin typeface="Calibri" pitchFamily="34" charset="0"/>
              </a:rPr>
              <a:t>physically </a:t>
            </a:r>
            <a:r>
              <a:rPr lang="en-GB" sz="2800" kern="0" dirty="0">
                <a:effectLst/>
                <a:latin typeface="Calibri" pitchFamily="34" charset="0"/>
              </a:rPr>
              <a:t>based distributed rainfall-runoff model </a:t>
            </a:r>
            <a:r>
              <a:rPr lang="en-GB" sz="2800" dirty="0" smtClean="0">
                <a:effectLst/>
                <a:latin typeface="Calibri" pitchFamily="34" charset="0"/>
              </a:rPr>
              <a:t>based	 </a:t>
            </a:r>
            <a:r>
              <a:rPr lang="en-GB" sz="2800" dirty="0">
                <a:effectLst/>
                <a:latin typeface="Calibri" pitchFamily="34" charset="0"/>
              </a:rPr>
              <a:t>on non </a:t>
            </a:r>
            <a:r>
              <a:rPr lang="en-GB" sz="2800" kern="0" dirty="0">
                <a:effectLst/>
                <a:latin typeface="Calibri" pitchFamily="34" charset="0"/>
              </a:rPr>
              <a:t>linear kinematic wave model [</a:t>
            </a:r>
            <a:r>
              <a:rPr lang="en-GB" sz="2800" kern="0" dirty="0" err="1">
                <a:effectLst/>
                <a:latin typeface="Calibri" pitchFamily="34" charset="0"/>
              </a:rPr>
              <a:t>Todini</a:t>
            </a:r>
            <a:r>
              <a:rPr lang="en-GB" sz="2800" kern="0" dirty="0">
                <a:effectLst/>
                <a:latin typeface="Calibri" pitchFamily="34" charset="0"/>
              </a:rPr>
              <a:t> &amp; </a:t>
            </a:r>
            <a:r>
              <a:rPr lang="en-GB" sz="2800" kern="0" dirty="0" err="1">
                <a:effectLst/>
                <a:latin typeface="Calibri" pitchFamily="34" charset="0"/>
              </a:rPr>
              <a:t>Ciarapica</a:t>
            </a:r>
            <a:r>
              <a:rPr lang="en-GB" sz="2800" kern="0" dirty="0">
                <a:effectLst/>
                <a:latin typeface="Calibri" pitchFamily="34" charset="0"/>
              </a:rPr>
              <a:t>, 2002, Liu &amp; </a:t>
            </a:r>
            <a:r>
              <a:rPr lang="en-GB" sz="2800" kern="0" dirty="0" err="1">
                <a:effectLst/>
                <a:latin typeface="Calibri" pitchFamily="34" charset="0"/>
              </a:rPr>
              <a:t>Todini</a:t>
            </a:r>
            <a:r>
              <a:rPr lang="en-GB" sz="2800" kern="0" dirty="0">
                <a:effectLst/>
                <a:latin typeface="Calibri" pitchFamily="34" charset="0"/>
              </a:rPr>
              <a:t>, 2002]. </a:t>
            </a:r>
            <a:endParaRPr lang="en-GB" sz="2800" kern="0" dirty="0" smtClean="0">
              <a:effectLst/>
              <a:latin typeface="Calibri" pitchFamily="34" charset="0"/>
            </a:endParaRPr>
          </a:p>
          <a:p>
            <a:pPr defTabSz="4397375">
              <a:lnSpc>
                <a:spcPct val="90000"/>
              </a:lnSpc>
              <a:buNone/>
            </a:pPr>
            <a:r>
              <a:rPr lang="de-CH" sz="2800" b="1" dirty="0" smtClean="0">
                <a:solidFill>
                  <a:srgbClr val="FFC000"/>
                </a:solidFill>
                <a:effectLst/>
                <a:latin typeface="Calibri" pitchFamily="34" charset="0"/>
              </a:rPr>
              <a:t>INTEGRATED MODEL</a:t>
            </a:r>
            <a:r>
              <a:rPr lang="de-CH" sz="2800" b="1" dirty="0">
                <a:solidFill>
                  <a:srgbClr val="FFC000"/>
                </a:solidFill>
                <a:effectLst/>
                <a:latin typeface="Calibri" pitchFamily="34" charset="0"/>
              </a:rPr>
              <a:t>: </a:t>
            </a:r>
            <a:r>
              <a:rPr lang="de-CH" sz="2800" b="1" dirty="0" smtClean="0">
                <a:solidFill>
                  <a:srgbClr val="FFC000"/>
                </a:solidFill>
                <a:effectLst/>
                <a:latin typeface="Calibri" pitchFamily="34" charset="0"/>
              </a:rPr>
              <a:t>TOPKAPI+MODFLOW  </a:t>
            </a:r>
          </a:p>
          <a:p>
            <a:pPr lvl="1" defTabSz="4397375">
              <a:lnSpc>
                <a:spcPct val="90000"/>
              </a:lnSpc>
            </a:pPr>
            <a:r>
              <a:rPr lang="de-CH" dirty="0" smtClean="0">
                <a:effectLst/>
                <a:latin typeface="Calibri" pitchFamily="34" charset="0"/>
              </a:rPr>
              <a:t>TOPKAPI output </a:t>
            </a:r>
            <a:r>
              <a:rPr lang="de-CH" dirty="0" smtClean="0">
                <a:effectLst/>
                <a:latin typeface="Calibri" pitchFamily="34" charset="0"/>
                <a:sym typeface="Wingdings" pitchFamily="2" charset="2"/>
              </a:rPr>
              <a:t></a:t>
            </a:r>
            <a:r>
              <a:rPr lang="de-CH" dirty="0" smtClean="0">
                <a:effectLst/>
                <a:latin typeface="Calibri" pitchFamily="34" charset="0"/>
              </a:rPr>
              <a:t> </a:t>
            </a:r>
            <a:r>
              <a:rPr lang="de-CH" dirty="0">
                <a:effectLst/>
                <a:latin typeface="Calibri" pitchFamily="34" charset="0"/>
              </a:rPr>
              <a:t>distributed recharge </a:t>
            </a:r>
            <a:r>
              <a:rPr lang="de-CH" dirty="0" err="1" smtClean="0">
                <a:effectLst/>
                <a:latin typeface="Calibri" pitchFamily="34" charset="0"/>
              </a:rPr>
              <a:t>into</a:t>
            </a:r>
            <a:r>
              <a:rPr lang="de-CH" dirty="0" smtClean="0">
                <a:effectLst/>
                <a:latin typeface="Calibri" pitchFamily="34" charset="0"/>
              </a:rPr>
              <a:t> MODFLOW</a:t>
            </a:r>
            <a:endParaRPr lang="de-CH" dirty="0">
              <a:effectLst/>
              <a:latin typeface="Calibri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629877" y="1167041"/>
            <a:ext cx="0" cy="493776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6776588" y="2837189"/>
            <a:ext cx="4136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Increasing Complexity</a:t>
            </a:r>
            <a:endParaRPr lang="en-US" sz="28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9" y="47061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</a:rPr>
              <a:t>TOPKAPI hydrological model </a:t>
            </a: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sym typeface="Wingdings" pitchFamily="2" charset="2"/>
              </a:rPr>
              <a:t>outline </a:t>
            </a:r>
            <a:r>
              <a:rPr lang="en-US" altLang="en-US" b="1" dirty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altLang="en-US" b="1" dirty="0" err="1">
                <a:latin typeface="Calibri" panose="020F0502020204030204" pitchFamily="34" charset="0"/>
                <a:sym typeface="Wingdings" pitchFamily="2" charset="2"/>
              </a:rPr>
              <a:t>Obs</a:t>
            </a:r>
            <a:r>
              <a:rPr lang="en-US" altLang="en-US" b="1" dirty="0">
                <a:latin typeface="Calibri" panose="020F0502020204030204" pitchFamily="34" charset="0"/>
                <a:sym typeface="Wingdings" pitchFamily="2" charset="2"/>
              </a:rPr>
              <a:t> Locations</a:t>
            </a:r>
            <a:r>
              <a:rPr lang="en-US" altLang="en-US" b="1" dirty="0">
                <a:latin typeface="Calibri" panose="020F0502020204030204" pitchFamily="34" charset="0"/>
              </a:rPr>
              <a:t/>
            </a:r>
            <a:br>
              <a:rPr lang="en-US" altLang="en-US" b="1" dirty="0">
                <a:latin typeface="Calibri" panose="020F0502020204030204" pitchFamily="34" charset="0"/>
              </a:rPr>
            </a:br>
            <a:endParaRPr lang="en-US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6" y="1428381"/>
            <a:ext cx="5068122" cy="54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89" y="3682834"/>
            <a:ext cx="4509610" cy="31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633090"/>
            <a:ext cx="3369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206 </a:t>
            </a:r>
            <a:r>
              <a:rPr lang="en-US" sz="3200" dirty="0" err="1" smtClean="0">
                <a:latin typeface="Calibri" panose="020F0502020204030204" pitchFamily="34" charset="0"/>
              </a:rPr>
              <a:t>obs</a:t>
            </a:r>
            <a:r>
              <a:rPr lang="en-US" sz="3200" dirty="0" smtClean="0">
                <a:latin typeface="Calibri" panose="020F0502020204030204" pitchFamily="34" charset="0"/>
              </a:rPr>
              <a:t> in each station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8" name="Picture 47" descr="maggia_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32" y="1633090"/>
            <a:ext cx="3388392" cy="2240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0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288" y="6005513"/>
            <a:ext cx="1560512" cy="355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00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7FFEC00-032D-4FDB-9C5F-136A7DF49F8D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000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575" y="0"/>
            <a:ext cx="911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00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GW Model </a:t>
            </a:r>
            <a:r>
              <a:rPr lang="en-US" altLang="en-US" sz="3600" b="1" dirty="0">
                <a:solidFill>
                  <a:srgbClr val="00B050"/>
                </a:solidFill>
                <a:latin typeface="Calibri" panose="020F0502020204030204" pitchFamily="34" charset="0"/>
                <a:sym typeface="Wingdings" pitchFamily="2" charset="2"/>
              </a:rPr>
              <a:t>outline</a:t>
            </a: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en-US" sz="3600" b="1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altLang="en-US" sz="3600" b="1" dirty="0" err="1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Obs</a:t>
            </a:r>
            <a:r>
              <a:rPr lang="en-US" altLang="en-US" sz="3600" b="1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en-US" sz="3600" b="1" dirty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Locations</a:t>
            </a:r>
            <a:endParaRPr lang="en-US" altLang="en-US" sz="36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10" descr="Figure_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3" y="1230888"/>
            <a:ext cx="6324600" cy="56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Slide Number Placeholder 5"/>
          <p:cNvSpPr txBox="1">
            <a:spLocks/>
          </p:cNvSpPr>
          <p:nvPr/>
        </p:nvSpPr>
        <p:spPr bwMode="auto">
          <a:xfrm>
            <a:off x="7126288" y="6005513"/>
            <a:ext cx="15605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00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4AD9950-F624-40BD-8F48-D06BA8BA5A68}" type="slidenum">
              <a:rPr lang="en-US" altLang="en-US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pic>
        <p:nvPicPr>
          <p:cNvPr id="9223" name="Picture 4" descr="MMA_fig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165225"/>
            <a:ext cx="4452938" cy="56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Rectangle 1"/>
          <p:cNvSpPr>
            <a:spLocks noChangeArrowheads="1"/>
          </p:cNvSpPr>
          <p:nvPr/>
        </p:nvSpPr>
        <p:spPr bwMode="auto">
          <a:xfrm>
            <a:off x="8686800" y="1165225"/>
            <a:ext cx="609600" cy="5692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00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-23181" y="597702"/>
            <a:ext cx="483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Flow data (use gains/losses)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484" y="646113"/>
            <a:ext cx="1891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Head data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maggia3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46" y="1649884"/>
            <a:ext cx="4551076" cy="520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1"/>
            <a:ext cx="8458200" cy="1700807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Streamflow</a:t>
            </a:r>
            <a:r>
              <a:rPr lang="en-US" altLang="en-US" sz="3600" dirty="0" smtClean="0"/>
              <a:t> observation locations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688138" y="2479675"/>
            <a:ext cx="1452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Bignasco</a:t>
            </a:r>
            <a:endParaRPr lang="en-US" sz="2400" dirty="0">
              <a:latin typeface="+mn-lt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94488" y="3438525"/>
            <a:ext cx="121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Lodano</a:t>
            </a:r>
            <a:endParaRPr lang="en-US" sz="2400" dirty="0">
              <a:latin typeface="+mn-lt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704013" y="4546600"/>
            <a:ext cx="1316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Solduno</a:t>
            </a:r>
            <a:endParaRPr lang="en-US" sz="24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4067944" y="2709863"/>
            <a:ext cx="2529708" cy="960436"/>
          </a:xfrm>
          <a:prstGeom prst="lin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45067" idx="1"/>
          </p:cNvCxnSpPr>
          <p:nvPr/>
        </p:nvCxnSpPr>
        <p:spPr bwMode="auto">
          <a:xfrm flipH="1">
            <a:off x="4644008" y="3669507"/>
            <a:ext cx="2050480" cy="695597"/>
          </a:xfrm>
          <a:prstGeom prst="lin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332798" y="4792663"/>
            <a:ext cx="1312478" cy="364529"/>
          </a:xfrm>
          <a:prstGeom prst="lin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52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5"/>
            <a:ext cx="9049109" cy="1139825"/>
          </a:xfrm>
        </p:spPr>
        <p:txBody>
          <a:bodyPr/>
          <a:lstStyle/>
          <a:p>
            <a:r>
              <a:rPr lang="en-US" b="1" dirty="0" smtClean="0">
                <a:effectLst/>
                <a:latin typeface="Calibri" panose="020F0502020204030204" pitchFamily="34" charset="0"/>
              </a:rPr>
              <a:t>Increasing complexity</a:t>
            </a:r>
            <a:endParaRPr lang="en-US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" y="1700808"/>
            <a:ext cx="9028112" cy="49685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Groundwater model development and calibration using frugal methods and </a:t>
            </a:r>
            <a:r>
              <a:rPr lang="en-US" sz="2800" dirty="0" err="1" smtClean="0"/>
              <a:t>crossvalidation</a:t>
            </a:r>
            <a:r>
              <a:rPr lang="en-US" sz="2800" dirty="0" smtClean="0"/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  <a:ea typeface="+mn-ea"/>
                <a:cs typeface="+mn-cs"/>
                <a:sym typeface="Wingdings" panose="05000000000000000000" pitchFamily="2" charset="2"/>
              </a:rPr>
              <a:t> frugal methods provide 70% of the insights with 2% of the model </a:t>
            </a:r>
            <a:r>
              <a:rPr lang="en-US" b="1" dirty="0" smtClean="0">
                <a:solidFill>
                  <a:srgbClr val="00B050"/>
                </a:solidFill>
                <a:ea typeface="+mn-ea"/>
                <a:cs typeface="+mn-cs"/>
                <a:sym typeface="Wingdings" panose="05000000000000000000" pitchFamily="2" charset="2"/>
              </a:rPr>
              <a:t>runs (results not presented here, GW, 2007)</a:t>
            </a:r>
            <a:endParaRPr lang="en-US" b="1" dirty="0">
              <a:solidFill>
                <a:srgbClr val="00B050"/>
              </a:solidFill>
              <a:ea typeface="+mn-ea"/>
              <a:cs typeface="+mn-cs"/>
            </a:endParaRPr>
          </a:p>
          <a:p>
            <a:r>
              <a:rPr lang="en-US" sz="2800" dirty="0" smtClean="0"/>
              <a:t>Hydrological model calibration using frugal methods: low flow observations more important than expected </a:t>
            </a:r>
          </a:p>
          <a:p>
            <a:pPr marL="365760" lvl="1" indent="0">
              <a:buNone/>
            </a:pPr>
            <a:r>
              <a:rPr lang="en-US" sz="25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resampling of the observations to better capture all parts of the hydrograph</a:t>
            </a:r>
          </a:p>
          <a:p>
            <a:endParaRPr lang="en-US" sz="28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INTEGRATED MODEL: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NEW PROCESSES + NEW OBSERVATIONS</a:t>
            </a:r>
            <a:endParaRPr lang="en-US" sz="2800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1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41564"/>
            <a:ext cx="9143999" cy="1139825"/>
          </a:xfrm>
        </p:spPr>
        <p:txBody>
          <a:bodyPr/>
          <a:lstStyle/>
          <a:p>
            <a:r>
              <a:rPr lang="en-US" b="1" dirty="0" smtClean="0">
                <a:effectLst/>
                <a:latin typeface="Calibri" panose="020F0502020204030204" pitchFamily="34" charset="0"/>
              </a:rPr>
              <a:t>New obs., processes, &amp; parameters</a:t>
            </a:r>
            <a:endParaRPr lang="en-US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9995"/>
            <a:ext cx="9144000" cy="551542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New Obs. </a:t>
            </a:r>
            <a:r>
              <a:rPr lang="en-US" dirty="0" smtClean="0">
                <a:latin typeface="Calibri" panose="020F0502020204030204" pitchFamily="34" charset="0"/>
              </a:rPr>
              <a:t>- based on findings of WRR 2009 paper: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 Increase </a:t>
            </a:r>
            <a:r>
              <a:rPr lang="en-US" sz="2400" dirty="0" err="1" smtClean="0">
                <a:latin typeface="Calibri" panose="020F0502020204030204" pitchFamily="34" charset="0"/>
              </a:rPr>
              <a:t>obs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from ~ 40 </a:t>
            </a:r>
            <a:r>
              <a:rPr lang="en-US" sz="2400" dirty="0" smtClean="0">
                <a:latin typeface="Calibri" panose="020F0502020204030204" pitchFamily="34" charset="0"/>
              </a:rPr>
              <a:t>to 206 at all three stations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</a:rPr>
              <a:t>Improve representation of all parts </a:t>
            </a:r>
            <a:r>
              <a:rPr lang="en-GB" sz="2400" dirty="0">
                <a:latin typeface="Calibri" panose="020F0502020204030204" pitchFamily="34" charset="0"/>
              </a:rPr>
              <a:t>of the </a:t>
            </a:r>
            <a:r>
              <a:rPr lang="en-GB" sz="2400" dirty="0" smtClean="0">
                <a:latin typeface="Calibri" panose="020F0502020204030204" pitchFamily="34" charset="0"/>
              </a:rPr>
              <a:t>hydrograph (low </a:t>
            </a:r>
            <a:r>
              <a:rPr lang="en-GB" sz="2400" dirty="0">
                <a:latin typeface="Calibri" panose="020F0502020204030204" pitchFamily="34" charset="0"/>
              </a:rPr>
              <a:t>flows, flood peaks, and the rising and falling </a:t>
            </a:r>
            <a:r>
              <a:rPr lang="en-GB" sz="2400" dirty="0" smtClean="0">
                <a:latin typeface="Calibri" panose="020F0502020204030204" pitchFamily="34" charset="0"/>
              </a:rPr>
              <a:t>limbs)</a:t>
            </a:r>
            <a:r>
              <a:rPr lang="en-US" sz="2400" dirty="0" smtClean="0">
                <a:latin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New Processes </a:t>
            </a:r>
            <a:r>
              <a:rPr lang="en-US" dirty="0" smtClean="0">
                <a:latin typeface="Calibri" panose="020F0502020204030204" pitchFamily="34" charset="0"/>
              </a:rPr>
              <a:t>- Hydrological model coupled to the GW model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3D GW flow + stream/aquifer interaction processes</a:t>
            </a:r>
          </a:p>
          <a:p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</a:rPr>
              <a:t>New Parameters </a:t>
            </a:r>
            <a:r>
              <a:rPr lang="en-US" dirty="0" smtClean="0">
                <a:latin typeface="Calibri" panose="020F0502020204030204" pitchFamily="34" charset="0"/>
              </a:rPr>
              <a:t>(Summary)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36 Rainfall/Runoff parameters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 – ET, soil depth,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conductivity, water content, Manning’s 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6 GW parameters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Recharge, aquifer and streambed conductivities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275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34"/>
            <a:ext cx="9144000" cy="6000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0" y="-110841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4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4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4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4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00B050"/>
                </a:solidFill>
                <a:latin typeface="Calibri" pitchFamily="34" charset="0"/>
              </a:rPr>
              <a:t>Parameter importance for the integrated model (with CSS)</a:t>
            </a:r>
            <a:endParaRPr lang="en-US" sz="40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67098"/>
            <a:ext cx="9144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 New </a:t>
            </a:r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obs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likely </a:t>
            </a:r>
            <a:r>
              <a:rPr lang="en-US" sz="2800" b="1" dirty="0">
                <a:solidFill>
                  <a:srgbClr val="000099"/>
                </a:solidFill>
                <a:latin typeface="Calibri" pitchFamily="34" charset="0"/>
              </a:rPr>
              <a:t>to have 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huge </a:t>
            </a:r>
            <a:r>
              <a:rPr lang="en-US" sz="2800" b="1" dirty="0">
                <a:solidFill>
                  <a:srgbClr val="000099"/>
                </a:solidFill>
                <a:latin typeface="Calibri" pitchFamily="34" charset="0"/>
              </a:rPr>
              <a:t>impact 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on </a:t>
            </a:r>
            <a:r>
              <a:rPr lang="en-US" sz="2800" b="1" dirty="0">
                <a:solidFill>
                  <a:srgbClr val="000099"/>
                </a:solidFill>
                <a:latin typeface="Calibri" pitchFamily="34" charset="0"/>
              </a:rPr>
              <a:t>calibration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20444"/>
            <a:ext cx="9144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libri" pitchFamily="34" charset="0"/>
              </a:rPr>
              <a:t>Foglia</a:t>
            </a:r>
            <a:r>
              <a:rPr lang="en-US" sz="2400" dirty="0" smtClean="0">
                <a:latin typeface="Calibri" pitchFamily="34" charset="0"/>
              </a:rPr>
              <a:t> et al., </a:t>
            </a:r>
            <a:r>
              <a:rPr lang="en-US" sz="2400" dirty="0">
                <a:latin typeface="Calibri" pitchFamily="34" charset="0"/>
              </a:rPr>
              <a:t>Parameter and Observation Importance in Modeling Integrated Surface-Water/Groundwater Systems </a:t>
            </a:r>
            <a:r>
              <a:rPr lang="en-US" sz="2400" dirty="0" smtClean="0">
                <a:latin typeface="Calibri" pitchFamily="34" charset="0"/>
              </a:rPr>
              <a:t>, in prep.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570" y="1475877"/>
            <a:ext cx="337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Make text bigger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 NOTE ABOUT CORRELATIONS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365"/>
            <a:ext cx="9144000" cy="393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1139825"/>
          </a:xfrm>
        </p:spPr>
        <p:txBody>
          <a:bodyPr/>
          <a:lstStyle/>
          <a:p>
            <a:r>
              <a:rPr lang="en-US" b="1" dirty="0" smtClean="0">
                <a:effectLst/>
                <a:latin typeface="Calibri" panose="020F0502020204030204" pitchFamily="34" charset="0"/>
              </a:rPr>
              <a:t>Results</a:t>
            </a:r>
            <a:endParaRPr lang="en-US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23529" y="2204864"/>
            <a:ext cx="8568952" cy="337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Calibri" panose="020F0502020204030204" pitchFamily="34" charset="0"/>
              </a:rPr>
              <a:t>Parameters </a:t>
            </a:r>
            <a:r>
              <a:rPr lang="en-US" sz="2800" dirty="0">
                <a:latin typeface="Calibri" panose="020F0502020204030204" pitchFamily="34" charset="0"/>
              </a:rPr>
              <a:t>with biggest change are depth2 (0.96 to 0.18) and thetas2 (0.75 to 2.92)</a:t>
            </a:r>
          </a:p>
          <a:p>
            <a:pPr marL="857250" lvl="1" indent="-457200">
              <a:lnSpc>
                <a:spcPct val="90000"/>
              </a:lnSpc>
              <a:buFontTx/>
              <a:buChar char="-"/>
              <a:defRPr/>
            </a:pPr>
            <a:r>
              <a:rPr lang="en-US" dirty="0">
                <a:latin typeface="Calibri" panose="020F0502020204030204" pitchFamily="34" charset="0"/>
              </a:rPr>
              <a:t>CSS showed both are sensitive to low </a:t>
            </a:r>
            <a:r>
              <a:rPr lang="en-US" dirty="0" smtClean="0">
                <a:latin typeface="Calibri" panose="020F0502020204030204" pitchFamily="34" charset="0"/>
              </a:rPr>
              <a:t>flows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Calibri" panose="020F0502020204030204" pitchFamily="34" charset="0"/>
              </a:rPr>
              <a:t>Depth2, thetas2, and KS2 are strongly correlated </a:t>
            </a:r>
          </a:p>
          <a:p>
            <a:pPr marL="857250" lvl="1" indent="-457200">
              <a:lnSpc>
                <a:spcPct val="90000"/>
              </a:lnSpc>
              <a:buFontTx/>
              <a:buChar char="-"/>
              <a:defRPr/>
            </a:pPr>
            <a:r>
              <a:rPr lang="en-US" dirty="0">
                <a:latin typeface="Calibri" panose="020F0502020204030204" pitchFamily="34" charset="0"/>
              </a:rPr>
              <a:t>Parameter correlations not presented here significantly affect model calibration. Mainly the surface water parameters </a:t>
            </a:r>
            <a:endParaRPr lang="en-US" dirty="0" smtClean="0">
              <a:latin typeface="Calibri" panose="020F0502020204030204" pitchFamily="34" charset="0"/>
            </a:endParaRPr>
          </a:p>
          <a:p>
            <a:pPr marL="857250" lvl="1" indent="-457200">
              <a:lnSpc>
                <a:spcPct val="90000"/>
              </a:lnSpc>
              <a:buFontTx/>
              <a:buChar char="-"/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0" dirty="0">
                <a:latin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57250" lvl="1" indent="-457200">
              <a:lnSpc>
                <a:spcPct val="90000"/>
              </a:lnSpc>
              <a:buFontTx/>
              <a:buChar char="-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Calibri" panose="020F0502020204030204" pitchFamily="34" charset="0"/>
              </a:rPr>
              <a:t>Coupling the GW and RR models provides significant insight for estimation of critical parameters like depth2</a:t>
            </a:r>
          </a:p>
          <a:p>
            <a:pPr marL="857250" lvl="1" indent="-457200">
              <a:lnSpc>
                <a:spcPct val="90000"/>
              </a:lnSpc>
              <a:buFontTx/>
              <a:buChar char="-"/>
              <a:defRPr/>
            </a:pPr>
            <a:r>
              <a:rPr lang="en-US" dirty="0">
                <a:latin typeface="Calibri" panose="020F0502020204030204" pitchFamily="34" charset="0"/>
              </a:rPr>
              <a:t>Increased model complexity can benefit model calibration through inclusion of supporting &amp; complementary data</a:t>
            </a:r>
          </a:p>
        </p:txBody>
      </p:sp>
    </p:spTree>
    <p:extLst>
      <p:ext uri="{BB962C8B-B14F-4D97-AF65-F5344CB8AC3E}">
        <p14:creationId xmlns:p14="http://schemas.microsoft.com/office/powerpoint/2010/main" val="425597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8" y="0"/>
            <a:ext cx="8229600" cy="1139825"/>
          </a:xfrm>
        </p:spPr>
        <p:txBody>
          <a:bodyPr/>
          <a:lstStyle/>
          <a:p>
            <a:r>
              <a:rPr lang="en-US" b="1" dirty="0" smtClean="0">
                <a:effectLst/>
                <a:latin typeface="Calibri" panose="020F0502020204030204" pitchFamily="34" charset="0"/>
              </a:rPr>
              <a:t>Future work</a:t>
            </a:r>
            <a:endParaRPr lang="en-US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00654" cy="4525963"/>
          </a:xfrm>
        </p:spPr>
        <p:txBody>
          <a:bodyPr>
            <a:normAutofit lnSpcReduction="10000"/>
          </a:bodyPr>
          <a:lstStyle/>
          <a:p>
            <a:pPr marL="228600" lvl="2" algn="just">
              <a:spcBef>
                <a:spcPct val="0"/>
              </a:spcBef>
              <a:buFontTx/>
              <a:buNone/>
              <a:defRPr/>
            </a:pPr>
            <a:r>
              <a:rPr lang="en-GB" sz="2800" dirty="0" smtClean="0">
                <a:effectLst/>
                <a:latin typeface="Calibri" panose="020F0502020204030204" pitchFamily="34" charset="0"/>
              </a:rPr>
              <a:t>	These </a:t>
            </a:r>
            <a:r>
              <a:rPr lang="en-GB" sz="2800" dirty="0">
                <a:effectLst/>
                <a:latin typeface="Calibri" panose="020F0502020204030204" pitchFamily="34" charset="0"/>
              </a:rPr>
              <a:t>preliminary results provide important directions for the future </a:t>
            </a:r>
            <a:r>
              <a:rPr lang="en-GB" sz="2800" dirty="0" smtClean="0">
                <a:effectLst/>
                <a:latin typeface="Calibri" panose="020F0502020204030204" pitchFamily="34" charset="0"/>
              </a:rPr>
              <a:t>work:</a:t>
            </a:r>
          </a:p>
          <a:p>
            <a:pPr marL="514350" lvl="2" indent="-514350" algn="just">
              <a:spcBef>
                <a:spcPct val="0"/>
              </a:spcBef>
              <a:buClr>
                <a:srgbClr val="FFFF00"/>
              </a:buClr>
              <a:buFont typeface="+mj-lt"/>
              <a:buAutoNum type="arabicPeriod"/>
              <a:defRPr/>
            </a:pPr>
            <a:r>
              <a:rPr lang="en-GB" sz="2800" dirty="0" smtClean="0">
                <a:effectLst/>
                <a:latin typeface="Calibri" panose="020F0502020204030204" pitchFamily="34" charset="0"/>
              </a:rPr>
              <a:t>Why </a:t>
            </a:r>
            <a:r>
              <a:rPr lang="en-GB" sz="2800" dirty="0">
                <a:effectLst/>
                <a:latin typeface="Calibri" panose="020F0502020204030204" pitchFamily="34" charset="0"/>
              </a:rPr>
              <a:t>some parameters are significantly more affected by the new observations than others? </a:t>
            </a:r>
            <a:endParaRPr lang="en-GB" sz="2800" dirty="0">
              <a:effectLst/>
              <a:latin typeface="Calibri" panose="020F0502020204030204" pitchFamily="34" charset="0"/>
              <a:sym typeface="Wingdings" pitchFamily="2" charset="2"/>
            </a:endParaRPr>
          </a:p>
          <a:p>
            <a:pPr marL="800100" lvl="3" indent="-342900" algn="just">
              <a:spcBef>
                <a:spcPct val="0"/>
              </a:spcBef>
              <a:buClr>
                <a:srgbClr val="FFFF00"/>
              </a:buClr>
              <a:defRPr/>
            </a:pPr>
            <a:r>
              <a:rPr lang="en-GB" sz="2400" dirty="0" smtClean="0">
                <a:effectLst/>
                <a:latin typeface="Calibri" panose="020F0502020204030204" pitchFamily="34" charset="0"/>
              </a:rPr>
              <a:t>More </a:t>
            </a:r>
            <a:r>
              <a:rPr lang="en-GB" sz="2400" dirty="0">
                <a:effectLst/>
                <a:latin typeface="Calibri" panose="020F0502020204030204" pitchFamily="34" charset="0"/>
              </a:rPr>
              <a:t>detailed analyses of the processes to create a better relation between parameters, observations, and processes. </a:t>
            </a:r>
            <a:endParaRPr lang="en-GB" sz="2400" dirty="0" smtClean="0">
              <a:effectLst/>
              <a:latin typeface="Calibri" panose="020F0502020204030204" pitchFamily="34" charset="0"/>
            </a:endParaRPr>
          </a:p>
          <a:p>
            <a:pPr marL="800100" lvl="3" indent="-342900" algn="just">
              <a:spcBef>
                <a:spcPct val="0"/>
              </a:spcBef>
              <a:buFont typeface="Wingdings"/>
              <a:buChar char="à"/>
              <a:defRPr/>
            </a:pPr>
            <a:endParaRPr lang="en-GB" sz="2400" dirty="0" smtClean="0">
              <a:effectLst/>
              <a:latin typeface="Calibri" panose="020F0502020204030204" pitchFamily="34" charset="0"/>
            </a:endParaRPr>
          </a:p>
          <a:p>
            <a:pPr marL="457200" lvl="2" indent="-457200" algn="just">
              <a:spcBef>
                <a:spcPct val="0"/>
              </a:spcBef>
              <a:buClr>
                <a:srgbClr val="FFFF00"/>
              </a:buClr>
              <a:buFont typeface="+mj-lt"/>
              <a:buAutoNum type="arabicPeriod"/>
              <a:defRPr/>
            </a:pPr>
            <a:r>
              <a:rPr lang="en-GB" sz="2800" dirty="0" smtClean="0">
                <a:effectLst/>
                <a:latin typeface="Calibri" panose="020F0502020204030204" pitchFamily="34" charset="0"/>
              </a:rPr>
              <a:t>How </a:t>
            </a:r>
            <a:r>
              <a:rPr lang="en-GB" sz="2800" dirty="0">
                <a:effectLst/>
                <a:latin typeface="Calibri" panose="020F0502020204030204" pitchFamily="34" charset="0"/>
              </a:rPr>
              <a:t>can we improve the fit of the low flows? </a:t>
            </a:r>
            <a:endParaRPr lang="en-GB" sz="2800" dirty="0" smtClean="0">
              <a:effectLst/>
              <a:latin typeface="Calibri" panose="020F0502020204030204" pitchFamily="34" charset="0"/>
              <a:sym typeface="Wingdings" pitchFamily="2" charset="2"/>
            </a:endParaRPr>
          </a:p>
          <a:p>
            <a:pPr marL="457200" lvl="3" indent="0" algn="just">
              <a:spcBef>
                <a:spcPct val="0"/>
              </a:spcBef>
              <a:buNone/>
              <a:defRPr/>
            </a:pPr>
            <a:r>
              <a:rPr lang="en-GB" sz="2400" dirty="0" smtClean="0">
                <a:effectLst/>
                <a:latin typeface="Calibri" panose="020F0502020204030204" pitchFamily="34" charset="0"/>
                <a:sym typeface="Wingdings" pitchFamily="2" charset="2"/>
              </a:rPr>
              <a:t>Tests </a:t>
            </a:r>
            <a:r>
              <a:rPr lang="en-GB" sz="2400" dirty="0">
                <a:effectLst/>
                <a:latin typeface="Calibri" panose="020F0502020204030204" pitchFamily="34" charset="0"/>
                <a:sym typeface="Wingdings" pitchFamily="2" charset="2"/>
              </a:rPr>
              <a:t>with </a:t>
            </a:r>
            <a:r>
              <a:rPr lang="en-GB" sz="2400" dirty="0" smtClean="0">
                <a:effectLst/>
                <a:latin typeface="Calibri" panose="020F0502020204030204" pitchFamily="34" charset="0"/>
                <a:sym typeface="Wingdings" pitchFamily="2" charset="2"/>
              </a:rPr>
              <a:t>exaggerated </a:t>
            </a:r>
            <a:r>
              <a:rPr lang="en-GB" sz="2400" dirty="0">
                <a:effectLst/>
                <a:latin typeface="Calibri" panose="020F0502020204030204" pitchFamily="34" charset="0"/>
                <a:sym typeface="Wingdings" pitchFamily="2" charset="2"/>
              </a:rPr>
              <a:t>weights assigned to the low </a:t>
            </a:r>
            <a:r>
              <a:rPr lang="en-GB" sz="2400" dirty="0" smtClean="0">
                <a:effectLst/>
                <a:latin typeface="Calibri" panose="020F0502020204030204" pitchFamily="34" charset="0"/>
                <a:sym typeface="Wingdings" pitchFamily="2" charset="2"/>
              </a:rPr>
              <a:t>flows</a:t>
            </a:r>
          </a:p>
          <a:p>
            <a:pPr marL="457200" lvl="3" indent="0" algn="just">
              <a:spcBef>
                <a:spcPct val="0"/>
              </a:spcBef>
              <a:buNone/>
              <a:defRPr/>
            </a:pPr>
            <a:endParaRPr lang="en-GB" sz="2400" dirty="0" smtClean="0">
              <a:effectLst/>
              <a:latin typeface="Calibri" panose="020F0502020204030204" pitchFamily="34" charset="0"/>
              <a:sym typeface="Wingdings" pitchFamily="2" charset="2"/>
            </a:endParaRPr>
          </a:p>
          <a:p>
            <a:pPr marL="457200" lvl="2" indent="-457200" algn="just">
              <a:spcBef>
                <a:spcPct val="0"/>
              </a:spcBef>
              <a:buClr>
                <a:srgbClr val="FFFF00"/>
              </a:buClr>
              <a:buFont typeface="+mj-lt"/>
              <a:buAutoNum type="arabicPeriod"/>
              <a:defRPr/>
            </a:pPr>
            <a:r>
              <a:rPr lang="en-GB" sz="2800" dirty="0" smtClean="0">
                <a:effectLst/>
                <a:latin typeface="Calibri" panose="020F0502020204030204" pitchFamily="34" charset="0"/>
              </a:rPr>
              <a:t>How </a:t>
            </a:r>
            <a:r>
              <a:rPr lang="en-GB" sz="2800" dirty="0">
                <a:effectLst/>
                <a:latin typeface="Calibri" panose="020F0502020204030204" pitchFamily="34" charset="0"/>
              </a:rPr>
              <a:t>can we improve the fit to the peaks after the major </a:t>
            </a:r>
            <a:r>
              <a:rPr lang="en-GB" sz="2800" dirty="0" smtClean="0">
                <a:effectLst/>
                <a:latin typeface="Calibri" panose="020F0502020204030204" pitchFamily="34" charset="0"/>
              </a:rPr>
              <a:t>flood</a:t>
            </a:r>
            <a:r>
              <a:rPr lang="en-GB" dirty="0" smtClean="0">
                <a:effectLst/>
                <a:latin typeface="Calibri" panose="020F0502020204030204" pitchFamily="34" charset="0"/>
              </a:rPr>
              <a:t>?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parameters</a:t>
            </a:r>
          </a:p>
        </p:txBody>
      </p:sp>
      <p:sp>
        <p:nvSpPr>
          <p:cNvPr id="54275" name="Rectangle 12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229600" cy="125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Total: 35 defined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Sensitivity analysis using central difference perturbation sensitivities requires 71 model runs.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4276" name="Rectangle 127"/>
          <p:cNvSpPr>
            <a:spLocks noChangeArrowheads="1"/>
          </p:cNvSpPr>
          <p:nvPr/>
        </p:nvSpPr>
        <p:spPr bwMode="auto">
          <a:xfrm>
            <a:off x="0" y="1524000"/>
            <a:ext cx="9144000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24000"/>
            <a:ext cx="117348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Line 129"/>
          <p:cNvSpPr>
            <a:spLocks noChangeShapeType="1"/>
          </p:cNvSpPr>
          <p:nvPr/>
        </p:nvSpPr>
        <p:spPr bwMode="auto">
          <a:xfrm>
            <a:off x="0" y="22479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1" name="Text Box 131"/>
          <p:cNvSpPr txBox="1">
            <a:spLocks noChangeArrowheads="1"/>
          </p:cNvSpPr>
          <p:nvPr/>
        </p:nvSpPr>
        <p:spPr bwMode="auto">
          <a:xfrm>
            <a:off x="6299200" y="2438400"/>
            <a:ext cx="1549400" cy="7905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For 6 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soil types</a:t>
            </a:r>
          </a:p>
        </p:txBody>
      </p:sp>
    </p:spTree>
    <p:extLst>
      <p:ext uri="{BB962C8B-B14F-4D97-AF65-F5344CB8AC3E}">
        <p14:creationId xmlns:p14="http://schemas.microsoft.com/office/powerpoint/2010/main" val="25072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1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938" y="0"/>
            <a:ext cx="7224712" cy="6907213"/>
          </a:xfrm>
          <a:solidFill>
            <a:schemeClr val="tx1"/>
          </a:solidFill>
        </p:spPr>
      </p:pic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0" y="1556792"/>
            <a:ext cx="284380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Choose observations using PEST utility.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Use sequentially numbered </a:t>
            </a:r>
            <a:r>
              <a:rPr lang="en-US" sz="2400" dirty="0" err="1">
                <a:latin typeface="+mn-lt"/>
              </a:rPr>
              <a:t>obs</a:t>
            </a:r>
            <a:r>
              <a:rPr lang="en-US" sz="2400" dirty="0">
                <a:latin typeface="+mn-lt"/>
              </a:rPr>
              <a:t> in graphs.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Error-based weighting. </a:t>
            </a:r>
          </a:p>
          <a:p>
            <a:pPr>
              <a:buClr>
                <a:srgbClr val="FFFF00"/>
              </a:buClr>
              <a:defRPr/>
            </a:pPr>
            <a:r>
              <a:rPr lang="en-US" sz="2400" dirty="0" err="1">
                <a:latin typeface="+mn-lt"/>
              </a:rPr>
              <a:t>Streamflow</a:t>
            </a:r>
            <a:r>
              <a:rPr lang="en-US" sz="2400" dirty="0">
                <a:latin typeface="+mn-lt"/>
              </a:rPr>
              <a:t> error coefficients of variation:</a:t>
            </a:r>
          </a:p>
          <a:p>
            <a:pPr>
              <a:buClr>
                <a:srgbClr val="FFFF00"/>
              </a:buClr>
              <a:defRPr/>
            </a:pPr>
            <a:r>
              <a:rPr lang="en-US" sz="2400" dirty="0">
                <a:latin typeface="+mn-lt"/>
              </a:rPr>
              <a:t>10% at </a:t>
            </a:r>
            <a:r>
              <a:rPr lang="en-US" sz="2400" dirty="0" err="1">
                <a:latin typeface="+mn-lt"/>
              </a:rPr>
              <a:t>Solduno</a:t>
            </a:r>
            <a:r>
              <a:rPr lang="en-US" sz="2400" dirty="0">
                <a:latin typeface="+mn-lt"/>
              </a:rPr>
              <a:t> and some other flows; </a:t>
            </a:r>
          </a:p>
          <a:p>
            <a:pPr>
              <a:buClr>
                <a:srgbClr val="FFFF00"/>
              </a:buClr>
              <a:defRPr/>
            </a:pPr>
            <a:r>
              <a:rPr lang="en-US" sz="2400" dirty="0">
                <a:latin typeface="+mn-lt"/>
              </a:rPr>
              <a:t>40% otherwise. </a:t>
            </a:r>
          </a:p>
        </p:txBody>
      </p:sp>
    </p:spTree>
    <p:extLst>
      <p:ext uri="{BB962C8B-B14F-4D97-AF65-F5344CB8AC3E}">
        <p14:creationId xmlns:p14="http://schemas.microsoft.com/office/powerpoint/2010/main" val="291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Goal: Design regression to estimate parameters. </a:t>
            </a:r>
            <a:br>
              <a:rPr lang="en-US" altLang="en-US" sz="2800" smtClean="0"/>
            </a:br>
            <a:r>
              <a:rPr lang="en-US" altLang="en-US" sz="2800" smtClean="0"/>
              <a:t>Identify parameters important to observations.</a:t>
            </a:r>
            <a:br>
              <a:rPr lang="en-US" altLang="en-US" sz="2800" smtClean="0"/>
            </a:br>
            <a:endParaRPr lang="en-US" altLang="en-US" sz="28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947025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89833"/>
              </p:ext>
            </p:extLst>
          </p:nvPr>
        </p:nvGraphicFramePr>
        <p:xfrm>
          <a:off x="0" y="4818063"/>
          <a:ext cx="7240588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748272" imgH="1901952" progId="Excel.Sheet.8">
                  <p:embed/>
                </p:oleObj>
              </mc:Choice>
              <mc:Fallback>
                <p:oleObj name="Worksheet" r:id="rId4" imgW="6748272" imgH="19019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18063"/>
                        <a:ext cx="7240588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32225" y="1069975"/>
            <a:ext cx="38639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Composite scaled sensitivities (CSS)</a:t>
            </a:r>
          </a:p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High 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values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important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to observations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277100" y="4432300"/>
            <a:ext cx="1905000" cy="246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Parameter Correlation Coefficients (PCC)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|PCC| </a:t>
            </a:r>
            <a:r>
              <a:rPr lang="en-US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1 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 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nonunique</a:t>
            </a: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7324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Goal: Design regression to estimate parameters. </a:t>
            </a:r>
            <a:br>
              <a:rPr lang="en-US" altLang="en-US" sz="2800" smtClean="0"/>
            </a:br>
            <a:r>
              <a:rPr lang="en-US" altLang="en-US" sz="2800" smtClean="0"/>
              <a:t>Identify parameters important to observations.</a:t>
            </a:r>
            <a:br>
              <a:rPr lang="en-US" altLang="en-US" sz="2800" smtClean="0"/>
            </a:br>
            <a:endParaRPr lang="en-US" altLang="en-US" sz="28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947025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46715"/>
              </p:ext>
            </p:extLst>
          </p:nvPr>
        </p:nvGraphicFramePr>
        <p:xfrm>
          <a:off x="0" y="4818063"/>
          <a:ext cx="7240588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6748272" imgH="1901952" progId="Excel.Sheet.8">
                  <p:embed/>
                </p:oleObj>
              </mc:Choice>
              <mc:Fallback>
                <p:oleObj name="Worksheet" r:id="rId4" imgW="6748272" imgH="19019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18063"/>
                        <a:ext cx="7240588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32225" y="1069975"/>
            <a:ext cx="38639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Composite scaled sensitivities (CSS)</a:t>
            </a:r>
          </a:p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High 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values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important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to observations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277100" y="4432300"/>
            <a:ext cx="1905000" cy="246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Parameter Correlation Coefficients (PCC)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|PCC| </a:t>
            </a:r>
            <a:r>
              <a:rPr lang="en-US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1 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 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nonunique</a:t>
            </a: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parameters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4200" y="1143000"/>
            <a:ext cx="228600" cy="2514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3048000" y="1168400"/>
            <a:ext cx="228600" cy="2514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1816100" y="1168400"/>
            <a:ext cx="228600" cy="2514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Oval 12"/>
          <p:cNvSpPr>
            <a:spLocks noChangeArrowheads="1"/>
          </p:cNvSpPr>
          <p:nvPr/>
        </p:nvSpPr>
        <p:spPr bwMode="auto">
          <a:xfrm>
            <a:off x="7366000" y="2667000"/>
            <a:ext cx="254000" cy="10922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Goal: Design regression to estimate parameters. </a:t>
            </a:r>
            <a:br>
              <a:rPr lang="en-US" altLang="en-US" sz="2800" smtClean="0"/>
            </a:br>
            <a:r>
              <a:rPr lang="en-US" altLang="en-US" sz="2800" smtClean="0"/>
              <a:t>Identify parameters important to observations.</a:t>
            </a:r>
            <a:br>
              <a:rPr lang="en-US" altLang="en-US" sz="2800" smtClean="0"/>
            </a:br>
            <a:endParaRPr lang="en-US" altLang="en-US" sz="2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947025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17323"/>
              </p:ext>
            </p:extLst>
          </p:nvPr>
        </p:nvGraphicFramePr>
        <p:xfrm>
          <a:off x="0" y="4818063"/>
          <a:ext cx="7240588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6748272" imgH="1901952" progId="Excel.Sheet.8">
                  <p:embed/>
                </p:oleObj>
              </mc:Choice>
              <mc:Fallback>
                <p:oleObj name="Worksheet" r:id="rId4" imgW="6748272" imgH="19019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18063"/>
                        <a:ext cx="7240588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32225" y="1069975"/>
            <a:ext cx="38639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Composite scaled sensitivities (CSS)</a:t>
            </a:r>
          </a:p>
          <a:p>
            <a:pPr algn="ctr"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High 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values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important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to observations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277100" y="4432300"/>
            <a:ext cx="1905000" cy="246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Parameter Correlation Coefficients (PCC)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|PCC| </a:t>
            </a:r>
            <a:r>
              <a:rPr lang="en-US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1 </a:t>
            </a: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 </a:t>
            </a:r>
            <a:r>
              <a:rPr lang="en-US" sz="22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nonunique</a:t>
            </a:r>
            <a:r>
              <a:rPr lang="en-US" sz="22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parameters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966541">
            <a:off x="365125" y="1365250"/>
            <a:ext cx="8461375" cy="3786188"/>
          </a:xfrm>
          <a:prstGeom prst="rect">
            <a:avLst/>
          </a:prstGeom>
          <a:solidFill>
            <a:srgbClr val="C0C0C0">
              <a:alpha val="89999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+mn-lt"/>
              </a:rPr>
              <a:t>Only a few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+mn-lt"/>
              </a:rPr>
              <a:t>parameters have enough sensitivity to be estimated. Some of those are too correlated to estimate uniquely.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+mn-lt"/>
              </a:rPr>
              <a:t>Regression results supported the local sensitivity analysis results.</a:t>
            </a:r>
          </a:p>
        </p:txBody>
      </p:sp>
    </p:spTree>
    <p:extLst>
      <p:ext uri="{BB962C8B-B14F-4D97-AF65-F5344CB8AC3E}">
        <p14:creationId xmlns:p14="http://schemas.microsoft.com/office/powerpoint/2010/main" val="2234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8113"/>
            <a:ext cx="9144000" cy="1143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Both graphs: Model fit.</a:t>
            </a:r>
            <a:br>
              <a:rPr lang="en-US" altLang="en-US" sz="3200" dirty="0" smtClean="0">
                <a:solidFill>
                  <a:schemeClr val="tx1"/>
                </a:solidFill>
              </a:rPr>
            </a:br>
            <a:r>
              <a:rPr lang="en-US" altLang="en-US" sz="3200" dirty="0" smtClean="0">
                <a:solidFill>
                  <a:schemeClr val="tx1"/>
                </a:solidFill>
              </a:rPr>
              <a:t>Bottom graph: Leverage and Cook’s D to identify observations important to parameters.</a:t>
            </a:r>
          </a:p>
        </p:txBody>
      </p:sp>
      <p:pic>
        <p:nvPicPr>
          <p:cNvPr id="56323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18895" cy="4896544"/>
          </a:xfrm>
          <a:noFill/>
        </p:spPr>
      </p:pic>
    </p:spTree>
    <p:extLst>
      <p:ext uri="{BB962C8B-B14F-4D97-AF65-F5344CB8AC3E}">
        <p14:creationId xmlns:p14="http://schemas.microsoft.com/office/powerpoint/2010/main" val="8063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113"/>
            <a:ext cx="9144000" cy="1143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Both graphs: Model fit.</a:t>
            </a:r>
            <a:br>
              <a:rPr lang="en-US" altLang="en-US" sz="3200" smtClean="0">
                <a:solidFill>
                  <a:schemeClr val="tx1"/>
                </a:solidFill>
              </a:rPr>
            </a:br>
            <a:r>
              <a:rPr lang="en-US" altLang="en-US" sz="3200" smtClean="0">
                <a:solidFill>
                  <a:schemeClr val="tx1"/>
                </a:solidFill>
              </a:rPr>
              <a:t>Bottom graph: Leverage and Cook’s D to identify observations important to parameters.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1392"/>
            <a:ext cx="8002793" cy="4599896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 rot="20685867">
            <a:off x="393700" y="1277938"/>
            <a:ext cx="8750300" cy="3538537"/>
          </a:xfrm>
          <a:prstGeom prst="rect">
            <a:avLst/>
          </a:prstGeom>
          <a:solidFill>
            <a:srgbClr val="C0C0C0">
              <a:alpha val="8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</a:rPr>
              <a:t>Leverage and Cook’s D mostly identify the same important obs.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</a:rPr>
              <a:t>Downstream station (</a:t>
            </a:r>
            <a:r>
              <a:rPr lang="en-US" sz="3200" dirty="0" err="1">
                <a:solidFill>
                  <a:srgbClr val="000000"/>
                </a:solidFill>
                <a:latin typeface="+mn-lt"/>
              </a:rPr>
              <a:t>Solduno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most important.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</a:rPr>
              <a:t>Important </a:t>
            </a:r>
            <a:r>
              <a:rPr lang="en-US" sz="3200" dirty="0" err="1">
                <a:solidFill>
                  <a:srgbClr val="000000"/>
                </a:solidFill>
                <a:latin typeface="+mn-lt"/>
              </a:rPr>
              <a:t>obs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related to large peak expected.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</a:rPr>
              <a:t>PROBLEM: Low flows more important than expected. Consider </a:t>
            </a:r>
            <a:r>
              <a:rPr lang="en-US" sz="3200" dirty="0" err="1">
                <a:solidFill>
                  <a:srgbClr val="000000"/>
                </a:solidFill>
                <a:latin typeface="+mn-lt"/>
              </a:rPr>
              <a:t>resampling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n-lt"/>
              </a:rPr>
              <a:t>obs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for low flows for any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185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sat_flow">
  <a:themeElements>
    <a:clrScheme name="Custom 2">
      <a:dk1>
        <a:sysClr val="windowText" lastClr="000000"/>
      </a:dk1>
      <a:lt1>
        <a:sysClr val="window" lastClr="FFFFFF"/>
      </a:lt1>
      <a:dk2>
        <a:srgbClr val="1E7466"/>
      </a:dk2>
      <a:lt2>
        <a:srgbClr val="DBF5F9"/>
      </a:lt2>
      <a:accent1>
        <a:srgbClr val="0B5394"/>
      </a:accent1>
      <a:accent2>
        <a:srgbClr val="0B9B74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unsat_flow</Template>
  <TotalTime>0</TotalTime>
  <Words>1016</Words>
  <Application>Microsoft Office PowerPoint</Application>
  <PresentationFormat>On-screen Show (4:3)</PresentationFormat>
  <Paragraphs>146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unsat_flow</vt:lpstr>
      <vt:lpstr>Worksheet</vt:lpstr>
      <vt:lpstr> Demonstrate use of error-based weighting, local sensitivity analysis, and single-objective function</vt:lpstr>
      <vt:lpstr>Streamflow observation locations</vt:lpstr>
      <vt:lpstr>Defined parameters</vt:lpstr>
      <vt:lpstr>PowerPoint Presentation</vt:lpstr>
      <vt:lpstr>Goal: Design regression to estimate parameters.  Identify parameters important to observations. </vt:lpstr>
      <vt:lpstr>Goal: Design regression to estimate parameters.  Identify parameters important to observations. </vt:lpstr>
      <vt:lpstr>Goal: Design regression to estimate parameters.  Identify parameters important to observations. </vt:lpstr>
      <vt:lpstr>Both graphs: Model fit. Bottom graph: Leverage and Cook’s D to identify observations important to parameters.</vt:lpstr>
      <vt:lpstr>Both graphs: Model fit. Bottom graph: Leverage and Cook’s D to identify observations important to parameters.</vt:lpstr>
      <vt:lpstr>PowerPoint Presentation</vt:lpstr>
      <vt:lpstr>Potential Danger</vt:lpstr>
      <vt:lpstr>Conclusions: part 1</vt:lpstr>
      <vt:lpstr>And now?</vt:lpstr>
      <vt:lpstr>PowerPoint Presentation</vt:lpstr>
      <vt:lpstr>PowerPoint Presentation</vt:lpstr>
      <vt:lpstr>Cross validation: Computationally demanding method</vt:lpstr>
      <vt:lpstr>Models: simple to complex</vt:lpstr>
      <vt:lpstr>TOPKAPI hydrological model outline and Obs Locations </vt:lpstr>
      <vt:lpstr>PowerPoint Presentation</vt:lpstr>
      <vt:lpstr>Increasing complexity</vt:lpstr>
      <vt:lpstr>New obs., processes, &amp; parameters</vt:lpstr>
      <vt:lpstr>PowerPoint Presentation</vt:lpstr>
      <vt:lpstr>PowerPoint Presentation</vt:lpstr>
      <vt:lpstr>Results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Foglia</dc:creator>
  <cp:lastModifiedBy>Foglia</cp:lastModifiedBy>
  <cp:revision>4</cp:revision>
  <dcterms:created xsi:type="dcterms:W3CDTF">2014-01-10T06:57:10Z</dcterms:created>
  <dcterms:modified xsi:type="dcterms:W3CDTF">2014-02-21T09:04:31Z</dcterms:modified>
</cp:coreProperties>
</file>