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317" r:id="rId3"/>
    <p:sldId id="258" r:id="rId4"/>
    <p:sldId id="262" r:id="rId5"/>
    <p:sldId id="261" r:id="rId6"/>
    <p:sldId id="263" r:id="rId7"/>
    <p:sldId id="260" r:id="rId8"/>
    <p:sldId id="319" r:id="rId9"/>
    <p:sldId id="320" r:id="rId10"/>
    <p:sldId id="321" r:id="rId11"/>
    <p:sldId id="322" r:id="rId12"/>
    <p:sldId id="325" r:id="rId13"/>
    <p:sldId id="32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1738"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A667-E272-4D35-AAC2-6F8C9B45D283}" type="datetimeFigureOut">
              <a:rPr lang="en-US" smtClean="0"/>
              <a:t>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F819B-2442-4B72-B09B-2C482CBCB5FB}" type="slidenum">
              <a:rPr lang="en-US" smtClean="0"/>
              <a:t>‹#›</a:t>
            </a:fld>
            <a:endParaRPr lang="en-US"/>
          </a:p>
        </p:txBody>
      </p:sp>
    </p:spTree>
    <p:extLst>
      <p:ext uri="{BB962C8B-B14F-4D97-AF65-F5344CB8AC3E}">
        <p14:creationId xmlns:p14="http://schemas.microsoft.com/office/powerpoint/2010/main" val="88298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71423BB2-EDA6-4B97-9719-E24FA4414B77}"/>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1BA8B231-1950-4A11-967D-8ABE94CAF5D0}"/>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43ACD35F-5391-4182-B3E7-C5EA07B9A39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02" name="Rectangle 2">
            <a:extLst>
              <a:ext uri="{FF2B5EF4-FFF2-40B4-BE49-F238E27FC236}">
                <a16:creationId xmlns:a16="http://schemas.microsoft.com/office/drawing/2014/main" id="{F1EE95FA-8920-43F4-BBCE-65FC288E7C99}"/>
              </a:ext>
            </a:extLst>
          </p:cNvPr>
          <p:cNvSpPr>
            <a:spLocks noRot="1" noChangeArrowheads="1" noTextEdit="1"/>
          </p:cNvSpPr>
          <p:nvPr>
            <p:ph type="sldImg"/>
          </p:nvPr>
        </p:nvSpPr>
        <p:spPr>
          <a:ln/>
        </p:spPr>
      </p:sp>
      <p:sp>
        <p:nvSpPr>
          <p:cNvPr id="204803" name="Rectangle 3">
            <a:extLst>
              <a:ext uri="{FF2B5EF4-FFF2-40B4-BE49-F238E27FC236}">
                <a16:creationId xmlns:a16="http://schemas.microsoft.com/office/drawing/2014/main" id="{DE4FAE58-524E-448B-A6A4-59365309FD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AA250669-F407-4682-B961-E6D05E3E43B9}"/>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58D913FF-C8AF-4723-A5F6-E2F4B7715C71}"/>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CCB8E8B5-ED22-486A-AC5D-992B05948F8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8898" name="Rectangle 2">
            <a:extLst>
              <a:ext uri="{FF2B5EF4-FFF2-40B4-BE49-F238E27FC236}">
                <a16:creationId xmlns:a16="http://schemas.microsoft.com/office/drawing/2014/main" id="{FAE26CC7-5AF9-406F-A4C3-83B8E16FB52B}"/>
              </a:ext>
            </a:extLst>
          </p:cNvPr>
          <p:cNvSpPr>
            <a:spLocks noRot="1" noChangeArrowheads="1" noTextEdit="1"/>
          </p:cNvSpPr>
          <p:nvPr>
            <p:ph type="sldImg"/>
          </p:nvPr>
        </p:nvSpPr>
        <p:spPr>
          <a:ln/>
        </p:spPr>
      </p:sp>
      <p:sp>
        <p:nvSpPr>
          <p:cNvPr id="208899" name="Rectangle 3">
            <a:extLst>
              <a:ext uri="{FF2B5EF4-FFF2-40B4-BE49-F238E27FC236}">
                <a16:creationId xmlns:a16="http://schemas.microsoft.com/office/drawing/2014/main" id="{7E2B05AC-C5AF-4FD9-BDBD-6B92035BAF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F395B05F-0A81-47FD-B37C-5415B8AC034B}"/>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75197F74-DB6C-491E-8E5B-28F343772F85}"/>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5C1348F0-0149-4B6C-B435-7C9D0916842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0946" name="Rectangle 2">
            <a:extLst>
              <a:ext uri="{FF2B5EF4-FFF2-40B4-BE49-F238E27FC236}">
                <a16:creationId xmlns:a16="http://schemas.microsoft.com/office/drawing/2014/main" id="{74EEC94D-6939-41FB-BA78-2E919EC1FF25}"/>
              </a:ext>
            </a:extLst>
          </p:cNvPr>
          <p:cNvSpPr>
            <a:spLocks noRot="1" noChangeArrowheads="1" noTextEdit="1"/>
          </p:cNvSpPr>
          <p:nvPr>
            <p:ph type="sldImg"/>
          </p:nvPr>
        </p:nvSpPr>
        <p:spPr>
          <a:ln/>
        </p:spPr>
      </p:sp>
      <p:sp>
        <p:nvSpPr>
          <p:cNvPr id="210947" name="Rectangle 3">
            <a:extLst>
              <a:ext uri="{FF2B5EF4-FFF2-40B4-BE49-F238E27FC236}">
                <a16:creationId xmlns:a16="http://schemas.microsoft.com/office/drawing/2014/main" id="{390C86B6-D666-48D6-BC41-AD56A8AE0F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4E9CE05E-63BF-4982-9E59-D8C4FA8E59D6}"/>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CF504FF1-DE03-4FC0-9E65-2F8E4FFC23D8}"/>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61596EC4-E515-409B-BD70-8C5D6C2822E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2994" name="Rectangle 2">
            <a:extLst>
              <a:ext uri="{FF2B5EF4-FFF2-40B4-BE49-F238E27FC236}">
                <a16:creationId xmlns:a16="http://schemas.microsoft.com/office/drawing/2014/main" id="{8319636A-EC34-469E-A591-288008EBF9A1}"/>
              </a:ext>
            </a:extLst>
          </p:cNvPr>
          <p:cNvSpPr>
            <a:spLocks noRot="1" noChangeArrowheads="1" noTextEdit="1"/>
          </p:cNvSpPr>
          <p:nvPr>
            <p:ph type="sldImg"/>
          </p:nvPr>
        </p:nvSpPr>
        <p:spPr>
          <a:ln/>
        </p:spPr>
      </p:sp>
      <p:sp>
        <p:nvSpPr>
          <p:cNvPr id="212995" name="Rectangle 3">
            <a:extLst>
              <a:ext uri="{FF2B5EF4-FFF2-40B4-BE49-F238E27FC236}">
                <a16:creationId xmlns:a16="http://schemas.microsoft.com/office/drawing/2014/main" id="{5328BF1A-24B4-49BE-9FA8-F4A6676CC8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B3AC8150-0ABD-461A-8D11-32FA204E8C87}"/>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653E6657-B035-4EA2-B606-CF3FD28CC3F6}"/>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9C5FB311-3745-4563-9F33-F0BA89EFF2C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42" name="Rectangle 2">
            <a:extLst>
              <a:ext uri="{FF2B5EF4-FFF2-40B4-BE49-F238E27FC236}">
                <a16:creationId xmlns:a16="http://schemas.microsoft.com/office/drawing/2014/main" id="{2D7BD479-CCC2-4903-9982-EDE39322D547}"/>
              </a:ext>
            </a:extLst>
          </p:cNvPr>
          <p:cNvSpPr>
            <a:spLocks noRot="1" noChangeArrowheads="1" noTextEdit="1"/>
          </p:cNvSpPr>
          <p:nvPr>
            <p:ph type="sldImg"/>
          </p:nvPr>
        </p:nvSpPr>
        <p:spPr>
          <a:ln/>
        </p:spPr>
      </p:sp>
      <p:sp>
        <p:nvSpPr>
          <p:cNvPr id="215043" name="Rectangle 3">
            <a:extLst>
              <a:ext uri="{FF2B5EF4-FFF2-40B4-BE49-F238E27FC236}">
                <a16:creationId xmlns:a16="http://schemas.microsoft.com/office/drawing/2014/main" id="{321509B6-2A40-4E81-AC33-7D68840622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B74EE541-A4AF-40C9-BF08-6B5229CE3C9E}"/>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196B8DB1-7FC7-4D20-91CC-6E43B67ADA84}"/>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1EB20AAA-09B0-4DCB-A239-AED72FFB8E9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0162" name="Rectangle 2">
            <a:extLst>
              <a:ext uri="{FF2B5EF4-FFF2-40B4-BE49-F238E27FC236}">
                <a16:creationId xmlns:a16="http://schemas.microsoft.com/office/drawing/2014/main" id="{A7C9ED79-5BB8-4692-BBB1-E524710CB15F}"/>
              </a:ext>
            </a:extLst>
          </p:cNvPr>
          <p:cNvSpPr>
            <a:spLocks noRot="1" noChangeArrowheads="1" noTextEdit="1"/>
          </p:cNvSpPr>
          <p:nvPr>
            <p:ph type="sldImg"/>
          </p:nvPr>
        </p:nvSpPr>
        <p:spPr>
          <a:xfrm>
            <a:off x="2900363" y="527050"/>
            <a:ext cx="3505200" cy="2628900"/>
          </a:xfrm>
          <a:ln/>
        </p:spPr>
      </p:sp>
      <p:sp>
        <p:nvSpPr>
          <p:cNvPr id="220163" name="Rectangle 3">
            <a:extLst>
              <a:ext uri="{FF2B5EF4-FFF2-40B4-BE49-F238E27FC236}">
                <a16:creationId xmlns:a16="http://schemas.microsoft.com/office/drawing/2014/main" id="{15AA0333-B9C3-4EA9-96CE-79C52CB69C28}"/>
              </a:ext>
            </a:extLst>
          </p:cNvPr>
          <p:cNvSpPr>
            <a:spLocks noGrp="1" noChangeArrowheads="1"/>
          </p:cNvSpPr>
          <p:nvPr>
            <p:ph type="body" idx="1"/>
          </p:nvPr>
        </p:nvSpPr>
        <p:spPr>
          <a:xfrm>
            <a:off x="1239838" y="3332163"/>
            <a:ext cx="6816725" cy="3151187"/>
          </a:xfrm>
        </p:spPr>
        <p:txBody>
          <a:bodyPr/>
          <a:lstStyle/>
          <a:p>
            <a:r>
              <a:rPr lang="en-US" altLang="en-US"/>
              <a:t>Plyers: Vrugt, Hosin Gupta, oroosh Sorrooshian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AFAF6A14-59B4-4B50-B590-08A74462449E}"/>
              </a:ext>
            </a:extLst>
          </p:cNvPr>
          <p:cNvSpPr>
            <a:spLocks noGrp="1" noChangeArrowheads="1"/>
          </p:cNvSpPr>
          <p:nvPr>
            <p:ph type="ftr" sz="quarter" idx="4"/>
          </p:nvPr>
        </p:nvSpPr>
        <p:spPr>
          <a:ln/>
        </p:spPr>
        <p:txBody>
          <a:bodyPr/>
          <a:lstStyle/>
          <a:p>
            <a:pPr marL="0" marR="0" lvl="0" indent="0" algn="l" defTabSz="917575"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III. GW Management Problem, Steady State Forward Run, Compare Simulated &amp; Observed Values </a:t>
            </a:r>
          </a:p>
        </p:txBody>
      </p:sp>
      <p:sp>
        <p:nvSpPr>
          <p:cNvPr id="7" name="Rectangle 7">
            <a:extLst>
              <a:ext uri="{FF2B5EF4-FFF2-40B4-BE49-F238E27FC236}">
                <a16:creationId xmlns:a16="http://schemas.microsoft.com/office/drawing/2014/main" id="{FF94936F-4398-4819-A9FE-2BEABBE4280F}"/>
              </a:ext>
            </a:extLst>
          </p:cNvPr>
          <p:cNvSpPr>
            <a:spLocks noGrp="1" noChangeArrowheads="1"/>
          </p:cNvSpPr>
          <p:nvPr>
            <p:ph type="sldNum" sz="quarter" idx="5"/>
          </p:nvPr>
        </p:nvSpPr>
        <p:spPr>
          <a:ln/>
        </p:spPr>
        <p:txBody>
          <a:bodyPr/>
          <a:lstStyle/>
          <a:p>
            <a:pPr marL="0" marR="0" lvl="0" indent="0" algn="r" defTabSz="917575" rtl="0" eaLnBrk="1" fontAlgn="base" latinLnBrk="0" hangingPunct="1">
              <a:lnSpc>
                <a:spcPct val="100000"/>
              </a:lnSpc>
              <a:spcBef>
                <a:spcPct val="0"/>
              </a:spcBef>
              <a:spcAft>
                <a:spcPct val="0"/>
              </a:spcAft>
              <a:buClrTx/>
              <a:buSzTx/>
              <a:buFontTx/>
              <a:buNone/>
              <a:tabLst/>
              <a:defRPr/>
            </a:pPr>
            <a:fld id="{37D3CAC9-1D8D-4811-AA8C-3EE165ECBBE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7575"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8114" name="Rectangle 2">
            <a:extLst>
              <a:ext uri="{FF2B5EF4-FFF2-40B4-BE49-F238E27FC236}">
                <a16:creationId xmlns:a16="http://schemas.microsoft.com/office/drawing/2014/main" id="{9F470A71-7904-472D-8FB8-602868862F1C}"/>
              </a:ext>
            </a:extLst>
          </p:cNvPr>
          <p:cNvSpPr>
            <a:spLocks noRot="1" noChangeArrowheads="1" noTextEdit="1"/>
          </p:cNvSpPr>
          <p:nvPr>
            <p:ph type="sldImg"/>
          </p:nvPr>
        </p:nvSpPr>
        <p:spPr>
          <a:xfrm>
            <a:off x="2900363" y="527050"/>
            <a:ext cx="3505200" cy="2628900"/>
          </a:xfrm>
          <a:ln/>
        </p:spPr>
      </p:sp>
      <p:sp>
        <p:nvSpPr>
          <p:cNvPr id="218115" name="Rectangle 3">
            <a:extLst>
              <a:ext uri="{FF2B5EF4-FFF2-40B4-BE49-F238E27FC236}">
                <a16:creationId xmlns:a16="http://schemas.microsoft.com/office/drawing/2014/main" id="{34CC280B-F9FA-4E9D-9B0C-325158BB50E9}"/>
              </a:ext>
            </a:extLst>
          </p:cNvPr>
          <p:cNvSpPr>
            <a:spLocks noGrp="1" noChangeArrowheads="1"/>
          </p:cNvSpPr>
          <p:nvPr>
            <p:ph type="body" idx="1"/>
          </p:nvPr>
        </p:nvSpPr>
        <p:spPr>
          <a:xfrm>
            <a:off x="1239838" y="3332163"/>
            <a:ext cx="6816725" cy="3151187"/>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568BD775-A307-441B-A148-D7274094DC00}"/>
              </a:ext>
            </a:extLst>
          </p:cNvPr>
          <p:cNvGrpSpPr>
            <a:grpSpLocks/>
          </p:cNvGrpSpPr>
          <p:nvPr/>
        </p:nvGrpSpPr>
        <p:grpSpPr bwMode="auto">
          <a:xfrm>
            <a:off x="0" y="1295400"/>
            <a:ext cx="9009063" cy="1052513"/>
            <a:chOff x="0" y="1536"/>
            <a:chExt cx="5675" cy="663"/>
          </a:xfrm>
        </p:grpSpPr>
        <p:grpSp>
          <p:nvGrpSpPr>
            <p:cNvPr id="39939" name="Group 3">
              <a:extLst>
                <a:ext uri="{FF2B5EF4-FFF2-40B4-BE49-F238E27FC236}">
                  <a16:creationId xmlns:a16="http://schemas.microsoft.com/office/drawing/2014/main" id="{DECBE2BC-B055-42AE-813A-399BB31A2D49}"/>
                </a:ext>
              </a:extLst>
            </p:cNvPr>
            <p:cNvGrpSpPr>
              <a:grpSpLocks/>
            </p:cNvGrpSpPr>
            <p:nvPr/>
          </p:nvGrpSpPr>
          <p:grpSpPr bwMode="auto">
            <a:xfrm>
              <a:off x="183" y="1604"/>
              <a:ext cx="448" cy="299"/>
              <a:chOff x="720" y="336"/>
              <a:chExt cx="624" cy="432"/>
            </a:xfrm>
          </p:grpSpPr>
          <p:sp>
            <p:nvSpPr>
              <p:cNvPr id="39940" name="Rectangle 4">
                <a:extLst>
                  <a:ext uri="{FF2B5EF4-FFF2-40B4-BE49-F238E27FC236}">
                    <a16:creationId xmlns:a16="http://schemas.microsoft.com/office/drawing/2014/main" id="{3AC8500E-5518-4EEB-B1E4-C5F93CDC297A}"/>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Rectangle 5">
                <a:extLst>
                  <a:ext uri="{FF2B5EF4-FFF2-40B4-BE49-F238E27FC236}">
                    <a16:creationId xmlns:a16="http://schemas.microsoft.com/office/drawing/2014/main" id="{6154E91F-0996-48F0-A702-21C215384C8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942" name="Group 6">
              <a:extLst>
                <a:ext uri="{FF2B5EF4-FFF2-40B4-BE49-F238E27FC236}">
                  <a16:creationId xmlns:a16="http://schemas.microsoft.com/office/drawing/2014/main" id="{908DE013-72A0-472E-A76F-9A7D0FA788C2}"/>
                </a:ext>
              </a:extLst>
            </p:cNvPr>
            <p:cNvGrpSpPr>
              <a:grpSpLocks/>
            </p:cNvGrpSpPr>
            <p:nvPr/>
          </p:nvGrpSpPr>
          <p:grpSpPr bwMode="auto">
            <a:xfrm>
              <a:off x="261" y="1870"/>
              <a:ext cx="465" cy="299"/>
              <a:chOff x="912" y="2640"/>
              <a:chExt cx="672" cy="432"/>
            </a:xfrm>
          </p:grpSpPr>
          <p:sp>
            <p:nvSpPr>
              <p:cNvPr id="39943" name="Rectangle 7">
                <a:extLst>
                  <a:ext uri="{FF2B5EF4-FFF2-40B4-BE49-F238E27FC236}">
                    <a16:creationId xmlns:a16="http://schemas.microsoft.com/office/drawing/2014/main" id="{A7C7DC7B-BEE3-48F3-9D77-ACF7A716CD3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Rectangle 8">
                <a:extLst>
                  <a:ext uri="{FF2B5EF4-FFF2-40B4-BE49-F238E27FC236}">
                    <a16:creationId xmlns:a16="http://schemas.microsoft.com/office/drawing/2014/main" id="{2B1CFBF5-ABD8-46EA-80DE-E9807598BE4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5" name="Rectangle 9">
              <a:extLst>
                <a:ext uri="{FF2B5EF4-FFF2-40B4-BE49-F238E27FC236}">
                  <a16:creationId xmlns:a16="http://schemas.microsoft.com/office/drawing/2014/main" id="{5B64DD74-EC0E-4878-BFA7-550FE7FF9EE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10">
              <a:extLst>
                <a:ext uri="{FF2B5EF4-FFF2-40B4-BE49-F238E27FC236}">
                  <a16:creationId xmlns:a16="http://schemas.microsoft.com/office/drawing/2014/main" id="{067E28DA-554B-4D1B-B41F-AE809CEE2F9A}"/>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Rectangle 11">
              <a:extLst>
                <a:ext uri="{FF2B5EF4-FFF2-40B4-BE49-F238E27FC236}">
                  <a16:creationId xmlns:a16="http://schemas.microsoft.com/office/drawing/2014/main" id="{63E56DE7-8CEB-441F-9488-6E95683B094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8" name="Rectangle 12">
            <a:extLst>
              <a:ext uri="{FF2B5EF4-FFF2-40B4-BE49-F238E27FC236}">
                <a16:creationId xmlns:a16="http://schemas.microsoft.com/office/drawing/2014/main" id="{66C20735-9007-4DA6-9179-1C205266A1E9}"/>
              </a:ext>
            </a:extLst>
          </p:cNvPr>
          <p:cNvSpPr>
            <a:spLocks noGrp="1" noChangeArrowheads="1"/>
          </p:cNvSpPr>
          <p:nvPr>
            <p:ph type="ctrTitle"/>
          </p:nvPr>
        </p:nvSpPr>
        <p:spPr>
          <a:xfrm>
            <a:off x="990600" y="685800"/>
            <a:ext cx="7772400" cy="1143000"/>
          </a:xfrm>
        </p:spPr>
        <p:txBody>
          <a:bodyPr/>
          <a:lstStyle>
            <a:lvl1pPr>
              <a:defRPr/>
            </a:lvl1pPr>
          </a:lstStyle>
          <a:p>
            <a:pPr lvl="0"/>
            <a:r>
              <a:rPr lang="en-US" altLang="en-US" noProof="0"/>
              <a:t>Click to edit Master title style</a:t>
            </a:r>
          </a:p>
        </p:txBody>
      </p:sp>
      <p:sp>
        <p:nvSpPr>
          <p:cNvPr id="39949" name="Rectangle 13">
            <a:extLst>
              <a:ext uri="{FF2B5EF4-FFF2-40B4-BE49-F238E27FC236}">
                <a16:creationId xmlns:a16="http://schemas.microsoft.com/office/drawing/2014/main" id="{E706F8A7-8EB4-4D53-8673-06BDC2496D55}"/>
              </a:ext>
            </a:extLst>
          </p:cNvPr>
          <p:cNvSpPr>
            <a:spLocks noGrp="1" noChangeArrowheads="1"/>
          </p:cNvSpPr>
          <p:nvPr>
            <p:ph type="subTitle" idx="1"/>
          </p:nvPr>
        </p:nvSpPr>
        <p:spPr>
          <a:xfrm>
            <a:off x="1371600" y="25146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39950" name="Rectangle 14">
            <a:extLst>
              <a:ext uri="{FF2B5EF4-FFF2-40B4-BE49-F238E27FC236}">
                <a16:creationId xmlns:a16="http://schemas.microsoft.com/office/drawing/2014/main" id="{DF19F5F3-ACDC-443E-B309-3B1C4A24E03F}"/>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bg2"/>
                </a:solidFill>
              </a:defRPr>
            </a:lvl1pPr>
          </a:lstStyle>
          <a:p>
            <a:endParaRPr lang="en-US" altLang="en-US"/>
          </a:p>
        </p:txBody>
      </p:sp>
      <p:sp>
        <p:nvSpPr>
          <p:cNvPr id="39951" name="Rectangle 15">
            <a:extLst>
              <a:ext uri="{FF2B5EF4-FFF2-40B4-BE49-F238E27FC236}">
                <a16:creationId xmlns:a16="http://schemas.microsoft.com/office/drawing/2014/main" id="{5A221FEE-238D-49B6-85E8-52EF5219F377}"/>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solidFill>
                  <a:schemeClr val="bg2"/>
                </a:solidFill>
              </a:defRPr>
            </a:lvl1pPr>
          </a:lstStyle>
          <a:p>
            <a:endParaRPr lang="en-US" altLang="en-US"/>
          </a:p>
        </p:txBody>
      </p:sp>
      <p:sp>
        <p:nvSpPr>
          <p:cNvPr id="39952" name="Rectangle 16">
            <a:extLst>
              <a:ext uri="{FF2B5EF4-FFF2-40B4-BE49-F238E27FC236}">
                <a16:creationId xmlns:a16="http://schemas.microsoft.com/office/drawing/2014/main" id="{E9195A92-BEEC-4836-AFC4-72E26E228440}"/>
              </a:ext>
            </a:extLst>
          </p:cNvPr>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bg2"/>
                </a:solidFill>
              </a:defRPr>
            </a:lvl1pPr>
          </a:lstStyle>
          <a:p>
            <a:fld id="{AF8BF16B-092C-4CDA-8C95-D4659790C952}" type="slidenum">
              <a:rPr lang="en-US" altLang="en-US"/>
              <a:pPr/>
              <a:t>‹#›</a:t>
            </a:fld>
            <a:endParaRPr lang="en-US" altLang="en-US"/>
          </a:p>
        </p:txBody>
      </p:sp>
    </p:spTree>
    <p:extLst>
      <p:ext uri="{BB962C8B-B14F-4D97-AF65-F5344CB8AC3E}">
        <p14:creationId xmlns:p14="http://schemas.microsoft.com/office/powerpoint/2010/main" val="207299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5C42-F7C8-4428-938C-9C160F0BC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DF3EA-555D-4034-BF73-727A693CF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579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9047D-5F29-43D6-889C-48C900FF8715}"/>
              </a:ext>
            </a:extLst>
          </p:cNvPr>
          <p:cNvSpPr>
            <a:spLocks noGrp="1"/>
          </p:cNvSpPr>
          <p:nvPr>
            <p:ph type="title" orient="vert"/>
          </p:nvPr>
        </p:nvSpPr>
        <p:spPr>
          <a:xfrm>
            <a:off x="6811963" y="304800"/>
            <a:ext cx="2143125" cy="6324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A926BC-E929-4F5B-970F-15B57F846983}"/>
              </a:ext>
            </a:extLst>
          </p:cNvPr>
          <p:cNvSpPr>
            <a:spLocks noGrp="1"/>
          </p:cNvSpPr>
          <p:nvPr>
            <p:ph type="body" orient="vert" idx="1"/>
          </p:nvPr>
        </p:nvSpPr>
        <p:spPr>
          <a:xfrm>
            <a:off x="381000" y="304800"/>
            <a:ext cx="6278563"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423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E17B-32E9-45F9-A9E9-60652F072ABE}"/>
              </a:ext>
            </a:extLst>
          </p:cNvPr>
          <p:cNvSpPr>
            <a:spLocks noGrp="1"/>
          </p:cNvSpPr>
          <p:nvPr>
            <p:ph type="title"/>
          </p:nvPr>
        </p:nvSpPr>
        <p:spPr>
          <a:xfrm>
            <a:off x="1150938" y="304800"/>
            <a:ext cx="7793037"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25A177-285B-491B-ABEB-A1C820148DE3}"/>
              </a:ext>
            </a:extLst>
          </p:cNvPr>
          <p:cNvSpPr>
            <a:spLocks noGrp="1"/>
          </p:cNvSpPr>
          <p:nvPr>
            <p:ph type="body" sz="half" idx="1"/>
          </p:nvPr>
        </p:nvSpPr>
        <p:spPr>
          <a:xfrm>
            <a:off x="381000" y="1371600"/>
            <a:ext cx="42100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C802DB-3D35-4992-A010-F50191D44D63}"/>
              </a:ext>
            </a:extLst>
          </p:cNvPr>
          <p:cNvSpPr>
            <a:spLocks noGrp="1"/>
          </p:cNvSpPr>
          <p:nvPr>
            <p:ph sz="half" idx="2"/>
          </p:nvPr>
        </p:nvSpPr>
        <p:spPr>
          <a:xfrm>
            <a:off x="4743450" y="1371600"/>
            <a:ext cx="4211638"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4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EEA3-EEFD-46A3-897D-12AFF2F7D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F0FD06-ED1A-4000-B2FA-88A26DC3F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78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88AF-B66E-4AE9-8080-B92DDDF63494}"/>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A0F6B-9427-47CD-A380-8538FAEEEAF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5785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A04-DC57-4B33-AE2E-E33ED6D91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E7A28-05B3-4471-BE21-A50696B0AA8D}"/>
              </a:ext>
            </a:extLst>
          </p:cNvPr>
          <p:cNvSpPr>
            <a:spLocks noGrp="1"/>
          </p:cNvSpPr>
          <p:nvPr>
            <p:ph sz="half" idx="1"/>
          </p:nvPr>
        </p:nvSpPr>
        <p:spPr>
          <a:xfrm>
            <a:off x="381000" y="1371600"/>
            <a:ext cx="421005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CAEF3-461A-4387-B4E0-4C93D9134C58}"/>
              </a:ext>
            </a:extLst>
          </p:cNvPr>
          <p:cNvSpPr>
            <a:spLocks noGrp="1"/>
          </p:cNvSpPr>
          <p:nvPr>
            <p:ph sz="half" idx="2"/>
          </p:nvPr>
        </p:nvSpPr>
        <p:spPr>
          <a:xfrm>
            <a:off x="4743450" y="1371600"/>
            <a:ext cx="4211638"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49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7496-F5CB-4E4F-B0D1-8C1A26B04F2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A438C-5F45-430D-AB4F-C7496D76963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EC2AB-F886-429C-ACB3-1FCDE73D21D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1A3C43-B733-4F9C-A082-73E51A7F219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921A8-747F-428C-8ECC-6C69C1ADFF4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0813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EFB2-8B87-42D9-A1B1-83AF8610207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505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52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2F18-9A3A-4986-A163-E61BF3EB90A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5A01B-253A-4EEF-AC9A-E8E07DD2E04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F15B84-63ED-4D3E-AC55-1A6E7899543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7369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EC22-A3D4-46C3-9C90-A5F1785F137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1CA7D-A901-459F-BB06-A82AAC79BB2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FB0C4-24AE-465C-B440-87A6919BDF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4913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9AD006A-EE57-4A3F-AFC4-E86C5698B8C9}"/>
              </a:ext>
            </a:extLst>
          </p:cNvPr>
          <p:cNvSpPr>
            <a:spLocks noChangeArrowheads="1"/>
          </p:cNvSpPr>
          <p:nvPr/>
        </p:nvSpPr>
        <p:spPr bwMode="ltGray">
          <a:xfrm>
            <a:off x="417513" y="328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15" name="Rectangle 3">
            <a:extLst>
              <a:ext uri="{FF2B5EF4-FFF2-40B4-BE49-F238E27FC236}">
                <a16:creationId xmlns:a16="http://schemas.microsoft.com/office/drawing/2014/main" id="{E23379D0-29B3-46E3-8795-E15C6F491E7C}"/>
              </a:ext>
            </a:extLst>
          </p:cNvPr>
          <p:cNvSpPr>
            <a:spLocks noChangeArrowheads="1"/>
          </p:cNvSpPr>
          <p:nvPr/>
        </p:nvSpPr>
        <p:spPr bwMode="ltGray">
          <a:xfrm>
            <a:off x="800100" y="328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16" name="Rectangle 4">
            <a:extLst>
              <a:ext uri="{FF2B5EF4-FFF2-40B4-BE49-F238E27FC236}">
                <a16:creationId xmlns:a16="http://schemas.microsoft.com/office/drawing/2014/main" id="{72A18DDD-4D96-45C8-B71A-8B41FC8DC289}"/>
              </a:ext>
            </a:extLst>
          </p:cNvPr>
          <p:cNvSpPr>
            <a:spLocks noChangeArrowheads="1"/>
          </p:cNvSpPr>
          <p:nvPr/>
        </p:nvSpPr>
        <p:spPr bwMode="ltGray">
          <a:xfrm>
            <a:off x="541338" y="750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17" name="Rectangle 5">
            <a:extLst>
              <a:ext uri="{FF2B5EF4-FFF2-40B4-BE49-F238E27FC236}">
                <a16:creationId xmlns:a16="http://schemas.microsoft.com/office/drawing/2014/main" id="{13E3A0AA-EEC0-49CC-BF88-97EED31C2759}"/>
              </a:ext>
            </a:extLst>
          </p:cNvPr>
          <p:cNvSpPr>
            <a:spLocks noChangeArrowheads="1"/>
          </p:cNvSpPr>
          <p:nvPr/>
        </p:nvSpPr>
        <p:spPr bwMode="ltGray">
          <a:xfrm>
            <a:off x="911225" y="750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18" name="Rectangle 6">
            <a:extLst>
              <a:ext uri="{FF2B5EF4-FFF2-40B4-BE49-F238E27FC236}">
                <a16:creationId xmlns:a16="http://schemas.microsoft.com/office/drawing/2014/main" id="{06B855B6-40E7-4932-B58F-D57A23544866}"/>
              </a:ext>
            </a:extLst>
          </p:cNvPr>
          <p:cNvSpPr>
            <a:spLocks noChangeArrowheads="1"/>
          </p:cNvSpPr>
          <p:nvPr/>
        </p:nvSpPr>
        <p:spPr bwMode="ltGray">
          <a:xfrm>
            <a:off x="127000" y="677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19" name="Rectangle 7">
            <a:extLst>
              <a:ext uri="{FF2B5EF4-FFF2-40B4-BE49-F238E27FC236}">
                <a16:creationId xmlns:a16="http://schemas.microsoft.com/office/drawing/2014/main" id="{A16F0A53-E5FC-4EE3-B751-464697486582}"/>
              </a:ext>
            </a:extLst>
          </p:cNvPr>
          <p:cNvSpPr>
            <a:spLocks noChangeArrowheads="1"/>
          </p:cNvSpPr>
          <p:nvPr/>
        </p:nvSpPr>
        <p:spPr bwMode="gray">
          <a:xfrm>
            <a:off x="762000" y="220663"/>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20" name="Rectangle 8">
            <a:extLst>
              <a:ext uri="{FF2B5EF4-FFF2-40B4-BE49-F238E27FC236}">
                <a16:creationId xmlns:a16="http://schemas.microsoft.com/office/drawing/2014/main" id="{F85AF26D-1E10-4B89-B741-5EB24ABED065}"/>
              </a:ext>
            </a:extLst>
          </p:cNvPr>
          <p:cNvSpPr>
            <a:spLocks noChangeArrowheads="1"/>
          </p:cNvSpPr>
          <p:nvPr/>
        </p:nvSpPr>
        <p:spPr bwMode="gray">
          <a:xfrm>
            <a:off x="442913" y="1011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a:p>
        </p:txBody>
      </p:sp>
      <p:sp>
        <p:nvSpPr>
          <p:cNvPr id="38921" name="Rectangle 9">
            <a:extLst>
              <a:ext uri="{FF2B5EF4-FFF2-40B4-BE49-F238E27FC236}">
                <a16:creationId xmlns:a16="http://schemas.microsoft.com/office/drawing/2014/main" id="{0A76A714-131F-45CE-99B2-27685C5BDE9D}"/>
              </a:ext>
            </a:extLst>
          </p:cNvPr>
          <p:cNvSpPr>
            <a:spLocks noGrp="1" noChangeArrowheads="1"/>
          </p:cNvSpPr>
          <p:nvPr>
            <p:ph type="title"/>
          </p:nvPr>
        </p:nvSpPr>
        <p:spPr bwMode="auto">
          <a:xfrm>
            <a:off x="1150938" y="304800"/>
            <a:ext cx="77930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8922" name="Rectangle 10">
            <a:extLst>
              <a:ext uri="{FF2B5EF4-FFF2-40B4-BE49-F238E27FC236}">
                <a16:creationId xmlns:a16="http://schemas.microsoft.com/office/drawing/2014/main" id="{3677A560-2832-4B2F-B25F-AEA28B6FE96D}"/>
              </a:ext>
            </a:extLst>
          </p:cNvPr>
          <p:cNvSpPr>
            <a:spLocks noGrp="1" noChangeArrowheads="1"/>
          </p:cNvSpPr>
          <p:nvPr>
            <p:ph type="body" idx="1"/>
          </p:nvPr>
        </p:nvSpPr>
        <p:spPr bwMode="auto">
          <a:xfrm>
            <a:off x="381000" y="1371600"/>
            <a:ext cx="857408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8842512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rtl="0" fontAlgn="base">
        <a:spcBef>
          <a:spcPct val="0"/>
        </a:spcBef>
        <a:spcAft>
          <a:spcPct val="0"/>
        </a:spcAft>
        <a:defRPr sz="2800" kern="1200">
          <a:solidFill>
            <a:schemeClr val="tx2"/>
          </a:solidFill>
          <a:latin typeface="+mj-lt"/>
          <a:ea typeface="+mj-ea"/>
          <a:cs typeface="+mj-cs"/>
        </a:defRPr>
      </a:lvl1pPr>
      <a:lvl2pPr algn="l" rtl="0" fontAlgn="base">
        <a:spcBef>
          <a:spcPct val="0"/>
        </a:spcBef>
        <a:spcAft>
          <a:spcPct val="0"/>
        </a:spcAft>
        <a:defRPr sz="2800">
          <a:solidFill>
            <a:schemeClr val="tx2"/>
          </a:solidFill>
          <a:latin typeface="Helvetica" panose="020B0604020202020204" pitchFamily="34" charset="0"/>
        </a:defRPr>
      </a:lvl2pPr>
      <a:lvl3pPr algn="l" rtl="0" fontAlgn="base">
        <a:spcBef>
          <a:spcPct val="0"/>
        </a:spcBef>
        <a:spcAft>
          <a:spcPct val="0"/>
        </a:spcAft>
        <a:defRPr sz="2800">
          <a:solidFill>
            <a:schemeClr val="tx2"/>
          </a:solidFill>
          <a:latin typeface="Helvetica" panose="020B0604020202020204" pitchFamily="34" charset="0"/>
        </a:defRPr>
      </a:lvl3pPr>
      <a:lvl4pPr algn="l" rtl="0" fontAlgn="base">
        <a:spcBef>
          <a:spcPct val="0"/>
        </a:spcBef>
        <a:spcAft>
          <a:spcPct val="0"/>
        </a:spcAft>
        <a:defRPr sz="2800">
          <a:solidFill>
            <a:schemeClr val="tx2"/>
          </a:solidFill>
          <a:latin typeface="Helvetica" panose="020B0604020202020204" pitchFamily="34" charset="0"/>
        </a:defRPr>
      </a:lvl4pPr>
      <a:lvl5pPr algn="l" rtl="0" fontAlgn="base">
        <a:spcBef>
          <a:spcPct val="0"/>
        </a:spcBef>
        <a:spcAft>
          <a:spcPct val="0"/>
        </a:spcAft>
        <a:defRPr sz="2800">
          <a:solidFill>
            <a:schemeClr val="tx2"/>
          </a:solidFill>
          <a:latin typeface="Helvetica" panose="020B0604020202020204" pitchFamily="34" charset="0"/>
        </a:defRPr>
      </a:lvl5pPr>
      <a:lvl6pPr marL="457200" algn="l" rtl="0" fontAlgn="base">
        <a:spcBef>
          <a:spcPct val="0"/>
        </a:spcBef>
        <a:spcAft>
          <a:spcPct val="0"/>
        </a:spcAft>
        <a:defRPr sz="2800">
          <a:solidFill>
            <a:schemeClr val="tx2"/>
          </a:solidFill>
          <a:latin typeface="Helvetica" panose="020B0604020202020204" pitchFamily="34" charset="0"/>
        </a:defRPr>
      </a:lvl6pPr>
      <a:lvl7pPr marL="914400" algn="l" rtl="0" fontAlgn="base">
        <a:spcBef>
          <a:spcPct val="0"/>
        </a:spcBef>
        <a:spcAft>
          <a:spcPct val="0"/>
        </a:spcAft>
        <a:defRPr sz="2800">
          <a:solidFill>
            <a:schemeClr val="tx2"/>
          </a:solidFill>
          <a:latin typeface="Helvetica" panose="020B0604020202020204" pitchFamily="34" charset="0"/>
        </a:defRPr>
      </a:lvl7pPr>
      <a:lvl8pPr marL="1371600" algn="l" rtl="0" fontAlgn="base">
        <a:spcBef>
          <a:spcPct val="0"/>
        </a:spcBef>
        <a:spcAft>
          <a:spcPct val="0"/>
        </a:spcAft>
        <a:defRPr sz="2800">
          <a:solidFill>
            <a:schemeClr val="tx2"/>
          </a:solidFill>
          <a:latin typeface="Helvetica" panose="020B0604020202020204" pitchFamily="34" charset="0"/>
        </a:defRPr>
      </a:lvl8pPr>
      <a:lvl9pPr marL="1828800" algn="l" rtl="0" fontAlgn="base">
        <a:spcBef>
          <a:spcPct val="0"/>
        </a:spcBef>
        <a:spcAft>
          <a:spcPct val="0"/>
        </a:spcAft>
        <a:defRPr sz="2800">
          <a:solidFill>
            <a:schemeClr val="tx2"/>
          </a:solidFill>
          <a:latin typeface="Helvetica" panose="020B060402020202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rgbClr val="FFCF01"/>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rgbClr val="00E4A8"/>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rgbClr val="3333CC"/>
        </a:buClr>
        <a:buSzPct val="50000"/>
        <a:buFont typeface="Wingdings" panose="05000000000000000000" pitchFamily="2" charset="2"/>
        <a:buChar char="n"/>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dirty="0">
                <a:effectLst/>
                <a:latin typeface="Calibri" pitchFamily="34" charset="0"/>
              </a:rPr>
              <a:t>Something more on weights</a:t>
            </a:r>
          </a:p>
        </p:txBody>
      </p:sp>
      <p:sp>
        <p:nvSpPr>
          <p:cNvPr id="4" name="Subtitle 3">
            <a:extLst>
              <a:ext uri="{FF2B5EF4-FFF2-40B4-BE49-F238E27FC236}">
                <a16:creationId xmlns:a16="http://schemas.microsoft.com/office/drawing/2014/main" id="{C4342F99-4E74-4521-AC5A-53B98B6306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04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92C84428-790F-4B4D-92E8-E7DFA492961B}"/>
              </a:ext>
            </a:extLst>
          </p:cNvPr>
          <p:cNvSpPr>
            <a:spLocks noGrp="1" noChangeArrowheads="1"/>
          </p:cNvSpPr>
          <p:nvPr>
            <p:ph type="title"/>
          </p:nvPr>
        </p:nvSpPr>
        <p:spPr/>
        <p:txBody>
          <a:bodyPr/>
          <a:lstStyle/>
          <a:p>
            <a:r>
              <a:rPr lang="en-US" altLang="en-US"/>
              <a:t>Weights for the Steady-State Problem</a:t>
            </a:r>
          </a:p>
        </p:txBody>
      </p:sp>
      <p:sp>
        <p:nvSpPr>
          <p:cNvPr id="211971" name="Rectangle 3">
            <a:extLst>
              <a:ext uri="{FF2B5EF4-FFF2-40B4-BE49-F238E27FC236}">
                <a16:creationId xmlns:a16="http://schemas.microsoft.com/office/drawing/2014/main" id="{9C466C46-7CA7-4E89-8076-29C3DA9EBCAC}"/>
              </a:ext>
            </a:extLst>
          </p:cNvPr>
          <p:cNvSpPr>
            <a:spLocks noGrp="1" noChangeArrowheads="1"/>
          </p:cNvSpPr>
          <p:nvPr>
            <p:ph type="body" sz="half" idx="1"/>
          </p:nvPr>
        </p:nvSpPr>
        <p:spPr>
          <a:xfrm>
            <a:off x="574675" y="1435100"/>
            <a:ext cx="8205788" cy="4654550"/>
          </a:xfrm>
          <a:noFill/>
          <a:ln/>
        </p:spPr>
        <p:txBody>
          <a:bodyPr/>
          <a:lstStyle/>
          <a:p>
            <a:pPr>
              <a:spcBef>
                <a:spcPct val="50000"/>
              </a:spcBef>
            </a:pPr>
            <a:r>
              <a:rPr lang="en-US" altLang="en-US" sz="1800" b="1" dirty="0">
                <a:solidFill>
                  <a:srgbClr val="0000FF"/>
                </a:solidFill>
              </a:rPr>
              <a:t>Head Observations</a:t>
            </a:r>
            <a:r>
              <a:rPr lang="en-US" altLang="en-US" sz="1800" dirty="0"/>
              <a:t>:</a:t>
            </a:r>
          </a:p>
          <a:p>
            <a:pPr lvl="1">
              <a:spcBef>
                <a:spcPct val="50000"/>
              </a:spcBef>
            </a:pPr>
            <a:r>
              <a:rPr lang="en-US" altLang="en-US" sz="1800" dirty="0"/>
              <a:t>Elevation of each observation well has a variance of measurement error of 1.00 m</a:t>
            </a:r>
            <a:r>
              <a:rPr lang="en-US" altLang="en-US" baseline="20000" dirty="0">
                <a:cs typeface="Times New Roman" panose="02020603050405020304" pitchFamily="18" charset="0"/>
              </a:rPr>
              <a:t>2</a:t>
            </a:r>
            <a:r>
              <a:rPr lang="en-US" altLang="en-US" sz="1800" dirty="0"/>
              <a:t>.</a:t>
            </a:r>
          </a:p>
          <a:p>
            <a:pPr lvl="1">
              <a:spcBef>
                <a:spcPct val="50000"/>
              </a:spcBef>
            </a:pPr>
            <a:r>
              <a:rPr lang="en-US" altLang="en-US" sz="1800" dirty="0"/>
              <a:t>Each water-level measurement has a variance of measurement error of 0.0025 m</a:t>
            </a:r>
            <a:r>
              <a:rPr lang="en-US" altLang="en-US" baseline="20000" dirty="0">
                <a:cs typeface="Times New Roman" panose="02020603050405020304" pitchFamily="18" charset="0"/>
              </a:rPr>
              <a:t>2</a:t>
            </a:r>
            <a:r>
              <a:rPr lang="en-US" altLang="en-US" sz="1800" dirty="0"/>
              <a:t>.</a:t>
            </a:r>
          </a:p>
          <a:p>
            <a:pPr lvl="1">
              <a:spcBef>
                <a:spcPct val="50000"/>
              </a:spcBef>
            </a:pPr>
            <a:r>
              <a:rPr lang="en-US" altLang="en-US" sz="1800" dirty="0"/>
              <a:t>Thus, total variance measurement error = 1.0025 m</a:t>
            </a:r>
            <a:r>
              <a:rPr lang="en-US" altLang="en-US" baseline="20000" dirty="0">
                <a:cs typeface="Times New Roman" panose="02020603050405020304" pitchFamily="18" charset="0"/>
              </a:rPr>
              <a:t>2</a:t>
            </a:r>
          </a:p>
          <a:p>
            <a:pPr lvl="1">
              <a:spcBef>
                <a:spcPct val="50000"/>
              </a:spcBef>
              <a:buFont typeface="Wingdings" panose="05000000000000000000" pitchFamily="2" charset="2"/>
              <a:buNone/>
            </a:pPr>
            <a:endParaRPr lang="en-US" altLang="en-US" sz="2800" baseline="20000" dirty="0">
              <a:cs typeface="Times New Roman" panose="02020603050405020304" pitchFamily="18" charset="0"/>
            </a:endParaRPr>
          </a:p>
          <a:p>
            <a:pPr>
              <a:spcBef>
                <a:spcPct val="50000"/>
              </a:spcBef>
            </a:pPr>
            <a:r>
              <a:rPr lang="en-US" altLang="en-US" sz="1800" b="1" dirty="0">
                <a:solidFill>
                  <a:srgbClr val="0000FF"/>
                </a:solidFill>
              </a:rPr>
              <a:t>Flow Observation</a:t>
            </a:r>
            <a:r>
              <a:rPr lang="en-US" altLang="en-US" sz="1800" dirty="0"/>
              <a:t>:</a:t>
            </a:r>
          </a:p>
          <a:p>
            <a:pPr lvl="1">
              <a:spcBef>
                <a:spcPct val="50000"/>
              </a:spcBef>
            </a:pPr>
            <a:r>
              <a:rPr lang="en-US" altLang="en-US" sz="1800" dirty="0">
                <a:cs typeface="Times New Roman" panose="02020603050405020304" pitchFamily="18" charset="0"/>
              </a:rPr>
              <a:t>Coefficient of variation of 10%; thus </a:t>
            </a:r>
            <a:r>
              <a:rPr lang="en-US" altLang="en-US" b="1" dirty="0">
                <a:latin typeface="Symbol" panose="05050102010706020507" pitchFamily="18" charset="2"/>
                <a:sym typeface="Symbol" panose="05050102010706020507" pitchFamily="18" charset="2"/>
              </a:rPr>
              <a:t></a:t>
            </a:r>
            <a:r>
              <a:rPr lang="en-US" altLang="en-US" sz="1800" dirty="0">
                <a:cs typeface="Times New Roman" panose="02020603050405020304" pitchFamily="18" charset="0"/>
              </a:rPr>
              <a:t> = 0.1 x 4.4 m</a:t>
            </a:r>
            <a:r>
              <a:rPr lang="en-US" altLang="en-US" baseline="30000" dirty="0">
                <a:cs typeface="Times New Roman" panose="02020603050405020304" pitchFamily="18" charset="0"/>
              </a:rPr>
              <a:t>3</a:t>
            </a:r>
            <a:r>
              <a:rPr lang="en-US" altLang="en-US" sz="1800" dirty="0">
                <a:cs typeface="Times New Roman" panose="02020603050405020304" pitchFamily="18" charset="0"/>
              </a:rPr>
              <a:t>/s = 0.44 m</a:t>
            </a:r>
            <a:r>
              <a:rPr lang="en-US" altLang="en-US" baseline="30000" dirty="0">
                <a:cs typeface="Times New Roman" panose="02020603050405020304" pitchFamily="18" charset="0"/>
              </a:rPr>
              <a:t>3</a:t>
            </a:r>
            <a:r>
              <a:rPr lang="en-US" altLang="en-US" sz="1800" dirty="0">
                <a:cs typeface="Times New Roman" panose="02020603050405020304" pitchFamily="18" charset="0"/>
              </a:rPr>
              <a:t>/s</a:t>
            </a:r>
            <a:r>
              <a:rPr lang="en-US" altLang="en-US" sz="1800" dirty="0"/>
              <a:t> </a:t>
            </a:r>
          </a:p>
          <a:p>
            <a:pPr lvl="1">
              <a:spcBef>
                <a:spcPct val="50000"/>
              </a:spcBef>
              <a:buFont typeface="Wingdings" panose="05000000000000000000" pitchFamily="2" charset="2"/>
              <a:buNone/>
            </a:pPr>
            <a:endParaRPr lang="en-US" altLang="en-US" sz="1800" dirty="0"/>
          </a:p>
          <a:p>
            <a:pPr>
              <a:spcBef>
                <a:spcPct val="50000"/>
              </a:spcBef>
            </a:pPr>
            <a:r>
              <a:rPr lang="en-US" altLang="en-US" sz="1800" dirty="0">
                <a:solidFill>
                  <a:srgbClr val="006600"/>
                </a:solidFill>
                <a:cs typeface="Times New Roman" panose="02020603050405020304" pitchFamily="18" charset="0"/>
              </a:rPr>
              <a:t>EXERCISE 3.2d: Calculate weights on hydraulic-head and flow observations</a:t>
            </a:r>
            <a:r>
              <a:rPr lang="en-US" altLang="en-US" sz="1800" dirty="0">
                <a:solidFill>
                  <a:srgbClr val="006600"/>
                </a:solidFill>
              </a:rPr>
              <a:t>.</a:t>
            </a:r>
          </a:p>
          <a:p>
            <a:pPr lvl="1">
              <a:spcBef>
                <a:spcPct val="50000"/>
              </a:spcBef>
            </a:pPr>
            <a:endParaRPr lang="en-US" alt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A21A66D0-02AF-4725-B4AD-C049C5E6BB39}"/>
              </a:ext>
            </a:extLst>
          </p:cNvPr>
          <p:cNvSpPr>
            <a:spLocks noGrp="1" noChangeArrowheads="1"/>
          </p:cNvSpPr>
          <p:nvPr>
            <p:ph type="title"/>
          </p:nvPr>
        </p:nvSpPr>
        <p:spPr/>
        <p:txBody>
          <a:bodyPr/>
          <a:lstStyle/>
          <a:p>
            <a:r>
              <a:rPr lang="en-US" altLang="en-US"/>
              <a:t>Model Fit Using Starting Parameter Values</a:t>
            </a:r>
          </a:p>
        </p:txBody>
      </p:sp>
      <p:sp>
        <p:nvSpPr>
          <p:cNvPr id="214019" name="Text Box 3">
            <a:extLst>
              <a:ext uri="{FF2B5EF4-FFF2-40B4-BE49-F238E27FC236}">
                <a16:creationId xmlns:a16="http://schemas.microsoft.com/office/drawing/2014/main" id="{472C5734-9318-40EA-8784-0539C2DB9994}"/>
              </a:ext>
            </a:extLst>
          </p:cNvPr>
          <p:cNvSpPr txBox="1">
            <a:spLocks noChangeArrowheads="1"/>
          </p:cNvSpPr>
          <p:nvPr/>
        </p:nvSpPr>
        <p:spPr bwMode="auto">
          <a:xfrm>
            <a:off x="2638425" y="1206500"/>
            <a:ext cx="681037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altLang="en-US" sz="10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DATA AT HEAD AND FLOW LOCATIONS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OBSERVATION       MEASURED      SIMULATED                            WEIGHTED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NAME            VALUE          VALUE      RESIDUAL   WEIGHT**.5   RESIDUAL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hd01.ss            101.804       100.225       1.579       0.999       1.577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hd02.ss            128.117       139.331      -11.21       0.999      -11.20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hd03.ss            156.678       174.363      -17.68       0.999      -17.66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hd04.ss            124.893       139.331      -14.44       0.999      -14.42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hd05.ss            140.961       157.132      -16.17       0.999      -16.15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hd06.ss            126.537       139.632      -13.10       0.999      -13.08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hd07.ss            101.112       102.868      -1.756       0.999      -1.754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hd08.ss            158.135       173.956      -15.82       0.999      -15.80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hd09.ss            176.374       190.300      -13.93       0.999      -13.91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hd10.ss            142.020       157.041      -15.02       0.999      -15.00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flow01.ss         -4.40000      -4.86060      0.4606        2.27       1.047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altLang="en-US" sz="1000" b="1" i="0" u="none" strike="noStrike" kern="1200" cap="none" spc="0" normalizeH="0" baseline="0" noProof="0">
                <a:ln>
                  <a:noFill/>
                </a:ln>
                <a:solidFill>
                  <a:srgbClr val="0000FF"/>
                </a:solidFill>
                <a:effectLst/>
                <a:uLnTx/>
                <a:uFillTx/>
                <a:latin typeface="Courier New" panose="02070309020205020404" pitchFamily="49" charset="0"/>
                <a:ea typeface="+mn-ea"/>
                <a:cs typeface="+mn-cs"/>
              </a:rPr>
              <a:t>STATISTICS FOR THESE RESIDUALS: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MAXIMUM WEIGHTED RESIDUAL:  0.158E+01  Observation: hd01.ss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MINIMUM WEIGHTED RESIDUAL: -0.177E+02  Observation: hd03.ss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AVERAGE WEIGHTED RESIDUAL: -0.106E+02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 RESIDUALS &gt;= 0.  :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 RESIDUALS &lt;  0.  :       9</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NUMBER OF RUNS:        3  IN       11 OBSERVATIONS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SUM OF SQUARED WEIGHTED RESIDUALS           :    1752.4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SUM OF SQUARED WEIGHTED RESIDUALS WITH PRIOR:    1752.4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SUM OF SQUARED, WEIGHTED RESIDUALS: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DEPENDENT VARIABLES:   1752.4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p>
        </p:txBody>
      </p:sp>
      <p:sp>
        <p:nvSpPr>
          <p:cNvPr id="214020" name="Rectangle 4">
            <a:extLst>
              <a:ext uri="{FF2B5EF4-FFF2-40B4-BE49-F238E27FC236}">
                <a16:creationId xmlns:a16="http://schemas.microsoft.com/office/drawing/2014/main" id="{49FE6FF3-6C8A-4B9A-95E0-717C7CFDA6A3}"/>
              </a:ext>
            </a:extLst>
          </p:cNvPr>
          <p:cNvSpPr>
            <a:spLocks noGrp="1" noChangeArrowheads="1"/>
          </p:cNvSpPr>
          <p:nvPr>
            <p:ph type="body" sz="half" idx="1"/>
          </p:nvPr>
        </p:nvSpPr>
        <p:spPr>
          <a:xfrm>
            <a:off x="0" y="1825625"/>
            <a:ext cx="2559050" cy="3913188"/>
          </a:xfrm>
          <a:noFill/>
          <a:ln/>
        </p:spPr>
        <p:txBody>
          <a:bodyPr/>
          <a:lstStyle/>
          <a:p>
            <a:r>
              <a:rPr lang="en-US" altLang="en-US" sz="1800" dirty="0"/>
              <a:t>From UCODE-2014 output file.</a:t>
            </a:r>
          </a:p>
          <a:p>
            <a:endParaRPr lang="en-US" altLang="en-US" sz="1800" dirty="0"/>
          </a:p>
          <a:p>
            <a:r>
              <a:rPr lang="en-US" altLang="en-US" sz="1800" dirty="0">
                <a:solidFill>
                  <a:srgbClr val="006600"/>
                </a:solidFill>
                <a:cs typeface="Times New Roman" panose="02020603050405020304" pitchFamily="18" charset="0"/>
              </a:rPr>
              <a:t>EXERCISE 3.3: Evaluate model fit using the starting parameter values</a:t>
            </a:r>
            <a:r>
              <a:rPr lang="en-US" altLang="en-US" sz="1800" dirty="0">
                <a:solidFill>
                  <a:srgbClr val="006600"/>
                </a:solidFill>
              </a:rPr>
              <a:t>.</a:t>
            </a:r>
          </a:p>
          <a:p>
            <a:pPr>
              <a:buFont typeface="Wingdings" panose="05000000000000000000" pitchFamily="2" charset="2"/>
              <a:buNone/>
            </a:pPr>
            <a:endParaRPr lang="en-US" altLang="en-US" sz="1800" dirty="0"/>
          </a:p>
        </p:txBody>
      </p:sp>
      <p:sp>
        <p:nvSpPr>
          <p:cNvPr id="214021" name="Rectangle 5">
            <a:extLst>
              <a:ext uri="{FF2B5EF4-FFF2-40B4-BE49-F238E27FC236}">
                <a16:creationId xmlns:a16="http://schemas.microsoft.com/office/drawing/2014/main" id="{6C421DF4-678C-4D40-8632-FED6DB5C6BEB}"/>
              </a:ext>
            </a:extLst>
          </p:cNvPr>
          <p:cNvSpPr>
            <a:spLocks noChangeArrowheads="1"/>
          </p:cNvSpPr>
          <p:nvPr/>
        </p:nvSpPr>
        <p:spPr bwMode="auto">
          <a:xfrm>
            <a:off x="2584450" y="5162550"/>
            <a:ext cx="4625975" cy="228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4022" name="Text Box 6">
            <a:extLst>
              <a:ext uri="{FF2B5EF4-FFF2-40B4-BE49-F238E27FC236}">
                <a16:creationId xmlns:a16="http://schemas.microsoft.com/office/drawing/2014/main" id="{F4FB39C0-43A4-4404-B398-AF22DB8F2FCF}"/>
              </a:ext>
            </a:extLst>
          </p:cNvPr>
          <p:cNvSpPr txBox="1">
            <a:spLocks noChangeArrowheads="1"/>
          </p:cNvSpPr>
          <p:nvPr/>
        </p:nvSpPr>
        <p:spPr bwMode="auto">
          <a:xfrm>
            <a:off x="7340600" y="4768850"/>
            <a:ext cx="17256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Least squares objective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9065D33A-E02A-4B35-8582-0585BCE5E399}"/>
              </a:ext>
            </a:extLst>
          </p:cNvPr>
          <p:cNvSpPr>
            <a:spLocks noGrp="1" noChangeArrowheads="1"/>
          </p:cNvSpPr>
          <p:nvPr>
            <p:ph type="title"/>
          </p:nvPr>
        </p:nvSpPr>
        <p:spPr>
          <a:xfrm>
            <a:off x="1384300" y="114300"/>
            <a:ext cx="7759700" cy="995363"/>
          </a:xfrm>
        </p:spPr>
        <p:txBody>
          <a:bodyPr/>
          <a:lstStyle/>
          <a:p>
            <a:r>
              <a:rPr lang="en-US" altLang="en-US" sz="3600">
                <a:cs typeface="Times New Roman" panose="02020603050405020304" pitchFamily="18" charset="0"/>
              </a:rPr>
              <a:t>Example Least-Squares Objective Function</a:t>
            </a:r>
          </a:p>
        </p:txBody>
      </p:sp>
      <p:sp>
        <p:nvSpPr>
          <p:cNvPr id="219139" name="Text Box 3">
            <a:extLst>
              <a:ext uri="{FF2B5EF4-FFF2-40B4-BE49-F238E27FC236}">
                <a16:creationId xmlns:a16="http://schemas.microsoft.com/office/drawing/2014/main" id="{4BC952EE-A5EA-4420-9940-4BB76BF187F5}"/>
              </a:ext>
            </a:extLst>
          </p:cNvPr>
          <p:cNvSpPr txBox="1">
            <a:spLocks noChangeArrowheads="1"/>
          </p:cNvSpPr>
          <p:nvPr/>
        </p:nvSpPr>
        <p:spPr bwMode="auto">
          <a:xfrm>
            <a:off x="5715000" y="1295400"/>
            <a:ext cx="1284288"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1" i="0" u="sng"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333399"/>
                </a:solidFill>
                <a:effectLst/>
                <a:uLnTx/>
                <a:uFillTx/>
                <a:latin typeface="Times New Roman" panose="02020603050405020304" pitchFamily="18" charset="0"/>
                <a:ea typeface="+mn-ea"/>
                <a:cs typeface="Times New Roman" panose="02020603050405020304" pitchFamily="18" charset="0"/>
              </a:rPr>
              <a:t>HEADS</a:t>
            </a:r>
            <a:endParaRPr kumimoji="0" lang="en-US" altLang="en-US" sz="2400" b="0" i="0" u="none" strike="noStrike" kern="1200" cap="none" spc="0" normalizeH="0" baseline="0" noProof="0">
              <a:ln>
                <a:noFill/>
              </a:ln>
              <a:solidFill>
                <a:srgbClr val="333399"/>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6699FF"/>
                </a:solidFill>
                <a:effectLst/>
                <a:uLnTx/>
                <a:uFillTx/>
                <a:latin typeface="Times New Roman" panose="02020603050405020304" pitchFamily="18" charset="0"/>
                <a:ea typeface="+mn-ea"/>
                <a:cs typeface="Times New Roman" panose="02020603050405020304" pitchFamily="18" charset="0"/>
              </a:rPr>
              <a:t>FLOWS</a:t>
            </a:r>
            <a:endParaRPr kumimoji="0" lang="en-US" altLang="en-US" sz="2400" b="0" i="0" u="none" strike="noStrike" kern="1200" cap="none" spc="0" normalizeH="0" baseline="0" noProof="0">
              <a:ln>
                <a:noFill/>
              </a:ln>
              <a:solidFill>
                <a:srgbClr val="6699FF"/>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PRIOR</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40" name="Rectangle 4">
            <a:extLst>
              <a:ext uri="{FF2B5EF4-FFF2-40B4-BE49-F238E27FC236}">
                <a16:creationId xmlns:a16="http://schemas.microsoft.com/office/drawing/2014/main" id="{B5CE4C06-D0ED-462D-B023-72EFC70948BB}"/>
              </a:ext>
            </a:extLst>
          </p:cNvPr>
          <p:cNvSpPr>
            <a:spLocks noChangeArrowheads="1"/>
          </p:cNvSpPr>
          <p:nvPr/>
        </p:nvSpPr>
        <p:spPr bwMode="auto">
          <a:xfrm>
            <a:off x="2209800" y="1905000"/>
            <a:ext cx="3225800" cy="889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9141" name="Rectangle 5">
            <a:extLst>
              <a:ext uri="{FF2B5EF4-FFF2-40B4-BE49-F238E27FC236}">
                <a16:creationId xmlns:a16="http://schemas.microsoft.com/office/drawing/2014/main" id="{BFDF00B3-77FA-4CE3-9AF6-5ED9F725BC5F}"/>
              </a:ext>
            </a:extLst>
          </p:cNvPr>
          <p:cNvSpPr>
            <a:spLocks noChangeArrowheads="1"/>
          </p:cNvSpPr>
          <p:nvPr/>
        </p:nvSpPr>
        <p:spPr bwMode="auto">
          <a:xfrm>
            <a:off x="2209800" y="1905000"/>
            <a:ext cx="3225800" cy="88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nvGrpSpPr>
          <p:cNvPr id="219142" name="Group 6">
            <a:extLst>
              <a:ext uri="{FF2B5EF4-FFF2-40B4-BE49-F238E27FC236}">
                <a16:creationId xmlns:a16="http://schemas.microsoft.com/office/drawing/2014/main" id="{C8407660-8A34-455E-9D14-BDE9067CC261}"/>
              </a:ext>
            </a:extLst>
          </p:cNvPr>
          <p:cNvGrpSpPr>
            <a:grpSpLocks/>
          </p:cNvGrpSpPr>
          <p:nvPr/>
        </p:nvGrpSpPr>
        <p:grpSpPr bwMode="auto">
          <a:xfrm>
            <a:off x="2241550" y="1912938"/>
            <a:ext cx="3184525" cy="914400"/>
            <a:chOff x="1892" y="1397"/>
            <a:chExt cx="2006" cy="576"/>
          </a:xfrm>
        </p:grpSpPr>
        <p:sp>
          <p:nvSpPr>
            <p:cNvPr id="219143" name="Line 7">
              <a:extLst>
                <a:ext uri="{FF2B5EF4-FFF2-40B4-BE49-F238E27FC236}">
                  <a16:creationId xmlns:a16="http://schemas.microsoft.com/office/drawing/2014/main" id="{D7F137FE-D363-4430-9D3C-F2993477945F}"/>
                </a:ext>
              </a:extLst>
            </p:cNvPr>
            <p:cNvSpPr>
              <a:spLocks noChangeShapeType="1"/>
            </p:cNvSpPr>
            <p:nvPr/>
          </p:nvSpPr>
          <p:spPr bwMode="auto">
            <a:xfrm>
              <a:off x="2085" y="1748"/>
              <a:ext cx="8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9144" name="Line 8">
              <a:extLst>
                <a:ext uri="{FF2B5EF4-FFF2-40B4-BE49-F238E27FC236}">
                  <a16:creationId xmlns:a16="http://schemas.microsoft.com/office/drawing/2014/main" id="{E8CAC399-7CF5-4CE5-9318-AE601F1D2337}"/>
                </a:ext>
              </a:extLst>
            </p:cNvPr>
            <p:cNvSpPr>
              <a:spLocks noChangeShapeType="1"/>
            </p:cNvSpPr>
            <p:nvPr/>
          </p:nvSpPr>
          <p:spPr bwMode="auto">
            <a:xfrm>
              <a:off x="3586" y="1748"/>
              <a:ext cx="8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19145" name="Rectangle 9">
              <a:extLst>
                <a:ext uri="{FF2B5EF4-FFF2-40B4-BE49-F238E27FC236}">
                  <a16:creationId xmlns:a16="http://schemas.microsoft.com/office/drawing/2014/main" id="{9D67594D-5012-4108-8F4D-06703C609392}"/>
                </a:ext>
              </a:extLst>
            </p:cNvPr>
            <p:cNvSpPr>
              <a:spLocks noChangeArrowheads="1"/>
            </p:cNvSpPr>
            <p:nvPr/>
          </p:nvSpPr>
          <p:spPr bwMode="auto">
            <a:xfrm>
              <a:off x="3822" y="149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2</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46" name="Rectangle 10">
              <a:extLst>
                <a:ext uri="{FF2B5EF4-FFF2-40B4-BE49-F238E27FC236}">
                  <a16:creationId xmlns:a16="http://schemas.microsoft.com/office/drawing/2014/main" id="{C2D84156-7A79-4045-A2F5-2916CF604171}"/>
                </a:ext>
              </a:extLst>
            </p:cNvPr>
            <p:cNvSpPr>
              <a:spLocks noChangeArrowheads="1"/>
            </p:cNvSpPr>
            <p:nvPr/>
          </p:nvSpPr>
          <p:spPr bwMode="auto">
            <a:xfrm>
              <a:off x="2584" y="179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1</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47" name="Rectangle 11">
              <a:extLst>
                <a:ext uri="{FF2B5EF4-FFF2-40B4-BE49-F238E27FC236}">
                  <a16:creationId xmlns:a16="http://schemas.microsoft.com/office/drawing/2014/main" id="{DF098A83-5FDE-4F4E-8FC8-BA7AB6397981}"/>
                </a:ext>
              </a:extLst>
            </p:cNvPr>
            <p:cNvSpPr>
              <a:spLocks noChangeArrowheads="1"/>
            </p:cNvSpPr>
            <p:nvPr/>
          </p:nvSpPr>
          <p:spPr bwMode="auto">
            <a:xfrm>
              <a:off x="3680" y="1544"/>
              <a:ext cx="13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48" name="Rectangle 12">
              <a:extLst>
                <a:ext uri="{FF2B5EF4-FFF2-40B4-BE49-F238E27FC236}">
                  <a16:creationId xmlns:a16="http://schemas.microsoft.com/office/drawing/2014/main" id="{DC30631B-07E7-45CE-80FB-12B8AE20EFBA}"/>
                </a:ext>
              </a:extLst>
            </p:cNvPr>
            <p:cNvSpPr>
              <a:spLocks noChangeArrowheads="1"/>
            </p:cNvSpPr>
            <p:nvPr/>
          </p:nvSpPr>
          <p:spPr bwMode="auto">
            <a:xfrm>
              <a:off x="3511" y="154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49" name="Rectangle 13">
              <a:extLst>
                <a:ext uri="{FF2B5EF4-FFF2-40B4-BE49-F238E27FC236}">
                  <a16:creationId xmlns:a16="http://schemas.microsoft.com/office/drawing/2014/main" id="{AA126DCA-0BB9-40D1-83E5-01B55C1699DD}"/>
                </a:ext>
              </a:extLst>
            </p:cNvPr>
            <p:cNvSpPr>
              <a:spLocks noChangeArrowheads="1"/>
            </p:cNvSpPr>
            <p:nvPr/>
          </p:nvSpPr>
          <p:spPr bwMode="auto">
            <a:xfrm>
              <a:off x="3384" y="1544"/>
              <a:ext cx="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0" name="Rectangle 14">
              <a:extLst>
                <a:ext uri="{FF2B5EF4-FFF2-40B4-BE49-F238E27FC236}">
                  <a16:creationId xmlns:a16="http://schemas.microsoft.com/office/drawing/2014/main" id="{7040EFBA-E4C7-4204-ABE7-EB2B1B1B1954}"/>
                </a:ext>
              </a:extLst>
            </p:cNvPr>
            <p:cNvSpPr>
              <a:spLocks noChangeArrowheads="1"/>
            </p:cNvSpPr>
            <p:nvPr/>
          </p:nvSpPr>
          <p:spPr bwMode="auto">
            <a:xfrm>
              <a:off x="2866" y="154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1" name="Rectangle 15">
              <a:extLst>
                <a:ext uri="{FF2B5EF4-FFF2-40B4-BE49-F238E27FC236}">
                  <a16:creationId xmlns:a16="http://schemas.microsoft.com/office/drawing/2014/main" id="{56608069-ADF3-46A6-8199-E42280E83DD0}"/>
                </a:ext>
              </a:extLst>
            </p:cNvPr>
            <p:cNvSpPr>
              <a:spLocks noChangeArrowheads="1"/>
            </p:cNvSpPr>
            <p:nvPr/>
          </p:nvSpPr>
          <p:spPr bwMode="auto">
            <a:xfrm>
              <a:off x="2178" y="154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2" name="Rectangle 16">
              <a:extLst>
                <a:ext uri="{FF2B5EF4-FFF2-40B4-BE49-F238E27FC236}">
                  <a16:creationId xmlns:a16="http://schemas.microsoft.com/office/drawing/2014/main" id="{6A728BCF-DBAA-4603-AF72-32AFA12683C6}"/>
                </a:ext>
              </a:extLst>
            </p:cNvPr>
            <p:cNvSpPr>
              <a:spLocks noChangeArrowheads="1"/>
            </p:cNvSpPr>
            <p:nvPr/>
          </p:nvSpPr>
          <p:spPr bwMode="auto">
            <a:xfrm>
              <a:off x="2010" y="1544"/>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3" name="Rectangle 17">
              <a:extLst>
                <a:ext uri="{FF2B5EF4-FFF2-40B4-BE49-F238E27FC236}">
                  <a16:creationId xmlns:a16="http://schemas.microsoft.com/office/drawing/2014/main" id="{851A6614-E96B-4384-8A46-B0DEFD5A605B}"/>
                </a:ext>
              </a:extLst>
            </p:cNvPr>
            <p:cNvSpPr>
              <a:spLocks noChangeArrowheads="1"/>
            </p:cNvSpPr>
            <p:nvPr/>
          </p:nvSpPr>
          <p:spPr bwMode="auto">
            <a:xfrm>
              <a:off x="3577" y="154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4" name="Rectangle 18">
              <a:extLst>
                <a:ext uri="{FF2B5EF4-FFF2-40B4-BE49-F238E27FC236}">
                  <a16:creationId xmlns:a16="http://schemas.microsoft.com/office/drawing/2014/main" id="{369E8910-8531-4BC9-A8AE-AB57FFFB84FE}"/>
                </a:ext>
              </a:extLst>
            </p:cNvPr>
            <p:cNvSpPr>
              <a:spLocks noChangeArrowheads="1"/>
            </p:cNvSpPr>
            <p:nvPr/>
          </p:nvSpPr>
          <p:spPr bwMode="auto">
            <a:xfrm>
              <a:off x="3281" y="154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h</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5" name="Rectangle 19">
              <a:extLst>
                <a:ext uri="{FF2B5EF4-FFF2-40B4-BE49-F238E27FC236}">
                  <a16:creationId xmlns:a16="http://schemas.microsoft.com/office/drawing/2014/main" id="{560C893D-3B44-456B-B3C3-4BD8CB1C9EE0}"/>
                </a:ext>
              </a:extLst>
            </p:cNvPr>
            <p:cNvSpPr>
              <a:spLocks noChangeArrowheads="1"/>
            </p:cNvSpPr>
            <p:nvPr/>
          </p:nvSpPr>
          <p:spPr bwMode="auto">
            <a:xfrm>
              <a:off x="2937" y="154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h</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6" name="Rectangle 20">
              <a:extLst>
                <a:ext uri="{FF2B5EF4-FFF2-40B4-BE49-F238E27FC236}">
                  <a16:creationId xmlns:a16="http://schemas.microsoft.com/office/drawing/2014/main" id="{3EB25FF5-FEDC-4B47-A17E-6ED29BE6B504}"/>
                </a:ext>
              </a:extLst>
            </p:cNvPr>
            <p:cNvSpPr>
              <a:spLocks noChangeArrowheads="1"/>
            </p:cNvSpPr>
            <p:nvPr/>
          </p:nvSpPr>
          <p:spPr bwMode="auto">
            <a:xfrm>
              <a:off x="2075" y="154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7" name="Rectangle 21">
              <a:extLst>
                <a:ext uri="{FF2B5EF4-FFF2-40B4-BE49-F238E27FC236}">
                  <a16:creationId xmlns:a16="http://schemas.microsoft.com/office/drawing/2014/main" id="{B21DB27F-DD0A-4ADC-8070-071071562661}"/>
                </a:ext>
              </a:extLst>
            </p:cNvPr>
            <p:cNvSpPr>
              <a:spLocks noChangeArrowheads="1"/>
            </p:cNvSpPr>
            <p:nvPr/>
          </p:nvSpPr>
          <p:spPr bwMode="auto">
            <a:xfrm>
              <a:off x="1892" y="154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S</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8" name="Rectangle 22">
              <a:extLst>
                <a:ext uri="{FF2B5EF4-FFF2-40B4-BE49-F238E27FC236}">
                  <a16:creationId xmlns:a16="http://schemas.microsoft.com/office/drawing/2014/main" id="{C0F5D8EF-46A4-4A55-A69E-8430BAA3BD16}"/>
                </a:ext>
              </a:extLst>
            </p:cNvPr>
            <p:cNvSpPr>
              <a:spLocks noChangeArrowheads="1"/>
            </p:cNvSpPr>
            <p:nvPr/>
          </p:nvSpPr>
          <p:spPr bwMode="auto">
            <a:xfrm>
              <a:off x="3419" y="163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59" name="Rectangle 23">
              <a:extLst>
                <a:ext uri="{FF2B5EF4-FFF2-40B4-BE49-F238E27FC236}">
                  <a16:creationId xmlns:a16="http://schemas.microsoft.com/office/drawing/2014/main" id="{98657600-0C71-4485-B1DA-54A86E0FAAB8}"/>
                </a:ext>
              </a:extLst>
            </p:cNvPr>
            <p:cNvSpPr>
              <a:spLocks noChangeArrowheads="1"/>
            </p:cNvSpPr>
            <p:nvPr/>
          </p:nvSpPr>
          <p:spPr bwMode="auto">
            <a:xfrm>
              <a:off x="3026" y="163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0" name="Rectangle 24">
              <a:extLst>
                <a:ext uri="{FF2B5EF4-FFF2-40B4-BE49-F238E27FC236}">
                  <a16:creationId xmlns:a16="http://schemas.microsoft.com/office/drawing/2014/main" id="{03142C07-86D4-482B-978A-2E54D6B80DBB}"/>
                </a:ext>
              </a:extLst>
            </p:cNvPr>
            <p:cNvSpPr>
              <a:spLocks noChangeArrowheads="1"/>
            </p:cNvSpPr>
            <p:nvPr/>
          </p:nvSpPr>
          <p:spPr bwMode="auto">
            <a:xfrm>
              <a:off x="2475" y="1397"/>
              <a:ext cx="15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nh</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1" name="Rectangle 25">
              <a:extLst>
                <a:ext uri="{FF2B5EF4-FFF2-40B4-BE49-F238E27FC236}">
                  <a16:creationId xmlns:a16="http://schemas.microsoft.com/office/drawing/2014/main" id="{F2182DC0-8EEF-4E5A-A487-BF27B97E6FA2}"/>
                </a:ext>
              </a:extLst>
            </p:cNvPr>
            <p:cNvSpPr>
              <a:spLocks noChangeArrowheads="1"/>
            </p:cNvSpPr>
            <p:nvPr/>
          </p:nvSpPr>
          <p:spPr bwMode="auto">
            <a:xfrm>
              <a:off x="2449" y="1791"/>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2" name="Rectangle 26">
              <a:extLst>
                <a:ext uri="{FF2B5EF4-FFF2-40B4-BE49-F238E27FC236}">
                  <a16:creationId xmlns:a16="http://schemas.microsoft.com/office/drawing/2014/main" id="{61EE5808-CEC6-4470-B544-3876999C24CA}"/>
                </a:ext>
              </a:extLst>
            </p:cNvPr>
            <p:cNvSpPr>
              <a:spLocks noChangeArrowheads="1"/>
            </p:cNvSpPr>
            <p:nvPr/>
          </p:nvSpPr>
          <p:spPr bwMode="auto">
            <a:xfrm>
              <a:off x="2797" y="1638"/>
              <a:ext cx="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i</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3" name="Rectangle 27">
              <a:extLst>
                <a:ext uri="{FF2B5EF4-FFF2-40B4-BE49-F238E27FC236}">
                  <a16:creationId xmlns:a16="http://schemas.microsoft.com/office/drawing/2014/main" id="{CEBE34FA-C51D-4BC1-9F6B-0508AB136162}"/>
                </a:ext>
              </a:extLst>
            </p:cNvPr>
            <p:cNvSpPr>
              <a:spLocks noChangeArrowheads="1"/>
            </p:cNvSpPr>
            <p:nvPr/>
          </p:nvSpPr>
          <p:spPr bwMode="auto">
            <a:xfrm>
              <a:off x="3132" y="1521"/>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4" name="Rectangle 28">
              <a:extLst>
                <a:ext uri="{FF2B5EF4-FFF2-40B4-BE49-F238E27FC236}">
                  <a16:creationId xmlns:a16="http://schemas.microsoft.com/office/drawing/2014/main" id="{2FB522BA-B9B5-4C8E-9BE0-67AD75748D99}"/>
                </a:ext>
              </a:extLst>
            </p:cNvPr>
            <p:cNvSpPr>
              <a:spLocks noChangeArrowheads="1"/>
            </p:cNvSpPr>
            <p:nvPr/>
          </p:nvSpPr>
          <p:spPr bwMode="auto">
            <a:xfrm>
              <a:off x="2294" y="1521"/>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5" name="Rectangle 29">
              <a:extLst>
                <a:ext uri="{FF2B5EF4-FFF2-40B4-BE49-F238E27FC236}">
                  <a16:creationId xmlns:a16="http://schemas.microsoft.com/office/drawing/2014/main" id="{FF717F48-DA3C-46A0-9089-04A8D4F111E3}"/>
                </a:ext>
              </a:extLst>
            </p:cNvPr>
            <p:cNvSpPr>
              <a:spLocks noChangeArrowheads="1"/>
            </p:cNvSpPr>
            <p:nvPr/>
          </p:nvSpPr>
          <p:spPr bwMode="auto">
            <a:xfrm>
              <a:off x="2461" y="1501"/>
              <a:ext cx="17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1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å</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6" name="Rectangle 30">
              <a:extLst>
                <a:ext uri="{FF2B5EF4-FFF2-40B4-BE49-F238E27FC236}">
                  <a16:creationId xmlns:a16="http://schemas.microsoft.com/office/drawing/2014/main" id="{2ABF915C-C7DA-4265-9314-5B652D69EAFF}"/>
                </a:ext>
              </a:extLst>
            </p:cNvPr>
            <p:cNvSpPr>
              <a:spLocks noChangeArrowheads="1"/>
            </p:cNvSpPr>
            <p:nvPr/>
          </p:nvSpPr>
          <p:spPr bwMode="auto">
            <a:xfrm>
              <a:off x="2506" y="1774"/>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900" b="0" i="0" u="none" strike="noStrike" kern="1200" cap="none" spc="0" normalizeH="0" baseline="0" noProof="0">
                  <a:ln>
                    <a:noFill/>
                  </a:ln>
                  <a:solidFill>
                    <a:srgbClr val="000000"/>
                  </a:solidFill>
                  <a:effectLst/>
                  <a:uLnTx/>
                  <a:uFillTx/>
                  <a:latin typeface="Symbol" panose="05050102010706020507" pitchFamily="18" charset="2"/>
                  <a:ea typeface="+mn-ea"/>
                  <a:cs typeface="+mn-cs"/>
                </a:rPr>
                <a:t>=</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9167" name="Rectangle 31">
              <a:extLst>
                <a:ext uri="{FF2B5EF4-FFF2-40B4-BE49-F238E27FC236}">
                  <a16:creationId xmlns:a16="http://schemas.microsoft.com/office/drawing/2014/main" id="{0C67605F-E0D7-4CDB-B0A3-4B87B0E00272}"/>
                </a:ext>
              </a:extLst>
            </p:cNvPr>
            <p:cNvSpPr>
              <a:spLocks noChangeArrowheads="1"/>
            </p:cNvSpPr>
            <p:nvPr/>
          </p:nvSpPr>
          <p:spPr bwMode="auto">
            <a:xfrm>
              <a:off x="2653" y="1521"/>
              <a:ext cx="13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500" b="0" i="1" u="none" strike="noStrike" kern="1200" cap="none" spc="0" normalizeH="0" baseline="0" noProof="0">
                  <a:ln>
                    <a:noFill/>
                  </a:ln>
                  <a:solidFill>
                    <a:srgbClr val="000000"/>
                  </a:solidFill>
                  <a:effectLst/>
                  <a:uLnTx/>
                  <a:uFillTx/>
                  <a:latin typeface="Symbol" panose="05050102010706020507" pitchFamily="18" charset="2"/>
                  <a:ea typeface="+mn-ea"/>
                  <a:cs typeface="+mn-cs"/>
                </a:rPr>
                <a:t>w</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pic>
        <p:nvPicPr>
          <p:cNvPr id="219168" name="Picture 32">
            <a:extLst>
              <a:ext uri="{FF2B5EF4-FFF2-40B4-BE49-F238E27FC236}">
                <a16:creationId xmlns:a16="http://schemas.microsoft.com/office/drawing/2014/main" id="{432BAC3A-348F-4C4B-8E7D-B1703CA49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276600"/>
            <a:ext cx="2552700" cy="901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69" name="Picture 33">
            <a:extLst>
              <a:ext uri="{FF2B5EF4-FFF2-40B4-BE49-F238E27FC236}">
                <a16:creationId xmlns:a16="http://schemas.microsoft.com/office/drawing/2014/main" id="{DF7E89CF-3435-4BC4-9083-86F153205E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4800600"/>
            <a:ext cx="2654300" cy="915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E2EB2251-D166-4D71-B5AF-92EC39359779}"/>
              </a:ext>
            </a:extLst>
          </p:cNvPr>
          <p:cNvSpPr>
            <a:spLocks noGrp="1" noChangeArrowheads="1"/>
          </p:cNvSpPr>
          <p:nvPr>
            <p:ph type="body" sz="half" idx="1"/>
          </p:nvPr>
        </p:nvSpPr>
        <p:spPr>
          <a:xfrm>
            <a:off x="304800" y="1308100"/>
            <a:ext cx="2527300" cy="5168900"/>
          </a:xfrm>
        </p:spPr>
        <p:txBody>
          <a:bodyPr/>
          <a:lstStyle/>
          <a:p>
            <a:pPr>
              <a:buFont typeface="Wingdings" panose="05000000000000000000" pitchFamily="2" charset="2"/>
              <a:buNone/>
            </a:pPr>
            <a:r>
              <a:rPr lang="en-US" altLang="en-US" sz="2800">
                <a:solidFill>
                  <a:schemeClr val="tx2"/>
                </a:solidFill>
              </a:rPr>
              <a:t>Basic Steps</a:t>
            </a:r>
          </a:p>
          <a:p>
            <a:pPr>
              <a:buFont typeface="Wingdings" panose="05000000000000000000" pitchFamily="2" charset="2"/>
              <a:buNone/>
            </a:pPr>
            <a:r>
              <a:rPr lang="en-US" altLang="en-US" sz="2800">
                <a:solidFill>
                  <a:schemeClr val="tx2"/>
                </a:solidFill>
              </a:rPr>
              <a:t>for Model</a:t>
            </a:r>
          </a:p>
          <a:p>
            <a:pPr>
              <a:buFont typeface="Wingdings" panose="05000000000000000000" pitchFamily="2" charset="2"/>
              <a:buNone/>
            </a:pPr>
            <a:r>
              <a:rPr lang="en-US" altLang="en-US" sz="2800">
                <a:solidFill>
                  <a:schemeClr val="tx2"/>
                </a:solidFill>
              </a:rPr>
              <a:t>Calibration</a:t>
            </a:r>
          </a:p>
          <a:p>
            <a:pPr>
              <a:buFont typeface="Wingdings" panose="05000000000000000000" pitchFamily="2" charset="2"/>
              <a:buNone/>
            </a:pPr>
            <a:r>
              <a:rPr lang="en-US" altLang="en-US" sz="2000" b="1" i="1">
                <a:solidFill>
                  <a:schemeClr val="hlink"/>
                </a:solidFill>
                <a:cs typeface="Times New Roman" panose="02020603050405020304" pitchFamily="18" charset="0"/>
              </a:rPr>
              <a:t>Italicized</a:t>
            </a:r>
            <a:r>
              <a:rPr lang="en-US" altLang="en-US" sz="2000">
                <a:cs typeface="Times New Roman" panose="02020603050405020304" pitchFamily="18" charset="0"/>
              </a:rPr>
              <a:t> steps</a:t>
            </a:r>
          </a:p>
          <a:p>
            <a:pPr>
              <a:buFont typeface="Wingdings" panose="05000000000000000000" pitchFamily="2" charset="2"/>
              <a:buNone/>
            </a:pPr>
            <a:r>
              <a:rPr lang="en-US" altLang="en-US" sz="2000">
                <a:cs typeface="Times New Roman" panose="02020603050405020304" pitchFamily="18" charset="0"/>
              </a:rPr>
              <a:t>are affected by</a:t>
            </a:r>
          </a:p>
          <a:p>
            <a:pPr>
              <a:buFont typeface="Wingdings" panose="05000000000000000000" pitchFamily="2" charset="2"/>
              <a:buNone/>
            </a:pPr>
            <a:r>
              <a:rPr lang="en-US" altLang="en-US" sz="2000">
                <a:cs typeface="Times New Roman" panose="02020603050405020304" pitchFamily="18" charset="0"/>
              </a:rPr>
              <a:t>using regression</a:t>
            </a:r>
          </a:p>
        </p:txBody>
      </p:sp>
      <p:graphicFrame>
        <p:nvGraphicFramePr>
          <p:cNvPr id="217091" name="Object 3">
            <a:extLst>
              <a:ext uri="{FF2B5EF4-FFF2-40B4-BE49-F238E27FC236}">
                <a16:creationId xmlns:a16="http://schemas.microsoft.com/office/drawing/2014/main" id="{BA1208D2-D6A7-4618-A0BA-3D2A46F4E706}"/>
              </a:ext>
            </a:extLst>
          </p:cNvPr>
          <p:cNvGraphicFramePr>
            <a:graphicFrameLocks noChangeAspect="1"/>
          </p:cNvGraphicFramePr>
          <p:nvPr>
            <p:ph sz="half" idx="2"/>
          </p:nvPr>
        </p:nvGraphicFramePr>
        <p:xfrm>
          <a:off x="2919413" y="611188"/>
          <a:ext cx="6224587" cy="5978525"/>
        </p:xfrm>
        <a:graphic>
          <a:graphicData uri="http://schemas.openxmlformats.org/presentationml/2006/ole">
            <mc:AlternateContent xmlns:mc="http://schemas.openxmlformats.org/markup-compatibility/2006">
              <mc:Choice xmlns:v="urn:schemas-microsoft-com:vml" Requires="v">
                <p:oleObj spid="_x0000_s3074" name="Picture" r:id="rId4" imgW="5781600" imgH="5553000" progId="Word.Picture.8">
                  <p:embed/>
                </p:oleObj>
              </mc:Choice>
              <mc:Fallback>
                <p:oleObj name="Picture" r:id="rId4" imgW="5781600" imgH="5553000" progId="Word.Picture.8">
                  <p:embed/>
                  <p:pic>
                    <p:nvPicPr>
                      <p:cNvPr id="217091" name="Object 3">
                        <a:extLst>
                          <a:ext uri="{FF2B5EF4-FFF2-40B4-BE49-F238E27FC236}">
                            <a16:creationId xmlns:a16="http://schemas.microsoft.com/office/drawing/2014/main" id="{BA1208D2-D6A7-4618-A0BA-3D2A46F4E7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413" y="611188"/>
                        <a:ext cx="6224587" cy="5978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F983DEDD-FD0B-4372-891C-5F7205205CE4}"/>
              </a:ext>
            </a:extLst>
          </p:cNvPr>
          <p:cNvSpPr>
            <a:spLocks noGrp="1" noChangeArrowheads="1"/>
          </p:cNvSpPr>
          <p:nvPr>
            <p:ph type="title"/>
          </p:nvPr>
        </p:nvSpPr>
        <p:spPr/>
        <p:txBody>
          <a:bodyPr/>
          <a:lstStyle/>
          <a:p>
            <a:r>
              <a:rPr lang="en-US" altLang="en-US"/>
              <a:t>Weights on Observations</a:t>
            </a:r>
          </a:p>
        </p:txBody>
      </p:sp>
      <p:sp>
        <p:nvSpPr>
          <p:cNvPr id="203779" name="Rectangle 3">
            <a:extLst>
              <a:ext uri="{FF2B5EF4-FFF2-40B4-BE49-F238E27FC236}">
                <a16:creationId xmlns:a16="http://schemas.microsoft.com/office/drawing/2014/main" id="{8AD83623-3071-48B5-B61E-390924805C6E}"/>
              </a:ext>
            </a:extLst>
          </p:cNvPr>
          <p:cNvSpPr>
            <a:spLocks noGrp="1" noChangeArrowheads="1"/>
          </p:cNvSpPr>
          <p:nvPr>
            <p:ph type="body" sz="half" idx="1"/>
          </p:nvPr>
        </p:nvSpPr>
        <p:spPr>
          <a:xfrm>
            <a:off x="381000" y="1409700"/>
            <a:ext cx="8356600" cy="644525"/>
          </a:xfrm>
          <a:noFill/>
          <a:ln/>
        </p:spPr>
        <p:txBody>
          <a:bodyPr/>
          <a:lstStyle/>
          <a:p>
            <a:r>
              <a:rPr lang="en-US" altLang="en-US" sz="1800" b="1">
                <a:solidFill>
                  <a:srgbClr val="0000FF"/>
                </a:solidFill>
              </a:rPr>
              <a:t>Weighted </a:t>
            </a:r>
            <a:r>
              <a:rPr lang="en-US" altLang="en-US" sz="1800"/>
              <a:t>residuals are squared and summed in the objective function:</a:t>
            </a:r>
          </a:p>
          <a:p>
            <a:pPr>
              <a:buFont typeface="Wingdings" panose="05000000000000000000" pitchFamily="2" charset="2"/>
              <a:buNone/>
            </a:pPr>
            <a:endParaRPr lang="en-US" altLang="en-US" sz="1800"/>
          </a:p>
        </p:txBody>
      </p:sp>
      <p:graphicFrame>
        <p:nvGraphicFramePr>
          <p:cNvPr id="203780" name="Object 4">
            <a:extLst>
              <a:ext uri="{FF2B5EF4-FFF2-40B4-BE49-F238E27FC236}">
                <a16:creationId xmlns:a16="http://schemas.microsoft.com/office/drawing/2014/main" id="{58523F3E-1760-4A2B-97A7-0544EF11FCAE}"/>
              </a:ext>
            </a:extLst>
          </p:cNvPr>
          <p:cNvGraphicFramePr>
            <a:graphicFrameLocks noChangeAspect="1"/>
          </p:cNvGraphicFramePr>
          <p:nvPr/>
        </p:nvGraphicFramePr>
        <p:xfrm>
          <a:off x="1239838" y="1898650"/>
          <a:ext cx="2128837" cy="585788"/>
        </p:xfrm>
        <a:graphic>
          <a:graphicData uri="http://schemas.openxmlformats.org/presentationml/2006/ole">
            <mc:AlternateContent xmlns:mc="http://schemas.openxmlformats.org/markup-compatibility/2006">
              <mc:Choice xmlns:v="urn:schemas-microsoft-com:vml" Requires="v">
                <p:oleObj spid="_x0000_s2050" name="Equation" r:id="rId4" imgW="2476440" imgH="672840" progId="Equation.3">
                  <p:embed/>
                </p:oleObj>
              </mc:Choice>
              <mc:Fallback>
                <p:oleObj name="Equation" r:id="rId4" imgW="2476440" imgH="672840" progId="Equation.3">
                  <p:embed/>
                  <p:pic>
                    <p:nvPicPr>
                      <p:cNvPr id="203780" name="Object 4">
                        <a:extLst>
                          <a:ext uri="{FF2B5EF4-FFF2-40B4-BE49-F238E27FC236}">
                            <a16:creationId xmlns:a16="http://schemas.microsoft.com/office/drawing/2014/main" id="{58523F3E-1760-4A2B-97A7-0544EF11FC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838" y="1898650"/>
                        <a:ext cx="2128837"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1" name="Object 5">
            <a:extLst>
              <a:ext uri="{FF2B5EF4-FFF2-40B4-BE49-F238E27FC236}">
                <a16:creationId xmlns:a16="http://schemas.microsoft.com/office/drawing/2014/main" id="{13016895-019F-492E-A518-EC031B8AD026}"/>
              </a:ext>
            </a:extLst>
          </p:cNvPr>
          <p:cNvGraphicFramePr>
            <a:graphicFrameLocks noChangeAspect="1"/>
          </p:cNvGraphicFramePr>
          <p:nvPr/>
        </p:nvGraphicFramePr>
        <p:xfrm>
          <a:off x="3575050" y="1908175"/>
          <a:ext cx="1643063" cy="568325"/>
        </p:xfrm>
        <a:graphic>
          <a:graphicData uri="http://schemas.openxmlformats.org/presentationml/2006/ole">
            <mc:AlternateContent xmlns:mc="http://schemas.openxmlformats.org/markup-compatibility/2006">
              <mc:Choice xmlns:v="urn:schemas-microsoft-com:vml" Requires="v">
                <p:oleObj spid="_x0000_s2051" name="Equation" r:id="rId6" imgW="1981080" imgH="685800" progId="Equation.3">
                  <p:embed/>
                </p:oleObj>
              </mc:Choice>
              <mc:Fallback>
                <p:oleObj name="Equation" r:id="rId6" imgW="1981080" imgH="685800" progId="Equation.3">
                  <p:embed/>
                  <p:pic>
                    <p:nvPicPr>
                      <p:cNvPr id="203781" name="Object 5">
                        <a:extLst>
                          <a:ext uri="{FF2B5EF4-FFF2-40B4-BE49-F238E27FC236}">
                            <a16:creationId xmlns:a16="http://schemas.microsoft.com/office/drawing/2014/main" id="{13016895-019F-492E-A518-EC031B8AD0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050" y="1908175"/>
                        <a:ext cx="1643063"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82" name="Object 6">
            <a:extLst>
              <a:ext uri="{FF2B5EF4-FFF2-40B4-BE49-F238E27FC236}">
                <a16:creationId xmlns:a16="http://schemas.microsoft.com/office/drawing/2014/main" id="{B8A33890-5D36-4D0D-BC55-AFFFC5AAA584}"/>
              </a:ext>
            </a:extLst>
          </p:cNvPr>
          <p:cNvGraphicFramePr>
            <a:graphicFrameLocks noChangeAspect="1"/>
          </p:cNvGraphicFramePr>
          <p:nvPr/>
        </p:nvGraphicFramePr>
        <p:xfrm>
          <a:off x="5494338" y="1908175"/>
          <a:ext cx="1738312" cy="568325"/>
        </p:xfrm>
        <a:graphic>
          <a:graphicData uri="http://schemas.openxmlformats.org/presentationml/2006/ole">
            <mc:AlternateContent xmlns:mc="http://schemas.openxmlformats.org/markup-compatibility/2006">
              <mc:Choice xmlns:v="urn:schemas-microsoft-com:vml" Requires="v">
                <p:oleObj spid="_x0000_s2052" name="Equation" r:id="rId8" imgW="2095200" imgH="685800" progId="Equation.3">
                  <p:embed/>
                </p:oleObj>
              </mc:Choice>
              <mc:Fallback>
                <p:oleObj name="Equation" r:id="rId8" imgW="2095200" imgH="685800" progId="Equation.3">
                  <p:embed/>
                  <p:pic>
                    <p:nvPicPr>
                      <p:cNvPr id="203782" name="Object 6">
                        <a:extLst>
                          <a:ext uri="{FF2B5EF4-FFF2-40B4-BE49-F238E27FC236}">
                            <a16:creationId xmlns:a16="http://schemas.microsoft.com/office/drawing/2014/main" id="{B8A33890-5D36-4D0D-BC55-AFFFC5AAA5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4338" y="1908175"/>
                        <a:ext cx="173831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3" name="Rectangle 7">
            <a:extLst>
              <a:ext uri="{FF2B5EF4-FFF2-40B4-BE49-F238E27FC236}">
                <a16:creationId xmlns:a16="http://schemas.microsoft.com/office/drawing/2014/main" id="{FFAF94D5-C7CD-4BCC-94C2-188F7F16EA59}"/>
              </a:ext>
            </a:extLst>
          </p:cNvPr>
          <p:cNvSpPr>
            <a:spLocks noChangeArrowheads="1"/>
          </p:cNvSpPr>
          <p:nvPr/>
        </p:nvSpPr>
        <p:spPr bwMode="auto">
          <a:xfrm>
            <a:off x="6143625" y="2524125"/>
            <a:ext cx="81597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50000"/>
              </a:spcBef>
              <a:spcAft>
                <a:spcPct val="0"/>
              </a:spcAft>
              <a:buClr>
                <a:srgbClr val="3333CC"/>
              </a:buClr>
              <a:buSzPct val="60000"/>
              <a:buFont typeface="Wingdings" panose="05000000000000000000" pitchFamily="2" charset="2"/>
              <a:buNone/>
              <a:tabLst/>
              <a:defRPr/>
            </a:pPr>
            <a:r>
              <a:rPr kumimoji="0" lang="en-US" altLang="en-US" sz="1800" b="1" i="0" u="none" strike="noStrike" kern="1200" cap="none" spc="0" normalizeH="0" baseline="0" noProof="0">
                <a:ln>
                  <a:noFill/>
                </a:ln>
                <a:solidFill>
                  <a:srgbClr val="FF0000"/>
                </a:solidFill>
                <a:effectLst/>
                <a:uLnTx/>
                <a:uFillTx/>
                <a:latin typeface="Helvetica" panose="020B0604020202020204" pitchFamily="34" charset="0"/>
                <a:ea typeface="+mn-ea"/>
                <a:cs typeface="Times New Roman" panose="02020603050405020304" pitchFamily="18" charset="0"/>
              </a:rPr>
              <a:t>Prior</a:t>
            </a:r>
            <a:endParaRPr kumimoji="0" lang="en-US" altLang="en-US" sz="1800" b="1" i="0" u="none" strike="noStrike" kern="1200" cap="none" spc="0" normalizeH="0" baseline="0" noProof="0">
              <a:ln>
                <a:noFill/>
              </a:ln>
              <a:solidFill>
                <a:srgbClr val="FF0000"/>
              </a:solidFill>
              <a:effectLst/>
              <a:uLnTx/>
              <a:uFillTx/>
              <a:latin typeface="Helvetica" panose="020B0604020202020204" pitchFamily="34" charset="0"/>
              <a:ea typeface="+mn-ea"/>
              <a:cs typeface="+mn-cs"/>
            </a:endParaRPr>
          </a:p>
        </p:txBody>
      </p:sp>
      <p:sp>
        <p:nvSpPr>
          <p:cNvPr id="203784" name="Rectangle 8">
            <a:extLst>
              <a:ext uri="{FF2B5EF4-FFF2-40B4-BE49-F238E27FC236}">
                <a16:creationId xmlns:a16="http://schemas.microsoft.com/office/drawing/2014/main" id="{69DA9A00-16DB-4ECE-A406-00C636C4A10C}"/>
              </a:ext>
            </a:extLst>
          </p:cNvPr>
          <p:cNvSpPr>
            <a:spLocks noChangeArrowheads="1"/>
          </p:cNvSpPr>
          <p:nvPr/>
        </p:nvSpPr>
        <p:spPr bwMode="auto">
          <a:xfrm>
            <a:off x="2224088" y="2524125"/>
            <a:ext cx="977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50000"/>
              </a:spcBef>
              <a:spcAft>
                <a:spcPct val="0"/>
              </a:spcAft>
              <a:buClr>
                <a:srgbClr val="3333CC"/>
              </a:buClr>
              <a:buSzPct val="60000"/>
              <a:buFont typeface="Wingdings" panose="05000000000000000000" pitchFamily="2" charset="2"/>
              <a:buNone/>
              <a:tabLst/>
              <a:defRPr/>
            </a:pPr>
            <a:r>
              <a:rPr kumimoji="0" lang="en-US" altLang="en-US" sz="1800" b="1" i="0" u="none" strike="noStrike" kern="1200" cap="none" spc="0" normalizeH="0" baseline="0" noProof="0">
                <a:ln>
                  <a:noFill/>
                </a:ln>
                <a:solidFill>
                  <a:srgbClr val="9900FF"/>
                </a:solidFill>
                <a:effectLst/>
                <a:uLnTx/>
                <a:uFillTx/>
                <a:latin typeface="Helvetica" panose="020B0604020202020204" pitchFamily="34" charset="0"/>
                <a:ea typeface="+mn-ea"/>
                <a:cs typeface="Times New Roman" panose="02020603050405020304" pitchFamily="18" charset="0"/>
              </a:rPr>
              <a:t>Heads</a:t>
            </a:r>
            <a:endParaRPr kumimoji="0" lang="en-US" altLang="en-US" sz="1800" b="1" i="0" u="none" strike="noStrike" kern="1200" cap="none" spc="0" normalizeH="0" baseline="0" noProof="0">
              <a:ln>
                <a:noFill/>
              </a:ln>
              <a:solidFill>
                <a:srgbClr val="9900FF"/>
              </a:solidFill>
              <a:effectLst/>
              <a:uLnTx/>
              <a:uFillTx/>
              <a:latin typeface="Helvetica" panose="020B0604020202020204" pitchFamily="34" charset="0"/>
              <a:ea typeface="+mn-ea"/>
              <a:cs typeface="+mn-cs"/>
            </a:endParaRPr>
          </a:p>
        </p:txBody>
      </p:sp>
      <p:sp>
        <p:nvSpPr>
          <p:cNvPr id="203785" name="Rectangle 9">
            <a:extLst>
              <a:ext uri="{FF2B5EF4-FFF2-40B4-BE49-F238E27FC236}">
                <a16:creationId xmlns:a16="http://schemas.microsoft.com/office/drawing/2014/main" id="{DBB9CB9F-E55C-47C6-B731-DC2681A30E4A}"/>
              </a:ext>
            </a:extLst>
          </p:cNvPr>
          <p:cNvSpPr>
            <a:spLocks noChangeArrowheads="1"/>
          </p:cNvSpPr>
          <p:nvPr/>
        </p:nvSpPr>
        <p:spPr bwMode="auto">
          <a:xfrm>
            <a:off x="4138613" y="2524125"/>
            <a:ext cx="928687"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00000"/>
              </a:lnSpc>
              <a:spcBef>
                <a:spcPct val="50000"/>
              </a:spcBef>
              <a:spcAft>
                <a:spcPct val="0"/>
              </a:spcAft>
              <a:buClr>
                <a:srgbClr val="3333CC"/>
              </a:buClr>
              <a:buSzPct val="60000"/>
              <a:buFont typeface="Wingdings" panose="05000000000000000000" pitchFamily="2" charset="2"/>
              <a:buNone/>
              <a:tabLst/>
              <a:defRPr/>
            </a:pPr>
            <a:r>
              <a:rPr kumimoji="0" lang="en-US" altLang="en-US" sz="1800" b="1" i="0" u="none" strike="noStrike" kern="1200" cap="none" spc="0" normalizeH="0" baseline="0" noProof="0">
                <a:ln>
                  <a:noFill/>
                </a:ln>
                <a:solidFill>
                  <a:srgbClr val="0000FF"/>
                </a:solidFill>
                <a:effectLst/>
                <a:uLnTx/>
                <a:uFillTx/>
                <a:latin typeface="Helvetica" panose="020B0604020202020204" pitchFamily="34" charset="0"/>
                <a:ea typeface="+mn-ea"/>
                <a:cs typeface="Times New Roman" panose="02020603050405020304" pitchFamily="18" charset="0"/>
              </a:rPr>
              <a:t>Flows</a:t>
            </a:r>
            <a:endParaRPr kumimoji="0" lang="en-US" altLang="en-US" sz="1800" b="1" i="0" u="none" strike="noStrike" kern="1200" cap="none" spc="0" normalizeH="0" baseline="0" noProof="0">
              <a:ln>
                <a:noFill/>
              </a:ln>
              <a:solidFill>
                <a:srgbClr val="0000FF"/>
              </a:solidFill>
              <a:effectLst/>
              <a:uLnTx/>
              <a:uFillTx/>
              <a:latin typeface="Helvetica" panose="020B0604020202020204" pitchFamily="34" charset="0"/>
              <a:ea typeface="+mn-ea"/>
              <a:cs typeface="+mn-cs"/>
            </a:endParaRPr>
          </a:p>
        </p:txBody>
      </p:sp>
      <p:sp>
        <p:nvSpPr>
          <p:cNvPr id="203786" name="Rectangle 10">
            <a:extLst>
              <a:ext uri="{FF2B5EF4-FFF2-40B4-BE49-F238E27FC236}">
                <a16:creationId xmlns:a16="http://schemas.microsoft.com/office/drawing/2014/main" id="{793E0699-53C6-406F-8061-C04B94FF9AE5}"/>
              </a:ext>
            </a:extLst>
          </p:cNvPr>
          <p:cNvSpPr>
            <a:spLocks noChangeArrowheads="1"/>
          </p:cNvSpPr>
          <p:nvPr/>
        </p:nvSpPr>
        <p:spPr bwMode="auto">
          <a:xfrm>
            <a:off x="368300" y="3362325"/>
            <a:ext cx="83566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1" fontAlgn="base" latinLnBrk="0" hangingPunct="1">
              <a:lnSpc>
                <a:spcPct val="120000"/>
              </a:lnSpc>
              <a:spcBef>
                <a:spcPct val="50000"/>
              </a:spcBef>
              <a:spcAft>
                <a:spcPct val="0"/>
              </a:spcAft>
              <a:buClr>
                <a:srgbClr val="3333CC"/>
              </a:buClr>
              <a:buSzPct val="6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Need to weight the observations for two primary reasons:</a:t>
            </a:r>
          </a:p>
          <a:p>
            <a:pPr marL="742950" marR="0" lvl="1" indent="-285750" algn="l" defTabSz="914400" rtl="0" eaLnBrk="1" fontAlgn="base" latinLnBrk="0" hangingPunct="1">
              <a:lnSpc>
                <a:spcPct val="120000"/>
              </a:lnSpc>
              <a:spcBef>
                <a:spcPct val="50000"/>
              </a:spcBef>
              <a:spcAft>
                <a:spcPct val="0"/>
              </a:spcAft>
              <a:buClr>
                <a:srgbClr val="FF0000"/>
              </a:buClr>
              <a:buSzPct val="6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So that residuals for observations with </a:t>
            </a:r>
            <a:r>
              <a:rPr kumimoji="0" lang="en-US" altLang="en-US" sz="1800" b="1" i="0" u="none" strike="noStrike" kern="1200" cap="none" spc="0" normalizeH="0" baseline="0" noProof="0">
                <a:ln>
                  <a:noFill/>
                </a:ln>
                <a:solidFill>
                  <a:srgbClr val="0000FF"/>
                </a:solidFill>
                <a:effectLst/>
                <a:uLnTx/>
                <a:uFillTx/>
                <a:latin typeface="Helvetica" panose="020B0604020202020204" pitchFamily="34" charset="0"/>
                <a:ea typeface="+mn-ea"/>
                <a:cs typeface="+mn-cs"/>
              </a:rPr>
              <a:t>different units</a:t>
            </a: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(e.g. heads and flows) can be summed in the objective function.</a:t>
            </a:r>
          </a:p>
          <a:p>
            <a:pPr marL="742950" marR="0" lvl="1" indent="-285750" algn="l" defTabSz="914400" rtl="0" eaLnBrk="1" fontAlgn="base" latinLnBrk="0" hangingPunct="1">
              <a:lnSpc>
                <a:spcPct val="120000"/>
              </a:lnSpc>
              <a:spcBef>
                <a:spcPct val="50000"/>
              </a:spcBef>
              <a:spcAft>
                <a:spcPct val="0"/>
              </a:spcAft>
              <a:buClr>
                <a:srgbClr val="FF0000"/>
              </a:buClr>
              <a:buSzPct val="6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To account for different observations having </a:t>
            </a:r>
            <a:r>
              <a:rPr kumimoji="0" lang="en-US" altLang="en-US" sz="1800" b="1" i="0" u="none" strike="noStrike" kern="1200" cap="none" spc="0" normalizeH="0" baseline="0" noProof="0">
                <a:ln>
                  <a:noFill/>
                </a:ln>
                <a:solidFill>
                  <a:srgbClr val="0000FF"/>
                </a:solidFill>
                <a:effectLst/>
                <a:uLnTx/>
                <a:uFillTx/>
                <a:latin typeface="Helvetica" panose="020B0604020202020204" pitchFamily="34" charset="0"/>
                <a:ea typeface="+mn-ea"/>
                <a:cs typeface="+mn-cs"/>
              </a:rPr>
              <a:t>different degrees of measurement error</a:t>
            </a: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Weighting is used to reduce the influence of observations that are less accurate, and to increase the influence of observations that are more accurate.</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latin typeface="Calibri" pitchFamily="34" charset="0"/>
              </a:rPr>
              <a:t>Weighting schemes in UCODE_2014</a:t>
            </a:r>
          </a:p>
        </p:txBody>
      </p:sp>
      <p:sp>
        <p:nvSpPr>
          <p:cNvPr id="2" name="Content Placeholder 1"/>
          <p:cNvSpPr>
            <a:spLocks noGrp="1"/>
          </p:cNvSpPr>
          <p:nvPr>
            <p:ph idx="1"/>
          </p:nvPr>
        </p:nvSpPr>
        <p:spPr/>
        <p:txBody>
          <a:bodyPr/>
          <a:lstStyle/>
          <a:p>
            <a:pPr marL="109728" indent="0">
              <a:buNone/>
            </a:pPr>
            <a:r>
              <a:rPr lang="en-US" dirty="0">
                <a:latin typeface="Calibri" pitchFamily="34" charset="0"/>
              </a:rPr>
              <a:t>Variances are rarely easy for users to understand</a:t>
            </a:r>
          </a:p>
          <a:p>
            <a:endParaRPr lang="en-US" dirty="0">
              <a:latin typeface="Calibri" pitchFamily="34" charset="0"/>
            </a:endParaRPr>
          </a:p>
          <a:p>
            <a:pPr marL="109728" indent="0">
              <a:buNone/>
            </a:pPr>
            <a:endParaRPr lang="en-US" dirty="0">
              <a:latin typeface="Calibri" pitchFamily="34" charset="0"/>
            </a:endParaRPr>
          </a:p>
          <a:p>
            <a:pPr marL="109728" indent="0">
              <a:buNone/>
            </a:pPr>
            <a:endParaRPr lang="en-US" dirty="0">
              <a:latin typeface="Calibri" pitchFamily="34" charset="0"/>
            </a:endParaRPr>
          </a:p>
          <a:p>
            <a:pPr marL="109728" indent="0">
              <a:buNone/>
            </a:pPr>
            <a:endParaRPr lang="en-US" dirty="0">
              <a:latin typeface="Calibri" pitchFamily="34" charset="0"/>
            </a:endParaRPr>
          </a:p>
          <a:p>
            <a:pPr marL="109728" indent="0">
              <a:buNone/>
            </a:pPr>
            <a:r>
              <a:rPr lang="en-US" dirty="0">
                <a:latin typeface="Calibri" pitchFamily="34" charset="0"/>
              </a:rPr>
              <a:t>UCODE_2014 allows users to specify one of the following: </a:t>
            </a:r>
          </a:p>
          <a:p>
            <a:pPr lvl="1"/>
            <a:r>
              <a:rPr lang="en-US" b="1" dirty="0">
                <a:latin typeface="Calibri" pitchFamily="34" charset="0"/>
              </a:rPr>
              <a:t>variance, </a:t>
            </a:r>
          </a:p>
          <a:p>
            <a:pPr lvl="1"/>
            <a:r>
              <a:rPr lang="en-US" b="1" dirty="0">
                <a:latin typeface="Calibri" pitchFamily="34" charset="0"/>
              </a:rPr>
              <a:t>standard deviation, or </a:t>
            </a:r>
          </a:p>
          <a:p>
            <a:pPr lvl="1"/>
            <a:r>
              <a:rPr lang="en-US" b="1" dirty="0">
                <a:latin typeface="Calibri" pitchFamily="34" charset="0"/>
              </a:rPr>
              <a:t>coefficient of variation</a:t>
            </a:r>
          </a:p>
        </p:txBody>
      </p:sp>
      <p:sp>
        <p:nvSpPr>
          <p:cNvPr id="4" name="Down Arrow 3"/>
          <p:cNvSpPr/>
          <p:nvPr/>
        </p:nvSpPr>
        <p:spPr>
          <a:xfrm>
            <a:off x="4139952" y="2276872"/>
            <a:ext cx="57606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49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Strategy to assign the weights</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10000"/>
              </a:bodyPr>
              <a:lstStyle/>
              <a:p>
                <a:pPr marL="457200" indent="-457200"/>
                <a:r>
                  <a:rPr lang="en-US" sz="2800" dirty="0">
                    <a:latin typeface="Calibri" pitchFamily="34" charset="0"/>
                  </a:rPr>
                  <a:t>Weights are defined generally as proportional to the inverse of the variance, but with a stricter requirement we define:</a:t>
                </a:r>
              </a:p>
              <a:p>
                <a:pPr marL="109728"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a:rPr>
                          </m:ctrlPr>
                        </m:sSubPr>
                        <m:e>
                          <m:r>
                            <a:rPr lang="en-US" sz="2800" i="1">
                              <a:latin typeface="Cambria Math"/>
                              <a:ea typeface="Cambria Math"/>
                            </a:rPr>
                            <m:t>𝜔</m:t>
                          </m:r>
                        </m:e>
                        <m:sub>
                          <m:r>
                            <a:rPr lang="en-US" sz="2800" i="1">
                              <a:latin typeface="Cambria Math"/>
                              <a:ea typeface="Cambria Math"/>
                            </a:rPr>
                            <m:t>𝑖𝑖</m:t>
                          </m:r>
                        </m:sub>
                      </m:sSub>
                      <m:r>
                        <a:rPr lang="en-US" sz="2800">
                          <a:latin typeface="Cambria Math"/>
                          <a:ea typeface="Cambria Math"/>
                        </a:rPr>
                        <m:t>= </m:t>
                      </m:r>
                      <m:f>
                        <m:fPr>
                          <m:ctrlPr>
                            <a:rPr lang="en-US" sz="2800" i="1">
                              <a:latin typeface="Cambria Math" panose="02040503050406030204" pitchFamily="18" charset="0"/>
                              <a:ea typeface="Cambria Math"/>
                            </a:rPr>
                          </m:ctrlPr>
                        </m:fPr>
                        <m:num>
                          <m:r>
                            <a:rPr lang="en-US" sz="2800" i="1">
                              <a:latin typeface="Cambria Math"/>
                              <a:ea typeface="Cambria Math"/>
                            </a:rPr>
                            <m:t>1</m:t>
                          </m:r>
                        </m:num>
                        <m:den>
                          <m:sSup>
                            <m:sSupPr>
                              <m:ctrlPr>
                                <a:rPr lang="en-US" sz="2800" i="1">
                                  <a:latin typeface="Cambria Math" panose="02040503050406030204" pitchFamily="18" charset="0"/>
                                  <a:ea typeface="Cambria Math"/>
                                </a:rPr>
                              </m:ctrlPr>
                            </m:sSupPr>
                            <m:e>
                              <m:r>
                                <a:rPr lang="en-US" sz="2800" i="1">
                                  <a:latin typeface="Cambria Math"/>
                                  <a:ea typeface="Cambria Math"/>
                                </a:rPr>
                                <m:t>𝜎</m:t>
                              </m:r>
                            </m:e>
                            <m:sup>
                              <m:r>
                                <a:rPr lang="en-US" sz="2800" i="1">
                                  <a:latin typeface="Cambria Math"/>
                                  <a:ea typeface="Cambria Math"/>
                                </a:rPr>
                                <m:t>2</m:t>
                              </m:r>
                            </m:sup>
                          </m:sSup>
                        </m:den>
                      </m:f>
                    </m:oMath>
                  </m:oMathPara>
                </a14:m>
                <a:endParaRPr lang="en-US" sz="2800" dirty="0">
                  <a:latin typeface="Calibri" pitchFamily="34" charset="0"/>
                </a:endParaRPr>
              </a:p>
              <a:p>
                <a:pPr marL="109728" indent="0">
                  <a:buNone/>
                </a:pPr>
                <a:r>
                  <a:rPr lang="en-US" sz="2800" dirty="0">
                    <a:latin typeface="Calibri" pitchFamily="34" charset="0"/>
                  </a:rPr>
                  <a:t>	where </a:t>
                </a:r>
                <a:r>
                  <a:rPr lang="el-GR" sz="2800" dirty="0">
                    <a:latin typeface="Calibri" pitchFamily="34" charset="0"/>
                    <a:cs typeface="Arial" charset="0"/>
                  </a:rPr>
                  <a:t>σ</a:t>
                </a:r>
                <a:r>
                  <a:rPr lang="en-US" sz="2800" baseline="30000" dirty="0">
                    <a:latin typeface="Calibri" pitchFamily="34" charset="0"/>
                  </a:rPr>
                  <a:t>2</a:t>
                </a:r>
                <a:r>
                  <a:rPr lang="en-US" sz="2800" dirty="0">
                    <a:latin typeface="Calibri" pitchFamily="34" charset="0"/>
                  </a:rPr>
                  <a:t> is the best estimate of the variance of the</a:t>
                </a:r>
              </a:p>
              <a:p>
                <a:pPr marL="109728" indent="0">
                  <a:buNone/>
                </a:pPr>
                <a:r>
                  <a:rPr lang="en-US" sz="2800" dirty="0">
                    <a:latin typeface="Calibri" pitchFamily="34" charset="0"/>
                  </a:rPr>
                  <a:t>	measurement error   (details in Guideline 6 of the 	book). </a:t>
                </a:r>
              </a:p>
              <a:p>
                <a:endParaRPr lang="en-US" sz="2800" dirty="0">
                  <a:latin typeface="Calibri" pitchFamily="34" charset="0"/>
                </a:endParaRPr>
              </a:p>
              <a:p>
                <a:endParaRPr lang="en-US" sz="2800" dirty="0">
                  <a:latin typeface="Calibri" pitchFamily="34" charset="0"/>
                </a:endParaRPr>
              </a:p>
              <a:p>
                <a:r>
                  <a:rPr lang="en-US" sz="2800" dirty="0">
                    <a:latin typeface="Calibri" pitchFamily="34" charset="0"/>
                  </a:rPr>
                  <a:t>Values entered can be variances (</a:t>
                </a:r>
                <a:r>
                  <a:rPr lang="el-GR" sz="2800" dirty="0">
                    <a:latin typeface="Calibri" pitchFamily="34" charset="0"/>
                    <a:cs typeface="Arial" charset="0"/>
                  </a:rPr>
                  <a:t>σ</a:t>
                </a:r>
                <a:r>
                  <a:rPr lang="en-US" sz="2800" baseline="30000" dirty="0">
                    <a:latin typeface="Calibri" pitchFamily="34" charset="0"/>
                  </a:rPr>
                  <a:t>2</a:t>
                </a:r>
                <a:r>
                  <a:rPr lang="en-US" sz="2800" dirty="0">
                    <a:latin typeface="Calibri" pitchFamily="34" charset="0"/>
                  </a:rPr>
                  <a:t>), standard deviations (</a:t>
                </a:r>
                <a:r>
                  <a:rPr lang="el-GR" sz="2800" dirty="0">
                    <a:latin typeface="Calibri" pitchFamily="34" charset="0"/>
                    <a:cs typeface="Arial" charset="0"/>
                  </a:rPr>
                  <a:t>σ</a:t>
                </a:r>
                <a:r>
                  <a:rPr lang="en-US" sz="2800" dirty="0">
                    <a:latin typeface="Calibri" pitchFamily="34" charset="0"/>
                  </a:rPr>
                  <a:t>) or coefficients of variation (CV). Model calculates variance as needed.</a:t>
                </a: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84" t="-1738" r="-640" b="-927"/>
                </a:stretch>
              </a:blipFill>
            </p:spPr>
            <p:txBody>
              <a:bodyPr/>
              <a:lstStyle/>
              <a:p>
                <a:r>
                  <a:rPr lang="en-US">
                    <a:noFill/>
                  </a:rPr>
                  <a:t> </a:t>
                </a:r>
              </a:p>
            </p:txBody>
          </p:sp>
        </mc:Fallback>
      </mc:AlternateContent>
    </p:spTree>
    <p:extLst>
      <p:ext uri="{BB962C8B-B14F-4D97-AF65-F5344CB8AC3E}">
        <p14:creationId xmlns:p14="http://schemas.microsoft.com/office/powerpoint/2010/main" val="269269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latin typeface="Calibri" pitchFamily="34" charset="0"/>
              </a:rPr>
              <a:t>Using the coefficient of variation</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20000"/>
              </a:bodyPr>
              <a:lstStyle/>
              <a:p>
                <a:pPr marL="109728" indent="0">
                  <a:buNone/>
                </a:pPr>
                <a:r>
                  <a:rPr lang="en-US" sz="2800" dirty="0">
                    <a:latin typeface="Calibri" pitchFamily="34" charset="0"/>
                  </a:rPr>
                  <a:t>When the coefficient of variation is used, the weight would be ideally calculated using the true value of the observed quantity:</a:t>
                </a:r>
              </a:p>
              <a:p>
                <a:pPr marL="109728" indent="0">
                  <a:buNone/>
                </a:pPr>
                <a:endParaRPr lang="en-US" sz="2800" dirty="0">
                  <a:latin typeface="Calibri" pitchFamily="34" charset="0"/>
                </a:endParaRPr>
              </a:p>
              <a:p>
                <a:pPr marL="109728" indent="0">
                  <a:buNone/>
                </a:pPr>
                <a:endParaRPr lang="en-US" sz="2800" dirty="0">
                  <a:latin typeface="Calibri" pitchFamily="34" charset="0"/>
                </a:endParaRPr>
              </a:p>
              <a:p>
                <a:pPr marL="109728" indent="0">
                  <a:buNone/>
                </a:pPr>
                <a:endParaRPr lang="en-US" sz="2800" dirty="0">
                  <a:latin typeface="Calibri" pitchFamily="34" charset="0"/>
                </a:endParaRPr>
              </a:p>
              <a:p>
                <a:pPr marL="109728" indent="0">
                  <a:buNone/>
                </a:pPr>
                <a:r>
                  <a:rPr lang="en-US" sz="2800" dirty="0">
                    <a:latin typeface="Calibri" pitchFamily="34" charset="0"/>
                  </a:rPr>
                  <a:t>Where:</a:t>
                </a:r>
              </a:p>
              <a:p>
                <a:pPr marL="109728" indent="0">
                  <a:buNone/>
                </a:pPr>
                <a:r>
                  <a:rPr lang="en-US" sz="2800" i="1" dirty="0" err="1">
                    <a:latin typeface="Calibri" pitchFamily="34" charset="0"/>
                  </a:rPr>
                  <a:t>i</a:t>
                </a:r>
                <a:r>
                  <a:rPr lang="en-US" sz="2800" dirty="0">
                    <a:latin typeface="Calibri" pitchFamily="34" charset="0"/>
                  </a:rPr>
                  <a:t> = observation (or prior </a:t>
                </a:r>
                <a:r>
                  <a:rPr lang="en-US" sz="2800" dirty="0" err="1">
                    <a:latin typeface="Calibri" pitchFamily="34" charset="0"/>
                  </a:rPr>
                  <a:t>obs</a:t>
                </a:r>
                <a:r>
                  <a:rPr lang="en-US" sz="2800" dirty="0">
                    <a:latin typeface="Calibri" pitchFamily="34" charset="0"/>
                  </a:rPr>
                  <a:t>)</a:t>
                </a:r>
              </a:p>
              <a:p>
                <a:pPr marL="109728" indent="0">
                  <a:buNone/>
                </a:pPr>
                <a:r>
                  <a:rPr lang="en-US" sz="2800" i="1" dirty="0">
                    <a:latin typeface="Calibri" pitchFamily="34" charset="0"/>
                  </a:rPr>
                  <a:t>cv</a:t>
                </a:r>
                <a:r>
                  <a:rPr lang="en-US" sz="2800" i="1" baseline="-25000" dirty="0">
                    <a:latin typeface="Calibri" pitchFamily="34" charset="0"/>
                  </a:rPr>
                  <a:t>i</a:t>
                </a:r>
                <a:r>
                  <a:rPr lang="en-US" sz="2800" i="1" dirty="0">
                    <a:latin typeface="Calibri" pitchFamily="34" charset="0"/>
                  </a:rPr>
                  <a:t> </a:t>
                </a:r>
                <a:r>
                  <a:rPr lang="en-US" sz="2800" dirty="0">
                    <a:latin typeface="Calibri" pitchFamily="34" charset="0"/>
                  </a:rPr>
                  <a:t>= coefficient of variation</a:t>
                </a:r>
              </a:p>
              <a:p>
                <a:pPr marL="109728" indent="0">
                  <a:buNone/>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𝑦</m:t>
                        </m:r>
                        <m:r>
                          <a:rPr lang="en-US" sz="2800" i="1" baseline="-25000">
                            <a:latin typeface="Cambria Math"/>
                          </a:rPr>
                          <m:t>𝑖</m:t>
                        </m:r>
                      </m:e>
                    </m:acc>
                  </m:oMath>
                </a14:m>
                <a:r>
                  <a:rPr lang="en-US" sz="2800" dirty="0">
                    <a:latin typeface="Calibri" pitchFamily="34" charset="0"/>
                  </a:rPr>
                  <a:t> = true value</a:t>
                </a:r>
              </a:p>
              <a:p>
                <a:pPr marL="109728" indent="0">
                  <a:buNone/>
                </a:pPr>
                <a:r>
                  <a:rPr lang="el-GR" sz="2800" dirty="0">
                    <a:latin typeface="Calibri" pitchFamily="34" charset="0"/>
                  </a:rPr>
                  <a:t>η</a:t>
                </a:r>
                <a:r>
                  <a:rPr lang="en-US" sz="2800" dirty="0">
                    <a:latin typeface="Calibri" pitchFamily="34" charset="0"/>
                  </a:rPr>
                  <a:t> = constant that can be added to control how much small values of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𝑦</m:t>
                        </m:r>
                        <m:r>
                          <a:rPr lang="en-US" sz="2800" i="1" baseline="-25000">
                            <a:latin typeface="Cambria Math"/>
                          </a:rPr>
                          <m:t>𝑖</m:t>
                        </m:r>
                      </m:e>
                    </m:acc>
                  </m:oMath>
                </a14:m>
                <a:r>
                  <a:rPr lang="en-US" sz="2800" dirty="0">
                    <a:latin typeface="Calibri" pitchFamily="34" charset="0"/>
                  </a:rPr>
                  <a:t> influence the results.</a:t>
                </a:r>
              </a:p>
              <a:p>
                <a:pPr marL="109728" indent="0">
                  <a:buNone/>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𝑦</m:t>
                        </m:r>
                        <m:r>
                          <a:rPr lang="en-US" sz="2800" i="1" baseline="-25000">
                            <a:latin typeface="Cambria Math"/>
                          </a:rPr>
                          <m:t>𝑖</m:t>
                        </m:r>
                      </m:e>
                    </m:acc>
                  </m:oMath>
                </a14:m>
                <a:r>
                  <a:rPr lang="en-US" sz="2800" dirty="0">
                    <a:latin typeface="Calibri" pitchFamily="34" charset="0"/>
                  </a:rPr>
                  <a:t> is generally unknown and approximated using the observed value or the simulated value</a:t>
                </a:r>
                <a:endParaRPr lang="en-US" dirty="0">
                  <a:latin typeface="Calibri" pitchFamily="34" charset="0"/>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t="-2317" b="-2781"/>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99792" y="2256908"/>
            <a:ext cx="3047801" cy="138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5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Practical suggestion…</a:t>
            </a:r>
          </a:p>
        </p:txBody>
      </p:sp>
      <p:sp>
        <p:nvSpPr>
          <p:cNvPr id="2" name="Content Placeholder 1"/>
          <p:cNvSpPr>
            <a:spLocks noGrp="1"/>
          </p:cNvSpPr>
          <p:nvPr>
            <p:ph idx="1"/>
          </p:nvPr>
        </p:nvSpPr>
        <p:spPr/>
        <p:txBody>
          <a:bodyPr/>
          <a:lstStyle/>
          <a:p>
            <a:r>
              <a:rPr lang="en-US" dirty="0">
                <a:latin typeface="Calibri" pitchFamily="34" charset="0"/>
              </a:rPr>
              <a:t>Use the coefficient of variation mainly where there are groundwater flow and concentrations observations (spanning for example different order of magnitudes). The idea come from the fact that ERRORS are typically thought to be proportional to the TRUE VALUE:</a:t>
            </a:r>
          </a:p>
          <a:p>
            <a:endParaRPr lang="en-US" dirty="0">
              <a:latin typeface="Calibri" pitchFamily="34" charset="0"/>
            </a:endParaRPr>
          </a:p>
          <a:p>
            <a:pPr marL="109728" indent="0" algn="ctr">
              <a:buNone/>
            </a:pPr>
            <a:r>
              <a:rPr lang="en-US" dirty="0">
                <a:latin typeface="Calibri" pitchFamily="34" charset="0"/>
              </a:rPr>
              <a:t>y= y</a:t>
            </a:r>
            <a:r>
              <a:rPr lang="en-US" sz="2800" baseline="30000" dirty="0">
                <a:latin typeface="Calibri" pitchFamily="34" charset="0"/>
              </a:rPr>
              <a:t>true</a:t>
            </a:r>
            <a:r>
              <a:rPr lang="en-US" sz="2800" dirty="0">
                <a:latin typeface="Calibri" pitchFamily="34" charset="0"/>
              </a:rPr>
              <a:t> </a:t>
            </a:r>
            <a:r>
              <a:rPr lang="en-US" dirty="0">
                <a:latin typeface="Calibri" pitchFamily="34" charset="0"/>
              </a:rPr>
              <a:t>(1+</a:t>
            </a:r>
            <a:r>
              <a:rPr lang="el-GR" dirty="0">
                <a:latin typeface="Calibri" pitchFamily="34" charset="0"/>
              </a:rPr>
              <a:t>ε</a:t>
            </a:r>
            <a:r>
              <a:rPr lang="en-US" dirty="0">
                <a:latin typeface="Calibri" pitchFamily="34" charset="0"/>
              </a:rPr>
              <a:t>) = y</a:t>
            </a:r>
            <a:r>
              <a:rPr lang="en-US" sz="2400" baseline="30000" dirty="0">
                <a:latin typeface="Calibri" pitchFamily="34" charset="0"/>
              </a:rPr>
              <a:t>true </a:t>
            </a:r>
            <a:r>
              <a:rPr lang="en-US" sz="2400" dirty="0">
                <a:latin typeface="Calibri" pitchFamily="34" charset="0"/>
              </a:rPr>
              <a:t>+</a:t>
            </a:r>
            <a:r>
              <a:rPr lang="en-US" sz="2400" baseline="30000" dirty="0">
                <a:latin typeface="Calibri" pitchFamily="34" charset="0"/>
              </a:rPr>
              <a:t> </a:t>
            </a:r>
            <a:r>
              <a:rPr lang="en-US" dirty="0">
                <a:latin typeface="Calibri" pitchFamily="34" charset="0"/>
              </a:rPr>
              <a:t>y</a:t>
            </a:r>
            <a:r>
              <a:rPr lang="en-US" sz="2800" baseline="30000" dirty="0">
                <a:latin typeface="Calibri" pitchFamily="34" charset="0"/>
              </a:rPr>
              <a:t>true</a:t>
            </a:r>
            <a:r>
              <a:rPr lang="el-GR" dirty="0">
                <a:latin typeface="Calibri" pitchFamily="34" charset="0"/>
              </a:rPr>
              <a:t> ε</a:t>
            </a:r>
            <a:endParaRPr lang="en-US" dirty="0">
              <a:latin typeface="Calibri" pitchFamily="34" charset="0"/>
            </a:endParaRPr>
          </a:p>
        </p:txBody>
      </p:sp>
    </p:spTree>
    <p:extLst>
      <p:ext uri="{BB962C8B-B14F-4D97-AF65-F5344CB8AC3E}">
        <p14:creationId xmlns:p14="http://schemas.microsoft.com/office/powerpoint/2010/main" val="27354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latin typeface="Calibri" pitchFamily="34" charset="0"/>
              </a:rPr>
              <a:t>Considering the full matrix</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109728" indent="0" algn="ctr">
                  <a:buNone/>
                </a:pPr>
                <a14:m>
                  <m:oMath xmlns:m="http://schemas.openxmlformats.org/officeDocument/2006/math">
                    <m:r>
                      <a:rPr lang="en-US" b="1" i="1" smtClean="0">
                        <a:latin typeface="Cambria Math"/>
                        <a:ea typeface="Cambria Math"/>
                      </a:rPr>
                      <m:t>𝝎</m:t>
                    </m:r>
                  </m:oMath>
                </a14:m>
                <a:r>
                  <a:rPr lang="en-US" b="1" dirty="0">
                    <a:latin typeface="Calibri" pitchFamily="34" charset="0"/>
                  </a:rPr>
                  <a:t> </a:t>
                </a:r>
                <a:r>
                  <a:rPr lang="en-US" dirty="0">
                    <a:latin typeface="Calibri" pitchFamily="34" charset="0"/>
                  </a:rPr>
                  <a:t>=</a:t>
                </a:r>
                <a:r>
                  <a:rPr lang="en-US" b="1" dirty="0">
                    <a:latin typeface="Calibri" pitchFamily="34" charset="0"/>
                  </a:rPr>
                  <a:t> V</a:t>
                </a:r>
                <a:r>
                  <a:rPr lang="en-US" dirty="0">
                    <a:latin typeface="Calibri" pitchFamily="34" charset="0"/>
                  </a:rPr>
                  <a:t>(</a:t>
                </a:r>
                <a:r>
                  <a:rPr lang="el-GR" b="1" dirty="0">
                    <a:latin typeface="Calibri" pitchFamily="34" charset="0"/>
                  </a:rPr>
                  <a:t>ε</a:t>
                </a:r>
                <a:r>
                  <a:rPr lang="en-US" dirty="0">
                    <a:latin typeface="Calibri" pitchFamily="34" charset="0"/>
                  </a:rPr>
                  <a:t>)</a:t>
                </a:r>
                <a:r>
                  <a:rPr lang="en-US" baseline="30000" dirty="0">
                    <a:latin typeface="Calibri" pitchFamily="34" charset="0"/>
                  </a:rPr>
                  <a:t>-1</a:t>
                </a:r>
              </a:p>
              <a:p>
                <a:pPr marL="109728" indent="0" algn="ctr">
                  <a:buNone/>
                </a:pPr>
                <a:endParaRPr lang="en-US" b="1" baseline="30000" dirty="0">
                  <a:latin typeface="Calibri" pitchFamily="34" charset="0"/>
                </a:endParaRPr>
              </a:p>
              <a:p>
                <a:pPr marL="109728" indent="0">
                  <a:buNone/>
                </a:pPr>
                <a:r>
                  <a:rPr lang="en-US" dirty="0">
                    <a:latin typeface="Calibri" pitchFamily="34" charset="0"/>
                  </a:rPr>
                  <a:t>Where V(</a:t>
                </a:r>
                <a:r>
                  <a:rPr lang="el-GR" b="1" dirty="0">
                    <a:latin typeface="Calibri" pitchFamily="34" charset="0"/>
                  </a:rPr>
                  <a:t>ε</a:t>
                </a:r>
                <a:r>
                  <a:rPr lang="en-US" dirty="0">
                    <a:latin typeface="Calibri" pitchFamily="34" charset="0"/>
                  </a:rPr>
                  <a:t>) is the variance-covariance matrix of the observations errors</a:t>
                </a:r>
              </a:p>
              <a:p>
                <a:pPr marL="109728" indent="0">
                  <a:buNone/>
                </a:pPr>
                <a:endParaRPr lang="en-US" dirty="0">
                  <a:latin typeface="Calibri" pitchFamily="34" charset="0"/>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5" name="Right Arrow 4"/>
          <p:cNvSpPr/>
          <p:nvPr/>
        </p:nvSpPr>
        <p:spPr>
          <a:xfrm>
            <a:off x="755576" y="3501008"/>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7664" y="3285854"/>
            <a:ext cx="3719544" cy="830997"/>
          </a:xfrm>
          <a:prstGeom prst="rect">
            <a:avLst/>
          </a:prstGeom>
          <a:noFill/>
        </p:spPr>
        <p:txBody>
          <a:bodyPr wrap="none" rtlCol="0">
            <a:spAutoFit/>
          </a:bodyPr>
          <a:lstStyle/>
          <a:p>
            <a:r>
              <a:rPr lang="en-US" sz="2400" dirty="0">
                <a:latin typeface="Calibri" pitchFamily="34" charset="0"/>
              </a:rPr>
              <a:t>Variances on the diagonal</a:t>
            </a:r>
          </a:p>
          <a:p>
            <a:r>
              <a:rPr lang="en-US" sz="2400" dirty="0" err="1">
                <a:latin typeface="Calibri" pitchFamily="34" charset="0"/>
              </a:rPr>
              <a:t>Covariances</a:t>
            </a:r>
            <a:r>
              <a:rPr lang="en-US" sz="2400" dirty="0">
                <a:latin typeface="Calibri" pitchFamily="34" charset="0"/>
              </a:rPr>
              <a:t> off the diagonal</a:t>
            </a:r>
          </a:p>
        </p:txBody>
      </p:sp>
    </p:spTree>
    <p:extLst>
      <p:ext uri="{BB962C8B-B14F-4D97-AF65-F5344CB8AC3E}">
        <p14:creationId xmlns:p14="http://schemas.microsoft.com/office/powerpoint/2010/main" val="155776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7B910634-7B47-4B1A-8D72-B8A84FEEAA9D}"/>
              </a:ext>
            </a:extLst>
          </p:cNvPr>
          <p:cNvSpPr>
            <a:spLocks noGrp="1" noChangeArrowheads="1"/>
          </p:cNvSpPr>
          <p:nvPr>
            <p:ph type="title"/>
          </p:nvPr>
        </p:nvSpPr>
        <p:spPr/>
        <p:txBody>
          <a:bodyPr/>
          <a:lstStyle/>
          <a:p>
            <a:r>
              <a:rPr lang="en-US" altLang="en-US"/>
              <a:t>Weights on Observations: Example 1</a:t>
            </a:r>
          </a:p>
        </p:txBody>
      </p:sp>
      <p:sp>
        <p:nvSpPr>
          <p:cNvPr id="207875" name="Rectangle 3">
            <a:extLst>
              <a:ext uri="{FF2B5EF4-FFF2-40B4-BE49-F238E27FC236}">
                <a16:creationId xmlns:a16="http://schemas.microsoft.com/office/drawing/2014/main" id="{304B31A7-4E2F-42F1-86AF-18D14FED8C55}"/>
              </a:ext>
            </a:extLst>
          </p:cNvPr>
          <p:cNvSpPr>
            <a:spLocks noGrp="1" noChangeArrowheads="1"/>
          </p:cNvSpPr>
          <p:nvPr>
            <p:ph type="body" sz="half" idx="1"/>
          </p:nvPr>
        </p:nvSpPr>
        <p:spPr>
          <a:xfrm>
            <a:off x="468313" y="1871663"/>
            <a:ext cx="8356600" cy="2611437"/>
          </a:xfrm>
          <a:noFill/>
          <a:ln/>
        </p:spPr>
        <p:txBody>
          <a:bodyPr/>
          <a:lstStyle/>
          <a:p>
            <a:pPr>
              <a:lnSpc>
                <a:spcPct val="130000"/>
              </a:lnSpc>
              <a:spcBef>
                <a:spcPct val="50000"/>
              </a:spcBef>
            </a:pPr>
            <a:r>
              <a:rPr lang="en-US" altLang="en-US" sz="1800"/>
              <a:t>A head observation is thought to be “good to within 3 meters”.</a:t>
            </a:r>
          </a:p>
          <a:p>
            <a:pPr lvl="1">
              <a:lnSpc>
                <a:spcPct val="130000"/>
              </a:lnSpc>
              <a:spcBef>
                <a:spcPct val="50000"/>
              </a:spcBef>
            </a:pPr>
            <a:r>
              <a:rPr lang="en-US" altLang="en-US" sz="1800"/>
              <a:t>Quantify this as “there is a 95-percent chance the true value falls within 3 meters of the measurement.”</a:t>
            </a:r>
          </a:p>
          <a:p>
            <a:pPr lvl="1">
              <a:lnSpc>
                <a:spcPct val="130000"/>
              </a:lnSpc>
              <a:spcBef>
                <a:spcPct val="50000"/>
              </a:spcBef>
            </a:pPr>
            <a:r>
              <a:rPr lang="en-US" altLang="en-US" sz="1800"/>
              <a:t>Use a normal probability table to determine that a 95-percent confidence interval is a value plus and minus 1.96 times the standard deviation, </a:t>
            </a:r>
            <a:r>
              <a:rPr lang="en-US" altLang="en-US" sz="2000" b="1">
                <a:latin typeface="Symbol" panose="05050102010706020507" pitchFamily="18" charset="2"/>
                <a:sym typeface="Symbol" panose="05050102010706020507" pitchFamily="18" charset="2"/>
              </a:rPr>
              <a:t></a:t>
            </a:r>
            <a:r>
              <a:rPr lang="en-US" altLang="en-US" sz="1800"/>
              <a:t>.</a:t>
            </a:r>
          </a:p>
          <a:p>
            <a:pPr lvl="1">
              <a:lnSpc>
                <a:spcPct val="130000"/>
              </a:lnSpc>
              <a:spcBef>
                <a:spcPct val="50000"/>
              </a:spcBef>
            </a:pPr>
            <a:r>
              <a:rPr lang="en-US" altLang="en-US" sz="1800"/>
              <a:t>Thus, 1.96 x </a:t>
            </a:r>
            <a:r>
              <a:rPr lang="en-US" altLang="en-US" sz="2000" b="1">
                <a:latin typeface="Symbol" panose="05050102010706020507" pitchFamily="18" charset="2"/>
                <a:sym typeface="Symbol" panose="05050102010706020507" pitchFamily="18" charset="2"/>
              </a:rPr>
              <a:t></a:t>
            </a:r>
            <a:r>
              <a:rPr lang="en-US" altLang="en-US" sz="1800"/>
              <a:t> = 3 m, so </a:t>
            </a:r>
            <a:r>
              <a:rPr lang="en-US" altLang="en-US" sz="2000" b="1">
                <a:latin typeface="Symbol" panose="05050102010706020507" pitchFamily="18" charset="2"/>
                <a:sym typeface="Symbol" panose="05050102010706020507" pitchFamily="18" charset="2"/>
              </a:rPr>
              <a:t></a:t>
            </a:r>
            <a:r>
              <a:rPr lang="en-US" altLang="en-US" sz="1800"/>
              <a:t> = 1.53 m, and the variance </a:t>
            </a:r>
            <a:r>
              <a:rPr lang="en-US" altLang="en-US" sz="2000" b="1">
                <a:latin typeface="Symbol" panose="05050102010706020507" pitchFamily="18" charset="2"/>
                <a:sym typeface="Symbol" panose="05050102010706020507" pitchFamily="18" charset="2"/>
              </a:rPr>
              <a:t></a:t>
            </a:r>
            <a:r>
              <a:rPr lang="en-US" altLang="en-US" baseline="20000"/>
              <a:t>2</a:t>
            </a:r>
            <a:r>
              <a:rPr lang="en-US" altLang="en-US" sz="1800"/>
              <a:t> = 2.34 m</a:t>
            </a:r>
            <a:r>
              <a:rPr lang="en-US" altLang="en-US" baseline="20000"/>
              <a:t>2</a:t>
            </a:r>
            <a:r>
              <a:rPr lang="en-US" altLang="en-US" sz="1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6621DBF0-8E88-44BA-81C7-8541F878C537}"/>
              </a:ext>
            </a:extLst>
          </p:cNvPr>
          <p:cNvSpPr>
            <a:spLocks noGrp="1" noChangeArrowheads="1"/>
          </p:cNvSpPr>
          <p:nvPr>
            <p:ph type="title"/>
          </p:nvPr>
        </p:nvSpPr>
        <p:spPr/>
        <p:txBody>
          <a:bodyPr/>
          <a:lstStyle/>
          <a:p>
            <a:r>
              <a:rPr lang="en-US" altLang="en-US"/>
              <a:t>Weights on Observations: Example 2</a:t>
            </a:r>
          </a:p>
        </p:txBody>
      </p:sp>
      <p:sp>
        <p:nvSpPr>
          <p:cNvPr id="209923" name="Rectangle 3">
            <a:extLst>
              <a:ext uri="{FF2B5EF4-FFF2-40B4-BE49-F238E27FC236}">
                <a16:creationId xmlns:a16="http://schemas.microsoft.com/office/drawing/2014/main" id="{C26D03B6-DB71-405C-94CD-3C24B527F759}"/>
              </a:ext>
            </a:extLst>
          </p:cNvPr>
          <p:cNvSpPr>
            <a:spLocks noGrp="1" noChangeArrowheads="1"/>
          </p:cNvSpPr>
          <p:nvPr>
            <p:ph type="body" sz="half" idx="1"/>
          </p:nvPr>
        </p:nvSpPr>
        <p:spPr>
          <a:xfrm>
            <a:off x="85725" y="1258888"/>
            <a:ext cx="9058275" cy="5418137"/>
          </a:xfrm>
          <a:noFill/>
          <a:ln/>
        </p:spPr>
        <p:txBody>
          <a:bodyPr/>
          <a:lstStyle/>
          <a:p>
            <a:pPr>
              <a:spcBef>
                <a:spcPct val="50000"/>
              </a:spcBef>
            </a:pPr>
            <a:r>
              <a:rPr lang="en-US" altLang="en-US" sz="1800">
                <a:cs typeface="Times New Roman" panose="02020603050405020304" pitchFamily="18" charset="0"/>
              </a:rPr>
              <a:t>A measurement of stream loss to a ground-water system is derived by subtracting two streamflow measurements, an upstream value of 3.0 m</a:t>
            </a:r>
            <a:r>
              <a:rPr lang="en-US" altLang="en-US" baseline="20000">
                <a:cs typeface="Times New Roman" panose="02020603050405020304" pitchFamily="18" charset="0"/>
              </a:rPr>
              <a:t>3</a:t>
            </a:r>
            <a:r>
              <a:rPr lang="en-US" altLang="en-US" sz="1800">
                <a:cs typeface="Times New Roman" panose="02020603050405020304" pitchFamily="18" charset="0"/>
              </a:rPr>
              <a:t>/s and a downstream value of 2.5 m</a:t>
            </a:r>
            <a:r>
              <a:rPr lang="en-US" altLang="en-US" baseline="20000">
                <a:cs typeface="Times New Roman" panose="02020603050405020304" pitchFamily="18" charset="0"/>
              </a:rPr>
              <a:t>3</a:t>
            </a:r>
            <a:r>
              <a:rPr lang="en-US" altLang="en-US" sz="1800">
                <a:cs typeface="Times New Roman" panose="02020603050405020304" pitchFamily="18" charset="0"/>
              </a:rPr>
              <a:t>/s</a:t>
            </a:r>
            <a:r>
              <a:rPr lang="en-US" altLang="en-US" sz="1800"/>
              <a:t> .</a:t>
            </a:r>
          </a:p>
          <a:p>
            <a:pPr lvl="1">
              <a:spcBef>
                <a:spcPct val="50000"/>
              </a:spcBef>
            </a:pPr>
            <a:r>
              <a:rPr lang="en-US" altLang="en-US" sz="1800" b="1">
                <a:solidFill>
                  <a:srgbClr val="0000FF"/>
                </a:solidFill>
              </a:rPr>
              <a:t>Quantify uncertainty</a:t>
            </a:r>
            <a:r>
              <a:rPr lang="en-US" altLang="en-US" sz="1800"/>
              <a:t>: The first measurement is considered to be slightly worse than the second. For the upstream measurement, the hydrologist believes that there is a 90% chance that the true value falls within ± 5% of the measured value; for the downstream measurement, there is a 95% chance that the true value falls within ± 5% of the measured value.</a:t>
            </a:r>
          </a:p>
          <a:p>
            <a:pPr lvl="1">
              <a:spcBef>
                <a:spcPct val="50000"/>
              </a:spcBef>
            </a:pPr>
            <a:r>
              <a:rPr lang="en-US" altLang="en-US" sz="1800"/>
              <a:t>Using values from a </a:t>
            </a:r>
            <a:r>
              <a:rPr lang="en-US" altLang="en-US" sz="1800" b="1">
                <a:solidFill>
                  <a:srgbClr val="0000FF"/>
                </a:solidFill>
              </a:rPr>
              <a:t>normal probability table</a:t>
            </a:r>
            <a:r>
              <a:rPr lang="en-US" altLang="en-US" sz="1800"/>
              <a:t>, a 90% confidence interval is a value ±1.65 times the standard deviation, </a:t>
            </a:r>
            <a:r>
              <a:rPr lang="en-US" altLang="en-US" sz="2000" b="1">
                <a:latin typeface="Symbol" panose="05050102010706020507" pitchFamily="18" charset="2"/>
                <a:sym typeface="Symbol" panose="05050102010706020507" pitchFamily="18" charset="2"/>
              </a:rPr>
              <a:t></a:t>
            </a:r>
            <a:r>
              <a:rPr lang="en-US" altLang="en-US" sz="1800"/>
              <a:t>.</a:t>
            </a:r>
          </a:p>
          <a:p>
            <a:pPr lvl="1">
              <a:spcBef>
                <a:spcPct val="50000"/>
              </a:spcBef>
            </a:pPr>
            <a:r>
              <a:rPr lang="en-US" altLang="en-US" sz="1800" b="1">
                <a:solidFill>
                  <a:srgbClr val="9900FF"/>
                </a:solidFill>
              </a:rPr>
              <a:t>Upstream measurement</a:t>
            </a:r>
            <a:r>
              <a:rPr lang="en-US" altLang="en-US" sz="1800"/>
              <a:t>: 1.65 x </a:t>
            </a:r>
            <a:r>
              <a:rPr lang="en-US" altLang="en-US" sz="2000" b="1">
                <a:latin typeface="Symbol" panose="05050102010706020507" pitchFamily="18" charset="2"/>
                <a:sym typeface="Symbol" panose="05050102010706020507" pitchFamily="18" charset="2"/>
              </a:rPr>
              <a:t></a:t>
            </a:r>
            <a:r>
              <a:rPr lang="en-US" altLang="en-US" sz="1800"/>
              <a:t> = 0.05 x 3.0 m</a:t>
            </a:r>
            <a:r>
              <a:rPr lang="en-US" altLang="en-US" baseline="20000">
                <a:cs typeface="Times New Roman" panose="02020603050405020304" pitchFamily="18" charset="0"/>
              </a:rPr>
              <a:t>3</a:t>
            </a:r>
            <a:r>
              <a:rPr lang="en-US" altLang="en-US" sz="1800"/>
              <a:t>/</a:t>
            </a:r>
            <a:r>
              <a:rPr lang="en-US" altLang="en-US" sz="2000" b="1">
                <a:latin typeface="Symbol" panose="05050102010706020507" pitchFamily="18" charset="2"/>
                <a:sym typeface="Symbol" panose="05050102010706020507" pitchFamily="18" charset="2"/>
              </a:rPr>
              <a:t></a:t>
            </a:r>
            <a:r>
              <a:rPr lang="en-US" altLang="en-US" sz="1800"/>
              <a:t>, so </a:t>
            </a:r>
            <a:r>
              <a:rPr lang="en-US" altLang="en-US" sz="2000" b="1">
                <a:solidFill>
                  <a:srgbClr val="9900FF"/>
                </a:solidFill>
                <a:latin typeface="Symbol" panose="05050102010706020507" pitchFamily="18" charset="2"/>
                <a:sym typeface="Symbol" panose="05050102010706020507" pitchFamily="18" charset="2"/>
              </a:rPr>
              <a:t></a:t>
            </a:r>
            <a:r>
              <a:rPr lang="en-US" altLang="en-US" sz="1800">
                <a:solidFill>
                  <a:srgbClr val="9900FF"/>
                </a:solidFill>
              </a:rPr>
              <a:t> = 0.091 </a:t>
            </a:r>
            <a:r>
              <a:rPr lang="en-US" altLang="en-US" sz="1800"/>
              <a:t>m</a:t>
            </a:r>
            <a:r>
              <a:rPr lang="en-US" altLang="en-US" baseline="20000">
                <a:cs typeface="Times New Roman" panose="02020603050405020304" pitchFamily="18" charset="0"/>
              </a:rPr>
              <a:t>3</a:t>
            </a:r>
            <a:r>
              <a:rPr lang="en-US" altLang="en-US" sz="1800"/>
              <a:t>/s.</a:t>
            </a:r>
          </a:p>
          <a:p>
            <a:pPr lvl="1">
              <a:spcBef>
                <a:spcPct val="50000"/>
              </a:spcBef>
            </a:pPr>
            <a:r>
              <a:rPr lang="en-US" altLang="en-US" sz="1800" b="1">
                <a:solidFill>
                  <a:srgbClr val="9900FF"/>
                </a:solidFill>
              </a:rPr>
              <a:t>Downstream measurement</a:t>
            </a:r>
            <a:r>
              <a:rPr lang="en-US" altLang="en-US" sz="1800"/>
              <a:t>: 1.96 x </a:t>
            </a:r>
            <a:r>
              <a:rPr lang="en-US" altLang="en-US" sz="2000" b="1">
                <a:latin typeface="Symbol" panose="05050102010706020507" pitchFamily="18" charset="2"/>
                <a:sym typeface="Symbol" panose="05050102010706020507" pitchFamily="18" charset="2"/>
              </a:rPr>
              <a:t></a:t>
            </a:r>
            <a:r>
              <a:rPr lang="en-US" altLang="en-US" sz="1800"/>
              <a:t> = 0.05 x 2.5 m</a:t>
            </a:r>
            <a:r>
              <a:rPr lang="en-US" altLang="en-US" baseline="20000">
                <a:cs typeface="Times New Roman" panose="02020603050405020304" pitchFamily="18" charset="0"/>
              </a:rPr>
              <a:t>3</a:t>
            </a:r>
            <a:r>
              <a:rPr lang="en-US" altLang="en-US" sz="1800"/>
              <a:t>/</a:t>
            </a:r>
            <a:r>
              <a:rPr lang="en-US" altLang="en-US" sz="2000" b="1">
                <a:latin typeface="Symbol" panose="05050102010706020507" pitchFamily="18" charset="2"/>
                <a:sym typeface="Symbol" panose="05050102010706020507" pitchFamily="18" charset="2"/>
              </a:rPr>
              <a:t></a:t>
            </a:r>
            <a:r>
              <a:rPr lang="en-US" altLang="en-US" sz="1800"/>
              <a:t>, so </a:t>
            </a:r>
            <a:r>
              <a:rPr lang="en-US" altLang="en-US" sz="2000" b="1">
                <a:solidFill>
                  <a:srgbClr val="9900FF"/>
                </a:solidFill>
                <a:latin typeface="Symbol" panose="05050102010706020507" pitchFamily="18" charset="2"/>
                <a:sym typeface="Symbol" panose="05050102010706020507" pitchFamily="18" charset="2"/>
              </a:rPr>
              <a:t></a:t>
            </a:r>
            <a:r>
              <a:rPr lang="en-US" altLang="en-US" sz="1800">
                <a:solidFill>
                  <a:srgbClr val="9900FF"/>
                </a:solidFill>
              </a:rPr>
              <a:t> = 0.064 </a:t>
            </a:r>
            <a:r>
              <a:rPr lang="en-US" altLang="en-US" sz="1800"/>
              <a:t>m</a:t>
            </a:r>
            <a:r>
              <a:rPr lang="en-US" altLang="en-US" baseline="20000">
                <a:cs typeface="Times New Roman" panose="02020603050405020304" pitchFamily="18" charset="0"/>
              </a:rPr>
              <a:t>3</a:t>
            </a:r>
            <a:r>
              <a:rPr lang="en-US" altLang="en-US" sz="1800"/>
              <a:t>/s. </a:t>
            </a:r>
          </a:p>
          <a:p>
            <a:pPr lvl="1">
              <a:spcBef>
                <a:spcPct val="50000"/>
              </a:spcBef>
            </a:pPr>
            <a:r>
              <a:rPr lang="en-US" altLang="en-US" sz="1800"/>
              <a:t>The loss of streamflow in the reach between these two measurements is 0.5 m</a:t>
            </a:r>
            <a:r>
              <a:rPr lang="en-US" altLang="en-US" baseline="20000">
                <a:cs typeface="Times New Roman" panose="02020603050405020304" pitchFamily="18" charset="0"/>
              </a:rPr>
              <a:t>3</a:t>
            </a:r>
            <a:r>
              <a:rPr lang="en-US" altLang="en-US" sz="1800"/>
              <a:t>/s. How accurately is this loss known? </a:t>
            </a:r>
            <a:r>
              <a:rPr lang="en-US" altLang="en-US" sz="1800" b="1">
                <a:solidFill>
                  <a:srgbClr val="0000FF"/>
                </a:solidFill>
              </a:rPr>
              <a:t>Add variances!!</a:t>
            </a:r>
          </a:p>
          <a:p>
            <a:pPr lvl="1">
              <a:spcBef>
                <a:spcPct val="50000"/>
              </a:spcBef>
            </a:pPr>
            <a:r>
              <a:rPr lang="en-US" altLang="en-US" sz="1800"/>
              <a:t>The variance of the loss is 0.091</a:t>
            </a:r>
            <a:r>
              <a:rPr lang="en-US" altLang="en-US" baseline="20000">
                <a:cs typeface="Times New Roman" panose="02020603050405020304" pitchFamily="18" charset="0"/>
              </a:rPr>
              <a:t>2</a:t>
            </a:r>
            <a:r>
              <a:rPr lang="en-US" altLang="en-US" sz="1800"/>
              <a:t> + 0.064</a:t>
            </a:r>
            <a:r>
              <a:rPr lang="en-US" altLang="en-US" baseline="20000">
                <a:cs typeface="Times New Roman" panose="02020603050405020304" pitchFamily="18" charset="0"/>
              </a:rPr>
              <a:t>2</a:t>
            </a:r>
            <a:r>
              <a:rPr lang="en-US" altLang="en-US" sz="1800"/>
              <a:t> = 0.0124 (m</a:t>
            </a:r>
            <a:r>
              <a:rPr lang="en-US" altLang="en-US" baseline="20000">
                <a:cs typeface="Times New Roman" panose="02020603050405020304" pitchFamily="18" charset="0"/>
              </a:rPr>
              <a:t>3</a:t>
            </a:r>
            <a:r>
              <a:rPr lang="en-US" altLang="en-US" sz="1800"/>
              <a:t>/</a:t>
            </a:r>
            <a:r>
              <a:rPr lang="en-US" altLang="en-US" sz="2000" b="1">
                <a:latin typeface="Symbol" panose="05050102010706020507" pitchFamily="18" charset="2"/>
                <a:sym typeface="Symbol" panose="05050102010706020507" pitchFamily="18" charset="2"/>
              </a:rPr>
              <a:t></a:t>
            </a:r>
            <a:r>
              <a:rPr lang="en-US" altLang="en-US" sz="1800"/>
              <a:t>)</a:t>
            </a:r>
            <a:r>
              <a:rPr lang="en-US" altLang="en-US" baseline="20000">
                <a:cs typeface="Times New Roman" panose="02020603050405020304" pitchFamily="18" charset="0"/>
              </a:rPr>
              <a:t>2</a:t>
            </a:r>
            <a:r>
              <a:rPr lang="en-US" altLang="en-US" sz="1800"/>
              <a:t>.</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TotalTime>
  <Words>1214</Words>
  <Application>Microsoft Office PowerPoint</Application>
  <PresentationFormat>On-screen Show (4:3)</PresentationFormat>
  <Paragraphs>166</Paragraphs>
  <Slides>13</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5" baseType="lpstr">
      <vt:lpstr>Arial</vt:lpstr>
      <vt:lpstr>Calibri</vt:lpstr>
      <vt:lpstr>Cambria Math</vt:lpstr>
      <vt:lpstr>Courier New</vt:lpstr>
      <vt:lpstr>Helvetica</vt:lpstr>
      <vt:lpstr>Symbol</vt:lpstr>
      <vt:lpstr>Tahoma</vt:lpstr>
      <vt:lpstr>Times New Roman</vt:lpstr>
      <vt:lpstr>Wingdings</vt:lpstr>
      <vt:lpstr>Blends</vt:lpstr>
      <vt:lpstr>Microsoft Equation 3.0</vt:lpstr>
      <vt:lpstr>Microsoft Word Picture</vt:lpstr>
      <vt:lpstr>Something more on weights</vt:lpstr>
      <vt:lpstr>Weights on Observations</vt:lpstr>
      <vt:lpstr>Weighting schemes in UCODE_2014</vt:lpstr>
      <vt:lpstr>Strategy to assign the weights</vt:lpstr>
      <vt:lpstr>Using the coefficient of variation</vt:lpstr>
      <vt:lpstr>Practical suggestion…</vt:lpstr>
      <vt:lpstr>Considering the full matrix</vt:lpstr>
      <vt:lpstr>Weights on Observations: Example 1</vt:lpstr>
      <vt:lpstr>Weights on Observations: Example 2</vt:lpstr>
      <vt:lpstr>Weights for the Steady-State Problem</vt:lpstr>
      <vt:lpstr>Model Fit Using Starting Parameter Values</vt:lpstr>
      <vt:lpstr>Example Least-Squares Objective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more on weights</dc:title>
  <dc:creator>Foglia</dc:creator>
  <cp:lastModifiedBy>Laura Foglia</cp:lastModifiedBy>
  <cp:revision>9</cp:revision>
  <dcterms:created xsi:type="dcterms:W3CDTF">2013-05-06T12:05:53Z</dcterms:created>
  <dcterms:modified xsi:type="dcterms:W3CDTF">2020-01-11T20:16:44Z</dcterms:modified>
</cp:coreProperties>
</file>