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F9800"/>
    <a:srgbClr val="FF5722"/>
    <a:srgbClr val="FFEB3B"/>
    <a:srgbClr val="F44336"/>
    <a:srgbClr val="4CAF50"/>
    <a:srgbClr val="1E96F3"/>
    <a:srgbClr val="1E3299"/>
    <a:srgbClr val="E91E6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4" d="100"/>
          <a:sy n="34" d="100"/>
        </p:scale>
        <p:origin x="6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1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8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7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7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4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5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9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D9E25-079B-4138-A431-459429E6E85B}"/>
              </a:ext>
            </a:extLst>
          </p:cNvPr>
          <p:cNvGrpSpPr/>
          <p:nvPr/>
        </p:nvGrpSpPr>
        <p:grpSpPr>
          <a:xfrm>
            <a:off x="283768" y="209550"/>
            <a:ext cx="23033432" cy="14075614"/>
            <a:chOff x="283768" y="209550"/>
            <a:chExt cx="23033432" cy="14075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FA3AA8-7D0E-46AB-9061-2EDFE236490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21179580" y="4125482"/>
              <a:ext cx="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DB4874-5576-4A2C-9C9D-270142A1F744}"/>
                </a:ext>
              </a:extLst>
            </p:cNvPr>
            <p:cNvSpPr/>
            <p:nvPr/>
          </p:nvSpPr>
          <p:spPr>
            <a:xfrm>
              <a:off x="19070473" y="4688650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95D5E1C-3DEF-4603-87AB-54F184535699}"/>
                </a:ext>
              </a:extLst>
            </p:cNvPr>
            <p:cNvSpPr/>
            <p:nvPr/>
          </p:nvSpPr>
          <p:spPr>
            <a:xfrm>
              <a:off x="19070471" y="6704472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A0F7DB-C562-41FC-A3C2-FF70330A656A}"/>
                </a:ext>
              </a:extLst>
            </p:cNvPr>
            <p:cNvSpPr/>
            <p:nvPr/>
          </p:nvSpPr>
          <p:spPr>
            <a:xfrm>
              <a:off x="19077601" y="875252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7E01716-FF74-45B2-96E0-27D3EC7B2F2F}"/>
                </a:ext>
              </a:extLst>
            </p:cNvPr>
            <p:cNvSpPr/>
            <p:nvPr/>
          </p:nvSpPr>
          <p:spPr>
            <a:xfrm>
              <a:off x="19070475" y="10784460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0D661E8-BDC1-4C7A-A6CE-003DEC9B4C4B}"/>
                </a:ext>
              </a:extLst>
            </p:cNvPr>
            <p:cNvSpPr/>
            <p:nvPr/>
          </p:nvSpPr>
          <p:spPr>
            <a:xfrm>
              <a:off x="19070472" y="12816396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5EC3F7-E314-4A46-B3DB-93FDB29052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21179578" y="6157418"/>
              <a:ext cx="2" cy="54705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2998F-7808-429D-9E61-F7CD6E7EBCE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1179578" y="8173240"/>
              <a:ext cx="7130" cy="57928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EE834E-5103-473E-89D3-1CCAD26BD6D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21186708" y="10221292"/>
              <a:ext cx="713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67362-24E6-405F-8D8F-F4B0352F26B1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1179579" y="12253228"/>
              <a:ext cx="14259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86F6C1-CB4E-441C-8467-EF10481906E4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>
              <a:off x="2392875" y="6123462"/>
              <a:ext cx="28512" cy="6658981"/>
            </a:xfrm>
            <a:prstGeom prst="line">
              <a:avLst/>
            </a:prstGeom>
            <a:ln w="38100">
              <a:gradFill>
                <a:gsLst>
                  <a:gs pos="77000">
                    <a:srgbClr val="FF5722"/>
                  </a:gs>
                  <a:gs pos="53000">
                    <a:srgbClr val="FF9800"/>
                  </a:gs>
                  <a:gs pos="0">
                    <a:srgbClr val="FFEB3B"/>
                  </a:gs>
                  <a:gs pos="100000">
                    <a:srgbClr val="F443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5C146-A2D7-4C74-BC86-95912D4A065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392875" y="4091526"/>
              <a:ext cx="0" cy="283265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0D4E94-4E4D-48EF-A410-578E43485AB3}"/>
                </a:ext>
              </a:extLst>
            </p:cNvPr>
            <p:cNvCxnSpPr>
              <a:cxnSpLocks/>
              <a:stCxn id="28" idx="3"/>
              <a:endCxn id="51" idx="3"/>
            </p:cNvCxnSpPr>
            <p:nvPr/>
          </p:nvCxnSpPr>
          <p:spPr>
            <a:xfrm flipV="1">
              <a:off x="4501981" y="3330066"/>
              <a:ext cx="18815219" cy="27075"/>
            </a:xfrm>
            <a:prstGeom prst="line">
              <a:avLst/>
            </a:prstGeom>
            <a:ln w="57150">
              <a:solidFill>
                <a:srgbClr val="1E96F3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254DE57-FC62-4808-99BD-CE9AA8AA31B5}"/>
                </a:ext>
              </a:extLst>
            </p:cNvPr>
            <p:cNvSpPr/>
            <p:nvPr/>
          </p:nvSpPr>
          <p:spPr>
            <a:xfrm>
              <a:off x="9628735" y="209550"/>
              <a:ext cx="4218211" cy="1520548"/>
            </a:xfrm>
            <a:prstGeom prst="roundRect">
              <a:avLst>
                <a:gd name="adj" fmla="val 14286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400" b="1" dirty="0" err="1">
                  <a:solidFill>
                    <a:schemeClr val="bg1"/>
                  </a:solidFill>
                </a:rPr>
                <a:t>bio_process</a:t>
              </a:r>
              <a:r>
                <a:rPr lang="en-SG" sz="4400" b="1" dirty="0">
                  <a:solidFill>
                    <a:schemeClr val="bg1"/>
                  </a:solidFill>
                </a:rPr>
                <a:t>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3EAA6-CB2D-4142-B524-DBFDE023EC31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11737840" y="1730098"/>
              <a:ext cx="0" cy="848225"/>
            </a:xfrm>
            <a:prstGeom prst="line">
              <a:avLst/>
            </a:prstGeom>
            <a:ln w="57150">
              <a:solidFill>
                <a:srgbClr val="4CAF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27C3BD-1BF4-4B32-A213-D21D200B3BF1}"/>
                </a:ext>
              </a:extLst>
            </p:cNvPr>
            <p:cNvSpPr/>
            <p:nvPr/>
          </p:nvSpPr>
          <p:spPr>
            <a:xfrm>
              <a:off x="283768" y="465469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1.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ecg_clean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5D1866-91C2-482B-BE6B-60B9DF199201}"/>
                </a:ext>
              </a:extLst>
            </p:cNvPr>
            <p:cNvSpPr/>
            <p:nvPr/>
          </p:nvSpPr>
          <p:spPr>
            <a:xfrm>
              <a:off x="283768" y="6686631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2.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ecg_peaks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FF61D16-06FC-4C57-AFB0-9B8C09FC0901}"/>
                </a:ext>
              </a:extLst>
            </p:cNvPr>
            <p:cNvSpPr/>
            <p:nvPr/>
          </p:nvSpPr>
          <p:spPr>
            <a:xfrm>
              <a:off x="312280" y="8718567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3.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ecg_quality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F02F57-98D8-407B-992C-9BFBBEE1076E}"/>
                </a:ext>
              </a:extLst>
            </p:cNvPr>
            <p:cNvSpPr/>
            <p:nvPr/>
          </p:nvSpPr>
          <p:spPr>
            <a:xfrm>
              <a:off x="283770" y="10750504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4.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ecg_delineate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E4B8E6-FA42-4DBF-A46D-E1BF7AB3D1D7}"/>
                </a:ext>
              </a:extLst>
            </p:cNvPr>
            <p:cNvSpPr/>
            <p:nvPr/>
          </p:nvSpPr>
          <p:spPr>
            <a:xfrm>
              <a:off x="312280" y="1278244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5.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ecg_phase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D1F2277-C0E0-4731-A8B8-18FE38F1F188}"/>
                </a:ext>
              </a:extLst>
            </p:cNvPr>
            <p:cNvSpPr/>
            <p:nvPr/>
          </p:nvSpPr>
          <p:spPr>
            <a:xfrm>
              <a:off x="4656193" y="4816193"/>
              <a:ext cx="1069810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Prepares a raw ECG signal for QRS complex peak detection using different methods e.g., hamilton2002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CBE979-3C75-4406-9905-C360F6E11033}"/>
                </a:ext>
              </a:extLst>
            </p:cNvPr>
            <p:cNvGrpSpPr/>
            <p:nvPr/>
          </p:nvGrpSpPr>
          <p:grpSpPr>
            <a:xfrm>
              <a:off x="283768" y="2622757"/>
              <a:ext cx="4218213" cy="1468768"/>
              <a:chOff x="5363375" y="4437029"/>
              <a:chExt cx="2762849" cy="95953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F3329AE-A13C-4C00-B1BD-71985DDA4A48}"/>
                  </a:ext>
                </a:extLst>
              </p:cNvPr>
              <p:cNvSpPr/>
              <p:nvPr/>
            </p:nvSpPr>
            <p:spPr>
              <a:xfrm>
                <a:off x="5363375" y="4437029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ecg_process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9FA249B-6A44-41D7-A019-825EDA491701}"/>
                  </a:ext>
                </a:extLst>
              </p:cNvPr>
              <p:cNvSpPr/>
              <p:nvPr/>
            </p:nvSpPr>
            <p:spPr>
              <a:xfrm>
                <a:off x="5669350" y="5027231"/>
                <a:ext cx="2104251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Electrocardiogram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E1DEB-AC08-4688-9970-6929DEABB0CB}"/>
                </a:ext>
              </a:extLst>
            </p:cNvPr>
            <p:cNvGrpSpPr/>
            <p:nvPr/>
          </p:nvGrpSpPr>
          <p:grpSpPr>
            <a:xfrm>
              <a:off x="4956251" y="2595682"/>
              <a:ext cx="4218213" cy="1468768"/>
              <a:chOff x="8585547" y="4491977"/>
              <a:chExt cx="2762849" cy="9595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C5C5DE-00C7-44CD-A7B8-734FAC09CEAD}"/>
                  </a:ext>
                </a:extLst>
              </p:cNvPr>
              <p:cNvSpPr/>
              <p:nvPr/>
            </p:nvSpPr>
            <p:spPr>
              <a:xfrm>
                <a:off x="8585547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rsp_process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7EB29C-C1EF-4AFC-94DD-E695BD45865A}"/>
                  </a:ext>
                </a:extLst>
              </p:cNvPr>
              <p:cNvSpPr/>
              <p:nvPr/>
            </p:nvSpPr>
            <p:spPr>
              <a:xfrm>
                <a:off x="9178467" y="5082179"/>
                <a:ext cx="1577006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Respiration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3EDBD9-A078-4433-A738-8ABB1BD8688E}"/>
                </a:ext>
              </a:extLst>
            </p:cNvPr>
            <p:cNvGrpSpPr/>
            <p:nvPr/>
          </p:nvGrpSpPr>
          <p:grpSpPr>
            <a:xfrm>
              <a:off x="9628733" y="2578322"/>
              <a:ext cx="4218213" cy="1468768"/>
              <a:chOff x="12310446" y="4480636"/>
              <a:chExt cx="2762849" cy="95953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5AAF6D9-127F-4673-AB72-897366B58BE1}"/>
                  </a:ext>
                </a:extLst>
              </p:cNvPr>
              <p:cNvSpPr/>
              <p:nvPr/>
            </p:nvSpPr>
            <p:spPr>
              <a:xfrm>
                <a:off x="12310446" y="4480636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emg_process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E438D22-9A50-455A-B9CF-82E85610E859}"/>
                  </a:ext>
                </a:extLst>
              </p:cNvPr>
              <p:cNvSpPr/>
              <p:nvPr/>
            </p:nvSpPr>
            <p:spPr>
              <a:xfrm>
                <a:off x="12718305" y="5072846"/>
                <a:ext cx="1872577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Electromyography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41F7AC-9C86-4CC2-B716-EDDA90BE4E9E}"/>
                </a:ext>
              </a:extLst>
            </p:cNvPr>
            <p:cNvGrpSpPr/>
            <p:nvPr/>
          </p:nvGrpSpPr>
          <p:grpSpPr>
            <a:xfrm>
              <a:off x="14301216" y="2595682"/>
              <a:ext cx="4218985" cy="1468768"/>
              <a:chOff x="15810203" y="4491977"/>
              <a:chExt cx="2763355" cy="95953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30221AB-9678-44CB-841E-F983F084AB78}"/>
                  </a:ext>
                </a:extLst>
              </p:cNvPr>
              <p:cNvSpPr/>
              <p:nvPr/>
            </p:nvSpPr>
            <p:spPr>
              <a:xfrm>
                <a:off x="15810203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eda_process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C9B8577-EDBD-423C-BE69-8E0109D470FE}"/>
                  </a:ext>
                </a:extLst>
              </p:cNvPr>
              <p:cNvSpPr/>
              <p:nvPr/>
            </p:nvSpPr>
            <p:spPr>
              <a:xfrm>
                <a:off x="15834100" y="5083018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Electrodermal Activity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9FF6B1-F5B6-4457-9E0D-BBC746D12B0B}"/>
                </a:ext>
              </a:extLst>
            </p:cNvPr>
            <p:cNvGrpSpPr/>
            <p:nvPr/>
          </p:nvGrpSpPr>
          <p:grpSpPr>
            <a:xfrm>
              <a:off x="19061728" y="2595682"/>
              <a:ext cx="4255472" cy="1468768"/>
              <a:chOff x="19309960" y="4491977"/>
              <a:chExt cx="2787253" cy="9595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38ED590-67BF-45CB-9E0E-26ADEBCA288A}"/>
                  </a:ext>
                </a:extLst>
              </p:cNvPr>
              <p:cNvSpPr/>
              <p:nvPr/>
            </p:nvSpPr>
            <p:spPr>
              <a:xfrm>
                <a:off x="19334364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eog_process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534F1D-2044-45B4-ADCB-18ACE6FCE47C}"/>
                  </a:ext>
                </a:extLst>
              </p:cNvPr>
              <p:cNvSpPr/>
              <p:nvPr/>
            </p:nvSpPr>
            <p:spPr>
              <a:xfrm>
                <a:off x="19309960" y="5094574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Electrooculography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653DDB-FAB2-4F87-9DB6-97FCA2D523E9}"/>
                </a:ext>
              </a:extLst>
            </p:cNvPr>
            <p:cNvSpPr/>
            <p:nvPr/>
          </p:nvSpPr>
          <p:spPr>
            <a:xfrm>
              <a:off x="4656193" y="7274074"/>
              <a:ext cx="40550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Find R peaks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A19F31-23C2-4552-B412-1E1F905D63BE}"/>
                </a:ext>
              </a:extLst>
            </p:cNvPr>
            <p:cNvSpPr/>
            <p:nvPr/>
          </p:nvSpPr>
          <p:spPr>
            <a:xfrm>
              <a:off x="4656193" y="9089055"/>
              <a:ext cx="112743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Compute a continuous index of quality of the ECG signal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18A8475-1377-4AC9-9AAC-37EFEAF6B3B5}"/>
                </a:ext>
              </a:extLst>
            </p:cNvPr>
            <p:cNvSpPr/>
            <p:nvPr/>
          </p:nvSpPr>
          <p:spPr>
            <a:xfrm>
              <a:off x="4656193" y="10904037"/>
              <a:ext cx="120125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Delineate the QRS complex using different methods e.g., discrete wavelet method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5FDCAE-F829-418E-BBF1-B43C849C7433}"/>
                </a:ext>
              </a:extLst>
            </p:cNvPr>
            <p:cNvSpPr/>
            <p:nvPr/>
          </p:nvSpPr>
          <p:spPr>
            <a:xfrm>
              <a:off x="4656193" y="13284357"/>
              <a:ext cx="112743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>
                  <a:solidFill>
                    <a:sysClr val="windowText" lastClr="000000"/>
                  </a:solidFill>
                </a:rPr>
                <a:t>Find cardiac phases (systole, diastole)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6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D9E25-079B-4138-A431-459429E6E85B}"/>
              </a:ext>
            </a:extLst>
          </p:cNvPr>
          <p:cNvGrpSpPr/>
          <p:nvPr/>
        </p:nvGrpSpPr>
        <p:grpSpPr>
          <a:xfrm>
            <a:off x="283768" y="209550"/>
            <a:ext cx="23033432" cy="14075614"/>
            <a:chOff x="283768" y="209550"/>
            <a:chExt cx="23033432" cy="14075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FA3AA8-7D0E-46AB-9061-2EDFE236490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21179580" y="4125482"/>
              <a:ext cx="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DB4874-5576-4A2C-9C9D-270142A1F744}"/>
                </a:ext>
              </a:extLst>
            </p:cNvPr>
            <p:cNvSpPr/>
            <p:nvPr/>
          </p:nvSpPr>
          <p:spPr>
            <a:xfrm>
              <a:off x="19070473" y="4688650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95D5E1C-3DEF-4603-87AB-54F184535699}"/>
                </a:ext>
              </a:extLst>
            </p:cNvPr>
            <p:cNvSpPr/>
            <p:nvPr/>
          </p:nvSpPr>
          <p:spPr>
            <a:xfrm>
              <a:off x="19070471" y="6704472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A0F7DB-C562-41FC-A3C2-FF70330A656A}"/>
                </a:ext>
              </a:extLst>
            </p:cNvPr>
            <p:cNvSpPr/>
            <p:nvPr/>
          </p:nvSpPr>
          <p:spPr>
            <a:xfrm>
              <a:off x="19077601" y="875252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7E01716-FF74-45B2-96E0-27D3EC7B2F2F}"/>
                </a:ext>
              </a:extLst>
            </p:cNvPr>
            <p:cNvSpPr/>
            <p:nvPr/>
          </p:nvSpPr>
          <p:spPr>
            <a:xfrm>
              <a:off x="19070475" y="10784460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0D661E8-BDC1-4C7A-A6CE-003DEC9B4C4B}"/>
                </a:ext>
              </a:extLst>
            </p:cNvPr>
            <p:cNvSpPr/>
            <p:nvPr/>
          </p:nvSpPr>
          <p:spPr>
            <a:xfrm>
              <a:off x="19070472" y="12816396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5EC3F7-E314-4A46-B3DB-93FDB29052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21179578" y="6157418"/>
              <a:ext cx="2" cy="54705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2998F-7808-429D-9E61-F7CD6E7EBCE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1179578" y="8173240"/>
              <a:ext cx="7130" cy="57928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EE834E-5103-473E-89D3-1CCAD26BD6D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21186708" y="10221292"/>
              <a:ext cx="713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67362-24E6-405F-8D8F-F4B0352F26B1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1179579" y="12253228"/>
              <a:ext cx="14259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86F6C1-CB4E-441C-8467-EF10481906E4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>
              <a:off x="2392875" y="6123462"/>
              <a:ext cx="28512" cy="6658981"/>
            </a:xfrm>
            <a:prstGeom prst="line">
              <a:avLst/>
            </a:prstGeom>
            <a:ln w="38100">
              <a:gradFill>
                <a:gsLst>
                  <a:gs pos="77000">
                    <a:srgbClr val="FF5722"/>
                  </a:gs>
                  <a:gs pos="53000">
                    <a:srgbClr val="FF9800"/>
                  </a:gs>
                  <a:gs pos="0">
                    <a:srgbClr val="FFEB3B"/>
                  </a:gs>
                  <a:gs pos="100000">
                    <a:srgbClr val="F443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5C146-A2D7-4C74-BC86-95912D4A065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392875" y="4091526"/>
              <a:ext cx="0" cy="283265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0D4E94-4E4D-48EF-A410-578E43485AB3}"/>
                </a:ext>
              </a:extLst>
            </p:cNvPr>
            <p:cNvCxnSpPr>
              <a:cxnSpLocks/>
              <a:stCxn id="28" idx="3"/>
              <a:endCxn id="51" idx="3"/>
            </p:cNvCxnSpPr>
            <p:nvPr/>
          </p:nvCxnSpPr>
          <p:spPr>
            <a:xfrm flipV="1">
              <a:off x="4501981" y="3330066"/>
              <a:ext cx="18815219" cy="27075"/>
            </a:xfrm>
            <a:prstGeom prst="line">
              <a:avLst/>
            </a:prstGeom>
            <a:ln w="57150">
              <a:solidFill>
                <a:srgbClr val="1E96F3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254DE57-FC62-4808-99BD-CE9AA8AA31B5}"/>
                </a:ext>
              </a:extLst>
            </p:cNvPr>
            <p:cNvSpPr/>
            <p:nvPr/>
          </p:nvSpPr>
          <p:spPr>
            <a:xfrm>
              <a:off x="9628735" y="209550"/>
              <a:ext cx="4218211" cy="1520548"/>
            </a:xfrm>
            <a:prstGeom prst="roundRect">
              <a:avLst>
                <a:gd name="adj" fmla="val 14286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400" b="1" dirty="0" err="1">
                  <a:solidFill>
                    <a:schemeClr val="bg1"/>
                  </a:solidFill>
                </a:rPr>
                <a:t>bio_process</a:t>
              </a:r>
              <a:r>
                <a:rPr lang="en-SG" sz="4400" b="1" dirty="0">
                  <a:solidFill>
                    <a:schemeClr val="bg1"/>
                  </a:solidFill>
                </a:rPr>
                <a:t>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3EAA6-CB2D-4142-B524-DBFDE023EC31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11737840" y="1730098"/>
              <a:ext cx="0" cy="848225"/>
            </a:xfrm>
            <a:prstGeom prst="line">
              <a:avLst/>
            </a:prstGeom>
            <a:ln w="57150">
              <a:solidFill>
                <a:srgbClr val="4CAF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27C3BD-1BF4-4B32-A213-D21D200B3BF1}"/>
                </a:ext>
              </a:extLst>
            </p:cNvPr>
            <p:cNvSpPr/>
            <p:nvPr/>
          </p:nvSpPr>
          <p:spPr>
            <a:xfrm>
              <a:off x="283768" y="465469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1.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ecg_clean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5D1866-91C2-482B-BE6B-60B9DF199201}"/>
                </a:ext>
              </a:extLst>
            </p:cNvPr>
            <p:cNvSpPr/>
            <p:nvPr/>
          </p:nvSpPr>
          <p:spPr>
            <a:xfrm>
              <a:off x="283768" y="6686631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2.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ecg_peaks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FF61D16-06FC-4C57-AFB0-9B8C09FC0901}"/>
                </a:ext>
              </a:extLst>
            </p:cNvPr>
            <p:cNvSpPr/>
            <p:nvPr/>
          </p:nvSpPr>
          <p:spPr>
            <a:xfrm>
              <a:off x="312280" y="8718567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3.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ecg_quality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F02F57-98D8-407B-992C-9BFBBEE1076E}"/>
                </a:ext>
              </a:extLst>
            </p:cNvPr>
            <p:cNvSpPr/>
            <p:nvPr/>
          </p:nvSpPr>
          <p:spPr>
            <a:xfrm>
              <a:off x="283770" y="10750504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4.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ecg_delineate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E4B8E6-FA42-4DBF-A46D-E1BF7AB3D1D7}"/>
                </a:ext>
              </a:extLst>
            </p:cNvPr>
            <p:cNvSpPr/>
            <p:nvPr/>
          </p:nvSpPr>
          <p:spPr>
            <a:xfrm>
              <a:off x="312280" y="1278244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5.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ecg_phase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CBE979-3C75-4406-9905-C360F6E11033}"/>
                </a:ext>
              </a:extLst>
            </p:cNvPr>
            <p:cNvGrpSpPr/>
            <p:nvPr/>
          </p:nvGrpSpPr>
          <p:grpSpPr>
            <a:xfrm>
              <a:off x="283768" y="2622757"/>
              <a:ext cx="4218213" cy="1468768"/>
              <a:chOff x="5363375" y="4437029"/>
              <a:chExt cx="2762849" cy="95953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F3329AE-A13C-4C00-B1BD-71985DDA4A48}"/>
                  </a:ext>
                </a:extLst>
              </p:cNvPr>
              <p:cNvSpPr/>
              <p:nvPr/>
            </p:nvSpPr>
            <p:spPr>
              <a:xfrm>
                <a:off x="5363375" y="4437029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ecg_process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9FA249B-6A44-41D7-A019-825EDA491701}"/>
                  </a:ext>
                </a:extLst>
              </p:cNvPr>
              <p:cNvSpPr/>
              <p:nvPr/>
            </p:nvSpPr>
            <p:spPr>
              <a:xfrm>
                <a:off x="5669350" y="5027231"/>
                <a:ext cx="2104251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Electrocardiogram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E1DEB-AC08-4688-9970-6929DEABB0CB}"/>
                </a:ext>
              </a:extLst>
            </p:cNvPr>
            <p:cNvGrpSpPr/>
            <p:nvPr/>
          </p:nvGrpSpPr>
          <p:grpSpPr>
            <a:xfrm>
              <a:off x="4956251" y="2595682"/>
              <a:ext cx="4218213" cy="1468768"/>
              <a:chOff x="8585547" y="4491977"/>
              <a:chExt cx="2762849" cy="9595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C5C5DE-00C7-44CD-A7B8-734FAC09CEAD}"/>
                  </a:ext>
                </a:extLst>
              </p:cNvPr>
              <p:cNvSpPr/>
              <p:nvPr/>
            </p:nvSpPr>
            <p:spPr>
              <a:xfrm>
                <a:off x="8585547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rsp_process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7EB29C-C1EF-4AFC-94DD-E695BD45865A}"/>
                  </a:ext>
                </a:extLst>
              </p:cNvPr>
              <p:cNvSpPr/>
              <p:nvPr/>
            </p:nvSpPr>
            <p:spPr>
              <a:xfrm>
                <a:off x="9178467" y="5082179"/>
                <a:ext cx="1577006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Respiration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3EDBD9-A078-4433-A738-8ABB1BD8688E}"/>
                </a:ext>
              </a:extLst>
            </p:cNvPr>
            <p:cNvGrpSpPr/>
            <p:nvPr/>
          </p:nvGrpSpPr>
          <p:grpSpPr>
            <a:xfrm>
              <a:off x="9628733" y="2578322"/>
              <a:ext cx="4218213" cy="1468768"/>
              <a:chOff x="12310446" y="4480636"/>
              <a:chExt cx="2762849" cy="95953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5AAF6D9-127F-4673-AB72-897366B58BE1}"/>
                  </a:ext>
                </a:extLst>
              </p:cNvPr>
              <p:cNvSpPr/>
              <p:nvPr/>
            </p:nvSpPr>
            <p:spPr>
              <a:xfrm>
                <a:off x="12310446" y="4480636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emg_process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E438D22-9A50-455A-B9CF-82E85610E859}"/>
                  </a:ext>
                </a:extLst>
              </p:cNvPr>
              <p:cNvSpPr/>
              <p:nvPr/>
            </p:nvSpPr>
            <p:spPr>
              <a:xfrm>
                <a:off x="12718305" y="5072846"/>
                <a:ext cx="1872577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Electromyography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41F7AC-9C86-4CC2-B716-EDDA90BE4E9E}"/>
                </a:ext>
              </a:extLst>
            </p:cNvPr>
            <p:cNvGrpSpPr/>
            <p:nvPr/>
          </p:nvGrpSpPr>
          <p:grpSpPr>
            <a:xfrm>
              <a:off x="14301216" y="2595682"/>
              <a:ext cx="4218985" cy="1468768"/>
              <a:chOff x="15810203" y="4491977"/>
              <a:chExt cx="2763355" cy="95953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30221AB-9678-44CB-841E-F983F084AB78}"/>
                  </a:ext>
                </a:extLst>
              </p:cNvPr>
              <p:cNvSpPr/>
              <p:nvPr/>
            </p:nvSpPr>
            <p:spPr>
              <a:xfrm>
                <a:off x="15810203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eda_process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C9B8577-EDBD-423C-BE69-8E0109D470FE}"/>
                  </a:ext>
                </a:extLst>
              </p:cNvPr>
              <p:cNvSpPr/>
              <p:nvPr/>
            </p:nvSpPr>
            <p:spPr>
              <a:xfrm>
                <a:off x="15834100" y="5083018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Electrodermal Activity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9FF6B1-F5B6-4457-9E0D-BBC746D12B0B}"/>
                </a:ext>
              </a:extLst>
            </p:cNvPr>
            <p:cNvGrpSpPr/>
            <p:nvPr/>
          </p:nvGrpSpPr>
          <p:grpSpPr>
            <a:xfrm>
              <a:off x="19061728" y="2595682"/>
              <a:ext cx="4255472" cy="1468768"/>
              <a:chOff x="19309960" y="4491977"/>
              <a:chExt cx="2787253" cy="9595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38ED590-67BF-45CB-9E0E-26ADEBCA288A}"/>
                  </a:ext>
                </a:extLst>
              </p:cNvPr>
              <p:cNvSpPr/>
              <p:nvPr/>
            </p:nvSpPr>
            <p:spPr>
              <a:xfrm>
                <a:off x="19334364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eog_process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534F1D-2044-45B4-ADCB-18ACE6FCE47C}"/>
                  </a:ext>
                </a:extLst>
              </p:cNvPr>
              <p:cNvSpPr/>
              <p:nvPr/>
            </p:nvSpPr>
            <p:spPr>
              <a:xfrm>
                <a:off x="19309960" y="5094574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Electrooculography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0CEC12-391D-4B5D-8A07-30A24F7AD967}"/>
              </a:ext>
            </a:extLst>
          </p:cNvPr>
          <p:cNvSpPr/>
          <p:nvPr/>
        </p:nvSpPr>
        <p:spPr>
          <a:xfrm>
            <a:off x="4656193" y="4865981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Prepares a raw ECG signal for QRS complex peak detection using different methods e.g., hamilton2002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592F7-EE20-45CB-AAEF-6DC155ED7AB6}"/>
              </a:ext>
            </a:extLst>
          </p:cNvPr>
          <p:cNvSpPr/>
          <p:nvPr/>
        </p:nvSpPr>
        <p:spPr>
          <a:xfrm>
            <a:off x="4656193" y="6900782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Find R-peaks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3696A-B217-4C55-853A-708FA5379221}"/>
              </a:ext>
            </a:extLst>
          </p:cNvPr>
          <p:cNvSpPr/>
          <p:nvPr/>
        </p:nvSpPr>
        <p:spPr>
          <a:xfrm>
            <a:off x="4656193" y="8462882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Compute a continuous index of quality of the ECG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0FCCF-6FB1-46E8-8219-4ED4D3DF3E01}"/>
              </a:ext>
            </a:extLst>
          </p:cNvPr>
          <p:cNvSpPr/>
          <p:nvPr/>
        </p:nvSpPr>
        <p:spPr>
          <a:xfrm>
            <a:off x="4656193" y="10615141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Delineate the QRS complex using different methods e.g., discrete wavelet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94FBF-F2EB-440A-B05F-6804833ADDF6}"/>
              </a:ext>
            </a:extLst>
          </p:cNvPr>
          <p:cNvSpPr/>
          <p:nvPr/>
        </p:nvSpPr>
        <p:spPr>
          <a:xfrm>
            <a:off x="4656193" y="12534812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Find cardiac phases (systole, diastole)</a:t>
            </a:r>
          </a:p>
        </p:txBody>
      </p:sp>
    </p:spTree>
    <p:extLst>
      <p:ext uri="{BB962C8B-B14F-4D97-AF65-F5344CB8AC3E}">
        <p14:creationId xmlns:p14="http://schemas.microsoft.com/office/powerpoint/2010/main" val="362330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225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Zen Juen</dc:creator>
  <cp:lastModifiedBy>Pham Thanh Tam</cp:lastModifiedBy>
  <cp:revision>47</cp:revision>
  <dcterms:created xsi:type="dcterms:W3CDTF">2020-08-28T09:56:14Z</dcterms:created>
  <dcterms:modified xsi:type="dcterms:W3CDTF">2020-10-22T06:06:39Z</dcterms:modified>
</cp:coreProperties>
</file>