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6"/>
  </p:notesMasterIdLst>
  <p:sldIdLst>
    <p:sldId id="1860" r:id="rId6"/>
    <p:sldId id="1502" r:id="rId7"/>
    <p:sldId id="259" r:id="rId8"/>
    <p:sldId id="268" r:id="rId9"/>
    <p:sldId id="262" r:id="rId10"/>
    <p:sldId id="260" r:id="rId11"/>
    <p:sldId id="261" r:id="rId12"/>
    <p:sldId id="265" r:id="rId13"/>
    <p:sldId id="263" r:id="rId14"/>
    <p:sldId id="15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6CAFB-D375-4105-B90E-B81F77C2126D}" v="172" dt="2018-09-07T13:53:28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DAED8-0708-4003-8271-82287D7F428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B2CCB-0717-404A-9DED-C7E8859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1/22/2019 10:09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6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3C66B-7AF5-40BA-8933-D16874FF94C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1/22/2019 10:09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B2CCB-0717-404A-9DED-C7E88593F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71E9-DDCD-4484-8844-C6554445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88E59-28C2-4369-93C6-2F1D2A99F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4D8E-021F-4FAF-84F9-506FF2A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D572-C77C-47B9-9CF1-FDF0ED3C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997B-29C0-41CC-B46E-F3853D64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8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64B4-88CF-465B-A9AA-90CA450F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28591-3144-4F81-B4B8-5F0618C0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2ECE-838B-4F3F-92FC-00D78B49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1D83-25CB-4440-B081-2F4B3EDB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4536-0405-4E5A-84FE-0D440F5A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36C42-F692-447D-B9B1-DAF755640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7A8D5-86D7-4F54-A9E5-4179F047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59CB-E3C1-4BDB-A127-FEDD7360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E03E6-EDA7-4455-81DC-5B578864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5672-62D2-4900-ABBF-09478F70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echCon 201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C606A9E-48EF-4A2A-BC24-FE78CCEF5A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22490" y="4727518"/>
            <a:ext cx="2011206" cy="373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C38B5-963D-4E0A-959E-233333F11443}"/>
              </a:ext>
            </a:extLst>
          </p:cNvPr>
          <p:cNvSpPr txBox="1"/>
          <p:nvPr userDrawn="1"/>
        </p:nvSpPr>
        <p:spPr>
          <a:xfrm>
            <a:off x="4153746" y="4606495"/>
            <a:ext cx="1505614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Sponsor: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9B2A0-86FB-4F90-86F2-E2D3B9E6EC84}"/>
              </a:ext>
            </a:extLst>
          </p:cNvPr>
          <p:cNvSpPr txBox="1"/>
          <p:nvPr userDrawn="1"/>
        </p:nvSpPr>
        <p:spPr>
          <a:xfrm>
            <a:off x="-32147" y="6237185"/>
            <a:ext cx="3438109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www.azuredevdays.com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3BD13-4D4E-4497-8F7B-FA5B2C0DB91E}"/>
              </a:ext>
            </a:extLst>
          </p:cNvPr>
          <p:cNvSpPr txBox="1"/>
          <p:nvPr userDrawn="1"/>
        </p:nvSpPr>
        <p:spPr>
          <a:xfrm>
            <a:off x="7664743" y="6242391"/>
            <a:ext cx="4396781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: aka.ms/azuredevdays</a:t>
            </a:r>
          </a:p>
        </p:txBody>
      </p:sp>
    </p:spTree>
    <p:extLst>
      <p:ext uri="{BB962C8B-B14F-4D97-AF65-F5344CB8AC3E}">
        <p14:creationId xmlns:p14="http://schemas.microsoft.com/office/powerpoint/2010/main" val="311594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77181" y="5923422"/>
            <a:ext cx="2418336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AzureDevDays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512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4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90967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2201-DA0B-4F41-8CAC-20B841DC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0738-D703-41BE-B369-1A62CF7B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95BC-46F2-4DB5-8694-502F6C5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68135-E3A0-4150-99DF-F839C8E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5F3D-422B-4ECA-B047-099A168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3030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626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582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59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361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6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y view looking up at the camera&#10;&#10;Description generated with high confidence">
            <a:extLst>
              <a:ext uri="{FF2B5EF4-FFF2-40B4-BE49-F238E27FC236}">
                <a16:creationId xmlns:a16="http://schemas.microsoft.com/office/drawing/2014/main" id="{E0143243-EBF8-42DF-AFA8-808B9A70F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8"/>
            <a:ext cx="12192000" cy="685732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899085C-4B16-41A5-A2CB-5D4798A0322E}"/>
              </a:ext>
            </a:extLst>
          </p:cNvPr>
          <p:cNvSpPr/>
          <p:nvPr userDrawn="1"/>
        </p:nvSpPr>
        <p:spPr bwMode="white">
          <a:xfrm>
            <a:off x="10092825" y="4781344"/>
            <a:ext cx="2321486" cy="1405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Connect.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Explore.</a:t>
            </a:r>
          </a:p>
        </p:txBody>
      </p:sp>
    </p:spTree>
    <p:extLst>
      <p:ext uri="{BB962C8B-B14F-4D97-AF65-F5344CB8AC3E}">
        <p14:creationId xmlns:p14="http://schemas.microsoft.com/office/powerpoint/2010/main" val="224375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1F05-F7A4-4B2A-8F26-108547A1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D5CB-14DB-49F0-86C5-74302FCA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2C89-2D85-4EA5-9CA3-773BE44A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FD98-4904-4BB4-8717-66A1F910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2C02-76FE-4061-AE2E-F51BA457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D39A-DE44-4E14-B235-CCD9E6FB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22A9-4390-45BA-BD97-54AA2181A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BDAB3-3560-48AF-8E25-39015F3D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002D-0C55-427E-990B-3C850922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AFF37-C7A9-4A74-807A-1FCE1295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0D7F-E744-4CCB-8C46-510525FE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14A6-9C04-4943-8848-214BEFBB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31CA5-DDEB-4BEC-8253-69CAB5BB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F421E-E331-4903-A170-67FBE9A49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C952D-30C3-481C-A994-277BAAC8F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E80DF-AE1B-4521-9F50-D4B49E2BB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ABF7D-373E-44E3-BC73-A3D90604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851E-B91A-48D0-89F5-43C11360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1C375-DF2D-4A53-A379-34E992EA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84C7-CD8B-4DC0-8157-53C74F6B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34AF1-656F-4FE6-A615-430A51E2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32D5C-B590-4B67-9B85-A1D09963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C2F7B-1241-4346-A243-895B3D0B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67D64-F592-41A7-91F1-8869F37F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3ED85-A5C4-4A16-993A-470E9C34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EDE87-988F-4486-8B67-ABACE937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F2E-61CD-4881-9A34-8AF9CA66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7A47-3BC3-445C-9237-94CC72A0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B0671-E093-4982-BA72-11A9A4D5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6F865-7F9A-4867-9717-AA4A3B42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65F5C-B0F0-44A3-955B-A953F8A6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71FAD-59EB-4FDF-BE2A-3C294B34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FFBB-2F73-40A4-B795-96884529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F6B0F-5B74-416A-8474-C1E7212A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91E9F-A0FB-4F1B-B8BA-83E0F040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4F4B9-4E3C-4460-A3D5-3010A82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6A96A-E2CB-48E1-A254-CCC4479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2DE3A-EDE3-4EA3-AC75-ACC07E82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E1B49-F412-4DA5-8E4D-3BEE35CA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FB50-79B9-4A0B-930C-2A88CF11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A2B0-0375-4DC0-8670-05509FA4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90E7-1871-46B7-B3E9-09661F334C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F320-59E8-4860-A313-596CEE909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32CD-FCA2-4A64-8FDB-7A189D33D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E7F6-E4FA-4460-9409-53FCB96F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04928-0F5A-4725-A164-3CEEC03A4BE0}"/>
              </a:ext>
            </a:extLst>
          </p:cNvPr>
          <p:cNvSpPr txBox="1"/>
          <p:nvPr/>
        </p:nvSpPr>
        <p:spPr>
          <a:xfrm>
            <a:off x="5192106" y="4481223"/>
            <a:ext cx="24024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#</a:t>
            </a:r>
            <a:r>
              <a:rPr lang="en-US" sz="2000" dirty="0" err="1">
                <a:solidFill>
                  <a:schemeClr val="bg1"/>
                </a:solidFill>
              </a:rPr>
              <a:t>Azuredevdays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8FD0C-EE86-4FA0-AF2F-311684644220}"/>
              </a:ext>
            </a:extLst>
          </p:cNvPr>
          <p:cNvSpPr txBox="1"/>
          <p:nvPr/>
        </p:nvSpPr>
        <p:spPr>
          <a:xfrm>
            <a:off x="4810584" y="5340625"/>
            <a:ext cx="2570832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Welcome!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E0488-6166-44D2-B508-1B540B3093A4}"/>
              </a:ext>
            </a:extLst>
          </p:cNvPr>
          <p:cNvSpPr txBox="1"/>
          <p:nvPr/>
        </p:nvSpPr>
        <p:spPr>
          <a:xfrm>
            <a:off x="7491350" y="140189"/>
            <a:ext cx="4771306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Content: aka.ms/</a:t>
            </a:r>
            <a:r>
              <a:rPr lang="en-US" sz="2400" dirty="0" err="1">
                <a:solidFill>
                  <a:schemeClr val="bg1"/>
                </a:solidFill>
              </a:rPr>
              <a:t>phldevdays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Survey: aka.ms/</a:t>
            </a:r>
            <a:r>
              <a:rPr lang="en-US" sz="2400" dirty="0" err="1">
                <a:solidFill>
                  <a:schemeClr val="bg1"/>
                </a:solidFill>
              </a:rPr>
              <a:t>ncrdevdayssurvey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8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Whiteboard Design Session</a:t>
            </a:r>
            <a:endParaRPr lang="en-US" sz="4705" dirty="0"/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E58-3F38-4A0D-A2F4-13EEACAC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37E9-90A2-4586-8446-2EFCC611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Tailspin Toys - Specialty toy company which sells kits to build toy robots, electronic cars, toy drones etc.</a:t>
            </a:r>
          </a:p>
          <a:p>
            <a:pPr lvl="0"/>
            <a:r>
              <a:rPr lang="en-US"/>
              <a:t>Sells these kits through brick and mortar stores, resellers and its website</a:t>
            </a:r>
          </a:p>
          <a:p>
            <a:pPr lvl="0"/>
            <a:r>
              <a:rPr lang="en-US" b="1"/>
              <a:t>Purchases from the website have increased significantly</a:t>
            </a:r>
          </a:p>
          <a:p>
            <a:pPr lvl="0"/>
            <a:r>
              <a:rPr lang="en-US"/>
              <a:t>Bulk Orders are submitted by resellers through FTP and 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3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7470-55FF-4F6A-AADA-EC025A35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Business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69EA-7FEC-45AF-9CB7-48838D28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and increase sales through the online channel</a:t>
            </a:r>
          </a:p>
        </p:txBody>
      </p:sp>
    </p:spTree>
    <p:extLst>
      <p:ext uri="{BB962C8B-B14F-4D97-AF65-F5344CB8AC3E}">
        <p14:creationId xmlns:p14="http://schemas.microsoft.com/office/powerpoint/2010/main" val="332793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6ABA-499C-4636-97F8-E7039F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D7D6-BC56-401E-A5C6-C272FF19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website failures and downtimes due to increase in the load </a:t>
            </a:r>
          </a:p>
          <a:p>
            <a:r>
              <a:rPr lang="en-US" dirty="0"/>
              <a:t>Hard to update the website to fix bugs or to add features as any update requires an outage window. </a:t>
            </a:r>
          </a:p>
          <a:p>
            <a:r>
              <a:rPr lang="en-US" dirty="0"/>
              <a:t>Outage of windows services due to infrastructure failures has caused issues with processing invoices from suppliers and bulk orders from other vendors</a:t>
            </a:r>
          </a:p>
          <a:p>
            <a:r>
              <a:rPr lang="en-US" dirty="0"/>
              <a:t> Increased sales in the number and types of kits has caused a surge in support calls </a:t>
            </a:r>
          </a:p>
        </p:txBody>
      </p:sp>
    </p:spTree>
    <p:extLst>
      <p:ext uri="{BB962C8B-B14F-4D97-AF65-F5344CB8AC3E}">
        <p14:creationId xmlns:p14="http://schemas.microsoft.com/office/powerpoint/2010/main" val="359658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DFD8-235D-41E0-94B0-B5C336CA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DF2-8C63-4549-9E73-9CB555BA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Website architecture</a:t>
            </a:r>
          </a:p>
          <a:p>
            <a:pPr lvl="1"/>
            <a:r>
              <a:rPr lang="en-US" dirty="0"/>
              <a:t>Website follows a monolithic n-tier design approach</a:t>
            </a:r>
          </a:p>
          <a:p>
            <a:pPr lvl="1"/>
            <a:r>
              <a:rPr lang="en-US" dirty="0"/>
              <a:t>UI layer is very tightly coupled with backend components</a:t>
            </a:r>
          </a:p>
          <a:p>
            <a:pPr lvl="1"/>
            <a:r>
              <a:rPr lang="en-US" dirty="0"/>
              <a:t>UI Tier</a:t>
            </a:r>
          </a:p>
          <a:p>
            <a:pPr lvl="2"/>
            <a:r>
              <a:rPr lang="en-US" dirty="0"/>
              <a:t>Uses classic ASP.NET web forms</a:t>
            </a:r>
          </a:p>
          <a:p>
            <a:pPr lvl="2"/>
            <a:r>
              <a:rPr lang="en-US" dirty="0"/>
              <a:t>UI tier calls middle tier using in-process library calls to access middle tier functionality </a:t>
            </a:r>
          </a:p>
          <a:p>
            <a:pPr lvl="1"/>
            <a:r>
              <a:rPr lang="en-US" dirty="0"/>
              <a:t>Middle-Tier</a:t>
            </a:r>
          </a:p>
          <a:p>
            <a:pPr lvl="2"/>
            <a:r>
              <a:rPr lang="en-US" dirty="0"/>
              <a:t>Middle-tier uses C# and consists of the following components</a:t>
            </a:r>
          </a:p>
          <a:p>
            <a:pPr lvl="3"/>
            <a:r>
              <a:rPr lang="en-US" dirty="0"/>
              <a:t>Identity Management, Data Layer, Shopping Cart, Catalog Management</a:t>
            </a:r>
          </a:p>
          <a:p>
            <a:pPr lvl="3"/>
            <a:r>
              <a:rPr lang="en-US" dirty="0"/>
              <a:t>Uses credit card processing from 3rd party</a:t>
            </a:r>
          </a:p>
          <a:p>
            <a:pPr lvl="2"/>
            <a:r>
              <a:rPr lang="en-US" dirty="0"/>
              <a:t>Credit card processing is handled by 3rd party vendor through SOAP calls over HTTPS</a:t>
            </a:r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/>
              <a:t>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40399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EF20-968E-4502-8FFA-E2E2128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737A-6641-4503-A1B6-7D8CEEB4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services running on-premises to execute recurring tasks and for event-based processing</a:t>
            </a:r>
          </a:p>
          <a:p>
            <a:pPr lvl="1"/>
            <a:r>
              <a:rPr lang="en-US" dirty="0"/>
              <a:t>Used to process invoices and bulk orders coming through email or FTP</a:t>
            </a:r>
          </a:p>
          <a:p>
            <a:pPr lvl="1"/>
            <a:r>
              <a:rPr lang="en-US" dirty="0"/>
              <a:t>Built using .NET Framework and C#</a:t>
            </a:r>
          </a:p>
          <a:p>
            <a:pPr lvl="1"/>
            <a:r>
              <a:rPr lang="en-US" dirty="0"/>
              <a:t>Check for the email and FTP locations for incoming orders in a recurring manner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3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119F170-A454-41C0-9753-02D238D0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078" y="1213811"/>
            <a:ext cx="780290" cy="780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37EED6-D4D1-4E17-88A2-C2E5737C1A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10" y="3531046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51D379-117A-486C-9DC2-9B336EC50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89" y="2750756"/>
            <a:ext cx="780290" cy="7802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36D3D7-5737-4392-BD71-B366EB758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18" y="4161994"/>
            <a:ext cx="780290" cy="7802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AF9FFE-8D6C-4132-8B15-54E7B5DE3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18" y="5331961"/>
            <a:ext cx="780290" cy="7802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EF9BAE9-7CC0-4B48-B15B-8EB00065F406}"/>
              </a:ext>
            </a:extLst>
          </p:cNvPr>
          <p:cNvSpPr/>
          <p:nvPr/>
        </p:nvSpPr>
        <p:spPr>
          <a:xfrm>
            <a:off x="2343150" y="925633"/>
            <a:ext cx="8460549" cy="54751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Tailspin Datacenter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9559760-DB47-47FF-87F1-7115DD521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24" y="4983471"/>
            <a:ext cx="780290" cy="780290"/>
          </a:xfrm>
          <a:prstGeom prst="rect">
            <a:avLst/>
          </a:prstGeom>
        </p:spPr>
      </p:pic>
      <p:pic>
        <p:nvPicPr>
          <p:cNvPr id="32" name="Graphic 31" descr="Repeat">
            <a:extLst>
              <a:ext uri="{FF2B5EF4-FFF2-40B4-BE49-F238E27FC236}">
                <a16:creationId xmlns:a16="http://schemas.microsoft.com/office/drawing/2014/main" id="{72C287AB-E5CF-4406-AA3E-23A296D98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5935" y="4851793"/>
            <a:ext cx="675410" cy="675410"/>
          </a:xfrm>
          <a:prstGeom prst="rect">
            <a:avLst/>
          </a:prstGeom>
        </p:spPr>
      </p:pic>
      <p:pic>
        <p:nvPicPr>
          <p:cNvPr id="33" name="Graphic 32" descr="Repeat">
            <a:extLst>
              <a:ext uri="{FF2B5EF4-FFF2-40B4-BE49-F238E27FC236}">
                <a16:creationId xmlns:a16="http://schemas.microsoft.com/office/drawing/2014/main" id="{CD4F81F3-5C40-44B3-9A62-5287CEB7B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5935" y="3561255"/>
            <a:ext cx="675410" cy="6754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86FB99-25A0-49BE-A7BD-102D41B54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24" y="3538403"/>
            <a:ext cx="205030" cy="2050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36A4A9A-97C2-4267-8AF7-06FF127018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02" y="3538402"/>
            <a:ext cx="205030" cy="2050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F14683F-4C87-4F8D-A681-B695C5C933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81" y="3538402"/>
            <a:ext cx="205030" cy="20503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4026FB-4169-465C-A759-8DF9A56FB75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3956000" y="3140901"/>
            <a:ext cx="1195289" cy="78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1F2157-7E92-4784-8E30-8230B69887C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956000" y="3921191"/>
            <a:ext cx="1298918" cy="63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076CB9-5E4F-43B2-8C5D-1D7A63067D62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956000" y="3921191"/>
            <a:ext cx="1298918" cy="1800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98FE40-1797-4673-912D-835F7D3F6D97}"/>
              </a:ext>
            </a:extLst>
          </p:cNvPr>
          <p:cNvSpPr txBox="1"/>
          <p:nvPr/>
        </p:nvSpPr>
        <p:spPr>
          <a:xfrm>
            <a:off x="10912264" y="1985775"/>
            <a:ext cx="1121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</a:t>
            </a:r>
            <a:r>
              <a:rPr lang="en-US" sz="1000" baseline="30000" dirty="0"/>
              <a:t>rd</a:t>
            </a:r>
            <a:r>
              <a:rPr lang="en-US" sz="1000" dirty="0"/>
              <a:t> Party Credit Card Processing Service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25C4AD-FE68-4593-A63C-4961349A8397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956000" y="1603956"/>
            <a:ext cx="7129078" cy="2317235"/>
          </a:xfrm>
          <a:prstGeom prst="bentConnector3">
            <a:avLst>
              <a:gd name="adj1" fmla="val 743"/>
            </a:avLst>
          </a:prstGeom>
          <a:ln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06D509E-7F6F-4970-A0BB-595449031A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24" y="4834024"/>
            <a:ext cx="205030" cy="2050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D492B2F-863E-41FE-87E6-448CE317AC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02" y="4834023"/>
            <a:ext cx="205030" cy="205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995705-CD6F-43F9-80BA-9AA26C213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81" y="4834023"/>
            <a:ext cx="205030" cy="205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DA3DAAD-7784-4F3B-B371-1E4280699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22" y="3683102"/>
            <a:ext cx="780290" cy="78029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66D9463-F59E-4ACD-A3EC-3F5C346764D4}"/>
              </a:ext>
            </a:extLst>
          </p:cNvPr>
          <p:cNvSpPr txBox="1"/>
          <p:nvPr/>
        </p:nvSpPr>
        <p:spPr>
          <a:xfrm>
            <a:off x="7538030" y="4316034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Invoice Processing Windows 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9391D-B426-431A-984A-6F78CC876015}"/>
              </a:ext>
            </a:extLst>
          </p:cNvPr>
          <p:cNvSpPr txBox="1"/>
          <p:nvPr/>
        </p:nvSpPr>
        <p:spPr>
          <a:xfrm>
            <a:off x="7567920" y="5606375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Bulk Order Processing Windows Service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EA4AB-EF20-43D1-97A9-CCD9251F2540}"/>
              </a:ext>
            </a:extLst>
          </p:cNvPr>
          <p:cNvSpPr txBox="1"/>
          <p:nvPr/>
        </p:nvSpPr>
        <p:spPr>
          <a:xfrm>
            <a:off x="4460022" y="4818705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Inventory System (SaaS App)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0C0D9C-6031-422D-8B53-92B8EB3737CD}"/>
              </a:ext>
            </a:extLst>
          </p:cNvPr>
          <p:cNvSpPr txBox="1"/>
          <p:nvPr/>
        </p:nvSpPr>
        <p:spPr>
          <a:xfrm>
            <a:off x="4460022" y="5989140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Supply Chain System (SaaS App)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DFB46-89C1-4831-B05D-64D3AF2A0BCE}"/>
              </a:ext>
            </a:extLst>
          </p:cNvPr>
          <p:cNvSpPr txBox="1"/>
          <p:nvPr/>
        </p:nvSpPr>
        <p:spPr>
          <a:xfrm>
            <a:off x="4430995" y="3525628"/>
            <a:ext cx="2370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SQL Server DB for Catalog, Order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7A5DC-01B2-4D13-A31D-BC037797731C}"/>
              </a:ext>
            </a:extLst>
          </p:cNvPr>
          <p:cNvSpPr txBox="1"/>
          <p:nvPr/>
        </p:nvSpPr>
        <p:spPr>
          <a:xfrm>
            <a:off x="2942891" y="4207659"/>
            <a:ext cx="1298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ASP.NET Web App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9C500A47-A40E-45BC-81F5-A9CEDAE528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40306" y="3561255"/>
            <a:ext cx="669837" cy="669837"/>
          </a:xfrm>
          <a:prstGeom prst="rect">
            <a:avLst/>
          </a:prstGeom>
        </p:spPr>
      </p:pic>
      <p:pic>
        <p:nvPicPr>
          <p:cNvPr id="50" name="Graphic 49" descr="User">
            <a:extLst>
              <a:ext uri="{FF2B5EF4-FFF2-40B4-BE49-F238E27FC236}">
                <a16:creationId xmlns:a16="http://schemas.microsoft.com/office/drawing/2014/main" id="{10BD415D-6F4E-4223-94A7-CA105F67DF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54253" y="4936538"/>
            <a:ext cx="669837" cy="6698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06F283-0915-447D-9DF7-D5827DAC65C8}"/>
              </a:ext>
            </a:extLst>
          </p:cNvPr>
          <p:cNvSpPr txBox="1"/>
          <p:nvPr/>
        </p:nvSpPr>
        <p:spPr>
          <a:xfrm>
            <a:off x="10914286" y="4193430"/>
            <a:ext cx="112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Vendors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C8A5E2-746E-4910-830A-E4B716AAA4E9}"/>
              </a:ext>
            </a:extLst>
          </p:cNvPr>
          <p:cNvSpPr txBox="1"/>
          <p:nvPr/>
        </p:nvSpPr>
        <p:spPr>
          <a:xfrm>
            <a:off x="10952778" y="5527203"/>
            <a:ext cx="112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Resellers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79CAF358-A5E1-49D4-A526-0F4C1142D34E}"/>
              </a:ext>
            </a:extLst>
          </p:cNvPr>
          <p:cNvSpPr/>
          <p:nvPr/>
        </p:nvSpPr>
        <p:spPr>
          <a:xfrm>
            <a:off x="8730845" y="3771383"/>
            <a:ext cx="451555" cy="205030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EE26E379-B65F-4EF2-B19D-6D4C161ED482}"/>
              </a:ext>
            </a:extLst>
          </p:cNvPr>
          <p:cNvSpPr/>
          <p:nvPr/>
        </p:nvSpPr>
        <p:spPr>
          <a:xfrm>
            <a:off x="8755632" y="5075119"/>
            <a:ext cx="451555" cy="205030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FC0AF6-73B7-49D9-BE74-E864A44435EC}"/>
              </a:ext>
            </a:extLst>
          </p:cNvPr>
          <p:cNvCxnSpPr>
            <a:cxnSpLocks/>
            <a:stCxn id="33" idx="1"/>
            <a:endCxn id="23" idx="3"/>
          </p:cNvCxnSpPr>
          <p:nvPr/>
        </p:nvCxnSpPr>
        <p:spPr>
          <a:xfrm flipH="1">
            <a:off x="6035208" y="3898960"/>
            <a:ext cx="2070727" cy="653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EB94B5-9407-496B-8A93-59D928E8B686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flipH="1" flipV="1">
            <a:off x="5931579" y="3140901"/>
            <a:ext cx="2174356" cy="758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612F8D-EDD3-4003-AD97-0F4940EFABE5}"/>
              </a:ext>
            </a:extLst>
          </p:cNvPr>
          <p:cNvCxnSpPr>
            <a:cxnSpLocks/>
            <a:stCxn id="33" idx="1"/>
            <a:endCxn id="25" idx="3"/>
          </p:cNvCxnSpPr>
          <p:nvPr/>
        </p:nvCxnSpPr>
        <p:spPr>
          <a:xfrm flipH="1">
            <a:off x="6035208" y="3898960"/>
            <a:ext cx="2070727" cy="1823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2779DC-E23D-4E93-B63E-79D0FD6E9368}"/>
              </a:ext>
            </a:extLst>
          </p:cNvPr>
          <p:cNvCxnSpPr>
            <a:cxnSpLocks/>
            <a:stCxn id="32" idx="1"/>
            <a:endCxn id="23" idx="3"/>
          </p:cNvCxnSpPr>
          <p:nvPr/>
        </p:nvCxnSpPr>
        <p:spPr>
          <a:xfrm flipH="1" flipV="1">
            <a:off x="6035208" y="4552139"/>
            <a:ext cx="2070727" cy="637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519107-1B00-4CE2-B881-2D48339552D8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 flipV="1">
            <a:off x="5931579" y="3140901"/>
            <a:ext cx="2174356" cy="2048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E951E73-4601-41C9-8846-BAD49439AFE2}"/>
              </a:ext>
            </a:extLst>
          </p:cNvPr>
          <p:cNvCxnSpPr>
            <a:cxnSpLocks/>
            <a:stCxn id="32" idx="1"/>
            <a:endCxn id="25" idx="3"/>
          </p:cNvCxnSpPr>
          <p:nvPr/>
        </p:nvCxnSpPr>
        <p:spPr>
          <a:xfrm flipH="1">
            <a:off x="6035208" y="5189498"/>
            <a:ext cx="2070727" cy="53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FFF9E3B3-9B95-4576-BA1F-23AADF157E27}"/>
              </a:ext>
            </a:extLst>
          </p:cNvPr>
          <p:cNvSpPr/>
          <p:nvPr/>
        </p:nvSpPr>
        <p:spPr>
          <a:xfrm>
            <a:off x="9979210" y="3771382"/>
            <a:ext cx="1235503" cy="17707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B5BB9339-BCE4-4C80-B029-D1130A2D341C}"/>
              </a:ext>
            </a:extLst>
          </p:cNvPr>
          <p:cNvSpPr/>
          <p:nvPr/>
        </p:nvSpPr>
        <p:spPr>
          <a:xfrm>
            <a:off x="10003997" y="5075118"/>
            <a:ext cx="1235503" cy="17707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7165C8-4608-4B94-B13C-67120FF22658}"/>
              </a:ext>
            </a:extLst>
          </p:cNvPr>
          <p:cNvSpPr txBox="1"/>
          <p:nvPr/>
        </p:nvSpPr>
        <p:spPr>
          <a:xfrm>
            <a:off x="208393" y="195996"/>
            <a:ext cx="1996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6171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85C2-2673-4A33-B44A-F0677899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Desired Future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E095-A211-4F60-AB5E-3EB49C4E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Enhance and increase sales through the online channel</a:t>
            </a:r>
          </a:p>
          <a:p>
            <a:r>
              <a:rPr lang="en-US" dirty="0"/>
              <a:t>Use cloud to create the next gen website and related services for the company</a:t>
            </a:r>
          </a:p>
          <a:p>
            <a:r>
              <a:rPr lang="en-US" dirty="0"/>
              <a:t>Minimize use of IaaS (VMs) as much as possible</a:t>
            </a:r>
          </a:p>
          <a:p>
            <a:r>
              <a:rPr lang="en-US" dirty="0"/>
              <a:t>Modernize website and related services through redesign, refactor or rewrite</a:t>
            </a:r>
          </a:p>
          <a:p>
            <a:r>
              <a:rPr lang="en-US" dirty="0"/>
              <a:t>Use Microservices based architecture to decouple web app from the underlying components</a:t>
            </a:r>
          </a:p>
          <a:p>
            <a:r>
              <a:rPr lang="en-US" dirty="0"/>
              <a:t>Use cloud to host the data sources used by web apps and microservices</a:t>
            </a:r>
          </a:p>
          <a:p>
            <a:r>
              <a:rPr lang="en-US" dirty="0"/>
              <a:t>Web App and microservices running in the cloud will still need some connectivity to on-premise resources</a:t>
            </a:r>
          </a:p>
          <a:p>
            <a:r>
              <a:rPr lang="en-US" dirty="0"/>
              <a:t>Build robust event-based mechanism to handle processing of invoices and bulk orders</a:t>
            </a:r>
          </a:p>
          <a:p>
            <a:r>
              <a:rPr lang="en-US" dirty="0"/>
              <a:t>Continue to use 3</a:t>
            </a:r>
            <a:r>
              <a:rPr lang="en-US" baseline="30000" dirty="0"/>
              <a:t>rd</a:t>
            </a:r>
            <a:r>
              <a:rPr lang="en-US" dirty="0"/>
              <a:t> party to handle credit card processing </a:t>
            </a:r>
          </a:p>
          <a:p>
            <a:r>
              <a:rPr lang="en-US" dirty="0"/>
              <a:t>Provide AI capabilities to reduce duration or support calls:</a:t>
            </a:r>
          </a:p>
          <a:p>
            <a:pPr lvl="1"/>
            <a:r>
              <a:rPr lang="en-US" dirty="0"/>
              <a:t>Give buyers the ability to scan and upload the kit barcode when opening support ticket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5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TechCon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DevDays.potx  -  Read-Only" id="{912F6578-1525-4409-9227-17B05265652F}" vid="{F9358A81-8D3E-4DB3-A66C-0C4B118C3B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2CF4495E09FF42A1B0B97E61139E92" ma:contentTypeVersion="5" ma:contentTypeDescription="Create a new document." ma:contentTypeScope="" ma:versionID="a483dcd4209520f8e4af6422ce3016a8">
  <xsd:schema xmlns:xsd="http://www.w3.org/2001/XMLSchema" xmlns:xs="http://www.w3.org/2001/XMLSchema" xmlns:p="http://schemas.microsoft.com/office/2006/metadata/properties" xmlns:ns2="fac12304-a514-4bf9-8a9b-59948ddf2c1c" targetNamespace="http://schemas.microsoft.com/office/2006/metadata/properties" ma:root="true" ma:fieldsID="8c8dc780238676ca624d781f0f547b32" ns2:_="">
    <xsd:import namespace="fac12304-a514-4bf9-8a9b-59948ddf2c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12304-a514-4bf9-8a9b-59948ddf2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A72D78-ED71-4D78-B376-C7DF0E32C162}">
  <ds:schemaRefs>
    <ds:schemaRef ds:uri="http://schemas.openxmlformats.org/package/2006/metadata/core-properties"/>
    <ds:schemaRef ds:uri="fac12304-a514-4bf9-8a9b-59948ddf2c1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F30DA2-6CF5-4311-BFB1-F520FAE3B1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c12304-a514-4bf9-8a9b-59948ddf2c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ED26B3-1852-4382-93C0-9E66BE1A22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536</Words>
  <Application>Microsoft Office PowerPoint</Application>
  <PresentationFormat>Widescreen</PresentationFormat>
  <Paragraphs>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Azure TechCon_LIGHT GRAY TEMPLATE</vt:lpstr>
      <vt:lpstr>PowerPoint Presentation</vt:lpstr>
      <vt:lpstr>Whiteboard Design Session</vt:lpstr>
      <vt:lpstr>Current State</vt:lpstr>
      <vt:lpstr>Key Business Goal</vt:lpstr>
      <vt:lpstr>Current Challenges</vt:lpstr>
      <vt:lpstr>Current State</vt:lpstr>
      <vt:lpstr>Current State</vt:lpstr>
      <vt:lpstr>PowerPoint Presentation</vt:lpstr>
      <vt:lpstr>Desired Future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DevDay – Whiteboad Design Session</dc:title>
  <dc:creator>Naveed Zaheer</dc:creator>
  <cp:lastModifiedBy>Rich Ross</cp:lastModifiedBy>
  <cp:revision>5</cp:revision>
  <dcterms:created xsi:type="dcterms:W3CDTF">2018-08-01T17:40:27Z</dcterms:created>
  <dcterms:modified xsi:type="dcterms:W3CDTF">2019-01-22T23:18:26Z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nzaheer@microsoft.com</vt:lpwstr>
  </property>
  <property fmtid="{D5CDD505-2E9C-101B-9397-08002B2CF9AE}" pid="5" name="MSIP_Label_f42aa342-8706-4288-bd11-ebb85995028c_SetDate">
    <vt:lpwstr>2018-08-01T20:26:03.7513957Z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0x010100202CF4495E09FF42A1B0B97E61139E92</vt:lpwstr>
  </property>
</Properties>
</file>