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0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6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5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64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19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6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5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1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28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46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9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26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2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669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2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F6E9AC-F803-46B6-83DE-0F7AB57A5DDD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D8410C-E61C-4089-81BB-1E7E5CC052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70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288C-8143-4DA0-B8A1-3D07A9973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en-SG" b="1" dirty="0"/>
              <a:t>Mall 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D0E9-7AF9-40AD-BB19-74D303526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78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A18-90A7-4928-9FEC-22264164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99719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SG" sz="2800" dirty="0"/>
              <a:t>Customers segmentation by clustering</a:t>
            </a:r>
          </a:p>
          <a:p>
            <a:pPr marL="0" indent="0">
              <a:buNone/>
            </a:pPr>
            <a:r>
              <a:rPr lang="en-SG" sz="2800" dirty="0"/>
              <a:t>Age x Spending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9739B-7CDA-4BCE-8FE5-0C130BB63358}"/>
              </a:ext>
            </a:extLst>
          </p:cNvPr>
          <p:cNvSpPr txBox="1"/>
          <p:nvPr/>
        </p:nvSpPr>
        <p:spPr>
          <a:xfrm>
            <a:off x="6951846" y="1844634"/>
            <a:ext cx="4322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Cluster 1: Age: 20 - 35, Average Spending</a:t>
            </a:r>
          </a:p>
          <a:p>
            <a:br>
              <a:rPr lang="en-SG" sz="1400" dirty="0"/>
            </a:br>
            <a:r>
              <a:rPr lang="en-SG" sz="1400" dirty="0"/>
              <a:t>Cluster 2: Age: 20 - 40, High Spending</a:t>
            </a:r>
          </a:p>
          <a:p>
            <a:br>
              <a:rPr lang="en-SG" sz="1400" dirty="0"/>
            </a:br>
            <a:r>
              <a:rPr lang="en-SG" sz="1400" dirty="0"/>
              <a:t>Cluster 3: Age: 40 - 55, Low Spending</a:t>
            </a:r>
          </a:p>
          <a:p>
            <a:br>
              <a:rPr lang="en-SG" sz="1400" dirty="0"/>
            </a:br>
            <a:r>
              <a:rPr lang="en-SG" sz="1400" dirty="0"/>
              <a:t>Cluster 4: Age: 45 - 70, Average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1E7CF-0213-4254-ABEF-02685DD5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15982"/>
            <a:ext cx="6020109" cy="40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2523-7097-42C6-A905-19BB0DB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D82F-E38D-484D-8042-78346BB5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 algn="just">
              <a:buNone/>
            </a:pPr>
            <a:r>
              <a:rPr lang="en-SG" sz="2800" dirty="0"/>
              <a:t>Conclusion</a:t>
            </a:r>
          </a:p>
          <a:p>
            <a:pPr algn="just"/>
            <a:r>
              <a:rPr lang="en-SG" dirty="0"/>
              <a:t>Two clusters of customers to tap;</a:t>
            </a:r>
          </a:p>
          <a:p>
            <a:pPr algn="just"/>
            <a:r>
              <a:rPr lang="en-SG" dirty="0"/>
              <a:t>Cluster 1: Customers with annual income between $70,000 and $100,000 and spending score is equal or greater than 70;</a:t>
            </a:r>
          </a:p>
          <a:p>
            <a:pPr algn="just"/>
            <a:r>
              <a:rPr lang="en-SG" dirty="0"/>
              <a:t>Cluster 1: Customers with age between 20 and 40 and spending score is equal or greater than 70;</a:t>
            </a:r>
          </a:p>
          <a:p>
            <a:pPr algn="just"/>
            <a:r>
              <a:rPr lang="en-SG" dirty="0"/>
              <a:t>More information (e.g.: preferred items/products, purchase seasons/period</a:t>
            </a:r>
            <a:r>
              <a:rPr lang="en-SG"/>
              <a:t>, locations, etc.) </a:t>
            </a:r>
            <a:r>
              <a:rPr lang="en-SG" dirty="0"/>
              <a:t>is required for further analysis on the potential customers to drive more </a:t>
            </a:r>
            <a:r>
              <a:rPr lang="en-SG"/>
              <a:t>impactful campaigns;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24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2523-7097-42C6-A905-19BB0DB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D82F-E38D-484D-8042-78346BB5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 algn="just">
              <a:buNone/>
            </a:pPr>
            <a:r>
              <a:rPr lang="en-SG" sz="2800" dirty="0"/>
              <a:t>Why customers segmentation plays an important role in shopping mall business survival?</a:t>
            </a:r>
          </a:p>
          <a:p>
            <a:pPr algn="just"/>
            <a:r>
              <a:rPr lang="en-SG" dirty="0"/>
              <a:t>Identify potential customers;</a:t>
            </a:r>
          </a:p>
          <a:p>
            <a:pPr algn="just"/>
            <a:r>
              <a:rPr lang="en-SG" dirty="0"/>
              <a:t>Deliver meaningful and impactful campaigns;</a:t>
            </a:r>
          </a:p>
          <a:p>
            <a:pPr algn="just"/>
            <a:r>
              <a:rPr lang="en-SG" dirty="0"/>
              <a:t>Develop customers relationship with more personalized communication;</a:t>
            </a:r>
          </a:p>
          <a:p>
            <a:pPr algn="just"/>
            <a:r>
              <a:rPr lang="en-SG" dirty="0"/>
              <a:t>Increase revenue;</a:t>
            </a:r>
          </a:p>
        </p:txBody>
      </p:sp>
    </p:spTree>
    <p:extLst>
      <p:ext uri="{BB962C8B-B14F-4D97-AF65-F5344CB8AC3E}">
        <p14:creationId xmlns:p14="http://schemas.microsoft.com/office/powerpoint/2010/main" val="83027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D302-86A0-4627-876B-5E5DB3CC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BB0B-C4A9-406F-92BE-2B4B11CD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SG" sz="2800" dirty="0"/>
              <a:t>Data Source and Details</a:t>
            </a:r>
          </a:p>
          <a:p>
            <a:pPr algn="just"/>
            <a:r>
              <a:rPr lang="en-SG" dirty="0"/>
              <a:t>Data is acquired from an e-commerce website;</a:t>
            </a:r>
          </a:p>
          <a:p>
            <a:pPr algn="just"/>
            <a:r>
              <a:rPr lang="en-SG" dirty="0"/>
              <a:t>Data contains 200 rows of customer id, gender, age, annual income and spending score;</a:t>
            </a:r>
          </a:p>
          <a:p>
            <a:pPr algn="just"/>
            <a:r>
              <a:rPr lang="en-SG" dirty="0"/>
              <a:t>There is no duplication in data and ;</a:t>
            </a:r>
          </a:p>
          <a:p>
            <a:pPr algn="just"/>
            <a:r>
              <a:rPr lang="en-SG" dirty="0"/>
              <a:t>Null values are taken care of in the process;</a:t>
            </a:r>
          </a:p>
          <a:p>
            <a:pPr marL="0" indent="0">
              <a:buNone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9636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B65C-0BA9-46FF-95EF-2D00AE09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3F8A-2047-4C4D-BACA-BC58EF7A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SG" sz="2800" dirty="0"/>
              <a:t>Data Exploration and Analysis</a:t>
            </a:r>
          </a:p>
          <a:p>
            <a:r>
              <a:rPr lang="en-SG" dirty="0"/>
              <a:t>Data is analysed from several angles:</a:t>
            </a:r>
          </a:p>
          <a:p>
            <a:pPr marL="914400" lvl="1" indent="-457200">
              <a:buAutoNum type="arabicPeriod"/>
            </a:pPr>
            <a:r>
              <a:rPr lang="en-SG" dirty="0"/>
              <a:t>Distribution of customers by gender;</a:t>
            </a:r>
          </a:p>
          <a:p>
            <a:pPr marL="914400" lvl="1" indent="-457200">
              <a:buAutoNum type="arabicPeriod"/>
            </a:pPr>
            <a:r>
              <a:rPr lang="en-SG" dirty="0"/>
              <a:t>Distribution of customers by age;</a:t>
            </a:r>
          </a:p>
          <a:p>
            <a:pPr marL="914400" lvl="1" indent="-457200">
              <a:buAutoNum type="arabicPeriod"/>
            </a:pPr>
            <a:r>
              <a:rPr lang="en-SG" dirty="0"/>
              <a:t>Distribution of customers by annual income;</a:t>
            </a:r>
          </a:p>
          <a:p>
            <a:pPr marL="914400" lvl="1" indent="-457200">
              <a:buAutoNum type="arabicPeriod"/>
            </a:pPr>
            <a:r>
              <a:rPr lang="en-SG" dirty="0"/>
              <a:t>Distribution of income by gender;</a:t>
            </a:r>
          </a:p>
          <a:p>
            <a:pPr marL="914400" lvl="1" indent="-457200">
              <a:buAutoNum type="arabicPeriod"/>
            </a:pPr>
            <a:r>
              <a:rPr lang="en-SG" dirty="0"/>
              <a:t>Distribution of spending score by gender;</a:t>
            </a:r>
          </a:p>
          <a:p>
            <a:pPr marL="914400" lvl="1" indent="-457200">
              <a:buAutoNum type="arabicPeriod"/>
            </a:pPr>
            <a:r>
              <a:rPr lang="en-SG" dirty="0"/>
              <a:t>Distribution of income against spending score;</a:t>
            </a:r>
          </a:p>
          <a:p>
            <a:pPr marL="457200" indent="-4572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5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856FB-E1FE-4463-9CB2-D3E2729B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87" y="1378211"/>
            <a:ext cx="6100035" cy="44468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A18-90A7-4928-9FEC-22264164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07291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SG" sz="2800" dirty="0"/>
              <a:t>Distribution of customers by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6BC5F-5ADE-4F41-9E08-F50F46544C19}"/>
              </a:ext>
            </a:extLst>
          </p:cNvPr>
          <p:cNvSpPr txBox="1"/>
          <p:nvPr/>
        </p:nvSpPr>
        <p:spPr>
          <a:xfrm>
            <a:off x="7195127" y="1378211"/>
            <a:ext cx="319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Women customers outnumber the male customers by approximately 20,000.</a:t>
            </a:r>
          </a:p>
        </p:txBody>
      </p:sp>
    </p:spTree>
    <p:extLst>
      <p:ext uri="{BB962C8B-B14F-4D97-AF65-F5344CB8AC3E}">
        <p14:creationId xmlns:p14="http://schemas.microsoft.com/office/powerpoint/2010/main" val="360055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A18-90A7-4928-9FEC-22264164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07291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SG" sz="2800" dirty="0"/>
              <a:t>Distribution of customers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6BC5F-5ADE-4F41-9E08-F50F46544C19}"/>
              </a:ext>
            </a:extLst>
          </p:cNvPr>
          <p:cNvSpPr txBox="1"/>
          <p:nvPr/>
        </p:nvSpPr>
        <p:spPr>
          <a:xfrm>
            <a:off x="7195127" y="1378211"/>
            <a:ext cx="319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Most customers fall within the range of 35 and 38. This is line with the data set statistics as shown below.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C07A4-5116-436D-BAFF-E441D5A0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3" y="1451463"/>
            <a:ext cx="5905804" cy="4459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2F335-83F2-46E3-95D5-8DACD965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86" y="2897102"/>
            <a:ext cx="3130705" cy="184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4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A18-90A7-4928-9FEC-22264164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07291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SG" sz="2800" dirty="0"/>
              <a:t>Distribution of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6BC5F-5ADE-4F41-9E08-F50F46544C19}"/>
              </a:ext>
            </a:extLst>
          </p:cNvPr>
          <p:cNvSpPr txBox="1"/>
          <p:nvPr/>
        </p:nvSpPr>
        <p:spPr>
          <a:xfrm>
            <a:off x="239236" y="4504525"/>
            <a:ext cx="376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dirty="0"/>
              <a:t>Most customers fall within the range of $60,000 and $80,000.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4E135-BF86-4DAA-B6B7-BC4099EF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1" y="1378210"/>
            <a:ext cx="3636118" cy="2958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84C65-AD98-40B1-8C7F-A15373A3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260" y="1378208"/>
            <a:ext cx="3636118" cy="2958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02157-5DEA-4FFC-8DF9-A48838B1C050}"/>
              </a:ext>
            </a:extLst>
          </p:cNvPr>
          <p:cNvSpPr txBox="1"/>
          <p:nvPr/>
        </p:nvSpPr>
        <p:spPr>
          <a:xfrm>
            <a:off x="4090065" y="4490579"/>
            <a:ext cx="3762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dirty="0"/>
              <a:t>Women slightly lower than men do, and this is line with the data set statistics as shown below.</a:t>
            </a:r>
          </a:p>
          <a:p>
            <a:pPr algn="just"/>
            <a:endParaRPr lang="en-SG" sz="1400" dirty="0"/>
          </a:p>
          <a:p>
            <a:pPr algn="just"/>
            <a:r>
              <a:rPr lang="en-SG" sz="1400" dirty="0"/>
              <a:t>Annual Income of male customers: $62.28</a:t>
            </a:r>
          </a:p>
          <a:p>
            <a:pPr algn="just"/>
            <a:r>
              <a:rPr lang="en-SG" sz="1400" dirty="0"/>
              <a:t>Annual Income of female customers: $59.25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46710-2176-43C6-B1A7-BE78F2F02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89" y="1378208"/>
            <a:ext cx="3636118" cy="2958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D5010-E9C5-4E8B-A568-4E9E55563048}"/>
              </a:ext>
            </a:extLst>
          </p:cNvPr>
          <p:cNvSpPr txBox="1"/>
          <p:nvPr/>
        </p:nvSpPr>
        <p:spPr>
          <a:xfrm>
            <a:off x="8003991" y="4498968"/>
            <a:ext cx="37623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dirty="0"/>
              <a:t>Despite lower annual income, women have higher spending score, as also shown below.</a:t>
            </a:r>
          </a:p>
          <a:p>
            <a:pPr algn="just"/>
            <a:endParaRPr lang="en-SG" sz="1400" dirty="0"/>
          </a:p>
          <a:p>
            <a:pPr algn="just"/>
            <a:r>
              <a:rPr lang="en-SG" sz="1400" dirty="0"/>
              <a:t>Spending Score of male customers: 48.51</a:t>
            </a:r>
          </a:p>
          <a:p>
            <a:pPr algn="just"/>
            <a:r>
              <a:rPr lang="en-SG" sz="1400" dirty="0"/>
              <a:t>Spending Score of female customers: 51.53</a:t>
            </a:r>
          </a:p>
        </p:txBody>
      </p:sp>
    </p:spTree>
    <p:extLst>
      <p:ext uri="{BB962C8B-B14F-4D97-AF65-F5344CB8AC3E}">
        <p14:creationId xmlns:p14="http://schemas.microsoft.com/office/powerpoint/2010/main" val="418231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A18-90A7-4928-9FEC-22264164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07291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SG" sz="2800" dirty="0"/>
              <a:t>Distribution of income by spending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1B2D4-B8D3-49E6-A87B-C1AF61E6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1" y="1504573"/>
            <a:ext cx="7001528" cy="40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A18-90A7-4928-9FEC-22264164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99719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SG" sz="2800" dirty="0"/>
              <a:t>Customers segmentation by clustering</a:t>
            </a:r>
          </a:p>
          <a:p>
            <a:pPr marL="0" indent="0">
              <a:buNone/>
            </a:pPr>
            <a:r>
              <a:rPr lang="en-SG" sz="2800" dirty="0"/>
              <a:t>Annual x Spending Score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7DFEB-B676-4C10-8DE4-F3207CF2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79" y="1870273"/>
            <a:ext cx="6026307" cy="389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9739B-7CDA-4BCE-8FE5-0C130BB63358}"/>
              </a:ext>
            </a:extLst>
          </p:cNvPr>
          <p:cNvSpPr txBox="1"/>
          <p:nvPr/>
        </p:nvSpPr>
        <p:spPr>
          <a:xfrm>
            <a:off x="6951846" y="1844634"/>
            <a:ext cx="4322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Cluster 1: Average Income, Average Spending</a:t>
            </a:r>
          </a:p>
          <a:p>
            <a:br>
              <a:rPr lang="en-SG" sz="1400" dirty="0"/>
            </a:br>
            <a:r>
              <a:rPr lang="en-SG" sz="1400" dirty="0"/>
              <a:t>Cluster 2: Low Income, High Spending</a:t>
            </a:r>
          </a:p>
          <a:p>
            <a:br>
              <a:rPr lang="en-SG" sz="1400" dirty="0"/>
            </a:br>
            <a:r>
              <a:rPr lang="en-SG" sz="1400" dirty="0"/>
              <a:t>Cluster 3: High Income, High Spending</a:t>
            </a:r>
          </a:p>
          <a:p>
            <a:br>
              <a:rPr lang="en-SG" sz="1400" dirty="0"/>
            </a:br>
            <a:r>
              <a:rPr lang="en-SG" sz="1400" dirty="0"/>
              <a:t>Cluster 4: Low Income, Low Spending</a:t>
            </a:r>
          </a:p>
          <a:p>
            <a:br>
              <a:rPr lang="en-SG" sz="1400" dirty="0"/>
            </a:br>
            <a:r>
              <a:rPr lang="en-SG" sz="1400" dirty="0"/>
              <a:t>Cluster 5: High Income, Low Spending</a:t>
            </a:r>
          </a:p>
        </p:txBody>
      </p:sp>
    </p:spTree>
    <p:extLst>
      <p:ext uri="{BB962C8B-B14F-4D97-AF65-F5344CB8AC3E}">
        <p14:creationId xmlns:p14="http://schemas.microsoft.com/office/powerpoint/2010/main" val="36192528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388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Mall customer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customer segmentation</dc:title>
  <dc:creator>Richard Siburian</dc:creator>
  <cp:lastModifiedBy>Richard Siburian</cp:lastModifiedBy>
  <cp:revision>13</cp:revision>
  <dcterms:created xsi:type="dcterms:W3CDTF">2020-04-28T06:16:26Z</dcterms:created>
  <dcterms:modified xsi:type="dcterms:W3CDTF">2020-04-28T07:43:14Z</dcterms:modified>
</cp:coreProperties>
</file>