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7" r:id="rId7"/>
    <p:sldId id="266" r:id="rId8"/>
    <p:sldId id="272" r:id="rId9"/>
    <p:sldId id="269" r:id="rId10"/>
    <p:sldId id="27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5C48E0-6138-42CB-B759-7F35D7A306F7}" v="1372" dt="2020-05-27T04:16:20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F6780-6356-4F1B-BB01-6174B11E5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49F376-FEE4-4434-A73F-EE696A5A3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A79CB-4AFF-4F51-9346-CFD7FECD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434F-99CE-40B9-B003-DEB5F42725E8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3FFBD8-979A-443F-AD9D-8AE41500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4306C-8E1F-4C3E-9FB7-06DCA500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5833-E6B5-4CFF-AA33-953C6A61D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08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85631-DADB-40E8-94A3-55D2EAF2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BBB114-A125-4CAA-9D84-99C308A5B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6A2028-68D5-49F8-9150-DBCD6EC2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434F-99CE-40B9-B003-DEB5F42725E8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0019CC-F8A6-4091-A6C2-852E80D6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CDDADF-98C8-47FC-8A71-F08DF45D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5833-E6B5-4CFF-AA33-953C6A61D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62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C2A933-4D28-42B2-83DB-F76C41314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95099B-7982-4A21-9653-A3D059536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21BC17-BA26-4FC1-B9A2-2ED8F1087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434F-99CE-40B9-B003-DEB5F42725E8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36EC5-356F-4DB8-AE24-CFC3B716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1FE114-24BB-47BB-AF62-31E63BFD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5833-E6B5-4CFF-AA33-953C6A61D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33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458A7-2152-4C72-9BA1-C01DDDDB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17FEC0-47CD-45C1-A044-5DC09BEED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B71AAF-5A5C-4385-8AF1-F35B4C5B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434F-99CE-40B9-B003-DEB5F42725E8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71B7FD-0406-4B79-8D68-6AFA9D62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5C13DC-404A-46CC-978D-83B0F0ED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5833-E6B5-4CFF-AA33-953C6A61D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29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F30B3-9FF1-4711-AD05-4869F75F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A16AF3-DDF0-40DC-BAD1-141E53602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0BEAE5-8711-4E42-A6CC-4EDDD33A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434F-99CE-40B9-B003-DEB5F42725E8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D3767B-30E6-4F4F-B4E4-795B326F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C42632-983D-4A69-9C46-278E7108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5833-E6B5-4CFF-AA33-953C6A61D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72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198A0-C313-4978-BA4B-74E190AB7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EB50D7-190F-4E2A-89F9-7353ECCD4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77CE8F-AB0D-4367-B50B-2BAD4B70D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CC1870-DEFC-463D-A817-072103DD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434F-99CE-40B9-B003-DEB5F42725E8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F51BF8-411C-4DD7-9451-91454485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90AE77-CC52-4A3D-A624-F74876DB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5833-E6B5-4CFF-AA33-953C6A61D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67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791E3-2F11-46F8-B034-139063381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095913-FC2C-48FF-AD31-05EB39B19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9D892A-A393-4A35-A21B-842024F69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E186B1-63EE-4104-BDE3-4F1FF7B90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4937D3-DC5D-4B31-9859-5C512BC134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CCDD49-B1B6-482B-A7C3-3B93E9FED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434F-99CE-40B9-B003-DEB5F42725E8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785A1F-EF54-4554-9B1C-D0C0FC81E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E9E5AA-4974-4749-9B7E-9DDEAE1A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5833-E6B5-4CFF-AA33-953C6A61D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36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14D74-763E-4344-8F14-16BFD4F6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905E35-7798-4139-A631-255F9B60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434F-99CE-40B9-B003-DEB5F42725E8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2086E0-9D75-4A79-A17D-5D65ECF00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0D0584-A141-4A46-A252-B99F6242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5833-E6B5-4CFF-AA33-953C6A61D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01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C1AC44-699C-4C40-AD2B-22AB0A1F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434F-99CE-40B9-B003-DEB5F42725E8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9E0132-03D0-4C73-BE4F-607C1CF5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5F7792-A3CF-4002-8B9D-57096416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5833-E6B5-4CFF-AA33-953C6A61D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33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3B090-322E-4191-A894-C954E6656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7351F3-495B-43CB-BAB1-55031EAF6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0365D3-23DE-416A-A249-799E1B2F3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CBFD94-0142-4BC1-AA02-3330A364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434F-99CE-40B9-B003-DEB5F42725E8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44D3C2-4D11-4F25-9F7B-D3AA9E03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B70BF6-74EE-46D1-901D-A9F7D983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5833-E6B5-4CFF-AA33-953C6A61D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01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760EA-708B-4A39-AE01-72E6CF801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9D744E-265C-47CB-A08C-38DCCD298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B72C65-A492-4AC2-97CE-FC89F051F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8CFE81-0B69-4E9D-A246-6337BF357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434F-99CE-40B9-B003-DEB5F42725E8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5E3446-FCF3-4D44-A67D-D1D8FCAC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AB5CDB-CEE6-447D-BB87-C0F71B87D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5833-E6B5-4CFF-AA33-953C6A61D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66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ACFD1A-F4C0-4568-ACD9-387D4AA06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340878-7B01-4547-BF2C-59EA313BC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ABE7BA-6368-41D9-83A5-9888EAA16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7434F-99CE-40B9-B003-DEB5F42725E8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CBE8A8-CC53-4E9A-A2EC-1CDA2295C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3358C7-E0DF-4705-9C2D-DCD091267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E5833-E6B5-4CFF-AA33-953C6A61D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39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88B03-7488-4260-BF9A-035A5EBCB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门罗币入门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6AFB72-F40A-4A38-B358-D1D35D8393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杨庆龙</a:t>
            </a:r>
          </a:p>
        </p:txBody>
      </p:sp>
    </p:spTree>
    <p:extLst>
      <p:ext uri="{BB962C8B-B14F-4D97-AF65-F5344CB8AC3E}">
        <p14:creationId xmlns:p14="http://schemas.microsoft.com/office/powerpoint/2010/main" val="2236390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129BE-4B48-4462-8239-8A5580D5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平滑产出算法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3862BF-2F85-4A81-A72A-FE6398576C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门罗币总量是有限的</a:t>
                </a: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MSupply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新块使用已挖出的门罗币总量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计算产出</a:t>
                </a: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Reward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𝑀𝑆𝑢𝑝𝑝𝑙𝑦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≫18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3862BF-2F85-4A81-A72A-FE6398576C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90EC547-5AA3-4C78-AF5B-4F5995054921}"/>
              </a:ext>
            </a:extLst>
          </p:cNvPr>
          <p:cNvCxnSpPr/>
          <p:nvPr/>
        </p:nvCxnSpPr>
        <p:spPr>
          <a:xfrm>
            <a:off x="905069" y="1586204"/>
            <a:ext cx="4329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99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129BE-4B48-4462-8239-8A5580D5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什么是门罗币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862BF-2F85-4A81-A72A-FE6398576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6887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门罗币（</a:t>
            </a:r>
            <a:r>
              <a:rPr lang="en-US" altLang="zh-CN" dirty="0" err="1"/>
              <a:t>Monero</a:t>
            </a:r>
            <a:r>
              <a:rPr lang="zh-CN" altLang="en-US" dirty="0"/>
              <a:t>，界语“货币”，代号</a:t>
            </a:r>
            <a:r>
              <a:rPr lang="en-US" altLang="zh-CN" dirty="0"/>
              <a:t>XMR</a:t>
            </a:r>
            <a:r>
              <a:rPr lang="zh-CN" altLang="en-US" dirty="0"/>
              <a:t>）是一个创建于</a:t>
            </a:r>
            <a:r>
              <a:rPr lang="en-US" altLang="zh-CN" dirty="0"/>
              <a:t>2014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月开源加密货币，它着重于隐私、分权和可扩展性。与自比特币衍生的许多加密货币不同，</a:t>
            </a:r>
            <a:r>
              <a:rPr lang="en-US" altLang="zh-CN" dirty="0" err="1"/>
              <a:t>Monero</a:t>
            </a:r>
            <a:r>
              <a:rPr lang="zh-CN" altLang="en-US" dirty="0"/>
              <a:t>基于</a:t>
            </a:r>
            <a:r>
              <a:rPr lang="en-US" altLang="zh-CN" dirty="0" err="1"/>
              <a:t>CryptoNote</a:t>
            </a:r>
            <a:r>
              <a:rPr lang="zh-CN" altLang="en-US" dirty="0"/>
              <a:t>协议，并在区块链模糊化方面有显著的算法差异。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90EC547-5AA3-4C78-AF5B-4F5995054921}"/>
              </a:ext>
            </a:extLst>
          </p:cNvPr>
          <p:cNvCxnSpPr/>
          <p:nvPr/>
        </p:nvCxnSpPr>
        <p:spPr>
          <a:xfrm>
            <a:off x="905069" y="1586204"/>
            <a:ext cx="4329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56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129BE-4B48-4462-8239-8A5580D5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门罗币发展历程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862BF-2F85-4A81-A72A-FE6398576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2012</a:t>
            </a:r>
            <a:r>
              <a:rPr lang="zh-CN" altLang="en-US" dirty="0"/>
              <a:t>年，门罗币前身，字节币（</a:t>
            </a:r>
            <a:r>
              <a:rPr lang="en-US" altLang="zh-CN" dirty="0" err="1"/>
              <a:t>Bytecoin</a:t>
            </a:r>
            <a:r>
              <a:rPr lang="zh-CN" altLang="en-US" dirty="0"/>
              <a:t>）发布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2013</a:t>
            </a:r>
            <a:r>
              <a:rPr lang="zh-CN" altLang="en-US" dirty="0"/>
              <a:t>年，</a:t>
            </a:r>
            <a:r>
              <a:rPr lang="en-US" altLang="zh-CN" dirty="0" err="1"/>
              <a:t>CryptoNote</a:t>
            </a:r>
            <a:r>
              <a:rPr lang="zh-CN" altLang="en-US" dirty="0"/>
              <a:t>协议发布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2014</a:t>
            </a:r>
            <a:r>
              <a:rPr lang="zh-CN" altLang="en-US" dirty="0"/>
              <a:t>年，</a:t>
            </a:r>
            <a:r>
              <a:rPr lang="en-US" altLang="zh-CN" dirty="0" err="1"/>
              <a:t>CryptoNote</a:t>
            </a:r>
            <a:r>
              <a:rPr lang="zh-CN" altLang="en-US" dirty="0"/>
              <a:t>第二版白皮书发布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同年，开发团队放弃字节币，开发门罗币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2016</a:t>
            </a:r>
            <a:r>
              <a:rPr lang="zh-CN" altLang="en-US" dirty="0"/>
              <a:t>年，暗网</a:t>
            </a:r>
            <a:r>
              <a:rPr lang="en-US" altLang="zh-CN" dirty="0"/>
              <a:t>Alphabet</a:t>
            </a:r>
            <a:r>
              <a:rPr lang="zh-CN" altLang="en-US" dirty="0"/>
              <a:t>兴起，门罗币作为首选交易货币大涨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2018</a:t>
            </a:r>
            <a:r>
              <a:rPr lang="zh-CN" altLang="en-US" dirty="0"/>
              <a:t>年，为抗矿池化，门罗币硬分叉为</a:t>
            </a:r>
            <a:r>
              <a:rPr lang="en-US" altLang="zh-CN" dirty="0" err="1"/>
              <a:t>MoneroV</a:t>
            </a:r>
            <a:r>
              <a:rPr lang="en-US" altLang="zh-CN" dirty="0"/>
              <a:t>(XMV)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今天，币价排名</a:t>
            </a:r>
            <a:r>
              <a:rPr lang="en-US" altLang="zh-CN" dirty="0"/>
              <a:t>16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90EC547-5AA3-4C78-AF5B-4F5995054921}"/>
              </a:ext>
            </a:extLst>
          </p:cNvPr>
          <p:cNvCxnSpPr/>
          <p:nvPr/>
        </p:nvCxnSpPr>
        <p:spPr>
          <a:xfrm>
            <a:off x="905069" y="1586204"/>
            <a:ext cx="4329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264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129BE-4B48-4462-8239-8A5580D5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比特币存在的问题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862BF-2F85-4A81-A72A-FE6398576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13440" cy="48021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交易可追踪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交易接收方提供地址或地址</a:t>
            </a:r>
            <a:r>
              <a:rPr lang="en-US" altLang="zh-CN" dirty="0"/>
              <a:t>Hash</a:t>
            </a:r>
            <a:r>
              <a:rPr lang="zh-CN" altLang="en-US" dirty="0"/>
              <a:t>，通过分析交易特征可以获得用户画像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交易发送方在交易中提供公钥，导致信息泄漏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交易金额透明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工作量证明函数抗</a:t>
            </a:r>
            <a:r>
              <a:rPr lang="en-US" altLang="zh-CN" dirty="0"/>
              <a:t>ASIC</a:t>
            </a:r>
            <a:r>
              <a:rPr lang="zh-CN" altLang="en-US" dirty="0"/>
              <a:t>能力较弱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矿池化严重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恒定产出率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每次产出率减半，都会导致币价周期性跳水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90EC547-5AA3-4C78-AF5B-4F5995054921}"/>
              </a:ext>
            </a:extLst>
          </p:cNvPr>
          <p:cNvCxnSpPr/>
          <p:nvPr/>
        </p:nvCxnSpPr>
        <p:spPr>
          <a:xfrm>
            <a:off x="905069" y="1586204"/>
            <a:ext cx="4329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64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129BE-4B48-4462-8239-8A5580D5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门罗币的解决方案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862BF-2F85-4A81-A72A-FE6398576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2497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交易匿名化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接收方身份匿名：隐蔽地址技术（</a:t>
            </a:r>
            <a:r>
              <a:rPr lang="en-US" altLang="zh-CN" dirty="0"/>
              <a:t> Stealth Addresses 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发送方身份匿名与交易金额混淆：一次性环签名技术（</a:t>
            </a:r>
            <a:r>
              <a:rPr lang="en-US" altLang="zh-CN" dirty="0"/>
              <a:t>One-time Ring Signature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抗</a:t>
            </a:r>
            <a:r>
              <a:rPr lang="en-US" altLang="zh-CN" dirty="0"/>
              <a:t>ASIC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平等化工作量证明（</a:t>
            </a:r>
            <a:r>
              <a:rPr lang="en-US" altLang="zh-CN" dirty="0"/>
              <a:t>Egalitarian Proof-of-work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渐变产出率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平滑产出算法（</a:t>
            </a:r>
            <a:r>
              <a:rPr lang="en-US" altLang="zh-CN" dirty="0"/>
              <a:t>Smooth emission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90EC547-5AA3-4C78-AF5B-4F5995054921}"/>
              </a:ext>
            </a:extLst>
          </p:cNvPr>
          <p:cNvCxnSpPr/>
          <p:nvPr/>
        </p:nvCxnSpPr>
        <p:spPr>
          <a:xfrm>
            <a:off x="905069" y="1586204"/>
            <a:ext cx="4329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39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129BE-4B48-4462-8239-8A5580D5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隐蔽地址技术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90EC547-5AA3-4C78-AF5B-4F5995054921}"/>
              </a:ext>
            </a:extLst>
          </p:cNvPr>
          <p:cNvCxnSpPr/>
          <p:nvPr/>
        </p:nvCxnSpPr>
        <p:spPr>
          <a:xfrm>
            <a:off x="905069" y="1586204"/>
            <a:ext cx="4329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F7B338B-34E7-4F01-9324-5F0646F90963}"/>
              </a:ext>
            </a:extLst>
          </p:cNvPr>
          <p:cNvGrpSpPr/>
          <p:nvPr/>
        </p:nvGrpSpPr>
        <p:grpSpPr>
          <a:xfrm>
            <a:off x="3143515" y="2167481"/>
            <a:ext cx="7963509" cy="510940"/>
            <a:chOff x="2851314" y="2167481"/>
            <a:chExt cx="7963509" cy="5109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9F8CBA4-B9AA-49C3-AFB5-A542F5616FE7}"/>
                </a:ext>
              </a:extLst>
            </p:cNvPr>
            <p:cNvSpPr/>
            <p:nvPr/>
          </p:nvSpPr>
          <p:spPr>
            <a:xfrm>
              <a:off x="2851314" y="2167481"/>
              <a:ext cx="1845577" cy="5109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接收方公钥</a:t>
              </a:r>
              <a:r>
                <a:rPr lang="en-US" altLang="zh-CN" sz="1200" dirty="0"/>
                <a:t>+</a:t>
              </a:r>
              <a:r>
                <a:rPr lang="zh-CN" altLang="en-US" sz="1200" dirty="0"/>
                <a:t>随机数</a:t>
              </a:r>
            </a:p>
          </p:txBody>
        </p:sp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id="{7D0E9350-C756-4943-98E0-049A9BDA81F9}"/>
                </a:ext>
              </a:extLst>
            </p:cNvPr>
            <p:cNvSpPr/>
            <p:nvPr/>
          </p:nvSpPr>
          <p:spPr>
            <a:xfrm>
              <a:off x="4840447" y="2288727"/>
              <a:ext cx="713064" cy="26844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734C5FD-1EDE-4E48-A136-8ACE83931A43}"/>
                </a:ext>
              </a:extLst>
            </p:cNvPr>
            <p:cNvSpPr/>
            <p:nvPr/>
          </p:nvSpPr>
          <p:spPr>
            <a:xfrm>
              <a:off x="5697067" y="2167481"/>
              <a:ext cx="2045971" cy="5109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一次性地址，一次性公钥</a:t>
              </a:r>
            </a:p>
          </p:txBody>
        </p:sp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27AFA5A6-5AFF-43B7-91A2-24E79916528B}"/>
                </a:ext>
              </a:extLst>
            </p:cNvPr>
            <p:cNvSpPr/>
            <p:nvPr/>
          </p:nvSpPr>
          <p:spPr>
            <a:xfrm>
              <a:off x="7886594" y="2288727"/>
              <a:ext cx="713064" cy="26844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E8A883C-ACFC-46A8-8189-1D8F13254F95}"/>
                </a:ext>
              </a:extLst>
            </p:cNvPr>
            <p:cNvSpPr/>
            <p:nvPr/>
          </p:nvSpPr>
          <p:spPr>
            <a:xfrm>
              <a:off x="8768852" y="2167481"/>
              <a:ext cx="2045971" cy="5109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发布交易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5497893-D046-4B6C-B5CE-12DF4D55E87D}"/>
              </a:ext>
            </a:extLst>
          </p:cNvPr>
          <p:cNvGrpSpPr/>
          <p:nvPr/>
        </p:nvGrpSpPr>
        <p:grpSpPr>
          <a:xfrm>
            <a:off x="3143515" y="3591903"/>
            <a:ext cx="7963509" cy="510940"/>
            <a:chOff x="2851314" y="3265043"/>
            <a:chExt cx="7963509" cy="51094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EA2D4BD-4ED1-458A-B9BE-3D26827EB378}"/>
                </a:ext>
              </a:extLst>
            </p:cNvPr>
            <p:cNvSpPr/>
            <p:nvPr/>
          </p:nvSpPr>
          <p:spPr>
            <a:xfrm>
              <a:off x="2851314" y="3265043"/>
              <a:ext cx="1845577" cy="5109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使用私钥逐个验证一次性地址</a:t>
              </a:r>
            </a:p>
          </p:txBody>
        </p:sp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BD6DBC11-9F1D-4E9B-8396-DA263B907758}"/>
                </a:ext>
              </a:extLst>
            </p:cNvPr>
            <p:cNvSpPr/>
            <p:nvPr/>
          </p:nvSpPr>
          <p:spPr>
            <a:xfrm>
              <a:off x="4840447" y="3386289"/>
              <a:ext cx="713064" cy="26844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6004A26-3EED-4836-8859-E6C4EE9D8B27}"/>
                </a:ext>
              </a:extLst>
            </p:cNvPr>
            <p:cNvSpPr/>
            <p:nvPr/>
          </p:nvSpPr>
          <p:spPr>
            <a:xfrm>
              <a:off x="5697067" y="3265043"/>
              <a:ext cx="2045971" cy="5109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反解出随机数</a:t>
              </a:r>
            </a:p>
          </p:txBody>
        </p:sp>
        <p:sp>
          <p:nvSpPr>
            <p:cNvPr id="16" name="箭头: 右 15">
              <a:extLst>
                <a:ext uri="{FF2B5EF4-FFF2-40B4-BE49-F238E27FC236}">
                  <a16:creationId xmlns:a16="http://schemas.microsoft.com/office/drawing/2014/main" id="{399A67D3-2689-4299-9C7C-5D525DCC01E3}"/>
                </a:ext>
              </a:extLst>
            </p:cNvPr>
            <p:cNvSpPr/>
            <p:nvPr/>
          </p:nvSpPr>
          <p:spPr>
            <a:xfrm>
              <a:off x="7886594" y="3386289"/>
              <a:ext cx="713064" cy="26844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8949BFA-F796-426F-B960-A3B9746B1EDE}"/>
                </a:ext>
              </a:extLst>
            </p:cNvPr>
            <p:cNvSpPr/>
            <p:nvPr/>
          </p:nvSpPr>
          <p:spPr>
            <a:xfrm>
              <a:off x="8768852" y="3265043"/>
              <a:ext cx="2045971" cy="5109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确认交易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3F1A8DE-A657-4764-847B-E7A9704B5107}"/>
              </a:ext>
            </a:extLst>
          </p:cNvPr>
          <p:cNvGrpSpPr/>
          <p:nvPr/>
        </p:nvGrpSpPr>
        <p:grpSpPr>
          <a:xfrm>
            <a:off x="3143515" y="5016326"/>
            <a:ext cx="7963509" cy="510940"/>
            <a:chOff x="2851314" y="4483851"/>
            <a:chExt cx="7963509" cy="51094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0DFFA58-4059-420C-985B-8B3F49D3FED7}"/>
                </a:ext>
              </a:extLst>
            </p:cNvPr>
            <p:cNvSpPr/>
            <p:nvPr/>
          </p:nvSpPr>
          <p:spPr>
            <a:xfrm>
              <a:off x="2851314" y="4483851"/>
              <a:ext cx="1845577" cy="5109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已知随机数</a:t>
              </a:r>
              <a:r>
                <a:rPr lang="en-US" altLang="zh-CN" sz="1200" dirty="0"/>
                <a:t>+</a:t>
              </a:r>
              <a:r>
                <a:rPr lang="zh-CN" altLang="en-US" sz="1200" dirty="0"/>
                <a:t>私钥</a:t>
              </a:r>
            </a:p>
          </p:txBody>
        </p:sp>
        <p:sp>
          <p:nvSpPr>
            <p:cNvPr id="19" name="箭头: 右 18">
              <a:extLst>
                <a:ext uri="{FF2B5EF4-FFF2-40B4-BE49-F238E27FC236}">
                  <a16:creationId xmlns:a16="http://schemas.microsoft.com/office/drawing/2014/main" id="{173FC7A5-3EE5-41D6-854A-C71DB22E84D1}"/>
                </a:ext>
              </a:extLst>
            </p:cNvPr>
            <p:cNvSpPr/>
            <p:nvPr/>
          </p:nvSpPr>
          <p:spPr>
            <a:xfrm>
              <a:off x="4840447" y="4605097"/>
              <a:ext cx="713064" cy="26844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C4ED371-B095-44A4-B335-4AD0B2874692}"/>
                </a:ext>
              </a:extLst>
            </p:cNvPr>
            <p:cNvSpPr/>
            <p:nvPr/>
          </p:nvSpPr>
          <p:spPr>
            <a:xfrm>
              <a:off x="5697067" y="4483851"/>
              <a:ext cx="2045971" cy="5109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一次性私钥</a:t>
              </a:r>
            </a:p>
          </p:txBody>
        </p:sp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B271F9C5-FE81-4056-A2D5-DA4AB9B1B01E}"/>
                </a:ext>
              </a:extLst>
            </p:cNvPr>
            <p:cNvSpPr/>
            <p:nvPr/>
          </p:nvSpPr>
          <p:spPr>
            <a:xfrm>
              <a:off x="7886594" y="4605097"/>
              <a:ext cx="713064" cy="26844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497AE9E-36D1-458E-BDAB-965CF0BEA3CD}"/>
                </a:ext>
              </a:extLst>
            </p:cNvPr>
            <p:cNvSpPr/>
            <p:nvPr/>
          </p:nvSpPr>
          <p:spPr>
            <a:xfrm>
              <a:off x="8768852" y="4483851"/>
              <a:ext cx="2045971" cy="5109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花钱</a:t>
              </a: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506704A-25EA-413D-8C78-7BE1E7BCC4AB}"/>
              </a:ext>
            </a:extLst>
          </p:cNvPr>
          <p:cNvCxnSpPr/>
          <p:nvPr/>
        </p:nvCxnSpPr>
        <p:spPr>
          <a:xfrm>
            <a:off x="1115736" y="3135162"/>
            <a:ext cx="9991288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4BC005D-78AC-4160-A140-A4A515CC59CF}"/>
              </a:ext>
            </a:extLst>
          </p:cNvPr>
          <p:cNvCxnSpPr/>
          <p:nvPr/>
        </p:nvCxnSpPr>
        <p:spPr>
          <a:xfrm>
            <a:off x="1115736" y="4559584"/>
            <a:ext cx="9991288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CE4A13B-A822-405E-BD5B-27275FB33F44}"/>
              </a:ext>
            </a:extLst>
          </p:cNvPr>
          <p:cNvSpPr txBox="1"/>
          <p:nvPr/>
        </p:nvSpPr>
        <p:spPr>
          <a:xfrm>
            <a:off x="845050" y="2274703"/>
            <a:ext cx="184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发起交易流程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64BC645-7861-49BA-8A18-8F2EF0030C84}"/>
              </a:ext>
            </a:extLst>
          </p:cNvPr>
          <p:cNvSpPr txBox="1"/>
          <p:nvPr/>
        </p:nvSpPr>
        <p:spPr>
          <a:xfrm>
            <a:off x="845050" y="3693484"/>
            <a:ext cx="184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验证交易流程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A8C412C-49BE-4A51-ABF2-CEB1948886DA}"/>
              </a:ext>
            </a:extLst>
          </p:cNvPr>
          <p:cNvSpPr txBox="1"/>
          <p:nvPr/>
        </p:nvSpPr>
        <p:spPr>
          <a:xfrm>
            <a:off x="845050" y="5082059"/>
            <a:ext cx="184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花钱流程</a:t>
            </a:r>
          </a:p>
        </p:txBody>
      </p:sp>
    </p:spTree>
    <p:extLst>
      <p:ext uri="{BB962C8B-B14F-4D97-AF65-F5344CB8AC3E}">
        <p14:creationId xmlns:p14="http://schemas.microsoft.com/office/powerpoint/2010/main" val="293916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129BE-4B48-4462-8239-8A5580D5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一次性环签名技术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90EC547-5AA3-4C78-AF5B-4F5995054921}"/>
              </a:ext>
            </a:extLst>
          </p:cNvPr>
          <p:cNvCxnSpPr/>
          <p:nvPr/>
        </p:nvCxnSpPr>
        <p:spPr>
          <a:xfrm>
            <a:off x="905069" y="1586204"/>
            <a:ext cx="4329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F2EA2E-F8DE-4B73-AE3F-EA87562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226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环公钥和环签名均为公开的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可以使用环公钥验证环签名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不能推测出签名者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无需混淆者知情即可生成环签名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3FBB4EC-2F79-4F8E-AE72-9C9972B2CBD9}"/>
              </a:ext>
            </a:extLst>
          </p:cNvPr>
          <p:cNvGrpSpPr/>
          <p:nvPr/>
        </p:nvGrpSpPr>
        <p:grpSpPr>
          <a:xfrm>
            <a:off x="6795081" y="1586204"/>
            <a:ext cx="4736983" cy="965410"/>
            <a:chOff x="6845416" y="1648781"/>
            <a:chExt cx="4736983" cy="96541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A5D8903-235C-41A5-933F-647A38D0AB9F}"/>
                </a:ext>
              </a:extLst>
            </p:cNvPr>
            <p:cNvSpPr/>
            <p:nvPr/>
          </p:nvSpPr>
          <p:spPr>
            <a:xfrm>
              <a:off x="6845416" y="1648781"/>
              <a:ext cx="4736983" cy="9654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CBFD170-D631-46D1-A930-C4BC4E1904F4}"/>
                </a:ext>
              </a:extLst>
            </p:cNvPr>
            <p:cNvSpPr/>
            <p:nvPr/>
          </p:nvSpPr>
          <p:spPr>
            <a:xfrm>
              <a:off x="6971251" y="2013168"/>
              <a:ext cx="629175" cy="4362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公钥</a:t>
              </a:r>
              <a:r>
                <a:rPr lang="en-US" altLang="zh-CN" sz="1200" dirty="0"/>
                <a:t>1</a:t>
              </a:r>
              <a:endParaRPr lang="zh-CN" altLang="en-US" sz="12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B8B342E-C6D6-4574-9804-47ACFA613DA3}"/>
                </a:ext>
              </a:extLst>
            </p:cNvPr>
            <p:cNvSpPr/>
            <p:nvPr/>
          </p:nvSpPr>
          <p:spPr>
            <a:xfrm>
              <a:off x="7744786" y="2013168"/>
              <a:ext cx="629175" cy="4362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公钥</a:t>
              </a:r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124E38C-F3E0-436B-A1E3-644E74CA79AB}"/>
                </a:ext>
              </a:extLst>
            </p:cNvPr>
            <p:cNvSpPr/>
            <p:nvPr/>
          </p:nvSpPr>
          <p:spPr>
            <a:xfrm>
              <a:off x="9291856" y="2013168"/>
              <a:ext cx="629175" cy="4362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私钥</a:t>
              </a:r>
              <a:r>
                <a:rPr lang="en-US" altLang="zh-CN" sz="1200" dirty="0"/>
                <a:t>k</a:t>
              </a:r>
              <a:endParaRPr lang="zh-CN" altLang="en-US" sz="1200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45DF238-9575-409E-8D61-E64D439CF123}"/>
                </a:ext>
              </a:extLst>
            </p:cNvPr>
            <p:cNvSpPr/>
            <p:nvPr/>
          </p:nvSpPr>
          <p:spPr>
            <a:xfrm>
              <a:off x="10838924" y="2013168"/>
              <a:ext cx="629175" cy="4362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公钥</a:t>
              </a:r>
              <a:r>
                <a:rPr lang="en-US" altLang="zh-CN" sz="1200" dirty="0"/>
                <a:t>n</a:t>
              </a:r>
              <a:endParaRPr lang="zh-CN" altLang="en-US" sz="12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88D5DC1-DEBF-4D5C-9782-A4B3FB0C8DD4}"/>
                </a:ext>
              </a:extLst>
            </p:cNvPr>
            <p:cNvSpPr txBox="1"/>
            <p:nvPr/>
          </p:nvSpPr>
          <p:spPr>
            <a:xfrm>
              <a:off x="8439325" y="2054923"/>
              <a:ext cx="738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BB70044-DCB7-4CB5-B24D-538C5DAE1002}"/>
                </a:ext>
              </a:extLst>
            </p:cNvPr>
            <p:cNvSpPr txBox="1"/>
            <p:nvPr/>
          </p:nvSpPr>
          <p:spPr>
            <a:xfrm>
              <a:off x="10061196" y="2035241"/>
              <a:ext cx="738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19CA955-56C9-4CDB-8BF5-74CD30CEEE8A}"/>
              </a:ext>
            </a:extLst>
          </p:cNvPr>
          <p:cNvGrpSpPr/>
          <p:nvPr/>
        </p:nvGrpSpPr>
        <p:grpSpPr>
          <a:xfrm>
            <a:off x="6795082" y="4536667"/>
            <a:ext cx="4736983" cy="965409"/>
            <a:chOff x="6845416" y="1648781"/>
            <a:chExt cx="4736983" cy="965409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8C5293E-ACA5-48DE-800D-F3929959FDD8}"/>
                </a:ext>
              </a:extLst>
            </p:cNvPr>
            <p:cNvSpPr/>
            <p:nvPr/>
          </p:nvSpPr>
          <p:spPr>
            <a:xfrm>
              <a:off x="6845416" y="1648781"/>
              <a:ext cx="4736983" cy="9654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BE8B489-79D7-42C9-B449-9DBEE15F7DB3}"/>
                </a:ext>
              </a:extLst>
            </p:cNvPr>
            <p:cNvSpPr/>
            <p:nvPr/>
          </p:nvSpPr>
          <p:spPr>
            <a:xfrm>
              <a:off x="6971251" y="2013168"/>
              <a:ext cx="629175" cy="4362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公钥</a:t>
              </a:r>
              <a:r>
                <a:rPr lang="en-US" altLang="zh-CN" sz="1200" dirty="0"/>
                <a:t>1</a:t>
              </a:r>
              <a:endParaRPr lang="zh-CN" altLang="en-US" sz="1200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E4A3C4D-EAFF-4F04-90F1-60C1E232F0A6}"/>
                </a:ext>
              </a:extLst>
            </p:cNvPr>
            <p:cNvSpPr/>
            <p:nvPr/>
          </p:nvSpPr>
          <p:spPr>
            <a:xfrm>
              <a:off x="7744786" y="2013168"/>
              <a:ext cx="629175" cy="4362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公钥</a:t>
              </a:r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9684E28-9469-4CC0-8531-922A86EF7156}"/>
                </a:ext>
              </a:extLst>
            </p:cNvPr>
            <p:cNvSpPr/>
            <p:nvPr/>
          </p:nvSpPr>
          <p:spPr>
            <a:xfrm>
              <a:off x="9291856" y="2013168"/>
              <a:ext cx="629175" cy="4362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公钥</a:t>
              </a:r>
              <a:r>
                <a:rPr lang="en-US" altLang="zh-CN" sz="1200" dirty="0"/>
                <a:t>k</a:t>
              </a:r>
              <a:endParaRPr lang="zh-CN" altLang="en-US" sz="1200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F0A1ABC-434D-4191-AE99-27863723A9DB}"/>
                </a:ext>
              </a:extLst>
            </p:cNvPr>
            <p:cNvSpPr/>
            <p:nvPr/>
          </p:nvSpPr>
          <p:spPr>
            <a:xfrm>
              <a:off x="10838924" y="2013168"/>
              <a:ext cx="629175" cy="4362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公钥</a:t>
              </a:r>
              <a:r>
                <a:rPr lang="en-US" altLang="zh-CN" sz="1200" dirty="0"/>
                <a:t>n</a:t>
              </a:r>
              <a:endParaRPr lang="zh-CN" altLang="en-US" sz="12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34F702D-96AF-4DB3-97E7-F281E05D4D42}"/>
                </a:ext>
              </a:extLst>
            </p:cNvPr>
            <p:cNvSpPr txBox="1"/>
            <p:nvPr/>
          </p:nvSpPr>
          <p:spPr>
            <a:xfrm>
              <a:off x="8439325" y="2054923"/>
              <a:ext cx="738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82C0C4E-8B9D-442F-92C9-63958DAD3CA4}"/>
                </a:ext>
              </a:extLst>
            </p:cNvPr>
            <p:cNvSpPr txBox="1"/>
            <p:nvPr/>
          </p:nvSpPr>
          <p:spPr>
            <a:xfrm>
              <a:off x="10061196" y="2035241"/>
              <a:ext cx="738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A4F35D24-FF71-4E99-BC0D-C3603D5424F8}"/>
              </a:ext>
            </a:extLst>
          </p:cNvPr>
          <p:cNvSpPr/>
          <p:nvPr/>
        </p:nvSpPr>
        <p:spPr>
          <a:xfrm>
            <a:off x="8263327" y="3308864"/>
            <a:ext cx="1800487" cy="4164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环签名</a:t>
            </a:r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FC49668F-9F08-4C0D-AB7A-13D9062D3AB0}"/>
              </a:ext>
            </a:extLst>
          </p:cNvPr>
          <p:cNvSpPr/>
          <p:nvPr/>
        </p:nvSpPr>
        <p:spPr>
          <a:xfrm>
            <a:off x="8984781" y="2676427"/>
            <a:ext cx="357580" cy="4081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24069845-5094-465E-90C9-DF48B55B848D}"/>
              </a:ext>
            </a:extLst>
          </p:cNvPr>
          <p:cNvSpPr/>
          <p:nvPr/>
        </p:nvSpPr>
        <p:spPr>
          <a:xfrm rot="10800000">
            <a:off x="8984781" y="4011188"/>
            <a:ext cx="357580" cy="41641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BDAB8BD-720D-4B3E-A29A-75305F7FAC2C}"/>
              </a:ext>
            </a:extLst>
          </p:cNvPr>
          <p:cNvSpPr txBox="1"/>
          <p:nvPr/>
        </p:nvSpPr>
        <p:spPr>
          <a:xfrm>
            <a:off x="9342361" y="2739156"/>
            <a:ext cx="79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生成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BAEFF02-C8C9-426D-B358-FB7A8D1C48C0}"/>
              </a:ext>
            </a:extLst>
          </p:cNvPr>
          <p:cNvSpPr txBox="1"/>
          <p:nvPr/>
        </p:nvSpPr>
        <p:spPr>
          <a:xfrm>
            <a:off x="9342361" y="4072794"/>
            <a:ext cx="79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验证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CF1D0FF-212A-4BD4-B59D-54FF1B02400C}"/>
              </a:ext>
            </a:extLst>
          </p:cNvPr>
          <p:cNvSpPr txBox="1"/>
          <p:nvPr/>
        </p:nvSpPr>
        <p:spPr>
          <a:xfrm>
            <a:off x="6758550" y="1609159"/>
            <a:ext cx="875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发送方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AE91381-12C6-4CCF-A83E-E3CB373A83CC}"/>
              </a:ext>
            </a:extLst>
          </p:cNvPr>
          <p:cNvSpPr txBox="1"/>
          <p:nvPr/>
        </p:nvSpPr>
        <p:spPr>
          <a:xfrm>
            <a:off x="6767025" y="4564972"/>
            <a:ext cx="875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接收方</a:t>
            </a:r>
          </a:p>
        </p:txBody>
      </p:sp>
    </p:spTree>
    <p:extLst>
      <p:ext uri="{BB962C8B-B14F-4D97-AF65-F5344CB8AC3E}">
        <p14:creationId xmlns:p14="http://schemas.microsoft.com/office/powerpoint/2010/main" val="3450051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129BE-4B48-4462-8239-8A5580D5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签名后的交易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90EC547-5AA3-4C78-AF5B-4F5995054921}"/>
              </a:ext>
            </a:extLst>
          </p:cNvPr>
          <p:cNvCxnSpPr/>
          <p:nvPr/>
        </p:nvCxnSpPr>
        <p:spPr>
          <a:xfrm>
            <a:off x="905069" y="1586204"/>
            <a:ext cx="4329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F2EA2E-F8DE-4B73-AE3F-EA87562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1598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一个交易中存在多个输入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接受方只能取出其中一个交易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使用密钥镜像防止</a:t>
            </a:r>
            <a:r>
              <a:rPr lang="en-US" altLang="zh-CN" dirty="0"/>
              <a:t>Double Spending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1AD15A4-07E2-4270-9229-B7CAA83BAB05}"/>
              </a:ext>
            </a:extLst>
          </p:cNvPr>
          <p:cNvSpPr/>
          <p:nvPr/>
        </p:nvSpPr>
        <p:spPr>
          <a:xfrm>
            <a:off x="6593747" y="1586204"/>
            <a:ext cx="2197915" cy="3807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42D1E0C-CBDB-43B0-8674-FA5F40040F92}"/>
              </a:ext>
            </a:extLst>
          </p:cNvPr>
          <p:cNvSpPr txBox="1"/>
          <p:nvPr/>
        </p:nvSpPr>
        <p:spPr>
          <a:xfrm>
            <a:off x="6593747" y="1604268"/>
            <a:ext cx="1015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交易内容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C3A647A-35C3-4442-B89A-745EB51A0EB4}"/>
              </a:ext>
            </a:extLst>
          </p:cNvPr>
          <p:cNvSpPr/>
          <p:nvPr/>
        </p:nvSpPr>
        <p:spPr>
          <a:xfrm>
            <a:off x="6769916" y="2013358"/>
            <a:ext cx="187913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交易输出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9AC0BE0-C4DE-420A-882A-CAADBFBCB344}"/>
              </a:ext>
            </a:extLst>
          </p:cNvPr>
          <p:cNvSpPr/>
          <p:nvPr/>
        </p:nvSpPr>
        <p:spPr>
          <a:xfrm>
            <a:off x="6769916" y="2920943"/>
            <a:ext cx="187913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交易输出</a:t>
            </a:r>
            <a:r>
              <a:rPr lang="en-US" altLang="zh-CN" sz="1200" dirty="0"/>
              <a:t>k</a:t>
            </a:r>
            <a:endParaRPr lang="zh-CN" altLang="en-US" sz="12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F7E039E-8621-481C-9953-D8E21863E17F}"/>
              </a:ext>
            </a:extLst>
          </p:cNvPr>
          <p:cNvSpPr/>
          <p:nvPr/>
        </p:nvSpPr>
        <p:spPr>
          <a:xfrm>
            <a:off x="6753137" y="3847013"/>
            <a:ext cx="187913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交易输出</a:t>
            </a:r>
            <a:r>
              <a:rPr lang="en-US" altLang="zh-CN" sz="1200" dirty="0"/>
              <a:t>n</a:t>
            </a:r>
            <a:endParaRPr lang="zh-CN" altLang="en-US" sz="12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02FA2C0-50D0-4449-B55D-ACDE30BB74BB}"/>
              </a:ext>
            </a:extLst>
          </p:cNvPr>
          <p:cNvSpPr/>
          <p:nvPr/>
        </p:nvSpPr>
        <p:spPr>
          <a:xfrm>
            <a:off x="6753137" y="4855911"/>
            <a:ext cx="187913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密钥镜像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17C408F-56E3-4794-8E55-9A18EB7BBCDD}"/>
              </a:ext>
            </a:extLst>
          </p:cNvPr>
          <p:cNvSpPr txBox="1"/>
          <p:nvPr/>
        </p:nvSpPr>
        <p:spPr>
          <a:xfrm>
            <a:off x="7492649" y="2422448"/>
            <a:ext cx="400110" cy="4130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400" dirty="0"/>
              <a:t>……</a:t>
            </a:r>
            <a:endParaRPr lang="zh-CN" altLang="en-US" sz="14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FA62876-20F2-42C7-BD33-609387B78413}"/>
              </a:ext>
            </a:extLst>
          </p:cNvPr>
          <p:cNvSpPr txBox="1"/>
          <p:nvPr/>
        </p:nvSpPr>
        <p:spPr>
          <a:xfrm>
            <a:off x="7492649" y="3314184"/>
            <a:ext cx="400110" cy="4130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400" dirty="0"/>
              <a:t>……</a:t>
            </a:r>
            <a:endParaRPr lang="zh-CN" altLang="en-US" sz="14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7E39F49-0C6A-410C-9527-5E110B411F39}"/>
              </a:ext>
            </a:extLst>
          </p:cNvPr>
          <p:cNvSpPr/>
          <p:nvPr/>
        </p:nvSpPr>
        <p:spPr>
          <a:xfrm>
            <a:off x="6769916" y="5999347"/>
            <a:ext cx="187913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环签名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721BD37-F1ED-4470-887B-0D1BE51026A3}"/>
              </a:ext>
            </a:extLst>
          </p:cNvPr>
          <p:cNvSpPr/>
          <p:nvPr/>
        </p:nvSpPr>
        <p:spPr>
          <a:xfrm>
            <a:off x="9044731" y="1604267"/>
            <a:ext cx="1879134" cy="212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77D275B-5404-4572-9FD2-49A6D8521455}"/>
              </a:ext>
            </a:extLst>
          </p:cNvPr>
          <p:cNvSpPr txBox="1"/>
          <p:nvPr/>
        </p:nvSpPr>
        <p:spPr>
          <a:xfrm>
            <a:off x="9027953" y="1647478"/>
            <a:ext cx="956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发送方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4704691-98A9-4517-B9FB-3DB7ADDC1B0A}"/>
              </a:ext>
            </a:extLst>
          </p:cNvPr>
          <p:cNvSpPr/>
          <p:nvPr/>
        </p:nvSpPr>
        <p:spPr>
          <a:xfrm>
            <a:off x="9303566" y="2247286"/>
            <a:ext cx="136146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真实交易内容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93123A7-7A54-4B9F-A8E3-E481F563592F}"/>
              </a:ext>
            </a:extLst>
          </p:cNvPr>
          <p:cNvSpPr/>
          <p:nvPr/>
        </p:nvSpPr>
        <p:spPr>
          <a:xfrm>
            <a:off x="9308984" y="2973041"/>
            <a:ext cx="1361464" cy="341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一次性私钥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D454821-1790-4D2E-8CC6-C6AA8E67EF36}"/>
              </a:ext>
            </a:extLst>
          </p:cNvPr>
          <p:cNvCxnSpPr>
            <a:stCxn id="47" idx="1"/>
            <a:endCxn id="35" idx="3"/>
          </p:cNvCxnSpPr>
          <p:nvPr/>
        </p:nvCxnSpPr>
        <p:spPr>
          <a:xfrm flipH="1">
            <a:off x="8649050" y="2401175"/>
            <a:ext cx="654516" cy="673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A066D95-87A8-44F3-88A9-55C4ABBC905C}"/>
              </a:ext>
            </a:extLst>
          </p:cNvPr>
          <p:cNvCxnSpPr>
            <a:stCxn id="48" idx="2"/>
          </p:cNvCxnSpPr>
          <p:nvPr/>
        </p:nvCxnSpPr>
        <p:spPr>
          <a:xfrm flipH="1">
            <a:off x="8649050" y="3314184"/>
            <a:ext cx="1340666" cy="165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5941F52-EB47-4864-A725-886B07037A13}"/>
              </a:ext>
            </a:extLst>
          </p:cNvPr>
          <p:cNvCxnSpPr>
            <a:stCxn id="48" idx="2"/>
            <a:endCxn id="43" idx="3"/>
          </p:cNvCxnSpPr>
          <p:nvPr/>
        </p:nvCxnSpPr>
        <p:spPr>
          <a:xfrm flipH="1">
            <a:off x="8649050" y="3314184"/>
            <a:ext cx="1340666" cy="2839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箭头: 下 54">
            <a:extLst>
              <a:ext uri="{FF2B5EF4-FFF2-40B4-BE49-F238E27FC236}">
                <a16:creationId xmlns:a16="http://schemas.microsoft.com/office/drawing/2014/main" id="{E210641C-94C1-4045-BCDE-D2E839A4C653}"/>
              </a:ext>
            </a:extLst>
          </p:cNvPr>
          <p:cNvSpPr/>
          <p:nvPr/>
        </p:nvSpPr>
        <p:spPr>
          <a:xfrm>
            <a:off x="7518968" y="5510698"/>
            <a:ext cx="400110" cy="38786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45118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129BE-4B48-4462-8239-8A5580D5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平等化工作量证明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862BF-2F85-4A81-A72A-FE6398576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挖矿需要至少</a:t>
            </a:r>
            <a:r>
              <a:rPr lang="en-US" altLang="zh-CN" dirty="0"/>
              <a:t>2Mb</a:t>
            </a:r>
            <a:r>
              <a:rPr lang="zh-CN" altLang="en-US" dirty="0"/>
              <a:t>内存，否则就会特别耗时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门罗币初期还是抵御了一下矿池化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现在</a:t>
            </a:r>
            <a:r>
              <a:rPr lang="en-US" altLang="zh-CN" dirty="0"/>
              <a:t>2Mb</a:t>
            </a:r>
            <a:r>
              <a:rPr lang="zh-CN" altLang="en-US" dirty="0"/>
              <a:t>内存的矿机已经很常见了，所以并不成功</a:t>
            </a:r>
            <a:endParaRPr lang="en-US" altLang="zh-CN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90EC547-5AA3-4C78-AF5B-4F5995054921}"/>
              </a:ext>
            </a:extLst>
          </p:cNvPr>
          <p:cNvCxnSpPr/>
          <p:nvPr/>
        </p:nvCxnSpPr>
        <p:spPr>
          <a:xfrm>
            <a:off x="905069" y="1586204"/>
            <a:ext cx="4329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670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2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529</Words>
  <Application>Microsoft Office PowerPoint</Application>
  <PresentationFormat>宽屏</PresentationFormat>
  <Paragraphs>88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Office 主题​​</vt:lpstr>
      <vt:lpstr>门罗币入门</vt:lpstr>
      <vt:lpstr>什么是门罗币</vt:lpstr>
      <vt:lpstr>门罗币发展历程</vt:lpstr>
      <vt:lpstr>比特币存在的问题</vt:lpstr>
      <vt:lpstr>门罗币的解决方案</vt:lpstr>
      <vt:lpstr>隐蔽地址技术</vt:lpstr>
      <vt:lpstr>一次性环签名技术</vt:lpstr>
      <vt:lpstr>签名后的交易</vt:lpstr>
      <vt:lpstr>平等化工作量证明</vt:lpstr>
      <vt:lpstr>平滑产出算法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摩门链入门</dc:title>
  <dc:creator>Yang Qinglong</dc:creator>
  <cp:lastModifiedBy>Yang Qinglong</cp:lastModifiedBy>
  <cp:revision>2</cp:revision>
  <dcterms:created xsi:type="dcterms:W3CDTF">2020-05-27T01:48:26Z</dcterms:created>
  <dcterms:modified xsi:type="dcterms:W3CDTF">2020-05-27T04:18:19Z</dcterms:modified>
</cp:coreProperties>
</file>