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sldIdLst>
    <p:sldId id="257" r:id="rId2"/>
    <p:sldId id="287" r:id="rId3"/>
    <p:sldId id="292" r:id="rId4"/>
    <p:sldId id="262" r:id="rId5"/>
    <p:sldId id="263" r:id="rId6"/>
    <p:sldId id="264" r:id="rId7"/>
    <p:sldId id="265" r:id="rId8"/>
    <p:sldId id="288" r:id="rId9"/>
    <p:sldId id="267" r:id="rId10"/>
    <p:sldId id="294" r:id="rId11"/>
    <p:sldId id="268" r:id="rId12"/>
    <p:sldId id="297" r:id="rId13"/>
    <p:sldId id="289" r:id="rId14"/>
    <p:sldId id="269" r:id="rId15"/>
    <p:sldId id="296" r:id="rId16"/>
    <p:sldId id="295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90" r:id="rId27"/>
    <p:sldId id="282" r:id="rId28"/>
    <p:sldId id="29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5"/>
    <p:restoredTop sz="94662"/>
  </p:normalViewPr>
  <p:slideViewPr>
    <p:cSldViewPr snapToGrid="0">
      <p:cViewPr varScale="1">
        <p:scale>
          <a:sx n="67" d="100"/>
          <a:sy n="67" d="100"/>
        </p:scale>
        <p:origin x="1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78F10-C105-4EF6-B316-3FED45A6BE08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E1EE5-7281-456A-B72C-002A91D18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E1EE5-7281-456A-B72C-002A91D184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2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1412776"/>
            <a:ext cx="6858000" cy="1296144"/>
          </a:xfrm>
        </p:spPr>
        <p:txBody>
          <a:bodyPr anchor="t" anchorCtr="0"/>
          <a:lstStyle>
            <a:lvl1pPr algn="ctr">
              <a:lnSpc>
                <a:spcPct val="125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020273" y="6447616"/>
            <a:ext cx="1666528" cy="36576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447616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3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15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450"/>
              </a:spcBef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9180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1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79986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295C-139A-4218-9497-23440036D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2015/5/29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39552" y="1071546"/>
            <a:ext cx="8229600" cy="4937760"/>
          </a:xfrm>
        </p:spPr>
        <p:txBody>
          <a:bodyPr/>
          <a:lstStyle>
            <a:lvl3pPr>
              <a:buClr>
                <a:schemeClr val="accent3">
                  <a:lumMod val="75000"/>
                </a:schemeClr>
              </a:buCl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dirty="0"/>
              <a:t>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3329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结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398"/>
            <a:ext cx="8229600" cy="64295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2015/5/29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539552" y="1219200"/>
            <a:ext cx="8229600" cy="4937760"/>
          </a:xfrm>
        </p:spPr>
        <p:txBody>
          <a:bodyPr/>
          <a:lstStyle>
            <a:lvl1pPr>
              <a:spcBef>
                <a:spcPts val="1350"/>
              </a:spcBef>
              <a:defRPr sz="2100"/>
            </a:lvl1pPr>
            <a:lvl2pPr>
              <a:defRPr sz="1800"/>
            </a:lvl2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2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24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447616"/>
            <a:ext cx="2286000" cy="365760"/>
          </a:xfrm>
        </p:spPr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447616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28140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531818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706816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222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690" y="1285877"/>
            <a:ext cx="4040188" cy="414933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06690" y="1295400"/>
            <a:ext cx="4041775" cy="405408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 algn="ctr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15689" y="1772816"/>
            <a:ext cx="4038600" cy="43993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spcBef>
                <a:spcPts val="300"/>
              </a:spcBef>
              <a:defRPr sz="1350"/>
            </a:lvl2pPr>
            <a:lvl3pPr>
              <a:spcBef>
                <a:spcPts val="300"/>
              </a:spcBef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706689" y="1772816"/>
            <a:ext cx="4038600" cy="43993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spcBef>
                <a:spcPts val="300"/>
              </a:spcBef>
              <a:defRPr sz="1350"/>
            </a:lvl2pPr>
            <a:lvl3pPr>
              <a:spcBef>
                <a:spcPts val="300"/>
              </a:spcBef>
              <a:defRPr sz="1350"/>
            </a:lvl3pPr>
            <a:lvl4pPr>
              <a:defRPr sz="1200"/>
            </a:lvl4pPr>
            <a:lvl5pPr>
              <a:defRPr sz="105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25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7306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15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1650"/>
              </a:lnSpc>
              <a:spcAft>
                <a:spcPts val="750"/>
              </a:spcAft>
              <a:buNone/>
              <a:defRPr sz="1200">
                <a:solidFill>
                  <a:schemeClr val="tx2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2015/5/29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22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2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539552" y="1071546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020273" y="6550520"/>
            <a:ext cx="1669576" cy="262857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5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/>
              <a:t>2015/5/29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550518"/>
            <a:ext cx="1583088" cy="262858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525344"/>
            <a:ext cx="8229600" cy="0"/>
          </a:xfrm>
          <a:prstGeom prst="line">
            <a:avLst/>
          </a:prstGeom>
          <a:noFill/>
          <a:ln w="19050" cap="flat" cmpd="sng" algn="ctr">
            <a:solidFill>
              <a:srgbClr val="009DD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785794"/>
            <a:ext cx="6472254" cy="0"/>
          </a:xfrm>
          <a:prstGeom prst="line">
            <a:avLst/>
          </a:prstGeom>
          <a:noFill/>
          <a:ln w="19050" cap="flat" cmpd="sng" algn="ctr">
            <a:solidFill>
              <a:srgbClr val="009DD9"/>
            </a:solidFill>
            <a:prstDash val="dash"/>
            <a:round/>
            <a:headEnd type="none" w="med" len="med"/>
            <a:tailEnd type="oval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1" y="6632621"/>
            <a:ext cx="190849" cy="120314"/>
          </a:xfrm>
          <a:prstGeom prst="triangle">
            <a:avLst>
              <a:gd name="adj" fmla="val 50000"/>
            </a:avLst>
          </a:prstGeom>
          <a:solidFill>
            <a:srgbClr val="009DD9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pic>
        <p:nvPicPr>
          <p:cNvPr id="11" name="Picture 3" descr="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8" y="214291"/>
            <a:ext cx="857256" cy="85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b="1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6000"/>
        <a:buFont typeface="Wingdings 3"/>
        <a:buChar char=""/>
        <a:defRPr kumimoji="0" sz="2400" b="1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1pPr>
      <a:lvl2pPr marL="411480" indent="-205740" algn="l" rtl="0" eaLnBrk="1" latinLnBrk="0" hangingPunct="1">
        <a:spcBef>
          <a:spcPts val="375"/>
        </a:spcBef>
        <a:buClr>
          <a:schemeClr val="accent2"/>
        </a:buClr>
        <a:buSzPct val="76000"/>
        <a:buFont typeface="Wingdings 3"/>
        <a:buChar char=""/>
        <a:defRPr kumimoji="0" sz="20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2pPr>
      <a:lvl3pPr marL="617220" indent="-171450" algn="l" rtl="0" eaLnBrk="1" latinLnBrk="0" hangingPunct="1">
        <a:spcBef>
          <a:spcPts val="375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3pPr>
      <a:lvl4pPr marL="822960" indent="-17145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4pPr>
      <a:lvl5pPr marL="1028700" indent="-171450" algn="l" rtl="0" eaLnBrk="1" latinLnBrk="0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itchFamily="18" charset="0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16" y="1688544"/>
            <a:ext cx="7772400" cy="1874639"/>
          </a:xfrm>
        </p:spPr>
        <p:txBody>
          <a:bodyPr anchor="ctr" anchorCtr="1"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cs typeface="+mj-cs"/>
              </a:rPr>
              <a:t>LDPC</a:t>
            </a:r>
            <a:r>
              <a:rPr lang="zh-CN" altLang="en-US" sz="4400" dirty="0">
                <a:solidFill>
                  <a:schemeClr val="tx1"/>
                </a:solidFill>
                <a:cs typeface="+mj-cs"/>
              </a:rPr>
              <a:t>编</a:t>
            </a:r>
            <a:r>
              <a:rPr lang="zh-CN" altLang="en-US" sz="4400">
                <a:solidFill>
                  <a:schemeClr val="tx1"/>
                </a:solidFill>
                <a:cs typeface="+mj-cs"/>
              </a:rPr>
              <a:t>译码作业</a:t>
            </a:r>
            <a:br>
              <a:rPr lang="en-US" altLang="zh-CN" sz="4000">
                <a:solidFill>
                  <a:schemeClr val="tx1"/>
                </a:solidFill>
                <a:cs typeface="+mj-cs"/>
              </a:rPr>
            </a:br>
            <a:r>
              <a:rPr lang="zh-CN" altLang="en-US" sz="2000" b="0">
                <a:solidFill>
                  <a:schemeClr val="tx1"/>
                </a:solidFill>
              </a:rPr>
              <a:t>信息论与编码理论</a:t>
            </a:r>
            <a:r>
              <a:rPr lang="en-US" altLang="zh-CN" sz="2000" b="0">
                <a:solidFill>
                  <a:schemeClr val="tx1"/>
                </a:solidFill>
              </a:rPr>
              <a:t> </a:t>
            </a:r>
            <a:r>
              <a:rPr lang="zh-CN" altLang="en-US" sz="2000" b="0">
                <a:solidFill>
                  <a:schemeClr val="tx1"/>
                </a:solidFill>
              </a:rPr>
              <a:t>期中大作业</a:t>
            </a:r>
            <a:br>
              <a:rPr lang="en-US" altLang="zh-CN" sz="4000" b="0"/>
            </a:br>
            <a:endParaRPr lang="zh-CN" altLang="en-US" sz="4000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9672" y="4064000"/>
            <a:ext cx="5504656" cy="1948944"/>
          </a:xfrm>
        </p:spPr>
        <p:txBody>
          <a:bodyPr anchor="ctr" anchorCtr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0">
                <a:solidFill>
                  <a:schemeClr val="tx2"/>
                </a:solidFill>
              </a:rPr>
              <a:t>助教：朱洪飞</a:t>
            </a:r>
            <a:endParaRPr lang="en-US" altLang="zh-CN" b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chemeClr val="tx2"/>
                </a:solidFill>
              </a:rPr>
              <a:t>18813144329   </a:t>
            </a: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chemeClr val="tx2"/>
                </a:solidFill>
              </a:rPr>
              <a:t>zhuhongfei@pku.edu.cn</a:t>
            </a:r>
          </a:p>
          <a:p>
            <a:pPr>
              <a:lnSpc>
                <a:spcPct val="150000"/>
              </a:lnSpc>
            </a:pPr>
            <a:r>
              <a:rPr lang="zh-CN" altLang="en-US" b="0">
                <a:solidFill>
                  <a:schemeClr val="tx2"/>
                </a:solidFill>
              </a:rPr>
              <a:t>英杰交流中心</a:t>
            </a:r>
            <a:r>
              <a:rPr lang="en-US" altLang="zh-CN" b="0">
                <a:solidFill>
                  <a:schemeClr val="tx2"/>
                </a:solidFill>
              </a:rPr>
              <a:t>330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75B5B-BEA8-460D-9AE4-CC981AD4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295C-139A-4218-9497-23440036DA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6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7F3F9-503E-44AA-9B85-C84980FD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编码算法</a:t>
            </a:r>
            <a:r>
              <a:rPr lang="en-US" altLang="zh-CN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B21963-C66B-4B68-923C-501F3F1E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6B29C6F-6782-415E-868D-E59A5893BB6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30002" y="1071546"/>
                <a:ext cx="8229600" cy="4937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/>
                  <a:t>基于</a:t>
                </a:r>
                <a:r>
                  <a:rPr lang="en-US" altLang="zh-CN" sz="2800"/>
                  <a:t>H</a:t>
                </a:r>
                <a:r>
                  <a:rPr lang="zh-CN" altLang="en-US" sz="2800"/>
                  <a:t>矩阵的通用</a:t>
                </a:r>
                <a:r>
                  <a:rPr lang="en-US" altLang="zh-CN" sz="2800"/>
                  <a:t>LDPC</a:t>
                </a:r>
                <a:r>
                  <a:rPr lang="zh-CN" altLang="en-US" sz="2800"/>
                  <a:t>编码：</a:t>
                </a:r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endParaRPr lang="en-US" altLang="zh-CN" sz="2800"/>
              </a:p>
              <a:p>
                <a:r>
                  <a:rPr lang="zh-CN" altLang="en-US" sz="2800"/>
                  <a:t>要求：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800"/>
                  <a:t>可逆</a:t>
                </a:r>
                <a:endParaRPr lang="en-US" altLang="zh-CN" sz="2800"/>
              </a:p>
              <a:p>
                <a:endParaRPr lang="en-US" altLang="zh-CN" sz="2000"/>
              </a:p>
              <a:p>
                <a:pPr marL="205740" lvl="1" indent="0">
                  <a:buNone/>
                </a:pPr>
                <a:endParaRPr lang="zh-CN" altLang="en-US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6B29C6F-6782-415E-868D-E59A5893B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30002" y="1071546"/>
                <a:ext cx="8229600" cy="4937760"/>
              </a:xfrm>
              <a:blipFill>
                <a:blip r:embed="rId3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32C6AE68-7817-464E-98D8-130D46B05479}"/>
              </a:ext>
            </a:extLst>
          </p:cNvPr>
          <p:cNvSpPr txBox="1">
            <a:spLocks/>
          </p:cNvSpPr>
          <p:nvPr/>
        </p:nvSpPr>
        <p:spPr>
          <a:xfrm>
            <a:off x="609600" y="295252"/>
            <a:ext cx="8229600" cy="57152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1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pPr defTabSz="914400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CC9CDC9-D442-4BA0-88E5-426D29BDE11C}"/>
              </a:ext>
            </a:extLst>
          </p:cNvPr>
          <p:cNvGrpSpPr/>
          <p:nvPr/>
        </p:nvGrpSpPr>
        <p:grpSpPr>
          <a:xfrm>
            <a:off x="420464" y="2203380"/>
            <a:ext cx="7938094" cy="2098794"/>
            <a:chOff x="849313" y="1493538"/>
            <a:chExt cx="7427343" cy="1963754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1CD1C83D-A998-468F-821A-76121C1D73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472142"/>
                </p:ext>
              </p:extLst>
            </p:nvPr>
          </p:nvGraphicFramePr>
          <p:xfrm>
            <a:off x="849313" y="1871663"/>
            <a:ext cx="6996112" cy="1100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3" name="Equation" r:id="rId4" imgW="3060360" imgH="482400" progId="Equation.DSMT4">
                    <p:embed/>
                  </p:oleObj>
                </mc:Choice>
                <mc:Fallback>
                  <p:oleObj name="Equation" r:id="rId4" imgW="3060360" imgH="4824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B46CB5D7-458F-4570-9F1D-ABE01C715E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9313" y="1871663"/>
                          <a:ext cx="6996112" cy="1100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9AA409D-8C96-4069-BDC9-6B26408BC0D8}"/>
                </a:ext>
              </a:extLst>
            </p:cNvPr>
            <p:cNvCxnSpPr/>
            <p:nvPr/>
          </p:nvCxnSpPr>
          <p:spPr>
            <a:xfrm flipV="1">
              <a:off x="6238875" y="1785938"/>
              <a:ext cx="0" cy="357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3DBF1CF-7E55-4BBC-9B7E-F3BB01F2F3C1}"/>
                </a:ext>
              </a:extLst>
            </p:cNvPr>
            <p:cNvCxnSpPr/>
            <p:nvPr/>
          </p:nvCxnSpPr>
          <p:spPr>
            <a:xfrm flipV="1">
              <a:off x="7334250" y="1785938"/>
              <a:ext cx="0" cy="357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F408F28-3F11-403D-95A4-9FEE89710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900" y="2747963"/>
              <a:ext cx="0" cy="357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DB701DD-12E2-4557-9168-9E80CF377487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0" y="2738438"/>
              <a:ext cx="285750" cy="438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7851CC4E-4F84-4550-AC25-BDBC0E325E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038912"/>
                </p:ext>
              </p:extLst>
            </p:nvPr>
          </p:nvGraphicFramePr>
          <p:xfrm>
            <a:off x="5208588" y="3167756"/>
            <a:ext cx="936624" cy="272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4" name="Equation" r:id="rId6" imgW="698400" imgH="203040" progId="Equation.DSMT4">
                    <p:embed/>
                  </p:oleObj>
                </mc:Choice>
                <mc:Fallback>
                  <p:oleObj name="Equation" r:id="rId6" imgW="6984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08588" y="3167756"/>
                          <a:ext cx="936624" cy="2724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74EF4BB2-E046-4332-85F3-7ACD006373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3422849"/>
                </p:ext>
              </p:extLst>
            </p:nvPr>
          </p:nvGraphicFramePr>
          <p:xfrm>
            <a:off x="5937249" y="1520712"/>
            <a:ext cx="496557" cy="237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5" name="Equation" r:id="rId8" imgW="342720" imgH="164880" progId="Equation.DSMT4">
                    <p:embed/>
                  </p:oleObj>
                </mc:Choice>
                <mc:Fallback>
                  <p:oleObj name="Equation" r:id="rId8" imgW="342720" imgH="1648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7851CC4E-4F84-4550-AC25-BDBC0E325E2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37249" y="1520712"/>
                          <a:ext cx="496557" cy="2378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53E8A499-D982-47D6-AE8A-134DE85A17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102886"/>
                </p:ext>
              </p:extLst>
            </p:nvPr>
          </p:nvGraphicFramePr>
          <p:xfrm>
            <a:off x="6433813" y="3184826"/>
            <a:ext cx="1044860" cy="272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6" name="Equation" r:id="rId10" imgW="774360" imgH="203040" progId="Equation.DSMT4">
                    <p:embed/>
                  </p:oleObj>
                </mc:Choice>
                <mc:Fallback>
                  <p:oleObj name="Equation" r:id="rId10" imgW="774360" imgH="20304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74EF4BB2-E046-4332-85F3-7ACD006373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433813" y="3184826"/>
                          <a:ext cx="1044860" cy="2724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96DC86B4-55A0-4115-9E31-0FB42149BD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529473"/>
                </p:ext>
              </p:extLst>
            </p:nvPr>
          </p:nvGraphicFramePr>
          <p:xfrm>
            <a:off x="6680690" y="1493538"/>
            <a:ext cx="1595966" cy="282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07" name="Equation" r:id="rId12" imgW="1143000" imgH="203040" progId="Equation.DSMT4">
                    <p:embed/>
                  </p:oleObj>
                </mc:Choice>
                <mc:Fallback>
                  <p:oleObj name="Equation" r:id="rId12" imgW="1143000" imgH="20304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53E8A499-D982-47D6-AE8A-134DE85A17F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680690" y="1493538"/>
                          <a:ext cx="1595966" cy="2821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0988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b="1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编码算法</a:t>
            </a:r>
            <a:r>
              <a:rPr lang="en-US" altLang="zh-CN" b="1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22033"/>
            <a:ext cx="8229600" cy="5445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Step1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：利用输入矢量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计算</a:t>
            </a: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中间结果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Step2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：利用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计算校验比特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Step3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：组合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与</a:t>
            </a:r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</a:p>
          <a:p>
            <a:pPr marL="0" indent="0">
              <a:buNone/>
            </a:pPr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检验：（一定要多试几组数据，保证编码正确）</a:t>
            </a:r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93373"/>
              </p:ext>
            </p:extLst>
          </p:nvPr>
        </p:nvGraphicFramePr>
        <p:xfrm>
          <a:off x="3611042" y="1466044"/>
          <a:ext cx="26495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2" name="Equation" r:id="rId4" imgW="1307880" imgH="279360" progId="Equation.DSMT4">
                  <p:embed/>
                </p:oleObj>
              </mc:Choice>
              <mc:Fallback>
                <p:oleObj name="Equation" r:id="rId4" imgW="1307880" imgH="27936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042" y="1466044"/>
                        <a:ext cx="26495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91914"/>
              </p:ext>
            </p:extLst>
          </p:nvPr>
        </p:nvGraphicFramePr>
        <p:xfrm>
          <a:off x="1696517" y="1426082"/>
          <a:ext cx="1472133" cy="59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3" name="Equation" r:id="rId6" imgW="583920" imgH="241200" progId="Equation.DSMT4">
                  <p:embed/>
                </p:oleObj>
              </mc:Choice>
              <mc:Fallback>
                <p:oleObj name="Equation" r:id="rId6" imgW="583920" imgH="24120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517" y="1426082"/>
                        <a:ext cx="1472133" cy="598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00649"/>
              </p:ext>
            </p:extLst>
          </p:nvPr>
        </p:nvGraphicFramePr>
        <p:xfrm>
          <a:off x="4935811" y="3064818"/>
          <a:ext cx="23637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4" name="Equation" r:id="rId8" imgW="1298217" imgH="280008" progId="Equation.DSMT4">
                  <p:embed/>
                </p:oleObj>
              </mc:Choice>
              <mc:Fallback>
                <p:oleObj name="Equation" r:id="rId8" imgW="1298217" imgH="280008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811" y="3064818"/>
                        <a:ext cx="23637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28568"/>
              </p:ext>
            </p:extLst>
          </p:nvPr>
        </p:nvGraphicFramePr>
        <p:xfrm>
          <a:off x="609600" y="2528893"/>
          <a:ext cx="39624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" name="Equation" r:id="rId10" imgW="1854000" imgH="761760" progId="Equation.DSMT4">
                  <p:embed/>
                </p:oleObj>
              </mc:Choice>
              <mc:Fallback>
                <p:oleObj name="Equation" r:id="rId10" imgW="1854000" imgH="761760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28893"/>
                        <a:ext cx="3962400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椭圆 13"/>
          <p:cNvSpPr/>
          <p:nvPr/>
        </p:nvSpPr>
        <p:spPr>
          <a:xfrm>
            <a:off x="8028384" y="162880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028384" y="191683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28384" y="220486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28384" y="2492896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28384" y="2852936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028384" y="314096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028384" y="342900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028384" y="371703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028384" y="400506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028384" y="4293096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028384" y="458112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028384" y="4869160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028384" y="5157192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028384" y="5445224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028384" y="5733256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028384" y="6021288"/>
            <a:ext cx="21602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236296" y="2780928"/>
            <a:ext cx="180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36296" y="3933056"/>
            <a:ext cx="180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36296" y="5157192"/>
            <a:ext cx="180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30E10DE-9C21-40B5-8E52-CA427492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08778"/>
              </p:ext>
            </p:extLst>
          </p:nvPr>
        </p:nvGraphicFramePr>
        <p:xfrm>
          <a:off x="2943200" y="4714644"/>
          <a:ext cx="1335683" cy="4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6" name="Equation" r:id="rId12" imgW="583920" imgH="203040" progId="Equation.DSMT4">
                  <p:embed/>
                </p:oleObj>
              </mc:Choice>
              <mc:Fallback>
                <p:oleObj name="Equation" r:id="rId12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43200" y="4714644"/>
                        <a:ext cx="1335683" cy="46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B46CB5D7-458F-4570-9F1D-ABE01C715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48662"/>
              </p:ext>
            </p:extLst>
          </p:nvPr>
        </p:nvGraphicFramePr>
        <p:xfrm>
          <a:off x="3032125" y="5789613"/>
          <a:ext cx="1219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7" name="Equation" r:id="rId14" imgW="533160" imgH="203040" progId="Equation.DSMT4">
                  <p:embed/>
                </p:oleObj>
              </mc:Choice>
              <mc:Fallback>
                <p:oleObj name="Equation" r:id="rId14" imgW="533160" imgH="203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30E10DE-9C21-40B5-8E52-CA427492F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32125" y="5789613"/>
                        <a:ext cx="12192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1AE7C-B079-4D43-9D5C-1EF8C6E2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4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FB1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FB1E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FB1E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FB1E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F618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F618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F618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F618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B559-162E-44C5-8338-34825C90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60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两种算法的比较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9C9648-D263-4BC9-B4ED-379AC9CD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D9B8BA-5DD2-4FFB-9F1F-ADB747796AB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36942" y="960119"/>
                <a:ext cx="8959457" cy="541210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时间复杂度比较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算法</a:t>
                </a:r>
                <a:r>
                  <a:rPr lang="en-US" altLang="zh-CN"/>
                  <a:t>1</a:t>
                </a:r>
                <a:r>
                  <a:rPr lang="zh-CN" altLang="en-US"/>
                  <a:t>适用于通用的</a:t>
                </a:r>
                <a:r>
                  <a:rPr lang="en-US" altLang="zh-CN"/>
                  <a:t>H</a:t>
                </a:r>
                <a:r>
                  <a:rPr lang="zh-CN" altLang="en-US"/>
                  <a:t>矩阵（只要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/>
                  <a:t>可逆）</a:t>
                </a:r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zh-CN" altLang="en-US"/>
                  <a:t>算法</a:t>
                </a:r>
                <a:r>
                  <a:rPr lang="en-US" altLang="zh-CN"/>
                  <a:t>2</a:t>
                </a:r>
                <a:r>
                  <a:rPr lang="zh-CN" altLang="en-US"/>
                  <a:t>适用于本次作业特定的</a:t>
                </a:r>
                <a:r>
                  <a:rPr lang="en-US" altLang="zh-CN"/>
                  <a:t>H</a:t>
                </a:r>
                <a:r>
                  <a:rPr lang="zh-CN" altLang="en-US"/>
                  <a:t>矩阵</a:t>
                </a:r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zh-CN" altLang="en-US"/>
                  <a:t>本次作业要求采用时间复杂度较低的</a:t>
                </a:r>
                <a:r>
                  <a:rPr lang="zh-CN" altLang="en-US">
                    <a:solidFill>
                      <a:srgbClr val="FF0000"/>
                    </a:solidFill>
                  </a:rPr>
                  <a:t>算法</a:t>
                </a:r>
                <a:r>
                  <a:rPr lang="en-US" altLang="zh-CN">
                    <a:solidFill>
                      <a:srgbClr val="FF0000"/>
                    </a:solidFill>
                  </a:rPr>
                  <a:t>2</a:t>
                </a:r>
                <a:r>
                  <a:rPr lang="zh-CN" altLang="en-US"/>
                  <a:t>进行编码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D9B8BA-5DD2-4FFB-9F1F-ADB747796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36942" y="960119"/>
                <a:ext cx="8959457" cy="5412105"/>
              </a:xfrm>
              <a:blipFill>
                <a:blip r:embed="rId2"/>
                <a:stretch>
                  <a:fillRect l="-476" t="-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1DF48A8D-4AA8-41DC-A48B-95A8DB902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410465"/>
                  </p:ext>
                </p:extLst>
              </p:nvPr>
            </p:nvGraphicFramePr>
            <p:xfrm>
              <a:off x="485999" y="1752609"/>
              <a:ext cx="8172001" cy="1343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130">
                      <a:extLst>
                        <a:ext uri="{9D8B030D-6E8A-4147-A177-3AD203B41FA5}">
                          <a16:colId xmlns:a16="http://schemas.microsoft.com/office/drawing/2014/main" val="2157163265"/>
                        </a:ext>
                      </a:extLst>
                    </a:gridCol>
                    <a:gridCol w="3192829">
                      <a:extLst>
                        <a:ext uri="{9D8B030D-6E8A-4147-A177-3AD203B41FA5}">
                          <a16:colId xmlns:a16="http://schemas.microsoft.com/office/drawing/2014/main" val="2410043202"/>
                        </a:ext>
                      </a:extLst>
                    </a:gridCol>
                    <a:gridCol w="4170042">
                      <a:extLst>
                        <a:ext uri="{9D8B030D-6E8A-4147-A177-3AD203B41FA5}">
                          <a16:colId xmlns:a16="http://schemas.microsoft.com/office/drawing/2014/main" val="2210765107"/>
                        </a:ext>
                      </a:extLst>
                    </a:gridCol>
                  </a:tblGrid>
                  <a:tr h="41604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比特乘法次数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比特加法次数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507029"/>
                      </a:ext>
                    </a:extLst>
                  </a:tr>
                  <a:tr h="463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算法</a:t>
                          </a:r>
                          <a:r>
                            <a:rPr lang="en-US" altLang="zh-CN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−1)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𝑁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815367"/>
                      </a:ext>
                    </a:extLst>
                  </a:tr>
                  <a:tr h="463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算法</a:t>
                          </a:r>
                          <a:r>
                            <a:rPr lang="en-US" altLang="zh-CN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𝐾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83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8">
                <a:extLst>
                  <a:ext uri="{FF2B5EF4-FFF2-40B4-BE49-F238E27FC236}">
                    <a16:creationId xmlns:a16="http://schemas.microsoft.com/office/drawing/2014/main" id="{1DF48A8D-4AA8-41DC-A48B-95A8DB902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410465"/>
                  </p:ext>
                </p:extLst>
              </p:nvPr>
            </p:nvGraphicFramePr>
            <p:xfrm>
              <a:off x="485999" y="1752609"/>
              <a:ext cx="8172001" cy="1343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130">
                      <a:extLst>
                        <a:ext uri="{9D8B030D-6E8A-4147-A177-3AD203B41FA5}">
                          <a16:colId xmlns:a16="http://schemas.microsoft.com/office/drawing/2014/main" val="2157163265"/>
                        </a:ext>
                      </a:extLst>
                    </a:gridCol>
                    <a:gridCol w="3192829">
                      <a:extLst>
                        <a:ext uri="{9D8B030D-6E8A-4147-A177-3AD203B41FA5}">
                          <a16:colId xmlns:a16="http://schemas.microsoft.com/office/drawing/2014/main" val="2410043202"/>
                        </a:ext>
                      </a:extLst>
                    </a:gridCol>
                    <a:gridCol w="4170042">
                      <a:extLst>
                        <a:ext uri="{9D8B030D-6E8A-4147-A177-3AD203B41FA5}">
                          <a16:colId xmlns:a16="http://schemas.microsoft.com/office/drawing/2014/main" val="2210765107"/>
                        </a:ext>
                      </a:extLst>
                    </a:gridCol>
                  </a:tblGrid>
                  <a:tr h="41604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比特乘法次数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比特加法次数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6507029"/>
                      </a:ext>
                    </a:extLst>
                  </a:tr>
                  <a:tr h="463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算法</a:t>
                          </a:r>
                          <a:r>
                            <a:rPr lang="en-US" altLang="zh-CN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573" t="-94805" r="-131489" b="-1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058" t="-94805" r="-584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815367"/>
                      </a:ext>
                    </a:extLst>
                  </a:tr>
                  <a:tr h="463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算法</a:t>
                          </a:r>
                          <a:r>
                            <a:rPr lang="en-US" altLang="zh-CN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2</a:t>
                          </a:r>
                          <a:endParaRPr lang="zh-CN" altLang="en-US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573" t="-197368" r="-131489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058" t="-197368" r="-584" b="-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3106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67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针对本次作业）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调制过信道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LDPC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译码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AC7B0-8BF1-4AB0-A97E-3D779FFD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24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调制过信道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73592" y="714372"/>
            <a:ext cx="8229600" cy="57287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本次作业</a:t>
            </a:r>
            <a:r>
              <a:rPr lang="zh-CN" altLang="zh-CN" sz="2000"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lang="zh-CN" altLang="en-US" sz="20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实数</a:t>
            </a:r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BPSK</a:t>
            </a:r>
            <a:r>
              <a:rPr lang="zh-CN" altLang="zh-CN" sz="2000">
                <a:latin typeface="Microsoft YaHei" charset="-122"/>
                <a:ea typeface="Microsoft YaHei" charset="-122"/>
                <a:cs typeface="Microsoft YaHei" charset="-122"/>
              </a:rPr>
              <a:t>调制</a:t>
            </a:r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latin typeface="Microsoft YaHei" charset="-122"/>
                <a:ea typeface="Microsoft YaHei" charset="-122"/>
              </a:rPr>
              <a:t>比特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0</a:t>
            </a:r>
            <a:r>
              <a:rPr lang="zh-CN" altLang="zh-CN" sz="1800">
                <a:latin typeface="Microsoft YaHei" charset="-122"/>
                <a:ea typeface="Microsoft YaHei" charset="-122"/>
              </a:rPr>
              <a:t>映射成</a:t>
            </a:r>
            <a:r>
              <a:rPr lang="zh-CN" altLang="en-US" sz="1800">
                <a:latin typeface="Microsoft YaHei" charset="-122"/>
                <a:ea typeface="Microsoft YaHei" charset="-122"/>
              </a:rPr>
              <a:t>符号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1</a:t>
            </a:r>
            <a:r>
              <a:rPr lang="zh-CN" altLang="zh-CN" sz="1800">
                <a:latin typeface="Microsoft YaHei" charset="-122"/>
                <a:ea typeface="Microsoft YaHei" charset="-122"/>
              </a:rPr>
              <a:t>，</a:t>
            </a:r>
            <a:r>
              <a:rPr lang="zh-CN" altLang="en-US" sz="1800">
                <a:latin typeface="Microsoft YaHei" charset="-122"/>
                <a:ea typeface="Microsoft YaHei" charset="-122"/>
              </a:rPr>
              <a:t>比特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1</a:t>
            </a:r>
            <a:r>
              <a:rPr lang="zh-CN" altLang="zh-CN" sz="1800">
                <a:latin typeface="Microsoft YaHei" charset="-122"/>
                <a:ea typeface="Microsoft YaHei" charset="-122"/>
              </a:rPr>
              <a:t>映射成</a:t>
            </a:r>
            <a:r>
              <a:rPr lang="zh-CN" altLang="en-US" sz="1800">
                <a:latin typeface="Microsoft YaHei" charset="-122"/>
                <a:ea typeface="Microsoft YaHei" charset="-122"/>
              </a:rPr>
              <a:t>符号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-1</a:t>
            </a:r>
          </a:p>
          <a:p>
            <a:pPr lvl="1">
              <a:lnSpc>
                <a:spcPct val="200000"/>
              </a:lnSpc>
            </a:pPr>
            <a:endParaRPr lang="en-US" altLang="zh-CN" sz="1800">
              <a:latin typeface="Microsoft YaHei" charset="-122"/>
              <a:ea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latin typeface="Microsoft YaHei" charset="-122"/>
                <a:ea typeface="Microsoft YaHei" charset="-122"/>
              </a:rPr>
              <a:t>实数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BPSK</a:t>
            </a:r>
            <a:r>
              <a:rPr lang="zh-CN" altLang="en-US" sz="1800">
                <a:latin typeface="Microsoft YaHei" charset="-122"/>
                <a:ea typeface="Microsoft YaHei" charset="-122"/>
              </a:rPr>
              <a:t>，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SNR</a:t>
            </a:r>
            <a:r>
              <a:rPr lang="zh-CN" altLang="en-US" sz="1800">
                <a:latin typeface="Microsoft YaHei" charset="-122"/>
                <a:ea typeface="Microsoft YaHei" charset="-122"/>
              </a:rPr>
              <a:t>与</a:t>
            </a:r>
            <a:r>
              <a:rPr lang="en-US" altLang="zh-CN" sz="1800">
                <a:latin typeface="Microsoft YaHei" charset="-122"/>
                <a:ea typeface="Microsoft YaHei" charset="-122"/>
              </a:rPr>
              <a:t>Eb/N0</a:t>
            </a:r>
            <a:r>
              <a:rPr lang="zh-CN" altLang="en-US" sz="1800">
                <a:latin typeface="Microsoft YaHei" charset="-122"/>
                <a:ea typeface="Microsoft YaHei" charset="-122"/>
              </a:rPr>
              <a:t>的转换关系：</a:t>
            </a:r>
            <a:endParaRPr lang="en-US" altLang="zh-CN" sz="1800">
              <a:latin typeface="Microsoft YaHei" charset="-122"/>
              <a:ea typeface="Microsoft YaHei" charset="-122"/>
            </a:endParaRPr>
          </a:p>
          <a:p>
            <a:pPr lvl="1">
              <a:lnSpc>
                <a:spcPct val="200000"/>
              </a:lnSpc>
            </a:pPr>
            <a:endParaRPr lang="en-US" altLang="zh-CN" sz="1800">
              <a:latin typeface="Microsoft YaHei" charset="-122"/>
              <a:ea typeface="Microsoft YaHei" charset="-122"/>
            </a:endParaRPr>
          </a:p>
          <a:p>
            <a:pPr lvl="1">
              <a:lnSpc>
                <a:spcPct val="200000"/>
              </a:lnSpc>
            </a:pP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信道加噪用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SNR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，性能画图用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Eb/N0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！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09DAFEB2-8D14-43BE-BA91-367A686DC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96533"/>
              </p:ext>
            </p:extLst>
          </p:nvPr>
        </p:nvGraphicFramePr>
        <p:xfrm>
          <a:off x="1229784" y="3429000"/>
          <a:ext cx="6012920" cy="79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7" name="Equation" r:id="rId3" imgW="3238200" imgH="431640" progId="Equation.DSMT4">
                  <p:embed/>
                </p:oleObj>
              </mc:Choice>
              <mc:Fallback>
                <p:oleObj name="Equation" r:id="rId3" imgW="3238200" imgH="431640" progId="Equation.DSMT4">
                  <p:embed/>
                  <p:pic>
                    <p:nvPicPr>
                      <p:cNvPr id="358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784" y="3429000"/>
                        <a:ext cx="6012920" cy="799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116A62-8129-42C3-95B6-0E4A9392D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08919"/>
              </p:ext>
            </p:extLst>
          </p:nvPr>
        </p:nvGraphicFramePr>
        <p:xfrm>
          <a:off x="3589338" y="2198688"/>
          <a:ext cx="12938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8" name="Equation" r:id="rId5" imgW="634680" imgH="177480" progId="Equation.DSMT4">
                  <p:embed/>
                </p:oleObj>
              </mc:Choice>
              <mc:Fallback>
                <p:oleObj name="Equation" r:id="rId5" imgW="634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9338" y="2198688"/>
                        <a:ext cx="12938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001ED1A-2078-49C3-9249-2199D6D9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A27885-82E2-4263-A240-5A43187FECED}"/>
              </a:ext>
            </a:extLst>
          </p:cNvPr>
          <p:cNvSpPr/>
          <p:nvPr/>
        </p:nvSpPr>
        <p:spPr>
          <a:xfrm>
            <a:off x="-83298" y="5233403"/>
            <a:ext cx="9307356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Eb/N0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与</a:t>
            </a:r>
            <a:r>
              <a:rPr lang="en-US" altLang="zh-CN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SNR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转换详细解释见压缩包内</a:t>
            </a:r>
            <a:r>
              <a:rPr lang="en-US" altLang="zh-CN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word</a:t>
            </a:r>
            <a:r>
              <a:rPr lang="zh-CN" altLang="en-US" sz="32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文档！</a:t>
            </a:r>
            <a:endParaRPr lang="en-US" altLang="zh-CN" sz="32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30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6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调制过信道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38172"/>
                <a:ext cx="8229600" cy="57287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本</a:t>
                </a:r>
                <a:r>
                  <a:rPr lang="zh-CN" altLang="en-US" sz="2000">
                    <a:latin typeface="Microsoft YaHei" charset="-122"/>
                    <a:ea typeface="Microsoft YaHei" charset="-122"/>
                    <a:cs typeface="Microsoft YaHei" charset="-122"/>
                  </a:rPr>
                  <a:t>次作业</a:t>
                </a:r>
                <a:r>
                  <a:rPr lang="zh-CN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在</a:t>
                </a:r>
                <a:r>
                  <a:rPr lang="en-US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AWGN</a:t>
                </a:r>
                <a:r>
                  <a:rPr lang="zh-CN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信道下进行误码率性能仿真</a:t>
                </a:r>
                <a:endParaRPr lang="en-US" altLang="zh-CN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zh-CN" sz="1800">
                    <a:latin typeface="Microsoft YaHei" charset="-122"/>
                    <a:ea typeface="Microsoft YaHei" charset="-122"/>
                    <a:cs typeface="Microsoft YaHei" charset="-122"/>
                  </a:rPr>
                  <a:t>MATLAB</a:t>
                </a:r>
                <a:r>
                  <a:rPr lang="zh-CN" altLang="en-US" sz="1800">
                    <a:latin typeface="Microsoft YaHei" charset="-122"/>
                    <a:ea typeface="Microsoft YaHei" charset="-122"/>
                    <a:cs typeface="Microsoft YaHei" charset="-122"/>
                  </a:rPr>
                  <a:t>给信号加</a:t>
                </a:r>
                <a:r>
                  <a:rPr lang="en-US" altLang="zh-CN" sz="1800">
                    <a:latin typeface="Microsoft YaHei" charset="-122"/>
                    <a:ea typeface="Microsoft YaHei" charset="-122"/>
                    <a:cs typeface="Microsoft YaHei" charset="-122"/>
                  </a:rPr>
                  <a:t>AWGN</a:t>
                </a:r>
                <a:r>
                  <a:rPr lang="zh-CN" altLang="en-US" sz="1800">
                    <a:latin typeface="Microsoft YaHei" charset="-122"/>
                    <a:ea typeface="Microsoft YaHei" charset="-122"/>
                    <a:cs typeface="Microsoft YaHei" charset="-122"/>
                  </a:rPr>
                  <a:t>噪声的两种方式：</a:t>
                </a:r>
                <a:endParaRPr lang="en-US" altLang="zh-CN" sz="18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根据信号功率及</a:t>
                </a:r>
                <a:r>
                  <a:rPr lang="en-US" altLang="zh-CN" sz="1600">
                    <a:latin typeface="Microsoft YaHei" charset="-122"/>
                    <a:ea typeface="Microsoft YaHei" charset="-122"/>
                    <a:cs typeface="Microsoft YaHei" charset="-122"/>
                  </a:rPr>
                  <a:t>SNR</a:t>
                </a:r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计算噪声功率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Microsoft YaHei" charset="-122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Microsoft YaHei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icrosoft YaHei" charset="-122"/>
                          </a:rPr>
                          <m:t>2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Microsoft YaHei" charset="-122"/>
                      </a:rPr>
                      <m:t>，</m:t>
                    </m:r>
                  </m:oMath>
                </a14:m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用</a:t>
                </a:r>
                <a:r>
                  <a:rPr lang="en-US" altLang="zh-CN" sz="1600">
                    <a:latin typeface="Microsoft YaHei" charset="-122"/>
                    <a:ea typeface="Microsoft YaHei" charset="-122"/>
                    <a:cs typeface="Microsoft YaHei" charset="-122"/>
                  </a:rPr>
                  <a:t>randn</a:t>
                </a:r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函数产生噪声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Microsoft YaHei" charset="-122"/>
                        <a:cs typeface="Microsoft YaHei" charset="-122"/>
                      </a:rPr>
                      <m:t>𝑛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Microsoft YaHei" charset="-122"/>
                        <a:cs typeface="Microsoft YaHei" charset="-122"/>
                      </a:rPr>
                      <m:t>再</m:t>
                    </m:r>
                  </m:oMath>
                </a14:m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添加</a:t>
                </a:r>
                <a:endParaRPr lang="en-US" altLang="zh-CN" sz="16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2">
                  <a:lnSpc>
                    <a:spcPct val="200000"/>
                  </a:lnSpc>
                </a:pPr>
                <a:endParaRPr lang="en-US" altLang="zh-CN" sz="16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直接用</a:t>
                </a:r>
                <a:r>
                  <a:rPr lang="en-US" altLang="zh-CN" sz="1600">
                    <a:latin typeface="Microsoft YaHei" charset="-122"/>
                    <a:ea typeface="Microsoft YaHei" charset="-122"/>
                    <a:cs typeface="Microsoft YaHei" charset="-122"/>
                  </a:rPr>
                  <a:t>awgn</a:t>
                </a:r>
                <a:r>
                  <a:rPr lang="zh-CN" altLang="en-US" sz="1600">
                    <a:latin typeface="Microsoft YaHei" charset="-122"/>
                    <a:ea typeface="Microsoft YaHei" charset="-122"/>
                    <a:cs typeface="Microsoft YaHei" charset="-122"/>
                  </a:rPr>
                  <a:t>函数产生加噪之后的信号</a:t>
                </a:r>
                <a:endParaRPr lang="en-US" altLang="zh-CN" sz="16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45770" lvl="2" indent="0">
                  <a:lnSpc>
                    <a:spcPct val="200000"/>
                  </a:lnSpc>
                  <a:buNone/>
                </a:pPr>
                <a:r>
                  <a:rPr lang="en-US" altLang="zh-CN" sz="1600">
                    <a:latin typeface="Microsoft YaHei" charset="-122"/>
                    <a:ea typeface="Microsoft YaHei" charset="-122"/>
                  </a:rPr>
                  <a:t>                             </a:t>
                </a:r>
                <a:r>
                  <a:rPr lang="en-US" altLang="zh-CN">
                    <a:latin typeface="Microsoft YaHei" charset="-122"/>
                    <a:ea typeface="Microsoft YaHei" charset="-122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ea typeface="Microsoft YaHei" charset="-122"/>
                  </a:rPr>
                  <a:t>y=awgn(d,SNR_dB,‘measured’)</a:t>
                </a: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>
                    <a:latin typeface="Microsoft YaHei" charset="-122"/>
                    <a:ea typeface="Microsoft YaHei" charset="-122"/>
                    <a:cs typeface="Microsoft YaHei" charset="-122"/>
                  </a:rPr>
                  <a:t>实数</a:t>
                </a:r>
                <a:r>
                  <a:rPr lang="en-US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BPSK</a:t>
                </a:r>
                <a:r>
                  <a:rPr lang="zh-CN" altLang="en-US" sz="2000">
                    <a:latin typeface="Microsoft YaHei" charset="-122"/>
                    <a:ea typeface="Microsoft YaHei" charset="-122"/>
                    <a:cs typeface="Microsoft YaHei" charset="-122"/>
                  </a:rPr>
                  <a:t>调制，</a:t>
                </a:r>
                <a:r>
                  <a:rPr lang="en-US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AWGN</a:t>
                </a:r>
                <a:r>
                  <a:rPr lang="zh-CN" altLang="en-US" sz="2000">
                    <a:latin typeface="Microsoft YaHei" charset="-122"/>
                    <a:ea typeface="Microsoft YaHei" charset="-122"/>
                    <a:cs typeface="Microsoft YaHei" charset="-122"/>
                  </a:rPr>
                  <a:t>信道下接收信号</a:t>
                </a:r>
                <a:r>
                  <a:rPr lang="en-US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y</a:t>
                </a:r>
                <a:r>
                  <a:rPr lang="zh-CN" altLang="en-US" sz="2000">
                    <a:latin typeface="Microsoft YaHei" charset="-122"/>
                    <a:ea typeface="Microsoft YaHei" charset="-122"/>
                    <a:cs typeface="Microsoft YaHei" charset="-122"/>
                  </a:rPr>
                  <a:t>的对数似然比（</a:t>
                </a:r>
                <a:r>
                  <a:rPr lang="en-US" altLang="zh-CN" sz="2000">
                    <a:latin typeface="Microsoft YaHei" charset="-122"/>
                    <a:ea typeface="Microsoft YaHei" charset="-122"/>
                    <a:cs typeface="Microsoft YaHei" charset="-122"/>
                  </a:rPr>
                  <a:t>LLR</a:t>
                </a:r>
                <a:r>
                  <a:rPr lang="zh-CN" altLang="en-US" sz="2000">
                    <a:latin typeface="Microsoft YaHei" charset="-122"/>
                    <a:ea typeface="Microsoft YaHei" charset="-122"/>
                    <a:cs typeface="Microsoft YaHei" charset="-122"/>
                  </a:rPr>
                  <a:t>）</a:t>
                </a:r>
                <a:endParaRPr lang="en-US" altLang="zh-CN" sz="20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8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280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>
                  <a:latin typeface="Times New Roman" panose="02020603050405020304" pitchFamily="18" charset="0"/>
                  <a:ea typeface="Microsoft YaHei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38172"/>
                <a:ext cx="8229600" cy="5728761"/>
              </a:xfr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FA9F56F-FA37-4AB7-845F-428F6FC8B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02301"/>
              </p:ext>
            </p:extLst>
          </p:nvPr>
        </p:nvGraphicFramePr>
        <p:xfrm>
          <a:off x="3434292" y="2590120"/>
          <a:ext cx="1232958" cy="41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FA9F56F-FA37-4AB7-845F-428F6FC8B6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4292" y="2590120"/>
                        <a:ext cx="1232958" cy="41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001ED1A-2078-49C3-9249-2199D6D9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9458F4A-C6AE-41B0-9738-9D57EA07D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67083"/>
              </p:ext>
            </p:extLst>
          </p:nvPr>
        </p:nvGraphicFramePr>
        <p:xfrm>
          <a:off x="755523" y="4812753"/>
          <a:ext cx="7384851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6" imgW="4597200" imgH="965160" progId="Equation.DSMT4">
                  <p:embed/>
                </p:oleObj>
              </mc:Choice>
              <mc:Fallback>
                <p:oleObj name="Equation" r:id="rId6" imgW="4597200" imgH="9651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38F88C-7CDB-42EA-B425-0CBE46916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523" y="4812753"/>
                        <a:ext cx="7384851" cy="155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492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针对本次作业）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调制过信道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译码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作业提交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AC7B0-8BF1-4AB0-A97E-3D779FFD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09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译码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本次作业要求实现四种译码算法，分别是：</a:t>
            </a:r>
            <a:endParaRPr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积算法（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Sum-Product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SP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，系统仿真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中常用）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最小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和算法（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Min-Sum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MS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，硬件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实现常用）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归一化最小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和算法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(Normalized Min-Sum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NMS)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偏置最小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和算法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(Offset Min-Sum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OMS)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后两种算法是在最小和算法的基础上进行一点修正以提高其性能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1AAA5-5AD3-42C8-8147-364EA499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9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和积算法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071545"/>
            <a:ext cx="8229600" cy="5643597"/>
          </a:xfrm>
        </p:spPr>
        <p:txBody>
          <a:bodyPr>
            <a:normAutofit/>
          </a:bodyPr>
          <a:lstStyle/>
          <a:p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(N,K)LDPC</a:t>
            </a:r>
            <a:r>
              <a:rPr lang="zh-CN" altLang="zh-CN">
                <a:latin typeface="Microsoft YaHei" charset="-122"/>
                <a:ea typeface="Microsoft YaHei" charset="-122"/>
                <a:cs typeface="Microsoft YaHei" charset="-122"/>
              </a:rPr>
              <a:t>码的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二分图包括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lang="zh-CN" altLang="zh-CN">
                <a:latin typeface="Microsoft YaHei" charset="-122"/>
                <a:ea typeface="Microsoft YaHei" charset="-122"/>
                <a:cs typeface="Microsoft YaHei" charset="-122"/>
              </a:rPr>
              <a:t>变量节点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N-K</a:t>
            </a:r>
            <a:r>
              <a:rPr lang="zh-CN" altLang="zh-CN">
                <a:latin typeface="Microsoft YaHei" charset="-122"/>
                <a:ea typeface="Microsoft YaHei" charset="-122"/>
                <a:cs typeface="Microsoft YaHei" charset="-122"/>
              </a:rPr>
              <a:t>个校验节点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若干</a:t>
            </a:r>
            <a:r>
              <a:rPr lang="zh-CN" altLang="zh-CN">
                <a:latin typeface="Microsoft YaHei" charset="-122"/>
                <a:ea typeface="Microsoft YaHei" charset="-122"/>
                <a:cs typeface="Microsoft YaHei" charset="-122"/>
              </a:rPr>
              <a:t>条边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度（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Degree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变量节点的度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校验节点的度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和积算法译码过程可以分为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三步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初始化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置信度传递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判决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与迭代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ABDF0-B622-4E06-AC2E-65814CB4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70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和积算法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第一步：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初始化</a:t>
            </a:r>
          </a:p>
          <a:p>
            <a:pPr lvl="1">
              <a:lnSpc>
                <a:spcPct val="120000"/>
              </a:lnSpc>
            </a:pP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每个比特从信道中接收到的信道信息作为初始置信度，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也即变量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节点的置信度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                  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，其中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     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表示第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个比特从信道接收</a:t>
            </a:r>
            <a:r>
              <a:rPr lang="zh-CN" altLang="zh-CN" sz="2400">
                <a:latin typeface="Microsoft YaHei" charset="-122"/>
                <a:ea typeface="Microsoft YaHei" charset="-122"/>
                <a:cs typeface="Microsoft YaHei" charset="-122"/>
              </a:rPr>
              <a:t>到的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LLR             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533578"/>
              </p:ext>
            </p:extLst>
          </p:nvPr>
        </p:nvGraphicFramePr>
        <p:xfrm>
          <a:off x="1418609" y="2915934"/>
          <a:ext cx="1656184" cy="57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7" name="Equation" r:id="rId3" imgW="685800" imgH="241300" progId="Equation.DSMT4">
                  <p:embed/>
                </p:oleObj>
              </mc:Choice>
              <mc:Fallback>
                <p:oleObj name="Equation" r:id="rId3" imgW="685800" imgH="241300" progId="Equation.DSMT4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609" y="2915934"/>
                        <a:ext cx="1656184" cy="575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8201"/>
              </p:ext>
            </p:extLst>
          </p:nvPr>
        </p:nvGraphicFramePr>
        <p:xfrm>
          <a:off x="4000583" y="2951437"/>
          <a:ext cx="609069" cy="50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8" name="Equation" r:id="rId5" imgW="279400" imgH="228600" progId="Equation.DSMT4">
                  <p:embed/>
                </p:oleObj>
              </mc:Choice>
              <mc:Fallback>
                <p:oleObj name="Equation" r:id="rId5" imgW="279400" imgH="228600" progId="Equation.DSMT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83" y="2951437"/>
                        <a:ext cx="609069" cy="504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53558"/>
              </p:ext>
            </p:extLst>
          </p:nvPr>
        </p:nvGraphicFramePr>
        <p:xfrm>
          <a:off x="4305117" y="3429000"/>
          <a:ext cx="1041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" name="Equation" r:id="rId7" imgW="507960" imgH="241200" progId="Equation.DSMT4">
                  <p:embed/>
                </p:oleObj>
              </mc:Choice>
              <mc:Fallback>
                <p:oleObj name="Equation" r:id="rId7" imgW="507960" imgH="24120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117" y="3429000"/>
                        <a:ext cx="1041400" cy="490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156176" y="1340767"/>
          <a:ext cx="2808312" cy="500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0" name="Visio" r:id="rId9" imgW="2258177" imgH="4023661" progId="Visio.Drawing.11">
                  <p:embed/>
                </p:oleObj>
              </mc:Choice>
              <mc:Fallback>
                <p:oleObj name="Visio" r:id="rId9" imgW="2258177" imgH="4023661" progId="Visio.Drawing.11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340767"/>
                        <a:ext cx="2808312" cy="500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CB7902-95B5-4EF5-B984-F7303778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LDPC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码简介（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针对本次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</a:rPr>
              <a:t>作业）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调制过信道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译码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作业提交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8B3951-3DCA-43C2-AA3D-43795E74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2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3753"/>
            <a:ext cx="8229600" cy="488604"/>
          </a:xfrm>
        </p:spPr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和积算法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555496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sz="2600" dirty="0">
                <a:latin typeface="Microsoft YaHei" charset="-122"/>
                <a:ea typeface="Microsoft YaHei" charset="-122"/>
                <a:cs typeface="Microsoft YaHei" charset="-122"/>
              </a:rPr>
              <a:t>第二步：置信度传递</a:t>
            </a:r>
            <a:endParaRPr lang="en-US" altLang="zh-CN" sz="2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每个变量节点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要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将自己的置信度传递给具有校验关系的校验节点。第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个变量节点传递给第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j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个校验节点的置信度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计算方法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                                  </a:t>
            </a:r>
          </a:p>
          <a:p>
            <a:pPr lvl="1"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</a:p>
          <a:p>
            <a:pPr lvl="1"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</a:p>
          <a:p>
            <a:pPr lvl="1"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None/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	 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其中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zh-CN" sz="2400"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zh-CN" sz="2400">
                <a:latin typeface="Microsoft YaHei" charset="-122"/>
                <a:ea typeface="Microsoft YaHei" charset="-122"/>
                <a:cs typeface="Microsoft YaHei" charset="-122"/>
              </a:rPr>
              <a:t>个变量节点的度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48797"/>
              </p:ext>
            </p:extLst>
          </p:nvPr>
        </p:nvGraphicFramePr>
        <p:xfrm>
          <a:off x="1835150" y="3762375"/>
          <a:ext cx="31686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5" name="Equation" r:id="rId3" imgW="1422360" imgH="482400" progId="Equation.DSMT4">
                  <p:embed/>
                </p:oleObj>
              </mc:Choice>
              <mc:Fallback>
                <p:oleObj name="Equation" r:id="rId3" imgW="1422360" imgH="482400" progId="Equation.DSMT4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62375"/>
                        <a:ext cx="3168650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898482"/>
              </p:ext>
            </p:extLst>
          </p:nvPr>
        </p:nvGraphicFramePr>
        <p:xfrm>
          <a:off x="5626968" y="1600200"/>
          <a:ext cx="3337520" cy="466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" name="Visio" r:id="rId5" imgW="2954122" imgH="4127297" progId="Visio.Drawing.11">
                  <p:embed/>
                </p:oleObj>
              </mc:Choice>
              <mc:Fallback>
                <p:oleObj name="Visio" r:id="rId5" imgW="2954122" imgH="4127297" progId="Visio.Drawing.11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968" y="1600200"/>
                        <a:ext cx="3337520" cy="4665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C31EAC48-D1C1-4B17-AC06-AF5B0E7B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24454"/>
              </p:ext>
            </p:extLst>
          </p:nvPr>
        </p:nvGraphicFramePr>
        <p:xfrm>
          <a:off x="1492559" y="4788147"/>
          <a:ext cx="409266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59" y="4788147"/>
                        <a:ext cx="409266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D85E-0070-4AB6-82E2-12C108D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B98E8-0DAC-493A-A18E-26A2B911D800}"/>
              </a:ext>
            </a:extLst>
          </p:cNvPr>
          <p:cNvSpPr/>
          <p:nvPr/>
        </p:nvSpPr>
        <p:spPr>
          <a:xfrm>
            <a:off x="6238875" y="5448300"/>
            <a:ext cx="2725613" cy="817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7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和积算法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616851"/>
            <a:ext cx="5554960" cy="4525963"/>
          </a:xfrm>
        </p:spPr>
        <p:txBody>
          <a:bodyPr>
            <a:noAutofit/>
          </a:bodyPr>
          <a:lstStyle/>
          <a:p>
            <a:pPr lvl="0"/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第二步：置信度传递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校验节点根据变量节点传递来的置信度，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更新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每一个变量节点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置信度。第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j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个校验节点为第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个变量节点更新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置信度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</a:p>
          <a:p>
            <a:pPr lvl="1"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zh-CN" sz="2400">
                <a:latin typeface="Microsoft YaHei" charset="-122"/>
                <a:ea typeface="Microsoft YaHei" charset="-122"/>
                <a:cs typeface="Microsoft YaHei" charset="-122"/>
              </a:rPr>
              <a:t>其中</a:t>
            </a: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lang="zh-CN" altLang="zh-CN" sz="2400">
                <a:latin typeface="Microsoft YaHei" charset="-122"/>
                <a:ea typeface="Microsoft YaHei" charset="-122"/>
                <a:cs typeface="Microsoft YaHei" charset="-122"/>
              </a:rPr>
              <a:t>表示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j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个校验</a:t>
            </a:r>
            <a:r>
              <a:rPr lang="zh-CN" altLang="zh-CN" sz="2400">
                <a:latin typeface="Microsoft YaHei" charset="-122"/>
                <a:ea typeface="Microsoft YaHei" charset="-122"/>
                <a:cs typeface="Microsoft YaHei" charset="-122"/>
              </a:rPr>
              <a:t>节点的度</a:t>
            </a:r>
            <a:endParaRPr lang="zh-CN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509821"/>
              </p:ext>
            </p:extLst>
          </p:nvPr>
        </p:nvGraphicFramePr>
        <p:xfrm>
          <a:off x="1043608" y="3717032"/>
          <a:ext cx="411910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3" name="Equation" r:id="rId3" imgW="2145960" imgH="558720" progId="Equation.DSMT4">
                  <p:embed/>
                </p:oleObj>
              </mc:Choice>
              <mc:Fallback>
                <p:oleObj name="Equation" r:id="rId3" imgW="2145960" imgH="55872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17032"/>
                        <a:ext cx="4119101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67425"/>
              </p:ext>
            </p:extLst>
          </p:nvPr>
        </p:nvGraphicFramePr>
        <p:xfrm>
          <a:off x="1296192" y="4763661"/>
          <a:ext cx="403543" cy="54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4" name="Equation" r:id="rId5" imgW="190417" imgH="253890" progId="Equation.DSMT4">
                  <p:embed/>
                </p:oleObj>
              </mc:Choice>
              <mc:Fallback>
                <p:oleObj name="Equation" r:id="rId5" imgW="190417" imgH="25389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192" y="4763661"/>
                        <a:ext cx="403543" cy="544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435600" y="1377950"/>
          <a:ext cx="37084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5" name="Visio" r:id="rId7" imgW="3268980" imgH="4019702" progId="Visio.Drawing.11">
                  <p:embed/>
                </p:oleObj>
              </mc:Choice>
              <mc:Fallback>
                <p:oleObj name="Visio" r:id="rId7" imgW="3268980" imgH="4019702" progId="Visio.Drawing.11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377950"/>
                        <a:ext cx="3708400" cy="457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A3B6D-302C-49EB-8DDF-10D775C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7435D9-9283-4AFA-A514-55113FF5F042}"/>
              </a:ext>
            </a:extLst>
          </p:cNvPr>
          <p:cNvSpPr/>
          <p:nvPr/>
        </p:nvSpPr>
        <p:spPr>
          <a:xfrm>
            <a:off x="6026805" y="5181600"/>
            <a:ext cx="3021945" cy="999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A8C004-D423-4074-8E3B-604B76F07B90}"/>
              </a:ext>
            </a:extLst>
          </p:cNvPr>
          <p:cNvSpPr/>
          <p:nvPr/>
        </p:nvSpPr>
        <p:spPr>
          <a:xfrm>
            <a:off x="7372412" y="5104068"/>
            <a:ext cx="1676338" cy="999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4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和积算法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7174" y="1214931"/>
            <a:ext cx="8686801" cy="4950316"/>
          </a:xfrm>
        </p:spPr>
        <p:txBody>
          <a:bodyPr>
            <a:noAutofit/>
          </a:bodyPr>
          <a:lstStyle/>
          <a:p>
            <a:pPr lvl="0"/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第三步：判决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置信度更新完毕后做硬判决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en-US" altLang="zh-CN" sz="2400" dirty="0">
                <a:latin typeface="Microsoft YaHei" charset="-122"/>
                <a:ea typeface="Microsoft YaHei" charset="-122"/>
              </a:rPr>
              <a:t>2</a:t>
            </a:r>
            <a:r>
              <a:rPr lang="zh-CN" altLang="en-US" sz="2400" dirty="0">
                <a:latin typeface="Microsoft YaHei" charset="-122"/>
                <a:ea typeface="Microsoft YaHei" charset="-122"/>
              </a:rPr>
              <a:t>）</a:t>
            </a:r>
            <a:r>
              <a:rPr lang="zh-CN" altLang="zh-CN" sz="2400" dirty="0">
                <a:latin typeface="Microsoft YaHei" charset="-122"/>
                <a:ea typeface="Microsoft YaHei" charset="-122"/>
              </a:rPr>
              <a:t>如果所有的校验关系得到满足</a:t>
            </a:r>
            <a:r>
              <a:rPr lang="zh-CN" altLang="zh-CN" sz="2400">
                <a:latin typeface="Microsoft YaHei" charset="-122"/>
                <a:ea typeface="Microsoft YaHei" charset="-122"/>
              </a:rPr>
              <a:t>，即</a:t>
            </a:r>
            <a:r>
              <a:rPr lang="en-US" altLang="zh-CN" sz="2400" dirty="0">
                <a:latin typeface="Microsoft YaHei" charset="-122"/>
                <a:ea typeface="Microsoft YaHei" charset="-122"/>
              </a:rPr>
              <a:t>             </a:t>
            </a:r>
            <a:r>
              <a:rPr lang="zh-CN" altLang="en-US" sz="2400" dirty="0">
                <a:latin typeface="Microsoft YaHei" charset="-122"/>
                <a:ea typeface="Microsoft YaHei" charset="-122"/>
              </a:rPr>
              <a:t>，                          其中                     ，</a:t>
            </a:r>
            <a:r>
              <a:rPr lang="zh-CN" altLang="zh-CN" sz="2400" dirty="0">
                <a:latin typeface="Microsoft YaHei" charset="-122"/>
                <a:ea typeface="Microsoft YaHei" charset="-122"/>
              </a:rPr>
              <a:t>则</a:t>
            </a:r>
            <a:r>
              <a:rPr lang="zh-CN" altLang="zh-CN" sz="2400">
                <a:latin typeface="Microsoft YaHei" charset="-122"/>
                <a:ea typeface="Microsoft YaHei" charset="-122"/>
              </a:rPr>
              <a:t>译码结束</a:t>
            </a:r>
            <a:r>
              <a:rPr lang="zh-CN" altLang="en-US" sz="2400">
                <a:latin typeface="Microsoft YaHei" charset="-122"/>
                <a:ea typeface="Microsoft YaHei" charset="-122"/>
              </a:rPr>
              <a:t>，取出</a:t>
            </a:r>
            <a:endParaRPr lang="en-US" altLang="zh-CN" sz="2400">
              <a:latin typeface="Microsoft YaHei" charset="-122"/>
              <a:ea typeface="Microsoft YaHei" charset="-122"/>
            </a:endParaRPr>
          </a:p>
          <a:p>
            <a:pPr lvl="1">
              <a:buFont typeface="Wingdings 3"/>
              <a:buNone/>
            </a:pPr>
            <a:r>
              <a:rPr lang="en-US" altLang="zh-CN" sz="2400">
                <a:latin typeface="Microsoft YaHei" charset="-122"/>
                <a:ea typeface="Microsoft YaHei" charset="-122"/>
              </a:rPr>
              <a:t>  </a:t>
            </a:r>
          </a:p>
          <a:p>
            <a:pPr lvl="1">
              <a:buFont typeface="Wingdings 3"/>
              <a:buNone/>
            </a:pPr>
            <a:r>
              <a:rPr lang="en-US" altLang="zh-CN" sz="2400">
                <a:latin typeface="Microsoft YaHei" charset="-122"/>
                <a:ea typeface="Microsoft YaHei" charset="-122"/>
              </a:rPr>
              <a:t>	</a:t>
            </a:r>
            <a:r>
              <a:rPr lang="zh-CN" altLang="en-US" sz="2400">
                <a:latin typeface="Microsoft YaHei" charset="-122"/>
                <a:ea typeface="Microsoft YaHei" charset="-122"/>
              </a:rPr>
              <a:t>即为信息位</a:t>
            </a:r>
            <a:r>
              <a:rPr lang="en-US" altLang="zh-CN" sz="2400">
                <a:latin typeface="Microsoft YaHei" charset="-122"/>
                <a:ea typeface="Microsoft YaHei" charset="-122"/>
              </a:rPr>
              <a:t>  </a:t>
            </a:r>
            <a:r>
              <a:rPr lang="zh-CN" altLang="en-US" sz="2400">
                <a:latin typeface="Microsoft YaHei" charset="-122"/>
                <a:ea typeface="Microsoft YaHei" charset="-122"/>
              </a:rPr>
              <a:t>的估计</a:t>
            </a:r>
            <a:r>
              <a:rPr lang="zh-CN" altLang="zh-CN" sz="2400">
                <a:latin typeface="Microsoft YaHei" charset="-122"/>
                <a:ea typeface="Microsoft YaHei" charset="-122"/>
              </a:rPr>
              <a:t>；如果</a:t>
            </a:r>
            <a:r>
              <a:rPr lang="zh-CN" altLang="en-US" sz="2400">
                <a:latin typeface="Microsoft YaHei" charset="-122"/>
                <a:ea typeface="Microsoft YaHei" charset="-122"/>
              </a:rPr>
              <a:t>不成立</a:t>
            </a:r>
            <a:r>
              <a:rPr lang="en-US" altLang="zh-CN" sz="2400" dirty="0">
                <a:latin typeface="Microsoft YaHei" charset="-122"/>
                <a:ea typeface="Microsoft YaHei" charset="-122"/>
              </a:rPr>
              <a:t> </a:t>
            </a:r>
            <a:r>
              <a:rPr lang="zh-CN" altLang="zh-CN" sz="2400" dirty="0">
                <a:latin typeface="Microsoft YaHei" charset="-122"/>
                <a:ea typeface="Microsoft YaHei" charset="-122"/>
              </a:rPr>
              <a:t>，则返回迭代</a:t>
            </a:r>
            <a:r>
              <a:rPr lang="zh-CN" altLang="zh-CN" sz="2400">
                <a:latin typeface="Microsoft YaHei" charset="-122"/>
                <a:ea typeface="Microsoft YaHei" charset="-122"/>
              </a:rPr>
              <a:t>的</a:t>
            </a:r>
            <a:r>
              <a:rPr lang="zh-CN" altLang="en-US" sz="2400">
                <a:latin typeface="Microsoft YaHei" charset="-122"/>
                <a:ea typeface="Microsoft YaHei" charset="-122"/>
              </a:rPr>
              <a:t>第二步</a:t>
            </a:r>
            <a:endParaRPr lang="en-US" altLang="zh-CN" sz="2400">
              <a:latin typeface="Microsoft YaHei" charset="-122"/>
              <a:ea typeface="Microsoft YaHei" charset="-122"/>
            </a:endParaRPr>
          </a:p>
          <a:p>
            <a:pPr lvl="1" indent="0">
              <a:buFont typeface="Wingdings 3"/>
              <a:buNone/>
            </a:pPr>
            <a:r>
              <a:rPr lang="zh-CN" altLang="zh-CN" sz="2400">
                <a:latin typeface="Microsoft YaHei" charset="-122"/>
                <a:ea typeface="Microsoft YaHei" charset="-122"/>
              </a:rPr>
              <a:t>继续</a:t>
            </a:r>
            <a:r>
              <a:rPr lang="zh-CN" altLang="zh-CN" sz="2400" dirty="0">
                <a:latin typeface="Microsoft YaHei" charset="-122"/>
                <a:ea typeface="Microsoft YaHei" charset="-122"/>
              </a:rPr>
              <a:t>迭代，直至达到迭代次数的上限。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176332"/>
              </p:ext>
            </p:extLst>
          </p:nvPr>
        </p:nvGraphicFramePr>
        <p:xfrm>
          <a:off x="2606675" y="2105025"/>
          <a:ext cx="287972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4" name="Equation" r:id="rId3" imgW="1460160" imgH="965160" progId="Equation.DSMT4">
                  <p:embed/>
                </p:oleObj>
              </mc:Choice>
              <mc:Fallback>
                <p:oleObj name="Equation" r:id="rId3" imgW="1460160" imgH="965160" progId="Equation.DSMT4">
                  <p:embed/>
                  <p:pic>
                    <p:nvPicPr>
                      <p:cNvPr id="30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105025"/>
                        <a:ext cx="2879725" cy="19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22334"/>
              </p:ext>
            </p:extLst>
          </p:nvPr>
        </p:nvGraphicFramePr>
        <p:xfrm>
          <a:off x="5894388" y="4135438"/>
          <a:ext cx="11001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5" name="Equation" r:id="rId5" imgW="533160" imgH="203040" progId="Equation.DSMT4">
                  <p:embed/>
                </p:oleObj>
              </mc:Choice>
              <mc:Fallback>
                <p:oleObj name="Equation" r:id="rId5" imgW="533160" imgH="203040" progId="Equation.DSMT4">
                  <p:embed/>
                  <p:pic>
                    <p:nvPicPr>
                      <p:cNvPr id="3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4135438"/>
                        <a:ext cx="11001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28149"/>
              </p:ext>
            </p:extLst>
          </p:nvPr>
        </p:nvGraphicFramePr>
        <p:xfrm>
          <a:off x="1425575" y="4518025"/>
          <a:ext cx="1871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6" name="Equation" r:id="rId7" imgW="1117440" imgH="253800" progId="Equation.DSMT4">
                  <p:embed/>
                </p:oleObj>
              </mc:Choice>
              <mc:Fallback>
                <p:oleObj name="Equation" r:id="rId7" imgW="1117440" imgH="253800" progId="Equation.DSMT4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4518025"/>
                        <a:ext cx="18716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A873B-F655-42E6-BFE7-D456006D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1DACC584-54A0-447A-9C65-55A0E67DF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85325"/>
              </p:ext>
            </p:extLst>
          </p:nvPr>
        </p:nvGraphicFramePr>
        <p:xfrm>
          <a:off x="2435225" y="4926013"/>
          <a:ext cx="2722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" name="Equation" r:id="rId9" imgW="1625400" imgH="253800" progId="Equation.DSMT4">
                  <p:embed/>
                </p:oleObj>
              </mc:Choice>
              <mc:Fallback>
                <p:oleObj name="Equation" r:id="rId9" imgW="1625400" imgH="253800" progId="Equation.DSMT4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926013"/>
                        <a:ext cx="2722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8FF161A0-4780-4CBF-9047-B69812A75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52087"/>
              </p:ext>
            </p:extLst>
          </p:nvPr>
        </p:nvGraphicFramePr>
        <p:xfrm>
          <a:off x="2245810" y="5417947"/>
          <a:ext cx="250242" cy="310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810" y="5417947"/>
                        <a:ext cx="250242" cy="310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67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最小和算法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04925"/>
            <a:ext cx="8229600" cy="6067425"/>
          </a:xfrm>
        </p:spPr>
        <p:txBody>
          <a:bodyPr>
            <a:normAutofit/>
          </a:bodyPr>
          <a:lstStyle/>
          <a:p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因为和积运算的</a:t>
            </a:r>
            <a:r>
              <a:rPr lang="zh-CN" altLang="zh-CN">
                <a:latin typeface="Microsoft YaHei" charset="-122"/>
                <a:ea typeface="Microsoft YaHei" charset="-122"/>
                <a:cs typeface="Microsoft YaHei" charset="-122"/>
              </a:rPr>
              <a:t>积运算部分需要进行的反双曲正切连乘等非常复杂的运算，在硬件实现中通常只能利用查表等相对繁琐的操作来完成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，因此需要进行改进。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最小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和算法与和积算法大同小异，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区别在于积算法不再用</a:t>
            </a:r>
            <a:endParaRPr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而用</a:t>
            </a:r>
            <a:endParaRPr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r>
              <a:rPr lang="en-US" altLang="zh-CN" sz="240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1593"/>
              </p:ext>
            </p:extLst>
          </p:nvPr>
        </p:nvGraphicFramePr>
        <p:xfrm>
          <a:off x="1841031" y="3504827"/>
          <a:ext cx="494292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3" imgW="2145960" imgH="558720" progId="Equation.DSMT4">
                  <p:embed/>
                </p:oleObj>
              </mc:Choice>
              <mc:Fallback>
                <p:oleObj name="Equation" r:id="rId3" imgW="2145960" imgH="55872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031" y="3504827"/>
                        <a:ext cx="4942922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40940"/>
              </p:ext>
            </p:extLst>
          </p:nvPr>
        </p:nvGraphicFramePr>
        <p:xfrm>
          <a:off x="1556592" y="5245594"/>
          <a:ext cx="5511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4" name="Equation" r:id="rId5" imgW="2692080" imgH="558720" progId="Equation.DSMT4">
                  <p:embed/>
                </p:oleObj>
              </mc:Choice>
              <mc:Fallback>
                <p:oleObj name="Equation" r:id="rId5" imgW="2692080" imgH="558720" progId="Equation.DSMT4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592" y="5245594"/>
                        <a:ext cx="55118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CE2C35-3ACE-470B-8D26-12270ED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56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归一化最小和算法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8140" y="1371600"/>
            <a:ext cx="8435280" cy="478112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归一化最小和算法建立在最小和算法之上，在计算校验节点为变量节点更新的置信度时引入归一化系数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以减小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Min-Sum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译码消息的幅度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的取值在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之间，这种算法中通过引入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减小了译码消息的幅度，取值合适时性能逼近和积算法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为了简化要求，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取值精确到小数点后一位即可）</a:t>
            </a:r>
          </a:p>
          <a:p>
            <a:pPr>
              <a:buNone/>
            </a:pPr>
            <a:endParaRPr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33709"/>
              </p:ext>
            </p:extLst>
          </p:nvPr>
        </p:nvGraphicFramePr>
        <p:xfrm>
          <a:off x="1930192" y="2806489"/>
          <a:ext cx="5591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2" name="Equation" r:id="rId3" imgW="2908080" imgH="558720" progId="Equation.DSMT4">
                  <p:embed/>
                </p:oleObj>
              </mc:Choice>
              <mc:Fallback>
                <p:oleObj name="Equation" r:id="rId3" imgW="2908080" imgH="558720" progId="Equation.DSMT4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192" y="2806489"/>
                        <a:ext cx="55911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717340-5A75-4941-BED4-1A8F746E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479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偏置最小和算法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1412"/>
            <a:ext cx="8435280" cy="476480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偏置最小和算法也是建立在最小和算法之上，在计算校验节点为变量节点更新的置信度时引入偏置量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</a:p>
          <a:p>
            <a:pPr>
              <a:buNone/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                 </a:t>
            </a:r>
            <a:r>
              <a:rPr lang="zh-CN" altLang="zh-CN">
                <a:latin typeface="Microsoft YaHei" charset="-122"/>
                <a:ea typeface="Microsoft YaHei" charset="-122"/>
                <a:cs typeface="Microsoft YaHei" charset="-122"/>
              </a:rPr>
              <a:t>小于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时，我们将其置为零，也就是消除了其对于下一步信息节点更新中的贡献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的取值在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之间，这种算法使得过小的校验信息不再传递到变量节点中，取值合适时性能逼近和积算法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38745"/>
              </p:ext>
            </p:extLst>
          </p:nvPr>
        </p:nvGraphicFramePr>
        <p:xfrm>
          <a:off x="1298575" y="2006654"/>
          <a:ext cx="65468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3" imgW="3403440" imgH="558720" progId="Equation.DSMT4">
                  <p:embed/>
                </p:oleObj>
              </mc:Choice>
              <mc:Fallback>
                <p:oleObj name="Equation" r:id="rId3" imgW="3403440" imgH="55872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2006654"/>
                        <a:ext cx="65468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84004"/>
              </p:ext>
            </p:extLst>
          </p:nvPr>
        </p:nvGraphicFramePr>
        <p:xfrm>
          <a:off x="1086701" y="3455452"/>
          <a:ext cx="1711337" cy="62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Equation" r:id="rId5" imgW="990360" imgH="342720" progId="Equation.DSMT4">
                  <p:embed/>
                </p:oleObj>
              </mc:Choice>
              <mc:Fallback>
                <p:oleObj name="Equation" r:id="rId5" imgW="990360" imgH="34272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01" y="3455452"/>
                        <a:ext cx="1711337" cy="629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2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10583-FBA6-4F0D-B2C5-FB781D9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7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针对本次作业）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调制过信道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译码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作业提交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22E014-EBA6-4C2B-AA3D-8F7BE64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73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0838" y="1122346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作业要求：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MATLAB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平台搭建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一个简单的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仿真系统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，验证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编解码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的性能</a:t>
            </a:r>
            <a:endParaRPr lang="en-US" altLang="zh-CN" sz="24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2514472-9061-4021-8FF9-9A4D4F0806C8}"/>
              </a:ext>
            </a:extLst>
          </p:cNvPr>
          <p:cNvGrpSpPr/>
          <p:nvPr/>
        </p:nvGrpSpPr>
        <p:grpSpPr>
          <a:xfrm>
            <a:off x="484199" y="2790825"/>
            <a:ext cx="8196262" cy="2176370"/>
            <a:chOff x="641366" y="2790825"/>
            <a:chExt cx="8196262" cy="217637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B7000F2-B9D8-48FC-AD8E-7A882AAA2D72}"/>
                </a:ext>
              </a:extLst>
            </p:cNvPr>
            <p:cNvGrpSpPr/>
            <p:nvPr/>
          </p:nvGrpSpPr>
          <p:grpSpPr>
            <a:xfrm>
              <a:off x="641366" y="2790825"/>
              <a:ext cx="7962890" cy="2176370"/>
              <a:chOff x="920766" y="2740025"/>
              <a:chExt cx="7962890" cy="2176370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CE1E54F-6319-45BF-9BA4-3B91487D2274}"/>
                  </a:ext>
                </a:extLst>
              </p:cNvPr>
              <p:cNvSpPr/>
              <p:nvPr/>
            </p:nvSpPr>
            <p:spPr>
              <a:xfrm>
                <a:off x="1485900" y="2754546"/>
                <a:ext cx="1247775" cy="794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LDPC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编码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8EF249B9-B34E-4412-98E8-4821969FC624}"/>
                  </a:ext>
                </a:extLst>
              </p:cNvPr>
              <p:cNvSpPr/>
              <p:nvPr/>
            </p:nvSpPr>
            <p:spPr>
              <a:xfrm>
                <a:off x="3435358" y="2770050"/>
                <a:ext cx="1247775" cy="794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实数</a:t>
                </a:r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BPSK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调制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CDD4366-8E92-46EE-A0F0-B1D9AD6826E8}"/>
                  </a:ext>
                </a:extLst>
              </p:cNvPr>
              <p:cNvSpPr/>
              <p:nvPr/>
            </p:nvSpPr>
            <p:spPr>
              <a:xfrm>
                <a:off x="5383205" y="2746014"/>
                <a:ext cx="1247775" cy="794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AWGN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信道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7BDED3FA-C3C4-40A9-A6E8-2A28435EB8F7}"/>
                  </a:ext>
                </a:extLst>
              </p:cNvPr>
              <p:cNvSpPr/>
              <p:nvPr/>
            </p:nvSpPr>
            <p:spPr>
              <a:xfrm>
                <a:off x="7304492" y="2763700"/>
                <a:ext cx="1247775" cy="79441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LDPC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译码</a:t>
                </a:r>
                <a:endPara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88AFFC34-AF7D-40AF-BEEC-41A7546AACEA}"/>
                  </a:ext>
                </a:extLst>
              </p:cNvPr>
              <p:cNvSpPr/>
              <p:nvPr/>
            </p:nvSpPr>
            <p:spPr>
              <a:xfrm>
                <a:off x="920766" y="2946546"/>
                <a:ext cx="450834" cy="400045"/>
              </a:xfrm>
              <a:prstGeom prst="rightArrow">
                <a:avLst>
                  <a:gd name="adj1" fmla="val 48942"/>
                  <a:gd name="adj2" fmla="val 22486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6B82D32-1CFD-4271-9326-684A920CA3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7842" y="3541170"/>
                <a:ext cx="1" cy="89535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E00AB96-82F9-41EE-8BA8-04BF3649DE5B}"/>
                  </a:ext>
                </a:extLst>
              </p:cNvPr>
              <p:cNvCxnSpPr/>
              <p:nvPr/>
            </p:nvCxnSpPr>
            <p:spPr>
              <a:xfrm flipH="1">
                <a:off x="8883654" y="3540426"/>
                <a:ext cx="1" cy="89535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B45A1B8-EC42-473F-82C0-3E4E58A2E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42" y="4436520"/>
                <a:ext cx="25021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14DEE9E4-2BE2-45F8-AD37-A2171FDA68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7092" y="4435776"/>
                <a:ext cx="287656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50A30D8-3AD9-4BA6-9A95-DA4FA975CFB0}"/>
                  </a:ext>
                </a:extLst>
              </p:cNvPr>
              <p:cNvSpPr/>
              <p:nvPr/>
            </p:nvSpPr>
            <p:spPr>
              <a:xfrm>
                <a:off x="2900776" y="3955157"/>
                <a:ext cx="4003395" cy="9612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对比得到</a:t>
                </a:r>
                <a:endPara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误比特率（</a:t>
                </a:r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Bit Error Rate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BER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误帧率（</a:t>
                </a:r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Frame Error Rate, FER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</a:p>
            </p:txBody>
          </p:sp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E1452C0A-21C8-46BE-A96F-A2ACB4F6EA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675832"/>
                  </p:ext>
                </p:extLst>
              </p:nvPr>
            </p:nvGraphicFramePr>
            <p:xfrm>
              <a:off x="978694" y="2754546"/>
              <a:ext cx="266700" cy="3116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0" name="Equation" r:id="rId3" imgW="114120" imgH="139680" progId="Equation.DSMT4">
                      <p:embed/>
                    </p:oleObj>
                  </mc:Choice>
                  <mc:Fallback>
                    <p:oleObj name="Equation" r:id="rId3" imgW="1141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78694" y="2754546"/>
                            <a:ext cx="266700" cy="31162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箭头: 右 32">
                <a:extLst>
                  <a:ext uri="{FF2B5EF4-FFF2-40B4-BE49-F238E27FC236}">
                    <a16:creationId xmlns:a16="http://schemas.microsoft.com/office/drawing/2014/main" id="{BF9DDAEB-4531-4485-8990-A15A6C5850B6}"/>
                  </a:ext>
                </a:extLst>
              </p:cNvPr>
              <p:cNvSpPr/>
              <p:nvPr/>
            </p:nvSpPr>
            <p:spPr>
              <a:xfrm>
                <a:off x="2860683" y="2946546"/>
                <a:ext cx="450834" cy="400045"/>
              </a:xfrm>
              <a:prstGeom prst="rightArrow">
                <a:avLst>
                  <a:gd name="adj1" fmla="val 48942"/>
                  <a:gd name="adj2" fmla="val 22486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4" name="对象 33">
                <a:extLst>
                  <a:ext uri="{FF2B5EF4-FFF2-40B4-BE49-F238E27FC236}">
                    <a16:creationId xmlns:a16="http://schemas.microsoft.com/office/drawing/2014/main" id="{37F1AC11-07D9-4045-B2A4-DF8D48F588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9031680"/>
                  </p:ext>
                </p:extLst>
              </p:nvPr>
            </p:nvGraphicFramePr>
            <p:xfrm>
              <a:off x="2933700" y="2754313"/>
              <a:ext cx="296863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1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E1452C0A-21C8-46BE-A96F-A2ACB4F6EA2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33700" y="2754313"/>
                            <a:ext cx="296863" cy="3111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F5D068A3-924C-462E-B006-1F6A1EC54FBF}"/>
                  </a:ext>
                </a:extLst>
              </p:cNvPr>
              <p:cNvSpPr/>
              <p:nvPr/>
            </p:nvSpPr>
            <p:spPr>
              <a:xfrm>
                <a:off x="4811195" y="2974620"/>
                <a:ext cx="450834" cy="400045"/>
              </a:xfrm>
              <a:prstGeom prst="rightArrow">
                <a:avLst>
                  <a:gd name="adj1" fmla="val 48942"/>
                  <a:gd name="adj2" fmla="val 22486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6" name="对象 35">
                <a:extLst>
                  <a:ext uri="{FF2B5EF4-FFF2-40B4-BE49-F238E27FC236}">
                    <a16:creationId xmlns:a16="http://schemas.microsoft.com/office/drawing/2014/main" id="{88DA761F-FFB5-4FE9-8001-C79B0DD111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40087"/>
                  </p:ext>
                </p:extLst>
              </p:nvPr>
            </p:nvGraphicFramePr>
            <p:xfrm>
              <a:off x="4899025" y="2740025"/>
              <a:ext cx="268288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32" name="Equation" r:id="rId7" imgW="114120" imgH="177480" progId="Equation.DSMT4">
                      <p:embed/>
                    </p:oleObj>
                  </mc:Choice>
                  <mc:Fallback>
                    <p:oleObj name="Equation" r:id="rId7" imgW="114120" imgH="177480" progId="Equation.DSMT4">
                      <p:embed/>
                      <p:pic>
                        <p:nvPicPr>
                          <p:cNvPr id="34" name="对象 33">
                            <a:extLst>
                              <a:ext uri="{FF2B5EF4-FFF2-40B4-BE49-F238E27FC236}">
                                <a16:creationId xmlns:a16="http://schemas.microsoft.com/office/drawing/2014/main" id="{37F1AC11-07D9-4045-B2A4-DF8D48F5884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899025" y="2740025"/>
                            <a:ext cx="268288" cy="396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C4686D0F-1A05-4B8A-BA6D-7AB9FC5EECF1}"/>
                  </a:ext>
                </a:extLst>
              </p:cNvPr>
              <p:cNvSpPr/>
              <p:nvPr/>
            </p:nvSpPr>
            <p:spPr>
              <a:xfrm>
                <a:off x="6739731" y="2967233"/>
                <a:ext cx="450834" cy="400045"/>
              </a:xfrm>
              <a:prstGeom prst="rightArrow">
                <a:avLst>
                  <a:gd name="adj1" fmla="val 48942"/>
                  <a:gd name="adj2" fmla="val 22486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DD29C33F-B6B5-4478-A470-9A20D194ACDE}"/>
                </a:ext>
              </a:extLst>
            </p:cNvPr>
            <p:cNvSpPr/>
            <p:nvPr/>
          </p:nvSpPr>
          <p:spPr>
            <a:xfrm>
              <a:off x="8386794" y="3025420"/>
              <a:ext cx="450834" cy="400045"/>
            </a:xfrm>
            <a:prstGeom prst="rightArrow">
              <a:avLst>
                <a:gd name="adj1" fmla="val 48942"/>
                <a:gd name="adj2" fmla="val 22486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FC3BDB9-FD65-4F78-B260-4042F055A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48567"/>
              </p:ext>
            </p:extLst>
          </p:nvPr>
        </p:nvGraphicFramePr>
        <p:xfrm>
          <a:off x="6344449" y="2776538"/>
          <a:ext cx="3254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37F1AC11-07D9-4045-B2A4-DF8D48F588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4449" y="2776538"/>
                        <a:ext cx="3254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7A2F38BD-91F8-4EBE-A5A2-42BA3EA2A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38869"/>
              </p:ext>
            </p:extLst>
          </p:nvPr>
        </p:nvGraphicFramePr>
        <p:xfrm>
          <a:off x="8313738" y="2776538"/>
          <a:ext cx="266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11" imgW="114120" imgH="177480" progId="Equation.DSMT4">
                  <p:embed/>
                </p:oleObj>
              </mc:Choice>
              <mc:Fallback>
                <p:oleObj name="Equation" r:id="rId11" imgW="114120" imgH="17748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FC3BDB9-FD65-4F78-B260-4042F055A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13738" y="2776538"/>
                        <a:ext cx="26670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F774C26D-D47D-496B-9F14-83CBD3F7A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159429"/>
              </p:ext>
            </p:extLst>
          </p:nvPr>
        </p:nvGraphicFramePr>
        <p:xfrm>
          <a:off x="4430713" y="2749550"/>
          <a:ext cx="325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FC3BDB9-FD65-4F78-B260-4042F055A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30713" y="2749550"/>
                        <a:ext cx="3254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F166A-3DE6-4F35-9EEE-97DC746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6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60119"/>
            <a:ext cx="8229600" cy="56407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仿真要求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对于两个修正最小和算法，应选定一个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Eb/N0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1dB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附近），仿真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BER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得出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最佳值。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取值范围均为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，步进为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0.1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BER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曲线各画一张图。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仿真得出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Eb/N0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-1dB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2dB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（步进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0.5dB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）时四种译码算法的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BER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FER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，注意两个修正最小和算法的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α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β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都取最佳值。应画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BER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一张图，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FER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一张图，每一张图都包含四种算法。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作图应使用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MATLAB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semilogy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函数，横坐标为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(Eb/N0)</a:t>
            </a:r>
            <a:r>
              <a:rPr lang="en-US" altLang="zh-CN" baseline="-25000"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仿真建议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每一帧的仿真，建议设置最大迭代次数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30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每一个信噪比的仿真，</a:t>
            </a:r>
            <a:r>
              <a:rPr lang="zh-CN" altLang="en-US">
                <a:latin typeface="Microsoft YaHei" charset="-122"/>
                <a:ea typeface="Microsoft YaHei" charset="-122"/>
              </a:rPr>
              <a:t>建议停止条件：</a:t>
            </a:r>
            <a:r>
              <a:rPr lang="en-US" altLang="zh-CN">
                <a:latin typeface="Microsoft YaHei" charset="-122"/>
                <a:ea typeface="Microsoft YaHei" charset="-122"/>
              </a:rPr>
              <a:t>Eb/N0&lt;=1dB</a:t>
            </a:r>
            <a:r>
              <a:rPr lang="zh-CN" altLang="en-US">
                <a:latin typeface="Microsoft YaHei" charset="-122"/>
                <a:ea typeface="Microsoft YaHei" charset="-122"/>
              </a:rPr>
              <a:t>，错误的帧数超过</a:t>
            </a:r>
            <a:r>
              <a:rPr lang="en-US" altLang="zh-CN">
                <a:latin typeface="Microsoft YaHei" charset="-122"/>
                <a:ea typeface="Microsoft YaHei" charset="-122"/>
              </a:rPr>
              <a:t>50</a:t>
            </a:r>
            <a:r>
              <a:rPr lang="zh-CN" altLang="en-US">
                <a:latin typeface="Microsoft YaHei" charset="-122"/>
                <a:ea typeface="Microsoft YaHei" charset="-122"/>
              </a:rPr>
              <a:t>；</a:t>
            </a:r>
            <a:r>
              <a:rPr lang="en-US" altLang="zh-CN">
                <a:latin typeface="Microsoft YaHei" charset="-122"/>
                <a:ea typeface="Microsoft YaHei" charset="-122"/>
              </a:rPr>
              <a:t> Eb/N0&gt;1dB</a:t>
            </a:r>
            <a:r>
              <a:rPr lang="zh-CN" altLang="en-US">
                <a:latin typeface="Microsoft YaHei" charset="-122"/>
                <a:ea typeface="Microsoft YaHei" charset="-122"/>
              </a:rPr>
              <a:t>，错误的帧数超过</a:t>
            </a:r>
            <a:r>
              <a:rPr lang="en-US" altLang="zh-CN">
                <a:latin typeface="Microsoft YaHei" charset="-122"/>
                <a:ea typeface="Microsoft YaHei" charset="-122"/>
              </a:rPr>
              <a:t>3</a:t>
            </a:r>
            <a:r>
              <a:rPr lang="zh-CN" altLang="en-US">
                <a:latin typeface="Microsoft YaHei" charset="-122"/>
                <a:ea typeface="Microsoft YaHei" charset="-122"/>
              </a:rPr>
              <a:t> 。</a:t>
            </a:r>
            <a:endParaRPr lang="en-US" altLang="zh-CN">
              <a:latin typeface="Microsoft YaHei" charset="-122"/>
              <a:ea typeface="Microsoft YaHei" charset="-122"/>
            </a:endParaRPr>
          </a:p>
          <a:p>
            <a:pPr lvl="1">
              <a:lnSpc>
                <a:spcPct val="130000"/>
              </a:lnSpc>
            </a:pP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3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07968-CDAD-4437-8C55-FEBDEE80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6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9467" y="1113879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Tips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善用矩阵运算、向量运算，结合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编解码的方法可以有效提升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程序运行速度。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若发现性能总有一个门限，或高信噪比时依然经常迭代满次数上限，考虑检查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矩阵是否严格和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PPT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的一样。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双曲正切、反正切运算中由于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Matlab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精度问题可能出现值为“无穷”的情况，此时应特殊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处理一下。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可以尝试使用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语言编写解码模块，用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mex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命令在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matlab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中调用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程序，可以有效提升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程序运行速度。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7F918-3391-4B27-9D46-4B8E6F61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32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  <a:r>
              <a:rPr lang="zh-CN" altLang="en-US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r>
              <a:rPr lang="zh-CN" altLang="en-US" sz="2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针对本次作业）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en-US" altLang="zh-CN" sz="240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调制过信道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译码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作业提交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506879-B675-4780-A093-DDEC271F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0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作业提交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00132"/>
            <a:ext cx="8229600" cy="5572113"/>
          </a:xfrm>
        </p:spPr>
        <p:txBody>
          <a:bodyPr>
            <a:noAutofit/>
          </a:bodyPr>
          <a:lstStyle/>
          <a:p>
            <a:pPr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提交途径：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教学网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教学内容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——2020LDPC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编译码大作业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提交内容：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>
                <a:latin typeface="Microsoft YaHei" charset="-122"/>
                <a:ea typeface="Microsoft YaHei" charset="-122"/>
                <a:cs typeface="Microsoft YaHei" charset="-122"/>
              </a:rPr>
              <a:t>全部</a:t>
            </a:r>
            <a:r>
              <a:rPr lang="zh-CN" altLang="en-US" b="1" dirty="0">
                <a:latin typeface="Microsoft YaHei" charset="-122"/>
                <a:ea typeface="Microsoft YaHei" charset="-122"/>
                <a:cs typeface="Microsoft YaHei" charset="-122"/>
              </a:rPr>
              <a:t>源码文件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及</a:t>
            </a:r>
            <a:r>
              <a:rPr lang="en-US" altLang="zh-CN" b="1" dirty="0">
                <a:latin typeface="Microsoft YaHei" charset="-122"/>
                <a:ea typeface="Microsoft YaHei" charset="-122"/>
                <a:cs typeface="Microsoft YaHei" charset="-122"/>
              </a:rPr>
              <a:t>word</a:t>
            </a:r>
            <a:r>
              <a:rPr lang="zh-CN" altLang="en-US" b="1">
                <a:latin typeface="Microsoft YaHei" charset="-122"/>
                <a:ea typeface="Microsoft YaHei" charset="-122"/>
                <a:cs typeface="Microsoft YaHei" charset="-122"/>
              </a:rPr>
              <a:t>说明文档</a:t>
            </a:r>
            <a:endParaRPr lang="en-US" altLang="zh-CN" b="1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说明文档请包含性能曲线以及相关分析说明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提交形式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将全部文件打包为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zip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文件上传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zip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文件命名为“学号_姓名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_LDPC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编译码大作业”，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05740" lvl="1" indent="0">
              <a:buClr>
                <a:srgbClr val="990000"/>
              </a:buClr>
              <a:buNone/>
              <a:defRPr/>
            </a:pP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如“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1701111292_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朱洪飞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_LDPC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编译码大作业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截止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日期：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2020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年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月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日（周日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24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点</a:t>
            </a:r>
            <a:endParaRPr lang="en-US" altLang="zh-CN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Clr>
                <a:srgbClr val="990000"/>
              </a:buClr>
              <a:buFont typeface="Wingdings" panose="05000000000000000000" pitchFamily="2" charset="2"/>
              <a:buChar char="u"/>
              <a:defRPr/>
            </a:pP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    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70296-933F-4A64-8F5A-15EAD18954E3}"/>
              </a:ext>
            </a:extLst>
          </p:cNvPr>
          <p:cNvSpPr/>
          <p:nvPr/>
        </p:nvSpPr>
        <p:spPr>
          <a:xfrm>
            <a:off x="1042987" y="5259162"/>
            <a:ext cx="7058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		</a:t>
            </a: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				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温馨提示：</a:t>
            </a:r>
            <a:endParaRPr lang="en-US" altLang="zh-CN" sz="28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Microsoft YaHei" charset="-122"/>
            </a:endParaRPr>
          </a:p>
          <a:p>
            <a:r>
              <a:rPr lang="zh-CN" altLang="en-US" sz="28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Microsoft YaHei" charset="-122"/>
              </a:rPr>
              <a:t>代码量少，但是仿真时间较长，建议尽早做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B2DC7-9721-445B-8942-6740E819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39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6077" y="949911"/>
            <a:ext cx="8229600" cy="533548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CN" sz="6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buNone/>
            </a:pPr>
            <a:r>
              <a:rPr lang="zh-CN" altLang="en-US" sz="600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有任何问题随时问我！</a:t>
            </a:r>
            <a:endParaRPr lang="en-US" altLang="zh-CN" sz="600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buNone/>
            </a:pPr>
            <a:r>
              <a:rPr lang="zh-CN" altLang="en-US" sz="600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祝大家编程愉快！</a:t>
            </a:r>
            <a:endParaRPr lang="en-US" altLang="zh-CN" sz="600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buNone/>
            </a:pPr>
            <a:r>
              <a:rPr lang="zh-CN" altLang="en-US" sz="600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谢谢大家！</a:t>
            </a:r>
            <a:endParaRPr lang="en-US" altLang="zh-CN" sz="600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buNone/>
            </a:pPr>
            <a:endParaRPr lang="en-US" altLang="zh-CN" sz="6000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2A7BF-482F-4A13-83A8-F9E79F94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8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600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LDPC</a:t>
            </a:r>
            <a:r>
              <a:rPr lang="zh-CN" altLang="en-US" spc="600" dirty="0">
                <a:solidFill>
                  <a:schemeClr val="tx1"/>
                </a:solidFill>
                <a:latin typeface="Microsoft YaHei" charset="-122"/>
                <a:ea typeface="Microsoft YaHei" charset="-122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57275"/>
            <a:ext cx="8229600" cy="580072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本次作业中采用系统码设计，信息序列长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1008</a:t>
            </a: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比特，码长</a:t>
            </a:r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2016</a:t>
            </a:r>
          </a:p>
          <a:p>
            <a:pPr marL="0" indent="0">
              <a:buNone/>
            </a:pP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比特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，码率</a:t>
            </a:r>
            <a:r>
              <a:rPr lang="en-US" altLang="zh-CN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，即</a:t>
            </a:r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校验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矩阵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表示如下：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en-US" altLang="zh-CN" sz="20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i,j</a:t>
            </a:r>
            <a:r>
              <a:rPr lang="zh-CN" altLang="en-US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是大小为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z*z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的循环移位矩阵，行重为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；它的值表示该矩阵的循环位移偏移量，也是第一行中元素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所处的列的位置；若为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，表示是全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矩阵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3889"/>
            <a:ext cx="1847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01555"/>
              </p:ext>
            </p:extLst>
          </p:nvPr>
        </p:nvGraphicFramePr>
        <p:xfrm>
          <a:off x="2431949" y="2712700"/>
          <a:ext cx="428010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" name="Equation" r:id="rId3" imgW="2019300" imgH="1016000" progId="Equation.DSMT4">
                  <p:embed/>
                </p:oleObj>
              </mc:Choice>
              <mc:Fallback>
                <p:oleObj name="Equation" r:id="rId3" imgW="2019300" imgH="1016000" progId="Equation.DSMT4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949" y="2712700"/>
                        <a:ext cx="4280102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ABC863-568F-4B1D-BD57-ED4C6D6E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3C8780-03BF-4EC1-AE94-E63346E1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323004"/>
              </p:ext>
            </p:extLst>
          </p:nvPr>
        </p:nvGraphicFramePr>
        <p:xfrm>
          <a:off x="2801937" y="1452563"/>
          <a:ext cx="3722688" cy="40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" name="Equation" r:id="rId5" imgW="1866600" imgH="203040" progId="Equation.DSMT4">
                  <p:embed/>
                </p:oleObj>
              </mc:Choice>
              <mc:Fallback>
                <p:oleObj name="Equation" r:id="rId5" imgW="1866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1937" y="1452563"/>
                        <a:ext cx="3722688" cy="404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49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举例：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若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z=7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en-US" altLang="zh-CN" sz="20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i,j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=4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，则其矩阵结构为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buNone/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H_block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代表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矩阵的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en-US" altLang="zh-CN" sz="20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i,j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表示形式，则在本次作业中，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z=56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H_block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36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）由“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Matrix(2016,1008)Block56.mat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”给出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7901"/>
              </p:ext>
            </p:extLst>
          </p:nvPr>
        </p:nvGraphicFramePr>
        <p:xfrm>
          <a:off x="2418924" y="1785917"/>
          <a:ext cx="374441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3" imgW="1968500" imgH="1625600" progId="Equation.DSMT4">
                  <p:embed/>
                </p:oleObj>
              </mc:Choice>
              <mc:Fallback>
                <p:oleObj name="Equation" r:id="rId3" imgW="1968500" imgH="162560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924" y="1785917"/>
                        <a:ext cx="3744416" cy="280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632A354-5452-49CA-975B-5D69E77E0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90591"/>
              </p:ext>
            </p:extLst>
          </p:nvPr>
        </p:nvGraphicFramePr>
        <p:xfrm>
          <a:off x="2820065" y="5571464"/>
          <a:ext cx="33432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5" imgW="1726920" imgH="393480" progId="Equation.DSMT4">
                  <p:embed/>
                </p:oleObj>
              </mc:Choice>
              <mc:Fallback>
                <p:oleObj name="Equation" r:id="rId5" imgW="1726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0065" y="5571464"/>
                        <a:ext cx="3343275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F2BA-0DF9-4AAB-90FB-B44ED6B7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09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H_block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生成的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能被分成两部分：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对应校验比特部分，大小为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en-US" altLang="zh-CN" sz="2400" baseline="-25000" dirty="0"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对应信息比特部分，大小为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z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，其中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lang="en-US" altLang="zh-CN" sz="2400" baseline="-250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-m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14425"/>
              </p:ext>
            </p:extLst>
          </p:nvPr>
        </p:nvGraphicFramePr>
        <p:xfrm>
          <a:off x="6176613" y="1533499"/>
          <a:ext cx="135077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9" name="Equation" r:id="rId3" imgW="649391" imgH="280130" progId="Equation.DSMT4">
                  <p:embed/>
                </p:oleObj>
              </mc:Choice>
              <mc:Fallback>
                <p:oleObj name="Equation" r:id="rId3" imgW="649391" imgH="28013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613" y="1533499"/>
                        <a:ext cx="135077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84788"/>
              </p:ext>
            </p:extLst>
          </p:nvPr>
        </p:nvGraphicFramePr>
        <p:xfrm>
          <a:off x="1432585" y="2207295"/>
          <a:ext cx="6278829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0" name="Equation" r:id="rId5" imgW="2959100" imgH="1016000" progId="Equation.DSMT4">
                  <p:embed/>
                </p:oleObj>
              </mc:Choice>
              <mc:Fallback>
                <p:oleObj name="Equation" r:id="rId5" imgW="2959100" imgH="1016000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85" y="2207295"/>
                        <a:ext cx="6278829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E4A0B-B978-4590-8C00-A77F0F55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0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41301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Hp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具有如下结构（</a:t>
            </a:r>
            <a:r>
              <a:rPr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en-US" altLang="zh-CN" sz="2400" baseline="-25000" dirty="0" err="1">
                <a:latin typeface="Microsoft YaHei" charset="-122"/>
                <a:ea typeface="Microsoft YaHei" charset="-122"/>
                <a:cs typeface="Microsoft YaHei" charset="-122"/>
              </a:rPr>
              <a:t>i,j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表示）：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特别地，矩阵</a:t>
            </a:r>
            <a:r>
              <a:rPr lang="en-US" altLang="zh-CN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具有</a:t>
            </a:r>
            <a:r>
              <a:rPr lang="zh-CN" altLang="en-US" sz="2400" b="1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如下结构（一定注意！！！）</a:t>
            </a:r>
            <a:endParaRPr lang="zh-CN" altLang="en-US" sz="24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56633"/>
              </p:ext>
            </p:extLst>
          </p:nvPr>
        </p:nvGraphicFramePr>
        <p:xfrm>
          <a:off x="2906713" y="1612900"/>
          <a:ext cx="2979737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3" name="Equation" r:id="rId3" imgW="2006280" imgH="1600200" progId="Equation.DSMT4">
                  <p:embed/>
                </p:oleObj>
              </mc:Choice>
              <mc:Fallback>
                <p:oleObj name="Equation" r:id="rId3" imgW="2006280" imgH="16002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612900"/>
                        <a:ext cx="2979737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16223"/>
              </p:ext>
            </p:extLst>
          </p:nvPr>
        </p:nvGraphicFramePr>
        <p:xfrm>
          <a:off x="3717429" y="4582460"/>
          <a:ext cx="2016224" cy="178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Visio" r:id="rId5" imgW="1342034" imgH="1189939" progId="Visio.Drawing.11">
                  <p:embed/>
                </p:oleObj>
              </mc:Choice>
              <mc:Fallback>
                <p:oleObj name="Visio" r:id="rId5" imgW="1342034" imgH="1189939" progId="Visio.Drawing.11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429" y="4582460"/>
                        <a:ext cx="2016224" cy="1787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2B08DEE-9F4A-4514-9629-0640F4DB4753}"/>
              </a:ext>
            </a:extLst>
          </p:cNvPr>
          <p:cNvSpPr/>
          <p:nvPr/>
        </p:nvSpPr>
        <p:spPr>
          <a:xfrm>
            <a:off x="5553075" y="1612900"/>
            <a:ext cx="333375" cy="263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34DD566E-E73B-4CC1-A16A-ACBD4365D370}"/>
              </a:ext>
            </a:extLst>
          </p:cNvPr>
          <p:cNvSpPr/>
          <p:nvPr/>
        </p:nvSpPr>
        <p:spPr>
          <a:xfrm>
            <a:off x="6478906" y="1702856"/>
            <a:ext cx="226694" cy="222726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74B5C5-B2E6-4456-B102-5971FE29B9E0}"/>
              </a:ext>
            </a:extLst>
          </p:cNvPr>
          <p:cNvSpPr/>
          <p:nvPr/>
        </p:nvSpPr>
        <p:spPr>
          <a:xfrm rot="16200000">
            <a:off x="6204762" y="1384124"/>
            <a:ext cx="119378" cy="75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DD816AE-714F-44F7-A47F-00CBAB16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45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针对本次作业）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en-US" altLang="zh-CN" sz="24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调制过信道</a:t>
            </a:r>
            <a:endParaRPr lang="en-US" altLang="zh-CN" sz="24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译码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作业提交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207707-E865-4BF1-8EED-986E0D55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0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b="1" spc="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0525" y="1304925"/>
            <a:ext cx="8229600" cy="49971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LDPC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码通常由校验矩阵（也即前面的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）进行定义。尽管线性分组码可以使用传统的生成矩阵进行编码，但是要通过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H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求解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G</a:t>
            </a: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在实现上较为困难，因此根据校验矩阵直接进行编码。</a:t>
            </a:r>
            <a:endParaRPr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由于本次作业采用系统码，所以编码方法：</a:t>
            </a:r>
            <a:endParaRPr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利用输入信息比特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得到校验比特为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按如下方法计算出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后，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[p s]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即可</a:t>
            </a:r>
            <a:r>
              <a:rPr lang="zh-CN" altLang="en-US" sz="2400">
                <a:latin typeface="Microsoft YaHei" charset="-122"/>
                <a:ea typeface="Microsoft YaHei" charset="-122"/>
                <a:cs typeface="Microsoft YaHei" charset="-122"/>
              </a:rPr>
              <a:t>完成编码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833"/>
              </p:ext>
            </p:extLst>
          </p:nvPr>
        </p:nvGraphicFramePr>
        <p:xfrm>
          <a:off x="3417190" y="3994814"/>
          <a:ext cx="2176270" cy="52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name="Equation" r:id="rId3" imgW="1145486" imgH="280008" progId="Equation.DSMT4">
                  <p:embed/>
                </p:oleObj>
              </mc:Choice>
              <mc:Fallback>
                <p:oleObj name="Equation" r:id="rId3" imgW="1145486" imgH="280008" progId="Equation.DSMT4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190" y="3994814"/>
                        <a:ext cx="2176270" cy="525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45098"/>
              </p:ext>
            </p:extLst>
          </p:nvPr>
        </p:nvGraphicFramePr>
        <p:xfrm>
          <a:off x="3417190" y="4520745"/>
          <a:ext cx="2176271" cy="46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name="Equation" r:id="rId5" imgW="1298217" imgH="280008" progId="Equation.DSMT4">
                  <p:embed/>
                </p:oleObj>
              </mc:Choice>
              <mc:Fallback>
                <p:oleObj name="Equation" r:id="rId5" imgW="1298217" imgH="280008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190" y="4520745"/>
                        <a:ext cx="2176271" cy="464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27249B-77E0-4067-8355-D331E11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21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036DCDD7-6092-41B9-8FB1-C35CD0EC2A00}" vid="{0AFF26EA-EC36-4992-8C8A-380F773A2AB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1871</Words>
  <Application>Microsoft Office PowerPoint</Application>
  <PresentationFormat>全屏显示(4:3)</PresentationFormat>
  <Paragraphs>309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楷体</vt:lpstr>
      <vt:lpstr>Microsoft YaHei</vt:lpstr>
      <vt:lpstr>Microsoft YaHei</vt:lpstr>
      <vt:lpstr>Arial</vt:lpstr>
      <vt:lpstr>Calibri</vt:lpstr>
      <vt:lpstr>Cambria Math</vt:lpstr>
      <vt:lpstr>Gill Sans MT</vt:lpstr>
      <vt:lpstr>Times New Roman</vt:lpstr>
      <vt:lpstr>Wingdings</vt:lpstr>
      <vt:lpstr>Wingdings 3</vt:lpstr>
      <vt:lpstr>质朴</vt:lpstr>
      <vt:lpstr>Equation</vt:lpstr>
      <vt:lpstr>Visio</vt:lpstr>
      <vt:lpstr>LDPC编译码作业 信息论与编码理论 期中大作业 </vt:lpstr>
      <vt:lpstr>主要内容</vt:lpstr>
      <vt:lpstr>主要内容</vt:lpstr>
      <vt:lpstr>LDPC简介</vt:lpstr>
      <vt:lpstr>LDPC简介</vt:lpstr>
      <vt:lpstr>LDPC简介</vt:lpstr>
      <vt:lpstr>LDPC简介</vt:lpstr>
      <vt:lpstr>主要内容</vt:lpstr>
      <vt:lpstr>LDPC编码</vt:lpstr>
      <vt:lpstr>LDPC编码算法1</vt:lpstr>
      <vt:lpstr>LDPC编码算法2</vt:lpstr>
      <vt:lpstr>两种算法的比较</vt:lpstr>
      <vt:lpstr>主要内容</vt:lpstr>
      <vt:lpstr>调制过信道</vt:lpstr>
      <vt:lpstr>调制过信道</vt:lpstr>
      <vt:lpstr>主要内容</vt:lpstr>
      <vt:lpstr>LDPC译码</vt:lpstr>
      <vt:lpstr>和积算法</vt:lpstr>
      <vt:lpstr>和积算法</vt:lpstr>
      <vt:lpstr>和积算法</vt:lpstr>
      <vt:lpstr>和积算法</vt:lpstr>
      <vt:lpstr>和积算法</vt:lpstr>
      <vt:lpstr>最小和算法</vt:lpstr>
      <vt:lpstr>归一化最小和算法</vt:lpstr>
      <vt:lpstr>偏置最小和算法</vt:lpstr>
      <vt:lpstr>主要内容</vt:lpstr>
      <vt:lpstr>作业提交</vt:lpstr>
      <vt:lpstr>作业提交</vt:lpstr>
      <vt:lpstr>作业提交</vt:lpstr>
      <vt:lpstr>作业提交</vt:lpstr>
      <vt:lpstr>PowerPoint 演示文稿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LDPC编译码作业</dc:title>
  <dc:creator>Sunshine</dc:creator>
  <cp:lastModifiedBy>hongfei zhu</cp:lastModifiedBy>
  <cp:revision>366</cp:revision>
  <dcterms:created xsi:type="dcterms:W3CDTF">2016-05-07T08:12:41Z</dcterms:created>
  <dcterms:modified xsi:type="dcterms:W3CDTF">2020-04-12T14:19:19Z</dcterms:modified>
</cp:coreProperties>
</file>