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notesMasterIdLst>
    <p:notesMasterId r:id="rId97"/>
  </p:notesMasterIdLst>
  <p:sldIdLst>
    <p:sldId id="256" r:id="rId2"/>
    <p:sldId id="286" r:id="rId3"/>
    <p:sldId id="324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32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32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55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37" r:id="rId60"/>
    <p:sldId id="305" r:id="rId61"/>
    <p:sldId id="306" r:id="rId62"/>
    <p:sldId id="307" r:id="rId63"/>
    <p:sldId id="308" r:id="rId64"/>
    <p:sldId id="309" r:id="rId65"/>
    <p:sldId id="310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28" r:id="rId92"/>
    <p:sldId id="325" r:id="rId93"/>
    <p:sldId id="326" r:id="rId94"/>
    <p:sldId id="327" r:id="rId95"/>
    <p:sldId id="311" r:id="rId96"/>
  </p:sldIdLst>
  <p:sldSz cx="12192000" cy="6858000"/>
  <p:notesSz cx="6858000" cy="9144000"/>
  <p:embeddedFontLst>
    <p:embeddedFont>
      <p:font typeface="Wingdings 3" panose="05040102010807070707" pitchFamily="18" charset="2"/>
      <p:regular r:id="rId98"/>
    </p:embeddedFont>
    <p:embeddedFont>
      <p:font typeface="Bodoni MT" panose="02070603080606020203" pitchFamily="18" charset="0"/>
      <p:regular r:id="rId99"/>
      <p:bold r:id="rId100"/>
      <p:italic r:id="rId101"/>
      <p:boldItalic r:id="rId102"/>
    </p:embeddedFont>
    <p:embeddedFont>
      <p:font typeface="Verdana" panose="020B0604030504040204" pitchFamily="34" charset="0"/>
      <p:regular r:id="rId103"/>
      <p:bold r:id="rId104"/>
      <p:italic r:id="rId105"/>
      <p:boldItalic r:id="rId106"/>
    </p:embeddedFont>
    <p:embeddedFont>
      <p:font typeface="Trebuchet MS" panose="020B0603020202020204" pitchFamily="34" charset="0"/>
      <p:regular r:id="rId107"/>
      <p:bold r:id="rId108"/>
      <p:italic r:id="rId109"/>
      <p:boldItalic r:id="rId110"/>
    </p:embeddedFont>
    <p:embeddedFont>
      <p:font typeface="方正姚体" panose="02010601030101010101" pitchFamily="2" charset="-122"/>
      <p:regular r:id="rId111"/>
    </p:embeddedFont>
    <p:embeddedFont>
      <p:font typeface="Georgia" panose="02040502050405020303" pitchFamily="18" charset="0"/>
      <p:regular r:id="rId112"/>
      <p:bold r:id="rId113"/>
      <p:italic r:id="rId114"/>
      <p:boldItalic r:id="rId115"/>
    </p:embeddedFont>
    <p:embeddedFont>
      <p:font typeface="Segoe UI" panose="020B0502040204020203" pitchFamily="34" charset="0"/>
      <p:regular r:id="rId116"/>
      <p:bold r:id="rId117"/>
      <p:italic r:id="rId118"/>
      <p:boldItalic r:id="rId119"/>
    </p:embeddedFont>
    <p:embeddedFont>
      <p:font typeface="华文新魏" panose="02010800040101010101" pitchFamily="2" charset="-122"/>
      <p:regular r:id="rId120"/>
    </p:embeddedFont>
    <p:embeddedFont>
      <p:font typeface="Calibri" panose="020F0502020204030204" pitchFamily="34" charset="0"/>
      <p:regular r:id="rId121"/>
      <p:bold r:id="rId122"/>
      <p:italic r:id="rId123"/>
      <p:boldItalic r:id="rId1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61355D-662C-4873-9B97-F8090625121F}">
          <p14:sldIdLst>
            <p14:sldId id="256"/>
            <p14:sldId id="286"/>
            <p14:sldId id="324"/>
          </p14:sldIdLst>
        </p14:section>
        <p14:section name="第二章作业一" id="{1EE5438F-53F1-4A66-8E60-077641E8D3A8}">
          <p14:sldIdLst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第二章作业二" id="{5BFC4733-8DC0-490D-AC93-990E95F730BE}">
          <p14:sldIdLst>
            <p14:sldId id="265"/>
            <p14:sldId id="266"/>
            <p14:sldId id="267"/>
            <p14:sldId id="268"/>
            <p14:sldId id="270"/>
            <p14:sldId id="271"/>
            <p14:sldId id="272"/>
            <p14:sldId id="323"/>
          </p14:sldIdLst>
        </p14:section>
        <p14:section name="第三章作业一" id="{F1950CAF-73E4-400E-9302-8645154D7356}">
          <p14:sldIdLst>
            <p14:sldId id="273"/>
            <p14:sldId id="274"/>
            <p14:sldId id="275"/>
          </p14:sldIdLst>
        </p14:section>
        <p14:section name="第三章作业二" id="{38B7F147-E91B-42A6-8435-59F9EA3828DE}">
          <p14:sldIdLst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32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5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37"/>
            <p14:sldId id="305"/>
            <p14:sldId id="306"/>
            <p14:sldId id="307"/>
            <p14:sldId id="308"/>
            <p14:sldId id="309"/>
            <p14:sldId id="310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28"/>
            <p14:sldId id="325"/>
            <p14:sldId id="326"/>
            <p14:sldId id="327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818" autoAdjust="0"/>
  </p:normalViewPr>
  <p:slideViewPr>
    <p:cSldViewPr snapToGrid="0" showGuides="1">
      <p:cViewPr varScale="1">
        <p:scale>
          <a:sx n="95" d="100"/>
          <a:sy n="95" d="100"/>
        </p:scale>
        <p:origin x="58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13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20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5.fntdata"/><Relationship Id="rId16" Type="http://schemas.openxmlformats.org/officeDocument/2006/relationships/slide" Target="slides/slide15.xml"/><Relationship Id="rId107" Type="http://schemas.openxmlformats.org/officeDocument/2006/relationships/font" Target="fonts/font10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5.fntdata"/><Relationship Id="rId123" Type="http://schemas.openxmlformats.org/officeDocument/2006/relationships/font" Target="fonts/font26.fntdata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6.fntdata"/><Relationship Id="rId118" Type="http://schemas.openxmlformats.org/officeDocument/2006/relationships/font" Target="fonts/font21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6.fntdata"/><Relationship Id="rId108" Type="http://schemas.openxmlformats.org/officeDocument/2006/relationships/font" Target="fonts/font11.fntdata"/><Relationship Id="rId124" Type="http://schemas.openxmlformats.org/officeDocument/2006/relationships/font" Target="fonts/font27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7.fntdata"/><Relationship Id="rId119" Type="http://schemas.openxmlformats.org/officeDocument/2006/relationships/font" Target="fonts/font22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2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104" Type="http://schemas.openxmlformats.org/officeDocument/2006/relationships/font" Target="fonts/font7.fntdata"/><Relationship Id="rId120" Type="http://schemas.openxmlformats.org/officeDocument/2006/relationships/font" Target="fonts/font23.fntdata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3.fntdata"/><Relationship Id="rId115" Type="http://schemas.openxmlformats.org/officeDocument/2006/relationships/font" Target="fonts/font18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3.fntdata"/><Relationship Id="rId105" Type="http://schemas.openxmlformats.org/officeDocument/2006/relationships/font" Target="fonts/font8.fntdata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1.fntdata"/><Relationship Id="rId121" Type="http://schemas.openxmlformats.org/officeDocument/2006/relationships/font" Target="fonts/font2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9.fntdata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font" Target="fonts/font2.fntdata"/><Relationship Id="rId101" Type="http://schemas.openxmlformats.org/officeDocument/2006/relationships/font" Target="fonts/font4.fntdata"/><Relationship Id="rId122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4DFC5-9875-4061-8B4C-E239E6D8601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F682C-BC0F-4B1A-B4AA-61EB8A14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8536.ht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27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6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dirty="0" smtClean="0">
                <a:latin typeface="Times New Roman" panose="02020603050405020304" pitchFamily="18" charset="0"/>
              </a:rPr>
              <a:t>时钟周期是CPU的时间基准，由CPU的主频决定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主频</a:t>
            </a:r>
            <a:r>
              <a:rPr lang="en-US" altLang="zh-CN" dirty="0" smtClean="0">
                <a:latin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</a:rPr>
              <a:t>时钟周期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6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8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269875" eaLnBrk="1" hangingPunct="1">
              <a:lnSpc>
                <a:spcPct val="120000"/>
              </a:lnSpc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，是计算机中表储存容量大小的单位，用中文表示就是“千字节” 。它不是最小的计算机容量单位，在它下面还有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），也就是“字节”。容易与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混淆，按照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命名标准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二进制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标准命名是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已经采用十进制的标准命名而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仍然是二进制但命名不规范，所以造成了存储设备的容量在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下显示不正确的结果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546100" indent="-269875" eaLnBrk="1" hangingPunct="1">
              <a:lnSpc>
                <a:spcPct val="12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存储器地址空间</a:t>
            </a:r>
          </a:p>
          <a:p>
            <a:pPr marL="971550" lvl="1" indent="-246063" eaLnBrk="1" hangingPunct="1">
              <a:lnSpc>
                <a:spcPct val="12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8086有20条地址线</a:t>
            </a:r>
          </a:p>
          <a:p>
            <a:pPr marL="971550" lvl="1" indent="-246063" eaLnBrk="1" hangingPunct="1">
              <a:lnSpc>
                <a:spcPct val="12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直接寻址范围为1M字节</a:t>
            </a:r>
          </a:p>
          <a:p>
            <a:pPr marL="971550" lvl="1" indent="-246063" eaLnBrk="1" hangingPunct="1">
              <a:lnSpc>
                <a:spcPct val="12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地址范围：00000~FFFFFH</a:t>
            </a:r>
          </a:p>
          <a:p>
            <a:pPr marL="546100" indent="-269875" eaLnBrk="1" hangingPunct="1">
              <a:lnSpc>
                <a:spcPct val="12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存储器的分段</a:t>
            </a:r>
          </a:p>
          <a:p>
            <a:pPr marL="971550" lvl="1" indent="-246063" eaLnBrk="1" hangingPunct="1">
              <a:lnSpc>
                <a:spcPct val="12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地址位20位，内部寄存器16位</a:t>
            </a:r>
          </a:p>
          <a:p>
            <a:pPr marL="971550" lvl="1" indent="-246063" eaLnBrk="1" hangingPunct="1">
              <a:lnSpc>
                <a:spcPct val="12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将1M字节存储器分为若干段</a:t>
            </a:r>
          </a:p>
          <a:p>
            <a:pPr marL="971550" lvl="1" indent="-246063" eaLnBrk="1" hangingPunct="1">
              <a:lnSpc>
                <a:spcPct val="12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规定段的起始地址低四位为零</a:t>
            </a:r>
          </a:p>
          <a:p>
            <a:pPr marL="971550" lvl="1" indent="-246063" eaLnBrk="1" hangingPunct="1">
              <a:lnSpc>
                <a:spcPct val="12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段的长度最大为64KB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9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269875" eaLnBrk="1" hangingPunct="1">
              <a:lnSpc>
                <a:spcPct val="120000"/>
              </a:lnSpc>
            </a:pPr>
            <a:endParaRPr lang="zh-CN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269875" eaLnBrk="1" hangingPunct="1">
              <a:lnSpc>
                <a:spcPct val="120000"/>
              </a:lnSpc>
            </a:pPr>
            <a:endParaRPr lang="zh-CN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1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269875" eaLnBrk="1" hangingPunct="1"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AL</a:t>
            </a:r>
            <a:r>
              <a:rPr lang="en-US" altLang="zh-CN" sz="2400" baseline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–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低位，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AH –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高位</a:t>
            </a:r>
            <a:endParaRPr lang="zh-CN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41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269875" eaLnBrk="1" hangingPunct="1"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BP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，操作数默认在堆栈段，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SS</a:t>
            </a:r>
          </a:p>
          <a:p>
            <a:pPr marL="546100" indent="-269875" eaLnBrk="1" hangingPunct="1"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100D = 64H</a:t>
            </a:r>
          </a:p>
          <a:p>
            <a:pPr marL="546100" indent="-269875" eaLnBrk="1" hangingPunct="1"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若以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BX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DI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间接寻址，操作数默认在数据段，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DS</a:t>
            </a:r>
            <a:endParaRPr lang="zh-CN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79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269875" eaLnBrk="1" hangingPunct="1"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BP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，操作数默认在堆栈段，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SS</a:t>
            </a:r>
          </a:p>
          <a:p>
            <a:pPr marL="546100" indent="-269875" eaLnBrk="1" hangingPunct="1"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100D = 64H</a:t>
            </a:r>
          </a:p>
          <a:p>
            <a:pPr marL="546100" indent="-269875" eaLnBrk="1" hangingPunct="1"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若以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BX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DI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间接寻址，操作数默认在数据段，</a:t>
            </a:r>
            <a:r>
              <a:rPr lang="en-US" altLang="zh-CN" sz="2400" smtClean="0">
                <a:latin typeface="Times New Roman" panose="02020603050405020304" pitchFamily="18" charset="0"/>
              </a:rPr>
              <a:t>DS</a:t>
            </a:r>
            <a:endParaRPr lang="zh-CN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12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循环指令：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LOOP  label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指令执行的操作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(CX)=(CX)-1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(CX)≠0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，则循环转移至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label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处；否则结束循环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：总线接口部件（单元），负责控制完成全部总线操作，取指令、读数据和写运算结果。其结构包括了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位地址加法器，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位段寄存器，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位指令指针寄存器，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字节的指令队列缓冲器和总线控制逻辑。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：执行部件（单元），负责分析指令，执行指令。其内部结构包括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算术逻辑单元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个通用寄存器，标志寄存器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控制系统。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8086CPU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的这种设计实现了“指令流水”，即实现了多条指令重叠执行，使得指令的读取分析和数据的计算可以重叠执行，可有效提高总线传输效率和整个系统的执行速度。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84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47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85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35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AL 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和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AH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互不影响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除法结果的标志位无意义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41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01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4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31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82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68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9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状态标志位反映了微处理器的工作状态，如执行加减运算时是否产生进位，结果是否为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等，可以作为程序条件执行的判断依据。控制标志对微处理器的运行起特定的控制作用，如单步运行还是连续运行，在程序执行过程中是否允许中断响应等。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85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2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59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57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27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87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8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5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794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屏蔽寄存器</a:t>
            </a:r>
            <a:r>
              <a:rPr lang="en-US" altLang="zh-CN" dirty="0" smtClean="0"/>
              <a:t>】00000011B</a:t>
            </a:r>
            <a:r>
              <a:rPr lang="zh-CN" altLang="zh-CN" dirty="0" smtClean="0"/>
              <a:t>＝</a:t>
            </a:r>
            <a:r>
              <a:rPr lang="en-US" altLang="zh-CN" dirty="0" smtClean="0"/>
              <a:t>03H</a:t>
            </a:r>
            <a:endParaRPr lang="zh-CN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351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模式寄存器</a:t>
            </a:r>
            <a:r>
              <a:rPr lang="en-US" altLang="zh-CN" dirty="0" smtClean="0"/>
              <a:t>】00000111B</a:t>
            </a:r>
            <a:r>
              <a:rPr lang="zh-CN" altLang="zh-CN" dirty="0" smtClean="0"/>
              <a:t>＝</a:t>
            </a:r>
            <a:r>
              <a:rPr lang="en-US" altLang="zh-CN" dirty="0" smtClean="0"/>
              <a:t>07H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命令寄存器</a:t>
            </a:r>
            <a:r>
              <a:rPr lang="en-US" altLang="zh-CN" dirty="0" smtClean="0"/>
              <a:t>】10000000B</a:t>
            </a:r>
            <a:r>
              <a:rPr lang="zh-CN" altLang="zh-CN" dirty="0" smtClean="0"/>
              <a:t>＝</a:t>
            </a:r>
            <a:r>
              <a:rPr lang="en-US" altLang="zh-CN" dirty="0" smtClean="0"/>
              <a:t>80H</a:t>
            </a:r>
            <a:endParaRPr lang="zh-CN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2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200" dirty="0" smtClean="0">
                <a:latin typeface="Times New Roman" panose="02020603050405020304" pitchFamily="18" charset="0"/>
              </a:rPr>
              <a:t>段寄存器存放各段起始地址的高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16</a:t>
            </a:r>
            <a:r>
              <a:rPr lang="zh-CN" altLang="en-US" sz="1200" dirty="0" smtClean="0">
                <a:latin typeface="Times New Roman" panose="02020603050405020304" pitchFamily="18" charset="0"/>
              </a:rPr>
              <a:t>位，称为段地址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200" dirty="0" smtClean="0">
                <a:latin typeface="Times New Roman" panose="02020603050405020304" pitchFamily="18" charset="0"/>
              </a:rPr>
              <a:t>IP</a:t>
            </a:r>
            <a:r>
              <a:rPr lang="zh-CN" altLang="en-US" sz="1200" dirty="0" smtClean="0">
                <a:latin typeface="Times New Roman" panose="02020603050405020304" pitchFamily="18" charset="0"/>
              </a:rPr>
              <a:t>存放下一条指令的偏移地址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19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25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除了正常的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8237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个通道外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to 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8237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是通过固定申请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号通道来完成的。其中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号为读方式（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号为写方式（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号地址寄存器为源地址，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号为目的地址，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号通道的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寄存器为需要传输字节的计数器，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请求信号通过写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号通道的软件请求寄存器的方式发出。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由于此传送过程没有外部设备参与，因此不需一个外部引 入的</a:t>
            </a:r>
            <a:r>
              <a:rPr lang="en-US" altLang="zh-CN" dirty="0" smtClean="0"/>
              <a:t>DREQ</a:t>
            </a:r>
            <a:r>
              <a:rPr lang="zh-CN" altLang="en-US" dirty="0" smtClean="0"/>
              <a:t>信号来启动。</a:t>
            </a:r>
          </a:p>
          <a:p>
            <a:r>
              <a:rPr lang="en-US" altLang="zh-CN" dirty="0" smtClean="0"/>
              <a:t>• </a:t>
            </a:r>
            <a:r>
              <a:rPr lang="zh-CN" altLang="en-US" dirty="0" smtClean="0"/>
              <a:t>传送是由设置通道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的软件</a:t>
            </a:r>
            <a:r>
              <a:rPr lang="en-US" altLang="zh-CN" dirty="0" smtClean="0"/>
              <a:t>DMA</a:t>
            </a:r>
            <a:r>
              <a:rPr lang="zh-CN" altLang="en-US" dirty="0" smtClean="0"/>
              <a:t>请求来启动的。</a:t>
            </a:r>
          </a:p>
          <a:p>
            <a:r>
              <a:rPr lang="en-US" altLang="zh-CN" dirty="0" smtClean="0"/>
              <a:t>• </a:t>
            </a:r>
            <a:r>
              <a:rPr lang="zh-CN" altLang="en-US" dirty="0" smtClean="0"/>
              <a:t>每传送一个字节要用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个时钟周期，其中前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个时钟周期以 通道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的当前地址寄存器内容为源地址读出数据送入暂存寄 存器，后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个时钟周期以通道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的当前地址寄存器内容为目 的地址把暂存寄存器中的数据写入目的区。</a:t>
            </a:r>
          </a:p>
          <a:p>
            <a:r>
              <a:rPr lang="en-US" altLang="zh-CN" dirty="0" smtClean="0"/>
              <a:t>• </a:t>
            </a:r>
            <a:r>
              <a:rPr lang="zh-CN" altLang="en-US" dirty="0" smtClean="0"/>
              <a:t>每传送一个字节，源地址和目的地址都要修改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或减 </a:t>
            </a:r>
            <a:r>
              <a:rPr lang="en-US" altLang="zh-CN" dirty="0" smtClean="0"/>
              <a:t>1)</a:t>
            </a:r>
            <a:r>
              <a:rPr lang="zh-CN" altLang="en-US" dirty="0" smtClean="0"/>
              <a:t>，字节数减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。直至通道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的字节计数结束，产生</a:t>
            </a:r>
            <a:r>
              <a:rPr lang="en-US" altLang="zh-CN" dirty="0" smtClean="0"/>
              <a:t>EOP</a:t>
            </a:r>
            <a:r>
              <a:rPr lang="zh-CN" altLang="en-US" dirty="0" smtClean="0"/>
              <a:t>有效信号，才停止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传送。</a:t>
            </a:r>
            <a:r>
              <a:rPr lang="en-US" altLang="zh-CN" dirty="0" smtClean="0"/>
              <a:t>2) D1</a:t>
            </a:r>
            <a:r>
              <a:rPr lang="zh-CN" altLang="en-US" dirty="0" smtClean="0"/>
              <a:t>位用来设定在存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38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7826C-00CE-4775-AD03-EBA3B2B4E67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1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4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4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0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320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682C-BC0F-4B1A-B4AA-61EB8A140F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0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0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3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79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90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9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8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9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6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6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3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3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4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3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94E5-2DA5-4517-AA26-6CAC65D92364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46258-0CC0-4C4B-9FF6-882CC768A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4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微机原理</a:t>
            </a: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·</a:t>
            </a:r>
            <a:r>
              <a:rPr lang="zh-CN" altLang="en-US" dirty="0" smtClean="0"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习题课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魏后民</a:t>
            </a:r>
            <a:endParaRPr lang="en-US" altLang="zh-CN" dirty="0" smtClean="0">
              <a:latin typeface="Segoe UI" panose="020B0502040204020203" pitchFamily="34" charset="0"/>
              <a:cs typeface="Segoe UI" panose="020B0502040204020203" pitchFamily="34" charset="0"/>
              <a:sym typeface="Segoe UI" panose="020B0502040204020203" pitchFamily="34" charset="0"/>
            </a:endParaRPr>
          </a:p>
          <a:p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h</a:t>
            </a:r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oumin.wei@pku.edu.cn</a:t>
            </a:r>
          </a:p>
          <a:p>
            <a:r>
              <a:rPr lang="en-US" altLang="zh-CN" dirty="0" smtClean="0"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2017.11.30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7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、为什么</a:t>
            </a:r>
            <a:r>
              <a:rPr lang="en-US" altLang="zh-CN" sz="2400" dirty="0">
                <a:latin typeface="Bodoni MT" panose="02070603080606020203" pitchFamily="18" charset="0"/>
              </a:rPr>
              <a:t>8086 CPU</a:t>
            </a:r>
            <a:r>
              <a:rPr lang="zh-CN" altLang="en-US" sz="2400" dirty="0">
                <a:latin typeface="Bodoni MT" panose="02070603080606020203" pitchFamily="18" charset="0"/>
              </a:rPr>
              <a:t>采用地址</a:t>
            </a:r>
            <a:r>
              <a:rPr lang="en-US" altLang="zh-CN" sz="2400" dirty="0">
                <a:latin typeface="Bodoni MT" panose="02070603080606020203" pitchFamily="18" charset="0"/>
              </a:rPr>
              <a:t>/</a:t>
            </a:r>
            <a:r>
              <a:rPr lang="zh-CN" altLang="en-US" sz="2400" dirty="0">
                <a:latin typeface="Bodoni MT" panose="02070603080606020203" pitchFamily="18" charset="0"/>
              </a:rPr>
              <a:t>数据分时复用？组成最小模式系统时，如何实现该分时复用？ </a:t>
            </a:r>
          </a:p>
          <a:p>
            <a:pPr marL="0" indent="0">
              <a:buNone/>
            </a:pPr>
            <a:endParaRPr lang="zh-CN" alt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</a:t>
            </a:r>
            <a:r>
              <a:rPr lang="zh-CN" altLang="en-US" sz="2400" dirty="0" smtClean="0">
                <a:latin typeface="Bodoni MT" panose="02070603080606020203" pitchFamily="18" charset="0"/>
              </a:rPr>
              <a:t>采用</a:t>
            </a:r>
            <a:r>
              <a:rPr lang="zh-CN" altLang="en-US" sz="2400" dirty="0">
                <a:latin typeface="Bodoni MT" panose="02070603080606020203" pitchFamily="18" charset="0"/>
              </a:rPr>
              <a:t>地址</a:t>
            </a:r>
            <a:r>
              <a:rPr lang="en-US" altLang="zh-CN" sz="2400" dirty="0">
                <a:latin typeface="Bodoni MT" panose="02070603080606020203" pitchFamily="18" charset="0"/>
              </a:rPr>
              <a:t>/</a:t>
            </a:r>
            <a:r>
              <a:rPr lang="zh-CN" altLang="en-US" sz="2400" dirty="0">
                <a:latin typeface="Bodoni MT" panose="02070603080606020203" pitchFamily="18" charset="0"/>
              </a:rPr>
              <a:t>数据分时复用可以节省芯片管脚数量，简化系统总线。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</a:t>
            </a:r>
            <a:r>
              <a:rPr lang="zh-CN" altLang="en-US" sz="2400" dirty="0" smtClean="0">
                <a:latin typeface="Bodoni MT" panose="02070603080606020203" pitchFamily="18" charset="0"/>
              </a:rPr>
              <a:t>在</a:t>
            </a:r>
            <a:r>
              <a:rPr lang="zh-CN" altLang="en-US" sz="2400" dirty="0">
                <a:latin typeface="Bodoni MT" panose="02070603080606020203" pitchFamily="18" charset="0"/>
              </a:rPr>
              <a:t>最小模式下，利用地址锁存器配合地址锁存控制信号（</a:t>
            </a:r>
            <a:r>
              <a:rPr lang="en-US" altLang="zh-CN" sz="2400" dirty="0">
                <a:latin typeface="Bodoni MT" panose="02070603080606020203" pitchFamily="18" charset="0"/>
              </a:rPr>
              <a:t>ALE</a:t>
            </a:r>
            <a:r>
              <a:rPr lang="zh-CN" altLang="en-US" sz="2400" dirty="0">
                <a:latin typeface="Bodoni MT" panose="02070603080606020203" pitchFamily="18" charset="0"/>
              </a:rPr>
              <a:t>，</a:t>
            </a:r>
            <a:r>
              <a:rPr lang="en-US" altLang="zh-CN" sz="2400" dirty="0">
                <a:latin typeface="Bodoni MT" panose="02070603080606020203" pitchFamily="18" charset="0"/>
              </a:rPr>
              <a:t>BHE(-)</a:t>
            </a:r>
            <a:r>
              <a:rPr lang="zh-CN" altLang="en-US" sz="2400" dirty="0">
                <a:latin typeface="Bodoni MT" panose="02070603080606020203" pitchFamily="18" charset="0"/>
              </a:rPr>
              <a:t>）实现地址的高位、地位分别锁存，和数据共用一条总线，实现分时复用。</a:t>
            </a:r>
          </a:p>
        </p:txBody>
      </p:sp>
    </p:spTree>
    <p:extLst>
      <p:ext uri="{BB962C8B-B14F-4D97-AF65-F5344CB8AC3E}">
        <p14:creationId xmlns:p14="http://schemas.microsoft.com/office/powerpoint/2010/main" val="27394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1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</a:t>
            </a:r>
            <a:r>
              <a:rPr lang="en-US" altLang="zh-CN" sz="2400" dirty="0" smtClean="0">
                <a:latin typeface="Bodoni MT" panose="02070603080606020203" pitchFamily="18" charset="0"/>
              </a:rPr>
              <a:t>8086</a:t>
            </a:r>
            <a:r>
              <a:rPr lang="zh-CN" altLang="en-US" sz="2400" dirty="0">
                <a:latin typeface="Bodoni MT" panose="02070603080606020203" pitchFamily="18" charset="0"/>
              </a:rPr>
              <a:t>的一个基本总线周期包括哪几个时钟周期（</a:t>
            </a:r>
            <a:r>
              <a:rPr lang="en-US" altLang="zh-CN" sz="2400" dirty="0">
                <a:latin typeface="Bodoni MT" panose="02070603080606020203" pitchFamily="18" charset="0"/>
              </a:rPr>
              <a:t>T</a:t>
            </a:r>
            <a:r>
              <a:rPr lang="zh-CN" altLang="en-US" sz="2400" dirty="0">
                <a:latin typeface="Bodoni MT" panose="02070603080606020203" pitchFamily="18" charset="0"/>
              </a:rPr>
              <a:t>状态）？什么情况下需要插入等待状态</a:t>
            </a:r>
            <a:r>
              <a:rPr lang="zh-CN" altLang="en-US" sz="2400" dirty="0" smtClean="0">
                <a:latin typeface="Bodoni MT" panose="02070603080606020203" pitchFamily="18" charset="0"/>
              </a:rPr>
              <a:t>？</a:t>
            </a:r>
            <a:endParaRPr lang="en-US" altLang="zh-CN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 smtClean="0">
                <a:latin typeface="Bodoni MT" panose="02070603080606020203" pitchFamily="18" charset="0"/>
              </a:rPr>
              <a:t>8086</a:t>
            </a:r>
            <a:r>
              <a:rPr lang="zh-CN" altLang="en-US" sz="2400" dirty="0">
                <a:latin typeface="Bodoni MT" panose="02070603080606020203" pitchFamily="18" charset="0"/>
              </a:rPr>
              <a:t>的基本总线周期包括</a:t>
            </a:r>
            <a:r>
              <a:rPr lang="en-US" altLang="zh-CN" sz="2400" dirty="0">
                <a:latin typeface="Bodoni MT" panose="02070603080606020203" pitchFamily="18" charset="0"/>
              </a:rPr>
              <a:t>4</a:t>
            </a:r>
            <a:r>
              <a:rPr lang="zh-CN" altLang="en-US" sz="2400" dirty="0">
                <a:latin typeface="Bodoni MT" panose="02070603080606020203" pitchFamily="18" charset="0"/>
              </a:rPr>
              <a:t>个时钟周期。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T1</a:t>
            </a:r>
            <a:r>
              <a:rPr lang="zh-CN" altLang="en-US" sz="2400" dirty="0">
                <a:latin typeface="Bodoni MT" panose="02070603080606020203" pitchFamily="18" charset="0"/>
              </a:rPr>
              <a:t>：地址周期、</a:t>
            </a:r>
            <a:r>
              <a:rPr lang="en-US" altLang="zh-CN" sz="2400" dirty="0">
                <a:latin typeface="Bodoni MT" panose="02070603080606020203" pitchFamily="18" charset="0"/>
              </a:rPr>
              <a:t>T2</a:t>
            </a:r>
            <a:r>
              <a:rPr lang="zh-CN" altLang="en-US" sz="2400" dirty="0">
                <a:latin typeface="Bodoni MT" panose="02070603080606020203" pitchFamily="18" charset="0"/>
              </a:rPr>
              <a:t>：缓冲周期、</a:t>
            </a:r>
            <a:r>
              <a:rPr lang="en-US" altLang="zh-CN" sz="2400" dirty="0">
                <a:latin typeface="Bodoni MT" panose="02070603080606020203" pitchFamily="18" charset="0"/>
              </a:rPr>
              <a:t>T3</a:t>
            </a:r>
            <a:r>
              <a:rPr lang="zh-CN" altLang="en-US" sz="2400" dirty="0">
                <a:latin typeface="Bodoni MT" panose="02070603080606020203" pitchFamily="18" charset="0"/>
              </a:rPr>
              <a:t>：数据周期、</a:t>
            </a:r>
            <a:r>
              <a:rPr lang="en-US" altLang="zh-CN" sz="2400" dirty="0">
                <a:latin typeface="Bodoni MT" panose="02070603080606020203" pitchFamily="18" charset="0"/>
              </a:rPr>
              <a:t>T4</a:t>
            </a:r>
            <a:r>
              <a:rPr lang="zh-CN" altLang="en-US" sz="2400" dirty="0">
                <a:latin typeface="Bodoni MT" panose="02070603080606020203" pitchFamily="18" charset="0"/>
              </a:rPr>
              <a:t>：结束周期。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</a:t>
            </a:r>
            <a:r>
              <a:rPr lang="zh-CN" altLang="en-US" sz="2400" dirty="0" smtClean="0">
                <a:latin typeface="Bodoni MT" panose="02070603080606020203" pitchFamily="18" charset="0"/>
              </a:rPr>
              <a:t>等待</a:t>
            </a:r>
            <a:r>
              <a:rPr lang="zh-CN" altLang="en-US" sz="2400" dirty="0">
                <a:latin typeface="Bodoni MT" panose="02070603080606020203" pitchFamily="18" charset="0"/>
              </a:rPr>
              <a:t>周期</a:t>
            </a:r>
            <a:r>
              <a:rPr lang="en-US" altLang="zh-CN" sz="2400" dirty="0">
                <a:latin typeface="Bodoni MT" panose="02070603080606020203" pitchFamily="18" charset="0"/>
              </a:rPr>
              <a:t>Tw</a:t>
            </a:r>
            <a:r>
              <a:rPr lang="zh-CN" altLang="en-US" sz="2400" dirty="0">
                <a:latin typeface="Bodoni MT" panose="02070603080606020203" pitchFamily="18" charset="0"/>
              </a:rPr>
              <a:t>：当存储器或</a:t>
            </a:r>
            <a:r>
              <a:rPr lang="en-US" altLang="zh-CN" sz="2400" dirty="0">
                <a:latin typeface="Bodoni MT" panose="02070603080606020203" pitchFamily="18" charset="0"/>
              </a:rPr>
              <a:t>I/O</a:t>
            </a:r>
            <a:r>
              <a:rPr lang="zh-CN" altLang="en-US" sz="2400" dirty="0">
                <a:latin typeface="Bodoni MT" panose="02070603080606020203" pitchFamily="18" charset="0"/>
              </a:rPr>
              <a:t>速度较慢，需在</a:t>
            </a:r>
            <a:r>
              <a:rPr lang="en-US" altLang="zh-CN" sz="2400" dirty="0">
                <a:latin typeface="Bodoni MT" panose="02070603080606020203" pitchFamily="18" charset="0"/>
              </a:rPr>
              <a:t>T3</a:t>
            </a:r>
            <a:r>
              <a:rPr lang="zh-CN" altLang="en-US" sz="2400" dirty="0">
                <a:latin typeface="Bodoni MT" panose="02070603080606020203" pitchFamily="18" charset="0"/>
              </a:rPr>
              <a:t>、</a:t>
            </a:r>
            <a:r>
              <a:rPr lang="en-US" altLang="zh-CN" sz="2400" dirty="0">
                <a:latin typeface="Bodoni MT" panose="02070603080606020203" pitchFamily="18" charset="0"/>
              </a:rPr>
              <a:t>T4</a:t>
            </a:r>
            <a:r>
              <a:rPr lang="zh-CN" altLang="en-US" sz="2400" dirty="0">
                <a:latin typeface="Bodoni MT" panose="02070603080606020203" pitchFamily="18" charset="0"/>
              </a:rPr>
              <a:t>间插入</a:t>
            </a:r>
            <a:r>
              <a:rPr lang="en-US" altLang="zh-CN" sz="2400" dirty="0">
                <a:latin typeface="Bodoni MT" panose="02070603080606020203" pitchFamily="18" charset="0"/>
              </a:rPr>
              <a:t>1</a:t>
            </a:r>
            <a:r>
              <a:rPr lang="zh-CN" altLang="en-US" sz="2400" dirty="0">
                <a:latin typeface="Bodoni MT" panose="02070603080606020203" pitchFamily="18" charset="0"/>
              </a:rPr>
              <a:t>个或几个等待周期</a:t>
            </a:r>
            <a:r>
              <a:rPr lang="en-US" altLang="zh-CN" sz="2400" dirty="0">
                <a:latin typeface="Bodoni MT" panose="02070603080606020203" pitchFamily="18" charset="0"/>
              </a:rPr>
              <a:t>Tw </a:t>
            </a:r>
            <a:r>
              <a:rPr lang="zh-CN" altLang="en-US" sz="2400" dirty="0">
                <a:latin typeface="Bodoni MT" panose="02070603080606020203" pitchFamily="18" charset="0"/>
              </a:rPr>
              <a:t>，</a:t>
            </a:r>
            <a:r>
              <a:rPr lang="en-US" altLang="zh-CN" sz="2400" dirty="0">
                <a:latin typeface="Bodoni MT" panose="02070603080606020203" pitchFamily="18" charset="0"/>
              </a:rPr>
              <a:t>Tw</a:t>
            </a:r>
            <a:r>
              <a:rPr lang="zh-CN" altLang="en-US" sz="2400" dirty="0">
                <a:latin typeface="Bodoni MT" panose="02070603080606020203" pitchFamily="18" charset="0"/>
              </a:rPr>
              <a:t>以时钟周期为单位。</a:t>
            </a:r>
          </a:p>
        </p:txBody>
      </p:sp>
    </p:spTree>
    <p:extLst>
      <p:ext uri="{BB962C8B-B14F-4D97-AF65-F5344CB8AC3E}">
        <p14:creationId xmlns:p14="http://schemas.microsoft.com/office/powerpoint/2010/main" val="417135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2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、在</a:t>
            </a:r>
            <a:r>
              <a:rPr lang="zh-CN" altLang="en-US" sz="2400" dirty="0">
                <a:latin typeface="Bodoni MT" panose="02070603080606020203" pitchFamily="18" charset="0"/>
              </a:rPr>
              <a:t>下列条件下，读周期时序中需不需要插入</a:t>
            </a:r>
            <a:r>
              <a:rPr lang="en-US" altLang="zh-CN" sz="2400" dirty="0">
                <a:latin typeface="Bodoni MT" panose="02070603080606020203" pitchFamily="18" charset="0"/>
              </a:rPr>
              <a:t>Tw</a:t>
            </a:r>
            <a:r>
              <a:rPr lang="zh-CN" altLang="en-US" sz="2400" dirty="0">
                <a:latin typeface="Bodoni MT" panose="02070603080606020203" pitchFamily="18" charset="0"/>
              </a:rPr>
              <a:t>状态？需要插入几个？请画出相应的时序信号图。①</a:t>
            </a:r>
            <a:r>
              <a:rPr lang="en-US" altLang="zh-CN" sz="2400" dirty="0">
                <a:latin typeface="Bodoni MT" panose="02070603080606020203" pitchFamily="18" charset="0"/>
              </a:rPr>
              <a:t>CPU</a:t>
            </a:r>
            <a:r>
              <a:rPr lang="zh-CN" altLang="en-US" sz="2400" dirty="0">
                <a:latin typeface="Bodoni MT" panose="02070603080606020203" pitchFamily="18" charset="0"/>
              </a:rPr>
              <a:t>为</a:t>
            </a:r>
            <a:r>
              <a:rPr lang="en-US" altLang="zh-CN" sz="2400" dirty="0">
                <a:latin typeface="Bodoni MT" panose="02070603080606020203" pitchFamily="18" charset="0"/>
              </a:rPr>
              <a:t>8086</a:t>
            </a:r>
            <a:r>
              <a:rPr lang="zh-CN" altLang="en-US" sz="2400" dirty="0">
                <a:latin typeface="Bodoni MT" panose="02070603080606020203" pitchFamily="18" charset="0"/>
              </a:rPr>
              <a:t>－</a:t>
            </a:r>
            <a:r>
              <a:rPr lang="en-US" altLang="zh-CN" sz="2400" dirty="0">
                <a:latin typeface="Bodoni MT" panose="02070603080606020203" pitchFamily="18" charset="0"/>
              </a:rPr>
              <a:t>1</a:t>
            </a:r>
            <a:r>
              <a:rPr lang="zh-CN" altLang="en-US" sz="2400" dirty="0">
                <a:latin typeface="Bodoni MT" panose="02070603080606020203" pitchFamily="18" charset="0"/>
              </a:rPr>
              <a:t>（主频：</a:t>
            </a:r>
            <a:r>
              <a:rPr lang="en-US" altLang="zh-CN" sz="2400" dirty="0">
                <a:latin typeface="Bodoni MT" panose="02070603080606020203" pitchFamily="18" charset="0"/>
              </a:rPr>
              <a:t>10MHz</a:t>
            </a:r>
            <a:r>
              <a:rPr lang="zh-CN" altLang="en-US" sz="2400" dirty="0">
                <a:latin typeface="Bodoni MT" panose="02070603080606020203" pitchFamily="18" charset="0"/>
              </a:rPr>
              <a:t>） ② 内存芯片的读出时间为</a:t>
            </a:r>
            <a:r>
              <a:rPr lang="en-US" altLang="zh-CN" sz="2400" dirty="0">
                <a:latin typeface="Bodoni MT" panose="02070603080606020203" pitchFamily="18" charset="0"/>
              </a:rPr>
              <a:t>400ns</a:t>
            </a:r>
            <a:r>
              <a:rPr lang="zh-CN" altLang="en-US" sz="2400" dirty="0">
                <a:latin typeface="Bodoni MT" panose="02070603080606020203" pitchFamily="18" charset="0"/>
              </a:rPr>
              <a:t>（从</a:t>
            </a:r>
            <a:r>
              <a:rPr lang="en-US" altLang="zh-CN" sz="2400" dirty="0">
                <a:latin typeface="Bodoni MT" panose="02070603080606020203" pitchFamily="18" charset="0"/>
              </a:rPr>
              <a:t>CPU</a:t>
            </a:r>
            <a:r>
              <a:rPr lang="zh-CN" altLang="en-US" sz="2400" dirty="0">
                <a:latin typeface="Bodoni MT" panose="02070603080606020203" pitchFamily="18" charset="0"/>
              </a:rPr>
              <a:t>输出有效地址到数据稳定出现在数据总线上的时间）。</a:t>
            </a:r>
          </a:p>
          <a:p>
            <a:pPr marL="0" indent="0">
              <a:buNone/>
            </a:pPr>
            <a:endParaRPr lang="zh-CN" alt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CPU</a:t>
            </a:r>
            <a:r>
              <a:rPr lang="zh-CN" altLang="en-US" sz="2400" dirty="0">
                <a:latin typeface="Bodoni MT" panose="02070603080606020203" pitchFamily="18" charset="0"/>
              </a:rPr>
              <a:t>在</a:t>
            </a:r>
            <a:r>
              <a:rPr lang="en-US" altLang="zh-CN" sz="2400" dirty="0">
                <a:latin typeface="Bodoni MT" panose="02070603080606020203" pitchFamily="18" charset="0"/>
              </a:rPr>
              <a:t>T3</a:t>
            </a:r>
            <a:r>
              <a:rPr lang="zh-CN" altLang="en-US" sz="2400" dirty="0">
                <a:latin typeface="Bodoni MT" panose="02070603080606020203" pitchFamily="18" charset="0"/>
              </a:rPr>
              <a:t>的前沿对</a:t>
            </a:r>
            <a:r>
              <a:rPr lang="en-US" altLang="zh-CN" sz="2400" dirty="0">
                <a:latin typeface="Bodoni MT" panose="02070603080606020203" pitchFamily="18" charset="0"/>
              </a:rPr>
              <a:t>READY</a:t>
            </a:r>
            <a:r>
              <a:rPr lang="zh-CN" altLang="en-US" sz="2400" dirty="0">
                <a:latin typeface="Bodoni MT" panose="02070603080606020203" pitchFamily="18" charset="0"/>
              </a:rPr>
              <a:t>采样，以后在每个</a:t>
            </a:r>
            <a:r>
              <a:rPr lang="en-US" altLang="zh-CN" sz="2400" dirty="0">
                <a:latin typeface="Bodoni MT" panose="02070603080606020203" pitchFamily="18" charset="0"/>
              </a:rPr>
              <a:t>Tw</a:t>
            </a:r>
            <a:r>
              <a:rPr lang="zh-CN" altLang="en-US" sz="2400" dirty="0">
                <a:latin typeface="Bodoni MT" panose="02070603080606020203" pitchFamily="18" charset="0"/>
              </a:rPr>
              <a:t>前沿采样。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Tw</a:t>
            </a:r>
            <a:r>
              <a:rPr lang="zh-CN" altLang="en-US" sz="2400" dirty="0">
                <a:latin typeface="Bodoni MT" panose="02070603080606020203" pitchFamily="18" charset="0"/>
              </a:rPr>
              <a:t>保持</a:t>
            </a:r>
            <a:r>
              <a:rPr lang="en-US" altLang="zh-CN" sz="2400" dirty="0">
                <a:latin typeface="Bodoni MT" panose="02070603080606020203" pitchFamily="18" charset="0"/>
              </a:rPr>
              <a:t>T3</a:t>
            </a:r>
            <a:r>
              <a:rPr lang="zh-CN" altLang="en-US" sz="2400" dirty="0" smtClean="0">
                <a:latin typeface="Bodoni MT" panose="02070603080606020203" pitchFamily="18" charset="0"/>
              </a:rPr>
              <a:t>状态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2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、在</a:t>
            </a:r>
            <a:r>
              <a:rPr lang="zh-CN" altLang="en-US" sz="2400" dirty="0">
                <a:latin typeface="Bodoni MT" panose="02070603080606020203" pitchFamily="18" charset="0"/>
              </a:rPr>
              <a:t>下列条件下，读周期时序中需不需要插入</a:t>
            </a:r>
            <a:r>
              <a:rPr lang="en-US" altLang="zh-CN" sz="2400" dirty="0">
                <a:latin typeface="Bodoni MT" panose="02070603080606020203" pitchFamily="18" charset="0"/>
              </a:rPr>
              <a:t>Tw</a:t>
            </a:r>
            <a:r>
              <a:rPr lang="zh-CN" altLang="en-US" sz="2400" dirty="0">
                <a:latin typeface="Bodoni MT" panose="02070603080606020203" pitchFamily="18" charset="0"/>
              </a:rPr>
              <a:t>状态？需要插入几个？请画出相应的时序信号图。①</a:t>
            </a:r>
            <a:r>
              <a:rPr lang="en-US" altLang="zh-CN" sz="2400" dirty="0">
                <a:latin typeface="Bodoni MT" panose="02070603080606020203" pitchFamily="18" charset="0"/>
              </a:rPr>
              <a:t>CPU</a:t>
            </a:r>
            <a:r>
              <a:rPr lang="zh-CN" altLang="en-US" sz="2400" dirty="0">
                <a:latin typeface="Bodoni MT" panose="02070603080606020203" pitchFamily="18" charset="0"/>
              </a:rPr>
              <a:t>为</a:t>
            </a:r>
            <a:r>
              <a:rPr lang="en-US" altLang="zh-CN" sz="2400" dirty="0">
                <a:latin typeface="Bodoni MT" panose="02070603080606020203" pitchFamily="18" charset="0"/>
              </a:rPr>
              <a:t>8086</a:t>
            </a:r>
            <a:r>
              <a:rPr lang="zh-CN" altLang="en-US" sz="2400" dirty="0">
                <a:latin typeface="Bodoni MT" panose="02070603080606020203" pitchFamily="18" charset="0"/>
              </a:rPr>
              <a:t>－</a:t>
            </a:r>
            <a:r>
              <a:rPr lang="en-US" altLang="zh-CN" sz="2400" dirty="0">
                <a:latin typeface="Bodoni MT" panose="02070603080606020203" pitchFamily="18" charset="0"/>
              </a:rPr>
              <a:t>1</a:t>
            </a:r>
            <a:r>
              <a:rPr lang="zh-CN" altLang="en-US" sz="2400" dirty="0">
                <a:latin typeface="Bodoni MT" panose="02070603080606020203" pitchFamily="18" charset="0"/>
              </a:rPr>
              <a:t>（主频：</a:t>
            </a:r>
            <a:r>
              <a:rPr lang="en-US" altLang="zh-CN" sz="2400" dirty="0">
                <a:latin typeface="Bodoni MT" panose="02070603080606020203" pitchFamily="18" charset="0"/>
              </a:rPr>
              <a:t>10MHz</a:t>
            </a:r>
            <a:r>
              <a:rPr lang="zh-CN" altLang="en-US" sz="2400" dirty="0">
                <a:latin typeface="Bodoni MT" panose="02070603080606020203" pitchFamily="18" charset="0"/>
              </a:rPr>
              <a:t>） ② 内存芯片的读出时间为</a:t>
            </a:r>
            <a:r>
              <a:rPr lang="en-US" altLang="zh-CN" sz="2400" dirty="0">
                <a:latin typeface="Bodoni MT" panose="02070603080606020203" pitchFamily="18" charset="0"/>
              </a:rPr>
              <a:t>400ns</a:t>
            </a:r>
            <a:r>
              <a:rPr lang="zh-CN" altLang="en-US" sz="2400" dirty="0">
                <a:latin typeface="Bodoni MT" panose="02070603080606020203" pitchFamily="18" charset="0"/>
              </a:rPr>
              <a:t>（从</a:t>
            </a:r>
            <a:r>
              <a:rPr lang="en-US" altLang="zh-CN" sz="2400" dirty="0">
                <a:latin typeface="Bodoni MT" panose="02070603080606020203" pitchFamily="18" charset="0"/>
              </a:rPr>
              <a:t>CPU</a:t>
            </a:r>
            <a:r>
              <a:rPr lang="zh-CN" altLang="en-US" sz="2400" dirty="0">
                <a:latin typeface="Bodoni MT" panose="02070603080606020203" pitchFamily="18" charset="0"/>
              </a:rPr>
              <a:t>输出有效地址到数据稳定出现在数据总线上的时间）</a:t>
            </a:r>
            <a:r>
              <a:rPr lang="zh-CN" altLang="en-US" sz="2400" dirty="0" smtClean="0">
                <a:latin typeface="Bodoni MT" panose="02070603080606020203" pitchFamily="18" charset="0"/>
              </a:rPr>
              <a:t>。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2" y="3715139"/>
            <a:ext cx="489902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0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3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、某</a:t>
            </a:r>
            <a:r>
              <a:rPr lang="zh-CN" altLang="en-US" sz="2400" dirty="0">
                <a:latin typeface="Bodoni MT" panose="02070603080606020203" pitchFamily="18" charset="0"/>
              </a:rPr>
              <a:t>一</a:t>
            </a:r>
            <a:r>
              <a:rPr lang="en-US" altLang="zh-CN" sz="2400" dirty="0">
                <a:latin typeface="Bodoni MT" panose="02070603080606020203" pitchFamily="18" charset="0"/>
              </a:rPr>
              <a:t>16</a:t>
            </a:r>
            <a:r>
              <a:rPr lang="zh-CN" altLang="en-US" sz="2400" dirty="0">
                <a:latin typeface="Bodoni MT" panose="02070603080606020203" pitchFamily="18" charset="0"/>
              </a:rPr>
              <a:t>位的</a:t>
            </a:r>
            <a:r>
              <a:rPr lang="en-US" altLang="zh-CN" sz="2400" dirty="0">
                <a:latin typeface="Bodoni MT" panose="02070603080606020203" pitchFamily="18" charset="0"/>
              </a:rPr>
              <a:t>CPU</a:t>
            </a:r>
            <a:r>
              <a:rPr lang="zh-CN" altLang="en-US" sz="2400" dirty="0">
                <a:latin typeface="Bodoni MT" panose="02070603080606020203" pitchFamily="18" charset="0"/>
              </a:rPr>
              <a:t>，主频为</a:t>
            </a:r>
            <a:r>
              <a:rPr lang="en-US" altLang="zh-CN" sz="2400" dirty="0">
                <a:latin typeface="Bodoni MT" panose="02070603080606020203" pitchFamily="18" charset="0"/>
              </a:rPr>
              <a:t>20MHz</a:t>
            </a:r>
            <a:r>
              <a:rPr lang="zh-CN" altLang="en-US" sz="2400" dirty="0">
                <a:latin typeface="Bodoni MT" panose="02070603080606020203" pitchFamily="18" charset="0"/>
              </a:rPr>
              <a:t>，其总线周期含有</a:t>
            </a:r>
            <a:r>
              <a:rPr lang="en-US" altLang="zh-CN" sz="2400" dirty="0">
                <a:latin typeface="Bodoni MT" panose="02070603080606020203" pitchFamily="18" charset="0"/>
              </a:rPr>
              <a:t>4 </a:t>
            </a:r>
            <a:r>
              <a:rPr lang="zh-CN" altLang="en-US" sz="2400" dirty="0">
                <a:latin typeface="Bodoni MT" panose="02070603080606020203" pitchFamily="18" charset="0"/>
              </a:rPr>
              <a:t>个时钟周期加上一个等待状态（</a:t>
            </a:r>
            <a:r>
              <a:rPr lang="en-US" altLang="zh-CN" sz="2400" dirty="0">
                <a:latin typeface="Bodoni MT" panose="02070603080606020203" pitchFamily="18" charset="0"/>
              </a:rPr>
              <a:t>Tw</a:t>
            </a:r>
            <a:r>
              <a:rPr lang="zh-CN" altLang="en-US" sz="2400" dirty="0">
                <a:latin typeface="Bodoni MT" panose="02070603080606020203" pitchFamily="18" charset="0"/>
              </a:rPr>
              <a:t>），试计算其最大总线频宽（单位时间内通过总线的信息传输量，以</a:t>
            </a:r>
            <a:r>
              <a:rPr lang="en-US" altLang="zh-CN" sz="2400" dirty="0">
                <a:latin typeface="Bodoni MT" panose="02070603080606020203" pitchFamily="18" charset="0"/>
              </a:rPr>
              <a:t>Bytes/Sec</a:t>
            </a:r>
            <a:r>
              <a:rPr lang="zh-CN" altLang="en-US" sz="2400" dirty="0">
                <a:latin typeface="Bodoni MT" panose="02070603080606020203" pitchFamily="18" charset="0"/>
              </a:rPr>
              <a:t>为单位）</a:t>
            </a:r>
          </a:p>
          <a:p>
            <a:pPr marL="0" indent="0">
              <a:buNone/>
            </a:pPr>
            <a:endParaRPr lang="zh-CN" alt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CPU</a:t>
            </a:r>
            <a:r>
              <a:rPr lang="zh-CN" altLang="en-US" sz="2400" dirty="0">
                <a:latin typeface="Bodoni MT" panose="02070603080606020203" pitchFamily="18" charset="0"/>
              </a:rPr>
              <a:t>主频为</a:t>
            </a:r>
            <a:r>
              <a:rPr lang="en-US" altLang="zh-CN" sz="2400" dirty="0">
                <a:latin typeface="Bodoni MT" panose="02070603080606020203" pitchFamily="18" charset="0"/>
              </a:rPr>
              <a:t>20MHz</a:t>
            </a:r>
            <a:r>
              <a:rPr lang="zh-CN" altLang="en-US" sz="2400" dirty="0">
                <a:latin typeface="Bodoni MT" panose="02070603080606020203" pitchFamily="18" charset="0"/>
              </a:rPr>
              <a:t>，其时钟周期为</a:t>
            </a:r>
            <a:r>
              <a:rPr lang="en-US" altLang="zh-CN" sz="2400" dirty="0">
                <a:latin typeface="Bodoni MT" panose="02070603080606020203" pitchFamily="18" charset="0"/>
              </a:rPr>
              <a:t>T</a:t>
            </a:r>
            <a:r>
              <a:rPr lang="zh-CN" altLang="en-US" sz="2400" dirty="0">
                <a:latin typeface="Bodoni MT" panose="02070603080606020203" pitchFamily="18" charset="0"/>
              </a:rPr>
              <a:t>＝</a:t>
            </a:r>
            <a:r>
              <a:rPr lang="en-US" altLang="zh-CN" sz="2400" dirty="0">
                <a:latin typeface="Bodoni MT" panose="02070603080606020203" pitchFamily="18" charset="0"/>
              </a:rPr>
              <a:t>1/20MHz</a:t>
            </a:r>
            <a:r>
              <a:rPr lang="zh-CN" altLang="en-US" sz="2400" dirty="0">
                <a:latin typeface="Bodoni MT" panose="02070603080606020203" pitchFamily="18" charset="0"/>
              </a:rPr>
              <a:t>＝</a:t>
            </a:r>
            <a:r>
              <a:rPr lang="en-US" altLang="zh-CN" sz="2400" dirty="0">
                <a:latin typeface="Bodoni MT" panose="02070603080606020203" pitchFamily="18" charset="0"/>
              </a:rPr>
              <a:t>50ns</a:t>
            </a:r>
            <a:r>
              <a:rPr lang="zh-CN" altLang="en-US" sz="2400" dirty="0">
                <a:latin typeface="Bodoni MT" panose="02070603080606020203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</a:t>
            </a:r>
            <a:r>
              <a:rPr lang="zh-CN" altLang="en-US" sz="2400" dirty="0" smtClean="0">
                <a:latin typeface="Bodoni MT" panose="02070603080606020203" pitchFamily="18" charset="0"/>
              </a:rPr>
              <a:t>一</a:t>
            </a:r>
            <a:r>
              <a:rPr lang="zh-CN" altLang="en-US" sz="2400" dirty="0">
                <a:latin typeface="Bodoni MT" panose="02070603080606020203" pitchFamily="18" charset="0"/>
              </a:rPr>
              <a:t>个总线周期为</a:t>
            </a:r>
            <a:r>
              <a:rPr lang="en-US" altLang="zh-CN" sz="2400" dirty="0">
                <a:latin typeface="Bodoni MT" panose="02070603080606020203" pitchFamily="18" charset="0"/>
              </a:rPr>
              <a:t>(4</a:t>
            </a:r>
            <a:r>
              <a:rPr lang="zh-CN" altLang="en-US" sz="2400" dirty="0">
                <a:latin typeface="Bodoni MT" panose="02070603080606020203" pitchFamily="18" charset="0"/>
              </a:rPr>
              <a:t>＋</a:t>
            </a:r>
            <a:r>
              <a:rPr lang="en-US" altLang="zh-CN" sz="2400" dirty="0">
                <a:latin typeface="Bodoni MT" panose="02070603080606020203" pitchFamily="18" charset="0"/>
              </a:rPr>
              <a:t>1)×50ns</a:t>
            </a:r>
            <a:r>
              <a:rPr lang="zh-CN" altLang="en-US" sz="2400" dirty="0">
                <a:latin typeface="Bodoni MT" panose="02070603080606020203" pitchFamily="18" charset="0"/>
              </a:rPr>
              <a:t>＝</a:t>
            </a:r>
            <a:r>
              <a:rPr lang="en-US" altLang="zh-CN" sz="2400" dirty="0">
                <a:latin typeface="Bodoni MT" panose="02070603080606020203" pitchFamily="18" charset="0"/>
              </a:rPr>
              <a:t>250ns</a:t>
            </a:r>
            <a:r>
              <a:rPr lang="zh-CN" altLang="en-US" sz="2400" dirty="0">
                <a:latin typeface="Bodoni MT" panose="02070603080606020203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16</a:t>
            </a:r>
            <a:r>
              <a:rPr lang="zh-CN" altLang="en-US" sz="2400" dirty="0">
                <a:latin typeface="Bodoni MT" panose="02070603080606020203" pitchFamily="18" charset="0"/>
              </a:rPr>
              <a:t>位即</a:t>
            </a:r>
            <a:r>
              <a:rPr lang="en-US" altLang="zh-CN" sz="2400" dirty="0">
                <a:latin typeface="Bodoni MT" panose="02070603080606020203" pitchFamily="18" charset="0"/>
              </a:rPr>
              <a:t>2</a:t>
            </a:r>
            <a:r>
              <a:rPr lang="zh-CN" altLang="en-US" sz="2400" dirty="0">
                <a:latin typeface="Bodoni MT" panose="02070603080606020203" pitchFamily="18" charset="0"/>
              </a:rPr>
              <a:t>个</a:t>
            </a:r>
            <a:r>
              <a:rPr lang="en-US" altLang="zh-CN" sz="2400" dirty="0">
                <a:latin typeface="Bodoni MT" panose="02070603080606020203" pitchFamily="18" charset="0"/>
              </a:rPr>
              <a:t>byte</a:t>
            </a:r>
            <a:r>
              <a:rPr lang="zh-CN" altLang="en-US" sz="2400" dirty="0">
                <a:latin typeface="Bodoni MT" panose="02070603080606020203" pitchFamily="18" charset="0"/>
              </a:rPr>
              <a:t>，所以最大总线频宽为</a:t>
            </a:r>
            <a:r>
              <a:rPr lang="en-US" altLang="zh-CN" sz="2400" dirty="0">
                <a:latin typeface="Bodoni MT" panose="02070603080606020203" pitchFamily="18" charset="0"/>
              </a:rPr>
              <a:t>2bytes/250ns</a:t>
            </a:r>
            <a:r>
              <a:rPr lang="zh-CN" altLang="en-US" sz="2400" dirty="0">
                <a:latin typeface="Bodoni MT" panose="02070603080606020203" pitchFamily="18" charset="0"/>
              </a:rPr>
              <a:t>＝</a:t>
            </a:r>
            <a:r>
              <a:rPr lang="en-US" altLang="zh-CN" sz="2400" dirty="0">
                <a:latin typeface="Bodoni MT" panose="02070603080606020203" pitchFamily="18" charset="0"/>
              </a:rPr>
              <a:t>8MB/s</a:t>
            </a:r>
            <a:r>
              <a:rPr lang="zh-CN" altLang="en-US" sz="2400" dirty="0">
                <a:latin typeface="Bodoni MT" panose="02070603080606020203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88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 smtClean="0">
                <a:latin typeface="Bodoni MT" panose="02070603080606020203" pitchFamily="18" charset="0"/>
              </a:rPr>
              <a:t>4</a:t>
            </a:r>
            <a:r>
              <a:rPr lang="zh-CN" altLang="en-US" sz="2200" dirty="0" smtClean="0">
                <a:latin typeface="Bodoni MT" panose="02070603080606020203" pitchFamily="18" charset="0"/>
              </a:rPr>
              <a:t>、为什么</a:t>
            </a:r>
            <a:r>
              <a:rPr lang="en-US" altLang="zh-CN" sz="2200" dirty="0">
                <a:latin typeface="Bodoni MT" panose="02070603080606020203" pitchFamily="18" charset="0"/>
              </a:rPr>
              <a:t>BHE</a:t>
            </a:r>
            <a:r>
              <a:rPr lang="zh-CN" altLang="en-US" sz="2200" dirty="0">
                <a:latin typeface="Bodoni MT" panose="02070603080606020203" pitchFamily="18" charset="0"/>
              </a:rPr>
              <a:t>和地址信息一样需要锁存？是在总线周期的什么时刻进行锁存操作的？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Bodoni MT" panose="02070603080606020203" pitchFamily="18" charset="0"/>
              </a:rPr>
              <a:t>	</a:t>
            </a:r>
            <a:r>
              <a:rPr lang="zh-CN" altLang="en-US" sz="2200" dirty="0" smtClean="0">
                <a:latin typeface="Bodoni MT" panose="02070603080606020203" pitchFamily="18" charset="0"/>
              </a:rPr>
              <a:t>高位</a:t>
            </a:r>
            <a:r>
              <a:rPr lang="zh-CN" altLang="en-US" sz="2200" dirty="0">
                <a:latin typeface="Bodoni MT" panose="02070603080606020203" pitchFamily="18" charset="0"/>
              </a:rPr>
              <a:t>数据总线使能信号</a:t>
            </a:r>
            <a:r>
              <a:rPr lang="en-US" altLang="zh-CN" sz="2200" dirty="0">
                <a:latin typeface="Bodoni MT" panose="02070603080606020203" pitchFamily="18" charset="0"/>
              </a:rPr>
              <a:t>BHE(-)</a:t>
            </a:r>
            <a:r>
              <a:rPr lang="zh-CN" altLang="en-US" sz="2200" dirty="0">
                <a:latin typeface="Bodoni MT" panose="02070603080606020203" pitchFamily="18" charset="0"/>
              </a:rPr>
              <a:t>是一个分时复用信号，在</a:t>
            </a:r>
            <a:r>
              <a:rPr lang="en-US" altLang="zh-CN" sz="2200" dirty="0">
                <a:latin typeface="Bodoni MT" panose="02070603080606020203" pitchFamily="18" charset="0"/>
              </a:rPr>
              <a:t>T1</a:t>
            </a:r>
            <a:r>
              <a:rPr lang="zh-CN" altLang="en-US" sz="2200" dirty="0">
                <a:latin typeface="Bodoni MT" panose="02070603080606020203" pitchFamily="18" charset="0"/>
              </a:rPr>
              <a:t>周期通过</a:t>
            </a:r>
            <a:r>
              <a:rPr lang="en-US" altLang="zh-CN" sz="2200" dirty="0">
                <a:latin typeface="Bodoni MT" panose="02070603080606020203" pitchFamily="18" charset="0"/>
              </a:rPr>
              <a:t>BHE(-)/S7</a:t>
            </a:r>
            <a:r>
              <a:rPr lang="zh-CN" altLang="en-US" sz="2200" dirty="0">
                <a:latin typeface="Bodoni MT" panose="02070603080606020203" pitchFamily="18" charset="0"/>
              </a:rPr>
              <a:t>管脚送出， </a:t>
            </a:r>
            <a:r>
              <a:rPr lang="en-US" altLang="zh-CN" sz="2200" dirty="0">
                <a:latin typeface="Bodoni MT" panose="02070603080606020203" pitchFamily="18" charset="0"/>
              </a:rPr>
              <a:t>BHE(-)</a:t>
            </a:r>
            <a:r>
              <a:rPr lang="zh-CN" altLang="en-US" sz="2200" dirty="0">
                <a:latin typeface="Bodoni MT" panose="02070603080606020203" pitchFamily="18" charset="0"/>
              </a:rPr>
              <a:t>信号用作奇地址存储体的选择。通常</a:t>
            </a:r>
            <a:r>
              <a:rPr lang="en-US" altLang="zh-CN" sz="2200" dirty="0">
                <a:latin typeface="Bodoni MT" panose="02070603080606020203" pitchFamily="18" charset="0"/>
              </a:rPr>
              <a:t>BHE(-)</a:t>
            </a:r>
            <a:r>
              <a:rPr lang="zh-CN" altLang="en-US" sz="2200" dirty="0">
                <a:latin typeface="Bodoni MT" panose="02070603080606020203" pitchFamily="18" charset="0"/>
              </a:rPr>
              <a:t>和</a:t>
            </a:r>
            <a:r>
              <a:rPr lang="en-US" altLang="zh-CN" sz="2200" dirty="0">
                <a:latin typeface="Bodoni MT" panose="02070603080606020203" pitchFamily="18" charset="0"/>
              </a:rPr>
              <a:t>20</a:t>
            </a:r>
            <a:r>
              <a:rPr lang="zh-CN" altLang="en-US" sz="2200" dirty="0">
                <a:latin typeface="Bodoni MT" panose="02070603080606020203" pitchFamily="18" charset="0"/>
              </a:rPr>
              <a:t>位地址信号一起，用地址锁存器进行锁存，使它们的状态在整个总线周期有效。这样</a:t>
            </a:r>
            <a:r>
              <a:rPr lang="en-US" altLang="zh-CN" sz="2200" dirty="0">
                <a:latin typeface="Bodoni MT" panose="02070603080606020203" pitchFamily="18" charset="0"/>
              </a:rPr>
              <a:t>T2</a:t>
            </a:r>
            <a:r>
              <a:rPr lang="zh-CN" altLang="en-US" sz="2200" dirty="0">
                <a:latin typeface="Bodoni MT" panose="02070603080606020203" pitchFamily="18" charset="0"/>
              </a:rPr>
              <a:t>或</a:t>
            </a:r>
            <a:r>
              <a:rPr lang="en-US" altLang="zh-CN" sz="2200" dirty="0">
                <a:latin typeface="Bodoni MT" panose="02070603080606020203" pitchFamily="18" charset="0"/>
              </a:rPr>
              <a:t>T3</a:t>
            </a:r>
            <a:r>
              <a:rPr lang="zh-CN" altLang="en-US" sz="2200" dirty="0">
                <a:latin typeface="Bodoni MT" panose="02070603080606020203" pitchFamily="18" charset="0"/>
              </a:rPr>
              <a:t>周期时地址和数据都在地址总线和数据总线上，确保了</a:t>
            </a:r>
            <a:r>
              <a:rPr lang="en-US" altLang="zh-CN" sz="2200" dirty="0">
                <a:latin typeface="Bodoni MT" panose="02070603080606020203" pitchFamily="18" charset="0"/>
              </a:rPr>
              <a:t>CPU</a:t>
            </a:r>
            <a:r>
              <a:rPr lang="zh-CN" altLang="en-US" sz="2200" dirty="0">
                <a:latin typeface="Bodoni MT" panose="02070603080606020203" pitchFamily="18" charset="0"/>
              </a:rPr>
              <a:t>对存储器和</a:t>
            </a:r>
            <a:r>
              <a:rPr lang="en-US" altLang="zh-CN" sz="2200" dirty="0">
                <a:latin typeface="Bodoni MT" panose="02070603080606020203" pitchFamily="18" charset="0"/>
              </a:rPr>
              <a:t>I/O</a:t>
            </a:r>
            <a:r>
              <a:rPr lang="zh-CN" altLang="en-US" sz="2200" dirty="0">
                <a:latin typeface="Bodoni MT" panose="02070603080606020203" pitchFamily="18" charset="0"/>
              </a:rPr>
              <a:t>接口的读</a:t>
            </a:r>
            <a:r>
              <a:rPr lang="en-US" altLang="zh-CN" sz="2200" dirty="0">
                <a:latin typeface="Bodoni MT" panose="02070603080606020203" pitchFamily="18" charset="0"/>
              </a:rPr>
              <a:t>/</a:t>
            </a:r>
            <a:r>
              <a:rPr lang="zh-CN" altLang="en-US" sz="2200" dirty="0">
                <a:latin typeface="Bodoni MT" panose="02070603080606020203" pitchFamily="18" charset="0"/>
              </a:rPr>
              <a:t>写操作。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Bodoni MT" panose="02070603080606020203" pitchFamily="18" charset="0"/>
              </a:rPr>
              <a:t>	</a:t>
            </a:r>
            <a:r>
              <a:rPr lang="zh-CN" altLang="en-US" sz="2200" dirty="0" smtClean="0">
                <a:latin typeface="Bodoni MT" panose="02070603080606020203" pitchFamily="18" charset="0"/>
              </a:rPr>
              <a:t>在</a:t>
            </a:r>
            <a:r>
              <a:rPr lang="en-US" altLang="zh-CN" sz="2200" dirty="0">
                <a:latin typeface="Bodoni MT" panose="02070603080606020203" pitchFamily="18" charset="0"/>
              </a:rPr>
              <a:t>T1</a:t>
            </a:r>
            <a:r>
              <a:rPr lang="zh-CN" altLang="en-US" sz="2200" dirty="0">
                <a:latin typeface="Bodoni MT" panose="02070603080606020203" pitchFamily="18" charset="0"/>
              </a:rPr>
              <a:t>周期，</a:t>
            </a:r>
            <a:r>
              <a:rPr lang="en-US" altLang="zh-CN" sz="2200" dirty="0">
                <a:latin typeface="Bodoni MT" panose="02070603080606020203" pitchFamily="18" charset="0"/>
              </a:rPr>
              <a:t>CPU</a:t>
            </a:r>
            <a:r>
              <a:rPr lang="zh-CN" altLang="en-US" sz="2200" dirty="0">
                <a:latin typeface="Bodoni MT" panose="02070603080606020203" pitchFamily="18" charset="0"/>
              </a:rPr>
              <a:t>送出地址信号和</a:t>
            </a:r>
            <a:r>
              <a:rPr lang="en-US" altLang="zh-CN" sz="2200" dirty="0">
                <a:latin typeface="Bodoni MT" panose="02070603080606020203" pitchFamily="18" charset="0"/>
              </a:rPr>
              <a:t>BHE(-)</a:t>
            </a:r>
            <a:r>
              <a:rPr lang="zh-CN" altLang="en-US" sz="2200" dirty="0">
                <a:latin typeface="Bodoni MT" panose="02070603080606020203" pitchFamily="18" charset="0"/>
              </a:rPr>
              <a:t>信号。</a:t>
            </a:r>
            <a:r>
              <a:rPr lang="en-US" altLang="zh-CN" sz="2200" dirty="0">
                <a:latin typeface="Bodoni MT" panose="02070603080606020203" pitchFamily="18" charset="0"/>
              </a:rPr>
              <a:t>CPU</a:t>
            </a:r>
            <a:r>
              <a:rPr lang="zh-CN" altLang="en-US" sz="2200" dirty="0">
                <a:latin typeface="Bodoni MT" panose="02070603080606020203" pitchFamily="18" charset="0"/>
              </a:rPr>
              <a:t>在发地址的同时，地址锁存使能信号</a:t>
            </a:r>
            <a:r>
              <a:rPr lang="en-US" altLang="zh-CN" sz="2200" dirty="0">
                <a:latin typeface="Bodoni MT" panose="02070603080606020203" pitchFamily="18" charset="0"/>
              </a:rPr>
              <a:t>ALE</a:t>
            </a:r>
            <a:r>
              <a:rPr lang="zh-CN" altLang="en-US" sz="2200" dirty="0">
                <a:latin typeface="Bodoni MT" panose="02070603080606020203" pitchFamily="18" charset="0"/>
              </a:rPr>
              <a:t>有效，表示地址已经准备好。通常利用</a:t>
            </a:r>
            <a:r>
              <a:rPr lang="en-US" altLang="zh-CN" sz="2200" dirty="0">
                <a:latin typeface="Bodoni MT" panose="02070603080606020203" pitchFamily="18" charset="0"/>
              </a:rPr>
              <a:t>ALE</a:t>
            </a:r>
            <a:r>
              <a:rPr lang="zh-CN" altLang="en-US" sz="2200" dirty="0">
                <a:latin typeface="Bodoni MT" panose="02070603080606020203" pitchFamily="18" charset="0"/>
              </a:rPr>
              <a:t>信号的下降沿将地址锁存在地址锁存器</a:t>
            </a:r>
            <a:r>
              <a:rPr lang="en-US" altLang="zh-CN" sz="2200" dirty="0">
                <a:latin typeface="Bodoni MT" panose="02070603080606020203" pitchFamily="18" charset="0"/>
              </a:rPr>
              <a:t>8282</a:t>
            </a:r>
            <a:r>
              <a:rPr lang="zh-CN" altLang="en-US" sz="2200" dirty="0">
                <a:latin typeface="Bodoni MT" panose="02070603080606020203" pitchFamily="18" charset="0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6936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5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、某</a:t>
            </a:r>
            <a:r>
              <a:rPr lang="zh-CN" altLang="en-US" sz="2400" dirty="0">
                <a:latin typeface="Bodoni MT" panose="02070603080606020203" pitchFamily="18" charset="0"/>
              </a:rPr>
              <a:t>存储单元的物理地址为：</a:t>
            </a:r>
            <a:r>
              <a:rPr lang="en-US" altLang="zh-CN" sz="2400" dirty="0">
                <a:latin typeface="Bodoni MT" panose="02070603080606020203" pitchFamily="18" charset="0"/>
              </a:rPr>
              <a:t>28AB0H</a:t>
            </a:r>
            <a:r>
              <a:rPr lang="zh-CN" altLang="en-US" sz="2400" dirty="0">
                <a:latin typeface="Bodoni MT" panose="02070603080606020203" pitchFamily="18" charset="0"/>
              </a:rPr>
              <a:t>，若偏移量为：</a:t>
            </a:r>
            <a:r>
              <a:rPr lang="en-US" altLang="zh-CN" sz="2400" dirty="0">
                <a:latin typeface="Bodoni MT" panose="02070603080606020203" pitchFamily="18" charset="0"/>
              </a:rPr>
              <a:t>1000H</a:t>
            </a:r>
            <a:r>
              <a:rPr lang="zh-CN" altLang="en-US" sz="2400" dirty="0">
                <a:latin typeface="Bodoni MT" panose="02070603080606020203" pitchFamily="18" charset="0"/>
              </a:rPr>
              <a:t>，则该段存储空间中物理地址的首址和末址是多少？</a:t>
            </a:r>
          </a:p>
          <a:p>
            <a:pPr marL="0" indent="0">
              <a:buNone/>
            </a:pPr>
            <a:endParaRPr lang="zh-CN" alt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</a:t>
            </a:r>
            <a:r>
              <a:rPr lang="zh-CN" altLang="en-US" sz="2400" dirty="0" smtClean="0">
                <a:latin typeface="Bodoni MT" panose="02070603080606020203" pitchFamily="18" charset="0"/>
              </a:rPr>
              <a:t>一般</a:t>
            </a:r>
            <a:r>
              <a:rPr lang="zh-CN" altLang="en-US" sz="2400" dirty="0">
                <a:latin typeface="Bodoni MT" panose="02070603080606020203" pitchFamily="18" charset="0"/>
              </a:rPr>
              <a:t>段的长度最大为</a:t>
            </a:r>
            <a:r>
              <a:rPr lang="en-US" altLang="zh-CN" sz="2400" dirty="0">
                <a:latin typeface="Bodoni MT" panose="02070603080606020203" pitchFamily="18" charset="0"/>
              </a:rPr>
              <a:t>64KB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</a:t>
            </a:r>
            <a:r>
              <a:rPr lang="zh-CN" altLang="en-US" sz="2400" dirty="0" smtClean="0">
                <a:latin typeface="Bodoni MT" panose="02070603080606020203" pitchFamily="18" charset="0"/>
              </a:rPr>
              <a:t>首</a:t>
            </a:r>
            <a:r>
              <a:rPr lang="zh-CN" altLang="en-US" sz="2400" dirty="0">
                <a:latin typeface="Bodoni MT" panose="02070603080606020203" pitchFamily="18" charset="0"/>
              </a:rPr>
              <a:t>地址为</a:t>
            </a:r>
            <a:r>
              <a:rPr lang="en-US" altLang="zh-CN" sz="2400" dirty="0">
                <a:latin typeface="Bodoni MT" panose="02070603080606020203" pitchFamily="18" charset="0"/>
              </a:rPr>
              <a:t>28AB0H</a:t>
            </a:r>
            <a:r>
              <a:rPr lang="zh-CN" altLang="en-US" sz="2400" dirty="0">
                <a:latin typeface="Bodoni MT" panose="02070603080606020203" pitchFamily="18" charset="0"/>
              </a:rPr>
              <a:t>－</a:t>
            </a:r>
            <a:r>
              <a:rPr lang="en-US" altLang="zh-CN" sz="2400" dirty="0">
                <a:latin typeface="Bodoni MT" panose="02070603080606020203" pitchFamily="18" charset="0"/>
              </a:rPr>
              <a:t>1000H</a:t>
            </a:r>
            <a:r>
              <a:rPr lang="zh-CN" altLang="en-US" sz="2400" dirty="0">
                <a:latin typeface="Bodoni MT" panose="02070603080606020203" pitchFamily="18" charset="0"/>
              </a:rPr>
              <a:t>＝</a:t>
            </a:r>
            <a:r>
              <a:rPr lang="en-US" altLang="zh-CN" sz="2400" dirty="0">
                <a:latin typeface="Bodoni MT" panose="02070603080606020203" pitchFamily="18" charset="0"/>
              </a:rPr>
              <a:t>27AB0H</a:t>
            </a:r>
            <a:r>
              <a:rPr lang="zh-CN" altLang="en-US" sz="2400" dirty="0">
                <a:latin typeface="Bodoni MT" panose="02070603080606020203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</a:t>
            </a:r>
            <a:r>
              <a:rPr lang="zh-CN" altLang="en-US" sz="2400" dirty="0" smtClean="0">
                <a:latin typeface="Bodoni MT" panose="02070603080606020203" pitchFamily="18" charset="0"/>
              </a:rPr>
              <a:t>末</a:t>
            </a:r>
            <a:r>
              <a:rPr lang="zh-CN" altLang="en-US" sz="2400" dirty="0">
                <a:latin typeface="Bodoni MT" panose="02070603080606020203" pitchFamily="18" charset="0"/>
              </a:rPr>
              <a:t>地址为</a:t>
            </a:r>
            <a:r>
              <a:rPr lang="en-US" altLang="zh-CN" sz="2400" dirty="0">
                <a:latin typeface="Bodoni MT" panose="02070603080606020203" pitchFamily="18" charset="0"/>
              </a:rPr>
              <a:t>27AB0H</a:t>
            </a:r>
            <a:r>
              <a:rPr lang="zh-CN" altLang="en-US" sz="2400" dirty="0">
                <a:latin typeface="Bodoni MT" panose="02070603080606020203" pitchFamily="18" charset="0"/>
              </a:rPr>
              <a:t>＋</a:t>
            </a:r>
            <a:r>
              <a:rPr lang="en-US" altLang="zh-CN" sz="2400" dirty="0">
                <a:latin typeface="Bodoni MT" panose="02070603080606020203" pitchFamily="18" charset="0"/>
              </a:rPr>
              <a:t>FFFFH</a:t>
            </a:r>
            <a:r>
              <a:rPr lang="zh-CN" altLang="en-US" sz="2400" dirty="0">
                <a:latin typeface="Bodoni MT" panose="02070603080606020203" pitchFamily="18" charset="0"/>
              </a:rPr>
              <a:t>＝</a:t>
            </a:r>
            <a:r>
              <a:rPr lang="en-US" altLang="zh-CN" sz="2400" dirty="0">
                <a:latin typeface="Bodoni MT" panose="02070603080606020203" pitchFamily="18" charset="0"/>
              </a:rPr>
              <a:t>37AAFH</a:t>
            </a:r>
            <a:r>
              <a:rPr lang="zh-CN" altLang="en-US" sz="2400" dirty="0">
                <a:latin typeface="Bodoni MT" panose="02070603080606020203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44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6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、解释</a:t>
            </a:r>
            <a:r>
              <a:rPr lang="zh-CN" altLang="en-US" sz="2400" dirty="0">
                <a:latin typeface="Bodoni MT" panose="02070603080606020203" pitchFamily="18" charset="0"/>
              </a:rPr>
              <a:t>下列名词术语：（</a:t>
            </a:r>
            <a:r>
              <a:rPr lang="en-US" altLang="zh-CN" sz="2400" dirty="0">
                <a:latin typeface="Bodoni MT" panose="02070603080606020203" pitchFamily="18" charset="0"/>
              </a:rPr>
              <a:t>1</a:t>
            </a:r>
            <a:r>
              <a:rPr lang="zh-CN" altLang="en-US" sz="2400" dirty="0">
                <a:latin typeface="Bodoni MT" panose="02070603080606020203" pitchFamily="18" charset="0"/>
              </a:rPr>
              <a:t>）段基址  （</a:t>
            </a:r>
            <a:r>
              <a:rPr lang="en-US" altLang="zh-CN" sz="2400" dirty="0">
                <a:latin typeface="Bodoni MT" panose="02070603080606020203" pitchFamily="18" charset="0"/>
              </a:rPr>
              <a:t>2</a:t>
            </a:r>
            <a:r>
              <a:rPr lang="zh-CN" altLang="en-US" sz="2400" dirty="0">
                <a:latin typeface="Bodoni MT" panose="02070603080606020203" pitchFamily="18" charset="0"/>
              </a:rPr>
              <a:t>）偏移量  </a:t>
            </a:r>
            <a:r>
              <a:rPr lang="zh-CN" altLang="en-US" sz="2400" dirty="0" smtClean="0">
                <a:latin typeface="Bodoni MT" panose="02070603080606020203" pitchFamily="18" charset="0"/>
              </a:rPr>
              <a:t>（</a:t>
            </a:r>
            <a:r>
              <a:rPr lang="en-US" altLang="zh-CN" sz="2400" dirty="0">
                <a:latin typeface="Bodoni MT" panose="02070603080606020203" pitchFamily="18" charset="0"/>
              </a:rPr>
              <a:t>3</a:t>
            </a:r>
            <a:r>
              <a:rPr lang="zh-CN" altLang="en-US" sz="2400" dirty="0">
                <a:latin typeface="Bodoni MT" panose="02070603080606020203" pitchFamily="18" charset="0"/>
              </a:rPr>
              <a:t>）逻辑地址  （</a:t>
            </a:r>
            <a:r>
              <a:rPr lang="en-US" altLang="zh-CN" sz="2400" dirty="0">
                <a:latin typeface="Bodoni MT" panose="02070603080606020203" pitchFamily="18" charset="0"/>
              </a:rPr>
              <a:t>4</a:t>
            </a:r>
            <a:r>
              <a:rPr lang="zh-CN" altLang="en-US" sz="2400" dirty="0">
                <a:latin typeface="Bodoni MT" panose="02070603080606020203" pitchFamily="18" charset="0"/>
              </a:rPr>
              <a:t>）物理地址 </a:t>
            </a:r>
            <a:endParaRPr lang="en-US" altLang="zh-CN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……</a:t>
            </a:r>
            <a:r>
              <a:rPr lang="zh-CN" altLang="en-US" sz="2400" dirty="0" smtClean="0">
                <a:latin typeface="Bodoni MT" panose="02070603080606020203" pitchFamily="18" charset="0"/>
              </a:rPr>
              <a:t>孩子们自己看课件吧</a:t>
            </a:r>
            <a:r>
              <a:rPr lang="en-US" altLang="zh-CN" sz="2400" dirty="0" smtClean="0">
                <a:latin typeface="Bodoni MT" panose="02070603080606020203" pitchFamily="18" charset="0"/>
              </a:rPr>
              <a:t>……︿(</a:t>
            </a:r>
            <a:r>
              <a:rPr lang="zh-CN" altLang="en-US" sz="2400" dirty="0" smtClean="0">
                <a:latin typeface="Bodoni MT" panose="02070603080606020203" pitchFamily="18" charset="0"/>
              </a:rPr>
              <a:t>￣</a:t>
            </a:r>
            <a:r>
              <a:rPr lang="en-US" altLang="zh-CN" sz="2400" dirty="0" smtClean="0">
                <a:latin typeface="Bodoni MT" panose="02070603080606020203" pitchFamily="18" charset="0"/>
              </a:rPr>
              <a:t>︶</a:t>
            </a:r>
            <a:r>
              <a:rPr lang="zh-CN" altLang="en-US" sz="2400" dirty="0" smtClean="0">
                <a:latin typeface="Bodoni MT" panose="02070603080606020203" pitchFamily="18" charset="0"/>
              </a:rPr>
              <a:t>￣</a:t>
            </a:r>
            <a:r>
              <a:rPr lang="en-US" altLang="zh-CN" sz="2400" dirty="0" smtClean="0">
                <a:latin typeface="Bodoni MT" panose="02070603080606020203" pitchFamily="18" charset="0"/>
              </a:rPr>
              <a:t>)︿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6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916656"/>
            <a:ext cx="7766936" cy="1467075"/>
          </a:xfrm>
        </p:spPr>
        <p:txBody>
          <a:bodyPr/>
          <a:lstStyle/>
          <a:p>
            <a:pPr algn="ctr"/>
            <a:r>
              <a:rPr lang="zh-CN" altLang="en-US" sz="6000" dirty="0" smtClean="0"/>
              <a:t>指令系统</a:t>
            </a:r>
            <a:endParaRPr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>
            <a:off x="1999622" y="4572000"/>
            <a:ext cx="346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指令的寻址方式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指令系统</a:t>
            </a:r>
          </a:p>
        </p:txBody>
      </p:sp>
    </p:spTree>
    <p:extLst>
      <p:ext uri="{BB962C8B-B14F-4D97-AF65-F5344CB8AC3E}">
        <p14:creationId xmlns:p14="http://schemas.microsoft.com/office/powerpoint/2010/main" val="40925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Bodoni MT" panose="02070603080606020203" pitchFamily="18" charset="0"/>
              </a:rPr>
              <a:t> </a:t>
            </a:r>
            <a:r>
              <a:rPr lang="en-US" altLang="zh-CN" sz="2400" dirty="0" smtClean="0">
                <a:latin typeface="Bodoni MT" panose="02070603080606020203" pitchFamily="18" charset="0"/>
              </a:rPr>
              <a:t>1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、分别</a:t>
            </a:r>
            <a:r>
              <a:rPr lang="zh-CN" altLang="en-US" sz="2400" dirty="0">
                <a:latin typeface="Bodoni MT" panose="02070603080606020203" pitchFamily="18" charset="0"/>
              </a:rPr>
              <a:t>说明下列指令中的源操作数和目的操作数各采用么寻址方式？                  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(1)   MOV  AX ,  00FF H;   	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(2)   MOV  AL , [BX+100];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(3)   MOV  BX , [SI+BX];   	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(4)   MOV  [BX+DI+10H], AH ;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(5)   MOV  [BP+1054H], AX ;  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(6)   MOV  AX, [SI];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微机原理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3165" y="1854327"/>
            <a:ext cx="2934724" cy="3695136"/>
          </a:xfrm>
        </p:spPr>
        <p:txBody>
          <a:bodyPr/>
          <a:lstStyle/>
          <a:p>
            <a:r>
              <a:rPr lang="zh-CN" altLang="en-US" dirty="0" smtClean="0"/>
              <a:t>微机组成与原理</a:t>
            </a:r>
            <a:endParaRPr lang="en-US" altLang="zh-CN" dirty="0" smtClean="0"/>
          </a:p>
          <a:p>
            <a:r>
              <a:rPr lang="en-US" altLang="zh-CN" dirty="0" smtClean="0"/>
              <a:t>8086</a:t>
            </a:r>
            <a:r>
              <a:rPr lang="zh-CN" altLang="en-US" dirty="0" smtClean="0"/>
              <a:t>微处理器</a:t>
            </a:r>
            <a:endParaRPr lang="en-US" altLang="zh-CN" dirty="0" smtClean="0"/>
          </a:p>
          <a:p>
            <a:r>
              <a:rPr lang="zh-CN" altLang="en-US" dirty="0" smtClean="0"/>
              <a:t>指令系统</a:t>
            </a:r>
            <a:endParaRPr lang="en-US" altLang="zh-CN" dirty="0" smtClean="0"/>
          </a:p>
          <a:p>
            <a:r>
              <a:rPr lang="zh-CN" altLang="en-US" dirty="0" smtClean="0"/>
              <a:t>存储器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习题课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输入与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zh-CN" altLang="en-US" dirty="0"/>
              <a:t>可编程</a:t>
            </a:r>
            <a:r>
              <a:rPr lang="en-US" altLang="zh-CN" dirty="0"/>
              <a:t>I/O</a:t>
            </a:r>
            <a:r>
              <a:rPr lang="zh-CN" altLang="en-US" dirty="0"/>
              <a:t>接口</a:t>
            </a:r>
            <a:r>
              <a:rPr lang="zh-CN" altLang="en-US" dirty="0" smtClean="0"/>
              <a:t>电路</a:t>
            </a:r>
            <a:endParaRPr lang="en-US" altLang="zh-CN" dirty="0" smtClean="0"/>
          </a:p>
          <a:p>
            <a:r>
              <a:rPr lang="zh-CN" altLang="en-US" dirty="0" smtClean="0"/>
              <a:t>总线</a:t>
            </a:r>
            <a:r>
              <a:rPr lang="zh-CN" altLang="en-US" dirty="0"/>
              <a:t>及常见总线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习题课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161" name="Group 74"/>
          <p:cNvGrpSpPr>
            <a:grpSpLocks/>
          </p:cNvGrpSpPr>
          <p:nvPr/>
        </p:nvGrpSpPr>
        <p:grpSpPr bwMode="auto">
          <a:xfrm>
            <a:off x="203575" y="1412720"/>
            <a:ext cx="7542212" cy="4495800"/>
            <a:chOff x="431" y="890"/>
            <a:chExt cx="4751" cy="2832"/>
          </a:xfrm>
        </p:grpSpPr>
        <p:sp>
          <p:nvSpPr>
            <p:cNvPr id="162" name="Freeform 4"/>
            <p:cNvSpPr>
              <a:spLocks/>
            </p:cNvSpPr>
            <p:nvPr/>
          </p:nvSpPr>
          <p:spPr bwMode="auto">
            <a:xfrm>
              <a:off x="1381" y="2076"/>
              <a:ext cx="3122" cy="197"/>
            </a:xfrm>
            <a:custGeom>
              <a:avLst/>
              <a:gdLst>
                <a:gd name="T0" fmla="*/ 164 w 6518"/>
                <a:gd name="T1" fmla="*/ 11 h 342"/>
                <a:gd name="T2" fmla="*/ 160 w 6518"/>
                <a:gd name="T3" fmla="*/ 0 h 342"/>
                <a:gd name="T4" fmla="*/ 160 w 6518"/>
                <a:gd name="T5" fmla="*/ 7 h 342"/>
                <a:gd name="T6" fmla="*/ 0 w 6518"/>
                <a:gd name="T7" fmla="*/ 7 h 342"/>
                <a:gd name="T8" fmla="*/ 0 w 6518"/>
                <a:gd name="T9" fmla="*/ 14 h 342"/>
                <a:gd name="T10" fmla="*/ 160 w 6518"/>
                <a:gd name="T11" fmla="*/ 14 h 342"/>
                <a:gd name="T12" fmla="*/ 160 w 6518"/>
                <a:gd name="T13" fmla="*/ 21 h 342"/>
                <a:gd name="T14" fmla="*/ 164 w 6518"/>
                <a:gd name="T15" fmla="*/ 11 h 3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18"/>
                <a:gd name="T25" fmla="*/ 0 h 342"/>
                <a:gd name="T26" fmla="*/ 6518 w 6518"/>
                <a:gd name="T27" fmla="*/ 342 h 3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18" h="342">
                  <a:moveTo>
                    <a:pt x="6518" y="172"/>
                  </a:moveTo>
                  <a:lnTo>
                    <a:pt x="6346" y="0"/>
                  </a:lnTo>
                  <a:lnTo>
                    <a:pt x="6346" y="113"/>
                  </a:lnTo>
                  <a:lnTo>
                    <a:pt x="0" y="109"/>
                  </a:lnTo>
                  <a:lnTo>
                    <a:pt x="0" y="227"/>
                  </a:lnTo>
                  <a:lnTo>
                    <a:pt x="6346" y="231"/>
                  </a:lnTo>
                  <a:lnTo>
                    <a:pt x="6346" y="342"/>
                  </a:lnTo>
                  <a:lnTo>
                    <a:pt x="6518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5"/>
            <p:cNvSpPr>
              <a:spLocks/>
            </p:cNvSpPr>
            <p:nvPr/>
          </p:nvSpPr>
          <p:spPr bwMode="auto">
            <a:xfrm>
              <a:off x="1381" y="2076"/>
              <a:ext cx="3122" cy="197"/>
            </a:xfrm>
            <a:custGeom>
              <a:avLst/>
              <a:gdLst>
                <a:gd name="T0" fmla="*/ 164 w 6518"/>
                <a:gd name="T1" fmla="*/ 11 h 342"/>
                <a:gd name="T2" fmla="*/ 160 w 6518"/>
                <a:gd name="T3" fmla="*/ 0 h 342"/>
                <a:gd name="T4" fmla="*/ 160 w 6518"/>
                <a:gd name="T5" fmla="*/ 7 h 342"/>
                <a:gd name="T6" fmla="*/ 0 w 6518"/>
                <a:gd name="T7" fmla="*/ 7 h 342"/>
                <a:gd name="T8" fmla="*/ 0 w 6518"/>
                <a:gd name="T9" fmla="*/ 14 h 342"/>
                <a:gd name="T10" fmla="*/ 160 w 6518"/>
                <a:gd name="T11" fmla="*/ 14 h 342"/>
                <a:gd name="T12" fmla="*/ 160 w 6518"/>
                <a:gd name="T13" fmla="*/ 21 h 342"/>
                <a:gd name="T14" fmla="*/ 164 w 6518"/>
                <a:gd name="T15" fmla="*/ 11 h 3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18"/>
                <a:gd name="T25" fmla="*/ 0 h 342"/>
                <a:gd name="T26" fmla="*/ 6518 w 6518"/>
                <a:gd name="T27" fmla="*/ 342 h 3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18" h="342">
                  <a:moveTo>
                    <a:pt x="6518" y="172"/>
                  </a:moveTo>
                  <a:lnTo>
                    <a:pt x="6346" y="0"/>
                  </a:lnTo>
                  <a:lnTo>
                    <a:pt x="6346" y="113"/>
                  </a:lnTo>
                  <a:lnTo>
                    <a:pt x="0" y="109"/>
                  </a:lnTo>
                  <a:lnTo>
                    <a:pt x="0" y="227"/>
                  </a:lnTo>
                  <a:lnTo>
                    <a:pt x="6346" y="231"/>
                  </a:lnTo>
                  <a:lnTo>
                    <a:pt x="6346" y="342"/>
                  </a:lnTo>
                  <a:lnTo>
                    <a:pt x="6518" y="172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Rectangle 6"/>
            <p:cNvSpPr>
              <a:spLocks noChangeArrowheads="1"/>
            </p:cNvSpPr>
            <p:nvPr/>
          </p:nvSpPr>
          <p:spPr bwMode="auto">
            <a:xfrm>
              <a:off x="431" y="1426"/>
              <a:ext cx="950" cy="14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5" name="Rectangle 7"/>
            <p:cNvSpPr>
              <a:spLocks noChangeArrowheads="1"/>
            </p:cNvSpPr>
            <p:nvPr/>
          </p:nvSpPr>
          <p:spPr bwMode="auto">
            <a:xfrm>
              <a:off x="431" y="1426"/>
              <a:ext cx="950" cy="149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6" name="Rectangle 8"/>
            <p:cNvSpPr>
              <a:spLocks noChangeArrowheads="1"/>
            </p:cNvSpPr>
            <p:nvPr/>
          </p:nvSpPr>
          <p:spPr bwMode="auto">
            <a:xfrm>
              <a:off x="714" y="2042"/>
              <a:ext cx="5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latin typeface="Times New Roman" panose="02020603050405020304" pitchFamily="18" charset="0"/>
                </a:rPr>
                <a:t>微处理器</a:t>
              </a:r>
            </a:p>
          </p:txBody>
        </p:sp>
        <p:sp>
          <p:nvSpPr>
            <p:cNvPr id="167" name="Rectangle 9"/>
            <p:cNvSpPr>
              <a:spLocks noChangeArrowheads="1"/>
            </p:cNvSpPr>
            <p:nvPr/>
          </p:nvSpPr>
          <p:spPr bwMode="auto">
            <a:xfrm>
              <a:off x="816" y="2178"/>
              <a:ext cx="2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68" name="Rectangle 10"/>
            <p:cNvSpPr>
              <a:spLocks noChangeArrowheads="1"/>
            </p:cNvSpPr>
            <p:nvPr/>
          </p:nvSpPr>
          <p:spPr bwMode="auto">
            <a:xfrm>
              <a:off x="1883" y="1050"/>
              <a:ext cx="1005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9" name="Rectangle 11"/>
            <p:cNvSpPr>
              <a:spLocks noChangeArrowheads="1"/>
            </p:cNvSpPr>
            <p:nvPr/>
          </p:nvSpPr>
          <p:spPr bwMode="auto">
            <a:xfrm>
              <a:off x="1883" y="1050"/>
              <a:ext cx="1005" cy="42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70" name="Rectangle 12"/>
            <p:cNvSpPr>
              <a:spLocks noChangeArrowheads="1"/>
            </p:cNvSpPr>
            <p:nvPr/>
          </p:nvSpPr>
          <p:spPr bwMode="auto">
            <a:xfrm>
              <a:off x="2112" y="1197"/>
              <a:ext cx="6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latin typeface="Times New Roman" panose="02020603050405020304" pitchFamily="18" charset="0"/>
                </a:rPr>
                <a:t>存储器</a:t>
              </a:r>
              <a:r>
                <a:rPr lang="en-US" altLang="zh-CN" sz="1600">
                  <a:latin typeface="Times New Roman" panose="02020603050405020304" pitchFamily="18" charset="0"/>
                </a:rPr>
                <a:t>RAM</a:t>
              </a:r>
            </a:p>
          </p:txBody>
        </p:sp>
        <p:sp>
          <p:nvSpPr>
            <p:cNvPr id="171" name="Rectangle 13"/>
            <p:cNvSpPr>
              <a:spLocks noChangeArrowheads="1"/>
            </p:cNvSpPr>
            <p:nvPr/>
          </p:nvSpPr>
          <p:spPr bwMode="auto">
            <a:xfrm>
              <a:off x="1883" y="2804"/>
              <a:ext cx="1005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72" name="Rectangle 14"/>
            <p:cNvSpPr>
              <a:spLocks noChangeArrowheads="1"/>
            </p:cNvSpPr>
            <p:nvPr/>
          </p:nvSpPr>
          <p:spPr bwMode="auto">
            <a:xfrm>
              <a:off x="1883" y="2804"/>
              <a:ext cx="1005" cy="42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73" name="Rectangle 15"/>
            <p:cNvSpPr>
              <a:spLocks noChangeArrowheads="1"/>
            </p:cNvSpPr>
            <p:nvPr/>
          </p:nvSpPr>
          <p:spPr bwMode="auto">
            <a:xfrm>
              <a:off x="2064" y="2931"/>
              <a:ext cx="68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I/O</a:t>
              </a:r>
              <a:r>
                <a:rPr lang="zh-CN" altLang="en-US" sz="1600">
                  <a:latin typeface="Times New Roman" panose="02020603050405020304" pitchFamily="18" charset="0"/>
                </a:rPr>
                <a:t>接口电路</a:t>
              </a:r>
            </a:p>
          </p:txBody>
        </p:sp>
        <p:sp>
          <p:nvSpPr>
            <p:cNvPr id="174" name="Rectangle 16"/>
            <p:cNvSpPr>
              <a:spLocks noChangeArrowheads="1"/>
            </p:cNvSpPr>
            <p:nvPr/>
          </p:nvSpPr>
          <p:spPr bwMode="auto">
            <a:xfrm>
              <a:off x="675" y="890"/>
              <a:ext cx="462" cy="2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75" name="Rectangle 17"/>
            <p:cNvSpPr>
              <a:spLocks noChangeArrowheads="1"/>
            </p:cNvSpPr>
            <p:nvPr/>
          </p:nvSpPr>
          <p:spPr bwMode="auto">
            <a:xfrm>
              <a:off x="675" y="890"/>
              <a:ext cx="462" cy="20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76" name="Rectangle 18"/>
            <p:cNvSpPr>
              <a:spLocks noChangeArrowheads="1"/>
            </p:cNvSpPr>
            <p:nvPr/>
          </p:nvSpPr>
          <p:spPr bwMode="auto">
            <a:xfrm>
              <a:off x="813" y="930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latin typeface="Times New Roman" panose="02020603050405020304" pitchFamily="18" charset="0"/>
                </a:rPr>
                <a:t>时钟</a:t>
              </a:r>
            </a:p>
          </p:txBody>
        </p:sp>
        <p:sp>
          <p:nvSpPr>
            <p:cNvPr id="177" name="Rectangle 19"/>
            <p:cNvSpPr>
              <a:spLocks noChangeArrowheads="1"/>
            </p:cNvSpPr>
            <p:nvPr/>
          </p:nvSpPr>
          <p:spPr bwMode="auto">
            <a:xfrm>
              <a:off x="1876" y="3459"/>
              <a:ext cx="1019" cy="2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78" name="Rectangle 20"/>
            <p:cNvSpPr>
              <a:spLocks noChangeArrowheads="1"/>
            </p:cNvSpPr>
            <p:nvPr/>
          </p:nvSpPr>
          <p:spPr bwMode="auto">
            <a:xfrm>
              <a:off x="1876" y="3459"/>
              <a:ext cx="1019" cy="26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79" name="Rectangle 21"/>
            <p:cNvSpPr>
              <a:spLocks noChangeArrowheads="1"/>
            </p:cNvSpPr>
            <p:nvPr/>
          </p:nvSpPr>
          <p:spPr bwMode="auto">
            <a:xfrm>
              <a:off x="2290" y="3526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latin typeface="Times New Roman" panose="02020603050405020304" pitchFamily="18" charset="0"/>
                </a:rPr>
                <a:t>外存</a:t>
              </a:r>
            </a:p>
          </p:txBody>
        </p:sp>
        <p:sp>
          <p:nvSpPr>
            <p:cNvPr id="180" name="Rectangle 22"/>
            <p:cNvSpPr>
              <a:spLocks noChangeArrowheads="1"/>
            </p:cNvSpPr>
            <p:nvPr/>
          </p:nvSpPr>
          <p:spPr bwMode="auto">
            <a:xfrm>
              <a:off x="3288" y="3459"/>
              <a:ext cx="1019" cy="2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81" name="Rectangle 23"/>
            <p:cNvSpPr>
              <a:spLocks noChangeArrowheads="1"/>
            </p:cNvSpPr>
            <p:nvPr/>
          </p:nvSpPr>
          <p:spPr bwMode="auto">
            <a:xfrm>
              <a:off x="3288" y="3459"/>
              <a:ext cx="1019" cy="26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82" name="Rectangle 24"/>
            <p:cNvSpPr>
              <a:spLocks noChangeArrowheads="1"/>
            </p:cNvSpPr>
            <p:nvPr/>
          </p:nvSpPr>
          <p:spPr bwMode="auto">
            <a:xfrm>
              <a:off x="3632" y="3526"/>
              <a:ext cx="4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I/O</a:t>
              </a:r>
              <a:r>
                <a:rPr lang="zh-CN" altLang="en-US" sz="160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183" name="Rectangle 25"/>
            <p:cNvSpPr>
              <a:spLocks noChangeArrowheads="1"/>
            </p:cNvSpPr>
            <p:nvPr/>
          </p:nvSpPr>
          <p:spPr bwMode="auto">
            <a:xfrm>
              <a:off x="3296" y="2804"/>
              <a:ext cx="1004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84" name="Rectangle 26"/>
            <p:cNvSpPr>
              <a:spLocks noChangeArrowheads="1"/>
            </p:cNvSpPr>
            <p:nvPr/>
          </p:nvSpPr>
          <p:spPr bwMode="auto">
            <a:xfrm>
              <a:off x="3296" y="2804"/>
              <a:ext cx="1004" cy="42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85" name="Rectangle 27"/>
            <p:cNvSpPr>
              <a:spLocks noChangeArrowheads="1"/>
            </p:cNvSpPr>
            <p:nvPr/>
          </p:nvSpPr>
          <p:spPr bwMode="auto">
            <a:xfrm>
              <a:off x="3470" y="2931"/>
              <a:ext cx="68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I/O</a:t>
              </a:r>
              <a:r>
                <a:rPr lang="zh-CN" altLang="en-US" sz="1600">
                  <a:latin typeface="Times New Roman" panose="02020603050405020304" pitchFamily="18" charset="0"/>
                </a:rPr>
                <a:t>接口电路</a:t>
              </a:r>
            </a:p>
          </p:txBody>
        </p:sp>
        <p:sp>
          <p:nvSpPr>
            <p:cNvPr id="186" name="Rectangle 28"/>
            <p:cNvSpPr>
              <a:spLocks noChangeArrowheads="1"/>
            </p:cNvSpPr>
            <p:nvPr/>
          </p:nvSpPr>
          <p:spPr bwMode="auto">
            <a:xfrm>
              <a:off x="3296" y="1050"/>
              <a:ext cx="1004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87" name="Rectangle 29"/>
            <p:cNvSpPr>
              <a:spLocks noChangeArrowheads="1"/>
            </p:cNvSpPr>
            <p:nvPr/>
          </p:nvSpPr>
          <p:spPr bwMode="auto">
            <a:xfrm>
              <a:off x="3296" y="1050"/>
              <a:ext cx="1004" cy="42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88" name="Rectangle 30"/>
            <p:cNvSpPr>
              <a:spLocks noChangeArrowheads="1"/>
            </p:cNvSpPr>
            <p:nvPr/>
          </p:nvSpPr>
          <p:spPr bwMode="auto">
            <a:xfrm>
              <a:off x="3524" y="1197"/>
              <a:ext cx="6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latin typeface="Times New Roman" panose="02020603050405020304" pitchFamily="18" charset="0"/>
                </a:rPr>
                <a:t>存储器</a:t>
              </a:r>
              <a:r>
                <a:rPr lang="en-US" altLang="zh-CN" sz="1600">
                  <a:latin typeface="Times New Roman" panose="02020603050405020304" pitchFamily="18" charset="0"/>
                </a:rPr>
                <a:t>ROM</a:t>
              </a:r>
            </a:p>
          </p:txBody>
        </p:sp>
        <p:sp>
          <p:nvSpPr>
            <p:cNvPr id="189" name="Freeform 31"/>
            <p:cNvSpPr>
              <a:spLocks/>
            </p:cNvSpPr>
            <p:nvPr/>
          </p:nvSpPr>
          <p:spPr bwMode="auto">
            <a:xfrm>
              <a:off x="1381" y="1656"/>
              <a:ext cx="3136" cy="197"/>
            </a:xfrm>
            <a:custGeom>
              <a:avLst/>
              <a:gdLst>
                <a:gd name="T0" fmla="*/ 0 w 6547"/>
                <a:gd name="T1" fmla="*/ 11 h 340"/>
                <a:gd name="T2" fmla="*/ 4 w 6547"/>
                <a:gd name="T3" fmla="*/ 0 h 340"/>
                <a:gd name="T4" fmla="*/ 4 w 6547"/>
                <a:gd name="T5" fmla="*/ 8 h 340"/>
                <a:gd name="T6" fmla="*/ 161 w 6547"/>
                <a:gd name="T7" fmla="*/ 8 h 340"/>
                <a:gd name="T8" fmla="*/ 161 w 6547"/>
                <a:gd name="T9" fmla="*/ 0 h 340"/>
                <a:gd name="T10" fmla="*/ 165 w 6547"/>
                <a:gd name="T11" fmla="*/ 11 h 340"/>
                <a:gd name="T12" fmla="*/ 161 w 6547"/>
                <a:gd name="T13" fmla="*/ 22 h 340"/>
                <a:gd name="T14" fmla="*/ 161 w 6547"/>
                <a:gd name="T15" fmla="*/ 15 h 340"/>
                <a:gd name="T16" fmla="*/ 4 w 6547"/>
                <a:gd name="T17" fmla="*/ 15 h 340"/>
                <a:gd name="T18" fmla="*/ 4 w 6547"/>
                <a:gd name="T19" fmla="*/ 22 h 340"/>
                <a:gd name="T20" fmla="*/ 0 w 6547"/>
                <a:gd name="T21" fmla="*/ 11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47"/>
                <a:gd name="T34" fmla="*/ 0 h 340"/>
                <a:gd name="T35" fmla="*/ 6547 w 6547"/>
                <a:gd name="T36" fmla="*/ 340 h 3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47" h="340">
                  <a:moveTo>
                    <a:pt x="0" y="170"/>
                  </a:moveTo>
                  <a:lnTo>
                    <a:pt x="170" y="0"/>
                  </a:lnTo>
                  <a:lnTo>
                    <a:pt x="170" y="113"/>
                  </a:lnTo>
                  <a:lnTo>
                    <a:pt x="6377" y="113"/>
                  </a:lnTo>
                  <a:lnTo>
                    <a:pt x="6377" y="0"/>
                  </a:lnTo>
                  <a:lnTo>
                    <a:pt x="6547" y="170"/>
                  </a:lnTo>
                  <a:lnTo>
                    <a:pt x="6377" y="340"/>
                  </a:lnTo>
                  <a:lnTo>
                    <a:pt x="6377" y="229"/>
                  </a:lnTo>
                  <a:lnTo>
                    <a:pt x="170" y="229"/>
                  </a:lnTo>
                  <a:lnTo>
                    <a:pt x="170" y="34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32"/>
            <p:cNvSpPr>
              <a:spLocks/>
            </p:cNvSpPr>
            <p:nvPr/>
          </p:nvSpPr>
          <p:spPr bwMode="auto">
            <a:xfrm>
              <a:off x="1381" y="1656"/>
              <a:ext cx="3136" cy="197"/>
            </a:xfrm>
            <a:custGeom>
              <a:avLst/>
              <a:gdLst>
                <a:gd name="T0" fmla="*/ 0 w 6547"/>
                <a:gd name="T1" fmla="*/ 11 h 340"/>
                <a:gd name="T2" fmla="*/ 4 w 6547"/>
                <a:gd name="T3" fmla="*/ 0 h 340"/>
                <a:gd name="T4" fmla="*/ 4 w 6547"/>
                <a:gd name="T5" fmla="*/ 8 h 340"/>
                <a:gd name="T6" fmla="*/ 161 w 6547"/>
                <a:gd name="T7" fmla="*/ 8 h 340"/>
                <a:gd name="T8" fmla="*/ 161 w 6547"/>
                <a:gd name="T9" fmla="*/ 0 h 340"/>
                <a:gd name="T10" fmla="*/ 165 w 6547"/>
                <a:gd name="T11" fmla="*/ 11 h 340"/>
                <a:gd name="T12" fmla="*/ 161 w 6547"/>
                <a:gd name="T13" fmla="*/ 22 h 340"/>
                <a:gd name="T14" fmla="*/ 161 w 6547"/>
                <a:gd name="T15" fmla="*/ 15 h 340"/>
                <a:gd name="T16" fmla="*/ 4 w 6547"/>
                <a:gd name="T17" fmla="*/ 15 h 340"/>
                <a:gd name="T18" fmla="*/ 4 w 6547"/>
                <a:gd name="T19" fmla="*/ 22 h 340"/>
                <a:gd name="T20" fmla="*/ 0 w 6547"/>
                <a:gd name="T21" fmla="*/ 11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47"/>
                <a:gd name="T34" fmla="*/ 0 h 340"/>
                <a:gd name="T35" fmla="*/ 6547 w 6547"/>
                <a:gd name="T36" fmla="*/ 340 h 3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47" h="340">
                  <a:moveTo>
                    <a:pt x="0" y="170"/>
                  </a:moveTo>
                  <a:lnTo>
                    <a:pt x="170" y="0"/>
                  </a:lnTo>
                  <a:lnTo>
                    <a:pt x="170" y="113"/>
                  </a:lnTo>
                  <a:lnTo>
                    <a:pt x="6377" y="113"/>
                  </a:lnTo>
                  <a:lnTo>
                    <a:pt x="6377" y="0"/>
                  </a:lnTo>
                  <a:lnTo>
                    <a:pt x="6547" y="170"/>
                  </a:lnTo>
                  <a:lnTo>
                    <a:pt x="6377" y="340"/>
                  </a:lnTo>
                  <a:lnTo>
                    <a:pt x="6377" y="229"/>
                  </a:lnTo>
                  <a:lnTo>
                    <a:pt x="170" y="229"/>
                  </a:lnTo>
                  <a:lnTo>
                    <a:pt x="170" y="340"/>
                  </a:lnTo>
                  <a:lnTo>
                    <a:pt x="0" y="17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33"/>
            <p:cNvSpPr>
              <a:spLocks noChangeShapeType="1"/>
            </p:cNvSpPr>
            <p:nvPr/>
          </p:nvSpPr>
          <p:spPr bwMode="auto">
            <a:xfrm>
              <a:off x="1467" y="2453"/>
              <a:ext cx="2964" cy="0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34"/>
            <p:cNvSpPr>
              <a:spLocks/>
            </p:cNvSpPr>
            <p:nvPr/>
          </p:nvSpPr>
          <p:spPr bwMode="auto">
            <a:xfrm>
              <a:off x="1381" y="2414"/>
              <a:ext cx="94" cy="75"/>
            </a:xfrm>
            <a:custGeom>
              <a:avLst/>
              <a:gdLst>
                <a:gd name="T0" fmla="*/ 5 w 195"/>
                <a:gd name="T1" fmla="*/ 9 h 129"/>
                <a:gd name="T2" fmla="*/ 0 w 195"/>
                <a:gd name="T3" fmla="*/ 5 h 129"/>
                <a:gd name="T4" fmla="*/ 5 w 195"/>
                <a:gd name="T5" fmla="*/ 0 h 129"/>
                <a:gd name="T6" fmla="*/ 5 w 195"/>
                <a:gd name="T7" fmla="*/ 9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129"/>
                <a:gd name="T14" fmla="*/ 195 w 195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129">
                  <a:moveTo>
                    <a:pt x="195" y="129"/>
                  </a:moveTo>
                  <a:lnTo>
                    <a:pt x="0" y="66"/>
                  </a:lnTo>
                  <a:lnTo>
                    <a:pt x="195" y="0"/>
                  </a:lnTo>
                  <a:lnTo>
                    <a:pt x="195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4424" y="2414"/>
              <a:ext cx="93" cy="75"/>
            </a:xfrm>
            <a:custGeom>
              <a:avLst/>
              <a:gdLst>
                <a:gd name="T0" fmla="*/ 0 w 195"/>
                <a:gd name="T1" fmla="*/ 0 h 129"/>
                <a:gd name="T2" fmla="*/ 5 w 195"/>
                <a:gd name="T3" fmla="*/ 5 h 129"/>
                <a:gd name="T4" fmla="*/ 0 w 195"/>
                <a:gd name="T5" fmla="*/ 9 h 129"/>
                <a:gd name="T6" fmla="*/ 0 w 195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129"/>
                <a:gd name="T14" fmla="*/ 195 w 195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129">
                  <a:moveTo>
                    <a:pt x="0" y="0"/>
                  </a:moveTo>
                  <a:lnTo>
                    <a:pt x="195" y="66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2013" y="1476"/>
              <a:ext cx="121" cy="245"/>
            </a:xfrm>
            <a:custGeom>
              <a:avLst/>
              <a:gdLst>
                <a:gd name="T0" fmla="*/ 3 w 252"/>
                <a:gd name="T1" fmla="*/ 0 h 424"/>
                <a:gd name="T2" fmla="*/ 6 w 252"/>
                <a:gd name="T3" fmla="*/ 8 h 424"/>
                <a:gd name="T4" fmla="*/ 4 w 252"/>
                <a:gd name="T5" fmla="*/ 8 h 424"/>
                <a:gd name="T6" fmla="*/ 4 w 252"/>
                <a:gd name="T7" fmla="*/ 20 h 424"/>
                <a:gd name="T8" fmla="*/ 6 w 252"/>
                <a:gd name="T9" fmla="*/ 20 h 424"/>
                <a:gd name="T10" fmla="*/ 3 w 252"/>
                <a:gd name="T11" fmla="*/ 27 h 424"/>
                <a:gd name="T12" fmla="*/ 0 w 252"/>
                <a:gd name="T13" fmla="*/ 20 h 424"/>
                <a:gd name="T14" fmla="*/ 2 w 252"/>
                <a:gd name="T15" fmla="*/ 20 h 424"/>
                <a:gd name="T16" fmla="*/ 2 w 252"/>
                <a:gd name="T17" fmla="*/ 8 h 424"/>
                <a:gd name="T18" fmla="*/ 0 w 252"/>
                <a:gd name="T19" fmla="*/ 8 h 424"/>
                <a:gd name="T20" fmla="*/ 3 w 252"/>
                <a:gd name="T21" fmla="*/ 0 h 4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2"/>
                <a:gd name="T34" fmla="*/ 0 h 424"/>
                <a:gd name="T35" fmla="*/ 252 w 252"/>
                <a:gd name="T36" fmla="*/ 424 h 4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2" h="424">
                  <a:moveTo>
                    <a:pt x="127" y="0"/>
                  </a:moveTo>
                  <a:lnTo>
                    <a:pt x="252" y="125"/>
                  </a:lnTo>
                  <a:lnTo>
                    <a:pt x="168" y="125"/>
                  </a:lnTo>
                  <a:lnTo>
                    <a:pt x="168" y="299"/>
                  </a:lnTo>
                  <a:lnTo>
                    <a:pt x="252" y="299"/>
                  </a:lnTo>
                  <a:lnTo>
                    <a:pt x="127" y="424"/>
                  </a:lnTo>
                  <a:lnTo>
                    <a:pt x="0" y="299"/>
                  </a:lnTo>
                  <a:lnTo>
                    <a:pt x="84" y="299"/>
                  </a:lnTo>
                  <a:lnTo>
                    <a:pt x="84" y="125"/>
                  </a:lnTo>
                  <a:lnTo>
                    <a:pt x="0" y="12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2013" y="1476"/>
              <a:ext cx="121" cy="245"/>
            </a:xfrm>
            <a:custGeom>
              <a:avLst/>
              <a:gdLst>
                <a:gd name="T0" fmla="*/ 3 w 252"/>
                <a:gd name="T1" fmla="*/ 0 h 424"/>
                <a:gd name="T2" fmla="*/ 6 w 252"/>
                <a:gd name="T3" fmla="*/ 8 h 424"/>
                <a:gd name="T4" fmla="*/ 4 w 252"/>
                <a:gd name="T5" fmla="*/ 8 h 424"/>
                <a:gd name="T6" fmla="*/ 4 w 252"/>
                <a:gd name="T7" fmla="*/ 20 h 424"/>
                <a:gd name="T8" fmla="*/ 6 w 252"/>
                <a:gd name="T9" fmla="*/ 20 h 424"/>
                <a:gd name="T10" fmla="*/ 3 w 252"/>
                <a:gd name="T11" fmla="*/ 27 h 424"/>
                <a:gd name="T12" fmla="*/ 0 w 252"/>
                <a:gd name="T13" fmla="*/ 20 h 424"/>
                <a:gd name="T14" fmla="*/ 2 w 252"/>
                <a:gd name="T15" fmla="*/ 20 h 424"/>
                <a:gd name="T16" fmla="*/ 2 w 252"/>
                <a:gd name="T17" fmla="*/ 8 h 424"/>
                <a:gd name="T18" fmla="*/ 0 w 252"/>
                <a:gd name="T19" fmla="*/ 8 h 424"/>
                <a:gd name="T20" fmla="*/ 3 w 252"/>
                <a:gd name="T21" fmla="*/ 0 h 4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2"/>
                <a:gd name="T34" fmla="*/ 0 h 424"/>
                <a:gd name="T35" fmla="*/ 252 w 252"/>
                <a:gd name="T36" fmla="*/ 424 h 4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2" h="424">
                  <a:moveTo>
                    <a:pt x="127" y="0"/>
                  </a:moveTo>
                  <a:lnTo>
                    <a:pt x="252" y="125"/>
                  </a:lnTo>
                  <a:lnTo>
                    <a:pt x="168" y="125"/>
                  </a:lnTo>
                  <a:lnTo>
                    <a:pt x="168" y="299"/>
                  </a:lnTo>
                  <a:lnTo>
                    <a:pt x="252" y="299"/>
                  </a:lnTo>
                  <a:lnTo>
                    <a:pt x="127" y="424"/>
                  </a:lnTo>
                  <a:lnTo>
                    <a:pt x="0" y="299"/>
                  </a:lnTo>
                  <a:lnTo>
                    <a:pt x="84" y="299"/>
                  </a:lnTo>
                  <a:lnTo>
                    <a:pt x="84" y="125"/>
                  </a:lnTo>
                  <a:lnTo>
                    <a:pt x="0" y="125"/>
                  </a:lnTo>
                  <a:lnTo>
                    <a:pt x="127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2294" y="1476"/>
              <a:ext cx="182" cy="653"/>
            </a:xfrm>
            <a:custGeom>
              <a:avLst/>
              <a:gdLst>
                <a:gd name="T0" fmla="*/ 5 w 381"/>
                <a:gd name="T1" fmla="*/ 0 h 1129"/>
                <a:gd name="T2" fmla="*/ 0 w 381"/>
                <a:gd name="T3" fmla="*/ 12 h 1129"/>
                <a:gd name="T4" fmla="*/ 3 w 381"/>
                <a:gd name="T5" fmla="*/ 12 h 1129"/>
                <a:gd name="T6" fmla="*/ 3 w 381"/>
                <a:gd name="T7" fmla="*/ 73 h 1129"/>
                <a:gd name="T8" fmla="*/ 6 w 381"/>
                <a:gd name="T9" fmla="*/ 73 h 1129"/>
                <a:gd name="T10" fmla="*/ 6 w 381"/>
                <a:gd name="T11" fmla="*/ 12 h 1129"/>
                <a:gd name="T12" fmla="*/ 10 w 381"/>
                <a:gd name="T13" fmla="*/ 12 h 1129"/>
                <a:gd name="T14" fmla="*/ 5 w 381"/>
                <a:gd name="T15" fmla="*/ 0 h 1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1"/>
                <a:gd name="T25" fmla="*/ 0 h 1129"/>
                <a:gd name="T26" fmla="*/ 381 w 381"/>
                <a:gd name="T27" fmla="*/ 1129 h 1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1" h="1129">
                  <a:moveTo>
                    <a:pt x="191" y="0"/>
                  </a:moveTo>
                  <a:lnTo>
                    <a:pt x="0" y="191"/>
                  </a:lnTo>
                  <a:lnTo>
                    <a:pt x="127" y="191"/>
                  </a:lnTo>
                  <a:lnTo>
                    <a:pt x="127" y="1129"/>
                  </a:lnTo>
                  <a:lnTo>
                    <a:pt x="257" y="1129"/>
                  </a:lnTo>
                  <a:lnTo>
                    <a:pt x="257" y="191"/>
                  </a:lnTo>
                  <a:lnTo>
                    <a:pt x="381" y="19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39"/>
            <p:cNvSpPr>
              <a:spLocks/>
            </p:cNvSpPr>
            <p:nvPr/>
          </p:nvSpPr>
          <p:spPr bwMode="auto">
            <a:xfrm>
              <a:off x="2294" y="1483"/>
              <a:ext cx="182" cy="653"/>
            </a:xfrm>
            <a:custGeom>
              <a:avLst/>
              <a:gdLst>
                <a:gd name="T0" fmla="*/ 5 w 381"/>
                <a:gd name="T1" fmla="*/ 0 h 1129"/>
                <a:gd name="T2" fmla="*/ 0 w 381"/>
                <a:gd name="T3" fmla="*/ 12 h 1129"/>
                <a:gd name="T4" fmla="*/ 3 w 381"/>
                <a:gd name="T5" fmla="*/ 12 h 1129"/>
                <a:gd name="T6" fmla="*/ 3 w 381"/>
                <a:gd name="T7" fmla="*/ 73 h 1129"/>
                <a:gd name="T8" fmla="*/ 6 w 381"/>
                <a:gd name="T9" fmla="*/ 73 h 1129"/>
                <a:gd name="T10" fmla="*/ 6 w 381"/>
                <a:gd name="T11" fmla="*/ 12 h 1129"/>
                <a:gd name="T12" fmla="*/ 10 w 381"/>
                <a:gd name="T13" fmla="*/ 12 h 1129"/>
                <a:gd name="T14" fmla="*/ 5 w 381"/>
                <a:gd name="T15" fmla="*/ 0 h 1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1"/>
                <a:gd name="T25" fmla="*/ 0 h 1129"/>
                <a:gd name="T26" fmla="*/ 381 w 381"/>
                <a:gd name="T27" fmla="*/ 1129 h 1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1" h="1129">
                  <a:moveTo>
                    <a:pt x="191" y="0"/>
                  </a:moveTo>
                  <a:lnTo>
                    <a:pt x="0" y="191"/>
                  </a:lnTo>
                  <a:lnTo>
                    <a:pt x="127" y="191"/>
                  </a:lnTo>
                  <a:lnTo>
                    <a:pt x="127" y="1129"/>
                  </a:lnTo>
                  <a:lnTo>
                    <a:pt x="257" y="1129"/>
                  </a:lnTo>
                  <a:lnTo>
                    <a:pt x="257" y="191"/>
                  </a:lnTo>
                  <a:lnTo>
                    <a:pt x="381" y="191"/>
                  </a:lnTo>
                  <a:lnTo>
                    <a:pt x="19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3414" y="1476"/>
              <a:ext cx="142" cy="245"/>
            </a:xfrm>
            <a:custGeom>
              <a:avLst/>
              <a:gdLst>
                <a:gd name="T0" fmla="*/ 4 w 297"/>
                <a:gd name="T1" fmla="*/ 27 h 424"/>
                <a:gd name="T2" fmla="*/ 8 w 297"/>
                <a:gd name="T3" fmla="*/ 18 h 424"/>
                <a:gd name="T4" fmla="*/ 5 w 297"/>
                <a:gd name="T5" fmla="*/ 18 h 424"/>
                <a:gd name="T6" fmla="*/ 5 w 297"/>
                <a:gd name="T7" fmla="*/ 0 h 424"/>
                <a:gd name="T8" fmla="*/ 2 w 297"/>
                <a:gd name="T9" fmla="*/ 0 h 424"/>
                <a:gd name="T10" fmla="*/ 2 w 297"/>
                <a:gd name="T11" fmla="*/ 18 h 424"/>
                <a:gd name="T12" fmla="*/ 0 w 297"/>
                <a:gd name="T13" fmla="*/ 18 h 424"/>
                <a:gd name="T14" fmla="*/ 4 w 297"/>
                <a:gd name="T15" fmla="*/ 27 h 4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7"/>
                <a:gd name="T25" fmla="*/ 0 h 424"/>
                <a:gd name="T26" fmla="*/ 297 w 297"/>
                <a:gd name="T27" fmla="*/ 424 h 4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7" h="424">
                  <a:moveTo>
                    <a:pt x="150" y="424"/>
                  </a:moveTo>
                  <a:lnTo>
                    <a:pt x="297" y="277"/>
                  </a:lnTo>
                  <a:lnTo>
                    <a:pt x="199" y="277"/>
                  </a:lnTo>
                  <a:lnTo>
                    <a:pt x="199" y="0"/>
                  </a:lnTo>
                  <a:lnTo>
                    <a:pt x="97" y="0"/>
                  </a:lnTo>
                  <a:lnTo>
                    <a:pt x="97" y="277"/>
                  </a:lnTo>
                  <a:lnTo>
                    <a:pt x="0" y="277"/>
                  </a:lnTo>
                  <a:lnTo>
                    <a:pt x="150" y="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41"/>
            <p:cNvSpPr>
              <a:spLocks/>
            </p:cNvSpPr>
            <p:nvPr/>
          </p:nvSpPr>
          <p:spPr bwMode="auto">
            <a:xfrm>
              <a:off x="3414" y="1476"/>
              <a:ext cx="142" cy="245"/>
            </a:xfrm>
            <a:custGeom>
              <a:avLst/>
              <a:gdLst>
                <a:gd name="T0" fmla="*/ 4 w 297"/>
                <a:gd name="T1" fmla="*/ 27 h 424"/>
                <a:gd name="T2" fmla="*/ 8 w 297"/>
                <a:gd name="T3" fmla="*/ 18 h 424"/>
                <a:gd name="T4" fmla="*/ 5 w 297"/>
                <a:gd name="T5" fmla="*/ 18 h 424"/>
                <a:gd name="T6" fmla="*/ 5 w 297"/>
                <a:gd name="T7" fmla="*/ 0 h 424"/>
                <a:gd name="T8" fmla="*/ 2 w 297"/>
                <a:gd name="T9" fmla="*/ 0 h 424"/>
                <a:gd name="T10" fmla="*/ 2 w 297"/>
                <a:gd name="T11" fmla="*/ 18 h 424"/>
                <a:gd name="T12" fmla="*/ 0 w 297"/>
                <a:gd name="T13" fmla="*/ 18 h 424"/>
                <a:gd name="T14" fmla="*/ 4 w 297"/>
                <a:gd name="T15" fmla="*/ 27 h 4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7"/>
                <a:gd name="T25" fmla="*/ 0 h 424"/>
                <a:gd name="T26" fmla="*/ 297 w 297"/>
                <a:gd name="T27" fmla="*/ 424 h 4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7" h="424">
                  <a:moveTo>
                    <a:pt x="150" y="424"/>
                  </a:moveTo>
                  <a:lnTo>
                    <a:pt x="297" y="277"/>
                  </a:lnTo>
                  <a:lnTo>
                    <a:pt x="199" y="277"/>
                  </a:lnTo>
                  <a:lnTo>
                    <a:pt x="199" y="0"/>
                  </a:lnTo>
                  <a:lnTo>
                    <a:pt x="97" y="0"/>
                  </a:lnTo>
                  <a:lnTo>
                    <a:pt x="97" y="277"/>
                  </a:lnTo>
                  <a:lnTo>
                    <a:pt x="0" y="277"/>
                  </a:lnTo>
                  <a:lnTo>
                    <a:pt x="150" y="424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42"/>
            <p:cNvSpPr>
              <a:spLocks/>
            </p:cNvSpPr>
            <p:nvPr/>
          </p:nvSpPr>
          <p:spPr bwMode="auto">
            <a:xfrm>
              <a:off x="2294" y="2212"/>
              <a:ext cx="182" cy="598"/>
            </a:xfrm>
            <a:custGeom>
              <a:avLst/>
              <a:gdLst>
                <a:gd name="T0" fmla="*/ 5 w 381"/>
                <a:gd name="T1" fmla="*/ 67 h 1034"/>
                <a:gd name="T2" fmla="*/ 10 w 381"/>
                <a:gd name="T3" fmla="*/ 55 h 1034"/>
                <a:gd name="T4" fmla="*/ 6 w 381"/>
                <a:gd name="T5" fmla="*/ 55 h 1034"/>
                <a:gd name="T6" fmla="*/ 6 w 381"/>
                <a:gd name="T7" fmla="*/ 0 h 1034"/>
                <a:gd name="T8" fmla="*/ 3 w 381"/>
                <a:gd name="T9" fmla="*/ 0 h 1034"/>
                <a:gd name="T10" fmla="*/ 3 w 381"/>
                <a:gd name="T11" fmla="*/ 55 h 1034"/>
                <a:gd name="T12" fmla="*/ 0 w 381"/>
                <a:gd name="T13" fmla="*/ 55 h 1034"/>
                <a:gd name="T14" fmla="*/ 5 w 381"/>
                <a:gd name="T15" fmla="*/ 67 h 10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1"/>
                <a:gd name="T25" fmla="*/ 0 h 1034"/>
                <a:gd name="T26" fmla="*/ 381 w 381"/>
                <a:gd name="T27" fmla="*/ 1034 h 10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1" h="1034">
                  <a:moveTo>
                    <a:pt x="191" y="1034"/>
                  </a:moveTo>
                  <a:lnTo>
                    <a:pt x="381" y="846"/>
                  </a:lnTo>
                  <a:lnTo>
                    <a:pt x="257" y="846"/>
                  </a:lnTo>
                  <a:lnTo>
                    <a:pt x="254" y="0"/>
                  </a:lnTo>
                  <a:lnTo>
                    <a:pt x="125" y="0"/>
                  </a:lnTo>
                  <a:lnTo>
                    <a:pt x="127" y="846"/>
                  </a:lnTo>
                  <a:lnTo>
                    <a:pt x="0" y="846"/>
                  </a:lnTo>
                  <a:lnTo>
                    <a:pt x="191" y="10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Freeform 43"/>
            <p:cNvSpPr>
              <a:spLocks/>
            </p:cNvSpPr>
            <p:nvPr/>
          </p:nvSpPr>
          <p:spPr bwMode="auto">
            <a:xfrm>
              <a:off x="2294" y="2212"/>
              <a:ext cx="182" cy="598"/>
            </a:xfrm>
            <a:custGeom>
              <a:avLst/>
              <a:gdLst>
                <a:gd name="T0" fmla="*/ 5 w 381"/>
                <a:gd name="T1" fmla="*/ 67 h 1034"/>
                <a:gd name="T2" fmla="*/ 10 w 381"/>
                <a:gd name="T3" fmla="*/ 55 h 1034"/>
                <a:gd name="T4" fmla="*/ 6 w 381"/>
                <a:gd name="T5" fmla="*/ 55 h 1034"/>
                <a:gd name="T6" fmla="*/ 6 w 381"/>
                <a:gd name="T7" fmla="*/ 0 h 1034"/>
                <a:gd name="T8" fmla="*/ 3 w 381"/>
                <a:gd name="T9" fmla="*/ 0 h 1034"/>
                <a:gd name="T10" fmla="*/ 3 w 381"/>
                <a:gd name="T11" fmla="*/ 55 h 1034"/>
                <a:gd name="T12" fmla="*/ 0 w 381"/>
                <a:gd name="T13" fmla="*/ 55 h 1034"/>
                <a:gd name="T14" fmla="*/ 5 w 381"/>
                <a:gd name="T15" fmla="*/ 67 h 10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1"/>
                <a:gd name="T25" fmla="*/ 0 h 1034"/>
                <a:gd name="T26" fmla="*/ 381 w 381"/>
                <a:gd name="T27" fmla="*/ 1034 h 10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1" h="1034">
                  <a:moveTo>
                    <a:pt x="191" y="1034"/>
                  </a:moveTo>
                  <a:lnTo>
                    <a:pt x="381" y="846"/>
                  </a:lnTo>
                  <a:lnTo>
                    <a:pt x="257" y="846"/>
                  </a:lnTo>
                  <a:lnTo>
                    <a:pt x="254" y="0"/>
                  </a:lnTo>
                  <a:lnTo>
                    <a:pt x="125" y="0"/>
                  </a:lnTo>
                  <a:lnTo>
                    <a:pt x="127" y="846"/>
                  </a:lnTo>
                  <a:lnTo>
                    <a:pt x="0" y="846"/>
                  </a:lnTo>
                  <a:lnTo>
                    <a:pt x="191" y="1034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4"/>
            <p:cNvSpPr>
              <a:spLocks noChangeShapeType="1"/>
            </p:cNvSpPr>
            <p:nvPr/>
          </p:nvSpPr>
          <p:spPr bwMode="auto">
            <a:xfrm>
              <a:off x="2617" y="2532"/>
              <a:ext cx="1" cy="19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45"/>
            <p:cNvSpPr>
              <a:spLocks/>
            </p:cNvSpPr>
            <p:nvPr/>
          </p:nvSpPr>
          <p:spPr bwMode="auto">
            <a:xfrm>
              <a:off x="2592" y="2453"/>
              <a:ext cx="49" cy="86"/>
            </a:xfrm>
            <a:custGeom>
              <a:avLst/>
              <a:gdLst>
                <a:gd name="T0" fmla="*/ 0 w 102"/>
                <a:gd name="T1" fmla="*/ 10 h 149"/>
                <a:gd name="T2" fmla="*/ 1 w 102"/>
                <a:gd name="T3" fmla="*/ 0 h 149"/>
                <a:gd name="T4" fmla="*/ 3 w 102"/>
                <a:gd name="T5" fmla="*/ 10 h 149"/>
                <a:gd name="T6" fmla="*/ 0 w 102"/>
                <a:gd name="T7" fmla="*/ 10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49"/>
                <a:gd name="T14" fmla="*/ 102 w 102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49">
                  <a:moveTo>
                    <a:pt x="0" y="149"/>
                  </a:moveTo>
                  <a:lnTo>
                    <a:pt x="52" y="0"/>
                  </a:lnTo>
                  <a:lnTo>
                    <a:pt x="102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46"/>
            <p:cNvSpPr>
              <a:spLocks/>
            </p:cNvSpPr>
            <p:nvPr/>
          </p:nvSpPr>
          <p:spPr bwMode="auto">
            <a:xfrm>
              <a:off x="2592" y="2717"/>
              <a:ext cx="49" cy="87"/>
            </a:xfrm>
            <a:custGeom>
              <a:avLst/>
              <a:gdLst>
                <a:gd name="T0" fmla="*/ 3 w 102"/>
                <a:gd name="T1" fmla="*/ 0 h 150"/>
                <a:gd name="T2" fmla="*/ 1 w 102"/>
                <a:gd name="T3" fmla="*/ 10 h 150"/>
                <a:gd name="T4" fmla="*/ 0 w 102"/>
                <a:gd name="T5" fmla="*/ 0 h 150"/>
                <a:gd name="T6" fmla="*/ 3 w 102"/>
                <a:gd name="T7" fmla="*/ 0 h 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50"/>
                <a:gd name="T14" fmla="*/ 102 w 102"/>
                <a:gd name="T15" fmla="*/ 150 h 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50">
                  <a:moveTo>
                    <a:pt x="102" y="0"/>
                  </a:moveTo>
                  <a:lnTo>
                    <a:pt x="52" y="150"/>
                  </a:lnTo>
                  <a:lnTo>
                    <a:pt x="0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Freeform 47"/>
            <p:cNvSpPr>
              <a:spLocks/>
            </p:cNvSpPr>
            <p:nvPr/>
          </p:nvSpPr>
          <p:spPr bwMode="auto">
            <a:xfrm>
              <a:off x="3706" y="2205"/>
              <a:ext cx="182" cy="599"/>
            </a:xfrm>
            <a:custGeom>
              <a:avLst/>
              <a:gdLst>
                <a:gd name="T0" fmla="*/ 5 w 381"/>
                <a:gd name="T1" fmla="*/ 67 h 1034"/>
                <a:gd name="T2" fmla="*/ 10 w 381"/>
                <a:gd name="T3" fmla="*/ 56 h 1034"/>
                <a:gd name="T4" fmla="*/ 6 w 381"/>
                <a:gd name="T5" fmla="*/ 56 h 1034"/>
                <a:gd name="T6" fmla="*/ 6 w 381"/>
                <a:gd name="T7" fmla="*/ 0 h 1034"/>
                <a:gd name="T8" fmla="*/ 3 w 381"/>
                <a:gd name="T9" fmla="*/ 0 h 1034"/>
                <a:gd name="T10" fmla="*/ 3 w 381"/>
                <a:gd name="T11" fmla="*/ 56 h 1034"/>
                <a:gd name="T12" fmla="*/ 0 w 381"/>
                <a:gd name="T13" fmla="*/ 56 h 1034"/>
                <a:gd name="T14" fmla="*/ 5 w 381"/>
                <a:gd name="T15" fmla="*/ 67 h 10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1"/>
                <a:gd name="T25" fmla="*/ 0 h 1034"/>
                <a:gd name="T26" fmla="*/ 381 w 381"/>
                <a:gd name="T27" fmla="*/ 1034 h 10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1" h="1034">
                  <a:moveTo>
                    <a:pt x="190" y="1034"/>
                  </a:moveTo>
                  <a:lnTo>
                    <a:pt x="381" y="846"/>
                  </a:lnTo>
                  <a:lnTo>
                    <a:pt x="256" y="846"/>
                  </a:lnTo>
                  <a:lnTo>
                    <a:pt x="256" y="0"/>
                  </a:lnTo>
                  <a:lnTo>
                    <a:pt x="124" y="0"/>
                  </a:lnTo>
                  <a:lnTo>
                    <a:pt x="127" y="846"/>
                  </a:lnTo>
                  <a:lnTo>
                    <a:pt x="0" y="846"/>
                  </a:lnTo>
                  <a:lnTo>
                    <a:pt x="190" y="10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Freeform 48"/>
            <p:cNvSpPr>
              <a:spLocks/>
            </p:cNvSpPr>
            <p:nvPr/>
          </p:nvSpPr>
          <p:spPr bwMode="auto">
            <a:xfrm>
              <a:off x="3706" y="2212"/>
              <a:ext cx="182" cy="598"/>
            </a:xfrm>
            <a:custGeom>
              <a:avLst/>
              <a:gdLst>
                <a:gd name="T0" fmla="*/ 5 w 381"/>
                <a:gd name="T1" fmla="*/ 67 h 1034"/>
                <a:gd name="T2" fmla="*/ 10 w 381"/>
                <a:gd name="T3" fmla="*/ 55 h 1034"/>
                <a:gd name="T4" fmla="*/ 6 w 381"/>
                <a:gd name="T5" fmla="*/ 55 h 1034"/>
                <a:gd name="T6" fmla="*/ 6 w 381"/>
                <a:gd name="T7" fmla="*/ 0 h 1034"/>
                <a:gd name="T8" fmla="*/ 3 w 381"/>
                <a:gd name="T9" fmla="*/ 0 h 1034"/>
                <a:gd name="T10" fmla="*/ 3 w 381"/>
                <a:gd name="T11" fmla="*/ 55 h 1034"/>
                <a:gd name="T12" fmla="*/ 0 w 381"/>
                <a:gd name="T13" fmla="*/ 55 h 1034"/>
                <a:gd name="T14" fmla="*/ 5 w 381"/>
                <a:gd name="T15" fmla="*/ 67 h 10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1"/>
                <a:gd name="T25" fmla="*/ 0 h 1034"/>
                <a:gd name="T26" fmla="*/ 381 w 381"/>
                <a:gd name="T27" fmla="*/ 1034 h 10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1" h="1034">
                  <a:moveTo>
                    <a:pt x="190" y="1034"/>
                  </a:moveTo>
                  <a:lnTo>
                    <a:pt x="381" y="846"/>
                  </a:lnTo>
                  <a:lnTo>
                    <a:pt x="256" y="846"/>
                  </a:lnTo>
                  <a:lnTo>
                    <a:pt x="256" y="0"/>
                  </a:lnTo>
                  <a:lnTo>
                    <a:pt x="124" y="0"/>
                  </a:lnTo>
                  <a:lnTo>
                    <a:pt x="127" y="846"/>
                  </a:lnTo>
                  <a:lnTo>
                    <a:pt x="0" y="846"/>
                  </a:lnTo>
                  <a:lnTo>
                    <a:pt x="190" y="1034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49"/>
            <p:cNvSpPr>
              <a:spLocks noChangeShapeType="1"/>
            </p:cNvSpPr>
            <p:nvPr/>
          </p:nvSpPr>
          <p:spPr bwMode="auto">
            <a:xfrm>
              <a:off x="4028" y="2532"/>
              <a:ext cx="1" cy="19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Freeform 50"/>
            <p:cNvSpPr>
              <a:spLocks/>
            </p:cNvSpPr>
            <p:nvPr/>
          </p:nvSpPr>
          <p:spPr bwMode="auto">
            <a:xfrm>
              <a:off x="4004" y="2453"/>
              <a:ext cx="48" cy="86"/>
            </a:xfrm>
            <a:custGeom>
              <a:avLst/>
              <a:gdLst>
                <a:gd name="T0" fmla="*/ 0 w 102"/>
                <a:gd name="T1" fmla="*/ 10 h 149"/>
                <a:gd name="T2" fmla="*/ 1 w 102"/>
                <a:gd name="T3" fmla="*/ 0 h 149"/>
                <a:gd name="T4" fmla="*/ 2 w 102"/>
                <a:gd name="T5" fmla="*/ 10 h 149"/>
                <a:gd name="T6" fmla="*/ 0 w 102"/>
                <a:gd name="T7" fmla="*/ 10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49"/>
                <a:gd name="T14" fmla="*/ 102 w 102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49">
                  <a:moveTo>
                    <a:pt x="0" y="149"/>
                  </a:moveTo>
                  <a:lnTo>
                    <a:pt x="52" y="0"/>
                  </a:lnTo>
                  <a:lnTo>
                    <a:pt x="102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Freeform 51"/>
            <p:cNvSpPr>
              <a:spLocks/>
            </p:cNvSpPr>
            <p:nvPr/>
          </p:nvSpPr>
          <p:spPr bwMode="auto">
            <a:xfrm>
              <a:off x="4004" y="2717"/>
              <a:ext cx="48" cy="87"/>
            </a:xfrm>
            <a:custGeom>
              <a:avLst/>
              <a:gdLst>
                <a:gd name="T0" fmla="*/ 2 w 102"/>
                <a:gd name="T1" fmla="*/ 0 h 150"/>
                <a:gd name="T2" fmla="*/ 1 w 102"/>
                <a:gd name="T3" fmla="*/ 10 h 150"/>
                <a:gd name="T4" fmla="*/ 0 w 102"/>
                <a:gd name="T5" fmla="*/ 0 h 150"/>
                <a:gd name="T6" fmla="*/ 2 w 102"/>
                <a:gd name="T7" fmla="*/ 0 h 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50"/>
                <a:gd name="T14" fmla="*/ 102 w 102"/>
                <a:gd name="T15" fmla="*/ 150 h 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50">
                  <a:moveTo>
                    <a:pt x="102" y="0"/>
                  </a:moveTo>
                  <a:lnTo>
                    <a:pt x="52" y="150"/>
                  </a:lnTo>
                  <a:lnTo>
                    <a:pt x="0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52"/>
            <p:cNvSpPr>
              <a:spLocks noChangeShapeType="1"/>
            </p:cNvSpPr>
            <p:nvPr/>
          </p:nvSpPr>
          <p:spPr bwMode="auto">
            <a:xfrm>
              <a:off x="2617" y="1556"/>
              <a:ext cx="1" cy="816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Freeform 53"/>
            <p:cNvSpPr>
              <a:spLocks/>
            </p:cNvSpPr>
            <p:nvPr/>
          </p:nvSpPr>
          <p:spPr bwMode="auto">
            <a:xfrm>
              <a:off x="2592" y="1476"/>
              <a:ext cx="49" cy="88"/>
            </a:xfrm>
            <a:custGeom>
              <a:avLst/>
              <a:gdLst>
                <a:gd name="T0" fmla="*/ 0 w 102"/>
                <a:gd name="T1" fmla="*/ 10 h 152"/>
                <a:gd name="T2" fmla="*/ 1 w 102"/>
                <a:gd name="T3" fmla="*/ 0 h 152"/>
                <a:gd name="T4" fmla="*/ 3 w 102"/>
                <a:gd name="T5" fmla="*/ 10 h 152"/>
                <a:gd name="T6" fmla="*/ 0 w 102"/>
                <a:gd name="T7" fmla="*/ 10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52"/>
                <a:gd name="T14" fmla="*/ 102 w 102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52">
                  <a:moveTo>
                    <a:pt x="0" y="152"/>
                  </a:moveTo>
                  <a:lnTo>
                    <a:pt x="52" y="0"/>
                  </a:lnTo>
                  <a:lnTo>
                    <a:pt x="102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Freeform 54"/>
            <p:cNvSpPr>
              <a:spLocks/>
            </p:cNvSpPr>
            <p:nvPr/>
          </p:nvSpPr>
          <p:spPr bwMode="auto">
            <a:xfrm>
              <a:off x="2592" y="2364"/>
              <a:ext cx="49" cy="89"/>
            </a:xfrm>
            <a:custGeom>
              <a:avLst/>
              <a:gdLst>
                <a:gd name="T0" fmla="*/ 3 w 102"/>
                <a:gd name="T1" fmla="*/ 0 h 152"/>
                <a:gd name="T2" fmla="*/ 1 w 102"/>
                <a:gd name="T3" fmla="*/ 11 h 152"/>
                <a:gd name="T4" fmla="*/ 0 w 102"/>
                <a:gd name="T5" fmla="*/ 0 h 152"/>
                <a:gd name="T6" fmla="*/ 3 w 102"/>
                <a:gd name="T7" fmla="*/ 0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52"/>
                <a:gd name="T14" fmla="*/ 102 w 102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52">
                  <a:moveTo>
                    <a:pt x="102" y="0"/>
                  </a:moveTo>
                  <a:lnTo>
                    <a:pt x="52" y="152"/>
                  </a:lnTo>
                  <a:lnTo>
                    <a:pt x="0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5"/>
            <p:cNvSpPr>
              <a:spLocks noChangeShapeType="1"/>
            </p:cNvSpPr>
            <p:nvPr/>
          </p:nvSpPr>
          <p:spPr bwMode="auto">
            <a:xfrm>
              <a:off x="4028" y="1556"/>
              <a:ext cx="1" cy="816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56"/>
            <p:cNvSpPr>
              <a:spLocks/>
            </p:cNvSpPr>
            <p:nvPr/>
          </p:nvSpPr>
          <p:spPr bwMode="auto">
            <a:xfrm>
              <a:off x="4004" y="1476"/>
              <a:ext cx="48" cy="88"/>
            </a:xfrm>
            <a:custGeom>
              <a:avLst/>
              <a:gdLst>
                <a:gd name="T0" fmla="*/ 0 w 102"/>
                <a:gd name="T1" fmla="*/ 10 h 152"/>
                <a:gd name="T2" fmla="*/ 1 w 102"/>
                <a:gd name="T3" fmla="*/ 0 h 152"/>
                <a:gd name="T4" fmla="*/ 2 w 102"/>
                <a:gd name="T5" fmla="*/ 10 h 152"/>
                <a:gd name="T6" fmla="*/ 0 w 102"/>
                <a:gd name="T7" fmla="*/ 10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52"/>
                <a:gd name="T14" fmla="*/ 102 w 102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52">
                  <a:moveTo>
                    <a:pt x="0" y="152"/>
                  </a:moveTo>
                  <a:lnTo>
                    <a:pt x="52" y="0"/>
                  </a:lnTo>
                  <a:lnTo>
                    <a:pt x="102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Freeform 57"/>
            <p:cNvSpPr>
              <a:spLocks/>
            </p:cNvSpPr>
            <p:nvPr/>
          </p:nvSpPr>
          <p:spPr bwMode="auto">
            <a:xfrm>
              <a:off x="4004" y="2364"/>
              <a:ext cx="48" cy="89"/>
            </a:xfrm>
            <a:custGeom>
              <a:avLst/>
              <a:gdLst>
                <a:gd name="T0" fmla="*/ 2 w 102"/>
                <a:gd name="T1" fmla="*/ 0 h 152"/>
                <a:gd name="T2" fmla="*/ 1 w 102"/>
                <a:gd name="T3" fmla="*/ 11 h 152"/>
                <a:gd name="T4" fmla="*/ 0 w 102"/>
                <a:gd name="T5" fmla="*/ 0 h 152"/>
                <a:gd name="T6" fmla="*/ 2 w 102"/>
                <a:gd name="T7" fmla="*/ 0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52"/>
                <a:gd name="T14" fmla="*/ 102 w 102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52">
                  <a:moveTo>
                    <a:pt x="102" y="0"/>
                  </a:moveTo>
                  <a:lnTo>
                    <a:pt x="52" y="152"/>
                  </a:lnTo>
                  <a:lnTo>
                    <a:pt x="0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Freeform 58"/>
            <p:cNvSpPr>
              <a:spLocks/>
            </p:cNvSpPr>
            <p:nvPr/>
          </p:nvSpPr>
          <p:spPr bwMode="auto">
            <a:xfrm>
              <a:off x="2325" y="3230"/>
              <a:ext cx="120" cy="229"/>
            </a:xfrm>
            <a:custGeom>
              <a:avLst/>
              <a:gdLst>
                <a:gd name="T0" fmla="*/ 3 w 250"/>
                <a:gd name="T1" fmla="*/ 0 h 396"/>
                <a:gd name="T2" fmla="*/ 6 w 250"/>
                <a:gd name="T3" fmla="*/ 8 h 396"/>
                <a:gd name="T4" fmla="*/ 4 w 250"/>
                <a:gd name="T5" fmla="*/ 8 h 396"/>
                <a:gd name="T6" fmla="*/ 4 w 250"/>
                <a:gd name="T7" fmla="*/ 18 h 396"/>
                <a:gd name="T8" fmla="*/ 6 w 250"/>
                <a:gd name="T9" fmla="*/ 18 h 396"/>
                <a:gd name="T10" fmla="*/ 3 w 250"/>
                <a:gd name="T11" fmla="*/ 25 h 396"/>
                <a:gd name="T12" fmla="*/ 0 w 250"/>
                <a:gd name="T13" fmla="*/ 18 h 396"/>
                <a:gd name="T14" fmla="*/ 2 w 250"/>
                <a:gd name="T15" fmla="*/ 18 h 396"/>
                <a:gd name="T16" fmla="*/ 2 w 250"/>
                <a:gd name="T17" fmla="*/ 8 h 396"/>
                <a:gd name="T18" fmla="*/ 0 w 250"/>
                <a:gd name="T19" fmla="*/ 8 h 396"/>
                <a:gd name="T20" fmla="*/ 3 w 250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0"/>
                <a:gd name="T34" fmla="*/ 0 h 396"/>
                <a:gd name="T35" fmla="*/ 250 w 250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0" h="396">
                  <a:moveTo>
                    <a:pt x="125" y="0"/>
                  </a:moveTo>
                  <a:lnTo>
                    <a:pt x="250" y="127"/>
                  </a:lnTo>
                  <a:lnTo>
                    <a:pt x="168" y="127"/>
                  </a:lnTo>
                  <a:lnTo>
                    <a:pt x="168" y="272"/>
                  </a:lnTo>
                  <a:lnTo>
                    <a:pt x="250" y="272"/>
                  </a:lnTo>
                  <a:lnTo>
                    <a:pt x="125" y="396"/>
                  </a:lnTo>
                  <a:lnTo>
                    <a:pt x="0" y="272"/>
                  </a:lnTo>
                  <a:lnTo>
                    <a:pt x="82" y="272"/>
                  </a:lnTo>
                  <a:lnTo>
                    <a:pt x="82" y="127"/>
                  </a:lnTo>
                  <a:lnTo>
                    <a:pt x="0" y="12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59"/>
            <p:cNvSpPr>
              <a:spLocks/>
            </p:cNvSpPr>
            <p:nvPr/>
          </p:nvSpPr>
          <p:spPr bwMode="auto">
            <a:xfrm>
              <a:off x="2325" y="3230"/>
              <a:ext cx="120" cy="229"/>
            </a:xfrm>
            <a:custGeom>
              <a:avLst/>
              <a:gdLst>
                <a:gd name="T0" fmla="*/ 3 w 250"/>
                <a:gd name="T1" fmla="*/ 0 h 396"/>
                <a:gd name="T2" fmla="*/ 6 w 250"/>
                <a:gd name="T3" fmla="*/ 8 h 396"/>
                <a:gd name="T4" fmla="*/ 4 w 250"/>
                <a:gd name="T5" fmla="*/ 8 h 396"/>
                <a:gd name="T6" fmla="*/ 4 w 250"/>
                <a:gd name="T7" fmla="*/ 18 h 396"/>
                <a:gd name="T8" fmla="*/ 6 w 250"/>
                <a:gd name="T9" fmla="*/ 18 h 396"/>
                <a:gd name="T10" fmla="*/ 3 w 250"/>
                <a:gd name="T11" fmla="*/ 25 h 396"/>
                <a:gd name="T12" fmla="*/ 0 w 250"/>
                <a:gd name="T13" fmla="*/ 18 h 396"/>
                <a:gd name="T14" fmla="*/ 2 w 250"/>
                <a:gd name="T15" fmla="*/ 18 h 396"/>
                <a:gd name="T16" fmla="*/ 2 w 250"/>
                <a:gd name="T17" fmla="*/ 8 h 396"/>
                <a:gd name="T18" fmla="*/ 0 w 250"/>
                <a:gd name="T19" fmla="*/ 8 h 396"/>
                <a:gd name="T20" fmla="*/ 3 w 250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0"/>
                <a:gd name="T34" fmla="*/ 0 h 396"/>
                <a:gd name="T35" fmla="*/ 250 w 250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0" h="396">
                  <a:moveTo>
                    <a:pt x="125" y="0"/>
                  </a:moveTo>
                  <a:lnTo>
                    <a:pt x="250" y="127"/>
                  </a:lnTo>
                  <a:lnTo>
                    <a:pt x="168" y="127"/>
                  </a:lnTo>
                  <a:lnTo>
                    <a:pt x="168" y="272"/>
                  </a:lnTo>
                  <a:lnTo>
                    <a:pt x="250" y="272"/>
                  </a:lnTo>
                  <a:lnTo>
                    <a:pt x="125" y="396"/>
                  </a:lnTo>
                  <a:lnTo>
                    <a:pt x="0" y="272"/>
                  </a:lnTo>
                  <a:lnTo>
                    <a:pt x="82" y="272"/>
                  </a:lnTo>
                  <a:lnTo>
                    <a:pt x="82" y="127"/>
                  </a:lnTo>
                  <a:lnTo>
                    <a:pt x="0" y="127"/>
                  </a:lnTo>
                  <a:lnTo>
                    <a:pt x="125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Freeform 60"/>
            <p:cNvSpPr>
              <a:spLocks/>
            </p:cNvSpPr>
            <p:nvPr/>
          </p:nvSpPr>
          <p:spPr bwMode="auto">
            <a:xfrm>
              <a:off x="3737" y="3230"/>
              <a:ext cx="120" cy="229"/>
            </a:xfrm>
            <a:custGeom>
              <a:avLst/>
              <a:gdLst>
                <a:gd name="T0" fmla="*/ 3 w 250"/>
                <a:gd name="T1" fmla="*/ 0 h 396"/>
                <a:gd name="T2" fmla="*/ 6 w 250"/>
                <a:gd name="T3" fmla="*/ 8 h 396"/>
                <a:gd name="T4" fmla="*/ 4 w 250"/>
                <a:gd name="T5" fmla="*/ 8 h 396"/>
                <a:gd name="T6" fmla="*/ 4 w 250"/>
                <a:gd name="T7" fmla="*/ 18 h 396"/>
                <a:gd name="T8" fmla="*/ 6 w 250"/>
                <a:gd name="T9" fmla="*/ 18 h 396"/>
                <a:gd name="T10" fmla="*/ 3 w 250"/>
                <a:gd name="T11" fmla="*/ 25 h 396"/>
                <a:gd name="T12" fmla="*/ 0 w 250"/>
                <a:gd name="T13" fmla="*/ 18 h 396"/>
                <a:gd name="T14" fmla="*/ 2 w 250"/>
                <a:gd name="T15" fmla="*/ 18 h 396"/>
                <a:gd name="T16" fmla="*/ 2 w 250"/>
                <a:gd name="T17" fmla="*/ 8 h 396"/>
                <a:gd name="T18" fmla="*/ 0 w 250"/>
                <a:gd name="T19" fmla="*/ 8 h 396"/>
                <a:gd name="T20" fmla="*/ 3 w 250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0"/>
                <a:gd name="T34" fmla="*/ 0 h 396"/>
                <a:gd name="T35" fmla="*/ 250 w 250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0" h="396">
                  <a:moveTo>
                    <a:pt x="125" y="0"/>
                  </a:moveTo>
                  <a:lnTo>
                    <a:pt x="250" y="127"/>
                  </a:lnTo>
                  <a:lnTo>
                    <a:pt x="168" y="127"/>
                  </a:lnTo>
                  <a:lnTo>
                    <a:pt x="168" y="272"/>
                  </a:lnTo>
                  <a:lnTo>
                    <a:pt x="250" y="272"/>
                  </a:lnTo>
                  <a:lnTo>
                    <a:pt x="125" y="396"/>
                  </a:lnTo>
                  <a:lnTo>
                    <a:pt x="0" y="272"/>
                  </a:lnTo>
                  <a:lnTo>
                    <a:pt x="82" y="272"/>
                  </a:lnTo>
                  <a:lnTo>
                    <a:pt x="82" y="127"/>
                  </a:lnTo>
                  <a:lnTo>
                    <a:pt x="0" y="12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Freeform 61"/>
            <p:cNvSpPr>
              <a:spLocks/>
            </p:cNvSpPr>
            <p:nvPr/>
          </p:nvSpPr>
          <p:spPr bwMode="auto">
            <a:xfrm>
              <a:off x="3737" y="3230"/>
              <a:ext cx="120" cy="229"/>
            </a:xfrm>
            <a:custGeom>
              <a:avLst/>
              <a:gdLst>
                <a:gd name="T0" fmla="*/ 3 w 250"/>
                <a:gd name="T1" fmla="*/ 0 h 396"/>
                <a:gd name="T2" fmla="*/ 6 w 250"/>
                <a:gd name="T3" fmla="*/ 8 h 396"/>
                <a:gd name="T4" fmla="*/ 4 w 250"/>
                <a:gd name="T5" fmla="*/ 8 h 396"/>
                <a:gd name="T6" fmla="*/ 4 w 250"/>
                <a:gd name="T7" fmla="*/ 18 h 396"/>
                <a:gd name="T8" fmla="*/ 6 w 250"/>
                <a:gd name="T9" fmla="*/ 18 h 396"/>
                <a:gd name="T10" fmla="*/ 3 w 250"/>
                <a:gd name="T11" fmla="*/ 25 h 396"/>
                <a:gd name="T12" fmla="*/ 0 w 250"/>
                <a:gd name="T13" fmla="*/ 18 h 396"/>
                <a:gd name="T14" fmla="*/ 2 w 250"/>
                <a:gd name="T15" fmla="*/ 18 h 396"/>
                <a:gd name="T16" fmla="*/ 2 w 250"/>
                <a:gd name="T17" fmla="*/ 8 h 396"/>
                <a:gd name="T18" fmla="*/ 0 w 250"/>
                <a:gd name="T19" fmla="*/ 8 h 396"/>
                <a:gd name="T20" fmla="*/ 3 w 250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0"/>
                <a:gd name="T34" fmla="*/ 0 h 396"/>
                <a:gd name="T35" fmla="*/ 250 w 250"/>
                <a:gd name="T36" fmla="*/ 396 h 3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0" h="396">
                  <a:moveTo>
                    <a:pt x="125" y="0"/>
                  </a:moveTo>
                  <a:lnTo>
                    <a:pt x="250" y="127"/>
                  </a:lnTo>
                  <a:lnTo>
                    <a:pt x="168" y="127"/>
                  </a:lnTo>
                  <a:lnTo>
                    <a:pt x="168" y="272"/>
                  </a:lnTo>
                  <a:lnTo>
                    <a:pt x="250" y="272"/>
                  </a:lnTo>
                  <a:lnTo>
                    <a:pt x="125" y="396"/>
                  </a:lnTo>
                  <a:lnTo>
                    <a:pt x="0" y="272"/>
                  </a:lnTo>
                  <a:lnTo>
                    <a:pt x="82" y="272"/>
                  </a:lnTo>
                  <a:lnTo>
                    <a:pt x="82" y="127"/>
                  </a:lnTo>
                  <a:lnTo>
                    <a:pt x="0" y="127"/>
                  </a:lnTo>
                  <a:lnTo>
                    <a:pt x="125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62"/>
            <p:cNvSpPr>
              <a:spLocks noChangeShapeType="1"/>
            </p:cNvSpPr>
            <p:nvPr/>
          </p:nvSpPr>
          <p:spPr bwMode="auto">
            <a:xfrm>
              <a:off x="907" y="1098"/>
              <a:ext cx="0" cy="226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63"/>
            <p:cNvSpPr>
              <a:spLocks/>
            </p:cNvSpPr>
            <p:nvPr/>
          </p:nvSpPr>
          <p:spPr bwMode="auto">
            <a:xfrm>
              <a:off x="875" y="1315"/>
              <a:ext cx="62" cy="111"/>
            </a:xfrm>
            <a:custGeom>
              <a:avLst/>
              <a:gdLst>
                <a:gd name="T0" fmla="*/ 3 w 129"/>
                <a:gd name="T1" fmla="*/ 0 h 193"/>
                <a:gd name="T2" fmla="*/ 1 w 129"/>
                <a:gd name="T3" fmla="*/ 12 h 193"/>
                <a:gd name="T4" fmla="*/ 0 w 129"/>
                <a:gd name="T5" fmla="*/ 0 h 193"/>
                <a:gd name="T6" fmla="*/ 3 w 129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193"/>
                <a:gd name="T14" fmla="*/ 129 w 129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193">
                  <a:moveTo>
                    <a:pt x="129" y="0"/>
                  </a:moveTo>
                  <a:lnTo>
                    <a:pt x="66" y="193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Rectangle 64"/>
            <p:cNvSpPr>
              <a:spLocks noChangeArrowheads="1"/>
            </p:cNvSpPr>
            <p:nvPr/>
          </p:nvSpPr>
          <p:spPr bwMode="auto">
            <a:xfrm>
              <a:off x="4157" y="1542"/>
              <a:ext cx="10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latin typeface="Times New Roman" panose="02020603050405020304" pitchFamily="18" charset="0"/>
                </a:rPr>
                <a:t>数据总线（双向）</a:t>
              </a:r>
            </a:p>
          </p:txBody>
        </p:sp>
        <p:sp>
          <p:nvSpPr>
            <p:cNvPr id="223" name="Rectangle 65"/>
            <p:cNvSpPr>
              <a:spLocks noChangeArrowheads="1"/>
            </p:cNvSpPr>
            <p:nvPr/>
          </p:nvSpPr>
          <p:spPr bwMode="auto">
            <a:xfrm>
              <a:off x="4158" y="1901"/>
              <a:ext cx="10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latin typeface="Times New Roman" panose="02020603050405020304" pitchFamily="18" charset="0"/>
                </a:rPr>
                <a:t>地址总线（单向）</a:t>
              </a:r>
            </a:p>
          </p:txBody>
        </p:sp>
        <p:sp>
          <p:nvSpPr>
            <p:cNvPr id="224" name="Rectangle 66"/>
            <p:cNvSpPr>
              <a:spLocks noChangeArrowheads="1"/>
            </p:cNvSpPr>
            <p:nvPr/>
          </p:nvSpPr>
          <p:spPr bwMode="auto">
            <a:xfrm>
              <a:off x="4169" y="2542"/>
              <a:ext cx="5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latin typeface="Times New Roman" panose="02020603050405020304" pitchFamily="18" charset="0"/>
                </a:rPr>
                <a:t>控制总线</a:t>
              </a:r>
            </a:p>
          </p:txBody>
        </p:sp>
        <p:sp>
          <p:nvSpPr>
            <p:cNvPr id="225" name="Freeform 67"/>
            <p:cNvSpPr>
              <a:spLocks/>
            </p:cNvSpPr>
            <p:nvPr/>
          </p:nvSpPr>
          <p:spPr bwMode="auto">
            <a:xfrm>
              <a:off x="2013" y="1788"/>
              <a:ext cx="121" cy="1016"/>
            </a:xfrm>
            <a:custGeom>
              <a:avLst/>
              <a:gdLst>
                <a:gd name="T0" fmla="*/ 3 w 252"/>
                <a:gd name="T1" fmla="*/ 0 h 1754"/>
                <a:gd name="T2" fmla="*/ 6 w 252"/>
                <a:gd name="T3" fmla="*/ 8 h 1754"/>
                <a:gd name="T4" fmla="*/ 4 w 252"/>
                <a:gd name="T5" fmla="*/ 8 h 1754"/>
                <a:gd name="T6" fmla="*/ 4 w 252"/>
                <a:gd name="T7" fmla="*/ 107 h 1754"/>
                <a:gd name="T8" fmla="*/ 6 w 252"/>
                <a:gd name="T9" fmla="*/ 107 h 1754"/>
                <a:gd name="T10" fmla="*/ 3 w 252"/>
                <a:gd name="T11" fmla="*/ 115 h 1754"/>
                <a:gd name="T12" fmla="*/ 0 w 252"/>
                <a:gd name="T13" fmla="*/ 107 h 1754"/>
                <a:gd name="T14" fmla="*/ 2 w 252"/>
                <a:gd name="T15" fmla="*/ 107 h 1754"/>
                <a:gd name="T16" fmla="*/ 2 w 252"/>
                <a:gd name="T17" fmla="*/ 8 h 1754"/>
                <a:gd name="T18" fmla="*/ 0 w 252"/>
                <a:gd name="T19" fmla="*/ 8 h 1754"/>
                <a:gd name="T20" fmla="*/ 3 w 252"/>
                <a:gd name="T21" fmla="*/ 0 h 17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2"/>
                <a:gd name="T34" fmla="*/ 0 h 1754"/>
                <a:gd name="T35" fmla="*/ 252 w 252"/>
                <a:gd name="T36" fmla="*/ 1754 h 17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2" h="1754">
                  <a:moveTo>
                    <a:pt x="127" y="0"/>
                  </a:moveTo>
                  <a:lnTo>
                    <a:pt x="252" y="124"/>
                  </a:lnTo>
                  <a:lnTo>
                    <a:pt x="168" y="124"/>
                  </a:lnTo>
                  <a:lnTo>
                    <a:pt x="168" y="1629"/>
                  </a:lnTo>
                  <a:lnTo>
                    <a:pt x="252" y="1629"/>
                  </a:lnTo>
                  <a:lnTo>
                    <a:pt x="127" y="1754"/>
                  </a:lnTo>
                  <a:lnTo>
                    <a:pt x="0" y="1629"/>
                  </a:lnTo>
                  <a:lnTo>
                    <a:pt x="84" y="1629"/>
                  </a:lnTo>
                  <a:lnTo>
                    <a:pt x="84" y="124"/>
                  </a:lnTo>
                  <a:lnTo>
                    <a:pt x="0" y="12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Freeform 68"/>
            <p:cNvSpPr>
              <a:spLocks/>
            </p:cNvSpPr>
            <p:nvPr/>
          </p:nvSpPr>
          <p:spPr bwMode="auto">
            <a:xfrm>
              <a:off x="2013" y="1788"/>
              <a:ext cx="121" cy="1016"/>
            </a:xfrm>
            <a:custGeom>
              <a:avLst/>
              <a:gdLst>
                <a:gd name="T0" fmla="*/ 3 w 252"/>
                <a:gd name="T1" fmla="*/ 0 h 1754"/>
                <a:gd name="T2" fmla="*/ 6 w 252"/>
                <a:gd name="T3" fmla="*/ 8 h 1754"/>
                <a:gd name="T4" fmla="*/ 4 w 252"/>
                <a:gd name="T5" fmla="*/ 8 h 1754"/>
                <a:gd name="T6" fmla="*/ 4 w 252"/>
                <a:gd name="T7" fmla="*/ 107 h 1754"/>
                <a:gd name="T8" fmla="*/ 6 w 252"/>
                <a:gd name="T9" fmla="*/ 107 h 1754"/>
                <a:gd name="T10" fmla="*/ 3 w 252"/>
                <a:gd name="T11" fmla="*/ 115 h 1754"/>
                <a:gd name="T12" fmla="*/ 0 w 252"/>
                <a:gd name="T13" fmla="*/ 107 h 1754"/>
                <a:gd name="T14" fmla="*/ 2 w 252"/>
                <a:gd name="T15" fmla="*/ 107 h 1754"/>
                <a:gd name="T16" fmla="*/ 2 w 252"/>
                <a:gd name="T17" fmla="*/ 8 h 1754"/>
                <a:gd name="T18" fmla="*/ 0 w 252"/>
                <a:gd name="T19" fmla="*/ 8 h 1754"/>
                <a:gd name="T20" fmla="*/ 3 w 252"/>
                <a:gd name="T21" fmla="*/ 0 h 17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2"/>
                <a:gd name="T34" fmla="*/ 0 h 1754"/>
                <a:gd name="T35" fmla="*/ 252 w 252"/>
                <a:gd name="T36" fmla="*/ 1754 h 17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2" h="1754">
                  <a:moveTo>
                    <a:pt x="127" y="0"/>
                  </a:moveTo>
                  <a:lnTo>
                    <a:pt x="252" y="124"/>
                  </a:lnTo>
                  <a:lnTo>
                    <a:pt x="168" y="124"/>
                  </a:lnTo>
                  <a:lnTo>
                    <a:pt x="168" y="1629"/>
                  </a:lnTo>
                  <a:lnTo>
                    <a:pt x="252" y="1629"/>
                  </a:lnTo>
                  <a:lnTo>
                    <a:pt x="127" y="1754"/>
                  </a:lnTo>
                  <a:lnTo>
                    <a:pt x="0" y="1629"/>
                  </a:lnTo>
                  <a:lnTo>
                    <a:pt x="84" y="1629"/>
                  </a:lnTo>
                  <a:lnTo>
                    <a:pt x="84" y="124"/>
                  </a:lnTo>
                  <a:lnTo>
                    <a:pt x="0" y="124"/>
                  </a:lnTo>
                  <a:lnTo>
                    <a:pt x="127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Freeform 69"/>
            <p:cNvSpPr>
              <a:spLocks/>
            </p:cNvSpPr>
            <p:nvPr/>
          </p:nvSpPr>
          <p:spPr bwMode="auto">
            <a:xfrm>
              <a:off x="3425" y="1788"/>
              <a:ext cx="120" cy="1016"/>
            </a:xfrm>
            <a:custGeom>
              <a:avLst/>
              <a:gdLst>
                <a:gd name="T0" fmla="*/ 3 w 251"/>
                <a:gd name="T1" fmla="*/ 0 h 1754"/>
                <a:gd name="T2" fmla="*/ 6 w 251"/>
                <a:gd name="T3" fmla="*/ 8 h 1754"/>
                <a:gd name="T4" fmla="*/ 4 w 251"/>
                <a:gd name="T5" fmla="*/ 8 h 1754"/>
                <a:gd name="T6" fmla="*/ 4 w 251"/>
                <a:gd name="T7" fmla="*/ 107 h 1754"/>
                <a:gd name="T8" fmla="*/ 6 w 251"/>
                <a:gd name="T9" fmla="*/ 107 h 1754"/>
                <a:gd name="T10" fmla="*/ 3 w 251"/>
                <a:gd name="T11" fmla="*/ 115 h 1754"/>
                <a:gd name="T12" fmla="*/ 0 w 251"/>
                <a:gd name="T13" fmla="*/ 107 h 1754"/>
                <a:gd name="T14" fmla="*/ 2 w 251"/>
                <a:gd name="T15" fmla="*/ 107 h 1754"/>
                <a:gd name="T16" fmla="*/ 2 w 251"/>
                <a:gd name="T17" fmla="*/ 8 h 1754"/>
                <a:gd name="T18" fmla="*/ 0 w 251"/>
                <a:gd name="T19" fmla="*/ 8 h 1754"/>
                <a:gd name="T20" fmla="*/ 3 w 251"/>
                <a:gd name="T21" fmla="*/ 0 h 17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"/>
                <a:gd name="T34" fmla="*/ 0 h 1754"/>
                <a:gd name="T35" fmla="*/ 251 w 251"/>
                <a:gd name="T36" fmla="*/ 1754 h 17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" h="1754">
                  <a:moveTo>
                    <a:pt x="127" y="0"/>
                  </a:moveTo>
                  <a:lnTo>
                    <a:pt x="251" y="124"/>
                  </a:lnTo>
                  <a:lnTo>
                    <a:pt x="167" y="124"/>
                  </a:lnTo>
                  <a:lnTo>
                    <a:pt x="167" y="1629"/>
                  </a:lnTo>
                  <a:lnTo>
                    <a:pt x="251" y="1629"/>
                  </a:lnTo>
                  <a:lnTo>
                    <a:pt x="127" y="1754"/>
                  </a:lnTo>
                  <a:lnTo>
                    <a:pt x="0" y="1629"/>
                  </a:lnTo>
                  <a:lnTo>
                    <a:pt x="83" y="1629"/>
                  </a:lnTo>
                  <a:lnTo>
                    <a:pt x="83" y="124"/>
                  </a:lnTo>
                  <a:lnTo>
                    <a:pt x="0" y="12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Freeform 70"/>
            <p:cNvSpPr>
              <a:spLocks/>
            </p:cNvSpPr>
            <p:nvPr/>
          </p:nvSpPr>
          <p:spPr bwMode="auto">
            <a:xfrm>
              <a:off x="3425" y="1788"/>
              <a:ext cx="120" cy="1016"/>
            </a:xfrm>
            <a:custGeom>
              <a:avLst/>
              <a:gdLst>
                <a:gd name="T0" fmla="*/ 3 w 251"/>
                <a:gd name="T1" fmla="*/ 0 h 1754"/>
                <a:gd name="T2" fmla="*/ 6 w 251"/>
                <a:gd name="T3" fmla="*/ 8 h 1754"/>
                <a:gd name="T4" fmla="*/ 4 w 251"/>
                <a:gd name="T5" fmla="*/ 8 h 1754"/>
                <a:gd name="T6" fmla="*/ 4 w 251"/>
                <a:gd name="T7" fmla="*/ 107 h 1754"/>
                <a:gd name="T8" fmla="*/ 6 w 251"/>
                <a:gd name="T9" fmla="*/ 107 h 1754"/>
                <a:gd name="T10" fmla="*/ 3 w 251"/>
                <a:gd name="T11" fmla="*/ 115 h 1754"/>
                <a:gd name="T12" fmla="*/ 0 w 251"/>
                <a:gd name="T13" fmla="*/ 107 h 1754"/>
                <a:gd name="T14" fmla="*/ 2 w 251"/>
                <a:gd name="T15" fmla="*/ 107 h 1754"/>
                <a:gd name="T16" fmla="*/ 2 w 251"/>
                <a:gd name="T17" fmla="*/ 8 h 1754"/>
                <a:gd name="T18" fmla="*/ 0 w 251"/>
                <a:gd name="T19" fmla="*/ 8 h 1754"/>
                <a:gd name="T20" fmla="*/ 3 w 251"/>
                <a:gd name="T21" fmla="*/ 0 h 17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"/>
                <a:gd name="T34" fmla="*/ 0 h 1754"/>
                <a:gd name="T35" fmla="*/ 251 w 251"/>
                <a:gd name="T36" fmla="*/ 1754 h 17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" h="1754">
                  <a:moveTo>
                    <a:pt x="127" y="0"/>
                  </a:moveTo>
                  <a:lnTo>
                    <a:pt x="251" y="124"/>
                  </a:lnTo>
                  <a:lnTo>
                    <a:pt x="167" y="124"/>
                  </a:lnTo>
                  <a:lnTo>
                    <a:pt x="167" y="1629"/>
                  </a:lnTo>
                  <a:lnTo>
                    <a:pt x="251" y="1629"/>
                  </a:lnTo>
                  <a:lnTo>
                    <a:pt x="127" y="1754"/>
                  </a:lnTo>
                  <a:lnTo>
                    <a:pt x="0" y="1629"/>
                  </a:lnTo>
                  <a:lnTo>
                    <a:pt x="83" y="1629"/>
                  </a:lnTo>
                  <a:lnTo>
                    <a:pt x="83" y="124"/>
                  </a:lnTo>
                  <a:lnTo>
                    <a:pt x="0" y="124"/>
                  </a:lnTo>
                  <a:lnTo>
                    <a:pt x="127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Freeform 71"/>
            <p:cNvSpPr>
              <a:spLocks/>
            </p:cNvSpPr>
            <p:nvPr/>
          </p:nvSpPr>
          <p:spPr bwMode="auto">
            <a:xfrm>
              <a:off x="3706" y="1479"/>
              <a:ext cx="182" cy="652"/>
            </a:xfrm>
            <a:custGeom>
              <a:avLst/>
              <a:gdLst>
                <a:gd name="T0" fmla="*/ 5 w 381"/>
                <a:gd name="T1" fmla="*/ 0 h 1131"/>
                <a:gd name="T2" fmla="*/ 0 w 381"/>
                <a:gd name="T3" fmla="*/ 12 h 1131"/>
                <a:gd name="T4" fmla="*/ 3 w 381"/>
                <a:gd name="T5" fmla="*/ 12 h 1131"/>
                <a:gd name="T6" fmla="*/ 3 w 381"/>
                <a:gd name="T7" fmla="*/ 72 h 1131"/>
                <a:gd name="T8" fmla="*/ 6 w 381"/>
                <a:gd name="T9" fmla="*/ 72 h 1131"/>
                <a:gd name="T10" fmla="*/ 6 w 381"/>
                <a:gd name="T11" fmla="*/ 12 h 1131"/>
                <a:gd name="T12" fmla="*/ 10 w 381"/>
                <a:gd name="T13" fmla="*/ 12 h 1131"/>
                <a:gd name="T14" fmla="*/ 5 w 381"/>
                <a:gd name="T15" fmla="*/ 0 h 11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1"/>
                <a:gd name="T25" fmla="*/ 0 h 1131"/>
                <a:gd name="T26" fmla="*/ 381 w 381"/>
                <a:gd name="T27" fmla="*/ 1131 h 113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1" h="1131">
                  <a:moveTo>
                    <a:pt x="190" y="0"/>
                  </a:moveTo>
                  <a:lnTo>
                    <a:pt x="0" y="191"/>
                  </a:lnTo>
                  <a:lnTo>
                    <a:pt x="127" y="191"/>
                  </a:lnTo>
                  <a:lnTo>
                    <a:pt x="127" y="1131"/>
                  </a:lnTo>
                  <a:lnTo>
                    <a:pt x="256" y="1131"/>
                  </a:lnTo>
                  <a:lnTo>
                    <a:pt x="256" y="191"/>
                  </a:lnTo>
                  <a:lnTo>
                    <a:pt x="381" y="19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Freeform 72"/>
            <p:cNvSpPr>
              <a:spLocks/>
            </p:cNvSpPr>
            <p:nvPr/>
          </p:nvSpPr>
          <p:spPr bwMode="auto">
            <a:xfrm>
              <a:off x="3706" y="1486"/>
              <a:ext cx="182" cy="658"/>
            </a:xfrm>
            <a:custGeom>
              <a:avLst/>
              <a:gdLst>
                <a:gd name="T0" fmla="*/ 5 w 381"/>
                <a:gd name="T1" fmla="*/ 0 h 1131"/>
                <a:gd name="T2" fmla="*/ 0 w 381"/>
                <a:gd name="T3" fmla="*/ 13 h 1131"/>
                <a:gd name="T4" fmla="*/ 3 w 381"/>
                <a:gd name="T5" fmla="*/ 13 h 1131"/>
                <a:gd name="T6" fmla="*/ 3 w 381"/>
                <a:gd name="T7" fmla="*/ 76 h 1131"/>
                <a:gd name="T8" fmla="*/ 6 w 381"/>
                <a:gd name="T9" fmla="*/ 76 h 1131"/>
                <a:gd name="T10" fmla="*/ 6 w 381"/>
                <a:gd name="T11" fmla="*/ 13 h 1131"/>
                <a:gd name="T12" fmla="*/ 10 w 381"/>
                <a:gd name="T13" fmla="*/ 13 h 1131"/>
                <a:gd name="T14" fmla="*/ 5 w 381"/>
                <a:gd name="T15" fmla="*/ 0 h 11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1"/>
                <a:gd name="T25" fmla="*/ 0 h 1131"/>
                <a:gd name="T26" fmla="*/ 381 w 381"/>
                <a:gd name="T27" fmla="*/ 1131 h 113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1" h="1131">
                  <a:moveTo>
                    <a:pt x="190" y="0"/>
                  </a:moveTo>
                  <a:lnTo>
                    <a:pt x="0" y="191"/>
                  </a:lnTo>
                  <a:lnTo>
                    <a:pt x="127" y="191"/>
                  </a:lnTo>
                  <a:lnTo>
                    <a:pt x="127" y="1131"/>
                  </a:lnTo>
                  <a:lnTo>
                    <a:pt x="256" y="1131"/>
                  </a:lnTo>
                  <a:lnTo>
                    <a:pt x="256" y="191"/>
                  </a:lnTo>
                  <a:lnTo>
                    <a:pt x="381" y="191"/>
                  </a:lnTo>
                  <a:lnTo>
                    <a:pt x="1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2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2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、若</a:t>
            </a:r>
            <a:r>
              <a:rPr lang="en-US" altLang="zh-CN" sz="2400" dirty="0">
                <a:latin typeface="Bodoni MT" panose="02070603080606020203" pitchFamily="18" charset="0"/>
              </a:rPr>
              <a:t>(DS)=4000H,(BX)=3000H,(SI)=2000H,(DI)=</a:t>
            </a:r>
            <a:r>
              <a:rPr lang="en-US" altLang="zh-CN" sz="2400" dirty="0" smtClean="0">
                <a:latin typeface="Bodoni MT" panose="02070603080606020203" pitchFamily="18" charset="0"/>
              </a:rPr>
              <a:t>1000H</a:t>
            </a:r>
            <a:r>
              <a:rPr lang="zh-CN" altLang="en-US" sz="2400" dirty="0">
                <a:latin typeface="Bodoni MT" panose="02070603080606020203" pitchFamily="18" charset="0"/>
              </a:rPr>
              <a:t>，</a:t>
            </a:r>
            <a:r>
              <a:rPr lang="zh-CN" altLang="en-US" sz="2400" dirty="0" smtClean="0">
                <a:latin typeface="Bodoni MT" panose="02070603080606020203" pitchFamily="18" charset="0"/>
              </a:rPr>
              <a:t>试</a:t>
            </a:r>
            <a:r>
              <a:rPr lang="zh-CN" altLang="en-US" sz="2400" dirty="0">
                <a:latin typeface="Bodoni MT" panose="02070603080606020203" pitchFamily="18" charset="0"/>
              </a:rPr>
              <a:t>画出</a:t>
            </a:r>
            <a:r>
              <a:rPr lang="en-US" altLang="zh-CN" sz="2400" dirty="0">
                <a:latin typeface="Bodoni MT" panose="02070603080606020203" pitchFamily="18" charset="0"/>
              </a:rPr>
              <a:t>1</a:t>
            </a:r>
            <a:r>
              <a:rPr lang="zh-CN" altLang="en-US" sz="2400" dirty="0">
                <a:latin typeface="Bodoni MT" panose="02070603080606020203" pitchFamily="18" charset="0"/>
              </a:rPr>
              <a:t>题（</a:t>
            </a:r>
            <a:r>
              <a:rPr lang="en-US" altLang="zh-CN" sz="2400" dirty="0">
                <a:latin typeface="Bodoni MT" panose="02070603080606020203" pitchFamily="18" charset="0"/>
              </a:rPr>
              <a:t>3</a:t>
            </a:r>
            <a:r>
              <a:rPr lang="zh-CN" altLang="en-US" sz="2400" dirty="0">
                <a:latin typeface="Bodoni MT" panose="02070603080606020203" pitchFamily="18" charset="0"/>
              </a:rPr>
              <a:t>）、（</a:t>
            </a:r>
            <a:r>
              <a:rPr lang="en-US" altLang="zh-CN" sz="2400" dirty="0">
                <a:latin typeface="Bodoni MT" panose="02070603080606020203" pitchFamily="18" charset="0"/>
              </a:rPr>
              <a:t>4</a:t>
            </a:r>
            <a:r>
              <a:rPr lang="zh-CN" altLang="en-US" sz="2400" dirty="0">
                <a:latin typeface="Bodoni MT" panose="02070603080606020203" pitchFamily="18" charset="0"/>
              </a:rPr>
              <a:t>）的指令执行情况图示。</a:t>
            </a:r>
          </a:p>
        </p:txBody>
      </p:sp>
    </p:spTree>
    <p:extLst>
      <p:ext uri="{BB962C8B-B14F-4D97-AF65-F5344CB8AC3E}">
        <p14:creationId xmlns:p14="http://schemas.microsoft.com/office/powerpoint/2010/main" val="291849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Bodoni MT" panose="02070603080606020203" pitchFamily="18" charset="0"/>
              </a:rPr>
              <a:t> </a:t>
            </a:r>
            <a:r>
              <a:rPr lang="en-US" altLang="zh-CN" sz="2400" dirty="0" smtClean="0">
                <a:latin typeface="Bodoni MT" panose="02070603080606020203" pitchFamily="18" charset="0"/>
              </a:rPr>
              <a:t>3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、设</a:t>
            </a:r>
            <a:r>
              <a:rPr lang="en-US" altLang="zh-CN" sz="2400" dirty="0" smtClean="0">
                <a:latin typeface="Bodoni MT" panose="02070603080606020203" pitchFamily="18" charset="0"/>
              </a:rPr>
              <a:t>(CS)=2500H</a:t>
            </a:r>
            <a:r>
              <a:rPr lang="zh-CN" altLang="en-US" sz="2400" dirty="0" smtClean="0">
                <a:latin typeface="Bodoni MT" panose="02070603080606020203" pitchFamily="18" charset="0"/>
              </a:rPr>
              <a:t>，</a:t>
            </a:r>
            <a:r>
              <a:rPr lang="en-US" altLang="zh-CN" sz="2400" dirty="0" smtClean="0">
                <a:latin typeface="Bodoni MT" panose="02070603080606020203" pitchFamily="18" charset="0"/>
              </a:rPr>
              <a:t>(DS)=2400H</a:t>
            </a:r>
            <a:r>
              <a:rPr lang="zh-CN" altLang="en-US" sz="2400" dirty="0" smtClean="0">
                <a:latin typeface="Bodoni MT" panose="02070603080606020203" pitchFamily="18" charset="0"/>
              </a:rPr>
              <a:t>，</a:t>
            </a:r>
            <a:r>
              <a:rPr lang="en-US" altLang="zh-CN" sz="2400" dirty="0" smtClean="0">
                <a:latin typeface="Bodoni MT" panose="02070603080606020203" pitchFamily="18" charset="0"/>
              </a:rPr>
              <a:t>(SS)=2430H</a:t>
            </a:r>
            <a:r>
              <a:rPr lang="zh-CN" altLang="en-US" sz="2400" dirty="0" smtClean="0">
                <a:latin typeface="Bodoni MT" panose="02070603080606020203" pitchFamily="18" charset="0"/>
              </a:rPr>
              <a:t>，</a:t>
            </a:r>
            <a:r>
              <a:rPr lang="en-US" altLang="zh-CN" sz="2400" dirty="0" smtClean="0">
                <a:latin typeface="Bodoni MT" panose="02070603080606020203" pitchFamily="18" charset="0"/>
              </a:rPr>
              <a:t>(ES)=2530H</a:t>
            </a:r>
            <a:r>
              <a:rPr lang="zh-CN" altLang="en-US" sz="2400" dirty="0" smtClean="0">
                <a:latin typeface="Bodoni MT" panose="02070603080606020203" pitchFamily="18" charset="0"/>
              </a:rPr>
              <a:t>，</a:t>
            </a:r>
            <a:r>
              <a:rPr lang="en-US" altLang="zh-CN" sz="2400" dirty="0" smtClean="0">
                <a:latin typeface="Bodoni MT" panose="02070603080606020203" pitchFamily="18" charset="0"/>
              </a:rPr>
              <a:t>(BP)=0200H</a:t>
            </a:r>
            <a:r>
              <a:rPr lang="zh-CN" altLang="en-US" sz="2400" dirty="0" smtClean="0">
                <a:latin typeface="Bodoni MT" panose="02070603080606020203" pitchFamily="18" charset="0"/>
              </a:rPr>
              <a:t>，</a:t>
            </a:r>
            <a:r>
              <a:rPr lang="en-US" altLang="zh-CN" sz="2400" dirty="0" smtClean="0">
                <a:latin typeface="Bodoni MT" panose="02070603080606020203" pitchFamily="18" charset="0"/>
              </a:rPr>
              <a:t>(SI)=0010H</a:t>
            </a:r>
            <a:r>
              <a:rPr lang="zh-CN" altLang="en-US" sz="2400" dirty="0" smtClean="0">
                <a:latin typeface="Bodoni MT" panose="02070603080606020203" pitchFamily="18" charset="0"/>
              </a:rPr>
              <a:t>，</a:t>
            </a:r>
            <a:r>
              <a:rPr lang="en-US" altLang="zh-CN" sz="2400" dirty="0" smtClean="0">
                <a:latin typeface="Bodoni MT" panose="02070603080606020203" pitchFamily="18" charset="0"/>
              </a:rPr>
              <a:t>(DI)=0206H</a:t>
            </a:r>
            <a:r>
              <a:rPr lang="zh-CN" altLang="en-US" sz="2400" dirty="0" smtClean="0">
                <a:latin typeface="Bodoni MT" panose="02070603080606020203" pitchFamily="18" charset="0"/>
              </a:rPr>
              <a:t>，指令“</a:t>
            </a:r>
            <a:r>
              <a:rPr lang="en-US" altLang="zh-CN" sz="2400" dirty="0" smtClean="0">
                <a:latin typeface="Bodoni MT" panose="02070603080606020203" pitchFamily="18" charset="0"/>
              </a:rPr>
              <a:t>MOV  AX,[BP+SI+4]” </a:t>
            </a:r>
            <a:r>
              <a:rPr lang="zh-CN" altLang="en-US" sz="2400" dirty="0" smtClean="0">
                <a:latin typeface="Bodoni MT" panose="02070603080606020203" pitchFamily="18" charset="0"/>
              </a:rPr>
              <a:t>源操作数的有效地址为 </a:t>
            </a:r>
            <a:r>
              <a:rPr lang="en-US" altLang="zh-CN" sz="2400" dirty="0" smtClean="0">
                <a:latin typeface="Bodoni MT" panose="02070603080606020203" pitchFamily="18" charset="0"/>
              </a:rPr>
              <a:t>__0214H__,    </a:t>
            </a:r>
            <a:r>
              <a:rPr lang="zh-CN" altLang="en-US" sz="2400" dirty="0" smtClean="0">
                <a:latin typeface="Bodoni MT" panose="02070603080606020203" pitchFamily="18" charset="0"/>
              </a:rPr>
              <a:t>物理地址为</a:t>
            </a:r>
            <a:r>
              <a:rPr lang="en-US" altLang="zh-CN" sz="2400" dirty="0" smtClean="0">
                <a:latin typeface="Bodoni MT" panose="02070603080606020203" pitchFamily="18" charset="0"/>
              </a:rPr>
              <a:t>__24514H__;</a:t>
            </a:r>
            <a:r>
              <a:rPr lang="zh-CN" altLang="en-US" sz="2400" dirty="0">
                <a:latin typeface="Bodoni MT" panose="02070603080606020203" pitchFamily="18" charset="0"/>
              </a:rPr>
              <a:t>指令“</a:t>
            </a:r>
            <a:r>
              <a:rPr lang="en-US" altLang="zh-CN" sz="2400" dirty="0">
                <a:latin typeface="Bodoni MT" panose="02070603080606020203" pitchFamily="18" charset="0"/>
              </a:rPr>
              <a:t>MOV  AX, [DI+100]” </a:t>
            </a:r>
            <a:r>
              <a:rPr lang="zh-CN" altLang="en-US" sz="2400" dirty="0">
                <a:latin typeface="Bodoni MT" panose="02070603080606020203" pitchFamily="18" charset="0"/>
              </a:rPr>
              <a:t>源操作数的有效地址为</a:t>
            </a:r>
            <a:r>
              <a:rPr lang="en-US" altLang="zh-CN" sz="2400" dirty="0">
                <a:latin typeface="Bodoni MT" panose="02070603080606020203" pitchFamily="18" charset="0"/>
              </a:rPr>
              <a:t>___026AH__,</a:t>
            </a:r>
            <a:r>
              <a:rPr lang="zh-CN" altLang="en-US" sz="2400" dirty="0">
                <a:latin typeface="Bodoni MT" panose="02070603080606020203" pitchFamily="18" charset="0"/>
              </a:rPr>
              <a:t>物理地址为</a:t>
            </a:r>
            <a:r>
              <a:rPr lang="en-US" altLang="zh-CN" sz="2400" dirty="0">
                <a:latin typeface="Bodoni MT" panose="02070603080606020203" pitchFamily="18" charset="0"/>
              </a:rPr>
              <a:t>__2426AH__</a:t>
            </a:r>
            <a:r>
              <a:rPr lang="zh-CN" altLang="en-US" sz="2400" dirty="0">
                <a:latin typeface="Bodoni MT" panose="02070603080606020203" pitchFamily="18" charset="0"/>
              </a:rPr>
              <a:t>。</a:t>
            </a:r>
          </a:p>
          <a:p>
            <a:pPr marL="0" indent="0">
              <a:buNone/>
            </a:pPr>
            <a:endParaRPr lang="en-US" altLang="zh-CN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1</a:t>
            </a:r>
            <a:r>
              <a:rPr lang="zh-CN" altLang="en-US" sz="2400" dirty="0">
                <a:latin typeface="Bodoni MT" panose="02070603080606020203" pitchFamily="18" charset="0"/>
              </a:rPr>
              <a:t>、若寄存器</a:t>
            </a:r>
            <a:r>
              <a:rPr lang="en-US" altLang="zh-CN" sz="2400" dirty="0">
                <a:latin typeface="Bodoni MT" panose="02070603080606020203" pitchFamily="18" charset="0"/>
              </a:rPr>
              <a:t>AX,BX,CX,DX</a:t>
            </a:r>
            <a:r>
              <a:rPr lang="zh-CN" altLang="en-US" sz="2400" dirty="0">
                <a:latin typeface="Bodoni MT" panose="02070603080606020203" pitchFamily="18" charset="0"/>
              </a:rPr>
              <a:t>的内容分别为</a:t>
            </a:r>
            <a:r>
              <a:rPr lang="en-US" altLang="zh-CN" sz="2400" dirty="0">
                <a:latin typeface="Bodoni MT" panose="02070603080606020203" pitchFamily="18" charset="0"/>
              </a:rPr>
              <a:t>10</a:t>
            </a:r>
            <a:r>
              <a:rPr lang="zh-CN" altLang="en-US" sz="2400" dirty="0">
                <a:latin typeface="Bodoni MT" panose="02070603080606020203" pitchFamily="18" charset="0"/>
              </a:rPr>
              <a:t>，</a:t>
            </a:r>
            <a:r>
              <a:rPr lang="en-US" altLang="zh-CN" sz="2400" dirty="0">
                <a:latin typeface="Bodoni MT" panose="02070603080606020203" pitchFamily="18" charset="0"/>
              </a:rPr>
              <a:t>20</a:t>
            </a:r>
            <a:r>
              <a:rPr lang="zh-CN" altLang="en-US" sz="2400" dirty="0">
                <a:latin typeface="Bodoni MT" panose="02070603080606020203" pitchFamily="18" charset="0"/>
              </a:rPr>
              <a:t>，</a:t>
            </a:r>
            <a:r>
              <a:rPr lang="en-US" altLang="zh-CN" sz="2400" dirty="0">
                <a:latin typeface="Bodoni MT" panose="02070603080606020203" pitchFamily="18" charset="0"/>
              </a:rPr>
              <a:t>30</a:t>
            </a:r>
            <a:r>
              <a:rPr lang="zh-CN" altLang="en-US" sz="2400" dirty="0">
                <a:latin typeface="Bodoni MT" panose="02070603080606020203" pitchFamily="18" charset="0"/>
              </a:rPr>
              <a:t>，</a:t>
            </a:r>
            <a:r>
              <a:rPr lang="en-US" altLang="zh-CN" sz="2400" dirty="0">
                <a:latin typeface="Bodoni MT" panose="02070603080606020203" pitchFamily="18" charset="0"/>
              </a:rPr>
              <a:t>40</a:t>
            </a:r>
            <a:r>
              <a:rPr lang="zh-CN" altLang="en-US" sz="2400" dirty="0">
                <a:latin typeface="Bodoni MT" panose="02070603080606020203" pitchFamily="18" charset="0"/>
              </a:rPr>
              <a:t>时，依次</a:t>
            </a:r>
            <a:r>
              <a:rPr lang="zh-CN" altLang="en-US" sz="2400" dirty="0" smtClean="0">
                <a:latin typeface="Bodoni MT" panose="02070603080606020203" pitchFamily="18" charset="0"/>
              </a:rPr>
              <a:t>执行</a:t>
            </a:r>
            <a:r>
              <a:rPr lang="en-US" altLang="zh-CN" sz="2400" dirty="0" smtClean="0">
                <a:latin typeface="Bodoni MT" panose="02070603080606020203" pitchFamily="18" charset="0"/>
              </a:rPr>
              <a:t>PUSH AX,  PUSH BX, POP CX, POP DX, PUSH CX, PUSH DX, POP </a:t>
            </a:r>
            <a:r>
              <a:rPr lang="en-US" altLang="zh-CN" sz="2400" dirty="0">
                <a:latin typeface="Bodoni MT" panose="02070603080606020203" pitchFamily="18" charset="0"/>
              </a:rPr>
              <a:t>AX,POP BX</a:t>
            </a:r>
            <a:r>
              <a:rPr lang="zh-CN" altLang="en-US" sz="2400" dirty="0">
                <a:latin typeface="Bodoni MT" panose="02070603080606020203" pitchFamily="18" charset="0"/>
              </a:rPr>
              <a:t>后，寄存器 </a:t>
            </a:r>
            <a:r>
              <a:rPr lang="en-US" altLang="zh-CN" sz="2400" dirty="0">
                <a:latin typeface="Bodoni MT" panose="02070603080606020203" pitchFamily="18" charset="0"/>
              </a:rPr>
              <a:t>AX</a:t>
            </a:r>
            <a:r>
              <a:rPr lang="zh-CN" altLang="en-US" sz="2400" dirty="0">
                <a:latin typeface="Bodoni MT" panose="02070603080606020203" pitchFamily="18" charset="0"/>
              </a:rPr>
              <a:t>和</a:t>
            </a:r>
            <a:r>
              <a:rPr lang="en-US" altLang="zh-CN" sz="2400" dirty="0">
                <a:latin typeface="Bodoni MT" panose="02070603080606020203" pitchFamily="18" charset="0"/>
              </a:rPr>
              <a:t>BX </a:t>
            </a:r>
            <a:r>
              <a:rPr lang="zh-CN" altLang="en-US" sz="2400" dirty="0">
                <a:latin typeface="Bodoni MT" panose="02070603080606020203" pitchFamily="18" charset="0"/>
              </a:rPr>
              <a:t>的内容分别为多少？</a:t>
            </a:r>
          </a:p>
          <a:p>
            <a:pPr marL="0" indent="0">
              <a:buNone/>
            </a:pPr>
            <a:endParaRPr lang="en-US" altLang="zh-CN" sz="2400" dirty="0">
              <a:latin typeface="Bodoni MT" panose="020706030806060202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3794" y="3741362"/>
            <a:ext cx="5182206" cy="234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PUSH AX</a:t>
            </a:r>
            <a:r>
              <a:rPr lang="zh-CN" altLang="en-US" sz="2400" dirty="0" smtClean="0">
                <a:latin typeface="Bodoni MT" panose="02070603080606020203" pitchFamily="18" charset="0"/>
              </a:rPr>
              <a:t>；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//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元素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10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入栈</a:t>
            </a:r>
            <a:endParaRPr lang="en-US" altLang="zh-CN" sz="2400" dirty="0" smtClean="0">
              <a:solidFill>
                <a:srgbClr val="FFFF00"/>
              </a:solidFill>
              <a:latin typeface="Bodoni MT" panose="020706030806060202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PUSH BX</a:t>
            </a:r>
            <a:r>
              <a:rPr lang="zh-CN" altLang="en-US" sz="2400" dirty="0" smtClean="0">
                <a:latin typeface="Bodoni MT" panose="02070603080606020203" pitchFamily="18" charset="0"/>
              </a:rPr>
              <a:t>；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//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元素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20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入栈</a:t>
            </a:r>
            <a:endParaRPr lang="en-US" altLang="zh-CN" sz="2400" dirty="0" smtClean="0">
              <a:solidFill>
                <a:srgbClr val="FFFF00"/>
              </a:solidFill>
              <a:latin typeface="Bodoni MT" panose="020706030806060202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POP CX;      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//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元素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20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弹出，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(CX)=20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POP DX</a:t>
            </a:r>
            <a:r>
              <a:rPr lang="zh-CN" altLang="en-US" sz="2400" dirty="0" smtClean="0">
                <a:latin typeface="Bodoni MT" panose="02070603080606020203" pitchFamily="18" charset="0"/>
              </a:rPr>
              <a:t>；  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//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元素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10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弹出，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(DX)=10</a:t>
            </a:r>
            <a:endParaRPr lang="zh-CN" altLang="en-US" sz="2400" dirty="0" smtClean="0">
              <a:solidFill>
                <a:srgbClr val="FFFF00"/>
              </a:solidFill>
              <a:latin typeface="Bodoni MT" panose="020706030806060202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Bodoni MT" panose="02070603080606020203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0" y="3741362"/>
            <a:ext cx="5182206" cy="234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PUSH CX</a:t>
            </a:r>
            <a:r>
              <a:rPr lang="zh-CN" altLang="en-US" sz="2400" dirty="0" smtClean="0">
                <a:latin typeface="Bodoni MT" panose="02070603080606020203" pitchFamily="18" charset="0"/>
              </a:rPr>
              <a:t>；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//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元素</a:t>
            </a:r>
            <a:r>
              <a:rPr lang="en-US" altLang="zh-CN" sz="2400" dirty="0">
                <a:solidFill>
                  <a:srgbClr val="FFFF00"/>
                </a:solidFill>
                <a:latin typeface="Bodoni MT" panose="02070603080606020203" pitchFamily="18" charset="0"/>
              </a:rPr>
              <a:t>2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入栈</a:t>
            </a:r>
            <a:endParaRPr lang="en-US" altLang="zh-CN" sz="2400" dirty="0" smtClean="0">
              <a:solidFill>
                <a:srgbClr val="FFFF00"/>
              </a:solidFill>
              <a:latin typeface="Bodoni MT" panose="020706030806060202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PUSH DX</a:t>
            </a:r>
            <a:r>
              <a:rPr lang="zh-CN" altLang="en-US" sz="2400" dirty="0" smtClean="0">
                <a:latin typeface="Bodoni MT" panose="02070603080606020203" pitchFamily="18" charset="0"/>
              </a:rPr>
              <a:t>；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//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元素</a:t>
            </a:r>
            <a:r>
              <a:rPr lang="en-US" altLang="zh-CN" sz="2400" dirty="0">
                <a:solidFill>
                  <a:srgbClr val="FFFF00"/>
                </a:solidFill>
                <a:latin typeface="Bodoni MT" panose="02070603080606020203" pitchFamily="18" charset="0"/>
              </a:rPr>
              <a:t>1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入栈</a:t>
            </a:r>
            <a:endParaRPr lang="en-US" altLang="zh-CN" sz="2400" dirty="0" smtClean="0">
              <a:solidFill>
                <a:srgbClr val="FFFF00"/>
              </a:solidFill>
              <a:latin typeface="Bodoni MT" panose="020706030806060202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POP AX;      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//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元素</a:t>
            </a:r>
            <a:r>
              <a:rPr lang="en-US" altLang="zh-CN" sz="2400" dirty="0">
                <a:solidFill>
                  <a:srgbClr val="FFFF00"/>
                </a:solidFill>
                <a:latin typeface="Bodoni MT" panose="02070603080606020203" pitchFamily="18" charset="0"/>
              </a:rPr>
              <a:t>1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弹出，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(</a:t>
            </a:r>
            <a:r>
              <a:rPr lang="en-US" altLang="zh-CN" sz="2400" dirty="0">
                <a:solidFill>
                  <a:srgbClr val="FFFF00"/>
                </a:solidFill>
                <a:latin typeface="Bodoni MT" panose="02070603080606020203" pitchFamily="18" charset="0"/>
              </a:rPr>
              <a:t>A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X)=10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POP BX</a:t>
            </a:r>
            <a:r>
              <a:rPr lang="zh-CN" altLang="en-US" sz="2400" dirty="0" smtClean="0">
                <a:latin typeface="Bodoni MT" panose="02070603080606020203" pitchFamily="18" charset="0"/>
              </a:rPr>
              <a:t>；  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//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元素</a:t>
            </a:r>
            <a:r>
              <a:rPr lang="en-US" altLang="zh-CN" sz="2400" dirty="0">
                <a:solidFill>
                  <a:srgbClr val="FFFF00"/>
                </a:solidFill>
                <a:latin typeface="Bodoni MT" panose="02070603080606020203" pitchFamily="18" charset="0"/>
              </a:rPr>
              <a:t>2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弹出，</a:t>
            </a:r>
            <a:r>
              <a:rPr lang="en-US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(BX)=20</a:t>
            </a:r>
            <a:endParaRPr lang="zh-CN" altLang="en-US" sz="2400" dirty="0" smtClean="0">
              <a:solidFill>
                <a:srgbClr val="FFFF00"/>
              </a:solidFill>
              <a:latin typeface="Bodoni MT" panose="020706030806060202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3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2</a:t>
            </a:r>
            <a:r>
              <a:rPr lang="zh-CN" altLang="en-US" sz="2400" dirty="0">
                <a:latin typeface="Bodoni MT" panose="02070603080606020203" pitchFamily="18" charset="0"/>
              </a:rPr>
              <a:t>、假设数的长度</a:t>
            </a:r>
            <a:r>
              <a:rPr lang="en-US" altLang="zh-CN" sz="2400" dirty="0">
                <a:latin typeface="Bodoni MT" panose="02070603080606020203" pitchFamily="18" charset="0"/>
              </a:rPr>
              <a:t>(</a:t>
            </a:r>
            <a:r>
              <a:rPr lang="zh-CN" altLang="en-US" sz="2400" dirty="0">
                <a:solidFill>
                  <a:srgbClr val="FFFF00"/>
                </a:solidFill>
                <a:latin typeface="Bodoni MT" panose="02070603080606020203" pitchFamily="18" charset="0"/>
              </a:rPr>
              <a:t>以字计</a:t>
            </a:r>
            <a:r>
              <a:rPr lang="zh-CN" altLang="en-US" sz="2400" dirty="0">
                <a:latin typeface="Bodoni MT" panose="02070603080606020203" pitchFamily="18" charset="0"/>
              </a:rPr>
              <a:t> </a:t>
            </a:r>
            <a:r>
              <a:rPr lang="en-US" altLang="zh-CN" sz="2400" dirty="0">
                <a:latin typeface="Bodoni MT" panose="02070603080606020203" pitchFamily="18" charset="0"/>
              </a:rPr>
              <a:t>)</a:t>
            </a:r>
            <a:r>
              <a:rPr lang="zh-CN" altLang="en-US" sz="2400" dirty="0">
                <a:latin typeface="Bodoni MT" panose="02070603080606020203" pitchFamily="18" charset="0"/>
              </a:rPr>
              <a:t>存放于</a:t>
            </a:r>
            <a:r>
              <a:rPr lang="en-US" altLang="zh-CN" sz="2400" dirty="0">
                <a:latin typeface="Bodoni MT" panose="02070603080606020203" pitchFamily="18" charset="0"/>
              </a:rPr>
              <a:t>2500 H</a:t>
            </a:r>
            <a:r>
              <a:rPr lang="zh-CN" altLang="en-US" sz="2400" dirty="0">
                <a:latin typeface="Bodoni MT" panose="02070603080606020203" pitchFamily="18" charset="0"/>
              </a:rPr>
              <a:t>字节单元，两个无符号</a:t>
            </a:r>
            <a:r>
              <a:rPr lang="zh-CN" altLang="en-US" sz="2400" dirty="0" smtClean="0">
                <a:latin typeface="Bodoni MT" panose="02070603080606020203" pitchFamily="18" charset="0"/>
              </a:rPr>
              <a:t>二进制数分别</a:t>
            </a:r>
            <a:r>
              <a:rPr lang="zh-CN" altLang="en-US" sz="2400" dirty="0">
                <a:latin typeface="Bodoni MT" panose="02070603080606020203" pitchFamily="18" charset="0"/>
              </a:rPr>
              <a:t>从</a:t>
            </a:r>
            <a:r>
              <a:rPr lang="en-US" altLang="zh-CN" sz="2400" dirty="0">
                <a:latin typeface="Bodoni MT" panose="02070603080606020203" pitchFamily="18" charset="0"/>
              </a:rPr>
              <a:t>2000H</a:t>
            </a:r>
            <a:r>
              <a:rPr lang="zh-CN" altLang="en-US" sz="2400" dirty="0">
                <a:latin typeface="Bodoni MT" panose="02070603080606020203" pitchFamily="18" charset="0"/>
              </a:rPr>
              <a:t>和</a:t>
            </a:r>
            <a:r>
              <a:rPr lang="en-US" altLang="zh-CN" sz="2400" dirty="0">
                <a:latin typeface="Bodoni MT" panose="02070603080606020203" pitchFamily="18" charset="0"/>
              </a:rPr>
              <a:t>3000 H </a:t>
            </a:r>
            <a:r>
              <a:rPr lang="zh-CN" altLang="en-US" sz="2400" dirty="0">
                <a:latin typeface="Bodoni MT" panose="02070603080606020203" pitchFamily="18" charset="0"/>
              </a:rPr>
              <a:t>开始存放 </a:t>
            </a:r>
            <a:r>
              <a:rPr lang="en-US" altLang="zh-CN" sz="2400" dirty="0">
                <a:latin typeface="Bodoni MT" panose="02070603080606020203" pitchFamily="18" charset="0"/>
              </a:rPr>
              <a:t>(</a:t>
            </a:r>
            <a:r>
              <a:rPr lang="zh-CN" altLang="en-US" sz="2400" dirty="0">
                <a:latin typeface="Bodoni MT" panose="02070603080606020203" pitchFamily="18" charset="0"/>
              </a:rPr>
              <a:t>低字在前</a:t>
            </a:r>
            <a:r>
              <a:rPr lang="en-US" altLang="zh-CN" sz="2400" dirty="0">
                <a:latin typeface="Bodoni MT" panose="02070603080606020203" pitchFamily="18" charset="0"/>
              </a:rPr>
              <a:t>)</a:t>
            </a:r>
            <a:r>
              <a:rPr lang="zh-CN" altLang="en-US" sz="2400" dirty="0" smtClean="0">
                <a:latin typeface="Bodoni MT" panose="02070603080606020203" pitchFamily="18" charset="0"/>
              </a:rPr>
              <a:t>，试</a:t>
            </a:r>
            <a:r>
              <a:rPr lang="zh-CN" altLang="en-US" sz="2400" dirty="0">
                <a:latin typeface="Bodoni MT" panose="02070603080606020203" pitchFamily="18" charset="0"/>
              </a:rPr>
              <a:t>编程计算两数之和并存放于</a:t>
            </a:r>
            <a:r>
              <a:rPr lang="en-US" altLang="zh-CN" sz="2400" dirty="0">
                <a:latin typeface="Bodoni MT" panose="02070603080606020203" pitchFamily="18" charset="0"/>
              </a:rPr>
              <a:t>2000H</a:t>
            </a:r>
            <a:r>
              <a:rPr lang="zh-CN" altLang="en-US" sz="2400" dirty="0">
                <a:latin typeface="Bodoni MT" panose="02070603080606020203" pitchFamily="18" charset="0"/>
              </a:rPr>
              <a:t>开始处。 </a:t>
            </a:r>
          </a:p>
          <a:p>
            <a:pPr marL="0" indent="0">
              <a:buNone/>
            </a:pPr>
            <a:endParaRPr lang="en-US" altLang="zh-CN" sz="2400" dirty="0">
              <a:latin typeface="Bodoni MT" panose="02070603080606020203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1395" y="3429000"/>
            <a:ext cx="27183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400" dirty="0" smtClean="0">
                <a:latin typeface="Bodoni MT" panose="02070603080606020203" pitchFamily="18" charset="0"/>
              </a:rPr>
              <a:t>MOV CX, [2500H]</a:t>
            </a:r>
          </a:p>
          <a:p>
            <a:r>
              <a:rPr lang="it-IT" altLang="zh-CN" sz="2400" dirty="0" smtClean="0">
                <a:latin typeface="Bodoni MT" panose="02070603080606020203" pitchFamily="18" charset="0"/>
              </a:rPr>
              <a:t>MOV SI, 2000H</a:t>
            </a:r>
          </a:p>
          <a:p>
            <a:r>
              <a:rPr lang="it-IT" altLang="zh-CN" sz="2400" dirty="0" smtClean="0">
                <a:latin typeface="Bodoni MT" panose="02070603080606020203" pitchFamily="18" charset="0"/>
              </a:rPr>
              <a:t>MOV DI, 3000H</a:t>
            </a:r>
          </a:p>
          <a:p>
            <a:r>
              <a:rPr lang="it-IT" altLang="zh-CN" sz="2400" dirty="0" smtClean="0">
                <a:latin typeface="Bodoni MT" panose="02070603080606020203" pitchFamily="18" charset="0"/>
              </a:rPr>
              <a:t>CLC</a:t>
            </a:r>
          </a:p>
        </p:txBody>
      </p:sp>
      <p:sp>
        <p:nvSpPr>
          <p:cNvPr id="8" name="矩形 7"/>
          <p:cNvSpPr/>
          <p:nvPr/>
        </p:nvSpPr>
        <p:spPr>
          <a:xfrm>
            <a:off x="6357257" y="34290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zh-CN" sz="2400" dirty="0" smtClean="0">
                <a:latin typeface="Bodoni MT" panose="02070603080606020203" pitchFamily="18" charset="0"/>
              </a:rPr>
              <a:t>L: MOV AX, [SI]</a:t>
            </a:r>
          </a:p>
          <a:p>
            <a:r>
              <a:rPr lang="it-IT" altLang="zh-CN" sz="2400" dirty="0" smtClean="0">
                <a:latin typeface="Bodoni MT" panose="02070603080606020203" pitchFamily="18" charset="0"/>
              </a:rPr>
              <a:t>    ADC AX, [DI]</a:t>
            </a:r>
          </a:p>
          <a:p>
            <a:r>
              <a:rPr lang="it-IT" altLang="zh-CN" sz="2400" dirty="0" smtClean="0">
                <a:latin typeface="Bodoni MT" panose="02070603080606020203" pitchFamily="18" charset="0"/>
              </a:rPr>
              <a:t>    MOV [SI], AX</a:t>
            </a:r>
          </a:p>
          <a:p>
            <a:r>
              <a:rPr lang="it-IT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    INC SI</a:t>
            </a:r>
          </a:p>
          <a:p>
            <a:r>
              <a:rPr lang="it-IT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    INC SI</a:t>
            </a:r>
          </a:p>
          <a:p>
            <a:r>
              <a:rPr lang="it-IT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    INC DI</a:t>
            </a:r>
          </a:p>
          <a:p>
            <a:r>
              <a:rPr lang="it-IT" altLang="zh-CN" sz="2400" dirty="0" smtClean="0">
                <a:solidFill>
                  <a:srgbClr val="FFFF00"/>
                </a:solidFill>
                <a:latin typeface="Bodoni MT" panose="02070603080606020203" pitchFamily="18" charset="0"/>
              </a:rPr>
              <a:t>    INC DI</a:t>
            </a:r>
          </a:p>
          <a:p>
            <a:r>
              <a:rPr lang="it-IT" altLang="zh-CN" sz="2400" dirty="0" smtClean="0">
                <a:latin typeface="Bodoni MT" panose="02070603080606020203" pitchFamily="18" charset="0"/>
              </a:rPr>
              <a:t>    LOOP L</a:t>
            </a:r>
            <a:endParaRPr lang="it-IT" altLang="zh-CN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3</a:t>
            </a:r>
            <a:r>
              <a:rPr lang="zh-CN" altLang="en-US" sz="2400" dirty="0">
                <a:latin typeface="Bodoni MT" panose="02070603080606020203" pitchFamily="18" charset="0"/>
              </a:rPr>
              <a:t>、试述中断返回指令</a:t>
            </a:r>
            <a:r>
              <a:rPr lang="en-US" altLang="zh-CN" sz="2400" dirty="0">
                <a:latin typeface="Bodoni MT" panose="02070603080606020203" pitchFamily="18" charset="0"/>
              </a:rPr>
              <a:t>IRET</a:t>
            </a:r>
            <a:r>
              <a:rPr lang="zh-CN" altLang="en-US" sz="2400" dirty="0">
                <a:latin typeface="Bodoni MT" panose="02070603080606020203" pitchFamily="18" charset="0"/>
              </a:rPr>
              <a:t>和子程序返回指令</a:t>
            </a:r>
            <a:r>
              <a:rPr lang="en-US" altLang="zh-CN" sz="2400" dirty="0">
                <a:latin typeface="Bodoni MT" panose="02070603080606020203" pitchFamily="18" charset="0"/>
              </a:rPr>
              <a:t>RET</a:t>
            </a:r>
            <a:r>
              <a:rPr lang="zh-CN" altLang="en-US" sz="2400" dirty="0">
                <a:latin typeface="Bodoni MT" panose="02070603080606020203" pitchFamily="18" charset="0"/>
              </a:rPr>
              <a:t>的区别</a:t>
            </a:r>
            <a:r>
              <a:rPr lang="zh-CN" altLang="en-US" sz="2400" dirty="0" smtClean="0">
                <a:latin typeface="Bodoni MT" panose="02070603080606020203" pitchFamily="18" charset="0"/>
              </a:rPr>
              <a:t>。</a:t>
            </a:r>
            <a:endParaRPr lang="en-US" altLang="zh-CN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</a:t>
            </a:r>
            <a:r>
              <a:rPr lang="en-US" altLang="zh-CN" sz="2400" dirty="0">
                <a:effectLst/>
              </a:rPr>
              <a:t>IRET</a:t>
            </a:r>
            <a:r>
              <a:rPr lang="zh-CN" altLang="zh-CN" sz="2400" dirty="0">
                <a:effectLst/>
              </a:rPr>
              <a:t>为段间返回，恢复中断前的标志位状态，影响所有标志</a:t>
            </a:r>
            <a:r>
              <a:rPr lang="zh-CN" altLang="zh-CN" sz="2400" dirty="0" smtClean="0">
                <a:effectLst/>
              </a:rPr>
              <a:t>位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	</a:t>
            </a:r>
            <a:r>
              <a:rPr lang="en-US" altLang="zh-CN" sz="2400" dirty="0" smtClean="0">
                <a:effectLst/>
              </a:rPr>
              <a:t>RET</a:t>
            </a:r>
            <a:r>
              <a:rPr lang="zh-CN" altLang="zh-CN" sz="2400" dirty="0">
                <a:effectLst/>
              </a:rPr>
              <a:t>可能为段内</a:t>
            </a:r>
            <a:r>
              <a:rPr lang="en-US" altLang="zh-CN" sz="2400" dirty="0">
                <a:effectLst/>
              </a:rPr>
              <a:t>/</a:t>
            </a:r>
            <a:r>
              <a:rPr lang="zh-CN" altLang="zh-CN" sz="2400" dirty="0">
                <a:effectLst/>
              </a:rPr>
              <a:t>段间返回，不影响标志位</a:t>
            </a:r>
            <a:r>
              <a:rPr lang="zh-CN" altLang="zh-CN" sz="2400" dirty="0" smtClean="0">
                <a:effectLst/>
              </a:rPr>
              <a:t>。</a:t>
            </a:r>
            <a:endParaRPr lang="zh-CN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696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4</a:t>
            </a:r>
            <a:r>
              <a:rPr lang="zh-CN" altLang="en-US" sz="2400" dirty="0">
                <a:latin typeface="Bodoni MT" panose="02070603080606020203" pitchFamily="18" charset="0"/>
              </a:rPr>
              <a:t>、如果 </a:t>
            </a:r>
            <a:r>
              <a:rPr lang="en-US" altLang="zh-CN" sz="2400" dirty="0">
                <a:latin typeface="Bodoni MT" panose="02070603080606020203" pitchFamily="18" charset="0"/>
              </a:rPr>
              <a:t>JZ   L </a:t>
            </a:r>
            <a:r>
              <a:rPr lang="zh-CN" altLang="en-US" sz="2400" dirty="0">
                <a:latin typeface="Bodoni MT" panose="02070603080606020203" pitchFamily="18" charset="0"/>
              </a:rPr>
              <a:t>指令的实际偏移量超过了</a:t>
            </a:r>
            <a:r>
              <a:rPr lang="en-US" altLang="zh-CN" sz="2400" dirty="0">
                <a:latin typeface="Bodoni MT" panose="02070603080606020203" pitchFamily="18" charset="0"/>
              </a:rPr>
              <a:t>8</a:t>
            </a:r>
            <a:r>
              <a:rPr lang="zh-CN" altLang="en-US" sz="2400" dirty="0">
                <a:latin typeface="Bodoni MT" panose="02070603080606020203" pitchFamily="18" charset="0"/>
              </a:rPr>
              <a:t>位补码的表数范围，应如何</a:t>
            </a:r>
            <a:r>
              <a:rPr lang="zh-CN" altLang="en-US" sz="2400" dirty="0" smtClean="0">
                <a:latin typeface="Bodoni MT" panose="02070603080606020203" pitchFamily="18" charset="0"/>
              </a:rPr>
              <a:t>处理才能</a:t>
            </a:r>
            <a:r>
              <a:rPr lang="zh-CN" altLang="en-US" sz="2400" dirty="0">
                <a:latin typeface="Bodoni MT" panose="02070603080606020203" pitchFamily="18" charset="0"/>
              </a:rPr>
              <a:t>达到同样的转移目的</a:t>
            </a:r>
            <a:r>
              <a:rPr lang="zh-CN" altLang="en-US" sz="2400" dirty="0" smtClean="0">
                <a:latin typeface="Bodoni MT" panose="02070603080606020203" pitchFamily="18" charset="0"/>
              </a:rPr>
              <a:t>？</a:t>
            </a:r>
            <a:endParaRPr lang="en-US" altLang="zh-CN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 smtClean="0">
                <a:latin typeface="Bodoni MT" panose="02070603080606020203" pitchFamily="18" charset="0"/>
              </a:rPr>
              <a:t>JNZ L1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 smtClean="0">
                <a:latin typeface="Bodoni MT" panose="02070603080606020203" pitchFamily="18" charset="0"/>
              </a:rPr>
              <a:t>JMP L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 smtClean="0">
                <a:latin typeface="Bodoni MT" panose="02070603080606020203" pitchFamily="18" charset="0"/>
              </a:rPr>
              <a:t>L1</a:t>
            </a:r>
            <a:r>
              <a:rPr lang="en-US" altLang="zh-CN" sz="2400" dirty="0">
                <a:latin typeface="Bodoni MT" panose="02070603080606020203" pitchFamily="18" charset="0"/>
              </a:rPr>
              <a:t>: XXXXXX</a:t>
            </a:r>
          </a:p>
          <a:p>
            <a:pPr marL="0" indent="0">
              <a:buNone/>
            </a:pPr>
            <a:endParaRPr lang="en-US" altLang="zh-CN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1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5</a:t>
            </a:r>
            <a:r>
              <a:rPr lang="zh-CN" altLang="en-US" sz="2400" dirty="0">
                <a:latin typeface="Bodoni MT" panose="02070603080606020203" pitchFamily="18" charset="0"/>
              </a:rPr>
              <a:t>、编写程序，查找字符串</a:t>
            </a:r>
            <a:r>
              <a:rPr lang="en-US" altLang="zh-CN" sz="2400" dirty="0">
                <a:latin typeface="Bodoni MT" panose="02070603080606020203" pitchFamily="18" charset="0"/>
              </a:rPr>
              <a:t>STRING</a:t>
            </a:r>
            <a:r>
              <a:rPr lang="zh-CN" altLang="en-US" sz="2400" dirty="0">
                <a:latin typeface="Bodoni MT" panose="02070603080606020203" pitchFamily="18" charset="0"/>
              </a:rPr>
              <a:t>（共</a:t>
            </a:r>
            <a:r>
              <a:rPr lang="en-US" altLang="zh-CN" sz="2400" dirty="0">
                <a:latin typeface="Bodoni MT" panose="02070603080606020203" pitchFamily="18" charset="0"/>
              </a:rPr>
              <a:t>30</a:t>
            </a:r>
            <a:r>
              <a:rPr lang="zh-CN" altLang="en-US" sz="2400" dirty="0">
                <a:latin typeface="Bodoni MT" panose="02070603080606020203" pitchFamily="18" charset="0"/>
              </a:rPr>
              <a:t>个字符）中的‘</a:t>
            </a:r>
            <a:r>
              <a:rPr lang="en-US" altLang="zh-CN" sz="2400" dirty="0">
                <a:latin typeface="Bodoni MT" panose="02070603080606020203" pitchFamily="18" charset="0"/>
              </a:rPr>
              <a:t>$’</a:t>
            </a:r>
            <a:r>
              <a:rPr lang="zh-CN" altLang="en-US" sz="2400" dirty="0">
                <a:latin typeface="Bodoni MT" panose="02070603080606020203" pitchFamily="18" charset="0"/>
              </a:rPr>
              <a:t>字符，</a:t>
            </a:r>
            <a:r>
              <a:rPr lang="zh-CN" altLang="en-US" sz="2400" dirty="0" smtClean="0">
                <a:latin typeface="Bodoni MT" panose="02070603080606020203" pitchFamily="18" charset="0"/>
              </a:rPr>
              <a:t>并用空格</a:t>
            </a:r>
            <a:r>
              <a:rPr lang="zh-CN" altLang="en-US" sz="2400" dirty="0">
                <a:latin typeface="Bodoni MT" panose="02070603080606020203" pitchFamily="18" charset="0"/>
              </a:rPr>
              <a:t>代替它。</a:t>
            </a:r>
          </a:p>
          <a:p>
            <a:pPr marL="0" indent="0">
              <a:buNone/>
            </a:pPr>
            <a:endParaRPr lang="en-US" altLang="zh-CN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505" y="3289492"/>
            <a:ext cx="4012163" cy="216059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MOV SI offset STRING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JUDGE:                  ;</a:t>
            </a:r>
            <a:r>
              <a:rPr lang="zh-CN" altLang="en-US" sz="2400" dirty="0" smtClean="0">
                <a:latin typeface="Bodoni MT" panose="02070603080606020203" pitchFamily="18" charset="0"/>
              </a:rPr>
              <a:t>判断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Bodoni MT" panose="02070603080606020203" pitchFamily="18" charset="0"/>
              </a:rPr>
              <a:t>    </a:t>
            </a:r>
            <a:r>
              <a:rPr lang="en-US" altLang="zh-CN" sz="2400" dirty="0" smtClean="0">
                <a:latin typeface="Bodoni MT" panose="02070603080606020203" pitchFamily="18" charset="0"/>
              </a:rPr>
              <a:t>MOV AL, ’$’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    CMP [SI], AL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    JZ CHANGE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    INC SI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    LOOP JUDGE</a:t>
            </a:r>
          </a:p>
        </p:txBody>
      </p:sp>
      <p:sp>
        <p:nvSpPr>
          <p:cNvPr id="5" name="矩形 4"/>
          <p:cNvSpPr/>
          <p:nvPr/>
        </p:nvSpPr>
        <p:spPr>
          <a:xfrm>
            <a:off x="5498214" y="3289492"/>
            <a:ext cx="377578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CHANGE:                 ;</a:t>
            </a:r>
            <a:r>
              <a:rPr lang="zh-CN" altLang="en-US" sz="2400" dirty="0" smtClean="0">
                <a:latin typeface="Bodoni MT" panose="02070603080606020203" pitchFamily="18" charset="0"/>
              </a:rPr>
              <a:t>转换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    MOV AL, ‘ ‘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    MOV [SI], AL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    INC SI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    DEC CX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Bodoni MT" panose="02070603080606020203" pitchFamily="18" charset="0"/>
              </a:rPr>
              <a:t>    JNZ JUDGE</a:t>
            </a:r>
          </a:p>
        </p:txBody>
      </p:sp>
    </p:spTree>
    <p:extLst>
      <p:ext uri="{BB962C8B-B14F-4D97-AF65-F5344CB8AC3E}">
        <p14:creationId xmlns:p14="http://schemas.microsoft.com/office/powerpoint/2010/main" val="25644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6</a:t>
            </a:r>
            <a:r>
              <a:rPr lang="zh-CN" altLang="en-US" sz="2400" dirty="0">
                <a:latin typeface="Bodoni MT" panose="02070603080606020203" pitchFamily="18" charset="0"/>
              </a:rPr>
              <a:t>、</a:t>
            </a:r>
            <a:r>
              <a:rPr lang="en-US" altLang="zh-CN" sz="2400" dirty="0">
                <a:latin typeface="Bodoni MT" panose="02070603080606020203" pitchFamily="18" charset="0"/>
              </a:rPr>
              <a:t>(AX)=1234H, (BL)=91H</a:t>
            </a:r>
            <a:r>
              <a:rPr lang="zh-CN" altLang="en-US" sz="2400" dirty="0">
                <a:latin typeface="Bodoni MT" panose="02070603080606020203" pitchFamily="18" charset="0"/>
              </a:rPr>
              <a:t>，执行下列指令后</a:t>
            </a:r>
            <a:r>
              <a:rPr lang="en-US" altLang="zh-CN" sz="2400" dirty="0">
                <a:latin typeface="Bodoni MT" panose="02070603080606020203" pitchFamily="18" charset="0"/>
              </a:rPr>
              <a:t>(AX)=</a:t>
            </a:r>
            <a:r>
              <a:rPr lang="zh-CN" altLang="en-US" sz="2400" dirty="0">
                <a:latin typeface="Bodoni MT" panose="02070603080606020203" pitchFamily="18" charset="0"/>
              </a:rPr>
              <a:t>？，各标志位值是什么？</a:t>
            </a:r>
          </a:p>
          <a:p>
            <a:pPr marL="0" indent="0">
              <a:buNone/>
            </a:pPr>
            <a:r>
              <a:rPr lang="zh-CN" altLang="en-US" sz="2400" dirty="0">
                <a:latin typeface="Bodoni MT" panose="02070603080606020203" pitchFamily="18" charset="0"/>
              </a:rPr>
              <a:t>      </a:t>
            </a:r>
            <a:r>
              <a:rPr lang="en-US" altLang="zh-CN" sz="2400" dirty="0">
                <a:latin typeface="Bodoni MT" panose="02070603080606020203" pitchFamily="18" charset="0"/>
              </a:rPr>
              <a:t>(1) ADD AL, BL   (2) SUB AL, BL   (3)MUL BL   (4) IDIV  </a:t>
            </a:r>
            <a:r>
              <a:rPr lang="en-US" altLang="zh-CN" sz="2400" dirty="0" smtClean="0">
                <a:latin typeface="Bodoni MT" panose="02070603080606020203" pitchFamily="18" charset="0"/>
              </a:rPr>
              <a:t>BL</a:t>
            </a:r>
          </a:p>
          <a:p>
            <a:pPr marL="0" indent="0">
              <a:buNone/>
            </a:pPr>
            <a:endParaRPr lang="zh-CN" altLang="en-US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7</a:t>
            </a:r>
            <a:r>
              <a:rPr lang="zh-CN" altLang="en-US" sz="2400" dirty="0">
                <a:latin typeface="Bodoni MT" panose="02070603080606020203" pitchFamily="18" charset="0"/>
              </a:rPr>
              <a:t>、</a:t>
            </a:r>
            <a:r>
              <a:rPr lang="en-US" altLang="zh-CN" sz="2400" dirty="0">
                <a:latin typeface="Bodoni MT" panose="02070603080606020203" pitchFamily="18" charset="0"/>
              </a:rPr>
              <a:t>AX</a:t>
            </a:r>
            <a:r>
              <a:rPr lang="zh-CN" altLang="en-US" sz="2400" dirty="0">
                <a:latin typeface="Bodoni MT" panose="02070603080606020203" pitchFamily="18" charset="0"/>
              </a:rPr>
              <a:t>和</a:t>
            </a:r>
            <a:r>
              <a:rPr lang="en-US" altLang="zh-CN" sz="2400" dirty="0">
                <a:latin typeface="Bodoni MT" panose="02070603080606020203" pitchFamily="18" charset="0"/>
              </a:rPr>
              <a:t>BX</a:t>
            </a:r>
            <a:r>
              <a:rPr lang="zh-CN" altLang="en-US" sz="2400" dirty="0">
                <a:latin typeface="Bodoni MT" panose="02070603080606020203" pitchFamily="18" charset="0"/>
              </a:rPr>
              <a:t>中的内容为带符号数，</a:t>
            </a:r>
            <a:r>
              <a:rPr lang="en-US" altLang="zh-CN" sz="2400" dirty="0">
                <a:latin typeface="Bodoni MT" panose="02070603080606020203" pitchFamily="18" charset="0"/>
              </a:rPr>
              <a:t>CX</a:t>
            </a:r>
            <a:r>
              <a:rPr lang="zh-CN" altLang="en-US" sz="2400" dirty="0">
                <a:latin typeface="Bodoni MT" panose="02070603080606020203" pitchFamily="18" charset="0"/>
              </a:rPr>
              <a:t>和</a:t>
            </a:r>
            <a:r>
              <a:rPr lang="en-US" altLang="zh-CN" sz="2400" dirty="0">
                <a:latin typeface="Bodoni MT" panose="02070603080606020203" pitchFamily="18" charset="0"/>
              </a:rPr>
              <a:t>DX</a:t>
            </a:r>
            <a:r>
              <a:rPr lang="zh-CN" altLang="en-US" sz="2400" dirty="0">
                <a:latin typeface="Bodoni MT" panose="02070603080606020203" pitchFamily="18" charset="0"/>
              </a:rPr>
              <a:t>中的内容为无符号数，</a:t>
            </a:r>
            <a:r>
              <a:rPr lang="zh-CN" altLang="en-US" sz="2400" dirty="0" smtClean="0">
                <a:latin typeface="Bodoni MT" panose="02070603080606020203" pitchFamily="18" charset="0"/>
              </a:rPr>
              <a:t>试用比较</a:t>
            </a:r>
            <a:r>
              <a:rPr lang="zh-CN" altLang="en-US" sz="2400" dirty="0">
                <a:latin typeface="Bodoni MT" panose="02070603080606020203" pitchFamily="18" charset="0"/>
              </a:rPr>
              <a:t>指令和转移指令实现以下判断：</a:t>
            </a:r>
          </a:p>
          <a:p>
            <a:pPr marL="0" indent="0">
              <a:buNone/>
            </a:pPr>
            <a:r>
              <a:rPr lang="zh-CN" altLang="en-US" sz="2400" dirty="0">
                <a:latin typeface="Bodoni MT" panose="02070603080606020203" pitchFamily="18" charset="0"/>
              </a:rPr>
              <a:t>      </a:t>
            </a:r>
            <a:r>
              <a:rPr lang="en-US" altLang="zh-CN" sz="2400" dirty="0">
                <a:latin typeface="Bodoni MT" panose="02070603080606020203" pitchFamily="18" charset="0"/>
              </a:rPr>
              <a:t>(1) </a:t>
            </a:r>
            <a:r>
              <a:rPr lang="zh-CN" altLang="en-US" sz="2400" dirty="0">
                <a:latin typeface="Bodoni MT" panose="02070603080606020203" pitchFamily="18" charset="0"/>
              </a:rPr>
              <a:t>若</a:t>
            </a:r>
            <a:r>
              <a:rPr lang="en-US" altLang="zh-CN" sz="2400" dirty="0">
                <a:latin typeface="Bodoni MT" panose="02070603080606020203" pitchFamily="18" charset="0"/>
              </a:rPr>
              <a:t>DX</a:t>
            </a:r>
            <a:r>
              <a:rPr lang="zh-CN" altLang="en-US" sz="2400" dirty="0">
                <a:latin typeface="Bodoni MT" panose="02070603080606020203" pitchFamily="18" charset="0"/>
              </a:rPr>
              <a:t>值超过</a:t>
            </a:r>
            <a:r>
              <a:rPr lang="en-US" altLang="zh-CN" sz="2400" dirty="0">
                <a:latin typeface="Bodoni MT" panose="02070603080606020203" pitchFamily="18" charset="0"/>
              </a:rPr>
              <a:t>CX</a:t>
            </a:r>
            <a:r>
              <a:rPr lang="zh-CN" altLang="en-US" sz="2400" dirty="0">
                <a:latin typeface="Bodoni MT" panose="02070603080606020203" pitchFamily="18" charset="0"/>
              </a:rPr>
              <a:t>值，则转移执行</a:t>
            </a:r>
            <a:r>
              <a:rPr lang="en-US" altLang="zh-CN" sz="2400" dirty="0">
                <a:latin typeface="Bodoni MT" panose="02070603080606020203" pitchFamily="18" charset="0"/>
              </a:rPr>
              <a:t>EXCEED</a:t>
            </a:r>
            <a:r>
              <a:rPr lang="zh-CN" altLang="en-US" sz="2400" dirty="0">
                <a:latin typeface="Bodoni MT" panose="02070603080606020203" pitchFamily="18" charset="0"/>
              </a:rPr>
              <a:t>；</a:t>
            </a:r>
          </a:p>
          <a:p>
            <a:pPr marL="0" indent="0">
              <a:buNone/>
            </a:pPr>
            <a:r>
              <a:rPr lang="zh-CN" altLang="en-US" sz="2400" dirty="0">
                <a:latin typeface="Bodoni MT" panose="02070603080606020203" pitchFamily="18" charset="0"/>
              </a:rPr>
              <a:t>      </a:t>
            </a:r>
            <a:r>
              <a:rPr lang="en-US" altLang="zh-CN" sz="2400" dirty="0">
                <a:latin typeface="Bodoni MT" panose="02070603080606020203" pitchFamily="18" charset="0"/>
              </a:rPr>
              <a:t>(2) </a:t>
            </a:r>
            <a:r>
              <a:rPr lang="zh-CN" altLang="en-US" sz="2400" dirty="0">
                <a:latin typeface="Bodoni MT" panose="02070603080606020203" pitchFamily="18" charset="0"/>
              </a:rPr>
              <a:t>若</a:t>
            </a:r>
            <a:r>
              <a:rPr lang="en-US" altLang="zh-CN" sz="2400" dirty="0">
                <a:latin typeface="Bodoni MT" panose="02070603080606020203" pitchFamily="18" charset="0"/>
              </a:rPr>
              <a:t>BX</a:t>
            </a:r>
            <a:r>
              <a:rPr lang="zh-CN" altLang="en-US" sz="2400" dirty="0">
                <a:latin typeface="Bodoni MT" panose="02070603080606020203" pitchFamily="18" charset="0"/>
              </a:rPr>
              <a:t>值大于</a:t>
            </a:r>
            <a:r>
              <a:rPr lang="en-US" altLang="zh-CN" sz="2400" dirty="0">
                <a:latin typeface="Bodoni MT" panose="02070603080606020203" pitchFamily="18" charset="0"/>
              </a:rPr>
              <a:t>AX</a:t>
            </a:r>
            <a:r>
              <a:rPr lang="zh-CN" altLang="en-US" sz="2400" dirty="0">
                <a:latin typeface="Bodoni MT" panose="02070603080606020203" pitchFamily="18" charset="0"/>
              </a:rPr>
              <a:t>值，则转移执行</a:t>
            </a:r>
            <a:r>
              <a:rPr lang="en-US" altLang="zh-CN" sz="2400" dirty="0">
                <a:latin typeface="Bodoni MT" panose="02070603080606020203" pitchFamily="18" charset="0"/>
              </a:rPr>
              <a:t>EXCEED</a:t>
            </a:r>
            <a:r>
              <a:rPr lang="zh-CN" altLang="en-US" sz="2400" dirty="0">
                <a:latin typeface="Bodoni MT" panose="02070603080606020203" pitchFamily="18" charset="0"/>
              </a:rPr>
              <a:t>；</a:t>
            </a:r>
          </a:p>
          <a:p>
            <a:pPr marL="0" indent="0">
              <a:buNone/>
            </a:pPr>
            <a:r>
              <a:rPr lang="zh-CN" altLang="en-US" sz="2400" dirty="0">
                <a:latin typeface="Bodoni MT" panose="02070603080606020203" pitchFamily="18" charset="0"/>
              </a:rPr>
              <a:t>      </a:t>
            </a:r>
            <a:r>
              <a:rPr lang="en-US" altLang="zh-CN" sz="2400" dirty="0">
                <a:latin typeface="Bodoni MT" panose="02070603080606020203" pitchFamily="18" charset="0"/>
              </a:rPr>
              <a:t>(3) </a:t>
            </a:r>
            <a:r>
              <a:rPr lang="zh-CN" altLang="en-US" sz="2400" dirty="0">
                <a:latin typeface="Bodoni MT" panose="02070603080606020203" pitchFamily="18" charset="0"/>
              </a:rPr>
              <a:t>若</a:t>
            </a:r>
            <a:r>
              <a:rPr lang="en-US" altLang="zh-CN" sz="2400" dirty="0">
                <a:latin typeface="Bodoni MT" panose="02070603080606020203" pitchFamily="18" charset="0"/>
              </a:rPr>
              <a:t>CX</a:t>
            </a:r>
            <a:r>
              <a:rPr lang="zh-CN" altLang="en-US" sz="2400" dirty="0">
                <a:latin typeface="Bodoni MT" panose="02070603080606020203" pitchFamily="18" charset="0"/>
              </a:rPr>
              <a:t>值为</a:t>
            </a:r>
            <a:r>
              <a:rPr lang="en-US" altLang="zh-CN" sz="2400" dirty="0">
                <a:latin typeface="Bodoni MT" panose="02070603080606020203" pitchFamily="18" charset="0"/>
              </a:rPr>
              <a:t>0</a:t>
            </a:r>
            <a:r>
              <a:rPr lang="zh-CN" altLang="en-US" sz="2400" dirty="0">
                <a:latin typeface="Bodoni MT" panose="02070603080606020203" pitchFamily="18" charset="0"/>
              </a:rPr>
              <a:t>，则转移执行</a:t>
            </a:r>
            <a:r>
              <a:rPr lang="en-US" altLang="zh-CN" sz="2400" dirty="0">
                <a:latin typeface="Bodoni MT" panose="02070603080606020203" pitchFamily="18" charset="0"/>
              </a:rPr>
              <a:t>ZERO</a:t>
            </a:r>
            <a:r>
              <a:rPr lang="zh-CN" altLang="en-US" sz="2400" dirty="0">
                <a:latin typeface="Bodoni MT" panose="02070603080606020203" pitchFamily="18" charset="0"/>
              </a:rPr>
              <a:t>；</a:t>
            </a:r>
          </a:p>
          <a:p>
            <a:pPr marL="0" indent="0">
              <a:buNone/>
            </a:pPr>
            <a:r>
              <a:rPr lang="zh-CN" altLang="en-US" sz="2400" dirty="0">
                <a:latin typeface="Bodoni MT" panose="02070603080606020203" pitchFamily="18" charset="0"/>
              </a:rPr>
              <a:t>      </a:t>
            </a:r>
            <a:r>
              <a:rPr lang="en-US" altLang="zh-CN" sz="2400" dirty="0">
                <a:latin typeface="Bodoni MT" panose="02070603080606020203" pitchFamily="18" charset="0"/>
              </a:rPr>
              <a:t>(4) </a:t>
            </a:r>
            <a:r>
              <a:rPr lang="zh-CN" altLang="en-US" sz="2400" dirty="0">
                <a:latin typeface="Bodoni MT" panose="02070603080606020203" pitchFamily="18" charset="0"/>
              </a:rPr>
              <a:t>若</a:t>
            </a:r>
            <a:r>
              <a:rPr lang="en-US" altLang="zh-CN" sz="2400" dirty="0">
                <a:latin typeface="Bodoni MT" panose="02070603080606020203" pitchFamily="18" charset="0"/>
              </a:rPr>
              <a:t>BX-AX</a:t>
            </a:r>
            <a:r>
              <a:rPr lang="zh-CN" altLang="en-US" sz="2400" dirty="0">
                <a:latin typeface="Bodoni MT" panose="02070603080606020203" pitchFamily="18" charset="0"/>
              </a:rPr>
              <a:t>产生溢出，则转移执行</a:t>
            </a:r>
            <a:r>
              <a:rPr lang="en-US" altLang="zh-CN" sz="2400" dirty="0">
                <a:latin typeface="Bodoni MT" panose="02070603080606020203" pitchFamily="18" charset="0"/>
              </a:rPr>
              <a:t>OVERFLOW</a:t>
            </a:r>
            <a:r>
              <a:rPr lang="zh-CN" altLang="en-US" sz="2400" dirty="0">
                <a:latin typeface="Bodoni MT" panose="02070603080606020203" pitchFamily="18" charset="0"/>
              </a:rPr>
              <a:t>；</a:t>
            </a:r>
          </a:p>
          <a:p>
            <a:pPr marL="0" indent="0">
              <a:buNone/>
            </a:pPr>
            <a:endParaRPr lang="zh-CN" altLang="en-US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 · 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8</a:t>
            </a:r>
            <a:r>
              <a:rPr lang="zh-CN" altLang="en-US" sz="2400" dirty="0">
                <a:latin typeface="Bodoni MT" panose="02070603080606020203" pitchFamily="18" charset="0"/>
              </a:rPr>
              <a:t>、判断分析下列程序段执行结果：</a:t>
            </a:r>
          </a:p>
          <a:p>
            <a:pPr marL="0" indent="0">
              <a:buNone/>
            </a:pPr>
            <a:r>
              <a:rPr lang="zh-CN" altLang="en-US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>
                <a:latin typeface="Bodoni MT" panose="02070603080606020203" pitchFamily="18" charset="0"/>
              </a:rPr>
              <a:t>MOV  AX, 0A0BH			PUSH  AX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DEC   AX			POP BX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SUB  AX, 00FFH			INC  BL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AND  AX, 00FFH			MUL  BL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MOV  CL, 03H			HLT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SHL  AL, CL</a:t>
            </a: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XCHG  AL, </a:t>
            </a:r>
            <a:r>
              <a:rPr lang="en-US" altLang="zh-CN" sz="2400" dirty="0" smtClean="0">
                <a:latin typeface="Bodoni MT" panose="02070603080606020203" pitchFamily="18" charset="0"/>
              </a:rPr>
              <a:t>AH</a:t>
            </a:r>
            <a:endParaRPr lang="zh-CN" alt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>
                <a:latin typeface="Bodoni MT" panose="02070603080606020203" pitchFamily="18" charset="0"/>
              </a:rPr>
              <a:t>ADD  AL, </a:t>
            </a:r>
            <a:r>
              <a:rPr lang="en-US" altLang="zh-CN" sz="2400" dirty="0" smtClean="0">
                <a:latin typeface="Bodoni MT" panose="02070603080606020203" pitchFamily="18" charset="0"/>
              </a:rPr>
              <a:t>25H. 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7872" y="5766677"/>
            <a:ext cx="606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 smtClean="0">
                <a:latin typeface="Bodoni MT" panose="02070603080606020203" pitchFamily="18" charset="0"/>
              </a:rPr>
              <a:t>(AX)= 057EH  (BX)= 5826H    (CX)= 0003H</a:t>
            </a:r>
            <a:endParaRPr lang="pt-BR" altLang="zh-CN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6004" y="1245996"/>
            <a:ext cx="8641768" cy="2017156"/>
          </a:xfrm>
        </p:spPr>
        <p:txBody>
          <a:bodyPr/>
          <a:lstStyle/>
          <a:p>
            <a:pPr algn="ctr"/>
            <a:r>
              <a:rPr lang="en-US" altLang="zh-CN" sz="6600" dirty="0" smtClean="0"/>
              <a:t>Intel 8086</a:t>
            </a:r>
            <a:r>
              <a:rPr lang="zh-CN" altLang="en-US" sz="6600" dirty="0" smtClean="0"/>
              <a:t>处理器</a:t>
            </a:r>
            <a:endParaRPr lang="zh-CN" altLang="en-US" sz="6600" dirty="0"/>
          </a:p>
        </p:txBody>
      </p:sp>
      <p:sp>
        <p:nvSpPr>
          <p:cNvPr id="3" name="文本框 2"/>
          <p:cNvSpPr txBox="1"/>
          <p:nvPr/>
        </p:nvSpPr>
        <p:spPr>
          <a:xfrm>
            <a:off x="1939332" y="3768132"/>
            <a:ext cx="4180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8086</a:t>
            </a:r>
            <a:r>
              <a:rPr lang="zh-CN" altLang="en-US" dirty="0"/>
              <a:t>的编程结构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8086</a:t>
            </a:r>
            <a:r>
              <a:rPr lang="zh-CN" altLang="en-US" dirty="0"/>
              <a:t>的引脚信号定义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8086</a:t>
            </a:r>
            <a:r>
              <a:rPr lang="zh-CN" altLang="en-US" dirty="0"/>
              <a:t>系统总线的形成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8086</a:t>
            </a:r>
            <a:r>
              <a:rPr lang="zh-CN" altLang="en-US" dirty="0"/>
              <a:t>的总线操作时序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8086</a:t>
            </a:r>
            <a:r>
              <a:rPr lang="zh-CN" altLang="en-US" dirty="0"/>
              <a:t>存储器和</a:t>
            </a:r>
            <a:r>
              <a:rPr lang="en-US" altLang="zh-CN" dirty="0"/>
              <a:t>I/O</a:t>
            </a:r>
            <a:r>
              <a:rPr lang="zh-CN" altLang="en-US" dirty="0"/>
              <a:t>组织</a:t>
            </a:r>
          </a:p>
        </p:txBody>
      </p:sp>
    </p:spTree>
    <p:extLst>
      <p:ext uri="{BB962C8B-B14F-4D97-AF65-F5344CB8AC3E}">
        <p14:creationId xmlns:p14="http://schemas.microsoft.com/office/powerpoint/2010/main" val="11466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268349"/>
            <a:ext cx="7766936" cy="1467075"/>
          </a:xfrm>
        </p:spPr>
        <p:txBody>
          <a:bodyPr/>
          <a:lstStyle/>
          <a:p>
            <a:pPr algn="ctr"/>
            <a:r>
              <a:rPr lang="zh-CN" altLang="en-US" dirty="0" smtClean="0"/>
              <a:t>存储器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1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000108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dirty="0"/>
              <a:t>7.1 </a:t>
            </a:r>
            <a:r>
              <a:rPr lang="zh-CN" altLang="en-US" sz="2800" dirty="0"/>
              <a:t>说明存储器性能指标最主要的两项并解释各自的计算参量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存储容量：</a:t>
            </a:r>
            <a:endParaRPr lang="en-US" altLang="zh-CN" b="1" dirty="0" smtClean="0"/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基本单元数（芯片字）</a:t>
            </a:r>
            <a:r>
              <a:rPr lang="en-US" altLang="zh-CN" sz="2800" dirty="0">
                <a:solidFill>
                  <a:schemeClr val="tx1"/>
                </a:solidFill>
              </a:rPr>
              <a:t>×</a:t>
            </a:r>
            <a:r>
              <a:rPr lang="zh-CN" altLang="en-US" sz="2800" dirty="0">
                <a:solidFill>
                  <a:schemeClr val="tx1"/>
                </a:solidFill>
              </a:rPr>
              <a:t>（位数</a:t>
            </a:r>
            <a:r>
              <a:rPr lang="en-US" sz="2800" dirty="0">
                <a:solidFill>
                  <a:schemeClr val="tx1"/>
                </a:solidFill>
              </a:rPr>
              <a:t>/ </a:t>
            </a:r>
            <a:r>
              <a:rPr lang="zh-CN" altLang="en-US" sz="2800" dirty="0">
                <a:solidFill>
                  <a:schemeClr val="tx1"/>
                </a:solidFill>
              </a:rPr>
              <a:t>芯片字 ）</a:t>
            </a:r>
          </a:p>
          <a:p>
            <a:r>
              <a:rPr lang="zh-CN" altLang="en-US" b="1" dirty="0" smtClean="0"/>
              <a:t>存取速度：</a:t>
            </a:r>
            <a:endParaRPr lang="en-US" altLang="zh-CN" b="1" dirty="0" smtClean="0"/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包括存取时间和存储周期</a:t>
            </a: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存取时间：从</a:t>
            </a:r>
            <a:r>
              <a:rPr lang="en-US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给出有效的存储器地址到存储器读 写操作完成需要的时间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存取周期：两次访问的最小时间间隔，略大于存取时间，比如内存主频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5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000108"/>
            <a:ext cx="8229600" cy="2071702"/>
          </a:xfrm>
        </p:spPr>
        <p:txBody>
          <a:bodyPr>
            <a:normAutofit/>
          </a:bodyPr>
          <a:lstStyle/>
          <a:p>
            <a:r>
              <a:rPr lang="en-US" sz="2800" dirty="0"/>
              <a:t>7.2 </a:t>
            </a:r>
            <a:r>
              <a:rPr lang="zh-CN" altLang="en-US" sz="2800" dirty="0"/>
              <a:t>画图说明现代计算机系统存储器层次结构，说明</a:t>
            </a:r>
            <a:r>
              <a:rPr lang="en-US" sz="2800" dirty="0"/>
              <a:t>Cache-</a:t>
            </a:r>
            <a:r>
              <a:rPr lang="zh-CN" altLang="en-US" sz="2800" dirty="0"/>
              <a:t>主存和主存</a:t>
            </a:r>
            <a:r>
              <a:rPr lang="en-US" sz="2800" dirty="0"/>
              <a:t>-</a:t>
            </a:r>
            <a:r>
              <a:rPr lang="zh-CN" altLang="en-US" sz="2800" dirty="0"/>
              <a:t>辅存两层次区别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60" y="2760340"/>
            <a:ext cx="4500594" cy="3240428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30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591" y="909673"/>
            <a:ext cx="8229600" cy="1571620"/>
          </a:xfrm>
        </p:spPr>
        <p:txBody>
          <a:bodyPr>
            <a:normAutofit/>
          </a:bodyPr>
          <a:lstStyle/>
          <a:p>
            <a:r>
              <a:rPr lang="en-US" sz="2800" dirty="0"/>
              <a:t>7.2 </a:t>
            </a:r>
            <a:r>
              <a:rPr lang="zh-CN" altLang="en-US" sz="2800" dirty="0"/>
              <a:t>画图说明现代计算机系统存储器层次结构，说明</a:t>
            </a:r>
            <a:r>
              <a:rPr lang="en-US" sz="2800" dirty="0"/>
              <a:t>Cache-</a:t>
            </a:r>
            <a:r>
              <a:rPr lang="zh-CN" altLang="en-US" sz="2800" dirty="0"/>
              <a:t>主存和主存</a:t>
            </a:r>
            <a:r>
              <a:rPr lang="en-US" sz="2800" dirty="0"/>
              <a:t>-</a:t>
            </a:r>
            <a:r>
              <a:rPr lang="zh-CN" altLang="en-US" sz="2800" dirty="0"/>
              <a:t>辅存两层次区别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962" y="2481293"/>
            <a:ext cx="8229600" cy="3645602"/>
          </a:xfrm>
        </p:spPr>
        <p:txBody>
          <a:bodyPr/>
          <a:lstStyle/>
          <a:p>
            <a:r>
              <a:rPr lang="en-US" sz="2400" dirty="0" smtClean="0"/>
              <a:t>Cache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主存：为了提高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访问存储器的速度，由专门硬件（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控制器）来实现，对程序完全透明；（</a:t>
            </a:r>
            <a:r>
              <a:rPr lang="zh-CN" altLang="en-US" sz="2400" dirty="0" smtClean="0">
                <a:solidFill>
                  <a:srgbClr val="FF0000"/>
                </a:solidFill>
              </a:rPr>
              <a:t>速度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主存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辅存：为了弥补主存容量的不足，还可构成“虚拟存储器”，需要操作系统和</a:t>
            </a:r>
            <a:r>
              <a:rPr lang="en-US" sz="2400" dirty="0" smtClean="0"/>
              <a:t>MMU</a:t>
            </a:r>
            <a:r>
              <a:rPr lang="zh-CN" altLang="en-US" sz="2400" dirty="0" smtClean="0"/>
              <a:t>部件支持；（</a:t>
            </a:r>
            <a:r>
              <a:rPr lang="zh-CN" altLang="en-US" sz="2400" dirty="0" smtClean="0">
                <a:solidFill>
                  <a:srgbClr val="FF0000"/>
                </a:solidFill>
              </a:rPr>
              <a:t>容量</a:t>
            </a:r>
            <a:r>
              <a:rPr lang="zh-CN" altLang="en-US" sz="2400" dirty="0" smtClean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6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92" y="617171"/>
            <a:ext cx="8229600" cy="1143008"/>
          </a:xfrm>
        </p:spPr>
        <p:txBody>
          <a:bodyPr>
            <a:noAutofit/>
          </a:bodyPr>
          <a:lstStyle/>
          <a:p>
            <a:pPr lvl="0"/>
            <a:r>
              <a:rPr lang="en-US" altLang="zh-CN" sz="2800" dirty="0"/>
              <a:t>7.3 </a:t>
            </a:r>
            <a:r>
              <a:rPr lang="zh-CN" altLang="en-US" sz="2800" dirty="0"/>
              <a:t>有一双字</a:t>
            </a:r>
            <a:r>
              <a:rPr lang="en-US" sz="2800" dirty="0"/>
              <a:t>87654321H</a:t>
            </a:r>
            <a:r>
              <a:rPr lang="zh-CN" altLang="en-US" sz="2800" dirty="0"/>
              <a:t>的地址为</a:t>
            </a:r>
            <a:r>
              <a:rPr lang="en-US" sz="2800" dirty="0"/>
              <a:t>30101H</a:t>
            </a:r>
            <a:r>
              <a:rPr lang="zh-CN" altLang="en-US" sz="2800" dirty="0"/>
              <a:t>，画出其在字节编址的内存中的两种不同存放情况。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63" y="1959738"/>
            <a:ext cx="6500858" cy="53663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大尾存储（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Motorola 6800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系统） 例如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网络字节序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17269"/>
              </p:ext>
            </p:extLst>
          </p:nvPr>
        </p:nvGraphicFramePr>
        <p:xfrm>
          <a:off x="1939967" y="2695931"/>
          <a:ext cx="5357850" cy="3214712"/>
        </p:xfrm>
        <a:graphic>
          <a:graphicData uri="http://schemas.openxmlformats.org/drawingml/2006/table">
            <a:tbl>
              <a:tblPr/>
              <a:tblGrid>
                <a:gridCol w="267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36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FFFF"/>
                          </a:solidFill>
                          <a:latin typeface="宋体"/>
                          <a:ea typeface="宋体"/>
                          <a:cs typeface="宋体"/>
                        </a:rPr>
                        <a:t>30101H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FFFF"/>
                          </a:solidFill>
                          <a:latin typeface="宋体"/>
                          <a:ea typeface="宋体"/>
                          <a:cs typeface="宋体"/>
                        </a:rPr>
                        <a:t>87H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30102H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65H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30103H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43H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30104H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21H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358" y="7556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7.3 </a:t>
            </a:r>
            <a:r>
              <a:rPr lang="zh-CN" altLang="en-US" sz="3100" dirty="0"/>
              <a:t>有一双字</a:t>
            </a:r>
            <a:r>
              <a:rPr lang="en-US" sz="3100" dirty="0"/>
              <a:t>87654321H</a:t>
            </a:r>
            <a:r>
              <a:rPr lang="zh-CN" altLang="en-US" sz="3100" dirty="0"/>
              <a:t>的地址为</a:t>
            </a:r>
            <a:r>
              <a:rPr lang="en-US" sz="3100" dirty="0"/>
              <a:t>30101H</a:t>
            </a:r>
            <a:r>
              <a:rPr lang="zh-CN" altLang="en-US" sz="3100" dirty="0"/>
              <a:t>，画出其在字节编址的内存中的两种不同存放情况。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071678"/>
            <a:ext cx="7043758" cy="53663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小尾存储（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Intel80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系统）例如大部分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主机字节序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66976" y="2857496"/>
          <a:ext cx="5500726" cy="3357588"/>
        </p:xfrm>
        <a:graphic>
          <a:graphicData uri="http://schemas.openxmlformats.org/drawingml/2006/table">
            <a:tbl>
              <a:tblPr/>
              <a:tblGrid>
                <a:gridCol w="275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FFFF"/>
                          </a:solidFill>
                          <a:latin typeface="宋体"/>
                          <a:ea typeface="宋体"/>
                          <a:cs typeface="宋体"/>
                        </a:rPr>
                        <a:t>30101H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FFFF"/>
                          </a:solidFill>
                          <a:latin typeface="宋体"/>
                          <a:ea typeface="宋体"/>
                          <a:cs typeface="宋体"/>
                        </a:rPr>
                        <a:t>21H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30102H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43H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30103H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65H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30104H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87H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114300" marR="114300" marT="50800" marB="508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4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431" y="590341"/>
            <a:ext cx="8229600" cy="1643058"/>
          </a:xfrm>
        </p:spPr>
        <p:txBody>
          <a:bodyPr>
            <a:noAutofit/>
          </a:bodyPr>
          <a:lstStyle/>
          <a:p>
            <a:pPr lvl="0"/>
            <a:r>
              <a:rPr lang="en-US" altLang="zh-CN" sz="2800" dirty="0"/>
              <a:t>7.4 </a:t>
            </a:r>
            <a:r>
              <a:rPr lang="zh-CN" altLang="en-US" sz="2800" dirty="0"/>
              <a:t>某存储系统的地址译码电路如图</a:t>
            </a:r>
            <a:r>
              <a:rPr lang="en-US" sz="2800" dirty="0"/>
              <a:t>13-60</a:t>
            </a:r>
            <a:r>
              <a:rPr lang="zh-CN" altLang="en-US" sz="2800" dirty="0"/>
              <a:t>所示，为使</a:t>
            </a:r>
            <a:r>
              <a:rPr lang="en-US" sz="2800" dirty="0"/>
              <a:t>EPROM</a:t>
            </a:r>
            <a:r>
              <a:rPr lang="zh-CN" altLang="en-US" sz="2800" dirty="0"/>
              <a:t>芯片能够选中工作，试说明图中给出的有关地址及控制信号应有的状态，并计算</a:t>
            </a:r>
            <a:r>
              <a:rPr lang="en-US" sz="2800" dirty="0"/>
              <a:t>EPROM</a:t>
            </a:r>
            <a:r>
              <a:rPr lang="zh-CN" altLang="en-US" sz="2800" dirty="0"/>
              <a:t>芯片的存储容量及地址范围。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389" y="2656529"/>
            <a:ext cx="8229600" cy="371477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A19~A12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10000111B</a:t>
            </a:r>
          </a:p>
          <a:p>
            <a:pPr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存储容量：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4k*8bits=4kB</a:t>
            </a:r>
          </a:p>
          <a:p>
            <a:pPr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地址范围：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87000H~87FFFH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图片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0821" y="2959079"/>
            <a:ext cx="564360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28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688" y="921936"/>
            <a:ext cx="8229600" cy="4143388"/>
          </a:xfrm>
        </p:spPr>
        <p:txBody>
          <a:bodyPr>
            <a:normAutofit/>
          </a:bodyPr>
          <a:lstStyle/>
          <a:p>
            <a:r>
              <a:rPr lang="en-US" sz="2800" dirty="0"/>
              <a:t>7.5 8086</a:t>
            </a:r>
            <a:r>
              <a:rPr lang="zh-CN" altLang="en-US" sz="2800" dirty="0"/>
              <a:t>微机系统采用</a:t>
            </a:r>
            <a:r>
              <a:rPr lang="en-US" sz="2800" dirty="0"/>
              <a:t>16</a:t>
            </a:r>
            <a:r>
              <a:rPr lang="zh-CN" altLang="en-US" sz="2800" dirty="0"/>
              <a:t>位数据总线（</a:t>
            </a:r>
            <a:r>
              <a:rPr lang="en-US" sz="2800" dirty="0"/>
              <a:t>D0~D15</a:t>
            </a:r>
            <a:r>
              <a:rPr lang="zh-CN" altLang="en-US" sz="2800" dirty="0"/>
              <a:t>），内存由</a:t>
            </a:r>
            <a:r>
              <a:rPr lang="en-US" sz="2800" dirty="0"/>
              <a:t>4K</a:t>
            </a:r>
            <a:r>
              <a:rPr lang="zh-CN" altLang="en-US" sz="2800" dirty="0"/>
              <a:t>字（</a:t>
            </a:r>
            <a:r>
              <a:rPr lang="en-US" sz="2800" dirty="0"/>
              <a:t>8KB</a:t>
            </a:r>
            <a:r>
              <a:rPr lang="zh-CN" altLang="en-US" sz="2800" dirty="0"/>
              <a:t>）的</a:t>
            </a:r>
            <a:r>
              <a:rPr lang="en-US" sz="2800" dirty="0"/>
              <a:t>ROM</a:t>
            </a:r>
            <a:r>
              <a:rPr lang="zh-CN" altLang="en-US" sz="2800" dirty="0"/>
              <a:t>和</a:t>
            </a:r>
            <a:r>
              <a:rPr lang="en-US" sz="2800" dirty="0"/>
              <a:t>4K</a:t>
            </a:r>
            <a:r>
              <a:rPr lang="zh-CN" altLang="en-US" sz="2800" dirty="0"/>
              <a:t>字的</a:t>
            </a:r>
            <a:r>
              <a:rPr lang="en-US" sz="2800" dirty="0"/>
              <a:t>RAM</a:t>
            </a:r>
            <a:r>
              <a:rPr lang="zh-CN" altLang="en-US" sz="2800" dirty="0"/>
              <a:t>组成，</a:t>
            </a:r>
            <a:br>
              <a:rPr lang="zh-CN" altLang="en-US" sz="2800" dirty="0"/>
            </a:br>
            <a:r>
              <a:rPr lang="en-US" sz="2800" dirty="0"/>
              <a:t>	RAM</a:t>
            </a:r>
            <a:r>
              <a:rPr lang="zh-CN" altLang="en-US" sz="2800" dirty="0"/>
              <a:t>使用</a:t>
            </a:r>
            <a:r>
              <a:rPr lang="en-US" sz="2800" dirty="0"/>
              <a:t>2K</a:t>
            </a:r>
            <a:r>
              <a:rPr lang="en-US" altLang="zh-CN" sz="2800" dirty="0"/>
              <a:t>×</a:t>
            </a:r>
            <a:r>
              <a:rPr lang="en-US" sz="2800" dirty="0"/>
              <a:t>8</a:t>
            </a:r>
            <a:r>
              <a:rPr lang="zh-CN" altLang="en-US" sz="2800" dirty="0"/>
              <a:t>位的</a:t>
            </a:r>
            <a:r>
              <a:rPr lang="en-US" sz="2800" dirty="0"/>
              <a:t>6116</a:t>
            </a:r>
            <a:r>
              <a:rPr lang="zh-CN" altLang="en-US" sz="2800" dirty="0"/>
              <a:t>芯片构成，地址空间：</a:t>
            </a:r>
            <a:r>
              <a:rPr lang="en-US" sz="2800" dirty="0"/>
              <a:t>FC000H~FDFFFH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sz="2800" dirty="0"/>
              <a:t>	ROM</a:t>
            </a:r>
            <a:r>
              <a:rPr lang="zh-CN" altLang="en-US" sz="2800" dirty="0"/>
              <a:t>使用</a:t>
            </a:r>
            <a:r>
              <a:rPr lang="en-US" sz="2800" dirty="0"/>
              <a:t>2K</a:t>
            </a:r>
            <a:r>
              <a:rPr lang="en-US" altLang="zh-CN" sz="2800" dirty="0"/>
              <a:t>×</a:t>
            </a:r>
            <a:r>
              <a:rPr lang="en-US" sz="2800" dirty="0"/>
              <a:t>8</a:t>
            </a:r>
            <a:r>
              <a:rPr lang="zh-CN" altLang="en-US" sz="2800" dirty="0"/>
              <a:t>位的</a:t>
            </a:r>
            <a:r>
              <a:rPr lang="en-US" sz="2800" dirty="0"/>
              <a:t>2716</a:t>
            </a:r>
            <a:r>
              <a:rPr lang="zh-CN" altLang="en-US" sz="2800" dirty="0"/>
              <a:t>芯片构成，地址空间：</a:t>
            </a:r>
            <a:r>
              <a:rPr lang="en-US" sz="2800" dirty="0"/>
              <a:t>FE000H~FFFFFH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试画出存储器与</a:t>
            </a:r>
            <a:r>
              <a:rPr lang="en-US" sz="2800" dirty="0"/>
              <a:t>CPU</a:t>
            </a:r>
            <a:r>
              <a:rPr lang="zh-CN" altLang="en-US" sz="2800" dirty="0"/>
              <a:t>对应的连线图，给出每个芯片的地址范围。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34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7.5</a:t>
            </a:r>
            <a:r>
              <a:rPr lang="zh-CN" altLang="en-US" sz="2800" dirty="0"/>
              <a:t>地址范围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FC000H-FCFFFH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中偶址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RAM2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FC000H-FCFFFH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中奇址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RAM3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FD000H-FDFFFH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中偶址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RAM4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FD000H-FDFFFH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中奇址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ROM1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FE000H-FEFFFH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中偶址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ROM2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FE000H-FEFFFH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中奇址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ROM3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FF000H-FFFFFH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中偶址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ROM4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FF000H-FFFFFH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中奇址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624" y="607122"/>
            <a:ext cx="8229600" cy="1281130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7.5 </a:t>
            </a:r>
            <a:r>
              <a:rPr lang="zh-CN" altLang="en-US" sz="2800" dirty="0"/>
              <a:t>连线图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000" dirty="0">
                <a:latin typeface="+mn-ea"/>
                <a:ea typeface="+mn-ea"/>
              </a:rPr>
              <a:t>每个芯片有</a:t>
            </a:r>
            <a:r>
              <a:rPr lang="en-US" sz="2000" dirty="0">
                <a:latin typeface="+mn-ea"/>
                <a:ea typeface="+mn-ea"/>
              </a:rPr>
              <a:t>11</a:t>
            </a:r>
            <a:r>
              <a:rPr lang="zh-CN" altLang="en-US" sz="2000" dirty="0">
                <a:latin typeface="+mn-ea"/>
                <a:ea typeface="+mn-ea"/>
              </a:rPr>
              <a:t>位地址线作为片内地址选择（</a:t>
            </a:r>
            <a:r>
              <a:rPr lang="en-US" sz="2000" dirty="0">
                <a:latin typeface="+mn-ea"/>
                <a:ea typeface="+mn-ea"/>
              </a:rPr>
              <a:t>A11-A1),</a:t>
            </a:r>
            <a:r>
              <a:rPr lang="zh-CN" altLang="en-US" sz="2000" dirty="0">
                <a:latin typeface="+mn-ea"/>
                <a:ea typeface="+mn-ea"/>
              </a:rPr>
              <a:t>其余</a:t>
            </a:r>
            <a:r>
              <a:rPr lang="en-US" sz="2000" dirty="0">
                <a:latin typeface="+mn-ea"/>
                <a:ea typeface="+mn-ea"/>
              </a:rPr>
              <a:t>9</a:t>
            </a:r>
            <a:r>
              <a:rPr lang="zh-CN" altLang="en-US" sz="2000" dirty="0">
                <a:latin typeface="+mn-ea"/>
                <a:ea typeface="+mn-ea"/>
              </a:rPr>
              <a:t>位</a:t>
            </a:r>
            <a:r>
              <a:rPr lang="en-US" sz="2000" dirty="0">
                <a:latin typeface="+mn-ea"/>
                <a:ea typeface="+mn-ea"/>
              </a:rPr>
              <a:t>(A19-A12)</a:t>
            </a:r>
            <a:r>
              <a:rPr lang="zh-CN" altLang="en-US" sz="2000" dirty="0">
                <a:latin typeface="+mn-ea"/>
                <a:ea typeface="+mn-ea"/>
              </a:rPr>
              <a:t>作为片外地址选择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3325" y="2021437"/>
            <a:ext cx="628654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5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1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</a:t>
            </a:r>
            <a:r>
              <a:rPr lang="en-US" altLang="zh-CN" sz="2400" dirty="0" smtClean="0">
                <a:latin typeface="Bodoni MT" panose="02070603080606020203" pitchFamily="18" charset="0"/>
              </a:rPr>
              <a:t>8086 </a:t>
            </a:r>
            <a:r>
              <a:rPr lang="en-US" altLang="zh-CN" sz="2400" dirty="0">
                <a:latin typeface="Bodoni MT" panose="02070603080606020203" pitchFamily="18" charset="0"/>
              </a:rPr>
              <a:t>CPU </a:t>
            </a:r>
            <a:r>
              <a:rPr lang="zh-CN" altLang="en-US" sz="2400" dirty="0">
                <a:latin typeface="Bodoni MT" panose="02070603080606020203" pitchFamily="18" charset="0"/>
              </a:rPr>
              <a:t>内部分为哪两个部分？它们各自的组成和功能是什么？这种功能划分为什么可提高</a:t>
            </a:r>
            <a:r>
              <a:rPr lang="en-US" altLang="zh-CN" sz="2400" dirty="0">
                <a:latin typeface="Bodoni MT" panose="02070603080606020203" pitchFamily="18" charset="0"/>
              </a:rPr>
              <a:t>CPU</a:t>
            </a:r>
            <a:r>
              <a:rPr lang="zh-CN" altLang="en-US" sz="2400" dirty="0">
                <a:latin typeface="Bodoni MT" panose="02070603080606020203" pitchFamily="18" charset="0"/>
              </a:rPr>
              <a:t>的执行速度</a:t>
            </a:r>
            <a:r>
              <a:rPr lang="zh-CN" altLang="en-US" sz="2400" dirty="0" smtClean="0">
                <a:latin typeface="Bodoni MT" panose="02070603080606020203" pitchFamily="18" charset="0"/>
              </a:rPr>
              <a:t>？</a:t>
            </a:r>
            <a:endParaRPr lang="en-US" altLang="zh-CN" sz="2400" dirty="0">
              <a:latin typeface="Bodoni MT" panose="020706030806060202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Bodoni MT" panose="02070603080606020203" pitchFamily="18" charset="0"/>
              </a:rPr>
              <a:t>BIU</a:t>
            </a:r>
            <a:r>
              <a:rPr lang="zh-CN" altLang="zh-CN" sz="2400" dirty="0">
                <a:latin typeface="Bodoni MT" panose="02070603080606020203" pitchFamily="18" charset="0"/>
              </a:rPr>
              <a:t>：总线接口部件，负责控制完成全部总线操作，取指令、读数据和写运算结果。</a:t>
            </a:r>
            <a:endParaRPr lang="en-US" altLang="zh-CN" sz="2400" dirty="0">
              <a:latin typeface="Bodoni MT" panose="020706030806060202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Bodoni MT" panose="02070603080606020203" pitchFamily="18" charset="0"/>
              </a:rPr>
              <a:t>EU</a:t>
            </a:r>
            <a:r>
              <a:rPr lang="zh-CN" altLang="zh-CN" sz="2400" dirty="0">
                <a:latin typeface="Bodoni MT" panose="02070603080606020203" pitchFamily="18" charset="0"/>
              </a:rPr>
              <a:t>：执行部件，负责分析指令，执行指令。</a:t>
            </a:r>
            <a:endParaRPr lang="en-US" altLang="zh-CN" sz="2400" dirty="0">
              <a:latin typeface="Bodoni MT" panose="020706030806060202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latin typeface="Bodoni MT" panose="02070603080606020203" pitchFamily="18" charset="0"/>
              </a:rPr>
              <a:t>实现了“指令流水”</a:t>
            </a:r>
            <a:r>
              <a:rPr lang="zh-CN" altLang="en-US" sz="2400" dirty="0">
                <a:latin typeface="Bodoni MT" panose="02070603080606020203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0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31409" y="2736130"/>
            <a:ext cx="7766936" cy="1646302"/>
          </a:xfrm>
        </p:spPr>
        <p:txBody>
          <a:bodyPr/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9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400" y="17642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输入输出与中断</a:t>
            </a:r>
            <a:endParaRPr lang="zh-CN" altLang="en-US" sz="7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30477" y="3366391"/>
            <a:ext cx="8596668" cy="3880773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输入输出接口</a:t>
            </a:r>
          </a:p>
          <a:p>
            <a:r>
              <a:rPr lang="en-US" altLang="zh-CN" dirty="0"/>
              <a:t>6.2 </a:t>
            </a:r>
            <a:r>
              <a:rPr lang="zh-CN" altLang="en-US" dirty="0"/>
              <a:t>中断技术</a:t>
            </a:r>
          </a:p>
          <a:p>
            <a:pPr lvl="1"/>
            <a:r>
              <a:rPr lang="en-US" altLang="zh-CN" dirty="0"/>
              <a:t>6.2.1 </a:t>
            </a:r>
            <a:r>
              <a:rPr lang="zh-CN" altLang="en-US" dirty="0"/>
              <a:t>中断技术的基本概念</a:t>
            </a:r>
          </a:p>
          <a:p>
            <a:pPr lvl="1"/>
            <a:r>
              <a:rPr lang="en-US" altLang="zh-CN" dirty="0"/>
              <a:t>6.2.2 8086</a:t>
            </a:r>
            <a:r>
              <a:rPr lang="zh-CN" altLang="en-US" dirty="0"/>
              <a:t>中断系统</a:t>
            </a:r>
          </a:p>
          <a:p>
            <a:r>
              <a:rPr lang="en-US" altLang="zh-CN" dirty="0"/>
              <a:t>6.3 </a:t>
            </a:r>
            <a:r>
              <a:rPr lang="zh-CN" altLang="en-US" dirty="0"/>
              <a:t>可编程中断控制器</a:t>
            </a:r>
            <a:r>
              <a:rPr lang="en-US" altLang="zh-CN" dirty="0"/>
              <a:t>8259A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为什么要在</a:t>
            </a:r>
            <a:r>
              <a:rPr lang="en-US" altLang="zh-CN" b="1" dirty="0"/>
              <a:t>CPU</a:t>
            </a:r>
            <a:r>
              <a:rPr lang="zh-CN" altLang="zh-CN" b="1" dirty="0"/>
              <a:t>和外部设备之间加入接口电路</a:t>
            </a:r>
            <a:r>
              <a:rPr lang="zh-CN" altLang="zh-CN" dirty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由于外部设备</a:t>
            </a:r>
            <a:r>
              <a:rPr lang="zh-CN" altLang="zh-CN" sz="3200" dirty="0">
                <a:solidFill>
                  <a:srgbClr val="FF0000"/>
                </a:solidFill>
              </a:rPr>
              <a:t>种类繁多</a:t>
            </a:r>
            <a:r>
              <a:rPr lang="zh-CN" altLang="zh-CN" sz="3200" dirty="0"/>
              <a:t>，</a:t>
            </a:r>
            <a:r>
              <a:rPr lang="zh-CN" altLang="zh-CN" sz="3200" dirty="0">
                <a:solidFill>
                  <a:srgbClr val="FF0000"/>
                </a:solidFill>
              </a:rPr>
              <a:t>速度差</a:t>
            </a:r>
            <a:r>
              <a:rPr lang="zh-CN" altLang="zh-CN" sz="3200" dirty="0"/>
              <a:t>别大，信号形式和</a:t>
            </a:r>
            <a:r>
              <a:rPr lang="zh-CN" altLang="zh-CN" sz="3200" dirty="0">
                <a:solidFill>
                  <a:srgbClr val="FF0000"/>
                </a:solidFill>
              </a:rPr>
              <a:t>信息格式等各不相同</a:t>
            </a:r>
            <a:r>
              <a:rPr lang="zh-CN" altLang="zh-CN" sz="3200" dirty="0"/>
              <a:t>，</a:t>
            </a:r>
            <a:r>
              <a:rPr lang="en-US" altLang="zh-CN" sz="3200" dirty="0"/>
              <a:t>CPU</a:t>
            </a:r>
            <a:r>
              <a:rPr lang="zh-CN" altLang="zh-CN" sz="3200" dirty="0"/>
              <a:t>不能通过总线直接与外设直接连接，中间需通过接口电路进行转接。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81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I/O</a:t>
            </a:r>
            <a:r>
              <a:rPr lang="zh-CN" altLang="zh-CN" b="1" dirty="0"/>
              <a:t>端口的编址方式有哪两种？各自的优缺点是什么？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200" dirty="0" smtClean="0"/>
              <a:t>I/O</a:t>
            </a:r>
            <a:r>
              <a:rPr lang="zh-CN" altLang="en-US" sz="3200" dirty="0" smtClean="0"/>
              <a:t>端口</a:t>
            </a:r>
            <a:r>
              <a:rPr lang="zh-CN" altLang="en-US" sz="3200" dirty="0" smtClean="0">
                <a:solidFill>
                  <a:srgbClr val="FF0000"/>
                </a:solidFill>
              </a:rPr>
              <a:t>单独编</a:t>
            </a:r>
            <a:r>
              <a:rPr lang="zh-CN" altLang="en-US" sz="2800" dirty="0" smtClean="0">
                <a:solidFill>
                  <a:srgbClr val="FF0000"/>
                </a:solidFill>
              </a:rPr>
              <a:t>址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800" dirty="0"/>
              <a:t>优点：</a:t>
            </a:r>
            <a:r>
              <a:rPr lang="en-US" altLang="zh-CN" sz="2800" dirty="0"/>
              <a:t> I/O</a:t>
            </a:r>
            <a:r>
              <a:rPr lang="zh-CN" altLang="zh-CN" sz="2800" dirty="0"/>
              <a:t>译码电路简单；程序清晰；较大的内存空间；内存地址空间不受</a:t>
            </a:r>
            <a:r>
              <a:rPr lang="en-US" altLang="zh-CN" sz="2800" dirty="0"/>
              <a:t>I/O</a:t>
            </a:r>
            <a:r>
              <a:rPr lang="zh-CN" altLang="zh-CN" sz="2800" dirty="0"/>
              <a:t>编址的影响</a:t>
            </a:r>
          </a:p>
          <a:p>
            <a:pPr lvl="1"/>
            <a:r>
              <a:rPr lang="zh-CN" altLang="zh-CN" sz="2800" dirty="0"/>
              <a:t>缺点：</a:t>
            </a:r>
            <a:r>
              <a:rPr lang="zh-CN" altLang="zh-CN" sz="2800" dirty="0">
                <a:solidFill>
                  <a:srgbClr val="FF0000"/>
                </a:solidFill>
              </a:rPr>
              <a:t>使用专用</a:t>
            </a:r>
            <a:r>
              <a:rPr lang="en-US" altLang="zh-CN" sz="2800" dirty="0">
                <a:solidFill>
                  <a:srgbClr val="FF0000"/>
                </a:solidFill>
              </a:rPr>
              <a:t>I/O</a:t>
            </a:r>
            <a:r>
              <a:rPr lang="zh-CN" altLang="zh-CN" sz="2800" dirty="0">
                <a:solidFill>
                  <a:srgbClr val="FF0000"/>
                </a:solidFill>
              </a:rPr>
              <a:t>指令：</a:t>
            </a:r>
            <a:r>
              <a:rPr lang="en-US" altLang="zh-CN" sz="2800" dirty="0">
                <a:solidFill>
                  <a:srgbClr val="FF0000"/>
                </a:solidFill>
              </a:rPr>
              <a:t>IN</a:t>
            </a:r>
            <a:r>
              <a:rPr lang="zh-CN" altLang="zh-CN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OUT</a:t>
            </a:r>
            <a:r>
              <a:rPr lang="zh-CN" altLang="zh-CN" sz="2800" dirty="0"/>
              <a:t>，使用不同的读写控制信号（</a:t>
            </a:r>
            <a:r>
              <a:rPr lang="en-US" altLang="zh-CN" sz="2800" dirty="0"/>
              <a:t>M/IO+RD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3500" dirty="0" smtClean="0"/>
              <a:t>I/O</a:t>
            </a:r>
            <a:r>
              <a:rPr lang="zh-CN" altLang="en-US" sz="3500" dirty="0" smtClean="0"/>
              <a:t>端口</a:t>
            </a:r>
            <a:r>
              <a:rPr lang="zh-CN" altLang="en-US" sz="3500" dirty="0" smtClean="0">
                <a:solidFill>
                  <a:srgbClr val="FF0000"/>
                </a:solidFill>
              </a:rPr>
              <a:t>与存储器统一编址</a:t>
            </a:r>
            <a:endParaRPr lang="en-US" altLang="zh-CN" sz="35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800" dirty="0"/>
              <a:t>优点：指令统一，灵活，不需单独外设访问指令；访问控制信号统一，使用同一组的地址</a:t>
            </a:r>
            <a:r>
              <a:rPr lang="en-US" altLang="zh-CN" sz="2800" dirty="0"/>
              <a:t>/</a:t>
            </a:r>
            <a:r>
              <a:rPr lang="zh-CN" altLang="zh-CN" sz="2800" dirty="0"/>
              <a:t>控制信号。</a:t>
            </a:r>
            <a:r>
              <a:rPr lang="en-US" altLang="zh-CN" sz="2800" dirty="0"/>
              <a:t> </a:t>
            </a:r>
            <a:endParaRPr lang="zh-CN" altLang="zh-CN" sz="2800" dirty="0"/>
          </a:p>
          <a:p>
            <a:pPr lvl="1"/>
            <a:r>
              <a:rPr lang="zh-CN" altLang="zh-CN" sz="2800" dirty="0"/>
              <a:t>缺点：</a:t>
            </a:r>
            <a:r>
              <a:rPr lang="zh-CN" altLang="zh-CN" sz="2800" dirty="0">
                <a:solidFill>
                  <a:srgbClr val="FF0000"/>
                </a:solidFill>
              </a:rPr>
              <a:t>内存可用地址空间减小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72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主机与外设间的数据传送方式有哪几种？各自特点是什么？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CN" altLang="zh-CN" sz="2300" dirty="0">
                <a:solidFill>
                  <a:srgbClr val="FF0000"/>
                </a:solidFill>
              </a:rPr>
              <a:t>程序直接控制</a:t>
            </a:r>
            <a:r>
              <a:rPr lang="zh-CN" altLang="zh-CN" sz="2300" dirty="0"/>
              <a:t>传送方式：在程序控制下进行的数据传递方式，适于低速外设。又分为两种，</a:t>
            </a:r>
          </a:p>
          <a:p>
            <a:pPr lvl="1"/>
            <a:r>
              <a:rPr lang="zh-CN" altLang="zh-CN" sz="2300" dirty="0"/>
              <a:t>无条件传送方式：要求外设随时处于就绪状态，适合于简单设备；</a:t>
            </a:r>
          </a:p>
          <a:p>
            <a:pPr lvl="1"/>
            <a:r>
              <a:rPr lang="zh-CN" altLang="zh-CN" sz="2300" dirty="0"/>
              <a:t>程序查询传送方式：工作可靠，适用面宽，但</a:t>
            </a:r>
            <a:r>
              <a:rPr lang="zh-CN" altLang="zh-CN" sz="2300" dirty="0">
                <a:solidFill>
                  <a:srgbClr val="FF0000"/>
                </a:solidFill>
              </a:rPr>
              <a:t>传送效率低</a:t>
            </a:r>
            <a:r>
              <a:rPr lang="zh-CN" altLang="zh-CN" sz="2300" dirty="0"/>
              <a:t>；</a:t>
            </a:r>
          </a:p>
          <a:p>
            <a:pPr lvl="0"/>
            <a:r>
              <a:rPr lang="zh-CN" altLang="zh-CN" sz="2300" dirty="0">
                <a:solidFill>
                  <a:srgbClr val="FF0000"/>
                </a:solidFill>
              </a:rPr>
              <a:t>中断</a:t>
            </a:r>
            <a:r>
              <a:rPr lang="zh-CN" altLang="zh-CN" sz="2300" dirty="0"/>
              <a:t>控制传送方式：</a:t>
            </a:r>
            <a:r>
              <a:rPr lang="zh-CN" altLang="zh-CN" sz="2300" dirty="0">
                <a:solidFill>
                  <a:srgbClr val="FF0000"/>
                </a:solidFill>
              </a:rPr>
              <a:t>提高了</a:t>
            </a:r>
            <a:r>
              <a:rPr lang="en-US" altLang="zh-CN" sz="2300" dirty="0">
                <a:solidFill>
                  <a:srgbClr val="FF0000"/>
                </a:solidFill>
              </a:rPr>
              <a:t>CPU</a:t>
            </a:r>
            <a:r>
              <a:rPr lang="zh-CN" altLang="zh-CN" sz="2300" dirty="0">
                <a:solidFill>
                  <a:srgbClr val="FF0000"/>
                </a:solidFill>
              </a:rPr>
              <a:t>效率</a:t>
            </a:r>
            <a:r>
              <a:rPr lang="zh-CN" altLang="zh-CN" sz="2300" dirty="0"/>
              <a:t>和实时性，外围设备具有申请服务的主动权，</a:t>
            </a:r>
            <a:r>
              <a:rPr lang="en-US" altLang="zh-CN" sz="2300" dirty="0"/>
              <a:t>CPU</a:t>
            </a:r>
            <a:r>
              <a:rPr lang="zh-CN" altLang="zh-CN" sz="2300" dirty="0"/>
              <a:t>可以和外设并行工作，适于中、低速外设；</a:t>
            </a:r>
          </a:p>
          <a:p>
            <a:pPr lvl="0"/>
            <a:r>
              <a:rPr lang="en-US" altLang="zh-CN" sz="2300" dirty="0">
                <a:solidFill>
                  <a:srgbClr val="FF0000"/>
                </a:solidFill>
              </a:rPr>
              <a:t>DMA</a:t>
            </a:r>
            <a:r>
              <a:rPr lang="zh-CN" altLang="zh-CN" sz="2300" dirty="0"/>
              <a:t>控制传送方式：传输过程中硬件实现</a:t>
            </a:r>
            <a:r>
              <a:rPr lang="zh-CN" altLang="zh-CN" sz="2300" dirty="0">
                <a:solidFill>
                  <a:srgbClr val="FF0000"/>
                </a:solidFill>
              </a:rPr>
              <a:t>速度快</a:t>
            </a:r>
            <a:r>
              <a:rPr lang="zh-CN" altLang="zh-CN" sz="2300" dirty="0"/>
              <a:t>，</a:t>
            </a:r>
            <a:r>
              <a:rPr lang="zh-CN" altLang="zh-CN" sz="2300" dirty="0">
                <a:solidFill>
                  <a:srgbClr val="FF0000"/>
                </a:solidFill>
              </a:rPr>
              <a:t>需要硬件电路</a:t>
            </a:r>
            <a:r>
              <a:rPr lang="en-US" altLang="zh-CN" sz="2300" dirty="0">
                <a:solidFill>
                  <a:srgbClr val="FF0000"/>
                </a:solidFill>
              </a:rPr>
              <a:t>DMAC</a:t>
            </a:r>
            <a:r>
              <a:rPr lang="zh-CN" altLang="zh-CN" sz="2300" dirty="0">
                <a:solidFill>
                  <a:srgbClr val="FF0000"/>
                </a:solidFill>
              </a:rPr>
              <a:t>支持</a:t>
            </a:r>
            <a:r>
              <a:rPr lang="zh-CN" altLang="zh-CN" sz="2300" dirty="0"/>
              <a:t>，适于高速外设</a:t>
            </a:r>
            <a:r>
              <a:rPr lang="zh-CN" altLang="zh-CN" sz="2300" dirty="0" smtClean="0"/>
              <a:t>。</a:t>
            </a:r>
            <a:endParaRPr lang="zh-CN" altLang="zh-CN" sz="2300" dirty="0"/>
          </a:p>
        </p:txBody>
      </p:sp>
    </p:spTree>
    <p:extLst>
      <p:ext uri="{BB962C8B-B14F-4D97-AF65-F5344CB8AC3E}">
        <p14:creationId xmlns:p14="http://schemas.microsoft.com/office/powerpoint/2010/main" val="2950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中断应答周期内，</a:t>
            </a:r>
            <a:r>
              <a:rPr lang="en-US" altLang="zh-CN" b="1" dirty="0"/>
              <a:t>CPU</a:t>
            </a:r>
            <a:r>
              <a:rPr lang="zh-CN" altLang="zh-CN" b="1" dirty="0"/>
              <a:t>完成哪些操作？</a:t>
            </a:r>
            <a:r>
              <a:rPr lang="en-US" altLang="zh-CN" b="1" dirty="0"/>
              <a:t>INTA</a:t>
            </a:r>
            <a:r>
              <a:rPr lang="zh-CN" altLang="zh-CN" b="1" dirty="0"/>
              <a:t>的作用是什么？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关中断、保存断点、识别中断源、保护现场、执行中断服务程序、恢复现场并返回</a:t>
            </a:r>
          </a:p>
          <a:p>
            <a:r>
              <a:rPr lang="en-US" altLang="zh-CN" sz="3200" dirty="0"/>
              <a:t>  CPU</a:t>
            </a:r>
            <a:r>
              <a:rPr lang="zh-CN" altLang="zh-CN" sz="3200" dirty="0"/>
              <a:t>在中断响应的第一个总线周期和第二个总线周期从</a:t>
            </a:r>
            <a:r>
              <a:rPr lang="en-US" altLang="zh-CN" sz="3200" dirty="0"/>
              <a:t>/INTA</a:t>
            </a:r>
            <a:r>
              <a:rPr lang="zh-CN" altLang="zh-CN" sz="3200" dirty="0"/>
              <a:t>引脚上往外设接口各发送一个负脉冲。外设接收到第二个负脉冲后，立即</a:t>
            </a:r>
            <a:r>
              <a:rPr lang="zh-CN" altLang="zh-CN" sz="3200" dirty="0">
                <a:solidFill>
                  <a:srgbClr val="FF0000"/>
                </a:solidFill>
              </a:rPr>
              <a:t>把中断类型码送到总线</a:t>
            </a:r>
            <a:r>
              <a:rPr lang="zh-CN" altLang="zh-CN" sz="3200" dirty="0" smtClean="0">
                <a:solidFill>
                  <a:srgbClr val="FF0000"/>
                </a:solidFill>
              </a:rPr>
              <a:t>上</a:t>
            </a:r>
            <a:endParaRPr lang="zh-CN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微机系统中断服务程序结束前，为什么要有：</a:t>
            </a:r>
            <a:r>
              <a:rPr lang="en-US" altLang="zh-CN" b="1" dirty="0"/>
              <a:t>MOV AL, 20H</a:t>
            </a:r>
            <a:r>
              <a:rPr lang="zh-CN" altLang="zh-CN" b="1" dirty="0"/>
              <a:t>和</a:t>
            </a:r>
            <a:r>
              <a:rPr lang="en-US" altLang="zh-CN" b="1" dirty="0"/>
              <a:t>OUT 20H, AL</a:t>
            </a:r>
            <a:r>
              <a:rPr lang="zh-CN" altLang="zh-CN" b="1" dirty="0"/>
              <a:t>两条指令？它们对</a:t>
            </a:r>
            <a:r>
              <a:rPr lang="en-US" altLang="zh-CN" b="1" dirty="0"/>
              <a:t>8259A</a:t>
            </a:r>
            <a:r>
              <a:rPr lang="zh-CN" altLang="zh-CN" b="1" dirty="0"/>
              <a:t>什么寄存器做了什么操作？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31622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该指令向</a:t>
            </a:r>
            <a:r>
              <a:rPr lang="en-US" altLang="zh-CN" sz="3200" dirty="0"/>
              <a:t>8259A</a:t>
            </a:r>
            <a:r>
              <a:rPr lang="zh-CN" altLang="zh-CN" sz="3200" dirty="0"/>
              <a:t>发送一个</a:t>
            </a:r>
            <a:r>
              <a:rPr lang="en-US" altLang="zh-CN" sz="3200" dirty="0"/>
              <a:t>EOI</a:t>
            </a:r>
            <a:r>
              <a:rPr lang="zh-CN" altLang="zh-CN" sz="3200" dirty="0"/>
              <a:t>命令，以普通中断结束方式结束中断</a:t>
            </a:r>
          </a:p>
          <a:p>
            <a:r>
              <a:rPr lang="en-US" altLang="zh-CN" sz="3200" dirty="0" smtClean="0"/>
              <a:t>8259A</a:t>
            </a:r>
            <a:r>
              <a:rPr lang="zh-CN" altLang="zh-CN" sz="3200" dirty="0"/>
              <a:t>接收到这个</a:t>
            </a:r>
            <a:r>
              <a:rPr lang="en-US" altLang="zh-CN" sz="3200" dirty="0"/>
              <a:t>EOI</a:t>
            </a:r>
            <a:r>
              <a:rPr lang="zh-CN" altLang="zh-CN" sz="3200" dirty="0"/>
              <a:t>命令后，将</a:t>
            </a:r>
            <a:r>
              <a:rPr lang="en-US" altLang="zh-CN" sz="3200" dirty="0"/>
              <a:t>ISR</a:t>
            </a:r>
            <a:r>
              <a:rPr lang="zh-CN" altLang="zh-CN" sz="3200" dirty="0"/>
              <a:t>寄存器中最高优先级的置</a:t>
            </a:r>
            <a:r>
              <a:rPr lang="en-US" altLang="zh-CN" sz="3200" dirty="0"/>
              <a:t>1</a:t>
            </a:r>
            <a:r>
              <a:rPr lang="zh-CN" altLang="zh-CN" sz="3200" dirty="0"/>
              <a:t>位清</a:t>
            </a:r>
            <a:r>
              <a:rPr lang="zh-CN" altLang="zh-CN" sz="3200" dirty="0" smtClean="0"/>
              <a:t>零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3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微机系统中断服务程序结束前，为什么要有：</a:t>
            </a:r>
            <a:r>
              <a:rPr lang="en-US" altLang="zh-CN" b="1" dirty="0"/>
              <a:t>MOV AL, 20H</a:t>
            </a:r>
            <a:r>
              <a:rPr lang="zh-CN" altLang="zh-CN" b="1" dirty="0"/>
              <a:t>和</a:t>
            </a:r>
            <a:r>
              <a:rPr lang="en-US" altLang="zh-CN" b="1" dirty="0"/>
              <a:t>OUT 20H, AL</a:t>
            </a:r>
            <a:r>
              <a:rPr lang="zh-CN" altLang="zh-CN" b="1" dirty="0"/>
              <a:t>两条指令？它们对</a:t>
            </a:r>
            <a:r>
              <a:rPr lang="en-US" altLang="zh-CN" b="1" dirty="0"/>
              <a:t>8259A</a:t>
            </a:r>
            <a:r>
              <a:rPr lang="zh-CN" altLang="zh-CN" b="1" dirty="0"/>
              <a:t>什么寄存器做了什么操作？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31622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该指令向</a:t>
            </a:r>
            <a:r>
              <a:rPr lang="en-US" altLang="zh-CN" sz="3200" dirty="0"/>
              <a:t>8259A</a:t>
            </a:r>
            <a:r>
              <a:rPr lang="zh-CN" altLang="zh-CN" sz="3200" dirty="0"/>
              <a:t>发送一个</a:t>
            </a:r>
            <a:r>
              <a:rPr lang="en-US" altLang="zh-CN" sz="3200" dirty="0"/>
              <a:t>EOI</a:t>
            </a:r>
            <a:r>
              <a:rPr lang="zh-CN" altLang="zh-CN" sz="3200" dirty="0"/>
              <a:t>命令，以普通中断结束方式结束中断</a:t>
            </a:r>
          </a:p>
          <a:p>
            <a:r>
              <a:rPr lang="en-US" altLang="zh-CN" sz="3200" dirty="0" smtClean="0"/>
              <a:t>8259A</a:t>
            </a:r>
            <a:r>
              <a:rPr lang="zh-CN" altLang="zh-CN" sz="3200" dirty="0"/>
              <a:t>接收到这个</a:t>
            </a:r>
            <a:r>
              <a:rPr lang="en-US" altLang="zh-CN" sz="3200" dirty="0"/>
              <a:t>EOI</a:t>
            </a:r>
            <a:r>
              <a:rPr lang="zh-CN" altLang="zh-CN" sz="3200" dirty="0"/>
              <a:t>命令后，将</a:t>
            </a:r>
            <a:r>
              <a:rPr lang="en-US" altLang="zh-CN" sz="3200" dirty="0"/>
              <a:t>ISR</a:t>
            </a:r>
            <a:r>
              <a:rPr lang="zh-CN" altLang="zh-CN" sz="3200" dirty="0"/>
              <a:t>寄存器中最高优先级的置</a:t>
            </a:r>
            <a:r>
              <a:rPr lang="en-US" altLang="zh-CN" sz="3200" dirty="0"/>
              <a:t>1</a:t>
            </a:r>
            <a:r>
              <a:rPr lang="zh-CN" altLang="zh-CN" sz="3200" dirty="0"/>
              <a:t>位清</a:t>
            </a:r>
            <a:r>
              <a:rPr lang="zh-CN" altLang="zh-CN" sz="3200" dirty="0" smtClean="0"/>
              <a:t>零</a:t>
            </a:r>
            <a:endParaRPr lang="zh-CN" altLang="zh-CN" sz="3200" dirty="0"/>
          </a:p>
        </p:txBody>
      </p:sp>
      <p:sp>
        <p:nvSpPr>
          <p:cNvPr id="6" name="椭圆形标注 5"/>
          <p:cNvSpPr/>
          <p:nvPr/>
        </p:nvSpPr>
        <p:spPr>
          <a:xfrm>
            <a:off x="4702425" y="1744459"/>
            <a:ext cx="1984442" cy="757711"/>
          </a:xfrm>
          <a:prstGeom prst="wedgeEllipseCallout">
            <a:avLst>
              <a:gd name="adj1" fmla="val -37570"/>
              <a:gd name="adj2" fmla="val -71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偶地址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11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微机系统中断服务程序结束前，为什么要有：</a:t>
            </a:r>
            <a:r>
              <a:rPr lang="en-US" altLang="zh-CN" b="1" dirty="0"/>
              <a:t>MOV AL, 20H</a:t>
            </a:r>
            <a:r>
              <a:rPr lang="zh-CN" altLang="zh-CN" b="1" dirty="0"/>
              <a:t>和</a:t>
            </a:r>
            <a:r>
              <a:rPr lang="en-US" altLang="zh-CN" b="1" dirty="0"/>
              <a:t>OUT 20H, AL</a:t>
            </a:r>
            <a:r>
              <a:rPr lang="zh-CN" altLang="zh-CN" b="1" dirty="0"/>
              <a:t>两条指令？它们对</a:t>
            </a:r>
            <a:r>
              <a:rPr lang="en-US" altLang="zh-CN" b="1" dirty="0"/>
              <a:t>8259A</a:t>
            </a:r>
            <a:r>
              <a:rPr lang="zh-CN" altLang="zh-CN" b="1" dirty="0"/>
              <a:t>什么寄存器做了什么操作？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31622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该指令向</a:t>
            </a:r>
            <a:r>
              <a:rPr lang="en-US" altLang="zh-CN" sz="3200" dirty="0"/>
              <a:t>8259A</a:t>
            </a:r>
            <a:r>
              <a:rPr lang="zh-CN" altLang="zh-CN" sz="3200" dirty="0"/>
              <a:t>发送一个</a:t>
            </a:r>
            <a:r>
              <a:rPr lang="en-US" altLang="zh-CN" sz="3200" dirty="0"/>
              <a:t>EOI</a:t>
            </a:r>
            <a:r>
              <a:rPr lang="zh-CN" altLang="zh-CN" sz="3200" dirty="0"/>
              <a:t>命令，以普通中断结束方式结束中断</a:t>
            </a:r>
          </a:p>
          <a:p>
            <a:r>
              <a:rPr lang="en-US" altLang="zh-CN" sz="3200" dirty="0" smtClean="0"/>
              <a:t>8259A</a:t>
            </a:r>
            <a:r>
              <a:rPr lang="zh-CN" altLang="zh-CN" sz="3200" dirty="0"/>
              <a:t>接收到这个</a:t>
            </a:r>
            <a:r>
              <a:rPr lang="en-US" altLang="zh-CN" sz="3200" dirty="0"/>
              <a:t>EOI</a:t>
            </a:r>
            <a:r>
              <a:rPr lang="zh-CN" altLang="zh-CN" sz="3200" dirty="0"/>
              <a:t>命令后，将</a:t>
            </a:r>
            <a:r>
              <a:rPr lang="en-US" altLang="zh-CN" sz="3200" dirty="0"/>
              <a:t>ISR</a:t>
            </a:r>
            <a:r>
              <a:rPr lang="zh-CN" altLang="zh-CN" sz="3200" dirty="0"/>
              <a:t>寄存器中最高优先级的置</a:t>
            </a:r>
            <a:r>
              <a:rPr lang="en-US" altLang="zh-CN" sz="3200" dirty="0"/>
              <a:t>1</a:t>
            </a:r>
            <a:r>
              <a:rPr lang="zh-CN" altLang="zh-CN" sz="3200" dirty="0"/>
              <a:t>位清</a:t>
            </a:r>
            <a:r>
              <a:rPr lang="zh-CN" altLang="zh-CN" sz="3200" dirty="0" smtClean="0"/>
              <a:t>零</a:t>
            </a:r>
            <a:endParaRPr lang="zh-CN" altLang="zh-CN" sz="3200" dirty="0"/>
          </a:p>
        </p:txBody>
      </p:sp>
      <p:sp>
        <p:nvSpPr>
          <p:cNvPr id="7" name="椭圆形标注 6"/>
          <p:cNvSpPr/>
          <p:nvPr/>
        </p:nvSpPr>
        <p:spPr>
          <a:xfrm>
            <a:off x="1975439" y="1753140"/>
            <a:ext cx="2363097" cy="749030"/>
          </a:xfrm>
          <a:prstGeom prst="wedgeEllipseCallout">
            <a:avLst>
              <a:gd name="adj1" fmla="val -18673"/>
              <a:gd name="adj2" fmla="val -73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001</a:t>
            </a:r>
            <a:r>
              <a:rPr lang="en-US" altLang="zh-CN" sz="2800" dirty="0" smtClean="0">
                <a:solidFill>
                  <a:srgbClr val="FF0000"/>
                </a:solidFill>
              </a:rPr>
              <a:t>00</a:t>
            </a:r>
            <a:r>
              <a:rPr lang="en-US" altLang="zh-CN" sz="2800" dirty="0" smtClean="0"/>
              <a:t>000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60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微机系统中断服务程序结束前，为什么要有：</a:t>
            </a:r>
            <a:r>
              <a:rPr lang="en-US" altLang="zh-CN" b="1" dirty="0"/>
              <a:t>MOV AL, 20H</a:t>
            </a:r>
            <a:r>
              <a:rPr lang="zh-CN" altLang="zh-CN" b="1" dirty="0"/>
              <a:t>和</a:t>
            </a:r>
            <a:r>
              <a:rPr lang="en-US" altLang="zh-CN" b="1" dirty="0"/>
              <a:t>OUT 20H, AL</a:t>
            </a:r>
            <a:r>
              <a:rPr lang="zh-CN" altLang="zh-CN" b="1" dirty="0"/>
              <a:t>两条指令？它们对</a:t>
            </a:r>
            <a:r>
              <a:rPr lang="en-US" altLang="zh-CN" b="1" dirty="0"/>
              <a:t>8259A</a:t>
            </a:r>
            <a:r>
              <a:rPr lang="zh-CN" altLang="zh-CN" b="1" dirty="0"/>
              <a:t>什么寄存器做了什么操作？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31622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该指令向</a:t>
            </a:r>
            <a:r>
              <a:rPr lang="en-US" altLang="zh-CN" sz="3200" dirty="0"/>
              <a:t>8259A</a:t>
            </a:r>
            <a:r>
              <a:rPr lang="zh-CN" altLang="zh-CN" sz="3200" dirty="0"/>
              <a:t>发送一个</a:t>
            </a:r>
            <a:r>
              <a:rPr lang="en-US" altLang="zh-CN" sz="3200" dirty="0"/>
              <a:t>EOI</a:t>
            </a:r>
            <a:r>
              <a:rPr lang="zh-CN" altLang="zh-CN" sz="3200" dirty="0"/>
              <a:t>命令，以普通中断结束方式结束中断</a:t>
            </a:r>
          </a:p>
          <a:p>
            <a:r>
              <a:rPr lang="en-US" altLang="zh-CN" sz="3200" dirty="0" smtClean="0"/>
              <a:t>8259A</a:t>
            </a:r>
            <a:r>
              <a:rPr lang="zh-CN" altLang="zh-CN" sz="3200" dirty="0"/>
              <a:t>接收到这个</a:t>
            </a:r>
            <a:r>
              <a:rPr lang="en-US" altLang="zh-CN" sz="3200" dirty="0"/>
              <a:t>EOI</a:t>
            </a:r>
            <a:r>
              <a:rPr lang="zh-CN" altLang="zh-CN" sz="3200" dirty="0"/>
              <a:t>命令后，将</a:t>
            </a:r>
            <a:r>
              <a:rPr lang="en-US" altLang="zh-CN" sz="3200" dirty="0"/>
              <a:t>ISR</a:t>
            </a:r>
            <a:r>
              <a:rPr lang="zh-CN" altLang="zh-CN" sz="3200" dirty="0"/>
              <a:t>寄存器中最高优先级的置</a:t>
            </a:r>
            <a:r>
              <a:rPr lang="en-US" altLang="zh-CN" sz="3200" dirty="0"/>
              <a:t>1</a:t>
            </a:r>
            <a:r>
              <a:rPr lang="zh-CN" altLang="zh-CN" sz="3200" dirty="0"/>
              <a:t>位清</a:t>
            </a:r>
            <a:r>
              <a:rPr lang="zh-CN" altLang="zh-CN" sz="3200" dirty="0" smtClean="0"/>
              <a:t>零</a:t>
            </a:r>
            <a:endParaRPr lang="zh-CN" altLang="zh-CN" sz="3200" dirty="0"/>
          </a:p>
        </p:txBody>
      </p:sp>
      <p:sp>
        <p:nvSpPr>
          <p:cNvPr id="4" name="云形标注 3"/>
          <p:cNvSpPr/>
          <p:nvPr/>
        </p:nvSpPr>
        <p:spPr>
          <a:xfrm>
            <a:off x="3398292" y="1652467"/>
            <a:ext cx="1992573" cy="1158972"/>
          </a:xfrm>
          <a:prstGeom prst="cloudCallout">
            <a:avLst>
              <a:gd name="adj1" fmla="val -57841"/>
              <a:gd name="adj2" fmla="val -60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OCW2</a:t>
            </a:r>
            <a:r>
              <a:rPr lang="zh-CN" altLang="en-US" dirty="0" smtClean="0"/>
              <a:t>，高三位是</a:t>
            </a:r>
            <a:r>
              <a:rPr lang="en-US" altLang="zh-CN" dirty="0" smtClean="0"/>
              <a:t>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0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Bodoni MT" panose="02070603080606020203" pitchFamily="18" charset="0"/>
              </a:rPr>
              <a:t>2</a:t>
            </a:r>
            <a:r>
              <a:rPr lang="zh-CN" altLang="en-US" dirty="0" smtClean="0">
                <a:latin typeface="Bodoni MT" panose="02070603080606020203" pitchFamily="18" charset="0"/>
              </a:rPr>
              <a:t>、设 </a:t>
            </a:r>
            <a:r>
              <a:rPr lang="en-US" altLang="zh-CN" dirty="0">
                <a:latin typeface="Bodoni MT" panose="02070603080606020203" pitchFamily="18" charset="0"/>
              </a:rPr>
              <a:t>A=0101010000111001</a:t>
            </a:r>
            <a:r>
              <a:rPr lang="zh-CN" altLang="en-US" dirty="0">
                <a:latin typeface="Bodoni MT" panose="02070603080606020203" pitchFamily="18" charset="0"/>
              </a:rPr>
              <a:t>，</a:t>
            </a:r>
            <a:r>
              <a:rPr lang="en-US" altLang="zh-CN" dirty="0">
                <a:latin typeface="Bodoni MT" panose="02070603080606020203" pitchFamily="18" charset="0"/>
              </a:rPr>
              <a:t>B=0100010101101010</a:t>
            </a:r>
            <a:r>
              <a:rPr lang="zh-CN" altLang="en-US" dirty="0">
                <a:latin typeface="Bodoni MT" panose="02070603080606020203" pitchFamily="18" charset="0"/>
              </a:rPr>
              <a:t>，对</a:t>
            </a:r>
            <a:r>
              <a:rPr lang="en-US" altLang="zh-CN" dirty="0">
                <a:latin typeface="Bodoni MT" panose="02070603080606020203" pitchFamily="18" charset="0"/>
              </a:rPr>
              <a:t>A</a:t>
            </a:r>
            <a:r>
              <a:rPr lang="zh-CN" altLang="en-US" dirty="0">
                <a:latin typeface="Bodoni MT" panose="02070603080606020203" pitchFamily="18" charset="0"/>
              </a:rPr>
              <a:t>和</a:t>
            </a:r>
            <a:r>
              <a:rPr lang="en-US" altLang="zh-CN" dirty="0">
                <a:latin typeface="Bodoni MT" panose="02070603080606020203" pitchFamily="18" charset="0"/>
              </a:rPr>
              <a:t>B</a:t>
            </a:r>
            <a:r>
              <a:rPr lang="zh-CN" altLang="en-US" dirty="0">
                <a:latin typeface="Bodoni MT" panose="02070603080606020203" pitchFamily="18" charset="0"/>
              </a:rPr>
              <a:t>执行加法操作，根据运算结果判断</a:t>
            </a:r>
            <a:r>
              <a:rPr lang="en-US" altLang="zh-CN" dirty="0">
                <a:latin typeface="Bodoni MT" panose="02070603080606020203" pitchFamily="18" charset="0"/>
              </a:rPr>
              <a:t>8086 CPU</a:t>
            </a:r>
            <a:r>
              <a:rPr lang="zh-CN" altLang="en-US" dirty="0">
                <a:latin typeface="Bodoni MT" panose="02070603080606020203" pitchFamily="18" charset="0"/>
              </a:rPr>
              <a:t>标志寄存器的内容</a:t>
            </a:r>
            <a:r>
              <a:rPr lang="zh-CN" altLang="en-US" dirty="0" smtClean="0">
                <a:latin typeface="Bodoni MT" panose="02070603080606020203" pitchFamily="18" charset="0"/>
              </a:rPr>
              <a:t>。</a:t>
            </a:r>
            <a:endParaRPr lang="zh-CN" altLang="en-US" dirty="0">
              <a:latin typeface="Bodoni MT" panose="02070603080606020203" pitchFamily="18" charset="0"/>
            </a:endParaRPr>
          </a:p>
          <a:p>
            <a:pPr lvl="1"/>
            <a:r>
              <a:rPr lang="en-US" altLang="zh-CN" sz="2000" dirty="0">
                <a:latin typeface="Bodoni MT" panose="02070603080606020203" pitchFamily="18" charset="0"/>
              </a:rPr>
              <a:t>CF</a:t>
            </a:r>
            <a:r>
              <a:rPr lang="zh-CN" altLang="en-US" sz="2000" dirty="0">
                <a:latin typeface="Bodoni MT" panose="02070603080606020203" pitchFamily="18" charset="0"/>
              </a:rPr>
              <a:t>：进位标志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pPr lvl="1"/>
            <a:r>
              <a:rPr lang="en-US" altLang="zh-CN" sz="2000" dirty="0">
                <a:latin typeface="Bodoni MT" panose="02070603080606020203" pitchFamily="18" charset="0"/>
              </a:rPr>
              <a:t>PF</a:t>
            </a:r>
            <a:r>
              <a:rPr lang="zh-CN" altLang="en-US" sz="2000" dirty="0">
                <a:latin typeface="Bodoni MT" panose="02070603080606020203" pitchFamily="18" charset="0"/>
              </a:rPr>
              <a:t>：奇偶标志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pPr lvl="1"/>
            <a:r>
              <a:rPr lang="en-US" altLang="zh-CN" sz="2000" dirty="0">
                <a:latin typeface="Bodoni MT" panose="02070603080606020203" pitchFamily="18" charset="0"/>
              </a:rPr>
              <a:t>ZF</a:t>
            </a:r>
            <a:r>
              <a:rPr lang="zh-CN" altLang="en-US" sz="2000" dirty="0">
                <a:latin typeface="Bodoni MT" panose="02070603080606020203" pitchFamily="18" charset="0"/>
              </a:rPr>
              <a:t>：零标志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pPr lvl="1"/>
            <a:r>
              <a:rPr lang="en-US" altLang="zh-CN" sz="2000" dirty="0">
                <a:latin typeface="Bodoni MT" panose="02070603080606020203" pitchFamily="18" charset="0"/>
              </a:rPr>
              <a:t>SF</a:t>
            </a:r>
            <a:r>
              <a:rPr lang="zh-CN" altLang="en-US" sz="2000" dirty="0">
                <a:latin typeface="Bodoni MT" panose="02070603080606020203" pitchFamily="18" charset="0"/>
              </a:rPr>
              <a:t>：符号标志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pPr lvl="1"/>
            <a:r>
              <a:rPr lang="en-US" altLang="zh-CN" sz="2000" dirty="0">
                <a:latin typeface="Bodoni MT" panose="02070603080606020203" pitchFamily="18" charset="0"/>
              </a:rPr>
              <a:t>OF</a:t>
            </a:r>
            <a:r>
              <a:rPr lang="zh-CN" altLang="en-US" sz="2000" dirty="0">
                <a:latin typeface="Bodoni MT" panose="02070603080606020203" pitchFamily="18" charset="0"/>
              </a:rPr>
              <a:t>：溢出标志，运算结果超出</a:t>
            </a:r>
            <a:r>
              <a:rPr lang="zh-CN" altLang="en-US" sz="2000" b="1" dirty="0">
                <a:latin typeface="Bodoni MT" panose="02070603080606020203" pitchFamily="18" charset="0"/>
              </a:rPr>
              <a:t>有符号数</a:t>
            </a:r>
            <a:r>
              <a:rPr lang="zh-CN" altLang="en-US" sz="2000" dirty="0">
                <a:latin typeface="Bodoni MT" panose="02070603080606020203" pitchFamily="18" charset="0"/>
              </a:rPr>
              <a:t>表示的范围时置</a:t>
            </a:r>
            <a:r>
              <a:rPr lang="en-US" altLang="zh-CN" sz="2000" dirty="0">
                <a:latin typeface="Bodoni MT" panose="02070603080606020203" pitchFamily="18" charset="0"/>
              </a:rPr>
              <a:t>1</a:t>
            </a:r>
            <a:r>
              <a:rPr lang="zh-CN" altLang="en-US" sz="2000" dirty="0">
                <a:latin typeface="Bodoni MT" panose="02070603080606020203" pitchFamily="18" charset="0"/>
              </a:rPr>
              <a:t>。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pPr lvl="1"/>
            <a:r>
              <a:rPr lang="en-US" altLang="zh-CN" sz="2000" dirty="0">
                <a:latin typeface="Bodoni MT" panose="02070603080606020203" pitchFamily="18" charset="0"/>
              </a:rPr>
              <a:t>AF</a:t>
            </a:r>
            <a:r>
              <a:rPr lang="zh-CN" altLang="en-US" sz="2000" dirty="0">
                <a:latin typeface="Bodoni MT" panose="02070603080606020203" pitchFamily="18" charset="0"/>
              </a:rPr>
              <a:t>：辅助进位标志，加减法时</a:t>
            </a:r>
            <a:r>
              <a:rPr lang="zh-CN" altLang="en-US" sz="2000" b="1" dirty="0">
                <a:latin typeface="Bodoni MT" panose="02070603080606020203" pitchFamily="18" charset="0"/>
              </a:rPr>
              <a:t>第</a:t>
            </a:r>
            <a:r>
              <a:rPr lang="en-US" altLang="zh-CN" sz="2000" b="1" dirty="0">
                <a:latin typeface="Bodoni MT" panose="02070603080606020203" pitchFamily="18" charset="0"/>
              </a:rPr>
              <a:t>3</a:t>
            </a:r>
            <a:r>
              <a:rPr lang="zh-CN" altLang="en-US" sz="2000" b="1" dirty="0">
                <a:latin typeface="Bodoni MT" panose="02070603080606020203" pitchFamily="18" charset="0"/>
              </a:rPr>
              <a:t>位</a:t>
            </a:r>
            <a:r>
              <a:rPr lang="zh-CN" altLang="en-US" sz="2000" dirty="0">
                <a:latin typeface="Bodoni MT" panose="02070603080606020203" pitchFamily="18" charset="0"/>
              </a:rPr>
              <a:t>进位或借位，该位置</a:t>
            </a:r>
            <a:r>
              <a:rPr lang="en-US" altLang="zh-CN" sz="2000" dirty="0">
                <a:latin typeface="Bodoni MT" panose="02070603080606020203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CN" dirty="0" smtClean="0">
                <a:latin typeface="Bodoni MT" panose="02070603080606020203" pitchFamily="18" charset="0"/>
              </a:rPr>
              <a:t>	</a:t>
            </a:r>
            <a:r>
              <a:rPr lang="en-US" altLang="zh-CN" b="1" dirty="0" smtClean="0">
                <a:latin typeface="Bodoni MT" panose="02070603080606020203" pitchFamily="18" charset="0"/>
              </a:rPr>
              <a:t>CF=0  </a:t>
            </a:r>
            <a:r>
              <a:rPr lang="en-US" altLang="zh-CN" b="1" dirty="0">
                <a:latin typeface="Bodoni MT" panose="02070603080606020203" pitchFamily="18" charset="0"/>
              </a:rPr>
              <a:t>AF=1  ZF=0  OF=1  PF=1   </a:t>
            </a:r>
            <a:r>
              <a:rPr lang="en-US" altLang="zh-CN" b="1" dirty="0" smtClean="0">
                <a:latin typeface="Bodoni MT" panose="02070603080606020203" pitchFamily="18" charset="0"/>
              </a:rPr>
              <a:t>SF=1</a:t>
            </a:r>
            <a:endParaRPr lang="zh-CN" altLang="en-US" b="1" dirty="0">
              <a:latin typeface="Bodoni MT" panose="02070603080606020203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22571" y="2877382"/>
            <a:ext cx="3316288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 0100 0011 1001B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+ 0100 0101 0110 1010B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1001 1001 1010 0011B</a:t>
            </a:r>
          </a:p>
        </p:txBody>
      </p:sp>
    </p:spTree>
    <p:extLst>
      <p:ext uri="{BB962C8B-B14F-4D97-AF65-F5344CB8AC3E}">
        <p14:creationId xmlns:p14="http://schemas.microsoft.com/office/powerpoint/2010/main" val="12851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微机系统中断服务程序结束前，为什么要有：</a:t>
            </a:r>
            <a:r>
              <a:rPr lang="en-US" altLang="zh-CN" b="1" dirty="0"/>
              <a:t>MOV AL, 20H</a:t>
            </a:r>
            <a:r>
              <a:rPr lang="zh-CN" altLang="zh-CN" b="1" dirty="0"/>
              <a:t>和</a:t>
            </a:r>
            <a:r>
              <a:rPr lang="en-US" altLang="zh-CN" b="1" dirty="0"/>
              <a:t>OUT 20H, AL</a:t>
            </a:r>
            <a:r>
              <a:rPr lang="zh-CN" altLang="zh-CN" b="1" dirty="0"/>
              <a:t>两条指令？它们对</a:t>
            </a:r>
            <a:r>
              <a:rPr lang="en-US" altLang="zh-CN" b="1" dirty="0"/>
              <a:t>8259A</a:t>
            </a:r>
            <a:r>
              <a:rPr lang="zh-CN" altLang="zh-CN" b="1" dirty="0"/>
              <a:t>什么寄存器做了什么操作？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31622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该指令向</a:t>
            </a:r>
            <a:r>
              <a:rPr lang="en-US" altLang="zh-CN" sz="3200" dirty="0"/>
              <a:t>8259A</a:t>
            </a:r>
            <a:r>
              <a:rPr lang="zh-CN" altLang="zh-CN" sz="3200" dirty="0"/>
              <a:t>发送一个</a:t>
            </a:r>
            <a:r>
              <a:rPr lang="en-US" altLang="zh-CN" sz="3200" dirty="0"/>
              <a:t>EOI</a:t>
            </a:r>
            <a:r>
              <a:rPr lang="zh-CN" altLang="zh-CN" sz="3200" dirty="0"/>
              <a:t>命令，以</a:t>
            </a:r>
            <a:r>
              <a:rPr lang="zh-CN" altLang="zh-CN" sz="3200" dirty="0">
                <a:solidFill>
                  <a:srgbClr val="FF0000"/>
                </a:solidFill>
              </a:rPr>
              <a:t>普通中断结束方式</a:t>
            </a:r>
            <a:r>
              <a:rPr lang="zh-CN" altLang="zh-CN" sz="3200" dirty="0"/>
              <a:t>结束中断</a:t>
            </a:r>
          </a:p>
          <a:p>
            <a:r>
              <a:rPr lang="en-US" altLang="zh-CN" sz="3200" dirty="0" smtClean="0"/>
              <a:t>8259A</a:t>
            </a:r>
            <a:r>
              <a:rPr lang="zh-CN" altLang="zh-CN" sz="3200" dirty="0"/>
              <a:t>接收到这个</a:t>
            </a:r>
            <a:r>
              <a:rPr lang="en-US" altLang="zh-CN" sz="3200" dirty="0"/>
              <a:t>EOI</a:t>
            </a:r>
            <a:r>
              <a:rPr lang="zh-CN" altLang="zh-CN" sz="3200" dirty="0"/>
              <a:t>命令后，将</a:t>
            </a:r>
            <a:r>
              <a:rPr lang="en-US" altLang="zh-CN" sz="3200" dirty="0">
                <a:solidFill>
                  <a:srgbClr val="FF0000"/>
                </a:solidFill>
              </a:rPr>
              <a:t>ISR</a:t>
            </a:r>
            <a:r>
              <a:rPr lang="zh-CN" altLang="zh-CN" sz="3200" dirty="0"/>
              <a:t>寄存器中</a:t>
            </a:r>
            <a:r>
              <a:rPr lang="zh-CN" altLang="zh-CN" sz="3200" dirty="0">
                <a:solidFill>
                  <a:srgbClr val="FF0000"/>
                </a:solidFill>
              </a:rPr>
              <a:t>最高优先级的置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zh-CN" altLang="zh-CN" sz="3200" dirty="0">
                <a:solidFill>
                  <a:srgbClr val="FF0000"/>
                </a:solidFill>
              </a:rPr>
              <a:t>位清</a:t>
            </a:r>
            <a:r>
              <a:rPr lang="zh-CN" altLang="zh-CN" sz="3200" dirty="0" smtClean="0">
                <a:solidFill>
                  <a:srgbClr val="FF0000"/>
                </a:solidFill>
              </a:rPr>
              <a:t>零</a:t>
            </a:r>
            <a:endParaRPr lang="zh-CN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若</a:t>
            </a:r>
            <a:r>
              <a:rPr lang="en-US" altLang="zh-CN" b="1" dirty="0"/>
              <a:t>8086</a:t>
            </a:r>
            <a:r>
              <a:rPr lang="zh-CN" altLang="zh-CN" b="1" dirty="0"/>
              <a:t>系统中采用单片</a:t>
            </a:r>
            <a:r>
              <a:rPr lang="en-US" altLang="zh-CN" b="1" dirty="0"/>
              <a:t>8259A</a:t>
            </a:r>
            <a:r>
              <a:rPr lang="zh-CN" altLang="zh-CN" b="1" dirty="0"/>
              <a:t>，某中断类型码</a:t>
            </a:r>
            <a:r>
              <a:rPr lang="en-US" altLang="zh-CN" b="1" dirty="0"/>
              <a:t>0DH</a:t>
            </a:r>
            <a:r>
              <a:rPr lang="zh-CN" altLang="zh-CN" b="1" dirty="0"/>
              <a:t>，则其中断向量表中地址指针是多少？该中断源应连接</a:t>
            </a:r>
            <a:r>
              <a:rPr lang="en-US" altLang="zh-CN" b="1" dirty="0"/>
              <a:t>IRQ</a:t>
            </a:r>
            <a:r>
              <a:rPr lang="zh-CN" altLang="zh-CN" b="1" dirty="0"/>
              <a:t>的哪一个输入端？若中断服务程序入口地址</a:t>
            </a:r>
            <a:r>
              <a:rPr lang="en-US" altLang="zh-CN" b="1" dirty="0"/>
              <a:t>D000H:EF00H</a:t>
            </a:r>
            <a:r>
              <a:rPr lang="zh-CN" altLang="zh-CN" b="1" dirty="0"/>
              <a:t>，则其中断向量区对应的</a:t>
            </a:r>
            <a:r>
              <a:rPr lang="en-US" altLang="zh-CN" b="1" dirty="0"/>
              <a:t>4</a:t>
            </a:r>
            <a:r>
              <a:rPr lang="zh-CN" altLang="zh-CN" b="1" dirty="0"/>
              <a:t>个单元的数值依次是多少？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365770"/>
            <a:ext cx="8596668" cy="26755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0DH</a:t>
            </a:r>
            <a:r>
              <a:rPr lang="en-US" altLang="zh-CN" sz="2400" dirty="0" smtClean="0">
                <a:solidFill>
                  <a:srgbClr val="FF0000"/>
                </a:solidFill>
              </a:rPr>
              <a:t>*4</a:t>
            </a:r>
            <a:r>
              <a:rPr lang="en-US" altLang="zh-CN" sz="2400" dirty="0" smtClean="0"/>
              <a:t>=34H</a:t>
            </a:r>
            <a:r>
              <a:rPr lang="zh-CN" altLang="en-US" sz="2400" dirty="0" smtClean="0"/>
              <a:t>（每个中断向量占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字节）</a:t>
            </a:r>
            <a:endParaRPr lang="zh-CN" altLang="zh-CN" sz="2400" dirty="0"/>
          </a:p>
          <a:p>
            <a:r>
              <a:rPr lang="en-US" altLang="zh-CN" sz="2400" dirty="0" smtClean="0"/>
              <a:t>IRQ5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08H~0FH -&gt; IRQ0~IRQ7</a:t>
            </a:r>
            <a:r>
              <a:rPr lang="zh-CN" altLang="en-US" sz="2400" dirty="0" smtClean="0"/>
              <a:t>）</a:t>
            </a:r>
            <a:endParaRPr lang="zh-CN" altLang="zh-CN" sz="2400" dirty="0"/>
          </a:p>
          <a:p>
            <a:r>
              <a:rPr lang="en-US" altLang="zh-CN" sz="2400" dirty="0" smtClean="0"/>
              <a:t>(0000:0034</a:t>
            </a:r>
            <a:r>
              <a:rPr lang="en-US" altLang="zh-CN" sz="2400" dirty="0"/>
              <a:t>)=</a:t>
            </a:r>
            <a:r>
              <a:rPr lang="en-US" altLang="zh-CN" sz="2400" dirty="0" smtClean="0"/>
              <a:t>00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低字节）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(0000:0035</a:t>
            </a:r>
            <a:r>
              <a:rPr lang="en-US" altLang="zh-CN" sz="2400" dirty="0"/>
              <a:t>)=</a:t>
            </a:r>
            <a:r>
              <a:rPr lang="en-US" altLang="zh-CN" sz="2400" dirty="0" smtClean="0"/>
              <a:t>EF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高字节）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(0000:0036</a:t>
            </a:r>
            <a:r>
              <a:rPr lang="en-US" altLang="zh-CN" sz="2400" dirty="0"/>
              <a:t>)=</a:t>
            </a:r>
            <a:r>
              <a:rPr lang="en-US" altLang="zh-CN" sz="2400" dirty="0" smtClean="0"/>
              <a:t>00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低字节）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(0000:0037</a:t>
            </a:r>
            <a:r>
              <a:rPr lang="en-US" altLang="zh-CN" sz="2400" dirty="0"/>
              <a:t>)=</a:t>
            </a:r>
            <a:r>
              <a:rPr lang="en-US" altLang="zh-CN" sz="2400" dirty="0" smtClean="0"/>
              <a:t>D0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高字节）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7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解释下列名词术语</a:t>
            </a:r>
            <a:r>
              <a:rPr lang="zh-CN" altLang="zh-CN" b="1" dirty="0" smtClean="0"/>
              <a:t>：</a:t>
            </a:r>
            <a:r>
              <a:rPr lang="en-US" altLang="zh-CN" b="1" dirty="0" smtClean="0"/>
              <a:t>(</a:t>
            </a:r>
            <a:r>
              <a:rPr lang="en-US" altLang="zh-CN" b="1" dirty="0"/>
              <a:t>1) </a:t>
            </a:r>
            <a:r>
              <a:rPr lang="zh-CN" altLang="zh-CN" b="1" dirty="0"/>
              <a:t>中断</a:t>
            </a:r>
            <a:r>
              <a:rPr lang="en-US" altLang="zh-CN" b="1" dirty="0"/>
              <a:t>   (2) </a:t>
            </a:r>
            <a:r>
              <a:rPr lang="zh-CN" altLang="zh-CN" b="1" dirty="0"/>
              <a:t>中断向量</a:t>
            </a:r>
            <a:r>
              <a:rPr lang="en-US" altLang="zh-CN" b="1" dirty="0"/>
              <a:t>  (3)</a:t>
            </a:r>
            <a:r>
              <a:rPr lang="zh-CN" altLang="zh-CN" b="1" dirty="0"/>
              <a:t>非屏蔽中断和可屏蔽中断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784299"/>
          </a:xfrm>
        </p:spPr>
        <p:txBody>
          <a:bodyPr>
            <a:normAutofit lnSpcReduction="10000"/>
          </a:bodyPr>
          <a:lstStyle/>
          <a:p>
            <a:r>
              <a:rPr lang="zh-CN" altLang="zh-CN" sz="1700" dirty="0"/>
              <a:t>中断</a:t>
            </a:r>
            <a:r>
              <a:rPr lang="en-US" altLang="zh-CN" sz="1700" dirty="0"/>
              <a:t>: </a:t>
            </a:r>
            <a:r>
              <a:rPr lang="zh-CN" altLang="zh-CN" sz="1700" dirty="0"/>
              <a:t>当外部事件等向</a:t>
            </a:r>
            <a:r>
              <a:rPr lang="en-US" altLang="zh-CN" sz="1700" dirty="0"/>
              <a:t>CPU</a:t>
            </a:r>
            <a:r>
              <a:rPr lang="zh-CN" altLang="zh-CN" sz="1700" dirty="0"/>
              <a:t>发出中断请求时，</a:t>
            </a:r>
            <a:r>
              <a:rPr lang="en-US" altLang="zh-CN" sz="1700" dirty="0"/>
              <a:t>CPU</a:t>
            </a:r>
            <a:r>
              <a:rPr lang="zh-CN" altLang="zh-CN" sz="1700" dirty="0"/>
              <a:t>停止执行当前程序，转去处理相应的事件，完成后再返回原程序停止的地方继续运行，该程序控制方式称为中断方式</a:t>
            </a:r>
            <a:r>
              <a:rPr lang="zh-CN" altLang="zh-CN" sz="1700" dirty="0" smtClean="0"/>
              <a:t>。</a:t>
            </a:r>
            <a:endParaRPr lang="en-US" altLang="zh-CN" sz="1700" dirty="0" smtClean="0"/>
          </a:p>
          <a:p>
            <a:r>
              <a:rPr lang="zh-CN" altLang="zh-CN" sz="1700" dirty="0"/>
              <a:t>中断向量</a:t>
            </a:r>
            <a:r>
              <a:rPr lang="en-US" altLang="zh-CN" sz="1700" dirty="0"/>
              <a:t>: </a:t>
            </a:r>
            <a:r>
              <a:rPr lang="zh-CN" altLang="zh-CN" sz="1700" dirty="0"/>
              <a:t>每个</a:t>
            </a:r>
            <a:r>
              <a:rPr lang="zh-CN" altLang="zh-CN" sz="1700" dirty="0">
                <a:solidFill>
                  <a:srgbClr val="FF0000"/>
                </a:solidFill>
              </a:rPr>
              <a:t>中断处理程序</a:t>
            </a:r>
            <a:r>
              <a:rPr lang="zh-CN" altLang="zh-CN" sz="1700" dirty="0"/>
              <a:t>都有一个</a:t>
            </a:r>
            <a:r>
              <a:rPr lang="zh-CN" altLang="zh-CN" sz="1700" dirty="0">
                <a:solidFill>
                  <a:srgbClr val="FF0000"/>
                </a:solidFill>
              </a:rPr>
              <a:t>入口地址</a:t>
            </a:r>
            <a:r>
              <a:rPr lang="en-US" altLang="zh-CN" sz="1700" dirty="0"/>
              <a:t>,</a:t>
            </a:r>
            <a:r>
              <a:rPr lang="zh-CN" altLang="zh-CN" sz="1700" dirty="0"/>
              <a:t>每个入口地址</a:t>
            </a:r>
            <a:r>
              <a:rPr lang="en-US" altLang="zh-CN" sz="1700" dirty="0"/>
              <a:t>(</a:t>
            </a:r>
            <a:r>
              <a:rPr lang="zh-CN" altLang="zh-CN" sz="1700" dirty="0"/>
              <a:t>包括段基址和偏移量</a:t>
            </a:r>
            <a:r>
              <a:rPr lang="en-US" altLang="zh-CN" sz="1700" dirty="0"/>
              <a:t>)</a:t>
            </a:r>
            <a:r>
              <a:rPr lang="zh-CN" altLang="zh-CN" sz="1700" dirty="0"/>
              <a:t>称为中断向量</a:t>
            </a:r>
            <a:r>
              <a:rPr lang="zh-CN" altLang="zh-CN" sz="1700" dirty="0" smtClean="0"/>
              <a:t>。</a:t>
            </a:r>
            <a:endParaRPr lang="en-US" altLang="zh-CN" sz="1700" dirty="0" smtClean="0"/>
          </a:p>
          <a:p>
            <a:r>
              <a:rPr lang="zh-CN" altLang="zh-CN" sz="1700" dirty="0"/>
              <a:t>非屏蔽中断</a:t>
            </a:r>
            <a:r>
              <a:rPr lang="en-US" altLang="zh-CN" sz="1700" dirty="0"/>
              <a:t>(NMI)</a:t>
            </a:r>
            <a:endParaRPr lang="zh-CN" altLang="zh-CN" sz="1700" dirty="0"/>
          </a:p>
          <a:p>
            <a:pPr lvl="1"/>
            <a:r>
              <a:rPr lang="zh-CN" altLang="zh-CN" sz="1700" dirty="0"/>
              <a:t>中断类型号为</a:t>
            </a:r>
            <a:r>
              <a:rPr lang="en-US" altLang="zh-CN" sz="1700" dirty="0"/>
              <a:t>02H</a:t>
            </a:r>
            <a:r>
              <a:rPr lang="zh-CN" altLang="zh-CN" sz="1700" dirty="0"/>
              <a:t>，上升沿触发；</a:t>
            </a:r>
          </a:p>
          <a:p>
            <a:pPr lvl="1"/>
            <a:r>
              <a:rPr lang="zh-CN" altLang="zh-CN" sz="1700" dirty="0"/>
              <a:t>不受中断标志位</a:t>
            </a:r>
            <a:r>
              <a:rPr lang="en-US" altLang="zh-CN" sz="1700" dirty="0"/>
              <a:t> IF</a:t>
            </a:r>
            <a:r>
              <a:rPr lang="zh-CN" altLang="zh-CN" sz="1700" dirty="0"/>
              <a:t>控制；</a:t>
            </a:r>
          </a:p>
          <a:p>
            <a:pPr lvl="1"/>
            <a:r>
              <a:rPr lang="zh-CN" altLang="zh-CN" sz="1700" dirty="0"/>
              <a:t>在</a:t>
            </a:r>
            <a:r>
              <a:rPr lang="en-US" altLang="zh-CN" sz="1700" dirty="0"/>
              <a:t>PC</a:t>
            </a:r>
            <a:r>
              <a:rPr lang="zh-CN" altLang="zh-CN" sz="1700" dirty="0"/>
              <a:t>机中，用于内存出错或电源故障等；</a:t>
            </a:r>
          </a:p>
          <a:p>
            <a:pPr lvl="1"/>
            <a:r>
              <a:rPr lang="en-US" altLang="zh-CN" sz="1700" dirty="0"/>
              <a:t>NMI</a:t>
            </a:r>
            <a:r>
              <a:rPr lang="zh-CN" altLang="zh-CN" sz="1700" dirty="0"/>
              <a:t>被响应后，将禁止</a:t>
            </a:r>
            <a:r>
              <a:rPr lang="en-US" altLang="zh-CN" sz="1700" dirty="0"/>
              <a:t>INTR</a:t>
            </a:r>
            <a:r>
              <a:rPr lang="zh-CN" altLang="zh-CN" sz="1700" dirty="0"/>
              <a:t>中断；</a:t>
            </a:r>
          </a:p>
          <a:p>
            <a:r>
              <a:rPr lang="zh-CN" altLang="zh-CN" sz="1700" dirty="0" smtClean="0"/>
              <a:t>可</a:t>
            </a:r>
            <a:r>
              <a:rPr lang="zh-CN" altLang="zh-CN" sz="1700" dirty="0"/>
              <a:t>屏蔽中断</a:t>
            </a:r>
            <a:r>
              <a:rPr lang="en-US" altLang="zh-CN" sz="1700" dirty="0"/>
              <a:t>(INTR)</a:t>
            </a:r>
            <a:endParaRPr lang="zh-CN" altLang="zh-CN" sz="1700" dirty="0"/>
          </a:p>
          <a:p>
            <a:pPr lvl="1"/>
            <a:r>
              <a:rPr lang="en-US" altLang="zh-CN" sz="1700" dirty="0"/>
              <a:t> </a:t>
            </a:r>
            <a:r>
              <a:rPr lang="zh-CN" altLang="zh-CN" sz="1700" dirty="0"/>
              <a:t>高电平触发；受中断标志位</a:t>
            </a:r>
            <a:r>
              <a:rPr lang="en-US" altLang="zh-CN" sz="1700" dirty="0"/>
              <a:t> IF</a:t>
            </a:r>
            <a:r>
              <a:rPr lang="zh-CN" altLang="zh-CN" sz="1700" dirty="0"/>
              <a:t>控制；</a:t>
            </a:r>
          </a:p>
          <a:p>
            <a:pPr lvl="1"/>
            <a:r>
              <a:rPr lang="en-US" altLang="zh-CN" sz="1700" dirty="0"/>
              <a:t> </a:t>
            </a:r>
            <a:r>
              <a:rPr lang="zh-CN" altLang="zh-CN" sz="1700" dirty="0"/>
              <a:t>一般外设申请的中断都是由</a:t>
            </a:r>
            <a:r>
              <a:rPr lang="en-US" altLang="zh-CN" sz="1700" dirty="0"/>
              <a:t>INTR</a:t>
            </a:r>
            <a:r>
              <a:rPr lang="zh-CN" altLang="zh-CN" sz="1700" dirty="0"/>
              <a:t>引脚引入；</a:t>
            </a:r>
          </a:p>
          <a:p>
            <a:pPr lvl="1"/>
            <a:r>
              <a:rPr lang="en-US" altLang="zh-CN" sz="1700" dirty="0"/>
              <a:t> </a:t>
            </a:r>
            <a:r>
              <a:rPr lang="zh-CN" altLang="zh-CN" sz="1700" dirty="0"/>
              <a:t>配合中断控制器</a:t>
            </a:r>
            <a:r>
              <a:rPr lang="en-US" altLang="zh-CN" sz="1700" dirty="0"/>
              <a:t>8259</a:t>
            </a:r>
            <a:r>
              <a:rPr lang="zh-CN" altLang="zh-CN" sz="1700" dirty="0"/>
              <a:t>，可提供</a:t>
            </a:r>
            <a:r>
              <a:rPr lang="en-US" altLang="zh-CN" sz="1700" dirty="0"/>
              <a:t>8</a:t>
            </a:r>
            <a:r>
              <a:rPr lang="zh-CN" altLang="zh-CN" sz="1700" dirty="0"/>
              <a:t>个中断请求信号，中断类型号</a:t>
            </a:r>
            <a:r>
              <a:rPr lang="zh-CN" altLang="zh-CN" sz="1700" dirty="0" smtClean="0"/>
              <a:t>为</a:t>
            </a:r>
            <a:r>
              <a:rPr lang="en-US" altLang="zh-CN" sz="1700" dirty="0" smtClean="0"/>
              <a:t>08H~0FH</a:t>
            </a:r>
            <a:r>
              <a:rPr lang="zh-CN" altLang="zh-CN" sz="1700" dirty="0"/>
              <a:t>，</a:t>
            </a:r>
            <a:r>
              <a:rPr lang="en-US" altLang="zh-CN" sz="1700" dirty="0"/>
              <a:t>IRQ0</a:t>
            </a:r>
            <a:r>
              <a:rPr lang="zh-CN" altLang="zh-CN" sz="1700" dirty="0"/>
              <a:t>优先级最高，</a:t>
            </a:r>
            <a:r>
              <a:rPr lang="en-US" altLang="zh-CN" sz="1700" dirty="0"/>
              <a:t>IRQ7</a:t>
            </a:r>
            <a:r>
              <a:rPr lang="zh-CN" altLang="zh-CN" sz="1700" dirty="0"/>
              <a:t>优先级最低；可屏蔽中断允许中断嵌套；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7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CPU </a:t>
            </a:r>
            <a:r>
              <a:rPr lang="zh-CN" altLang="zh-CN" b="1" dirty="0"/>
              <a:t>响应可屏蔽中断</a:t>
            </a:r>
            <a:r>
              <a:rPr lang="en-US" altLang="zh-CN" b="1" dirty="0"/>
              <a:t>INTR</a:t>
            </a:r>
            <a:r>
              <a:rPr lang="zh-CN" altLang="zh-CN" b="1" dirty="0"/>
              <a:t>与响应其它类型中断相比，有何区别？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遇到可屏蔽中断请求时</a:t>
            </a:r>
            <a:r>
              <a:rPr lang="en-US" altLang="zh-CN" sz="3200" dirty="0"/>
              <a:t>,</a:t>
            </a:r>
            <a:r>
              <a:rPr lang="zh-CN" altLang="zh-CN" sz="3200" dirty="0">
                <a:solidFill>
                  <a:srgbClr val="FF0000"/>
                </a:solidFill>
              </a:rPr>
              <a:t>先要判断</a:t>
            </a:r>
            <a:r>
              <a:rPr lang="en-US" altLang="zh-CN" sz="3200" dirty="0">
                <a:solidFill>
                  <a:srgbClr val="FF0000"/>
                </a:solidFill>
              </a:rPr>
              <a:t>IF</a:t>
            </a:r>
            <a:r>
              <a:rPr lang="zh-CN" altLang="zh-CN" sz="3200" dirty="0"/>
              <a:t>是否有效；若</a:t>
            </a:r>
            <a:r>
              <a:rPr lang="en-US" altLang="zh-CN" sz="3200" dirty="0"/>
              <a:t>IF</a:t>
            </a:r>
            <a:r>
              <a:rPr lang="zh-CN" altLang="zh-CN" sz="3200" dirty="0"/>
              <a:t>为高电平</a:t>
            </a:r>
            <a:r>
              <a:rPr lang="en-US" altLang="zh-CN" sz="3200" dirty="0"/>
              <a:t>,</a:t>
            </a:r>
            <a:r>
              <a:rPr lang="zh-CN" altLang="zh-CN" sz="3200" dirty="0"/>
              <a:t>便进入中断响应过程</a:t>
            </a:r>
            <a:r>
              <a:rPr lang="en-US" altLang="zh-CN" sz="3200" dirty="0"/>
              <a:t>.</a:t>
            </a:r>
            <a:r>
              <a:rPr lang="zh-CN" altLang="zh-CN" sz="3200" dirty="0"/>
              <a:t>其他中断都不受</a:t>
            </a:r>
            <a:r>
              <a:rPr lang="en-US" altLang="zh-CN" sz="3200" dirty="0"/>
              <a:t>IF</a:t>
            </a:r>
            <a:r>
              <a:rPr lang="zh-CN" altLang="zh-CN" sz="3200" dirty="0"/>
              <a:t>影响</a:t>
            </a:r>
            <a:r>
              <a:rPr lang="en-US" altLang="zh-CN" sz="3200" dirty="0"/>
              <a:t>.</a:t>
            </a:r>
            <a:endParaRPr lang="zh-CN" altLang="zh-CN" sz="3200" dirty="0"/>
          </a:p>
          <a:p>
            <a:r>
              <a:rPr lang="en-US" altLang="zh-CN" sz="3200" dirty="0" smtClean="0"/>
              <a:t>CPU</a:t>
            </a:r>
            <a:r>
              <a:rPr lang="zh-CN" altLang="zh-CN" sz="3200" dirty="0"/>
              <a:t>需要</a:t>
            </a:r>
            <a:r>
              <a:rPr lang="zh-CN" altLang="zh-CN" sz="3200" dirty="0">
                <a:solidFill>
                  <a:srgbClr val="FF0000"/>
                </a:solidFill>
              </a:rPr>
              <a:t>从外部读取</a:t>
            </a:r>
            <a:r>
              <a:rPr lang="zh-CN" altLang="zh-CN" sz="3200" dirty="0"/>
              <a:t>可屏蔽中断的</a:t>
            </a:r>
            <a:r>
              <a:rPr lang="zh-CN" altLang="zh-CN" sz="3200" dirty="0">
                <a:solidFill>
                  <a:srgbClr val="FF0000"/>
                </a:solidFill>
              </a:rPr>
              <a:t>类型码</a:t>
            </a:r>
            <a:r>
              <a:rPr lang="en-US" altLang="zh-CN" sz="3200" dirty="0"/>
              <a:t>,</a:t>
            </a:r>
            <a:r>
              <a:rPr lang="zh-CN" altLang="zh-CN" sz="3200" dirty="0"/>
              <a:t>而其它中断的类型码都是</a:t>
            </a:r>
            <a:r>
              <a:rPr lang="en-US" altLang="zh-CN" sz="3200" dirty="0"/>
              <a:t>CPU</a:t>
            </a:r>
            <a:r>
              <a:rPr lang="zh-CN" altLang="zh-CN" sz="3200" dirty="0"/>
              <a:t>内部形成的</a:t>
            </a:r>
            <a:r>
              <a:rPr lang="en-US" altLang="zh-CN" sz="3200" dirty="0"/>
              <a:t>,</a:t>
            </a:r>
            <a:r>
              <a:rPr lang="zh-CN" altLang="zh-CN" sz="3200" dirty="0"/>
              <a:t>不需从外部读取</a:t>
            </a:r>
            <a:r>
              <a:rPr lang="en-US" altLang="zh-CN" sz="3200" dirty="0"/>
              <a:t>.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293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中断服务程序返回时，用</a:t>
            </a:r>
            <a:r>
              <a:rPr lang="en-US" altLang="zh-CN" b="1" dirty="0"/>
              <a:t>RET</a:t>
            </a:r>
            <a:r>
              <a:rPr lang="zh-CN" altLang="zh-CN" b="1" dirty="0"/>
              <a:t>指令代替</a:t>
            </a:r>
            <a:r>
              <a:rPr lang="en-US" altLang="zh-CN" b="1" dirty="0"/>
              <a:t>IRET</a:t>
            </a:r>
            <a:r>
              <a:rPr lang="zh-CN" altLang="zh-CN" b="1" dirty="0"/>
              <a:t>指令能否返回主程序？这样做存在什么问题？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RET</a:t>
            </a:r>
            <a:r>
              <a:rPr lang="zh-CN" altLang="zh-CN" sz="3200" dirty="0"/>
              <a:t>是子程序返回指令</a:t>
            </a:r>
            <a:r>
              <a:rPr lang="en-US" altLang="zh-CN" sz="3200" dirty="0"/>
              <a:t>(</a:t>
            </a:r>
            <a:r>
              <a:rPr lang="zh-CN" altLang="zh-CN" sz="3200" dirty="0"/>
              <a:t>弹出</a:t>
            </a:r>
            <a:r>
              <a:rPr lang="en-US" altLang="zh-CN" sz="3200" dirty="0"/>
              <a:t>IP,CS),IRET</a:t>
            </a:r>
            <a:r>
              <a:rPr lang="zh-CN" altLang="zh-CN" sz="3200" dirty="0"/>
              <a:t>是中断服务子程序返回指令</a:t>
            </a:r>
            <a:r>
              <a:rPr lang="en-US" altLang="zh-CN" sz="3200" dirty="0"/>
              <a:t>(</a:t>
            </a:r>
            <a:r>
              <a:rPr lang="zh-CN" altLang="zh-CN" sz="3200" dirty="0"/>
              <a:t>弹出</a:t>
            </a:r>
            <a:r>
              <a:rPr lang="en-US" altLang="zh-CN" sz="3200" dirty="0"/>
              <a:t>IP,CS,FR)</a:t>
            </a:r>
            <a:r>
              <a:rPr lang="zh-CN" altLang="zh-CN" sz="3200" dirty="0"/>
              <a:t>。</a:t>
            </a:r>
            <a:r>
              <a:rPr lang="zh-CN" altLang="zh-CN" sz="3200" dirty="0">
                <a:solidFill>
                  <a:srgbClr val="FF0000"/>
                </a:solidFill>
              </a:rPr>
              <a:t>可以返回主程序</a:t>
            </a:r>
            <a:r>
              <a:rPr lang="zh-CN" altLang="zh-CN" sz="3200" dirty="0"/>
              <a:t>，但</a:t>
            </a:r>
            <a:r>
              <a:rPr lang="en-US" altLang="zh-CN" sz="3200" dirty="0">
                <a:solidFill>
                  <a:srgbClr val="FF0000"/>
                </a:solidFill>
              </a:rPr>
              <a:t>RET</a:t>
            </a:r>
            <a:r>
              <a:rPr lang="zh-CN" altLang="zh-CN" sz="3200" dirty="0">
                <a:solidFill>
                  <a:srgbClr val="FF0000"/>
                </a:solidFill>
              </a:rPr>
              <a:t>指令不弹出标志寄存器</a:t>
            </a:r>
            <a:r>
              <a:rPr lang="zh-CN" altLang="zh-CN" sz="3200" dirty="0"/>
              <a:t>的内容</a:t>
            </a:r>
            <a:r>
              <a:rPr lang="en-US" altLang="zh-CN" sz="3200" dirty="0"/>
              <a:t>,</a:t>
            </a:r>
            <a:r>
              <a:rPr lang="zh-CN" altLang="zh-CN" sz="3200" dirty="0"/>
              <a:t>会破坏原</a:t>
            </a:r>
            <a:r>
              <a:rPr lang="en-US" altLang="zh-CN" sz="3200" dirty="0"/>
              <a:t>FR</a:t>
            </a:r>
            <a:r>
              <a:rPr lang="zh-CN" altLang="zh-CN" sz="3200" dirty="0"/>
              <a:t>的内容，可能会使程序出错。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48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某外部可屏蔽中断类型码为</a:t>
            </a:r>
            <a:r>
              <a:rPr lang="en-US" altLang="zh-CN" b="1" dirty="0"/>
              <a:t>08H</a:t>
            </a:r>
            <a:r>
              <a:rPr lang="zh-CN" altLang="zh-CN" b="1" dirty="0"/>
              <a:t>，其中断服务程序的入口地址为：</a:t>
            </a:r>
            <a:r>
              <a:rPr lang="en-US" altLang="zh-CN" b="1" dirty="0"/>
              <a:t>1020H:0040H</a:t>
            </a:r>
            <a:r>
              <a:rPr lang="zh-CN" altLang="zh-CN" b="1" dirty="0"/>
              <a:t>，试编写程序将该中断的入口地址填入中断向量表中。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/>
              <a:t>方法一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利用</a:t>
            </a:r>
            <a:r>
              <a:rPr lang="en-US" altLang="zh-CN" sz="2000" dirty="0" smtClean="0"/>
              <a:t>INT 21H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PUSH DS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pt-BR" altLang="zh-CN" sz="2000" dirty="0"/>
              <a:t>MOV AX,1020H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pt-BR" altLang="zh-CN" sz="2000" dirty="0"/>
              <a:t>MOV DS,AX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pt-BR" altLang="zh-CN" sz="2000" dirty="0"/>
              <a:t>MOV </a:t>
            </a:r>
            <a:r>
              <a:rPr lang="pt-BR" altLang="zh-CN" sz="2000" dirty="0" smtClean="0"/>
              <a:t>DX,0040H	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r>
              <a:rPr lang="pt-BR" altLang="zh-CN" sz="2000" dirty="0" smtClean="0">
                <a:solidFill>
                  <a:srgbClr val="FF0000"/>
                </a:solidFill>
              </a:rPr>
              <a:t>DS:DX=</a:t>
            </a:r>
            <a:r>
              <a:rPr lang="zh-CN" altLang="en-US" sz="2000" dirty="0">
                <a:solidFill>
                  <a:srgbClr val="FF0000"/>
                </a:solidFill>
              </a:rPr>
              <a:t>中断</a:t>
            </a:r>
            <a:r>
              <a:rPr lang="zh-CN" altLang="en-US" sz="2000" dirty="0" smtClean="0">
                <a:solidFill>
                  <a:srgbClr val="FF0000"/>
                </a:solidFill>
              </a:rPr>
              <a:t>向量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pt-BR" altLang="zh-CN" sz="2000" dirty="0"/>
              <a:t>MOV </a:t>
            </a:r>
            <a:r>
              <a:rPr lang="pt-BR" altLang="zh-CN" sz="2000" dirty="0" smtClean="0"/>
              <a:t>AL,08H		</a:t>
            </a:r>
            <a:r>
              <a:rPr lang="pt-BR" altLang="zh-CN" sz="2000" dirty="0" smtClean="0">
                <a:solidFill>
                  <a:srgbClr val="FF0000"/>
                </a:solidFill>
              </a:rPr>
              <a:t>;AL=</a:t>
            </a:r>
            <a:r>
              <a:rPr lang="zh-CN" altLang="en-US" sz="2000" dirty="0" smtClean="0">
                <a:solidFill>
                  <a:srgbClr val="FF0000"/>
                </a:solidFill>
              </a:rPr>
              <a:t>中断向量号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pt-BR" altLang="zh-CN" sz="2000" dirty="0"/>
              <a:t>MOV </a:t>
            </a:r>
            <a:r>
              <a:rPr lang="pt-BR" altLang="zh-CN" sz="2000" dirty="0" smtClean="0"/>
              <a:t>AH,25H		</a:t>
            </a:r>
            <a:r>
              <a:rPr lang="pt-BR" altLang="zh-CN" sz="2000" dirty="0" smtClean="0">
                <a:solidFill>
                  <a:srgbClr val="FF0000"/>
                </a:solidFill>
              </a:rPr>
              <a:t>;</a:t>
            </a:r>
            <a:r>
              <a:rPr lang="zh-CN" altLang="en-US" sz="2000" dirty="0" smtClean="0">
                <a:solidFill>
                  <a:srgbClr val="FF0000"/>
                </a:solidFill>
              </a:rPr>
              <a:t>功能号</a:t>
            </a:r>
            <a:r>
              <a:rPr lang="en-US" altLang="zh-CN" sz="2000" dirty="0" smtClean="0">
                <a:solidFill>
                  <a:srgbClr val="FF0000"/>
                </a:solidFill>
              </a:rPr>
              <a:t>25H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pt-BR" altLang="zh-CN" sz="2000" dirty="0"/>
              <a:t>INT </a:t>
            </a:r>
            <a:r>
              <a:rPr lang="pt-BR" altLang="zh-CN" sz="2000" dirty="0" smtClean="0"/>
              <a:t>21H			</a:t>
            </a:r>
            <a:r>
              <a:rPr lang="pt-BR" altLang="zh-CN" sz="2000" dirty="0" smtClean="0">
                <a:solidFill>
                  <a:srgbClr val="FF0000"/>
                </a:solidFill>
              </a:rPr>
              <a:t>;INT 21H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pt-BR" altLang="zh-CN" sz="2000" dirty="0"/>
              <a:t>POP DS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42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某外部可屏蔽中断类型码为</a:t>
            </a:r>
            <a:r>
              <a:rPr lang="en-US" altLang="zh-CN" b="1" dirty="0"/>
              <a:t>08H</a:t>
            </a:r>
            <a:r>
              <a:rPr lang="zh-CN" altLang="zh-CN" b="1" dirty="0"/>
              <a:t>，其中断服务程序的入口地址为：</a:t>
            </a:r>
            <a:r>
              <a:rPr lang="en-US" altLang="zh-CN" b="1" dirty="0"/>
              <a:t>1020H:0040H</a:t>
            </a:r>
            <a:r>
              <a:rPr lang="zh-CN" altLang="zh-CN" b="1" dirty="0"/>
              <a:t>，试编写程序将该中断的入口地址填入中断向量表中。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/>
              <a:t>方法二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直接用</a:t>
            </a:r>
            <a:r>
              <a:rPr lang="en-US" altLang="zh-CN" sz="2000" dirty="0" smtClean="0"/>
              <a:t>MOV</a:t>
            </a:r>
            <a:r>
              <a:rPr lang="zh-CN" altLang="en-US" sz="2000" dirty="0" smtClean="0"/>
              <a:t>填写中断向量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pt-BR" altLang="zh-CN" sz="2000" dirty="0"/>
              <a:t>PUSH DS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pt-BR" altLang="zh-CN" sz="2000" dirty="0"/>
              <a:t>MOV AX,0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pt-BR" altLang="zh-CN" sz="2000" dirty="0"/>
              <a:t>MOV DS,AX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pt-BR" altLang="zh-CN" sz="2000" dirty="0"/>
              <a:t>MOV </a:t>
            </a:r>
            <a:r>
              <a:rPr lang="pt-BR" altLang="zh-CN" sz="2000" dirty="0" smtClean="0"/>
              <a:t>SI,0020H		</a:t>
            </a:r>
            <a:r>
              <a:rPr lang="pt-BR" altLang="zh-CN" sz="2000" dirty="0" smtClean="0">
                <a:solidFill>
                  <a:srgbClr val="FF0000"/>
                </a:solidFill>
              </a:rPr>
              <a:t>;</a:t>
            </a:r>
            <a:r>
              <a:rPr lang="zh-CN" altLang="en-US" sz="2000" dirty="0" smtClean="0">
                <a:solidFill>
                  <a:srgbClr val="FF0000"/>
                </a:solidFill>
              </a:rPr>
              <a:t>中断向量所在地址</a:t>
            </a:r>
            <a:r>
              <a:rPr lang="en-US" altLang="zh-CN" sz="2000" dirty="0" smtClean="0">
                <a:solidFill>
                  <a:srgbClr val="FF0000"/>
                </a:solidFill>
              </a:rPr>
              <a:t>08H*4=20H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pt-BR" altLang="zh-CN" sz="2000" dirty="0"/>
              <a:t>MOV [SI],</a:t>
            </a:r>
            <a:r>
              <a:rPr lang="pt-BR" altLang="zh-CN" sz="2000" dirty="0" smtClean="0"/>
              <a:t>0040H		</a:t>
            </a:r>
            <a:r>
              <a:rPr lang="pt-BR" altLang="zh-CN" sz="2000" dirty="0" smtClean="0">
                <a:solidFill>
                  <a:srgbClr val="FF0000"/>
                </a:solidFill>
              </a:rPr>
              <a:t>;</a:t>
            </a:r>
            <a:r>
              <a:rPr lang="zh-CN" altLang="en-US" sz="2000" dirty="0" smtClean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MOV</a:t>
            </a:r>
            <a:r>
              <a:rPr lang="zh-CN" altLang="en-US" sz="2000" dirty="0" smtClean="0">
                <a:solidFill>
                  <a:srgbClr val="FF0000"/>
                </a:solidFill>
              </a:rPr>
              <a:t>填写中断向量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pt-BR" altLang="zh-CN" sz="2000" dirty="0"/>
              <a:t>MOV [SI+2],1020H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POP </a:t>
            </a:r>
            <a:r>
              <a:rPr lang="en-US" altLang="zh-CN" sz="2000" dirty="0" smtClean="0"/>
              <a:t>DS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745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画出在单步运行时</a:t>
            </a:r>
            <a:r>
              <a:rPr lang="en-US" altLang="zh-CN" b="1" dirty="0"/>
              <a:t>(TF=1)</a:t>
            </a:r>
            <a:r>
              <a:rPr lang="zh-CN" altLang="zh-CN" b="1" dirty="0"/>
              <a:t>发生</a:t>
            </a:r>
            <a:r>
              <a:rPr lang="en-US" altLang="zh-CN" b="1" dirty="0"/>
              <a:t>INTR</a:t>
            </a:r>
            <a:r>
              <a:rPr lang="zh-CN" altLang="zh-CN" b="1" dirty="0"/>
              <a:t>中断的处理流程及堆栈的情形。假定当前指令下一条指令的地址为</a:t>
            </a:r>
            <a:r>
              <a:rPr lang="en-US" altLang="zh-CN" b="1" dirty="0"/>
              <a:t>4030H:2080H</a:t>
            </a:r>
            <a:r>
              <a:rPr lang="zh-CN" altLang="zh-CN" b="1" dirty="0"/>
              <a:t>；</a:t>
            </a:r>
            <a:r>
              <a:rPr lang="en-US" altLang="zh-CN" b="1" dirty="0"/>
              <a:t>INTR</a:t>
            </a:r>
            <a:r>
              <a:rPr lang="zh-CN" altLang="zh-CN" b="1" dirty="0"/>
              <a:t>中断服务程序的入口地址为</a:t>
            </a:r>
            <a:r>
              <a:rPr lang="en-US" altLang="zh-CN" b="1" dirty="0"/>
              <a:t>9080H:3020H</a:t>
            </a:r>
            <a:r>
              <a:rPr lang="zh-CN" altLang="zh-CN" b="1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4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45315" t="20749" r="33602" b="7608"/>
          <a:stretch/>
        </p:blipFill>
        <p:spPr>
          <a:xfrm>
            <a:off x="0" y="136518"/>
            <a:ext cx="3671246" cy="6721482"/>
          </a:xfrm>
          <a:prstGeom prst="rect">
            <a:avLst/>
          </a:prstGeom>
        </p:spPr>
      </p:pic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70439"/>
              </p:ext>
            </p:extLst>
          </p:nvPr>
        </p:nvGraphicFramePr>
        <p:xfrm>
          <a:off x="4148015" y="136518"/>
          <a:ext cx="5589138" cy="616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4" imgW="3171444" imgH="3750564" progId="Visio.Drawing.6">
                  <p:embed/>
                </p:oleObj>
              </mc:Choice>
              <mc:Fallback>
                <p:oleObj name="Visio" r:id="rId4" imgW="3171444" imgH="3750564" progId="Visio.Drawing.6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015" y="136518"/>
                        <a:ext cx="5589138" cy="6168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5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400" y="17642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可编程</a:t>
            </a:r>
            <a:r>
              <a:rPr lang="en-US" altLang="zh-CN" sz="7200" dirty="0" smtClean="0"/>
              <a:t>IO</a:t>
            </a:r>
            <a:r>
              <a:rPr lang="zh-CN" altLang="en-US" sz="7200" dirty="0" smtClean="0"/>
              <a:t>接口芯片</a:t>
            </a:r>
            <a:endParaRPr lang="zh-CN" altLang="en-US" sz="7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90767" y="348697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6.1 </a:t>
            </a:r>
            <a:r>
              <a:rPr lang="zh-CN" altLang="en-US" sz="2400" dirty="0"/>
              <a:t>可编程并行接口芯片</a:t>
            </a:r>
            <a:r>
              <a:rPr lang="en-US" altLang="zh-CN" sz="2400" dirty="0"/>
              <a:t>8255A</a:t>
            </a:r>
          </a:p>
          <a:p>
            <a:r>
              <a:rPr lang="en-US" altLang="zh-CN" sz="2400" dirty="0"/>
              <a:t>6.2 </a:t>
            </a:r>
            <a:r>
              <a:rPr lang="zh-CN" altLang="en-US" sz="2400" dirty="0"/>
              <a:t>可编程定时器</a:t>
            </a:r>
            <a:r>
              <a:rPr lang="en-US" altLang="zh-CN" sz="2400" dirty="0"/>
              <a:t>/</a:t>
            </a:r>
            <a:r>
              <a:rPr lang="zh-CN" altLang="en-US" sz="2400" dirty="0"/>
              <a:t>计数器</a:t>
            </a:r>
            <a:r>
              <a:rPr lang="en-US" altLang="zh-CN" sz="2400" dirty="0"/>
              <a:t>8253</a:t>
            </a:r>
          </a:p>
          <a:p>
            <a:r>
              <a:rPr lang="en-US" altLang="zh-CN" sz="2400" dirty="0"/>
              <a:t>6.3 </a:t>
            </a:r>
            <a:r>
              <a:rPr lang="zh-CN" altLang="en-US" sz="2400" dirty="0"/>
              <a:t>可编程串行通信接口芯片</a:t>
            </a:r>
            <a:r>
              <a:rPr lang="en-US" altLang="zh-CN" sz="2400" dirty="0"/>
              <a:t>8251</a:t>
            </a:r>
          </a:p>
          <a:p>
            <a:r>
              <a:rPr lang="en-US" altLang="zh-CN" sz="2400" dirty="0"/>
              <a:t>6.4 </a:t>
            </a:r>
            <a:r>
              <a:rPr lang="zh-CN" altLang="en-US" sz="2400" dirty="0"/>
              <a:t>可编程</a:t>
            </a:r>
            <a:r>
              <a:rPr lang="en-US" altLang="zh-CN" sz="2400" dirty="0"/>
              <a:t>DMA</a:t>
            </a:r>
            <a:r>
              <a:rPr lang="zh-CN" altLang="en-US" sz="2400" dirty="0"/>
              <a:t>控制器</a:t>
            </a:r>
            <a:r>
              <a:rPr lang="en-US" altLang="zh-CN" sz="2400" dirty="0"/>
              <a:t>8237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26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3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</a:t>
            </a:r>
            <a:r>
              <a:rPr lang="en-US" altLang="zh-CN" sz="2400" dirty="0" smtClean="0">
                <a:latin typeface="Bodoni MT" panose="02070603080606020203" pitchFamily="18" charset="0"/>
              </a:rPr>
              <a:t>8086 </a:t>
            </a:r>
            <a:r>
              <a:rPr lang="en-US" altLang="zh-CN" sz="2400" dirty="0">
                <a:latin typeface="Bodoni MT" panose="02070603080606020203" pitchFamily="18" charset="0"/>
              </a:rPr>
              <a:t>CPU</a:t>
            </a:r>
            <a:r>
              <a:rPr lang="zh-CN" altLang="en-US" sz="2400" dirty="0">
                <a:latin typeface="Bodoni MT" panose="02070603080606020203" pitchFamily="18" charset="0"/>
              </a:rPr>
              <a:t>标志寄存器中的状态标志和控制标志有何不同？程序中如何利用这两种标志</a:t>
            </a:r>
            <a:r>
              <a:rPr lang="zh-CN" altLang="en-US" sz="2400" dirty="0" smtClean="0">
                <a:latin typeface="Bodoni MT" panose="02070603080606020203" pitchFamily="18" charset="0"/>
              </a:rPr>
              <a:t>？</a:t>
            </a:r>
            <a:endParaRPr lang="en-US" altLang="zh-CN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Bodoni MT" panose="02070603080606020203" pitchFamily="18" charset="0"/>
              </a:rPr>
              <a:t> </a:t>
            </a:r>
            <a:endParaRPr lang="en-US" altLang="zh-CN" sz="2400" dirty="0">
              <a:latin typeface="Bodoni MT" panose="02070603080606020203" pitchFamily="18" charset="0"/>
            </a:endParaRPr>
          </a:p>
          <a:p>
            <a:pPr lvl="1"/>
            <a:r>
              <a:rPr lang="zh-CN" altLang="en-US" sz="2400" dirty="0">
                <a:latin typeface="Bodoni MT" panose="02070603080606020203" pitchFamily="18" charset="0"/>
              </a:rPr>
              <a:t>状态标志反映工作状态</a:t>
            </a:r>
            <a:r>
              <a:rPr lang="en-US" altLang="zh-CN" sz="2400" dirty="0">
                <a:latin typeface="Bodoni MT" panose="02070603080606020203" pitchFamily="18" charset="0"/>
              </a:rPr>
              <a:t>+</a:t>
            </a:r>
            <a:r>
              <a:rPr lang="zh-CN" altLang="en-US" sz="2400" dirty="0">
                <a:latin typeface="Bodoni MT" panose="02070603080606020203" pitchFamily="18" charset="0"/>
              </a:rPr>
              <a:t>如何利用</a:t>
            </a:r>
          </a:p>
          <a:p>
            <a:pPr lvl="1"/>
            <a:r>
              <a:rPr lang="zh-CN" altLang="en-US" sz="2400" dirty="0">
                <a:latin typeface="Bodoni MT" panose="02070603080606020203" pitchFamily="18" charset="0"/>
              </a:rPr>
              <a:t>控制标志起控制作用</a:t>
            </a:r>
            <a:r>
              <a:rPr lang="en-US" altLang="zh-CN" sz="2400" dirty="0">
                <a:latin typeface="Bodoni MT" panose="02070603080606020203" pitchFamily="18" charset="0"/>
              </a:rPr>
              <a:t>+</a:t>
            </a:r>
            <a:r>
              <a:rPr lang="zh-CN" altLang="en-US" sz="2400" dirty="0">
                <a:latin typeface="Bodoni MT" panose="02070603080606020203" pitchFamily="18" charset="0"/>
              </a:rPr>
              <a:t>如何利用</a:t>
            </a:r>
          </a:p>
        </p:txBody>
      </p:sp>
    </p:spTree>
    <p:extLst>
      <p:ext uri="{BB962C8B-B14F-4D97-AF65-F5344CB8AC3E}">
        <p14:creationId xmlns:p14="http://schemas.microsoft.com/office/powerpoint/2010/main" val="379259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利用</a:t>
            </a:r>
            <a:r>
              <a:rPr lang="en-US" altLang="zh-CN" b="1" dirty="0"/>
              <a:t>8253</a:t>
            </a:r>
            <a:r>
              <a:rPr lang="zh-CN" altLang="zh-CN" b="1" dirty="0"/>
              <a:t>实现下述功能：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b="1" dirty="0"/>
              <a:t>每按动一次按键开关则产生持续时间为</a:t>
            </a:r>
            <a:r>
              <a:rPr lang="en-US" altLang="zh-CN" b="1" dirty="0"/>
              <a:t>5</a:t>
            </a:r>
            <a:r>
              <a:rPr lang="zh-CN" altLang="zh-CN" b="1" dirty="0"/>
              <a:t>秒、频率为</a:t>
            </a:r>
            <a:r>
              <a:rPr lang="en-US" altLang="zh-CN" b="1" dirty="0"/>
              <a:t>1kHz</a:t>
            </a:r>
            <a:r>
              <a:rPr lang="zh-CN" altLang="zh-CN" b="1" dirty="0"/>
              <a:t>的脉冲信号给蜂鸣器，设外部时钟电路的频率</a:t>
            </a:r>
            <a:r>
              <a:rPr lang="en-US" altLang="zh-CN" b="1" dirty="0"/>
              <a:t>f=10kHz</a:t>
            </a:r>
            <a:r>
              <a:rPr lang="zh-CN" altLang="zh-CN" b="1" dirty="0"/>
              <a:t>，</a:t>
            </a:r>
            <a:r>
              <a:rPr lang="en-US" altLang="zh-CN" b="1" dirty="0"/>
              <a:t>8253</a:t>
            </a:r>
            <a:r>
              <a:rPr lang="zh-CN" altLang="zh-CN" b="1" dirty="0"/>
              <a:t>的端口地址为</a:t>
            </a:r>
            <a:r>
              <a:rPr lang="en-US" altLang="zh-CN" b="1" dirty="0"/>
              <a:t>40H~43H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b="1" dirty="0"/>
              <a:t>要求：（</a:t>
            </a:r>
            <a:r>
              <a:rPr lang="en-US" altLang="zh-CN" b="1" dirty="0"/>
              <a:t>1</a:t>
            </a:r>
            <a:r>
              <a:rPr lang="zh-CN" altLang="zh-CN" b="1" dirty="0"/>
              <a:t>）画出连线见图；（</a:t>
            </a:r>
            <a:r>
              <a:rPr lang="en-US" altLang="zh-CN" b="1" dirty="0"/>
              <a:t>2</a:t>
            </a:r>
            <a:r>
              <a:rPr lang="zh-CN" altLang="zh-CN" b="1" dirty="0"/>
              <a:t>）编写初始化程序，并加简要注释。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71" y="539260"/>
            <a:ext cx="8978804" cy="6079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时钟</a:t>
            </a:r>
            <a:r>
              <a:rPr lang="en-US" altLang="zh-CN" dirty="0" smtClean="0"/>
              <a:t>10kHz</a:t>
            </a:r>
            <a:r>
              <a:rPr lang="zh-CN" altLang="en-US" dirty="0"/>
              <a:t>，</a:t>
            </a:r>
            <a:r>
              <a:rPr lang="zh-CN" altLang="en-US" dirty="0" smtClean="0"/>
              <a:t>要求持续时间</a:t>
            </a:r>
            <a:r>
              <a:rPr lang="en-US" altLang="zh-CN" dirty="0" smtClean="0"/>
              <a:t>5s</a:t>
            </a:r>
            <a:r>
              <a:rPr lang="zh-CN" altLang="en-US" dirty="0" smtClean="0"/>
              <a:t>，频率</a:t>
            </a:r>
            <a:r>
              <a:rPr lang="en-US" altLang="zh-CN" dirty="0" smtClean="0"/>
              <a:t>1kHz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72870" y="1325514"/>
            <a:ext cx="8596668" cy="5890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MOV AL,00110010B 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zh-CN" altLang="zh-CN" dirty="0">
                <a:solidFill>
                  <a:srgbClr val="FF0000"/>
                </a:solidFill>
              </a:rPr>
              <a:t>通道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;</a:t>
            </a:r>
            <a:r>
              <a:rPr lang="zh-CN" altLang="en-US" sz="1800" dirty="0" smtClean="0">
                <a:solidFill>
                  <a:srgbClr val="FF0000"/>
                </a:solidFill>
              </a:rPr>
              <a:t>给出一段时间的低电平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OUT 43H, AL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MOV AX, </a:t>
            </a:r>
            <a:r>
              <a:rPr lang="en-US" altLang="zh-CN" dirty="0" smtClean="0"/>
              <a:t>50000	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r>
              <a:rPr lang="zh-CN" altLang="en-US" dirty="0" smtClean="0">
                <a:solidFill>
                  <a:srgbClr val="FF0000"/>
                </a:solidFill>
              </a:rPr>
              <a:t>计数值</a:t>
            </a:r>
            <a:r>
              <a:rPr lang="en-US" altLang="zh-CN" dirty="0" smtClean="0">
                <a:solidFill>
                  <a:srgbClr val="FF0000"/>
                </a:solidFill>
              </a:rPr>
              <a:t>50k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;10kHz</a:t>
            </a:r>
            <a:r>
              <a:rPr lang="zh-CN" altLang="en-US" dirty="0" smtClean="0">
                <a:solidFill>
                  <a:srgbClr val="FF0000"/>
                </a:solidFill>
              </a:rPr>
              <a:t>时钟，</a:t>
            </a:r>
            <a:r>
              <a:rPr lang="en-US" altLang="zh-CN" dirty="0" smtClean="0">
                <a:solidFill>
                  <a:srgbClr val="FF0000"/>
                </a:solidFill>
              </a:rPr>
              <a:t>50k</a:t>
            </a:r>
            <a:r>
              <a:rPr lang="zh-CN" altLang="en-US" dirty="0" smtClean="0">
                <a:solidFill>
                  <a:srgbClr val="FF0000"/>
                </a:solidFill>
              </a:rPr>
              <a:t>个周期</a:t>
            </a:r>
            <a:r>
              <a:rPr lang="en-US" altLang="zh-CN" dirty="0" smtClean="0">
                <a:solidFill>
                  <a:srgbClr val="FF0000"/>
                </a:solidFill>
              </a:rPr>
              <a:t>=5s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OUT 40H, AL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MOV AL, AH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OUT 40H, AL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MOV AL,01010110B 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zh-CN" altLang="zh-CN" dirty="0">
                <a:solidFill>
                  <a:srgbClr val="FF0000"/>
                </a:solidFill>
              </a:rPr>
              <a:t>通道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（分频器）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OUT 43H, AL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MOV AL, </a:t>
            </a:r>
            <a:r>
              <a:rPr lang="en-US" altLang="zh-CN" dirty="0" smtClean="0"/>
              <a:t>10		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r>
              <a:rPr lang="zh-CN" altLang="en-US" dirty="0" smtClean="0">
                <a:solidFill>
                  <a:srgbClr val="FF0000"/>
                </a:solidFill>
              </a:rPr>
              <a:t>计数值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;10kHz</a:t>
            </a:r>
            <a:r>
              <a:rPr lang="zh-CN" altLang="en-US" dirty="0" smtClean="0">
                <a:solidFill>
                  <a:srgbClr val="FF0000"/>
                </a:solidFill>
              </a:rPr>
              <a:t>十分频成</a:t>
            </a:r>
            <a:r>
              <a:rPr lang="en-US" altLang="zh-CN" dirty="0" smtClean="0">
                <a:solidFill>
                  <a:srgbClr val="FF0000"/>
                </a:solidFill>
              </a:rPr>
              <a:t>1kHz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OUT 41H, AL </a:t>
            </a:r>
            <a:endParaRPr lang="zh-CN" altLang="zh-CN" dirty="0"/>
          </a:p>
        </p:txBody>
      </p:sp>
      <p:grpSp>
        <p:nvGrpSpPr>
          <p:cNvPr id="236" name="Group 133"/>
          <p:cNvGrpSpPr>
            <a:grpSpLocks/>
          </p:cNvGrpSpPr>
          <p:nvPr/>
        </p:nvGrpSpPr>
        <p:grpSpPr bwMode="auto">
          <a:xfrm>
            <a:off x="4757087" y="1252245"/>
            <a:ext cx="5418138" cy="1716370"/>
            <a:chOff x="2320" y="1007"/>
            <a:chExt cx="3413" cy="2017"/>
          </a:xfrm>
        </p:grpSpPr>
        <p:sp>
          <p:nvSpPr>
            <p:cNvPr id="237" name="Text Box 10"/>
            <p:cNvSpPr txBox="1">
              <a:spLocks noChangeArrowheads="1"/>
            </p:cNvSpPr>
            <p:nvPr/>
          </p:nvSpPr>
          <p:spPr bwMode="auto">
            <a:xfrm>
              <a:off x="2402" y="1200"/>
              <a:ext cx="38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238" name="Line 11"/>
            <p:cNvSpPr>
              <a:spLocks noChangeShapeType="1"/>
            </p:cNvSpPr>
            <p:nvPr/>
          </p:nvSpPr>
          <p:spPr bwMode="auto">
            <a:xfrm>
              <a:off x="2523" y="1679"/>
              <a:ext cx="1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" name="Text Box 12"/>
            <p:cNvSpPr txBox="1">
              <a:spLocks noChangeArrowheads="1"/>
            </p:cNvSpPr>
            <p:nvPr/>
          </p:nvSpPr>
          <p:spPr bwMode="auto">
            <a:xfrm>
              <a:off x="2320" y="1488"/>
              <a:ext cx="60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240" name="Line 13"/>
            <p:cNvSpPr>
              <a:spLocks noChangeShapeType="1"/>
            </p:cNvSpPr>
            <p:nvPr/>
          </p:nvSpPr>
          <p:spPr bwMode="auto">
            <a:xfrm>
              <a:off x="3025" y="1007"/>
              <a:ext cx="0" cy="1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" name="Line 14"/>
            <p:cNvSpPr>
              <a:spLocks noChangeShapeType="1"/>
            </p:cNvSpPr>
            <p:nvPr/>
          </p:nvSpPr>
          <p:spPr bwMode="auto">
            <a:xfrm>
              <a:off x="3025" y="19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2" name="Line 15"/>
            <p:cNvSpPr>
              <a:spLocks noChangeShapeType="1"/>
            </p:cNvSpPr>
            <p:nvPr/>
          </p:nvSpPr>
          <p:spPr bwMode="auto">
            <a:xfrm>
              <a:off x="5033" y="1376"/>
              <a:ext cx="0" cy="15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3" name="Line 16"/>
            <p:cNvSpPr>
              <a:spLocks noChangeShapeType="1"/>
            </p:cNvSpPr>
            <p:nvPr/>
          </p:nvSpPr>
          <p:spPr bwMode="auto">
            <a:xfrm>
              <a:off x="5271" y="1376"/>
              <a:ext cx="0" cy="1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4" name="Line 17"/>
            <p:cNvSpPr>
              <a:spLocks noChangeShapeType="1"/>
            </p:cNvSpPr>
            <p:nvPr/>
          </p:nvSpPr>
          <p:spPr bwMode="auto">
            <a:xfrm>
              <a:off x="4796" y="1376"/>
              <a:ext cx="0" cy="1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5" name="Line 18"/>
            <p:cNvSpPr>
              <a:spLocks noChangeShapeType="1"/>
            </p:cNvSpPr>
            <p:nvPr/>
          </p:nvSpPr>
          <p:spPr bwMode="auto">
            <a:xfrm>
              <a:off x="4531" y="1376"/>
              <a:ext cx="0" cy="1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" name="Line 19"/>
            <p:cNvSpPr>
              <a:spLocks noChangeShapeType="1"/>
            </p:cNvSpPr>
            <p:nvPr/>
          </p:nvSpPr>
          <p:spPr bwMode="auto">
            <a:xfrm>
              <a:off x="4293" y="1376"/>
              <a:ext cx="0" cy="1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7" name="Line 20"/>
            <p:cNvSpPr>
              <a:spLocks noChangeShapeType="1"/>
            </p:cNvSpPr>
            <p:nvPr/>
          </p:nvSpPr>
          <p:spPr bwMode="auto">
            <a:xfrm>
              <a:off x="4056" y="1376"/>
              <a:ext cx="0" cy="15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1" name="Line 34"/>
            <p:cNvSpPr>
              <a:spLocks noChangeShapeType="1"/>
            </p:cNvSpPr>
            <p:nvPr/>
          </p:nvSpPr>
          <p:spPr bwMode="auto">
            <a:xfrm>
              <a:off x="5509" y="1376"/>
              <a:ext cx="0" cy="1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2" name="Line 35"/>
            <p:cNvSpPr>
              <a:spLocks noChangeShapeType="1"/>
            </p:cNvSpPr>
            <p:nvPr/>
          </p:nvSpPr>
          <p:spPr bwMode="auto">
            <a:xfrm flipV="1">
              <a:off x="2576" y="2318"/>
              <a:ext cx="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3" name="Line 36"/>
            <p:cNvSpPr>
              <a:spLocks noChangeShapeType="1"/>
            </p:cNvSpPr>
            <p:nvPr/>
          </p:nvSpPr>
          <p:spPr bwMode="auto">
            <a:xfrm flipV="1">
              <a:off x="3025" y="2116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4" name="Line 37"/>
            <p:cNvSpPr>
              <a:spLocks noChangeShapeType="1"/>
            </p:cNvSpPr>
            <p:nvPr/>
          </p:nvSpPr>
          <p:spPr bwMode="auto">
            <a:xfrm>
              <a:off x="2576" y="2318"/>
              <a:ext cx="4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5" name="Line 38"/>
            <p:cNvSpPr>
              <a:spLocks noChangeShapeType="1"/>
            </p:cNvSpPr>
            <p:nvPr/>
          </p:nvSpPr>
          <p:spPr bwMode="auto">
            <a:xfrm flipV="1">
              <a:off x="3025" y="2116"/>
              <a:ext cx="10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" name="Line 39"/>
            <p:cNvSpPr>
              <a:spLocks noChangeShapeType="1"/>
            </p:cNvSpPr>
            <p:nvPr/>
          </p:nvSpPr>
          <p:spPr bwMode="auto">
            <a:xfrm flipV="1">
              <a:off x="4056" y="2116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" name="Line 40"/>
            <p:cNvSpPr>
              <a:spLocks noChangeShapeType="1"/>
            </p:cNvSpPr>
            <p:nvPr/>
          </p:nvSpPr>
          <p:spPr bwMode="auto">
            <a:xfrm>
              <a:off x="4056" y="2352"/>
              <a:ext cx="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8" name="Text Box 41"/>
            <p:cNvSpPr txBox="1">
              <a:spLocks noChangeArrowheads="1"/>
            </p:cNvSpPr>
            <p:nvPr/>
          </p:nvSpPr>
          <p:spPr bwMode="auto">
            <a:xfrm>
              <a:off x="5297" y="2418"/>
              <a:ext cx="179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9" name="Text Box 42"/>
            <p:cNvSpPr txBox="1">
              <a:spLocks noChangeArrowheads="1"/>
            </p:cNvSpPr>
            <p:nvPr/>
          </p:nvSpPr>
          <p:spPr bwMode="auto">
            <a:xfrm>
              <a:off x="4320" y="2415"/>
              <a:ext cx="17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0" name="Text Box 43"/>
            <p:cNvSpPr txBox="1">
              <a:spLocks noChangeArrowheads="1"/>
            </p:cNvSpPr>
            <p:nvPr/>
          </p:nvSpPr>
          <p:spPr bwMode="auto">
            <a:xfrm>
              <a:off x="4083" y="2418"/>
              <a:ext cx="17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1" name="Text Box 44"/>
            <p:cNvSpPr txBox="1">
              <a:spLocks noChangeArrowheads="1"/>
            </p:cNvSpPr>
            <p:nvPr/>
          </p:nvSpPr>
          <p:spPr bwMode="auto">
            <a:xfrm>
              <a:off x="2400" y="2149"/>
              <a:ext cx="4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272" name="Text Box 45"/>
            <p:cNvSpPr txBox="1">
              <a:spLocks noChangeArrowheads="1"/>
            </p:cNvSpPr>
            <p:nvPr/>
          </p:nvSpPr>
          <p:spPr bwMode="auto">
            <a:xfrm>
              <a:off x="4557" y="2418"/>
              <a:ext cx="17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3" name="Rectangle 46" descr="浅色上对角线"/>
            <p:cNvSpPr>
              <a:spLocks noChangeArrowheads="1"/>
            </p:cNvSpPr>
            <p:nvPr/>
          </p:nvSpPr>
          <p:spPr bwMode="auto">
            <a:xfrm>
              <a:off x="4928" y="1058"/>
              <a:ext cx="116" cy="434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" name="Rectangle 47" descr="浅色上对角线"/>
            <p:cNvSpPr>
              <a:spLocks noChangeArrowheads="1"/>
            </p:cNvSpPr>
            <p:nvPr/>
          </p:nvSpPr>
          <p:spPr bwMode="auto">
            <a:xfrm>
              <a:off x="3950" y="1058"/>
              <a:ext cx="116" cy="434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5" name="Line 48"/>
            <p:cNvSpPr>
              <a:spLocks noChangeShapeType="1"/>
            </p:cNvSpPr>
            <p:nvPr/>
          </p:nvSpPr>
          <p:spPr bwMode="auto">
            <a:xfrm>
              <a:off x="2496" y="1376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76" name="Group 49"/>
            <p:cNvGrpSpPr>
              <a:grpSpLocks/>
            </p:cNvGrpSpPr>
            <p:nvPr/>
          </p:nvGrpSpPr>
          <p:grpSpPr bwMode="auto">
            <a:xfrm>
              <a:off x="2719" y="1175"/>
              <a:ext cx="112" cy="201"/>
              <a:chOff x="612" y="1026"/>
              <a:chExt cx="227" cy="272"/>
            </a:xfrm>
          </p:grpSpPr>
          <p:sp>
            <p:nvSpPr>
              <p:cNvPr id="354" name="Line 50"/>
              <p:cNvSpPr>
                <a:spLocks noChangeShapeType="1"/>
              </p:cNvSpPr>
              <p:nvPr/>
            </p:nvSpPr>
            <p:spPr bwMode="auto">
              <a:xfrm flipV="1">
                <a:off x="612" y="102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5" name="Line 51"/>
              <p:cNvSpPr>
                <a:spLocks noChangeShapeType="1"/>
              </p:cNvSpPr>
              <p:nvPr/>
            </p:nvSpPr>
            <p:spPr bwMode="auto">
              <a:xfrm>
                <a:off x="612" y="102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" name="Line 52"/>
              <p:cNvSpPr>
                <a:spLocks noChangeShapeType="1"/>
              </p:cNvSpPr>
              <p:nvPr/>
            </p:nvSpPr>
            <p:spPr bwMode="auto">
              <a:xfrm flipV="1">
                <a:off x="839" y="102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7" name="Group 53"/>
            <p:cNvGrpSpPr>
              <a:grpSpLocks/>
            </p:cNvGrpSpPr>
            <p:nvPr/>
          </p:nvGrpSpPr>
          <p:grpSpPr bwMode="auto">
            <a:xfrm>
              <a:off x="2831" y="1175"/>
              <a:ext cx="245" cy="201"/>
              <a:chOff x="839" y="1026"/>
              <a:chExt cx="499" cy="272"/>
            </a:xfrm>
          </p:grpSpPr>
          <p:sp>
            <p:nvSpPr>
              <p:cNvPr id="349" name="Line 54"/>
              <p:cNvSpPr>
                <a:spLocks noChangeShapeType="1"/>
              </p:cNvSpPr>
              <p:nvPr/>
            </p:nvSpPr>
            <p:spPr bwMode="auto">
              <a:xfrm>
                <a:off x="839" y="129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50" name="Group 55"/>
              <p:cNvGrpSpPr>
                <a:grpSpLocks/>
              </p:cNvGrpSpPr>
              <p:nvPr/>
            </p:nvGrpSpPr>
            <p:grpSpPr bwMode="auto">
              <a:xfrm>
                <a:off x="1111" y="1026"/>
                <a:ext cx="227" cy="272"/>
                <a:chOff x="612" y="1026"/>
                <a:chExt cx="227" cy="272"/>
              </a:xfrm>
            </p:grpSpPr>
            <p:sp>
              <p:nvSpPr>
                <p:cNvPr id="35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612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Line 57"/>
                <p:cNvSpPr>
                  <a:spLocks noChangeShapeType="1"/>
                </p:cNvSpPr>
                <p:nvPr/>
              </p:nvSpPr>
              <p:spPr bwMode="auto">
                <a:xfrm>
                  <a:off x="612" y="102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839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8" name="Group 59"/>
            <p:cNvGrpSpPr>
              <a:grpSpLocks/>
            </p:cNvGrpSpPr>
            <p:nvPr/>
          </p:nvGrpSpPr>
          <p:grpSpPr bwMode="auto">
            <a:xfrm>
              <a:off x="3076" y="1175"/>
              <a:ext cx="245" cy="201"/>
              <a:chOff x="1253" y="1026"/>
              <a:chExt cx="463" cy="272"/>
            </a:xfrm>
          </p:grpSpPr>
          <p:sp>
            <p:nvSpPr>
              <p:cNvPr id="344" name="Line 60"/>
              <p:cNvSpPr>
                <a:spLocks noChangeShapeType="1"/>
              </p:cNvSpPr>
              <p:nvPr/>
            </p:nvSpPr>
            <p:spPr bwMode="auto">
              <a:xfrm>
                <a:off x="1253" y="1298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45" name="Group 61"/>
              <p:cNvGrpSpPr>
                <a:grpSpLocks/>
              </p:cNvGrpSpPr>
              <p:nvPr/>
            </p:nvGrpSpPr>
            <p:grpSpPr bwMode="auto">
              <a:xfrm>
                <a:off x="1505" y="1026"/>
                <a:ext cx="211" cy="272"/>
                <a:chOff x="1505" y="1026"/>
                <a:chExt cx="211" cy="272"/>
              </a:xfrm>
            </p:grpSpPr>
            <p:sp>
              <p:nvSpPr>
                <p:cNvPr id="34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505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Line 63"/>
                <p:cNvSpPr>
                  <a:spLocks noChangeShapeType="1"/>
                </p:cNvSpPr>
                <p:nvPr/>
              </p:nvSpPr>
              <p:spPr bwMode="auto">
                <a:xfrm>
                  <a:off x="1505" y="1026"/>
                  <a:ext cx="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716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9" name="Group 65"/>
            <p:cNvGrpSpPr>
              <a:grpSpLocks/>
            </p:cNvGrpSpPr>
            <p:nvPr/>
          </p:nvGrpSpPr>
          <p:grpSpPr bwMode="auto">
            <a:xfrm>
              <a:off x="3321" y="1175"/>
              <a:ext cx="245" cy="201"/>
              <a:chOff x="839" y="1026"/>
              <a:chExt cx="499" cy="272"/>
            </a:xfrm>
          </p:grpSpPr>
          <p:sp>
            <p:nvSpPr>
              <p:cNvPr id="339" name="Line 66"/>
              <p:cNvSpPr>
                <a:spLocks noChangeShapeType="1"/>
              </p:cNvSpPr>
              <p:nvPr/>
            </p:nvSpPr>
            <p:spPr bwMode="auto">
              <a:xfrm>
                <a:off x="839" y="129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40" name="Group 67"/>
              <p:cNvGrpSpPr>
                <a:grpSpLocks/>
              </p:cNvGrpSpPr>
              <p:nvPr/>
            </p:nvGrpSpPr>
            <p:grpSpPr bwMode="auto">
              <a:xfrm>
                <a:off x="1111" y="1026"/>
                <a:ext cx="227" cy="272"/>
                <a:chOff x="612" y="1026"/>
                <a:chExt cx="227" cy="272"/>
              </a:xfrm>
            </p:grpSpPr>
            <p:sp>
              <p:nvSpPr>
                <p:cNvPr id="341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612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Line 69"/>
                <p:cNvSpPr>
                  <a:spLocks noChangeShapeType="1"/>
                </p:cNvSpPr>
                <p:nvPr/>
              </p:nvSpPr>
              <p:spPr bwMode="auto">
                <a:xfrm>
                  <a:off x="612" y="102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839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0" name="Line 71"/>
            <p:cNvSpPr>
              <a:spLocks noChangeShapeType="1"/>
            </p:cNvSpPr>
            <p:nvPr/>
          </p:nvSpPr>
          <p:spPr bwMode="auto">
            <a:xfrm>
              <a:off x="3566" y="1376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1" name="Line 72"/>
            <p:cNvSpPr>
              <a:spLocks noChangeShapeType="1"/>
            </p:cNvSpPr>
            <p:nvPr/>
          </p:nvSpPr>
          <p:spPr bwMode="auto">
            <a:xfrm flipV="1">
              <a:off x="3700" y="11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2" name="Line 73"/>
            <p:cNvSpPr>
              <a:spLocks noChangeShapeType="1"/>
            </p:cNvSpPr>
            <p:nvPr/>
          </p:nvSpPr>
          <p:spPr bwMode="auto">
            <a:xfrm>
              <a:off x="3700" y="117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3" name="Line 74"/>
            <p:cNvSpPr>
              <a:spLocks noChangeShapeType="1"/>
            </p:cNvSpPr>
            <p:nvPr/>
          </p:nvSpPr>
          <p:spPr bwMode="auto">
            <a:xfrm>
              <a:off x="3812" y="1376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" name="Line 75"/>
            <p:cNvSpPr>
              <a:spLocks noChangeShapeType="1"/>
            </p:cNvSpPr>
            <p:nvPr/>
          </p:nvSpPr>
          <p:spPr bwMode="auto">
            <a:xfrm flipV="1">
              <a:off x="3945" y="11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5" name="Line 76"/>
            <p:cNvSpPr>
              <a:spLocks noChangeShapeType="1"/>
            </p:cNvSpPr>
            <p:nvPr/>
          </p:nvSpPr>
          <p:spPr bwMode="auto">
            <a:xfrm>
              <a:off x="3945" y="117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86" name="Group 77"/>
            <p:cNvGrpSpPr>
              <a:grpSpLocks/>
            </p:cNvGrpSpPr>
            <p:nvPr/>
          </p:nvGrpSpPr>
          <p:grpSpPr bwMode="auto">
            <a:xfrm>
              <a:off x="4057" y="1175"/>
              <a:ext cx="246" cy="201"/>
              <a:chOff x="839" y="1026"/>
              <a:chExt cx="499" cy="272"/>
            </a:xfrm>
          </p:grpSpPr>
          <p:sp>
            <p:nvSpPr>
              <p:cNvPr id="334" name="Line 78"/>
              <p:cNvSpPr>
                <a:spLocks noChangeShapeType="1"/>
              </p:cNvSpPr>
              <p:nvPr/>
            </p:nvSpPr>
            <p:spPr bwMode="auto">
              <a:xfrm>
                <a:off x="839" y="129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35" name="Group 79"/>
              <p:cNvGrpSpPr>
                <a:grpSpLocks/>
              </p:cNvGrpSpPr>
              <p:nvPr/>
            </p:nvGrpSpPr>
            <p:grpSpPr bwMode="auto">
              <a:xfrm>
                <a:off x="1111" y="1026"/>
                <a:ext cx="227" cy="272"/>
                <a:chOff x="612" y="1026"/>
                <a:chExt cx="227" cy="272"/>
              </a:xfrm>
            </p:grpSpPr>
            <p:sp>
              <p:nvSpPr>
                <p:cNvPr id="33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612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Line 81"/>
                <p:cNvSpPr>
                  <a:spLocks noChangeShapeType="1"/>
                </p:cNvSpPr>
                <p:nvPr/>
              </p:nvSpPr>
              <p:spPr bwMode="auto">
                <a:xfrm>
                  <a:off x="612" y="102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839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7" name="Line 83"/>
            <p:cNvSpPr>
              <a:spLocks noChangeShapeType="1"/>
            </p:cNvSpPr>
            <p:nvPr/>
          </p:nvSpPr>
          <p:spPr bwMode="auto">
            <a:xfrm>
              <a:off x="4531" y="1376"/>
              <a:ext cx="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88" name="Group 84"/>
            <p:cNvGrpSpPr>
              <a:grpSpLocks/>
            </p:cNvGrpSpPr>
            <p:nvPr/>
          </p:nvGrpSpPr>
          <p:grpSpPr bwMode="auto">
            <a:xfrm>
              <a:off x="4681" y="1175"/>
              <a:ext cx="112" cy="201"/>
              <a:chOff x="612" y="1026"/>
              <a:chExt cx="227" cy="272"/>
            </a:xfrm>
          </p:grpSpPr>
          <p:sp>
            <p:nvSpPr>
              <p:cNvPr id="331" name="Line 85"/>
              <p:cNvSpPr>
                <a:spLocks noChangeShapeType="1"/>
              </p:cNvSpPr>
              <p:nvPr/>
            </p:nvSpPr>
            <p:spPr bwMode="auto">
              <a:xfrm flipV="1">
                <a:off x="612" y="102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2" name="Line 86"/>
              <p:cNvSpPr>
                <a:spLocks noChangeShapeType="1"/>
              </p:cNvSpPr>
              <p:nvPr/>
            </p:nvSpPr>
            <p:spPr bwMode="auto">
              <a:xfrm>
                <a:off x="612" y="102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3" name="Line 87"/>
              <p:cNvSpPr>
                <a:spLocks noChangeShapeType="1"/>
              </p:cNvSpPr>
              <p:nvPr/>
            </p:nvSpPr>
            <p:spPr bwMode="auto">
              <a:xfrm flipV="1">
                <a:off x="839" y="102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9" name="Line 88"/>
            <p:cNvSpPr>
              <a:spLocks noChangeShapeType="1"/>
            </p:cNvSpPr>
            <p:nvPr/>
          </p:nvSpPr>
          <p:spPr bwMode="auto">
            <a:xfrm>
              <a:off x="4298" y="1376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0" name="Line 89"/>
            <p:cNvSpPr>
              <a:spLocks noChangeShapeType="1"/>
            </p:cNvSpPr>
            <p:nvPr/>
          </p:nvSpPr>
          <p:spPr bwMode="auto">
            <a:xfrm flipV="1">
              <a:off x="4432" y="11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1" name="Line 90"/>
            <p:cNvSpPr>
              <a:spLocks noChangeShapeType="1"/>
            </p:cNvSpPr>
            <p:nvPr/>
          </p:nvSpPr>
          <p:spPr bwMode="auto">
            <a:xfrm>
              <a:off x="4432" y="1175"/>
              <a:ext cx="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2" name="Line 91"/>
            <p:cNvSpPr>
              <a:spLocks noChangeShapeType="1"/>
            </p:cNvSpPr>
            <p:nvPr/>
          </p:nvSpPr>
          <p:spPr bwMode="auto">
            <a:xfrm>
              <a:off x="4793" y="1376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3" name="Line 92"/>
            <p:cNvSpPr>
              <a:spLocks noChangeShapeType="1"/>
            </p:cNvSpPr>
            <p:nvPr/>
          </p:nvSpPr>
          <p:spPr bwMode="auto">
            <a:xfrm flipV="1">
              <a:off x="4926" y="11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4" name="Line 93"/>
            <p:cNvSpPr>
              <a:spLocks noChangeShapeType="1"/>
            </p:cNvSpPr>
            <p:nvPr/>
          </p:nvSpPr>
          <p:spPr bwMode="auto">
            <a:xfrm>
              <a:off x="4926" y="1175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5" name="Group 94"/>
            <p:cNvGrpSpPr>
              <a:grpSpLocks/>
            </p:cNvGrpSpPr>
            <p:nvPr/>
          </p:nvGrpSpPr>
          <p:grpSpPr bwMode="auto">
            <a:xfrm>
              <a:off x="5038" y="1175"/>
              <a:ext cx="245" cy="201"/>
              <a:chOff x="839" y="1026"/>
              <a:chExt cx="499" cy="272"/>
            </a:xfrm>
          </p:grpSpPr>
          <p:sp>
            <p:nvSpPr>
              <p:cNvPr id="326" name="Line 95"/>
              <p:cNvSpPr>
                <a:spLocks noChangeShapeType="1"/>
              </p:cNvSpPr>
              <p:nvPr/>
            </p:nvSpPr>
            <p:spPr bwMode="auto">
              <a:xfrm>
                <a:off x="839" y="129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27" name="Group 96"/>
              <p:cNvGrpSpPr>
                <a:grpSpLocks/>
              </p:cNvGrpSpPr>
              <p:nvPr/>
            </p:nvGrpSpPr>
            <p:grpSpPr bwMode="auto">
              <a:xfrm>
                <a:off x="1111" y="1026"/>
                <a:ext cx="227" cy="272"/>
                <a:chOff x="612" y="1026"/>
                <a:chExt cx="227" cy="272"/>
              </a:xfrm>
            </p:grpSpPr>
            <p:sp>
              <p:nvSpPr>
                <p:cNvPr id="328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612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Line 98"/>
                <p:cNvSpPr>
                  <a:spLocks noChangeShapeType="1"/>
                </p:cNvSpPr>
                <p:nvPr/>
              </p:nvSpPr>
              <p:spPr bwMode="auto">
                <a:xfrm>
                  <a:off x="612" y="102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839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6" name="Group 100"/>
            <p:cNvGrpSpPr>
              <a:grpSpLocks/>
            </p:cNvGrpSpPr>
            <p:nvPr/>
          </p:nvGrpSpPr>
          <p:grpSpPr bwMode="auto">
            <a:xfrm>
              <a:off x="5271" y="1175"/>
              <a:ext cx="245" cy="201"/>
              <a:chOff x="839" y="1026"/>
              <a:chExt cx="499" cy="272"/>
            </a:xfrm>
          </p:grpSpPr>
          <p:sp>
            <p:nvSpPr>
              <p:cNvPr id="321" name="Line 101"/>
              <p:cNvSpPr>
                <a:spLocks noChangeShapeType="1"/>
              </p:cNvSpPr>
              <p:nvPr/>
            </p:nvSpPr>
            <p:spPr bwMode="auto">
              <a:xfrm>
                <a:off x="839" y="129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22" name="Group 102"/>
              <p:cNvGrpSpPr>
                <a:grpSpLocks/>
              </p:cNvGrpSpPr>
              <p:nvPr/>
            </p:nvGrpSpPr>
            <p:grpSpPr bwMode="auto">
              <a:xfrm>
                <a:off x="1111" y="1026"/>
                <a:ext cx="227" cy="272"/>
                <a:chOff x="612" y="1026"/>
                <a:chExt cx="227" cy="272"/>
              </a:xfrm>
            </p:grpSpPr>
            <p:sp>
              <p:nvSpPr>
                <p:cNvPr id="323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612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Line 104"/>
                <p:cNvSpPr>
                  <a:spLocks noChangeShapeType="1"/>
                </p:cNvSpPr>
                <p:nvPr/>
              </p:nvSpPr>
              <p:spPr bwMode="auto">
                <a:xfrm>
                  <a:off x="612" y="102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839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" name="Line 106"/>
            <p:cNvSpPr>
              <a:spLocks noChangeShapeType="1"/>
            </p:cNvSpPr>
            <p:nvPr/>
          </p:nvSpPr>
          <p:spPr bwMode="auto">
            <a:xfrm>
              <a:off x="3817" y="11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8" name="Line 107"/>
            <p:cNvSpPr>
              <a:spLocks noChangeShapeType="1"/>
            </p:cNvSpPr>
            <p:nvPr/>
          </p:nvSpPr>
          <p:spPr bwMode="auto">
            <a:xfrm>
              <a:off x="4056" y="1175"/>
              <a:ext cx="0" cy="2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9" name="Line 108"/>
            <p:cNvSpPr>
              <a:spLocks noChangeShapeType="1"/>
            </p:cNvSpPr>
            <p:nvPr/>
          </p:nvSpPr>
          <p:spPr bwMode="auto">
            <a:xfrm>
              <a:off x="5509" y="1376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0" name="Line 109"/>
            <p:cNvSpPr>
              <a:spLocks noChangeShapeType="1"/>
            </p:cNvSpPr>
            <p:nvPr/>
          </p:nvSpPr>
          <p:spPr bwMode="auto">
            <a:xfrm>
              <a:off x="4531" y="11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1" name="Line 110"/>
            <p:cNvSpPr>
              <a:spLocks noChangeShapeType="1"/>
            </p:cNvSpPr>
            <p:nvPr/>
          </p:nvSpPr>
          <p:spPr bwMode="auto">
            <a:xfrm>
              <a:off x="5033" y="1175"/>
              <a:ext cx="0" cy="2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2" name="Group 111"/>
            <p:cNvGrpSpPr>
              <a:grpSpLocks/>
            </p:cNvGrpSpPr>
            <p:nvPr/>
          </p:nvGrpSpPr>
          <p:grpSpPr bwMode="auto">
            <a:xfrm>
              <a:off x="3844" y="1477"/>
              <a:ext cx="106" cy="202"/>
              <a:chOff x="2472" y="1434"/>
              <a:chExt cx="181" cy="272"/>
            </a:xfrm>
          </p:grpSpPr>
          <p:sp>
            <p:nvSpPr>
              <p:cNvPr id="317" name="Line 112"/>
              <p:cNvSpPr>
                <a:spLocks noChangeShapeType="1"/>
              </p:cNvSpPr>
              <p:nvPr/>
            </p:nvSpPr>
            <p:spPr bwMode="auto">
              <a:xfrm flipV="1">
                <a:off x="2472" y="14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" name="Line 113"/>
              <p:cNvSpPr>
                <a:spLocks noChangeShapeType="1"/>
              </p:cNvSpPr>
              <p:nvPr/>
            </p:nvSpPr>
            <p:spPr bwMode="auto">
              <a:xfrm>
                <a:off x="2472" y="1434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" name="Line 114"/>
              <p:cNvSpPr>
                <a:spLocks noChangeShapeType="1"/>
              </p:cNvSpPr>
              <p:nvPr/>
            </p:nvSpPr>
            <p:spPr bwMode="auto">
              <a:xfrm flipV="1">
                <a:off x="2653" y="14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0" name="Line 115"/>
              <p:cNvSpPr>
                <a:spLocks noChangeShapeType="1"/>
              </p:cNvSpPr>
              <p:nvPr/>
            </p:nvSpPr>
            <p:spPr bwMode="auto">
              <a:xfrm flipV="1">
                <a:off x="2472" y="1434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3" name="Group 116"/>
            <p:cNvGrpSpPr>
              <a:grpSpLocks/>
            </p:cNvGrpSpPr>
            <p:nvPr/>
          </p:nvGrpSpPr>
          <p:grpSpPr bwMode="auto">
            <a:xfrm>
              <a:off x="4823" y="1477"/>
              <a:ext cx="105" cy="202"/>
              <a:chOff x="2472" y="1434"/>
              <a:chExt cx="181" cy="272"/>
            </a:xfrm>
          </p:grpSpPr>
          <p:sp>
            <p:nvSpPr>
              <p:cNvPr id="313" name="Line 117"/>
              <p:cNvSpPr>
                <a:spLocks noChangeShapeType="1"/>
              </p:cNvSpPr>
              <p:nvPr/>
            </p:nvSpPr>
            <p:spPr bwMode="auto">
              <a:xfrm flipV="1">
                <a:off x="2472" y="14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4" name="Line 118"/>
              <p:cNvSpPr>
                <a:spLocks noChangeShapeType="1"/>
              </p:cNvSpPr>
              <p:nvPr/>
            </p:nvSpPr>
            <p:spPr bwMode="auto">
              <a:xfrm>
                <a:off x="2472" y="1434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5" name="Line 119"/>
              <p:cNvSpPr>
                <a:spLocks noChangeShapeType="1"/>
              </p:cNvSpPr>
              <p:nvPr/>
            </p:nvSpPr>
            <p:spPr bwMode="auto">
              <a:xfrm flipV="1">
                <a:off x="2653" y="14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6" name="Line 120"/>
              <p:cNvSpPr>
                <a:spLocks noChangeShapeType="1"/>
              </p:cNvSpPr>
              <p:nvPr/>
            </p:nvSpPr>
            <p:spPr bwMode="auto">
              <a:xfrm flipV="1">
                <a:off x="2472" y="1434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4" name="Line 121"/>
            <p:cNvSpPr>
              <a:spLocks noChangeShapeType="1"/>
            </p:cNvSpPr>
            <p:nvPr/>
          </p:nvSpPr>
          <p:spPr bwMode="auto">
            <a:xfrm>
              <a:off x="3950" y="1679"/>
              <a:ext cx="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" name="Line 123"/>
            <p:cNvSpPr>
              <a:spLocks noChangeShapeType="1"/>
            </p:cNvSpPr>
            <p:nvPr/>
          </p:nvSpPr>
          <p:spPr bwMode="auto">
            <a:xfrm flipV="1">
              <a:off x="4531" y="2116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6" name="Line 124"/>
            <p:cNvSpPr>
              <a:spLocks noChangeShapeType="1"/>
            </p:cNvSpPr>
            <p:nvPr/>
          </p:nvSpPr>
          <p:spPr bwMode="auto">
            <a:xfrm>
              <a:off x="4532" y="2116"/>
              <a:ext cx="5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" name="Line 125"/>
            <p:cNvSpPr>
              <a:spLocks noChangeShapeType="1"/>
            </p:cNvSpPr>
            <p:nvPr/>
          </p:nvSpPr>
          <p:spPr bwMode="auto">
            <a:xfrm flipV="1">
              <a:off x="5033" y="2116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" name="Line 126"/>
            <p:cNvSpPr>
              <a:spLocks noChangeShapeType="1"/>
            </p:cNvSpPr>
            <p:nvPr/>
          </p:nvSpPr>
          <p:spPr bwMode="auto">
            <a:xfrm>
              <a:off x="5034" y="2352"/>
              <a:ext cx="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" name="Line 127"/>
            <p:cNvSpPr>
              <a:spLocks noChangeShapeType="1"/>
            </p:cNvSpPr>
            <p:nvPr/>
          </p:nvSpPr>
          <p:spPr bwMode="auto">
            <a:xfrm flipV="1">
              <a:off x="5509" y="2116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0" name="Line 128"/>
            <p:cNvSpPr>
              <a:spLocks noChangeShapeType="1"/>
            </p:cNvSpPr>
            <p:nvPr/>
          </p:nvSpPr>
          <p:spPr bwMode="auto">
            <a:xfrm>
              <a:off x="5509" y="2083"/>
              <a:ext cx="1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1" name="Text Box 129"/>
            <p:cNvSpPr txBox="1">
              <a:spLocks noChangeArrowheads="1"/>
            </p:cNvSpPr>
            <p:nvPr/>
          </p:nvSpPr>
          <p:spPr bwMode="auto">
            <a:xfrm>
              <a:off x="5060" y="2418"/>
              <a:ext cx="17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2" name="Text Box 130"/>
            <p:cNvSpPr txBox="1">
              <a:spLocks noChangeArrowheads="1"/>
            </p:cNvSpPr>
            <p:nvPr/>
          </p:nvSpPr>
          <p:spPr bwMode="auto">
            <a:xfrm>
              <a:off x="5508" y="2418"/>
              <a:ext cx="17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56" name="Group 146"/>
          <p:cNvGrpSpPr>
            <a:grpSpLocks/>
          </p:cNvGrpSpPr>
          <p:nvPr/>
        </p:nvGrpSpPr>
        <p:grpSpPr bwMode="auto">
          <a:xfrm>
            <a:off x="4628125" y="3135744"/>
            <a:ext cx="5453062" cy="1899829"/>
            <a:chOff x="2256" y="1226"/>
            <a:chExt cx="3435" cy="1750"/>
          </a:xfrm>
        </p:grpSpPr>
        <p:sp>
          <p:nvSpPr>
            <p:cNvPr id="457" name="Line 6"/>
            <p:cNvSpPr>
              <a:spLocks noChangeShapeType="1"/>
            </p:cNvSpPr>
            <p:nvPr/>
          </p:nvSpPr>
          <p:spPr bwMode="auto">
            <a:xfrm>
              <a:off x="2561" y="1410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69" name="Group 18"/>
            <p:cNvGrpSpPr>
              <a:grpSpLocks/>
            </p:cNvGrpSpPr>
            <p:nvPr/>
          </p:nvGrpSpPr>
          <p:grpSpPr bwMode="auto">
            <a:xfrm>
              <a:off x="2764" y="1226"/>
              <a:ext cx="103" cy="184"/>
              <a:chOff x="612" y="1026"/>
              <a:chExt cx="227" cy="272"/>
            </a:xfrm>
          </p:grpSpPr>
          <p:sp>
            <p:nvSpPr>
              <p:cNvPr id="592" name="Line 19"/>
              <p:cNvSpPr>
                <a:spLocks noChangeShapeType="1"/>
              </p:cNvSpPr>
              <p:nvPr/>
            </p:nvSpPr>
            <p:spPr bwMode="auto">
              <a:xfrm flipV="1">
                <a:off x="612" y="102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3" name="Line 20"/>
              <p:cNvSpPr>
                <a:spLocks noChangeShapeType="1"/>
              </p:cNvSpPr>
              <p:nvPr/>
            </p:nvSpPr>
            <p:spPr bwMode="auto">
              <a:xfrm>
                <a:off x="612" y="102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" name="Line 21"/>
              <p:cNvSpPr>
                <a:spLocks noChangeShapeType="1"/>
              </p:cNvSpPr>
              <p:nvPr/>
            </p:nvSpPr>
            <p:spPr bwMode="auto">
              <a:xfrm flipV="1">
                <a:off x="839" y="102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0" name="Group 22"/>
            <p:cNvGrpSpPr>
              <a:grpSpLocks/>
            </p:cNvGrpSpPr>
            <p:nvPr/>
          </p:nvGrpSpPr>
          <p:grpSpPr bwMode="auto">
            <a:xfrm>
              <a:off x="2867" y="1226"/>
              <a:ext cx="225" cy="184"/>
              <a:chOff x="839" y="1026"/>
              <a:chExt cx="499" cy="272"/>
            </a:xfrm>
          </p:grpSpPr>
          <p:sp>
            <p:nvSpPr>
              <p:cNvPr id="587" name="Line 23"/>
              <p:cNvSpPr>
                <a:spLocks noChangeShapeType="1"/>
              </p:cNvSpPr>
              <p:nvPr/>
            </p:nvSpPr>
            <p:spPr bwMode="auto">
              <a:xfrm>
                <a:off x="839" y="129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88" name="Group 24"/>
              <p:cNvGrpSpPr>
                <a:grpSpLocks/>
              </p:cNvGrpSpPr>
              <p:nvPr/>
            </p:nvGrpSpPr>
            <p:grpSpPr bwMode="auto">
              <a:xfrm>
                <a:off x="1111" y="1026"/>
                <a:ext cx="227" cy="272"/>
                <a:chOff x="612" y="1026"/>
                <a:chExt cx="227" cy="272"/>
              </a:xfrm>
            </p:grpSpPr>
            <p:sp>
              <p:nvSpPr>
                <p:cNvPr id="58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612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0" name="Line 26"/>
                <p:cNvSpPr>
                  <a:spLocks noChangeShapeType="1"/>
                </p:cNvSpPr>
                <p:nvPr/>
              </p:nvSpPr>
              <p:spPr bwMode="auto">
                <a:xfrm>
                  <a:off x="612" y="102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839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1" name="Group 28"/>
            <p:cNvGrpSpPr>
              <a:grpSpLocks/>
            </p:cNvGrpSpPr>
            <p:nvPr/>
          </p:nvGrpSpPr>
          <p:grpSpPr bwMode="auto">
            <a:xfrm>
              <a:off x="3092" y="1226"/>
              <a:ext cx="226" cy="184"/>
              <a:chOff x="1253" y="1026"/>
              <a:chExt cx="463" cy="272"/>
            </a:xfrm>
          </p:grpSpPr>
          <p:sp>
            <p:nvSpPr>
              <p:cNvPr id="582" name="Line 29"/>
              <p:cNvSpPr>
                <a:spLocks noChangeShapeType="1"/>
              </p:cNvSpPr>
              <p:nvPr/>
            </p:nvSpPr>
            <p:spPr bwMode="auto">
              <a:xfrm>
                <a:off x="1253" y="1298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83" name="Group 30"/>
              <p:cNvGrpSpPr>
                <a:grpSpLocks/>
              </p:cNvGrpSpPr>
              <p:nvPr/>
            </p:nvGrpSpPr>
            <p:grpSpPr bwMode="auto">
              <a:xfrm>
                <a:off x="1505" y="1026"/>
                <a:ext cx="211" cy="272"/>
                <a:chOff x="1505" y="1026"/>
                <a:chExt cx="211" cy="272"/>
              </a:xfrm>
            </p:grpSpPr>
            <p:sp>
              <p:nvSpPr>
                <p:cNvPr id="58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505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5" name="Line 32"/>
                <p:cNvSpPr>
                  <a:spLocks noChangeShapeType="1"/>
                </p:cNvSpPr>
                <p:nvPr/>
              </p:nvSpPr>
              <p:spPr bwMode="auto">
                <a:xfrm>
                  <a:off x="1505" y="1026"/>
                  <a:ext cx="2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6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716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2" name="Group 34"/>
            <p:cNvGrpSpPr>
              <a:grpSpLocks/>
            </p:cNvGrpSpPr>
            <p:nvPr/>
          </p:nvGrpSpPr>
          <p:grpSpPr bwMode="auto">
            <a:xfrm>
              <a:off x="3318" y="1226"/>
              <a:ext cx="225" cy="184"/>
              <a:chOff x="839" y="1026"/>
              <a:chExt cx="499" cy="272"/>
            </a:xfrm>
          </p:grpSpPr>
          <p:sp>
            <p:nvSpPr>
              <p:cNvPr id="577" name="Line 35"/>
              <p:cNvSpPr>
                <a:spLocks noChangeShapeType="1"/>
              </p:cNvSpPr>
              <p:nvPr/>
            </p:nvSpPr>
            <p:spPr bwMode="auto">
              <a:xfrm>
                <a:off x="839" y="129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78" name="Group 36"/>
              <p:cNvGrpSpPr>
                <a:grpSpLocks/>
              </p:cNvGrpSpPr>
              <p:nvPr/>
            </p:nvGrpSpPr>
            <p:grpSpPr bwMode="auto">
              <a:xfrm>
                <a:off x="1111" y="1026"/>
                <a:ext cx="227" cy="272"/>
                <a:chOff x="612" y="1026"/>
                <a:chExt cx="227" cy="272"/>
              </a:xfrm>
            </p:grpSpPr>
            <p:sp>
              <p:nvSpPr>
                <p:cNvPr id="57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612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0" name="Line 38"/>
                <p:cNvSpPr>
                  <a:spLocks noChangeShapeType="1"/>
                </p:cNvSpPr>
                <p:nvPr/>
              </p:nvSpPr>
              <p:spPr bwMode="auto">
                <a:xfrm>
                  <a:off x="612" y="102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839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3" name="Line 40"/>
            <p:cNvSpPr>
              <a:spLocks noChangeShapeType="1"/>
            </p:cNvSpPr>
            <p:nvPr/>
          </p:nvSpPr>
          <p:spPr bwMode="auto">
            <a:xfrm>
              <a:off x="3543" y="1410"/>
              <a:ext cx="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4" name="Line 41"/>
            <p:cNvSpPr>
              <a:spLocks noChangeShapeType="1"/>
            </p:cNvSpPr>
            <p:nvPr/>
          </p:nvSpPr>
          <p:spPr bwMode="auto">
            <a:xfrm flipV="1">
              <a:off x="3666" y="1226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5" name="Line 42"/>
            <p:cNvSpPr>
              <a:spLocks noChangeShapeType="1"/>
            </p:cNvSpPr>
            <p:nvPr/>
          </p:nvSpPr>
          <p:spPr bwMode="auto">
            <a:xfrm>
              <a:off x="3666" y="1226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6" name="Line 43"/>
            <p:cNvSpPr>
              <a:spLocks noChangeShapeType="1"/>
            </p:cNvSpPr>
            <p:nvPr/>
          </p:nvSpPr>
          <p:spPr bwMode="auto">
            <a:xfrm>
              <a:off x="3768" y="1410"/>
              <a:ext cx="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7" name="Line 44"/>
            <p:cNvSpPr>
              <a:spLocks noChangeShapeType="1"/>
            </p:cNvSpPr>
            <p:nvPr/>
          </p:nvSpPr>
          <p:spPr bwMode="auto">
            <a:xfrm flipV="1">
              <a:off x="3891" y="1226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8" name="Line 45"/>
            <p:cNvSpPr>
              <a:spLocks noChangeShapeType="1"/>
            </p:cNvSpPr>
            <p:nvPr/>
          </p:nvSpPr>
          <p:spPr bwMode="auto">
            <a:xfrm>
              <a:off x="3891" y="1226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79" name="Group 46"/>
            <p:cNvGrpSpPr>
              <a:grpSpLocks/>
            </p:cNvGrpSpPr>
            <p:nvPr/>
          </p:nvGrpSpPr>
          <p:grpSpPr bwMode="auto">
            <a:xfrm>
              <a:off x="3993" y="1226"/>
              <a:ext cx="226" cy="184"/>
              <a:chOff x="839" y="1026"/>
              <a:chExt cx="499" cy="272"/>
            </a:xfrm>
          </p:grpSpPr>
          <p:sp>
            <p:nvSpPr>
              <p:cNvPr id="572" name="Line 47"/>
              <p:cNvSpPr>
                <a:spLocks noChangeShapeType="1"/>
              </p:cNvSpPr>
              <p:nvPr/>
            </p:nvSpPr>
            <p:spPr bwMode="auto">
              <a:xfrm>
                <a:off x="839" y="129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73" name="Group 48"/>
              <p:cNvGrpSpPr>
                <a:grpSpLocks/>
              </p:cNvGrpSpPr>
              <p:nvPr/>
            </p:nvGrpSpPr>
            <p:grpSpPr bwMode="auto">
              <a:xfrm>
                <a:off x="1111" y="1026"/>
                <a:ext cx="227" cy="272"/>
                <a:chOff x="612" y="1026"/>
                <a:chExt cx="227" cy="272"/>
              </a:xfrm>
            </p:grpSpPr>
            <p:sp>
              <p:nvSpPr>
                <p:cNvPr id="57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12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5" name="Line 50"/>
                <p:cNvSpPr>
                  <a:spLocks noChangeShapeType="1"/>
                </p:cNvSpPr>
                <p:nvPr/>
              </p:nvSpPr>
              <p:spPr bwMode="auto">
                <a:xfrm>
                  <a:off x="612" y="102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839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0" name="Line 52"/>
            <p:cNvSpPr>
              <a:spLocks noChangeShapeType="1"/>
            </p:cNvSpPr>
            <p:nvPr/>
          </p:nvSpPr>
          <p:spPr bwMode="auto">
            <a:xfrm>
              <a:off x="4430" y="141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81" name="Group 53"/>
            <p:cNvGrpSpPr>
              <a:grpSpLocks/>
            </p:cNvGrpSpPr>
            <p:nvPr/>
          </p:nvGrpSpPr>
          <p:grpSpPr bwMode="auto">
            <a:xfrm>
              <a:off x="4567" y="1226"/>
              <a:ext cx="103" cy="184"/>
              <a:chOff x="612" y="1026"/>
              <a:chExt cx="227" cy="272"/>
            </a:xfrm>
          </p:grpSpPr>
          <p:sp>
            <p:nvSpPr>
              <p:cNvPr id="569" name="Line 54"/>
              <p:cNvSpPr>
                <a:spLocks noChangeShapeType="1"/>
              </p:cNvSpPr>
              <p:nvPr/>
            </p:nvSpPr>
            <p:spPr bwMode="auto">
              <a:xfrm flipV="1">
                <a:off x="612" y="102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" name="Line 55"/>
              <p:cNvSpPr>
                <a:spLocks noChangeShapeType="1"/>
              </p:cNvSpPr>
              <p:nvPr/>
            </p:nvSpPr>
            <p:spPr bwMode="auto">
              <a:xfrm>
                <a:off x="612" y="102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" name="Line 56"/>
              <p:cNvSpPr>
                <a:spLocks noChangeShapeType="1"/>
              </p:cNvSpPr>
              <p:nvPr/>
            </p:nvSpPr>
            <p:spPr bwMode="auto">
              <a:xfrm flipV="1">
                <a:off x="839" y="102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2" name="Line 57"/>
            <p:cNvSpPr>
              <a:spLocks noChangeShapeType="1"/>
            </p:cNvSpPr>
            <p:nvPr/>
          </p:nvSpPr>
          <p:spPr bwMode="auto">
            <a:xfrm>
              <a:off x="4215" y="1410"/>
              <a:ext cx="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3" name="Line 58"/>
            <p:cNvSpPr>
              <a:spLocks noChangeShapeType="1"/>
            </p:cNvSpPr>
            <p:nvPr/>
          </p:nvSpPr>
          <p:spPr bwMode="auto">
            <a:xfrm flipV="1">
              <a:off x="4338" y="1226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4" name="Line 59"/>
            <p:cNvSpPr>
              <a:spLocks noChangeShapeType="1"/>
            </p:cNvSpPr>
            <p:nvPr/>
          </p:nvSpPr>
          <p:spPr bwMode="auto">
            <a:xfrm>
              <a:off x="4338" y="1226"/>
              <a:ext cx="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5" name="Line 60"/>
            <p:cNvSpPr>
              <a:spLocks noChangeShapeType="1"/>
            </p:cNvSpPr>
            <p:nvPr/>
          </p:nvSpPr>
          <p:spPr bwMode="auto">
            <a:xfrm>
              <a:off x="4670" y="1410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6" name="Line 61"/>
            <p:cNvSpPr>
              <a:spLocks noChangeShapeType="1"/>
            </p:cNvSpPr>
            <p:nvPr/>
          </p:nvSpPr>
          <p:spPr bwMode="auto">
            <a:xfrm flipV="1">
              <a:off x="4792" y="1226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" name="Line 62"/>
            <p:cNvSpPr>
              <a:spLocks noChangeShapeType="1"/>
            </p:cNvSpPr>
            <p:nvPr/>
          </p:nvSpPr>
          <p:spPr bwMode="auto">
            <a:xfrm>
              <a:off x="4792" y="1226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88" name="Group 63"/>
            <p:cNvGrpSpPr>
              <a:grpSpLocks/>
            </p:cNvGrpSpPr>
            <p:nvPr/>
          </p:nvGrpSpPr>
          <p:grpSpPr bwMode="auto">
            <a:xfrm>
              <a:off x="4896" y="1226"/>
              <a:ext cx="224" cy="184"/>
              <a:chOff x="839" y="1026"/>
              <a:chExt cx="499" cy="272"/>
            </a:xfrm>
          </p:grpSpPr>
          <p:sp>
            <p:nvSpPr>
              <p:cNvPr id="564" name="Line 64"/>
              <p:cNvSpPr>
                <a:spLocks noChangeShapeType="1"/>
              </p:cNvSpPr>
              <p:nvPr/>
            </p:nvSpPr>
            <p:spPr bwMode="auto">
              <a:xfrm>
                <a:off x="839" y="129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65" name="Group 65"/>
              <p:cNvGrpSpPr>
                <a:grpSpLocks/>
              </p:cNvGrpSpPr>
              <p:nvPr/>
            </p:nvGrpSpPr>
            <p:grpSpPr bwMode="auto">
              <a:xfrm>
                <a:off x="1111" y="1026"/>
                <a:ext cx="227" cy="272"/>
                <a:chOff x="612" y="1026"/>
                <a:chExt cx="227" cy="272"/>
              </a:xfrm>
            </p:grpSpPr>
            <p:sp>
              <p:nvSpPr>
                <p:cNvPr id="56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612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7" name="Line 67"/>
                <p:cNvSpPr>
                  <a:spLocks noChangeShapeType="1"/>
                </p:cNvSpPr>
                <p:nvPr/>
              </p:nvSpPr>
              <p:spPr bwMode="auto">
                <a:xfrm>
                  <a:off x="612" y="102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839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9" name="Group 69"/>
            <p:cNvGrpSpPr>
              <a:grpSpLocks/>
            </p:cNvGrpSpPr>
            <p:nvPr/>
          </p:nvGrpSpPr>
          <p:grpSpPr bwMode="auto">
            <a:xfrm>
              <a:off x="5109" y="1226"/>
              <a:ext cx="226" cy="184"/>
              <a:chOff x="839" y="1026"/>
              <a:chExt cx="499" cy="272"/>
            </a:xfrm>
          </p:grpSpPr>
          <p:sp>
            <p:nvSpPr>
              <p:cNvPr id="559" name="Line 70"/>
              <p:cNvSpPr>
                <a:spLocks noChangeShapeType="1"/>
              </p:cNvSpPr>
              <p:nvPr/>
            </p:nvSpPr>
            <p:spPr bwMode="auto">
              <a:xfrm>
                <a:off x="839" y="129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60" name="Group 71"/>
              <p:cNvGrpSpPr>
                <a:grpSpLocks/>
              </p:cNvGrpSpPr>
              <p:nvPr/>
            </p:nvGrpSpPr>
            <p:grpSpPr bwMode="auto">
              <a:xfrm>
                <a:off x="1111" y="1026"/>
                <a:ext cx="227" cy="272"/>
                <a:chOff x="612" y="1026"/>
                <a:chExt cx="227" cy="272"/>
              </a:xfrm>
            </p:grpSpPr>
            <p:sp>
              <p:nvSpPr>
                <p:cNvPr id="561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612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" name="Line 73"/>
                <p:cNvSpPr>
                  <a:spLocks noChangeShapeType="1"/>
                </p:cNvSpPr>
                <p:nvPr/>
              </p:nvSpPr>
              <p:spPr bwMode="auto">
                <a:xfrm>
                  <a:off x="612" y="102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839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0" name="Line 75"/>
            <p:cNvSpPr>
              <a:spLocks noChangeShapeType="1"/>
            </p:cNvSpPr>
            <p:nvPr/>
          </p:nvSpPr>
          <p:spPr bwMode="auto">
            <a:xfrm>
              <a:off x="3774" y="1226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1" name="Line 76"/>
            <p:cNvSpPr>
              <a:spLocks noChangeShapeType="1"/>
            </p:cNvSpPr>
            <p:nvPr/>
          </p:nvSpPr>
          <p:spPr bwMode="auto">
            <a:xfrm>
              <a:off x="4430" y="1226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2" name="Line 77"/>
            <p:cNvSpPr>
              <a:spLocks noChangeShapeType="1"/>
            </p:cNvSpPr>
            <p:nvPr/>
          </p:nvSpPr>
          <p:spPr bwMode="auto">
            <a:xfrm>
              <a:off x="4915" y="1226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3" name="Line 78"/>
            <p:cNvSpPr>
              <a:spLocks noChangeShapeType="1"/>
            </p:cNvSpPr>
            <p:nvPr/>
          </p:nvSpPr>
          <p:spPr bwMode="auto">
            <a:xfrm>
              <a:off x="3995" y="1226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94" name="Group 79"/>
            <p:cNvGrpSpPr>
              <a:grpSpLocks/>
            </p:cNvGrpSpPr>
            <p:nvPr/>
          </p:nvGrpSpPr>
          <p:grpSpPr bwMode="auto">
            <a:xfrm>
              <a:off x="5456" y="1226"/>
              <a:ext cx="103" cy="184"/>
              <a:chOff x="612" y="1026"/>
              <a:chExt cx="227" cy="272"/>
            </a:xfrm>
          </p:grpSpPr>
          <p:sp>
            <p:nvSpPr>
              <p:cNvPr id="556" name="Line 80"/>
              <p:cNvSpPr>
                <a:spLocks noChangeShapeType="1"/>
              </p:cNvSpPr>
              <p:nvPr/>
            </p:nvSpPr>
            <p:spPr bwMode="auto">
              <a:xfrm flipV="1">
                <a:off x="612" y="102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7" name="Line 81"/>
              <p:cNvSpPr>
                <a:spLocks noChangeShapeType="1"/>
              </p:cNvSpPr>
              <p:nvPr/>
            </p:nvSpPr>
            <p:spPr bwMode="auto">
              <a:xfrm>
                <a:off x="612" y="102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" name="Line 82"/>
              <p:cNvSpPr>
                <a:spLocks noChangeShapeType="1"/>
              </p:cNvSpPr>
              <p:nvPr/>
            </p:nvSpPr>
            <p:spPr bwMode="auto">
              <a:xfrm flipV="1">
                <a:off x="839" y="102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5" name="Line 83"/>
            <p:cNvSpPr>
              <a:spLocks noChangeShapeType="1"/>
            </p:cNvSpPr>
            <p:nvPr/>
          </p:nvSpPr>
          <p:spPr bwMode="auto">
            <a:xfrm>
              <a:off x="5325" y="1410"/>
              <a:ext cx="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6" name="Line 84"/>
            <p:cNvSpPr>
              <a:spLocks noChangeShapeType="1"/>
            </p:cNvSpPr>
            <p:nvPr/>
          </p:nvSpPr>
          <p:spPr bwMode="auto">
            <a:xfrm>
              <a:off x="5560" y="1410"/>
              <a:ext cx="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7" name="Line 85"/>
            <p:cNvSpPr>
              <a:spLocks noChangeShapeType="1"/>
            </p:cNvSpPr>
            <p:nvPr/>
          </p:nvSpPr>
          <p:spPr bwMode="auto">
            <a:xfrm>
              <a:off x="3777" y="1226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8" name="Line 86"/>
            <p:cNvSpPr>
              <a:spLocks noChangeShapeType="1"/>
            </p:cNvSpPr>
            <p:nvPr/>
          </p:nvSpPr>
          <p:spPr bwMode="auto">
            <a:xfrm>
              <a:off x="2561" y="1594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9" name="Text Box 87"/>
            <p:cNvSpPr txBox="1">
              <a:spLocks noChangeArrowheads="1"/>
            </p:cNvSpPr>
            <p:nvPr/>
          </p:nvSpPr>
          <p:spPr bwMode="auto">
            <a:xfrm>
              <a:off x="2335" y="1584"/>
              <a:ext cx="7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GATE</a:t>
              </a:r>
              <a:r>
                <a:rPr lang="zh-CN" altLang="en-US" sz="1400" b="1">
                  <a:latin typeface="Times New Roman" panose="02020603050405020304" pitchFamily="18" charset="0"/>
                </a:rPr>
                <a:t>（高）</a:t>
              </a:r>
            </a:p>
          </p:txBody>
        </p:sp>
        <p:sp>
          <p:nvSpPr>
            <p:cNvPr id="500" name="Line 88"/>
            <p:cNvSpPr>
              <a:spLocks noChangeShapeType="1"/>
            </p:cNvSpPr>
            <p:nvPr/>
          </p:nvSpPr>
          <p:spPr bwMode="auto">
            <a:xfrm>
              <a:off x="2535" y="2086"/>
              <a:ext cx="4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1" name="Line 89"/>
            <p:cNvSpPr>
              <a:spLocks noChangeShapeType="1"/>
            </p:cNvSpPr>
            <p:nvPr/>
          </p:nvSpPr>
          <p:spPr bwMode="auto">
            <a:xfrm flipV="1">
              <a:off x="3026" y="1902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2" name="Line 90"/>
            <p:cNvSpPr>
              <a:spLocks noChangeShapeType="1"/>
            </p:cNvSpPr>
            <p:nvPr/>
          </p:nvSpPr>
          <p:spPr bwMode="auto">
            <a:xfrm>
              <a:off x="2535" y="2086"/>
              <a:ext cx="4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3" name="Line 91"/>
            <p:cNvSpPr>
              <a:spLocks noChangeShapeType="1"/>
            </p:cNvSpPr>
            <p:nvPr/>
          </p:nvSpPr>
          <p:spPr bwMode="auto">
            <a:xfrm flipV="1">
              <a:off x="3026" y="1902"/>
              <a:ext cx="1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4" name="Line 92"/>
            <p:cNvSpPr>
              <a:spLocks noChangeShapeType="1"/>
            </p:cNvSpPr>
            <p:nvPr/>
          </p:nvSpPr>
          <p:spPr bwMode="auto">
            <a:xfrm flipV="1">
              <a:off x="4656" y="1902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5" name="Line 93"/>
            <p:cNvSpPr>
              <a:spLocks noChangeShapeType="1"/>
            </p:cNvSpPr>
            <p:nvPr/>
          </p:nvSpPr>
          <p:spPr bwMode="auto">
            <a:xfrm>
              <a:off x="5122" y="2086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6" name="Text Box 94"/>
            <p:cNvSpPr txBox="1">
              <a:spLocks noChangeArrowheads="1"/>
            </p:cNvSpPr>
            <p:nvPr/>
          </p:nvSpPr>
          <p:spPr bwMode="auto">
            <a:xfrm>
              <a:off x="5122" y="2148"/>
              <a:ext cx="2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7" name="Text Box 95"/>
            <p:cNvSpPr txBox="1">
              <a:spLocks noChangeArrowheads="1"/>
            </p:cNvSpPr>
            <p:nvPr/>
          </p:nvSpPr>
          <p:spPr bwMode="auto">
            <a:xfrm>
              <a:off x="4681" y="2148"/>
              <a:ext cx="2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8" name="Text Box 96"/>
            <p:cNvSpPr txBox="1">
              <a:spLocks noChangeArrowheads="1"/>
            </p:cNvSpPr>
            <p:nvPr/>
          </p:nvSpPr>
          <p:spPr bwMode="auto">
            <a:xfrm>
              <a:off x="4423" y="2148"/>
              <a:ext cx="2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9" name="Text Box 97"/>
            <p:cNvSpPr txBox="1">
              <a:spLocks noChangeArrowheads="1"/>
            </p:cNvSpPr>
            <p:nvPr/>
          </p:nvSpPr>
          <p:spPr bwMode="auto">
            <a:xfrm>
              <a:off x="4165" y="2148"/>
              <a:ext cx="2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0" name="Text Box 98"/>
            <p:cNvSpPr txBox="1">
              <a:spLocks noChangeArrowheads="1"/>
            </p:cNvSpPr>
            <p:nvPr/>
          </p:nvSpPr>
          <p:spPr bwMode="auto">
            <a:xfrm>
              <a:off x="3777" y="2148"/>
              <a:ext cx="2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1" name="Text Box 99"/>
            <p:cNvSpPr txBox="1">
              <a:spLocks noChangeArrowheads="1"/>
            </p:cNvSpPr>
            <p:nvPr/>
          </p:nvSpPr>
          <p:spPr bwMode="auto">
            <a:xfrm>
              <a:off x="5328" y="2148"/>
              <a:ext cx="2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" name="Text Box 100"/>
            <p:cNvSpPr txBox="1">
              <a:spLocks noChangeArrowheads="1"/>
            </p:cNvSpPr>
            <p:nvPr/>
          </p:nvSpPr>
          <p:spPr bwMode="auto">
            <a:xfrm>
              <a:off x="4916" y="2148"/>
              <a:ext cx="2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3" name="Line 101"/>
            <p:cNvSpPr>
              <a:spLocks noChangeShapeType="1"/>
            </p:cNvSpPr>
            <p:nvPr/>
          </p:nvSpPr>
          <p:spPr bwMode="auto">
            <a:xfrm flipV="1">
              <a:off x="4216" y="1902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" name="Line 102"/>
            <p:cNvSpPr>
              <a:spLocks noChangeShapeType="1"/>
            </p:cNvSpPr>
            <p:nvPr/>
          </p:nvSpPr>
          <p:spPr bwMode="auto">
            <a:xfrm>
              <a:off x="4216" y="2086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" name="Line 103"/>
            <p:cNvSpPr>
              <a:spLocks noChangeShapeType="1"/>
            </p:cNvSpPr>
            <p:nvPr/>
          </p:nvSpPr>
          <p:spPr bwMode="auto">
            <a:xfrm>
              <a:off x="4656" y="1902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6" name="Line 104"/>
            <p:cNvSpPr>
              <a:spLocks noChangeShapeType="1"/>
            </p:cNvSpPr>
            <p:nvPr/>
          </p:nvSpPr>
          <p:spPr bwMode="auto">
            <a:xfrm flipV="1">
              <a:off x="5122" y="1902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7" name="Line 105"/>
            <p:cNvSpPr>
              <a:spLocks noChangeShapeType="1"/>
            </p:cNvSpPr>
            <p:nvPr/>
          </p:nvSpPr>
          <p:spPr bwMode="auto">
            <a:xfrm flipV="1">
              <a:off x="5562" y="1902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8" name="Line 106"/>
            <p:cNvSpPr>
              <a:spLocks noChangeShapeType="1"/>
            </p:cNvSpPr>
            <p:nvPr/>
          </p:nvSpPr>
          <p:spPr bwMode="auto">
            <a:xfrm>
              <a:off x="5562" y="190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9" name="Line 107"/>
            <p:cNvSpPr>
              <a:spLocks noChangeShapeType="1"/>
            </p:cNvSpPr>
            <p:nvPr/>
          </p:nvSpPr>
          <p:spPr bwMode="auto">
            <a:xfrm>
              <a:off x="3777" y="1410"/>
              <a:ext cx="0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0" name="Line 108"/>
            <p:cNvSpPr>
              <a:spLocks noChangeShapeType="1"/>
            </p:cNvSpPr>
            <p:nvPr/>
          </p:nvSpPr>
          <p:spPr bwMode="auto">
            <a:xfrm>
              <a:off x="3984" y="1410"/>
              <a:ext cx="0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1" name="Line 109"/>
            <p:cNvSpPr>
              <a:spLocks noChangeShapeType="1"/>
            </p:cNvSpPr>
            <p:nvPr/>
          </p:nvSpPr>
          <p:spPr bwMode="auto">
            <a:xfrm>
              <a:off x="4216" y="1380"/>
              <a:ext cx="0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" name="Line 110"/>
            <p:cNvSpPr>
              <a:spLocks noChangeShapeType="1"/>
            </p:cNvSpPr>
            <p:nvPr/>
          </p:nvSpPr>
          <p:spPr bwMode="auto">
            <a:xfrm>
              <a:off x="4423" y="1380"/>
              <a:ext cx="0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3" name="Line 111"/>
            <p:cNvSpPr>
              <a:spLocks noChangeShapeType="1"/>
            </p:cNvSpPr>
            <p:nvPr/>
          </p:nvSpPr>
          <p:spPr bwMode="auto">
            <a:xfrm>
              <a:off x="4657" y="1380"/>
              <a:ext cx="0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4" name="Line 112"/>
            <p:cNvSpPr>
              <a:spLocks noChangeShapeType="1"/>
            </p:cNvSpPr>
            <p:nvPr/>
          </p:nvSpPr>
          <p:spPr bwMode="auto">
            <a:xfrm>
              <a:off x="4915" y="1380"/>
              <a:ext cx="0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5" name="Line 113"/>
            <p:cNvSpPr>
              <a:spLocks noChangeShapeType="1"/>
            </p:cNvSpPr>
            <p:nvPr/>
          </p:nvSpPr>
          <p:spPr bwMode="auto">
            <a:xfrm>
              <a:off x="5122" y="1380"/>
              <a:ext cx="0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6" name="Line 114"/>
            <p:cNvSpPr>
              <a:spLocks noChangeShapeType="1"/>
            </p:cNvSpPr>
            <p:nvPr/>
          </p:nvSpPr>
          <p:spPr bwMode="auto">
            <a:xfrm>
              <a:off x="5329" y="1380"/>
              <a:ext cx="0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7" name="Line 115"/>
            <p:cNvSpPr>
              <a:spLocks noChangeShapeType="1"/>
            </p:cNvSpPr>
            <p:nvPr/>
          </p:nvSpPr>
          <p:spPr bwMode="auto">
            <a:xfrm>
              <a:off x="5562" y="1380"/>
              <a:ext cx="0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8" name="Text Box 116"/>
            <p:cNvSpPr txBox="1">
              <a:spLocks noChangeArrowheads="1"/>
            </p:cNvSpPr>
            <p:nvPr/>
          </p:nvSpPr>
          <p:spPr bwMode="auto">
            <a:xfrm>
              <a:off x="3984" y="2148"/>
              <a:ext cx="2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9" name="Line 117"/>
            <p:cNvSpPr>
              <a:spLocks noChangeShapeType="1"/>
            </p:cNvSpPr>
            <p:nvPr/>
          </p:nvSpPr>
          <p:spPr bwMode="auto">
            <a:xfrm flipH="1">
              <a:off x="2535" y="1902"/>
              <a:ext cx="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5" name="Line 133"/>
            <p:cNvSpPr>
              <a:spLocks noChangeShapeType="1"/>
            </p:cNvSpPr>
            <p:nvPr/>
          </p:nvSpPr>
          <p:spPr bwMode="auto">
            <a:xfrm flipV="1">
              <a:off x="5562" y="2389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1" name="Text Box 139"/>
            <p:cNvSpPr txBox="1">
              <a:spLocks noChangeArrowheads="1"/>
            </p:cNvSpPr>
            <p:nvPr/>
          </p:nvSpPr>
          <p:spPr bwMode="auto">
            <a:xfrm>
              <a:off x="2452" y="1263"/>
              <a:ext cx="4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552" name="Line 140"/>
            <p:cNvSpPr>
              <a:spLocks noChangeShapeType="1"/>
            </p:cNvSpPr>
            <p:nvPr/>
          </p:nvSpPr>
          <p:spPr bwMode="auto">
            <a:xfrm>
              <a:off x="3027" y="1748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4" name="Text Box 143"/>
            <p:cNvSpPr txBox="1">
              <a:spLocks noChangeArrowheads="1"/>
            </p:cNvSpPr>
            <p:nvPr/>
          </p:nvSpPr>
          <p:spPr bwMode="auto">
            <a:xfrm>
              <a:off x="2256" y="1920"/>
              <a:ext cx="7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OUT</a:t>
              </a:r>
            </a:p>
          </p:txBody>
        </p:sp>
      </p:grpSp>
      <p:pic>
        <p:nvPicPr>
          <p:cNvPr id="2050" name="图片 1" descr="C:\Documents and Settings\a\Local Settings\Temporary Internet Files\Content.IE5\E1YPP5AC\CAJI5HQ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57" y="4698924"/>
            <a:ext cx="4050521" cy="175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Line 121"/>
          <p:cNvSpPr>
            <a:spLocks noChangeShapeType="1"/>
          </p:cNvSpPr>
          <p:nvPr/>
        </p:nvSpPr>
        <p:spPr bwMode="auto">
          <a:xfrm>
            <a:off x="8894112" y="1824083"/>
            <a:ext cx="1281113" cy="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8253</a:t>
            </a:r>
            <a:r>
              <a:rPr lang="zh-CN" altLang="zh-CN" b="1" dirty="0"/>
              <a:t>通道</a:t>
            </a:r>
            <a:r>
              <a:rPr lang="en-US" altLang="zh-CN" b="1" dirty="0"/>
              <a:t>1</a:t>
            </a:r>
            <a:r>
              <a:rPr lang="zh-CN" altLang="zh-CN" b="1" dirty="0"/>
              <a:t>的输入时钟信号</a:t>
            </a:r>
            <a:r>
              <a:rPr lang="en-US" altLang="zh-CN" b="1" dirty="0"/>
              <a:t>CLK1</a:t>
            </a:r>
            <a:r>
              <a:rPr lang="zh-CN" altLang="zh-CN" b="1" dirty="0"/>
              <a:t>的频率为</a:t>
            </a:r>
            <a:r>
              <a:rPr lang="en-US" altLang="zh-CN" b="1" dirty="0"/>
              <a:t>2.5MHz</a:t>
            </a:r>
            <a:r>
              <a:rPr lang="zh-CN" altLang="zh-CN" b="1" dirty="0"/>
              <a:t>，利用通道</a:t>
            </a:r>
            <a:r>
              <a:rPr lang="en-US" altLang="zh-CN" b="1" dirty="0"/>
              <a:t>1</a:t>
            </a:r>
            <a:r>
              <a:rPr lang="zh-CN" altLang="zh-CN" b="1" dirty="0"/>
              <a:t>产生</a:t>
            </a:r>
            <a:r>
              <a:rPr lang="en-US" altLang="zh-CN" b="1" dirty="0"/>
              <a:t>1KHz</a:t>
            </a:r>
            <a:r>
              <a:rPr lang="zh-CN" altLang="zh-CN" b="1" dirty="0"/>
              <a:t>的方波；定义通道</a:t>
            </a:r>
            <a:r>
              <a:rPr lang="en-US" altLang="zh-CN" b="1" dirty="0"/>
              <a:t>2</a:t>
            </a:r>
            <a:r>
              <a:rPr lang="zh-CN" altLang="zh-CN" b="1" dirty="0"/>
              <a:t>为方式</a:t>
            </a:r>
            <a:r>
              <a:rPr lang="en-US" altLang="zh-CN" b="1" dirty="0"/>
              <a:t>2</a:t>
            </a:r>
            <a:r>
              <a:rPr lang="zh-CN" altLang="zh-CN" b="1" dirty="0"/>
              <a:t>，每秒钟产生一次中断请求信号给</a:t>
            </a:r>
            <a:r>
              <a:rPr lang="en-US" altLang="zh-CN" b="1" dirty="0"/>
              <a:t>8259</a:t>
            </a:r>
            <a:r>
              <a:rPr lang="zh-CN" altLang="zh-CN" b="1" dirty="0"/>
              <a:t>的</a:t>
            </a:r>
            <a:r>
              <a:rPr lang="en-US" altLang="zh-CN" b="1" dirty="0"/>
              <a:t>IR2</a:t>
            </a:r>
            <a:r>
              <a:rPr lang="zh-CN" altLang="zh-CN" b="1" dirty="0"/>
              <a:t>；定义通道</a:t>
            </a:r>
            <a:r>
              <a:rPr lang="en-US" altLang="zh-CN" b="1" dirty="0"/>
              <a:t>0</a:t>
            </a:r>
            <a:r>
              <a:rPr lang="zh-CN" altLang="zh-CN" b="1" dirty="0"/>
              <a:t>为方式</a:t>
            </a:r>
            <a:r>
              <a:rPr lang="en-US" altLang="zh-CN" b="1" dirty="0"/>
              <a:t>0</a:t>
            </a:r>
            <a:r>
              <a:rPr lang="zh-CN" altLang="zh-CN" b="1" dirty="0"/>
              <a:t>，</a:t>
            </a:r>
            <a:r>
              <a:rPr lang="en-US" altLang="zh-CN" b="1" dirty="0"/>
              <a:t>100</a:t>
            </a:r>
            <a:r>
              <a:rPr lang="zh-CN" altLang="zh-CN" b="1" dirty="0"/>
              <a:t>个外部事件后产生中断请求信号给</a:t>
            </a:r>
            <a:r>
              <a:rPr lang="en-US" altLang="zh-CN" b="1" dirty="0"/>
              <a:t>8259</a:t>
            </a:r>
            <a:r>
              <a:rPr lang="zh-CN" altLang="zh-CN" b="1" dirty="0"/>
              <a:t>的</a:t>
            </a:r>
            <a:r>
              <a:rPr lang="en-US" altLang="zh-CN" b="1" dirty="0"/>
              <a:t>IR0</a:t>
            </a:r>
            <a:r>
              <a:rPr lang="zh-CN" altLang="zh-CN" b="1" dirty="0"/>
              <a:t>。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b="1" dirty="0"/>
              <a:t>试画出实现上述功能的简要连线图示，并编写</a:t>
            </a:r>
            <a:r>
              <a:rPr lang="en-US" altLang="zh-CN" b="1" dirty="0"/>
              <a:t>8253</a:t>
            </a:r>
            <a:r>
              <a:rPr lang="zh-CN" altLang="zh-CN" b="1" dirty="0"/>
              <a:t>的初始化程序。设</a:t>
            </a:r>
            <a:r>
              <a:rPr lang="en-US" altLang="zh-CN" b="1" dirty="0"/>
              <a:t>8253</a:t>
            </a:r>
            <a:r>
              <a:rPr lang="zh-CN" altLang="zh-CN" b="1" dirty="0"/>
              <a:t>的端口地址为</a:t>
            </a:r>
            <a:r>
              <a:rPr lang="en-US" altLang="zh-CN" b="1" dirty="0"/>
              <a:t>04H~07H</a:t>
            </a:r>
            <a:r>
              <a:rPr lang="zh-CN" altLang="zh-CN" b="1" dirty="0"/>
              <a:t>。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4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通道</a:t>
            </a:r>
            <a:r>
              <a:rPr lang="en-US" altLang="zh-CN" b="1" dirty="0"/>
              <a:t>1</a:t>
            </a:r>
            <a:r>
              <a:rPr lang="zh-CN" altLang="zh-CN" b="1" dirty="0"/>
              <a:t>的输入时钟信号</a:t>
            </a:r>
            <a:r>
              <a:rPr lang="en-US" altLang="zh-CN" b="1" dirty="0"/>
              <a:t>CLK1</a:t>
            </a:r>
            <a:r>
              <a:rPr lang="zh-CN" altLang="zh-CN" b="1" dirty="0"/>
              <a:t>的频率为</a:t>
            </a:r>
            <a:r>
              <a:rPr lang="en-US" altLang="zh-CN" b="1" dirty="0"/>
              <a:t>2.5MHz</a:t>
            </a:r>
            <a:r>
              <a:rPr lang="zh-CN" altLang="zh-CN" b="1" dirty="0"/>
              <a:t>，利用通道</a:t>
            </a:r>
            <a:r>
              <a:rPr lang="en-US" altLang="zh-CN" b="1" dirty="0"/>
              <a:t>1</a:t>
            </a:r>
            <a:r>
              <a:rPr lang="zh-CN" altLang="zh-CN" b="1" dirty="0"/>
              <a:t>产生</a:t>
            </a:r>
            <a:r>
              <a:rPr lang="en-US" altLang="zh-CN" b="1" dirty="0"/>
              <a:t>1KHz</a:t>
            </a:r>
            <a:r>
              <a:rPr lang="zh-CN" altLang="zh-CN" b="1" dirty="0"/>
              <a:t>的方波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873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MOV AL, 01110110B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;</a:t>
            </a:r>
            <a:r>
              <a:rPr lang="zh-CN" altLang="zh-CN" sz="2200" dirty="0">
                <a:solidFill>
                  <a:srgbClr val="FF0000"/>
                </a:solidFill>
              </a:rPr>
              <a:t>通道</a:t>
            </a:r>
            <a:r>
              <a:rPr lang="en-US" altLang="zh-CN" sz="2200" dirty="0">
                <a:solidFill>
                  <a:srgbClr val="FF0000"/>
                </a:solidFill>
              </a:rPr>
              <a:t>1</a:t>
            </a:r>
            <a:r>
              <a:rPr lang="zh-CN" altLang="zh-CN" sz="2200" dirty="0">
                <a:solidFill>
                  <a:srgbClr val="FF0000"/>
                </a:solidFill>
              </a:rPr>
              <a:t>，方式</a:t>
            </a:r>
            <a:r>
              <a:rPr lang="en-US" altLang="zh-CN" sz="2200" dirty="0" smtClean="0">
                <a:solidFill>
                  <a:srgbClr val="FF0000"/>
                </a:solidFill>
              </a:rPr>
              <a:t>3</a:t>
            </a:r>
            <a:r>
              <a:rPr lang="zh-CN" altLang="en-US" sz="2200" dirty="0" smtClean="0">
                <a:solidFill>
                  <a:srgbClr val="FF0000"/>
                </a:solidFill>
              </a:rPr>
              <a:t>（分频器）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OUT 07H, AL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MOV AL, </a:t>
            </a:r>
            <a:r>
              <a:rPr lang="en-US" altLang="zh-CN" sz="2400" dirty="0" smtClean="0"/>
              <a:t>0C4H	</a:t>
            </a:r>
            <a:r>
              <a:rPr lang="en-US" altLang="zh-CN" sz="2400" dirty="0" smtClean="0">
                <a:solidFill>
                  <a:srgbClr val="FF0000"/>
                </a:solidFill>
              </a:rPr>
              <a:t>;2500</a:t>
            </a:r>
            <a:r>
              <a:rPr lang="zh-CN" altLang="en-US" sz="2400" dirty="0" smtClean="0">
                <a:solidFill>
                  <a:srgbClr val="FF0000"/>
                </a:solidFill>
              </a:rPr>
              <a:t>分频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OUT 05H, AL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MOV AL, 09H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OUT 05H, AL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图片 2" descr="C:\Documents and Settings\a\Local Settings\Temporary Internet Files\Content.IE5\E1YPP5AC\CAEM18B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208" y="2357541"/>
            <a:ext cx="4146794" cy="293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0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通道</a:t>
            </a:r>
            <a:r>
              <a:rPr lang="en-US" altLang="zh-CN" b="1" dirty="0"/>
              <a:t>2</a:t>
            </a:r>
            <a:r>
              <a:rPr lang="zh-CN" altLang="zh-CN" b="1" dirty="0"/>
              <a:t>为方式</a:t>
            </a:r>
            <a:r>
              <a:rPr lang="en-US" altLang="zh-CN" b="1" dirty="0"/>
              <a:t>2</a:t>
            </a:r>
            <a:r>
              <a:rPr lang="zh-CN" altLang="zh-CN" b="1" dirty="0"/>
              <a:t>，每秒钟产生一次中断请求信号给</a:t>
            </a:r>
            <a:r>
              <a:rPr lang="en-US" altLang="zh-CN" b="1" dirty="0"/>
              <a:t>8259</a:t>
            </a:r>
            <a:r>
              <a:rPr lang="zh-CN" altLang="zh-CN" b="1" dirty="0"/>
              <a:t>的</a:t>
            </a:r>
            <a:r>
              <a:rPr lang="en-US" altLang="zh-CN" b="1" dirty="0"/>
              <a:t>IR2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873" y="216058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MOV AL, 10110100B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  <a:r>
              <a:rPr lang="zh-CN" altLang="zh-CN" sz="2400" dirty="0">
                <a:solidFill>
                  <a:srgbClr val="FF0000"/>
                </a:solidFill>
              </a:rPr>
              <a:t>通道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zh-CN" sz="2400" dirty="0">
                <a:solidFill>
                  <a:srgbClr val="FF0000"/>
                </a:solidFill>
              </a:rPr>
              <a:t>，方式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OUT 07H, AL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MOV AL, </a:t>
            </a:r>
            <a:r>
              <a:rPr lang="en-US" altLang="zh-CN" sz="2400" dirty="0" smtClean="0"/>
              <a:t>0E8H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;1kHz</a:t>
            </a:r>
            <a:r>
              <a:rPr lang="zh-CN" altLang="en-US" sz="2400" dirty="0" smtClean="0">
                <a:solidFill>
                  <a:srgbClr val="FF0000"/>
                </a:solidFill>
              </a:rPr>
              <a:t>时钟，计数</a:t>
            </a:r>
            <a:r>
              <a:rPr lang="en-US" altLang="zh-CN" sz="2400" dirty="0" smtClean="0">
                <a:solidFill>
                  <a:srgbClr val="FF0000"/>
                </a:solidFill>
              </a:rPr>
              <a:t>1000</a:t>
            </a:r>
            <a:r>
              <a:rPr lang="zh-CN" altLang="en-US" sz="2400" dirty="0" smtClean="0">
                <a:solidFill>
                  <a:srgbClr val="FF0000"/>
                </a:solidFill>
              </a:rPr>
              <a:t>次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  <a:r>
              <a:rPr lang="zh-CN" altLang="en-US" sz="2400" dirty="0" smtClean="0">
                <a:solidFill>
                  <a:srgbClr val="FF0000"/>
                </a:solidFill>
              </a:rPr>
              <a:t>才能每秒一个脉冲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OUT 06H, AL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MOV AL, 03H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OUT 06H, AL </a:t>
            </a:r>
            <a:endParaRPr lang="zh-CN" altLang="zh-CN" sz="2400" dirty="0"/>
          </a:p>
        </p:txBody>
      </p:sp>
      <p:pic>
        <p:nvPicPr>
          <p:cNvPr id="3074" name="图片 2" descr="C:\Documents and Settings\a\Local Settings\Temporary Internet Files\Content.IE5\E1YPP5AC\CAEM18B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208" y="2357541"/>
            <a:ext cx="4146794" cy="293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4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通道</a:t>
            </a:r>
            <a:r>
              <a:rPr lang="en-US" altLang="zh-CN" b="1" dirty="0"/>
              <a:t>0</a:t>
            </a:r>
            <a:r>
              <a:rPr lang="zh-CN" altLang="zh-CN" b="1" dirty="0"/>
              <a:t>为方式</a:t>
            </a:r>
            <a:r>
              <a:rPr lang="en-US" altLang="zh-CN" b="1" dirty="0"/>
              <a:t>0</a:t>
            </a:r>
            <a:r>
              <a:rPr lang="zh-CN" altLang="zh-CN" b="1" dirty="0"/>
              <a:t>，</a:t>
            </a:r>
            <a:r>
              <a:rPr lang="en-US" altLang="zh-CN" b="1" dirty="0"/>
              <a:t>100</a:t>
            </a:r>
            <a:r>
              <a:rPr lang="zh-CN" altLang="zh-CN" b="1" dirty="0"/>
              <a:t>个外部事件后产生中断请求信号给</a:t>
            </a:r>
            <a:r>
              <a:rPr lang="en-US" altLang="zh-CN" b="1" dirty="0"/>
              <a:t>8259</a:t>
            </a:r>
            <a:r>
              <a:rPr lang="zh-CN" altLang="zh-CN" b="1" dirty="0"/>
              <a:t>的</a:t>
            </a:r>
            <a:r>
              <a:rPr lang="en-US" altLang="zh-CN" b="1" dirty="0"/>
              <a:t>IR0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873" y="228720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MOV AL, 00010001B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  <a:r>
              <a:rPr lang="zh-CN" altLang="zh-CN" sz="2400" dirty="0">
                <a:solidFill>
                  <a:srgbClr val="FF0000"/>
                </a:solidFill>
              </a:rPr>
              <a:t>通道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zh-CN" sz="2400" dirty="0">
                <a:solidFill>
                  <a:srgbClr val="FF0000"/>
                </a:solidFill>
              </a:rPr>
              <a:t>，方式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OUT 07H, AL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MOV AL, </a:t>
            </a:r>
            <a:r>
              <a:rPr lang="en-US" altLang="zh-CN" sz="2400" dirty="0" smtClean="0"/>
              <a:t>99H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;N+1</a:t>
            </a:r>
            <a:r>
              <a:rPr lang="zh-CN" altLang="en-US" sz="2400" dirty="0" smtClean="0">
                <a:solidFill>
                  <a:srgbClr val="FF0000"/>
                </a:solidFill>
              </a:rPr>
              <a:t>个时钟上跳沿后</a:t>
            </a:r>
            <a:r>
              <a:rPr lang="en-US" altLang="zh-CN" sz="2400" dirty="0" smtClean="0">
                <a:solidFill>
                  <a:srgbClr val="FF0000"/>
                </a:solidFill>
              </a:rPr>
              <a:t>OUT=1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  <a:r>
              <a:rPr lang="zh-CN" altLang="en-US" sz="2400" dirty="0" smtClean="0">
                <a:solidFill>
                  <a:srgbClr val="FF0000"/>
                </a:solidFill>
              </a:rPr>
              <a:t>所以</a:t>
            </a:r>
            <a:r>
              <a:rPr lang="en-US" altLang="zh-CN" sz="2400" dirty="0" smtClean="0">
                <a:solidFill>
                  <a:srgbClr val="FF0000"/>
                </a:solidFill>
              </a:rPr>
              <a:t>N=99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OUT 04H, </a:t>
            </a:r>
            <a:r>
              <a:rPr lang="en-US" altLang="zh-CN" sz="2400" dirty="0" smtClean="0"/>
              <a:t>AL</a:t>
            </a:r>
            <a:endParaRPr lang="zh-CN" altLang="zh-CN" sz="2400" dirty="0"/>
          </a:p>
        </p:txBody>
      </p: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4347084" y="1696785"/>
            <a:ext cx="5373687" cy="2467252"/>
            <a:chOff x="2375" y="864"/>
            <a:chExt cx="3385" cy="2064"/>
          </a:xfrm>
        </p:grpSpPr>
        <p:sp>
          <p:nvSpPr>
            <p:cNvPr id="6" name="Line 73"/>
            <p:cNvSpPr>
              <a:spLocks noChangeShapeType="1"/>
            </p:cNvSpPr>
            <p:nvPr/>
          </p:nvSpPr>
          <p:spPr bwMode="auto">
            <a:xfrm>
              <a:off x="5624" y="135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75"/>
            <p:cNvSpPr>
              <a:spLocks noChangeShapeType="1"/>
            </p:cNvSpPr>
            <p:nvPr/>
          </p:nvSpPr>
          <p:spPr bwMode="auto">
            <a:xfrm>
              <a:off x="2500" y="1647"/>
              <a:ext cx="3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" name="Group 116"/>
            <p:cNvGrpSpPr>
              <a:grpSpLocks/>
            </p:cNvGrpSpPr>
            <p:nvPr/>
          </p:nvGrpSpPr>
          <p:grpSpPr bwMode="auto">
            <a:xfrm>
              <a:off x="2375" y="864"/>
              <a:ext cx="3249" cy="2064"/>
              <a:chOff x="2375" y="864"/>
              <a:chExt cx="3249" cy="2064"/>
            </a:xfrm>
          </p:grpSpPr>
          <p:sp>
            <p:nvSpPr>
              <p:cNvPr id="10" name="Rectangle 10" descr="浅色上对角线"/>
              <p:cNvSpPr>
                <a:spLocks noChangeArrowheads="1"/>
              </p:cNvSpPr>
              <p:nvPr/>
            </p:nvSpPr>
            <p:spPr bwMode="auto">
              <a:xfrm>
                <a:off x="3831" y="1119"/>
                <a:ext cx="116" cy="289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2473" y="1359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2725" y="1167"/>
                <a:ext cx="126" cy="192"/>
                <a:chOff x="612" y="1026"/>
                <a:chExt cx="227" cy="272"/>
              </a:xfrm>
            </p:grpSpPr>
            <p:sp>
              <p:nvSpPr>
                <p:cNvPr id="10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612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Line 14"/>
                <p:cNvSpPr>
                  <a:spLocks noChangeShapeType="1"/>
                </p:cNvSpPr>
                <p:nvPr/>
              </p:nvSpPr>
              <p:spPr bwMode="auto">
                <a:xfrm>
                  <a:off x="612" y="102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839" y="1026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2851" y="1167"/>
                <a:ext cx="277" cy="192"/>
                <a:chOff x="839" y="1026"/>
                <a:chExt cx="499" cy="272"/>
              </a:xfrm>
            </p:grpSpPr>
            <p:sp>
              <p:nvSpPr>
                <p:cNvPr id="104" name="Line 17"/>
                <p:cNvSpPr>
                  <a:spLocks noChangeShapeType="1"/>
                </p:cNvSpPr>
                <p:nvPr/>
              </p:nvSpPr>
              <p:spPr bwMode="auto">
                <a:xfrm>
                  <a:off x="839" y="1298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5" name="Group 18"/>
                <p:cNvGrpSpPr>
                  <a:grpSpLocks/>
                </p:cNvGrpSpPr>
                <p:nvPr/>
              </p:nvGrpSpPr>
              <p:grpSpPr bwMode="auto">
                <a:xfrm>
                  <a:off x="1111" y="1026"/>
                  <a:ext cx="227" cy="272"/>
                  <a:chOff x="612" y="1026"/>
                  <a:chExt cx="227" cy="272"/>
                </a:xfrm>
              </p:grpSpPr>
              <p:sp>
                <p:nvSpPr>
                  <p:cNvPr id="106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2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026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3128" y="1167"/>
                <a:ext cx="278" cy="192"/>
                <a:chOff x="1253" y="1026"/>
                <a:chExt cx="463" cy="272"/>
              </a:xfrm>
            </p:grpSpPr>
            <p:sp>
              <p:nvSpPr>
                <p:cNvPr id="99" name="Line 23"/>
                <p:cNvSpPr>
                  <a:spLocks noChangeShapeType="1"/>
                </p:cNvSpPr>
                <p:nvPr/>
              </p:nvSpPr>
              <p:spPr bwMode="auto">
                <a:xfrm>
                  <a:off x="1253" y="1298"/>
                  <a:ext cx="2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0" name="Group 24"/>
                <p:cNvGrpSpPr>
                  <a:grpSpLocks/>
                </p:cNvGrpSpPr>
                <p:nvPr/>
              </p:nvGrpSpPr>
              <p:grpSpPr bwMode="auto">
                <a:xfrm>
                  <a:off x="1505" y="1026"/>
                  <a:ext cx="211" cy="272"/>
                  <a:chOff x="1505" y="1026"/>
                  <a:chExt cx="211" cy="272"/>
                </a:xfrm>
              </p:grpSpPr>
              <p:sp>
                <p:nvSpPr>
                  <p:cNvPr id="101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05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505" y="1026"/>
                    <a:ext cx="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16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" name="Group 28"/>
              <p:cNvGrpSpPr>
                <a:grpSpLocks/>
              </p:cNvGrpSpPr>
              <p:nvPr/>
            </p:nvGrpSpPr>
            <p:grpSpPr bwMode="auto">
              <a:xfrm>
                <a:off x="3406" y="1167"/>
                <a:ext cx="277" cy="192"/>
                <a:chOff x="839" y="1026"/>
                <a:chExt cx="499" cy="272"/>
              </a:xfrm>
            </p:grpSpPr>
            <p:sp>
              <p:nvSpPr>
                <p:cNvPr id="94" name="Line 29"/>
                <p:cNvSpPr>
                  <a:spLocks noChangeShapeType="1"/>
                </p:cNvSpPr>
                <p:nvPr/>
              </p:nvSpPr>
              <p:spPr bwMode="auto">
                <a:xfrm>
                  <a:off x="839" y="1298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95" name="Group 30"/>
                <p:cNvGrpSpPr>
                  <a:grpSpLocks/>
                </p:cNvGrpSpPr>
                <p:nvPr/>
              </p:nvGrpSpPr>
              <p:grpSpPr bwMode="auto">
                <a:xfrm>
                  <a:off x="1111" y="1026"/>
                  <a:ext cx="227" cy="272"/>
                  <a:chOff x="612" y="1026"/>
                  <a:chExt cx="227" cy="272"/>
                </a:xfrm>
              </p:grpSpPr>
              <p:sp>
                <p:nvSpPr>
                  <p:cNvPr id="96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2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026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" name="Line 34"/>
              <p:cNvSpPr>
                <a:spLocks noChangeShapeType="1"/>
              </p:cNvSpPr>
              <p:nvPr/>
            </p:nvSpPr>
            <p:spPr bwMode="auto">
              <a:xfrm>
                <a:off x="3683" y="1359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 flipV="1">
                <a:off x="3834" y="116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36"/>
              <p:cNvSpPr>
                <a:spLocks noChangeShapeType="1"/>
              </p:cNvSpPr>
              <p:nvPr/>
            </p:nvSpPr>
            <p:spPr bwMode="auto">
              <a:xfrm>
                <a:off x="3834" y="1167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3960" y="1167"/>
                <a:ext cx="278" cy="192"/>
                <a:chOff x="839" y="1026"/>
                <a:chExt cx="499" cy="272"/>
              </a:xfrm>
            </p:grpSpPr>
            <p:sp>
              <p:nvSpPr>
                <p:cNvPr id="89" name="Line 38"/>
                <p:cNvSpPr>
                  <a:spLocks noChangeShapeType="1"/>
                </p:cNvSpPr>
                <p:nvPr/>
              </p:nvSpPr>
              <p:spPr bwMode="auto">
                <a:xfrm>
                  <a:off x="839" y="1298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90" name="Group 39"/>
                <p:cNvGrpSpPr>
                  <a:grpSpLocks/>
                </p:cNvGrpSpPr>
                <p:nvPr/>
              </p:nvGrpSpPr>
              <p:grpSpPr bwMode="auto">
                <a:xfrm>
                  <a:off x="1111" y="1026"/>
                  <a:ext cx="227" cy="272"/>
                  <a:chOff x="612" y="1026"/>
                  <a:chExt cx="227" cy="272"/>
                </a:xfrm>
              </p:grpSpPr>
              <p:sp>
                <p:nvSpPr>
                  <p:cNvPr id="91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2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026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" name="Group 43"/>
              <p:cNvGrpSpPr>
                <a:grpSpLocks/>
              </p:cNvGrpSpPr>
              <p:nvPr/>
            </p:nvGrpSpPr>
            <p:grpSpPr bwMode="auto">
              <a:xfrm>
                <a:off x="4238" y="1167"/>
                <a:ext cx="277" cy="192"/>
                <a:chOff x="839" y="1026"/>
                <a:chExt cx="499" cy="272"/>
              </a:xfrm>
            </p:grpSpPr>
            <p:sp>
              <p:nvSpPr>
                <p:cNvPr id="84" name="Line 44"/>
                <p:cNvSpPr>
                  <a:spLocks noChangeShapeType="1"/>
                </p:cNvSpPr>
                <p:nvPr/>
              </p:nvSpPr>
              <p:spPr bwMode="auto">
                <a:xfrm>
                  <a:off x="839" y="1298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85" name="Group 45"/>
                <p:cNvGrpSpPr>
                  <a:grpSpLocks/>
                </p:cNvGrpSpPr>
                <p:nvPr/>
              </p:nvGrpSpPr>
              <p:grpSpPr bwMode="auto">
                <a:xfrm>
                  <a:off x="1111" y="1026"/>
                  <a:ext cx="227" cy="272"/>
                  <a:chOff x="612" y="1026"/>
                  <a:chExt cx="227" cy="272"/>
                </a:xfrm>
              </p:grpSpPr>
              <p:sp>
                <p:nvSpPr>
                  <p:cNvPr id="86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2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026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1" name="Group 49"/>
              <p:cNvGrpSpPr>
                <a:grpSpLocks/>
              </p:cNvGrpSpPr>
              <p:nvPr/>
            </p:nvGrpSpPr>
            <p:grpSpPr bwMode="auto">
              <a:xfrm>
                <a:off x="4515" y="1167"/>
                <a:ext cx="278" cy="192"/>
                <a:chOff x="839" y="1026"/>
                <a:chExt cx="499" cy="272"/>
              </a:xfrm>
            </p:grpSpPr>
            <p:sp>
              <p:nvSpPr>
                <p:cNvPr id="79" name="Line 50"/>
                <p:cNvSpPr>
                  <a:spLocks noChangeShapeType="1"/>
                </p:cNvSpPr>
                <p:nvPr/>
              </p:nvSpPr>
              <p:spPr bwMode="auto">
                <a:xfrm>
                  <a:off x="839" y="1298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80" name="Group 51"/>
                <p:cNvGrpSpPr>
                  <a:grpSpLocks/>
                </p:cNvGrpSpPr>
                <p:nvPr/>
              </p:nvGrpSpPr>
              <p:grpSpPr bwMode="auto">
                <a:xfrm>
                  <a:off x="1111" y="1026"/>
                  <a:ext cx="227" cy="272"/>
                  <a:chOff x="612" y="1026"/>
                  <a:chExt cx="227" cy="272"/>
                </a:xfrm>
              </p:grpSpPr>
              <p:sp>
                <p:nvSpPr>
                  <p:cNvPr id="81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2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026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Group 55"/>
              <p:cNvGrpSpPr>
                <a:grpSpLocks/>
              </p:cNvGrpSpPr>
              <p:nvPr/>
            </p:nvGrpSpPr>
            <p:grpSpPr bwMode="auto">
              <a:xfrm>
                <a:off x="4792" y="1167"/>
                <a:ext cx="277" cy="192"/>
                <a:chOff x="839" y="1026"/>
                <a:chExt cx="499" cy="272"/>
              </a:xfrm>
            </p:grpSpPr>
            <p:sp>
              <p:nvSpPr>
                <p:cNvPr id="74" name="Line 56"/>
                <p:cNvSpPr>
                  <a:spLocks noChangeShapeType="1"/>
                </p:cNvSpPr>
                <p:nvPr/>
              </p:nvSpPr>
              <p:spPr bwMode="auto">
                <a:xfrm>
                  <a:off x="839" y="1298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5" name="Group 57"/>
                <p:cNvGrpSpPr>
                  <a:grpSpLocks/>
                </p:cNvGrpSpPr>
                <p:nvPr/>
              </p:nvGrpSpPr>
              <p:grpSpPr bwMode="auto">
                <a:xfrm>
                  <a:off x="1111" y="1026"/>
                  <a:ext cx="227" cy="272"/>
                  <a:chOff x="612" y="1026"/>
                  <a:chExt cx="227" cy="272"/>
                </a:xfrm>
              </p:grpSpPr>
              <p:sp>
                <p:nvSpPr>
                  <p:cNvPr id="76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2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026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5069" y="1167"/>
                <a:ext cx="278" cy="192"/>
                <a:chOff x="839" y="1026"/>
                <a:chExt cx="499" cy="272"/>
              </a:xfrm>
            </p:grpSpPr>
            <p:sp>
              <p:nvSpPr>
                <p:cNvPr id="69" name="Line 62"/>
                <p:cNvSpPr>
                  <a:spLocks noChangeShapeType="1"/>
                </p:cNvSpPr>
                <p:nvPr/>
              </p:nvSpPr>
              <p:spPr bwMode="auto">
                <a:xfrm>
                  <a:off x="839" y="1298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0" name="Group 63"/>
                <p:cNvGrpSpPr>
                  <a:grpSpLocks/>
                </p:cNvGrpSpPr>
                <p:nvPr/>
              </p:nvGrpSpPr>
              <p:grpSpPr bwMode="auto">
                <a:xfrm>
                  <a:off x="1111" y="1026"/>
                  <a:ext cx="227" cy="272"/>
                  <a:chOff x="612" y="1026"/>
                  <a:chExt cx="227" cy="272"/>
                </a:xfrm>
              </p:grpSpPr>
              <p:sp>
                <p:nvSpPr>
                  <p:cNvPr id="71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2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026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347" y="1167"/>
                <a:ext cx="277" cy="192"/>
                <a:chOff x="839" y="1026"/>
                <a:chExt cx="499" cy="272"/>
              </a:xfrm>
            </p:grpSpPr>
            <p:sp>
              <p:nvSpPr>
                <p:cNvPr id="64" name="Line 68"/>
                <p:cNvSpPr>
                  <a:spLocks noChangeShapeType="1"/>
                </p:cNvSpPr>
                <p:nvPr/>
              </p:nvSpPr>
              <p:spPr bwMode="auto">
                <a:xfrm>
                  <a:off x="839" y="1298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5" name="Group 69"/>
                <p:cNvGrpSpPr>
                  <a:grpSpLocks/>
                </p:cNvGrpSpPr>
                <p:nvPr/>
              </p:nvGrpSpPr>
              <p:grpSpPr bwMode="auto">
                <a:xfrm>
                  <a:off x="1111" y="1026"/>
                  <a:ext cx="227" cy="272"/>
                  <a:chOff x="612" y="1026"/>
                  <a:chExt cx="227" cy="272"/>
                </a:xfrm>
              </p:grpSpPr>
              <p:sp>
                <p:nvSpPr>
                  <p:cNvPr id="66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2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1026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02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" name="Text Box 74"/>
              <p:cNvSpPr txBox="1">
                <a:spLocks noChangeArrowheads="1"/>
              </p:cNvSpPr>
              <p:nvPr/>
            </p:nvSpPr>
            <p:spPr bwMode="auto">
              <a:xfrm>
                <a:off x="2378" y="1167"/>
                <a:ext cx="406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CLK</a:t>
                </a:r>
              </a:p>
            </p:txBody>
          </p:sp>
          <p:sp>
            <p:nvSpPr>
              <p:cNvPr id="26" name="Text Box 76"/>
              <p:cNvSpPr txBox="1">
                <a:spLocks noChangeArrowheads="1"/>
              </p:cNvSpPr>
              <p:nvPr/>
            </p:nvSpPr>
            <p:spPr bwMode="auto">
              <a:xfrm>
                <a:off x="2375" y="1632"/>
                <a:ext cx="79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GATE</a:t>
                </a:r>
                <a:r>
                  <a:rPr lang="zh-CN" altLang="en-US" sz="1400" b="1">
                    <a:latin typeface="Times New Roman" panose="02020603050405020304" pitchFamily="18" charset="0"/>
                  </a:rPr>
                  <a:t>（高）</a:t>
                </a:r>
              </a:p>
            </p:txBody>
          </p:sp>
          <p:sp>
            <p:nvSpPr>
              <p:cNvPr id="27" name="Line 77"/>
              <p:cNvSpPr>
                <a:spLocks noChangeShapeType="1"/>
              </p:cNvSpPr>
              <p:nvPr/>
            </p:nvSpPr>
            <p:spPr bwMode="auto">
              <a:xfrm>
                <a:off x="3070" y="975"/>
                <a:ext cx="0" cy="16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78"/>
              <p:cNvSpPr>
                <a:spLocks noChangeShapeType="1"/>
              </p:cNvSpPr>
              <p:nvPr/>
            </p:nvSpPr>
            <p:spPr bwMode="auto">
              <a:xfrm>
                <a:off x="307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79"/>
              <p:cNvSpPr>
                <a:spLocks noChangeShapeType="1"/>
              </p:cNvSpPr>
              <p:nvPr/>
            </p:nvSpPr>
            <p:spPr bwMode="auto">
              <a:xfrm>
                <a:off x="2555" y="2064"/>
                <a:ext cx="5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80"/>
              <p:cNvSpPr>
                <a:spLocks noChangeShapeType="1"/>
              </p:cNvSpPr>
              <p:nvPr/>
            </p:nvSpPr>
            <p:spPr bwMode="auto">
              <a:xfrm flipV="1">
                <a:off x="3070" y="20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81"/>
              <p:cNvSpPr>
                <a:spLocks noChangeShapeType="1"/>
              </p:cNvSpPr>
              <p:nvPr/>
            </p:nvSpPr>
            <p:spPr bwMode="auto">
              <a:xfrm>
                <a:off x="2555" y="2256"/>
                <a:ext cx="5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82"/>
              <p:cNvSpPr>
                <a:spLocks noChangeShapeType="1"/>
              </p:cNvSpPr>
              <p:nvPr/>
            </p:nvSpPr>
            <p:spPr bwMode="auto">
              <a:xfrm>
                <a:off x="5081" y="1359"/>
                <a:ext cx="0" cy="15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83"/>
              <p:cNvSpPr>
                <a:spLocks noChangeShapeType="1"/>
              </p:cNvSpPr>
              <p:nvPr/>
            </p:nvSpPr>
            <p:spPr bwMode="auto">
              <a:xfrm>
                <a:off x="5353" y="1359"/>
                <a:ext cx="0" cy="14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84"/>
              <p:cNvSpPr>
                <a:spLocks noChangeShapeType="1"/>
              </p:cNvSpPr>
              <p:nvPr/>
            </p:nvSpPr>
            <p:spPr bwMode="auto">
              <a:xfrm>
                <a:off x="4782" y="1359"/>
                <a:ext cx="0" cy="14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85"/>
              <p:cNvSpPr>
                <a:spLocks noChangeShapeType="1"/>
              </p:cNvSpPr>
              <p:nvPr/>
            </p:nvSpPr>
            <p:spPr bwMode="auto">
              <a:xfrm>
                <a:off x="4510" y="1359"/>
                <a:ext cx="0" cy="15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86"/>
              <p:cNvSpPr>
                <a:spLocks noChangeShapeType="1"/>
              </p:cNvSpPr>
              <p:nvPr/>
            </p:nvSpPr>
            <p:spPr bwMode="auto">
              <a:xfrm>
                <a:off x="4239" y="1359"/>
                <a:ext cx="0" cy="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87"/>
              <p:cNvSpPr>
                <a:spLocks noChangeShapeType="1"/>
              </p:cNvSpPr>
              <p:nvPr/>
            </p:nvSpPr>
            <p:spPr bwMode="auto">
              <a:xfrm>
                <a:off x="3967" y="1359"/>
                <a:ext cx="0" cy="15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88"/>
              <p:cNvSpPr>
                <a:spLocks noChangeShapeType="1"/>
              </p:cNvSpPr>
              <p:nvPr/>
            </p:nvSpPr>
            <p:spPr bwMode="auto">
              <a:xfrm>
                <a:off x="3070" y="2256"/>
                <a:ext cx="20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89"/>
              <p:cNvSpPr>
                <a:spLocks noChangeShapeType="1"/>
              </p:cNvSpPr>
              <p:nvPr/>
            </p:nvSpPr>
            <p:spPr bwMode="auto">
              <a:xfrm flipV="1">
                <a:off x="5081" y="20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90"/>
              <p:cNvSpPr>
                <a:spLocks noChangeShapeType="1"/>
              </p:cNvSpPr>
              <p:nvPr/>
            </p:nvSpPr>
            <p:spPr bwMode="auto">
              <a:xfrm>
                <a:off x="5081" y="2064"/>
                <a:ext cx="5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Text Box 91"/>
              <p:cNvSpPr txBox="1">
                <a:spLocks noChangeArrowheads="1"/>
              </p:cNvSpPr>
              <p:nvPr/>
            </p:nvSpPr>
            <p:spPr bwMode="auto">
              <a:xfrm>
                <a:off x="5108" y="2288"/>
                <a:ext cx="217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2" name="Text Box 92"/>
              <p:cNvSpPr txBox="1">
                <a:spLocks noChangeArrowheads="1"/>
              </p:cNvSpPr>
              <p:nvPr/>
            </p:nvSpPr>
            <p:spPr bwMode="auto">
              <a:xfrm>
                <a:off x="4809" y="2288"/>
                <a:ext cx="217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" name="Text Box 93"/>
              <p:cNvSpPr txBox="1">
                <a:spLocks noChangeArrowheads="1"/>
              </p:cNvSpPr>
              <p:nvPr/>
            </p:nvSpPr>
            <p:spPr bwMode="auto">
              <a:xfrm>
                <a:off x="4538" y="2288"/>
                <a:ext cx="217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4" name="Text Box 94"/>
              <p:cNvSpPr txBox="1">
                <a:spLocks noChangeArrowheads="1"/>
              </p:cNvSpPr>
              <p:nvPr/>
            </p:nvSpPr>
            <p:spPr bwMode="auto">
              <a:xfrm>
                <a:off x="4266" y="2288"/>
                <a:ext cx="217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5" name="Text Box 95"/>
              <p:cNvSpPr txBox="1">
                <a:spLocks noChangeArrowheads="1"/>
              </p:cNvSpPr>
              <p:nvPr/>
            </p:nvSpPr>
            <p:spPr bwMode="auto">
              <a:xfrm>
                <a:off x="3994" y="2288"/>
                <a:ext cx="218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8" name="Line 109"/>
              <p:cNvSpPr>
                <a:spLocks noChangeShapeType="1"/>
              </p:cNvSpPr>
              <p:nvPr/>
            </p:nvSpPr>
            <p:spPr bwMode="auto">
              <a:xfrm>
                <a:off x="3831" y="103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110"/>
              <p:cNvSpPr>
                <a:spLocks noChangeShapeType="1"/>
              </p:cNvSpPr>
              <p:nvPr/>
            </p:nvSpPr>
            <p:spPr bwMode="auto">
              <a:xfrm>
                <a:off x="3831" y="1039"/>
                <a:ext cx="12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111"/>
              <p:cNvSpPr>
                <a:spLocks noChangeShapeType="1"/>
              </p:cNvSpPr>
              <p:nvPr/>
            </p:nvSpPr>
            <p:spPr bwMode="auto">
              <a:xfrm>
                <a:off x="5054" y="103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Text Box 112"/>
              <p:cNvSpPr txBox="1">
                <a:spLocks noChangeArrowheads="1"/>
              </p:cNvSpPr>
              <p:nvPr/>
            </p:nvSpPr>
            <p:spPr bwMode="auto">
              <a:xfrm>
                <a:off x="4130" y="864"/>
                <a:ext cx="544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＋</a:t>
                </a:r>
                <a:r>
                  <a:rPr lang="en-US" altLang="zh-CN" sz="14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1400" b="1" dirty="0"/>
                  <a:t>个</a:t>
                </a:r>
              </a:p>
            </p:txBody>
          </p:sp>
          <p:sp>
            <p:nvSpPr>
              <p:cNvPr id="62" name="Text Box 113"/>
              <p:cNvSpPr txBox="1">
                <a:spLocks noChangeArrowheads="1"/>
              </p:cNvSpPr>
              <p:nvPr/>
            </p:nvSpPr>
            <p:spPr bwMode="auto">
              <a:xfrm>
                <a:off x="2400" y="2064"/>
                <a:ext cx="380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63" name="Line 114"/>
              <p:cNvSpPr>
                <a:spLocks noChangeShapeType="1"/>
              </p:cNvSpPr>
              <p:nvPr/>
            </p:nvSpPr>
            <p:spPr bwMode="auto">
              <a:xfrm>
                <a:off x="3967" y="116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3074" name="图片 2" descr="C:\Documents and Settings\a\Local Settings\Temporary Internet Files\Content.IE5\E1YPP5AC\CAEM18B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883" y="3816030"/>
            <a:ext cx="4146794" cy="257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7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719" y="487506"/>
            <a:ext cx="8529377" cy="5109426"/>
          </a:xfrm>
        </p:spPr>
        <p:txBody>
          <a:bodyPr>
            <a:noAutofit/>
          </a:bodyPr>
          <a:lstStyle/>
          <a:p>
            <a:r>
              <a:rPr lang="en-US" sz="2800" b="1" dirty="0"/>
              <a:t>6.1</a:t>
            </a:r>
            <a:r>
              <a:rPr lang="zh-CN" altLang="en-US" sz="2800" b="1" dirty="0"/>
              <a:t> 一个交通微机控制模拟接口如图所示，接于并行口片</a:t>
            </a:r>
            <a:r>
              <a:rPr lang="en-US" sz="2800" b="1" dirty="0"/>
              <a:t>8255A</a:t>
            </a:r>
            <a:r>
              <a:rPr lang="zh-CN" altLang="en-US" sz="2800" b="1" dirty="0"/>
              <a:t>端口</a:t>
            </a:r>
            <a:r>
              <a:rPr lang="en-US" sz="2800" b="1" dirty="0"/>
              <a:t>C</a:t>
            </a:r>
            <a:r>
              <a:rPr lang="zh-CN" altLang="en-US" sz="2800" b="1" dirty="0"/>
              <a:t>的</a:t>
            </a:r>
            <a:r>
              <a:rPr lang="en-US" sz="2800" b="1" dirty="0"/>
              <a:t>PC0</a:t>
            </a:r>
            <a:r>
              <a:rPr lang="zh-CN" altLang="en-US" sz="2800" b="1" dirty="0"/>
              <a:t>位开关用来模拟十字路口副道车辆通行状况（开关状态为‘</a:t>
            </a:r>
            <a:r>
              <a:rPr lang="en-US" sz="2800" b="1" dirty="0"/>
              <a:t>1</a:t>
            </a:r>
            <a:r>
              <a:rPr lang="zh-CN" altLang="en-US" sz="2800" b="1" dirty="0"/>
              <a:t>’标示副道上有车要通过）；端口</a:t>
            </a:r>
            <a:r>
              <a:rPr lang="en-US" sz="2800" b="1" dirty="0"/>
              <a:t>A</a:t>
            </a:r>
            <a:r>
              <a:rPr lang="zh-CN" altLang="en-US" sz="2800" b="1" dirty="0"/>
              <a:t>的</a:t>
            </a:r>
            <a:r>
              <a:rPr lang="en-US" sz="2800" b="1" dirty="0"/>
              <a:t>PA2</a:t>
            </a:r>
            <a:r>
              <a:rPr lang="zh-CN" altLang="en-US" sz="2800" b="1" dirty="0"/>
              <a:t>、</a:t>
            </a:r>
            <a:r>
              <a:rPr lang="en-US" sz="2800" b="1" dirty="0"/>
              <a:t>PA1</a:t>
            </a:r>
            <a:r>
              <a:rPr lang="zh-CN" altLang="en-US" sz="2800" b="1" dirty="0"/>
              <a:t>、</a:t>
            </a:r>
            <a:r>
              <a:rPr lang="en-US" sz="2800" b="1" dirty="0"/>
              <a:t>PA0</a:t>
            </a:r>
            <a:r>
              <a:rPr lang="zh-CN" altLang="en-US" sz="2800" b="1" dirty="0"/>
              <a:t>位用来控制主道红黄绿灯，端口</a:t>
            </a:r>
            <a:r>
              <a:rPr lang="en-US" sz="2800" b="1" dirty="0"/>
              <a:t>B</a:t>
            </a:r>
            <a:r>
              <a:rPr lang="zh-CN" altLang="en-US" sz="2800" b="1" dirty="0"/>
              <a:t>的</a:t>
            </a:r>
            <a:r>
              <a:rPr lang="en-US" sz="2800" b="1" dirty="0"/>
              <a:t>PB2</a:t>
            </a:r>
            <a:r>
              <a:rPr lang="zh-CN" altLang="en-US" sz="2800" b="1" dirty="0"/>
              <a:t>、</a:t>
            </a:r>
            <a:r>
              <a:rPr lang="en-US" sz="2800" b="1" dirty="0"/>
              <a:t>PB1</a:t>
            </a:r>
            <a:r>
              <a:rPr lang="zh-CN" altLang="en-US" sz="2800" b="1" dirty="0"/>
              <a:t>、</a:t>
            </a:r>
            <a:r>
              <a:rPr lang="en-US" sz="2800" b="1" dirty="0"/>
              <a:t>PB0</a:t>
            </a:r>
            <a:r>
              <a:rPr lang="zh-CN" altLang="en-US" sz="2800" b="1" dirty="0"/>
              <a:t>位用来控制副道的红黄绿灯，平时主道放行（绿灯亮），副道禁止通行（红灯亮）；当副道上有车通过时（</a:t>
            </a:r>
            <a:r>
              <a:rPr lang="en-US" sz="2800" b="1" dirty="0"/>
              <a:t>PC0</a:t>
            </a:r>
            <a:r>
              <a:rPr lang="zh-CN" altLang="en-US" sz="2800" b="1" dirty="0"/>
              <a:t>端为‘</a:t>
            </a:r>
            <a:r>
              <a:rPr lang="en-US" sz="2800" b="1" dirty="0"/>
              <a:t>1</a:t>
            </a:r>
            <a:r>
              <a:rPr lang="zh-CN" altLang="en-US" sz="2800" b="1" dirty="0"/>
              <a:t>’），主道交通灯由绿</a:t>
            </a:r>
            <a:r>
              <a:rPr lang="en-US" sz="2800" b="1" dirty="0"/>
              <a:t>-&gt;</a:t>
            </a:r>
            <a:r>
              <a:rPr lang="zh-CN" altLang="en-US" sz="2800" b="1" dirty="0"/>
              <a:t>黄（延迟</a:t>
            </a:r>
            <a:r>
              <a:rPr lang="en-US" sz="2800" b="1" dirty="0"/>
              <a:t>5s</a:t>
            </a:r>
            <a:r>
              <a:rPr lang="zh-CN" altLang="en-US" sz="2800" b="1" dirty="0"/>
              <a:t>）</a:t>
            </a:r>
            <a:r>
              <a:rPr lang="en-US" sz="2800" b="1" dirty="0"/>
              <a:t>-&gt;</a:t>
            </a:r>
            <a:r>
              <a:rPr lang="zh-CN" altLang="en-US" sz="2800" b="1" dirty="0"/>
              <a:t>红（禁行），副道交通灯由红</a:t>
            </a:r>
            <a:r>
              <a:rPr lang="en-US" sz="2800" b="1" dirty="0"/>
              <a:t>-&gt;</a:t>
            </a:r>
            <a:r>
              <a:rPr lang="zh-CN" altLang="en-US" sz="2800" b="1" dirty="0"/>
              <a:t>绿；副道放行</a:t>
            </a:r>
            <a:r>
              <a:rPr lang="en-US" sz="2800" b="1" dirty="0"/>
              <a:t>20s</a:t>
            </a:r>
            <a:r>
              <a:rPr lang="zh-CN" altLang="en-US" sz="2800" b="1" dirty="0"/>
              <a:t>后，副道交通灯由绿</a:t>
            </a:r>
            <a:r>
              <a:rPr lang="en-US" sz="2800" b="1" dirty="0"/>
              <a:t>-&gt;</a:t>
            </a:r>
            <a:r>
              <a:rPr lang="zh-CN" altLang="en-US" sz="2800" b="1" dirty="0"/>
              <a:t>黄（延迟</a:t>
            </a:r>
            <a:r>
              <a:rPr lang="en-US" sz="2800" b="1" dirty="0"/>
              <a:t>5s</a:t>
            </a:r>
            <a:r>
              <a:rPr lang="zh-CN" altLang="en-US" sz="2800" b="1" dirty="0"/>
              <a:t>）</a:t>
            </a:r>
            <a:r>
              <a:rPr lang="en-US" sz="2800" b="1" dirty="0"/>
              <a:t>-&gt;</a:t>
            </a:r>
            <a:r>
              <a:rPr lang="zh-CN" altLang="en-US" sz="2800" b="1" dirty="0"/>
              <a:t>红，然后主道放行；要</a:t>
            </a:r>
            <a:r>
              <a:rPr lang="zh-CN" altLang="en-US" sz="2800" dirty="0"/>
              <a:t> </a:t>
            </a:r>
            <a:r>
              <a:rPr lang="zh-CN" altLang="en-US" sz="2800" b="1" dirty="0"/>
              <a:t>求主道</a:t>
            </a:r>
            <a:r>
              <a:rPr lang="zh-CN" altLang="en-US" sz="2800" b="1" dirty="0">
                <a:solidFill>
                  <a:srgbClr val="FF0000"/>
                </a:solidFill>
              </a:rPr>
              <a:t>至少放行</a:t>
            </a:r>
            <a:r>
              <a:rPr lang="en-US" sz="2800" b="1" dirty="0">
                <a:solidFill>
                  <a:srgbClr val="FF0000"/>
                </a:solidFill>
              </a:rPr>
              <a:t>40s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3105" y="123582"/>
            <a:ext cx="4670750" cy="661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793" y="815634"/>
            <a:ext cx="3929090" cy="359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45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8293" y="500989"/>
            <a:ext cx="82296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8255A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设置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口：方式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，输出        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口：方式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，输出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口：方式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，输入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方式控制字：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10001001B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端口地址：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口：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0D0H  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口：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0D1H 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口：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0D2H  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控制口：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0D3H</a:t>
            </a: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延迟的实现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方法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INT15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中断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方法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：循环</a:t>
            </a: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656" y="0"/>
            <a:ext cx="9483969" cy="5298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 MOV   AL,10001001B   ;</a:t>
            </a:r>
            <a:r>
              <a:rPr lang="zh-CN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设置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8255A</a:t>
            </a:r>
            <a:r>
              <a:rPr lang="zh-CN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工作方式，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口均工作在方式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OUT   0D3,AL              ;A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输入，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输出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L1:	MOV   AL,01H             ;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点亮主道绿灯</a:t>
            </a:r>
          </a:p>
          <a:p>
            <a:pPr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OUT   0D0H, AL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MOV   AL,04H             ;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点亮副道红灯</a:t>
            </a:r>
          </a:p>
          <a:p>
            <a:pPr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OUT   0D1H,AL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MOV   CX, 0262H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MOV   DX, 5A00H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MOV   AH, 86H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INT    15H	    ;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INT15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中断延迟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40s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CHECK:	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IN     AL, 0D2H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TEST   AL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01H          ;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判断副道是否有车通过</a:t>
            </a:r>
          </a:p>
          <a:p>
            <a:pPr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JZ  	CHECK	    ;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若无车通过，继续检查</a:t>
            </a:r>
          </a:p>
          <a:p>
            <a:pPr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MOV   AL,02H	    ;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若有车通过，点亮主道黄灯</a:t>
            </a:r>
          </a:p>
          <a:p>
            <a:pPr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OUT   0D0H, AL</a:t>
            </a:r>
            <a:endParaRPr lang="en-US" altLang="zh-CN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4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、在</a:t>
            </a:r>
            <a:r>
              <a:rPr lang="zh-CN" altLang="en-US" sz="2400" dirty="0">
                <a:latin typeface="Bodoni MT" panose="02070603080606020203" pitchFamily="18" charset="0"/>
              </a:rPr>
              <a:t>一个程序段开始执行之前，</a:t>
            </a:r>
            <a:r>
              <a:rPr lang="en-US" altLang="zh-CN" sz="2400" dirty="0">
                <a:latin typeface="Bodoni MT" panose="02070603080606020203" pitchFamily="18" charset="0"/>
              </a:rPr>
              <a:t>CS=0A8EH</a:t>
            </a:r>
            <a:r>
              <a:rPr lang="zh-CN" altLang="en-US" sz="2400" dirty="0">
                <a:latin typeface="Bodoni MT" panose="02070603080606020203" pitchFamily="18" charset="0"/>
              </a:rPr>
              <a:t>，</a:t>
            </a:r>
            <a:r>
              <a:rPr lang="en-US" altLang="zh-CN" sz="2400" dirty="0">
                <a:latin typeface="Bodoni MT" panose="02070603080606020203" pitchFamily="18" charset="0"/>
              </a:rPr>
              <a:t>IP=2A40H</a:t>
            </a:r>
            <a:r>
              <a:rPr lang="zh-CN" altLang="en-US" sz="2400" dirty="0">
                <a:latin typeface="Bodoni MT" panose="02070603080606020203" pitchFamily="18" charset="0"/>
              </a:rPr>
              <a:t>，则该程序段的第一个字的物理地址是多少？ </a:t>
            </a:r>
          </a:p>
          <a:p>
            <a:pPr marL="0" indent="0">
              <a:buNone/>
            </a:pPr>
            <a:endParaRPr lang="en-US" altLang="zh-CN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 smtClean="0">
                <a:latin typeface="Bodoni MT" panose="02070603080606020203" pitchFamily="18" charset="0"/>
              </a:rPr>
              <a:t>CS*16+IP  </a:t>
            </a:r>
            <a:r>
              <a:rPr lang="en-US" altLang="zh-CN" sz="2400" dirty="0">
                <a:latin typeface="Bodoni MT" panose="02070603080606020203" pitchFamily="18" charset="0"/>
              </a:rPr>
              <a:t>=  0A8E0H  +  2A40H  =  0D320H</a:t>
            </a:r>
          </a:p>
        </p:txBody>
      </p:sp>
    </p:spTree>
    <p:extLst>
      <p:ext uri="{BB962C8B-B14F-4D97-AF65-F5344CB8AC3E}">
        <p14:creationId xmlns:p14="http://schemas.microsoft.com/office/powerpoint/2010/main" val="37709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28670"/>
            <a:ext cx="8229600" cy="564586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MOV   CX, 004CH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MOV   DX, 4B40H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MOV   AH, 86H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INT    15H	    ;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INT15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中断延迟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5s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MOV    AL, 04H	   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OUT    0D0H,AL          ;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点亮主道红灯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MOV   AL, 01H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OUT    0D1H,AL          ;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点亮副道绿灯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MOV   CX, 0131H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MOV   DX, 2D00H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MOV   AH, 86H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INT    15H	    ;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INT15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中断延迟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20s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MOV   AL, 02H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OUT    0D1H,AL          ;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点亮副道黄灯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MOV   CX, 004CH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MOV   DX, 4B40H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MOV   AH, 86H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INT    15H	    ;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INT15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中断延迟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5s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JMP    L1                    ;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跳转，重复上述过程</a:t>
            </a:r>
          </a:p>
          <a:p>
            <a:pPr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479" y="439616"/>
            <a:ext cx="8229600" cy="5286396"/>
          </a:xfrm>
        </p:spPr>
        <p:txBody>
          <a:bodyPr>
            <a:normAutofit/>
          </a:bodyPr>
          <a:lstStyle/>
          <a:p>
            <a:r>
              <a:rPr lang="en-US" sz="2800" b="1" dirty="0"/>
              <a:t>6.2</a:t>
            </a:r>
            <a:r>
              <a:rPr lang="zh-CN" altLang="en-US" sz="2800" b="1" dirty="0"/>
              <a:t> 为了行人横过马路的方便安全，在马路人行横道上分别安装供行人按动的开关</a:t>
            </a:r>
            <a:r>
              <a:rPr lang="en-US" sz="2800" b="1" dirty="0"/>
              <a:t>(k1,k2)</a:t>
            </a:r>
            <a:r>
              <a:rPr lang="zh-CN" altLang="en-US" sz="2800" b="1" dirty="0"/>
              <a:t>及行人可通行指示灯</a:t>
            </a:r>
            <a:r>
              <a:rPr lang="en-US" sz="2800" b="1" dirty="0"/>
              <a:t>L1</a:t>
            </a:r>
            <a:r>
              <a:rPr lang="zh-CN" altLang="en-US" sz="2800" b="1" dirty="0"/>
              <a:t>、</a:t>
            </a:r>
            <a:r>
              <a:rPr lang="en-US" sz="2800" b="1" dirty="0"/>
              <a:t>L2</a:t>
            </a:r>
            <a:r>
              <a:rPr lang="zh-CN" altLang="en-US" sz="2800" b="1" dirty="0"/>
              <a:t>。若无行人横过马路，则马路上绿灯亮，机动车正常行驶；若有人要横过马路，可按动开关</a:t>
            </a:r>
            <a:r>
              <a:rPr lang="en-US" sz="2800" b="1" dirty="0"/>
              <a:t>K1</a:t>
            </a:r>
            <a:r>
              <a:rPr lang="zh-CN" altLang="en-US" sz="2800" b="1" dirty="0"/>
              <a:t>和</a:t>
            </a:r>
            <a:r>
              <a:rPr lang="en-US" sz="2800" b="1" dirty="0"/>
              <a:t>K2</a:t>
            </a:r>
            <a:r>
              <a:rPr lang="zh-CN" altLang="en-US" sz="2800" b="1" dirty="0"/>
              <a:t>，交通控制装置将马路上的交通灯由绿</a:t>
            </a:r>
            <a:r>
              <a:rPr lang="en-US" sz="2800" b="1" dirty="0"/>
              <a:t>-&gt;</a:t>
            </a:r>
            <a:r>
              <a:rPr lang="zh-CN" altLang="en-US" sz="2800" b="1" dirty="0"/>
              <a:t>黄（延迟</a:t>
            </a:r>
            <a:r>
              <a:rPr lang="en-US" sz="2800" b="1" dirty="0"/>
              <a:t>5s</a:t>
            </a:r>
            <a:r>
              <a:rPr lang="zh-CN" altLang="en-US" sz="2800" b="1" dirty="0"/>
              <a:t>）</a:t>
            </a:r>
            <a:r>
              <a:rPr lang="en-US" sz="2800" b="1" dirty="0"/>
              <a:t>-&gt;</a:t>
            </a:r>
            <a:r>
              <a:rPr lang="zh-CN" altLang="en-US" sz="2800" b="1" dirty="0"/>
              <a:t>红，机动车停车等待，此时人行道两端的灯</a:t>
            </a:r>
            <a:r>
              <a:rPr lang="en-US" sz="2800" b="1" dirty="0"/>
              <a:t>L1</a:t>
            </a:r>
            <a:r>
              <a:rPr lang="zh-CN" altLang="en-US" sz="2800" b="1" dirty="0"/>
              <a:t>和</a:t>
            </a:r>
            <a:r>
              <a:rPr lang="en-US" sz="2800" b="1" dirty="0"/>
              <a:t>L2</a:t>
            </a:r>
            <a:r>
              <a:rPr lang="zh-CN" altLang="en-US" sz="2800" b="1" dirty="0"/>
              <a:t>灯亮，并发出某一频率的信号，作盲人提示音；</a:t>
            </a:r>
            <a:r>
              <a:rPr lang="en-US" sz="2800" b="1" dirty="0"/>
              <a:t>20s</a:t>
            </a:r>
            <a:r>
              <a:rPr lang="zh-CN" altLang="en-US" sz="2800" b="1" dirty="0"/>
              <a:t>后，</a:t>
            </a:r>
            <a:r>
              <a:rPr lang="en-US" sz="2800" b="1" dirty="0"/>
              <a:t>L1</a:t>
            </a:r>
            <a:r>
              <a:rPr lang="zh-CN" altLang="en-US" sz="2800" b="1" dirty="0"/>
              <a:t>和</a:t>
            </a:r>
            <a:r>
              <a:rPr lang="en-US" sz="2800" b="1" dirty="0"/>
              <a:t>L2</a:t>
            </a:r>
            <a:r>
              <a:rPr lang="zh-CN" altLang="en-US" sz="2800" b="1" dirty="0"/>
              <a:t>熄灭，马路上的交通灯由红</a:t>
            </a:r>
            <a:r>
              <a:rPr lang="en-US" sz="2800" b="1" dirty="0"/>
              <a:t>-&gt;</a:t>
            </a:r>
            <a:r>
              <a:rPr lang="zh-CN" altLang="en-US" sz="2800" b="1" dirty="0"/>
              <a:t>绿，机动车继续正常通行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sz="2800" b="1" dirty="0"/>
              <a:t>     </a:t>
            </a:r>
            <a:r>
              <a:rPr lang="zh-CN" altLang="en-US" sz="2800" b="1" dirty="0"/>
              <a:t>设计实现上述功能的微机控制接口模拟实验方案。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1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6859" y="609600"/>
            <a:ext cx="4714908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8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498" y="1357298"/>
            <a:ext cx="3929090" cy="2786082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8255A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设置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口：方式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，输出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口：方式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，输出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口：方式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，输入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方式控制字：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10001001B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4168" y="977794"/>
            <a:ext cx="4357718" cy="354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1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444" y="1601683"/>
            <a:ext cx="10515600" cy="12997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/>
              <a:t>设异步传输时，每个字符对应一个起始位，一个奇校验位和一个停止位。若波特率为</a:t>
            </a:r>
            <a:r>
              <a:rPr lang="en-US" altLang="zh-CN" dirty="0"/>
              <a:t>1200</a:t>
            </a:r>
            <a:r>
              <a:rPr lang="zh-CN" altLang="zh-CN" dirty="0"/>
              <a:t>，则每秒钟传输的最大字符数为多少？画出传输</a:t>
            </a:r>
            <a:r>
              <a:rPr lang="en-US" altLang="zh-CN" dirty="0"/>
              <a:t>ASCII</a:t>
            </a:r>
            <a:r>
              <a:rPr lang="zh-CN" altLang="zh-CN" dirty="0"/>
              <a:t>字符“</a:t>
            </a:r>
            <a:r>
              <a:rPr lang="en-US" altLang="zh-CN" dirty="0"/>
              <a:t>B</a:t>
            </a:r>
            <a:r>
              <a:rPr lang="zh-CN" altLang="zh-CN" dirty="0"/>
              <a:t>”的波形图。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5057" y="2572678"/>
            <a:ext cx="10299700" cy="316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dirty="0" smtClean="0"/>
              <a:t>【</a:t>
            </a:r>
            <a:r>
              <a:rPr lang="zh-CN" altLang="en-US" dirty="0"/>
              <a:t>分析</a:t>
            </a:r>
            <a:r>
              <a:rPr lang="en-US" altLang="zh-CN" dirty="0" smtClean="0"/>
              <a:t>】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本意</a:t>
            </a:r>
            <a:r>
              <a:rPr lang="zh-CN" altLang="en-US" dirty="0"/>
              <a:t>是用</a:t>
            </a:r>
            <a:r>
              <a:rPr lang="en-US" altLang="zh-CN" dirty="0" smtClean="0"/>
              <a:t>7</a:t>
            </a:r>
            <a:r>
              <a:rPr lang="en-US" altLang="zh-CN" dirty="0"/>
              <a:t>bit</a:t>
            </a:r>
            <a:r>
              <a:rPr lang="zh-CN" altLang="en-US" dirty="0" smtClean="0"/>
              <a:t>数据位</a:t>
            </a:r>
            <a:r>
              <a:rPr lang="zh-CN" altLang="en-US" dirty="0"/>
              <a:t>传送</a:t>
            </a:r>
            <a:r>
              <a:rPr lang="en-US" altLang="zh-CN" dirty="0"/>
              <a:t>ASCII</a:t>
            </a:r>
            <a:r>
              <a:rPr lang="zh-CN" altLang="en-US" dirty="0"/>
              <a:t>码（</a:t>
            </a:r>
            <a:r>
              <a:rPr lang="en-US" altLang="zh-CN" dirty="0"/>
              <a:t>7</a:t>
            </a:r>
            <a:r>
              <a:rPr lang="zh-CN" altLang="en-US" dirty="0"/>
              <a:t>比特码</a:t>
            </a:r>
            <a:r>
              <a:rPr lang="zh-CN" altLang="en-US" dirty="0" smtClean="0"/>
              <a:t>），</a:t>
            </a:r>
            <a:r>
              <a:rPr lang="zh-CN" altLang="en-US" dirty="0"/>
              <a:t>求每秒传输的最大字符数。因此计算时每个字符应当包含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zh-CN" altLang="en-US" dirty="0" smtClean="0"/>
              <a:t>符号。计算机编码中</a:t>
            </a:r>
            <a:r>
              <a:rPr lang="zh-CN" altLang="en-US" dirty="0" smtClean="0">
                <a:solidFill>
                  <a:srgbClr val="FF0000"/>
                </a:solidFill>
              </a:rPr>
              <a:t>波特率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比特率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个符号意味着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en-US" altLang="zh-CN" dirty="0" smtClean="0"/>
              <a:t>7</a:t>
            </a:r>
            <a:r>
              <a:rPr lang="zh-CN" altLang="en-US" dirty="0"/>
              <a:t>比特数据位传送</a:t>
            </a:r>
            <a:r>
              <a:rPr lang="en-US" altLang="zh-CN" dirty="0"/>
              <a:t>ASCII</a:t>
            </a:r>
            <a:r>
              <a:rPr lang="zh-CN" altLang="en-US" dirty="0"/>
              <a:t>码（</a:t>
            </a:r>
            <a:r>
              <a:rPr lang="en-US" altLang="zh-CN" dirty="0"/>
              <a:t>7</a:t>
            </a:r>
            <a:r>
              <a:rPr lang="zh-CN" altLang="en-US" dirty="0"/>
              <a:t>比特码）时，</a:t>
            </a:r>
            <a:r>
              <a:rPr lang="zh-CN" altLang="en-US" dirty="0">
                <a:solidFill>
                  <a:srgbClr val="FF0000"/>
                </a:solidFill>
              </a:rPr>
              <a:t>起始位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，之后</a:t>
            </a:r>
            <a:r>
              <a:rPr lang="zh-CN" altLang="en-US" dirty="0"/>
              <a:t>从低位到高位分别为</a:t>
            </a:r>
            <a:r>
              <a:rPr lang="en-US" altLang="zh-CN" dirty="0"/>
              <a:t>0100001</a:t>
            </a:r>
            <a:r>
              <a:rPr lang="zh-CN" altLang="en-US" dirty="0"/>
              <a:t>，只有</a:t>
            </a:r>
            <a:r>
              <a:rPr lang="en-US" altLang="zh-CN" dirty="0"/>
              <a:t>7</a:t>
            </a:r>
            <a:r>
              <a:rPr lang="zh-CN" altLang="en-US" dirty="0"/>
              <a:t>位，然后是</a:t>
            </a:r>
            <a:r>
              <a:rPr lang="zh-CN" altLang="en-US" dirty="0">
                <a:solidFill>
                  <a:srgbClr val="FF0000"/>
                </a:solidFill>
              </a:rPr>
              <a:t>奇校验</a:t>
            </a:r>
            <a:r>
              <a:rPr lang="en-US" altLang="zh-CN" dirty="0">
                <a:solidFill>
                  <a:srgbClr val="FF0000"/>
                </a:solidFill>
              </a:rPr>
              <a:t>=1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停止位</a:t>
            </a:r>
            <a:r>
              <a:rPr lang="en-US" altLang="zh-CN" dirty="0">
                <a:solidFill>
                  <a:srgbClr val="FF0000"/>
                </a:solidFill>
              </a:rPr>
              <a:t>=1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奇</a:t>
            </a:r>
            <a:r>
              <a:rPr lang="zh-CN" altLang="en-US" dirty="0"/>
              <a:t>校验：使整个信息位（包括有效位和校验位）中“</a:t>
            </a:r>
            <a:r>
              <a:rPr lang="en-US" altLang="zh-CN" dirty="0"/>
              <a:t>1”</a:t>
            </a:r>
            <a:r>
              <a:rPr lang="zh-CN" altLang="en-US" dirty="0"/>
              <a:t>的个数为奇数的编码。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5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97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/>
              <a:t>设异步传输时，每个字符对应一个起始位，一个奇校验位和一个停止位。若波特率为</a:t>
            </a:r>
            <a:r>
              <a:rPr lang="en-US" altLang="zh-CN" dirty="0"/>
              <a:t>1200</a:t>
            </a:r>
            <a:r>
              <a:rPr lang="zh-CN" altLang="zh-CN" dirty="0"/>
              <a:t>，则每秒钟传输的最大字符数为多少？画出传输</a:t>
            </a:r>
            <a:r>
              <a:rPr lang="en-US" altLang="zh-CN" dirty="0"/>
              <a:t>ASCII</a:t>
            </a:r>
            <a:r>
              <a:rPr lang="zh-CN" altLang="zh-CN" dirty="0"/>
              <a:t>字符“</a:t>
            </a:r>
            <a:r>
              <a:rPr lang="en-US" altLang="zh-CN" dirty="0"/>
              <a:t>B</a:t>
            </a:r>
            <a:r>
              <a:rPr lang="zh-CN" altLang="zh-CN" dirty="0"/>
              <a:t>”的波形图。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4704" y="2856187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dirty="0" smtClean="0"/>
              <a:t>【</a:t>
            </a:r>
            <a:r>
              <a:rPr lang="zh-CN" altLang="en-US" dirty="0"/>
              <a:t>解答</a:t>
            </a:r>
            <a:r>
              <a:rPr lang="en-US" altLang="zh-CN" dirty="0" smtClean="0"/>
              <a:t>】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每个字符至少包含</a:t>
            </a:r>
            <a:r>
              <a:rPr lang="en-US" altLang="zh-CN" dirty="0" smtClean="0"/>
              <a:t>1</a:t>
            </a:r>
            <a:r>
              <a:rPr lang="zh-CN" altLang="en-US" dirty="0" smtClean="0"/>
              <a:t>＋</a:t>
            </a:r>
            <a:r>
              <a:rPr lang="en-US" altLang="zh-CN" dirty="0" smtClean="0"/>
              <a:t>7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个字符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每秒最多传输</a:t>
            </a:r>
            <a:r>
              <a:rPr lang="en-US" altLang="zh-CN" dirty="0" smtClean="0"/>
              <a:t>1200/10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个字符。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smtClean="0"/>
              <a:t>ASCII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B</a:t>
            </a:r>
            <a:r>
              <a:rPr lang="zh-CN" altLang="en-US" dirty="0" smtClean="0"/>
              <a:t>＝</a:t>
            </a:r>
            <a:r>
              <a:rPr lang="en-US" altLang="zh-CN" dirty="0" smtClean="0"/>
              <a:t>42H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0100 0010B</a:t>
            </a:r>
            <a:r>
              <a:rPr lang="zh-CN" altLang="en-US" dirty="0" smtClean="0"/>
              <a:t>，奇校验位为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86" y="2475481"/>
            <a:ext cx="5872162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6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97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、两个</a:t>
            </a:r>
            <a:r>
              <a:rPr lang="en-US" altLang="zh-CN" dirty="0" smtClean="0"/>
              <a:t>DTE</a:t>
            </a:r>
            <a:r>
              <a:rPr lang="zh-CN" altLang="en-US" dirty="0" smtClean="0"/>
              <a:t>设备之间采用</a:t>
            </a:r>
            <a:r>
              <a:rPr lang="en-US" altLang="zh-CN" dirty="0" smtClean="0"/>
              <a:t>RS-232C</a:t>
            </a:r>
            <a:r>
              <a:rPr lang="zh-CN" altLang="en-US" dirty="0" smtClean="0"/>
              <a:t>接口的最简单连接需要哪几根线？并画出连接的示意图。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735401"/>
            <a:ext cx="5257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dirty="0" smtClean="0"/>
              <a:t>【</a:t>
            </a:r>
            <a:r>
              <a:rPr lang="zh-CN" altLang="en-US" dirty="0" smtClean="0"/>
              <a:t>分析解答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三线制，</a:t>
            </a:r>
            <a:r>
              <a:rPr lang="zh-CN" altLang="en-US" dirty="0" smtClean="0">
                <a:solidFill>
                  <a:srgbClr val="FF0000"/>
                </a:solidFill>
              </a:rPr>
              <a:t>注意地线要相连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箭头指向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280513"/>
            <a:ext cx="36385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3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43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设</a:t>
            </a:r>
            <a:r>
              <a:rPr lang="en-US" altLang="zh-CN" dirty="0"/>
              <a:t>8251A</a:t>
            </a:r>
            <a:r>
              <a:rPr lang="zh-CN" altLang="zh-CN" dirty="0"/>
              <a:t>的控制和状态端口地址为</a:t>
            </a:r>
            <a:r>
              <a:rPr lang="en-US" altLang="zh-CN" dirty="0"/>
              <a:t>241H</a:t>
            </a:r>
            <a:r>
              <a:rPr lang="zh-CN" altLang="zh-CN" dirty="0"/>
              <a:t>，数据端口地址</a:t>
            </a:r>
            <a:r>
              <a:rPr lang="en-US" altLang="zh-CN" dirty="0"/>
              <a:t>240H</a:t>
            </a:r>
            <a:r>
              <a:rPr lang="zh-CN" altLang="zh-CN" dirty="0"/>
              <a:t>，采用异步方式，</a:t>
            </a:r>
            <a:r>
              <a:rPr lang="en-US" altLang="zh-CN" dirty="0"/>
              <a:t>7</a:t>
            </a:r>
            <a:r>
              <a:rPr lang="zh-CN" altLang="zh-CN" dirty="0"/>
              <a:t>位数据位，奇校验，</a:t>
            </a:r>
            <a:r>
              <a:rPr lang="en-US" altLang="zh-CN" dirty="0"/>
              <a:t>1</a:t>
            </a:r>
            <a:r>
              <a:rPr lang="zh-CN" altLang="zh-CN" dirty="0"/>
              <a:t>位停止位，波特率因子为</a:t>
            </a:r>
            <a:r>
              <a:rPr lang="en-US" altLang="zh-CN" dirty="0"/>
              <a:t>16</a:t>
            </a:r>
            <a:r>
              <a:rPr lang="zh-CN" altLang="zh-CN" dirty="0"/>
              <a:t>，试编写一程序段，采用查询方式接收</a:t>
            </a:r>
            <a:r>
              <a:rPr lang="en-US" altLang="zh-CN" dirty="0"/>
              <a:t>100</a:t>
            </a:r>
            <a:r>
              <a:rPr lang="zh-CN" altLang="zh-CN" dirty="0"/>
              <a:t>个字符，将字符存放在</a:t>
            </a:r>
            <a:r>
              <a:rPr lang="en-US" altLang="zh-CN" dirty="0"/>
              <a:t>BUF</a:t>
            </a:r>
            <a:r>
              <a:rPr lang="zh-CN" altLang="zh-CN" dirty="0"/>
              <a:t>开始的缓冲区中。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429000"/>
            <a:ext cx="10299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dirty="0" smtClean="0"/>
              <a:t>【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】</a:t>
            </a:r>
          </a:p>
          <a:p>
            <a:pPr marL="533400" indent="-533400">
              <a:lnSpc>
                <a:spcPct val="150000"/>
              </a:lnSpc>
              <a:buFontTx/>
              <a:buChar char="-"/>
            </a:pPr>
            <a:r>
              <a:rPr lang="en-US" altLang="zh-CN" dirty="0" smtClean="0"/>
              <a:t>BUF</a:t>
            </a:r>
            <a:r>
              <a:rPr lang="zh-CN" altLang="en-US" dirty="0"/>
              <a:t>定义未知，使用</a:t>
            </a:r>
            <a:r>
              <a:rPr lang="en-US" altLang="zh-CN" dirty="0"/>
              <a:t>MOV SI, OFFSET BUF</a:t>
            </a:r>
            <a:r>
              <a:rPr lang="zh-CN" altLang="en-US" dirty="0"/>
              <a:t>，</a:t>
            </a:r>
            <a:r>
              <a:rPr lang="en-US" altLang="zh-CN" dirty="0"/>
              <a:t>LEA SI BUF</a:t>
            </a:r>
            <a:r>
              <a:rPr lang="zh-CN" altLang="en-US" dirty="0"/>
              <a:t>（</a:t>
            </a:r>
            <a:r>
              <a:rPr lang="en-US" altLang="zh-CN" dirty="0"/>
              <a:t>BUF</a:t>
            </a:r>
            <a:r>
              <a:rPr lang="zh-CN" altLang="en-US" dirty="0"/>
              <a:t>为定义的数据段）或者</a:t>
            </a:r>
            <a:r>
              <a:rPr lang="en-US" altLang="zh-CN" dirty="0"/>
              <a:t>MOV SI, BUF</a:t>
            </a:r>
            <a:r>
              <a:rPr lang="zh-CN" altLang="en-US" dirty="0"/>
              <a:t>（</a:t>
            </a:r>
            <a:r>
              <a:rPr lang="en-US" altLang="zh-CN" dirty="0"/>
              <a:t>BUF</a:t>
            </a:r>
            <a:r>
              <a:rPr lang="zh-CN" altLang="en-US" dirty="0"/>
              <a:t>为定义的常数）都可以。</a:t>
            </a:r>
            <a:r>
              <a:rPr lang="en-US" altLang="zh-CN" dirty="0">
                <a:solidFill>
                  <a:srgbClr val="FF0000"/>
                </a:solidFill>
              </a:rPr>
              <a:t>SI</a:t>
            </a:r>
            <a:r>
              <a:rPr lang="zh-CN" altLang="en-US" dirty="0">
                <a:solidFill>
                  <a:srgbClr val="FF0000"/>
                </a:solidFill>
              </a:rPr>
              <a:t>要记得递增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533400" indent="-53340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依次确认方式字、命令字等</a:t>
            </a:r>
            <a:endParaRPr lang="en-US" altLang="zh-CN" dirty="0" smtClean="0"/>
          </a:p>
          <a:p>
            <a:pPr marL="533400" indent="-53340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完成</a:t>
            </a:r>
            <a:r>
              <a:rPr lang="zh-CN" altLang="en-US" dirty="0"/>
              <a:t>题目要求命令字</a:t>
            </a:r>
            <a:r>
              <a:rPr lang="en-US" altLang="zh-CN" dirty="0"/>
              <a:t>16H</a:t>
            </a:r>
            <a:r>
              <a:rPr lang="zh-CN" altLang="en-US" dirty="0"/>
              <a:t>即可。当然如果将</a:t>
            </a:r>
            <a:r>
              <a:rPr lang="en-US" altLang="zh-CN" dirty="0"/>
              <a:t>D5</a:t>
            </a:r>
            <a:r>
              <a:rPr lang="zh-CN" altLang="en-US" dirty="0"/>
              <a:t>、</a:t>
            </a:r>
            <a:r>
              <a:rPr lang="en-US" altLang="zh-CN" dirty="0"/>
              <a:t>D0</a:t>
            </a:r>
            <a:r>
              <a:rPr lang="zh-CN" altLang="en-US" dirty="0"/>
              <a:t>设成</a:t>
            </a:r>
            <a:r>
              <a:rPr lang="en-US" altLang="zh-CN" dirty="0"/>
              <a:t>1</a:t>
            </a:r>
            <a:r>
              <a:rPr lang="zh-CN" altLang="en-US" dirty="0"/>
              <a:t>也可以，这时就同时可以发 </a:t>
            </a:r>
            <a:endParaRPr lang="en-US" altLang="zh-CN" dirty="0" smtClean="0"/>
          </a:p>
          <a:p>
            <a:pPr marL="533400" indent="-53340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接收</a:t>
            </a:r>
            <a:r>
              <a:rPr lang="zh-CN" altLang="en-US" dirty="0"/>
              <a:t>后应当检测是否有奇偶校验</a:t>
            </a:r>
            <a:r>
              <a:rPr lang="zh-CN" altLang="en-US" dirty="0" smtClean="0"/>
              <a:t>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03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43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设</a:t>
            </a:r>
            <a:r>
              <a:rPr lang="en-US" altLang="zh-CN" dirty="0"/>
              <a:t>8251A</a:t>
            </a:r>
            <a:r>
              <a:rPr lang="zh-CN" altLang="zh-CN" dirty="0"/>
              <a:t>的控制和状态端口地址为</a:t>
            </a:r>
            <a:r>
              <a:rPr lang="en-US" altLang="zh-CN" dirty="0"/>
              <a:t>241H</a:t>
            </a:r>
            <a:r>
              <a:rPr lang="zh-CN" altLang="zh-CN" dirty="0"/>
              <a:t>，数据端口地址</a:t>
            </a:r>
            <a:r>
              <a:rPr lang="en-US" altLang="zh-CN" dirty="0"/>
              <a:t>240H</a:t>
            </a:r>
            <a:r>
              <a:rPr lang="zh-CN" altLang="zh-CN" dirty="0"/>
              <a:t>，采用异步方式，</a:t>
            </a:r>
            <a:r>
              <a:rPr lang="en-US" altLang="zh-CN" dirty="0"/>
              <a:t>7</a:t>
            </a:r>
            <a:r>
              <a:rPr lang="zh-CN" altLang="zh-CN" dirty="0"/>
              <a:t>位数据位，奇校验，</a:t>
            </a:r>
            <a:r>
              <a:rPr lang="en-US" altLang="zh-CN" dirty="0"/>
              <a:t>1</a:t>
            </a:r>
            <a:r>
              <a:rPr lang="zh-CN" altLang="zh-CN" dirty="0"/>
              <a:t>位停止位，波特率因子为</a:t>
            </a:r>
            <a:r>
              <a:rPr lang="en-US" altLang="zh-CN" dirty="0"/>
              <a:t>16</a:t>
            </a:r>
            <a:r>
              <a:rPr lang="zh-CN" altLang="zh-CN" dirty="0"/>
              <a:t>，试编写一程序段，采用查询方式接收</a:t>
            </a:r>
            <a:r>
              <a:rPr lang="en-US" altLang="zh-CN" dirty="0"/>
              <a:t>100</a:t>
            </a:r>
            <a:r>
              <a:rPr lang="zh-CN" altLang="zh-CN" dirty="0"/>
              <a:t>个字符，将字符存放在</a:t>
            </a:r>
            <a:r>
              <a:rPr lang="en-US" altLang="zh-CN" dirty="0"/>
              <a:t>BUF</a:t>
            </a:r>
            <a:r>
              <a:rPr lang="zh-CN" altLang="zh-CN" dirty="0"/>
              <a:t>开始的缓冲区中。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429000"/>
            <a:ext cx="10299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dirty="0" smtClean="0"/>
              <a:t>【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】</a:t>
            </a:r>
          </a:p>
          <a:p>
            <a:pPr marL="533400" indent="-533400">
              <a:lnSpc>
                <a:spcPct val="150000"/>
              </a:lnSpc>
              <a:buFontTx/>
              <a:buChar char="-"/>
            </a:pPr>
            <a:r>
              <a:rPr lang="en-US" altLang="zh-CN" dirty="0" smtClean="0"/>
              <a:t>BUF</a:t>
            </a:r>
            <a:r>
              <a:rPr lang="zh-CN" altLang="en-US" dirty="0"/>
              <a:t>定义未知，使用</a:t>
            </a:r>
            <a:r>
              <a:rPr lang="en-US" altLang="zh-CN" dirty="0"/>
              <a:t>MOV SI, OFFSET BUF</a:t>
            </a:r>
            <a:r>
              <a:rPr lang="zh-CN" altLang="en-US" dirty="0"/>
              <a:t>，</a:t>
            </a:r>
            <a:r>
              <a:rPr lang="en-US" altLang="zh-CN" dirty="0"/>
              <a:t>LEA SI BUF</a:t>
            </a:r>
            <a:r>
              <a:rPr lang="zh-CN" altLang="en-US" dirty="0"/>
              <a:t>（</a:t>
            </a:r>
            <a:r>
              <a:rPr lang="en-US" altLang="zh-CN" dirty="0"/>
              <a:t>BUF</a:t>
            </a:r>
            <a:r>
              <a:rPr lang="zh-CN" altLang="en-US" dirty="0"/>
              <a:t>为定义的数据段）或者</a:t>
            </a:r>
            <a:r>
              <a:rPr lang="en-US" altLang="zh-CN" dirty="0"/>
              <a:t>MOV SI, BUF</a:t>
            </a:r>
            <a:r>
              <a:rPr lang="zh-CN" altLang="en-US" dirty="0"/>
              <a:t>（</a:t>
            </a:r>
            <a:r>
              <a:rPr lang="en-US" altLang="zh-CN" dirty="0"/>
              <a:t>BUF</a:t>
            </a:r>
            <a:r>
              <a:rPr lang="zh-CN" altLang="en-US" dirty="0"/>
              <a:t>为定义的常数）都可以。</a:t>
            </a:r>
            <a:r>
              <a:rPr lang="en-US" altLang="zh-CN" dirty="0">
                <a:solidFill>
                  <a:srgbClr val="FF0000"/>
                </a:solidFill>
              </a:rPr>
              <a:t>SI</a:t>
            </a:r>
            <a:r>
              <a:rPr lang="zh-CN" altLang="en-US" dirty="0">
                <a:solidFill>
                  <a:srgbClr val="FF0000"/>
                </a:solidFill>
              </a:rPr>
              <a:t>要记得递增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3400" indent="-53340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方式</a:t>
            </a:r>
            <a:r>
              <a:rPr lang="zh-CN" altLang="en-US" dirty="0"/>
              <a:t>字只能是</a:t>
            </a:r>
            <a:r>
              <a:rPr lang="en-US" altLang="zh-CN" dirty="0" smtClean="0"/>
              <a:t>5AH</a:t>
            </a:r>
          </a:p>
          <a:p>
            <a:pPr marL="533400" indent="-53340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完成</a:t>
            </a:r>
            <a:r>
              <a:rPr lang="zh-CN" altLang="en-US" dirty="0"/>
              <a:t>题目要求命令字</a:t>
            </a:r>
            <a:r>
              <a:rPr lang="en-US" altLang="zh-CN" dirty="0"/>
              <a:t>16H</a:t>
            </a:r>
            <a:r>
              <a:rPr lang="zh-CN" altLang="en-US" dirty="0"/>
              <a:t>即可。当然如果将</a:t>
            </a:r>
            <a:r>
              <a:rPr lang="en-US" altLang="zh-CN" dirty="0"/>
              <a:t>D5</a:t>
            </a:r>
            <a:r>
              <a:rPr lang="zh-CN" altLang="en-US" dirty="0"/>
              <a:t>、</a:t>
            </a:r>
            <a:r>
              <a:rPr lang="en-US" altLang="zh-CN" dirty="0"/>
              <a:t>D0</a:t>
            </a:r>
            <a:r>
              <a:rPr lang="zh-CN" altLang="en-US" dirty="0"/>
              <a:t>设成</a:t>
            </a:r>
            <a:r>
              <a:rPr lang="en-US" altLang="zh-CN" dirty="0"/>
              <a:t>1</a:t>
            </a:r>
            <a:r>
              <a:rPr lang="zh-CN" altLang="en-US" dirty="0"/>
              <a:t>也可以，这时就同时可以发 </a:t>
            </a:r>
            <a:endParaRPr lang="en-US" altLang="zh-CN" dirty="0" smtClean="0"/>
          </a:p>
          <a:p>
            <a:pPr marL="533400" indent="-53340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接收</a:t>
            </a:r>
            <a:r>
              <a:rPr lang="zh-CN" altLang="en-US" dirty="0"/>
              <a:t>后应当检测是否有奇偶校验</a:t>
            </a:r>
            <a:r>
              <a:rPr lang="zh-CN" altLang="en-US" dirty="0" smtClean="0"/>
              <a:t>错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62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114800" y="1825624"/>
            <a:ext cx="659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异步方式，</a:t>
            </a:r>
            <a:r>
              <a:rPr lang="en-US" altLang="zh-CN" dirty="0" smtClean="0"/>
              <a:t>7</a:t>
            </a:r>
            <a:r>
              <a:rPr lang="zh-CN" altLang="zh-CN" dirty="0" smtClean="0"/>
              <a:t>位数据位，奇校验，</a:t>
            </a:r>
            <a:r>
              <a:rPr lang="en-US" altLang="zh-CN" dirty="0" smtClean="0"/>
              <a:t>1</a:t>
            </a:r>
            <a:r>
              <a:rPr lang="zh-CN" altLang="zh-CN" dirty="0" smtClean="0"/>
              <a:t>位停止位，波特率因子为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14500" y="2555400"/>
            <a:ext cx="596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25700" y="2555400"/>
            <a:ext cx="596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9600" y="2555400"/>
            <a:ext cx="596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3500" y="2555400"/>
            <a:ext cx="596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97400" y="2544167"/>
            <a:ext cx="596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21300" y="2544167"/>
            <a:ext cx="596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45200" y="2555400"/>
            <a:ext cx="596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56400" y="2544167"/>
            <a:ext cx="596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5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690688"/>
            <a:ext cx="8280400" cy="437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21300" y="1753712"/>
            <a:ext cx="659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查询方式接收</a:t>
            </a:r>
            <a:r>
              <a:rPr lang="en-US" altLang="zh-CN" dirty="0" smtClean="0"/>
              <a:t>100</a:t>
            </a:r>
            <a:r>
              <a:rPr lang="zh-CN" altLang="zh-CN" dirty="0" smtClean="0"/>
              <a:t>个字符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730500" y="2772767"/>
            <a:ext cx="4813300" cy="380565"/>
            <a:chOff x="1714500" y="2544167"/>
            <a:chExt cx="5638800" cy="380565"/>
          </a:xfrm>
        </p:grpSpPr>
        <p:sp>
          <p:nvSpPr>
            <p:cNvPr id="7" name="文本框 6"/>
            <p:cNvSpPr txBox="1"/>
            <p:nvPr/>
          </p:nvSpPr>
          <p:spPr>
            <a:xfrm>
              <a:off x="1714500" y="2555400"/>
              <a:ext cx="5969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25700" y="2555400"/>
              <a:ext cx="5969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49600" y="2555400"/>
              <a:ext cx="5969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73500" y="2555400"/>
              <a:ext cx="5969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97400" y="2544167"/>
              <a:ext cx="5969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321300" y="2544167"/>
              <a:ext cx="5969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45200" y="2555400"/>
              <a:ext cx="5969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756400" y="2544167"/>
              <a:ext cx="5969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81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5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</a:t>
            </a:r>
            <a:r>
              <a:rPr lang="en-US" altLang="zh-CN" sz="2400" dirty="0" smtClean="0">
                <a:latin typeface="Bodoni MT" panose="02070603080606020203" pitchFamily="18" charset="0"/>
              </a:rPr>
              <a:t>8086 </a:t>
            </a:r>
            <a:r>
              <a:rPr lang="en-US" altLang="zh-CN" sz="2400" dirty="0">
                <a:latin typeface="Bodoni MT" panose="02070603080606020203" pitchFamily="18" charset="0"/>
              </a:rPr>
              <a:t>CPU</a:t>
            </a:r>
            <a:r>
              <a:rPr lang="zh-CN" altLang="en-US" sz="2400" dirty="0">
                <a:latin typeface="Bodoni MT" panose="02070603080606020203" pitchFamily="18" charset="0"/>
              </a:rPr>
              <a:t>的最小和最大模式有什么不同？</a:t>
            </a:r>
          </a:p>
          <a:p>
            <a:pPr marL="0" indent="0">
              <a:buNone/>
            </a:pPr>
            <a:endParaRPr lang="en-US" altLang="zh-CN" sz="24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zh-CN" altLang="en-US" sz="2400" dirty="0" smtClean="0">
                <a:latin typeface="Bodoni MT" panose="02070603080606020203" pitchFamily="18" charset="0"/>
              </a:rPr>
              <a:t>最小</a:t>
            </a:r>
            <a:r>
              <a:rPr lang="zh-CN" altLang="en-US" sz="2400" dirty="0">
                <a:latin typeface="Bodoni MT" panose="02070603080606020203" pitchFamily="18" charset="0"/>
              </a:rPr>
              <a:t>模式：系统只有</a:t>
            </a:r>
            <a:r>
              <a:rPr lang="en-US" altLang="zh-CN" sz="2400" dirty="0">
                <a:latin typeface="Bodoni MT" panose="02070603080606020203" pitchFamily="18" charset="0"/>
              </a:rPr>
              <a:t>1</a:t>
            </a:r>
            <a:r>
              <a:rPr lang="zh-CN" altLang="en-US" sz="2400" dirty="0">
                <a:latin typeface="Bodoni MT" panose="02070603080606020203" pitchFamily="18" charset="0"/>
              </a:rPr>
              <a:t>个</a:t>
            </a:r>
            <a:r>
              <a:rPr lang="en-US" altLang="zh-CN" sz="2400" dirty="0">
                <a:latin typeface="Bodoni MT" panose="02070603080606020203" pitchFamily="18" charset="0"/>
              </a:rPr>
              <a:t>8086</a:t>
            </a:r>
            <a:r>
              <a:rPr lang="zh-CN" altLang="en-US" sz="2400" dirty="0">
                <a:latin typeface="Bodoni MT" panose="02070603080606020203" pitchFamily="18" charset="0"/>
              </a:rPr>
              <a:t>处理器，产生所有控制信号；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</a:t>
            </a:r>
            <a:r>
              <a:rPr lang="zh-CN" altLang="en-US" sz="2400" dirty="0" smtClean="0">
                <a:latin typeface="Bodoni MT" panose="02070603080606020203" pitchFamily="18" charset="0"/>
              </a:rPr>
              <a:t>最大</a:t>
            </a:r>
            <a:r>
              <a:rPr lang="zh-CN" altLang="en-US" sz="2400" dirty="0">
                <a:latin typeface="Bodoni MT" panose="02070603080606020203" pitchFamily="18" charset="0"/>
              </a:rPr>
              <a:t>模式：系统包含</a:t>
            </a:r>
            <a:r>
              <a:rPr lang="en-US" altLang="zh-CN" sz="2400" dirty="0">
                <a:latin typeface="Bodoni MT" panose="02070603080606020203" pitchFamily="18" charset="0"/>
              </a:rPr>
              <a:t>1</a:t>
            </a:r>
            <a:r>
              <a:rPr lang="zh-CN" altLang="en-US" sz="2400" dirty="0">
                <a:latin typeface="Bodoni MT" panose="02070603080606020203" pitchFamily="18" charset="0"/>
              </a:rPr>
              <a:t>个以上的微处理器，存在总线争用问题，需</a:t>
            </a:r>
            <a:r>
              <a:rPr lang="en-US" altLang="zh-CN" sz="2400" dirty="0">
                <a:latin typeface="Bodoni MT" panose="02070603080606020203" pitchFamily="18" charset="0"/>
              </a:rPr>
              <a:t>8288</a:t>
            </a:r>
            <a:r>
              <a:rPr lang="zh-CN" altLang="en-US" sz="2400" dirty="0">
                <a:latin typeface="Bodoni MT" panose="02070603080606020203" pitchFamily="18" charset="0"/>
              </a:rPr>
              <a:t>总线控制器产生控制信号。</a:t>
            </a:r>
          </a:p>
        </p:txBody>
      </p:sp>
    </p:spTree>
    <p:extLst>
      <p:ext uri="{BB962C8B-B14F-4D97-AF65-F5344CB8AC3E}">
        <p14:creationId xmlns:p14="http://schemas.microsoft.com/office/powerpoint/2010/main" val="88301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97" y="1690688"/>
            <a:ext cx="8232406" cy="41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7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715" y="128096"/>
            <a:ext cx="7594599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【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解答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】</a:t>
            </a:r>
          </a:p>
          <a:p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0241H    ;8251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控制口地址</a:t>
            </a:r>
          </a:p>
          <a:p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AL,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5AH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   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方式字：异步方式，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位停止位，奇校验</a:t>
            </a:r>
          </a:p>
          <a:p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DX,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	    ; 7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位数据位，波特率因子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                                  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16H      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命令字：接收允许，清除错误标志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 DX, AL       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64H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计数器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或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DI, BUF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0241H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读状态寄存器，判断是否有数据输入（查询方式）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     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02H   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JZ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      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AL, 08H    </a:t>
            </a:r>
            <a:r>
              <a:rPr lang="zh-CN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；检测是否有奇偶校验错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JNZ ERR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0240H  ;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若有数据，从数据口读入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      ;</a:t>
            </a:r>
          </a:p>
          <a:p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[DI]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     ;</a:t>
            </a:r>
          </a:p>
          <a:p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          ;</a:t>
            </a:r>
          </a:p>
          <a:p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     ;</a:t>
            </a:r>
            <a:r>
              <a:rPr lang="zh-CN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未结束则继续</a:t>
            </a:r>
          </a:p>
          <a:p>
            <a:r>
              <a:rPr lang="pt-B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</p:txBody>
      </p:sp>
    </p:spTree>
    <p:extLst>
      <p:ext uri="{BB962C8B-B14F-4D97-AF65-F5344CB8AC3E}">
        <p14:creationId xmlns:p14="http://schemas.microsoft.com/office/powerpoint/2010/main" val="8141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/>
              <a:t>4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46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说明以单字节传输方式从外设往内存输入一个数据块的</a:t>
            </a:r>
            <a:r>
              <a:rPr lang="en-US" altLang="zh-CN" dirty="0" smtClean="0"/>
              <a:t>DMA</a:t>
            </a:r>
            <a:r>
              <a:rPr lang="zh-CN" altLang="zh-CN" dirty="0" smtClean="0"/>
              <a:t>工作过程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72229"/>
            <a:ext cx="10299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dirty="0" smtClean="0"/>
              <a:t>【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】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smtClean="0"/>
              <a:t>I/O </a:t>
            </a:r>
            <a:r>
              <a:rPr lang="en-US" altLang="zh-CN" dirty="0" smtClean="0">
                <a:sym typeface="Wingdings" panose="05000000000000000000" pitchFamily="2" charset="2"/>
              </a:rPr>
              <a:t></a:t>
            </a:r>
            <a:r>
              <a:rPr lang="en-US" altLang="zh-CN" dirty="0" smtClean="0"/>
              <a:t>DMA </a:t>
            </a:r>
            <a:r>
              <a:rPr lang="en-US" altLang="zh-CN" dirty="0" smtClean="0">
                <a:sym typeface="Wingdings" panose="05000000000000000000" pitchFamily="2" charset="2"/>
              </a:rPr>
              <a:t>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CPU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总线的获得与放弃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地址寄存器传送到总线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计数和存储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 smtClean="0"/>
              <a:t>结束标志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57" y="2907165"/>
            <a:ext cx="43434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2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/>
              <a:t>4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46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说明以单字节传输方式从外设往内存输入一个数据块的</a:t>
            </a:r>
            <a:r>
              <a:rPr lang="en-US" altLang="zh-CN" dirty="0" smtClean="0"/>
              <a:t>DMA</a:t>
            </a:r>
            <a:r>
              <a:rPr lang="zh-CN" altLang="zh-CN" dirty="0" smtClean="0"/>
              <a:t>工作过程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72229"/>
            <a:ext cx="102997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解答</a:t>
            </a:r>
            <a:r>
              <a:rPr lang="en-US" altLang="zh-CN" sz="1600" dirty="0" smtClean="0"/>
              <a:t>】</a:t>
            </a:r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I/O</a:t>
            </a:r>
            <a:r>
              <a:rPr lang="zh-CN" altLang="zh-CN" sz="1600" dirty="0" smtClean="0"/>
              <a:t>接口向</a:t>
            </a:r>
            <a:r>
              <a:rPr lang="en-US" altLang="zh-CN" sz="1600" dirty="0" smtClean="0"/>
              <a:t>DMA</a:t>
            </a:r>
            <a:r>
              <a:rPr lang="zh-CN" altLang="zh-CN" sz="1600" dirty="0" smtClean="0"/>
              <a:t>控制器发出</a:t>
            </a:r>
            <a:r>
              <a:rPr lang="en-US" altLang="zh-CN" sz="1600" dirty="0" smtClean="0"/>
              <a:t>DMA</a:t>
            </a:r>
            <a:r>
              <a:rPr lang="zh-CN" altLang="zh-CN" sz="1600" dirty="0" smtClean="0"/>
              <a:t>请求信号；</a:t>
            </a:r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DMA</a:t>
            </a:r>
            <a:r>
              <a:rPr lang="zh-CN" altLang="zh-CN" sz="1600" dirty="0" smtClean="0"/>
              <a:t>控制器向</a:t>
            </a:r>
            <a:r>
              <a:rPr lang="en-US" altLang="zh-CN" sz="1600" dirty="0" smtClean="0"/>
              <a:t>CPU</a:t>
            </a:r>
            <a:r>
              <a:rPr lang="zh-CN" altLang="zh-CN" sz="1600" dirty="0" smtClean="0"/>
              <a:t>发总线请求信号，当得到</a:t>
            </a:r>
            <a:r>
              <a:rPr lang="en-US" altLang="zh-CN" sz="1600" dirty="0" smtClean="0"/>
              <a:t>CPU</a:t>
            </a:r>
            <a:r>
              <a:rPr lang="zh-CN" altLang="zh-CN" sz="1600" dirty="0" smtClean="0"/>
              <a:t>传来的总线允许信号后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DMA</a:t>
            </a:r>
            <a:r>
              <a:rPr lang="zh-CN" altLang="zh-CN" sz="1600" dirty="0" smtClean="0"/>
              <a:t>控制器获得总线控制权。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DMA</a:t>
            </a:r>
            <a:r>
              <a:rPr lang="zh-CN" altLang="zh-CN" sz="1600" dirty="0" smtClean="0"/>
              <a:t>控制器将其地址寄存器的内容送到地址总线上。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（</a:t>
            </a:r>
            <a:r>
              <a:rPr lang="pt-BR" altLang="zh-CN" sz="1600" dirty="0" smtClean="0"/>
              <a:t>4</a:t>
            </a:r>
            <a:r>
              <a:rPr lang="zh-CN" altLang="zh-CN" sz="1600" dirty="0" smtClean="0"/>
              <a:t>）</a:t>
            </a:r>
            <a:r>
              <a:rPr lang="pt-BR" altLang="zh-CN" sz="1600" dirty="0" smtClean="0"/>
              <a:t>DMA</a:t>
            </a:r>
            <a:r>
              <a:rPr lang="zh-CN" altLang="zh-CN" sz="1600" dirty="0" smtClean="0"/>
              <a:t>控制器往</a:t>
            </a:r>
            <a:r>
              <a:rPr lang="pt-BR" altLang="zh-CN" sz="1600" dirty="0" smtClean="0"/>
              <a:t>I/O</a:t>
            </a:r>
            <a:r>
              <a:rPr lang="zh-CN" altLang="zh-CN" sz="1600" dirty="0" smtClean="0"/>
              <a:t>接口发送</a:t>
            </a:r>
            <a:r>
              <a:rPr lang="pt-BR" altLang="zh-CN" sz="1600" dirty="0" smtClean="0"/>
              <a:t>DMA</a:t>
            </a:r>
            <a:r>
              <a:rPr lang="zh-CN" altLang="zh-CN" sz="1600" dirty="0" smtClean="0"/>
              <a:t>响应信号，并接着发出读</a:t>
            </a:r>
            <a:r>
              <a:rPr lang="en-US" altLang="zh-CN" sz="1600" dirty="0" smtClean="0"/>
              <a:t>I/O</a:t>
            </a:r>
            <a:r>
              <a:rPr lang="zh-CN" altLang="zh-CN" sz="1600" dirty="0" smtClean="0"/>
              <a:t>接口信号</a:t>
            </a:r>
            <a:r>
              <a:rPr lang="en-US" altLang="zh-CN" sz="1600" dirty="0" smtClean="0"/>
              <a:t>IQR</a:t>
            </a:r>
            <a:r>
              <a:rPr lang="zh-CN" altLang="zh-CN" sz="1600" dirty="0" smtClean="0"/>
              <a:t>，令</a:t>
            </a:r>
            <a:r>
              <a:rPr lang="en-US" altLang="zh-CN" sz="1600" dirty="0" smtClean="0"/>
              <a:t>I/O</a:t>
            </a:r>
            <a:r>
              <a:rPr lang="zh-CN" altLang="zh-CN" sz="1600" dirty="0" smtClean="0"/>
              <a:t>接口把数据送到数据总线上。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DMAC</a:t>
            </a:r>
            <a:r>
              <a:rPr lang="zh-CN" altLang="zh-CN" sz="1600" dirty="0" smtClean="0"/>
              <a:t>发出存储器写信号</a:t>
            </a:r>
            <a:r>
              <a:rPr lang="en-US" altLang="zh-CN" sz="1600" dirty="0" smtClean="0"/>
              <a:t>MEMW</a:t>
            </a:r>
            <a:r>
              <a:rPr lang="zh-CN" altLang="zh-CN" sz="1600" dirty="0" smtClean="0"/>
              <a:t>，将数据传送到由地址总线上的地址所指向的内存单元。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6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DMAC</a:t>
            </a:r>
            <a:r>
              <a:rPr lang="zh-CN" altLang="zh-CN" sz="1600" dirty="0" smtClean="0"/>
              <a:t>放弃对总线的控制权。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7</a:t>
            </a:r>
            <a:r>
              <a:rPr lang="zh-CN" altLang="zh-CN" sz="1600" dirty="0" smtClean="0"/>
              <a:t>）地址寄存器加</a:t>
            </a:r>
            <a:r>
              <a:rPr lang="en-US" altLang="zh-CN" sz="1600" dirty="0" smtClean="0"/>
              <a:t>1</a:t>
            </a:r>
            <a:r>
              <a:rPr lang="zh-CN" altLang="zh-CN" sz="16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8</a:t>
            </a:r>
            <a:r>
              <a:rPr lang="zh-CN" altLang="zh-CN" sz="1600" dirty="0" smtClean="0"/>
              <a:t>）字节数寄存器减</a:t>
            </a:r>
            <a:r>
              <a:rPr lang="en-US" altLang="zh-CN" sz="1600" dirty="0" smtClean="0"/>
              <a:t>1</a:t>
            </a:r>
            <a:r>
              <a:rPr lang="zh-CN" altLang="zh-CN" sz="16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9</a:t>
            </a:r>
            <a:r>
              <a:rPr lang="zh-CN" altLang="zh-CN" sz="1600" dirty="0" smtClean="0"/>
              <a:t>）若字节寄存器的值不为</a:t>
            </a:r>
            <a:r>
              <a:rPr lang="en-US" altLang="zh-CN" sz="1600" dirty="0" smtClean="0"/>
              <a:t>0</a:t>
            </a:r>
            <a:r>
              <a:rPr lang="zh-CN" altLang="zh-CN" sz="1600" dirty="0" smtClean="0"/>
              <a:t>，则返回（</a:t>
            </a:r>
            <a:r>
              <a:rPr lang="en-US" altLang="zh-CN" sz="1600" dirty="0" smtClean="0"/>
              <a:t>1</a:t>
            </a:r>
            <a:r>
              <a:rPr lang="zh-CN" altLang="zh-CN" sz="1600" dirty="0" smtClean="0"/>
              <a:t>），否则结束。</a:t>
            </a:r>
          </a:p>
        </p:txBody>
      </p:sp>
    </p:spTree>
    <p:extLst>
      <p:ext uri="{BB962C8B-B14F-4D97-AF65-F5344CB8AC3E}">
        <p14:creationId xmlns:p14="http://schemas.microsoft.com/office/powerpoint/2010/main" val="40033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/>
              <a:t>4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514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设计</a:t>
            </a:r>
            <a:r>
              <a:rPr lang="en-US" altLang="zh-CN" sz="2000" dirty="0" smtClean="0"/>
              <a:t>8237</a:t>
            </a:r>
            <a:r>
              <a:rPr lang="zh-CN" altLang="zh-CN" sz="2000" dirty="0" smtClean="0"/>
              <a:t>的初始化程序：通道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，由外设输入</a:t>
            </a:r>
            <a:r>
              <a:rPr lang="en-US" altLang="zh-CN" sz="2000" dirty="0" smtClean="0"/>
              <a:t>32K</a:t>
            </a:r>
            <a:r>
              <a:rPr lang="zh-CN" altLang="zh-CN" sz="2000" dirty="0" smtClean="0"/>
              <a:t>字节的一个数据块，传送到内存</a:t>
            </a:r>
            <a:r>
              <a:rPr lang="en-US" altLang="zh-CN" sz="2000" dirty="0" smtClean="0"/>
              <a:t>8000H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0H</a:t>
            </a:r>
            <a:r>
              <a:rPr lang="zh-CN" altLang="zh-CN" sz="2000" dirty="0" smtClean="0"/>
              <a:t>开始的区域（地址增量传送）。要求采用请求方式，传送完不自动预置。</a:t>
            </a:r>
            <a:r>
              <a:rPr lang="en-US" altLang="zh-CN" sz="2000" dirty="0" smtClean="0"/>
              <a:t>DREQ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DACK</a:t>
            </a:r>
            <a:r>
              <a:rPr lang="zh-CN" altLang="zh-CN" sz="2000" dirty="0" smtClean="0"/>
              <a:t>为高有效，固定优先级，普通时序，不扩展写信号。设</a:t>
            </a:r>
            <a:r>
              <a:rPr lang="en-US" altLang="zh-CN" sz="2000" dirty="0" smtClean="0"/>
              <a:t>8237</a:t>
            </a:r>
            <a:r>
              <a:rPr lang="zh-CN" altLang="zh-CN" sz="2000" dirty="0" smtClean="0"/>
              <a:t>端口地址为</a:t>
            </a:r>
            <a:r>
              <a:rPr lang="en-US" altLang="zh-CN" sz="2000" dirty="0" smtClean="0"/>
              <a:t>0600</a:t>
            </a:r>
            <a:r>
              <a:rPr lang="zh-CN" altLang="zh-CN" sz="2000" dirty="0" smtClean="0"/>
              <a:t>－</a:t>
            </a:r>
            <a:r>
              <a:rPr lang="en-US" altLang="zh-CN" sz="2000" dirty="0" smtClean="0"/>
              <a:t>060F</a:t>
            </a:r>
            <a:r>
              <a:rPr lang="zh-CN" altLang="zh-CN" sz="2000" dirty="0" smtClean="0"/>
              <a:t>，通道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页面寄存器端口</a:t>
            </a:r>
            <a:r>
              <a:rPr lang="en-US" altLang="zh-CN" sz="2000" dirty="0" smtClean="0"/>
              <a:t>82H</a:t>
            </a:r>
            <a:r>
              <a:rPr lang="zh-CN" altLang="en-US" sz="2000" dirty="0"/>
              <a:t>。</a:t>
            </a:r>
            <a:endParaRPr lang="en-US" altLang="zh-CN" sz="2000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077029"/>
            <a:ext cx="102997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dirty="0" smtClean="0"/>
              <a:t>【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】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zh-CN" altLang="en-US" dirty="0" smtClean="0"/>
              <a:t>确定通道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模式</a:t>
            </a:r>
            <a:r>
              <a:rPr lang="zh-CN" altLang="en-US" dirty="0">
                <a:solidFill>
                  <a:srgbClr val="FF0000"/>
                </a:solidFill>
              </a:rPr>
              <a:t>寄存器、命令寄存器、屏蔽寄存器的地址和</a:t>
            </a:r>
            <a:r>
              <a:rPr lang="zh-CN" altLang="en-US" dirty="0" smtClean="0">
                <a:solidFill>
                  <a:srgbClr val="FF0000"/>
                </a:solidFill>
              </a:rPr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zh-CN" altLang="en-US" dirty="0" smtClean="0"/>
              <a:t>“页面寄存器”</a:t>
            </a:r>
            <a:r>
              <a:rPr lang="zh-CN" altLang="en-US" dirty="0"/>
              <a:t>：地址的高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8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zh-CN" altLang="en-US" dirty="0" smtClean="0"/>
              <a:t>编程流程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3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/>
              <a:t>4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0757" y="1519186"/>
            <a:ext cx="9510486" cy="5084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74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/>
              <a:t>4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6284" y="1634637"/>
            <a:ext cx="7847516" cy="45139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38200" y="2106761"/>
            <a:ext cx="2877457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屏蔽寄存器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zh-CN" dirty="0" smtClean="0"/>
              <a:t>使用单屏蔽字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zh-CN" dirty="0" smtClean="0"/>
              <a:t>清通道</a:t>
            </a:r>
            <a:r>
              <a:rPr lang="en-US" altLang="zh-CN" dirty="0" smtClean="0"/>
              <a:t>3</a:t>
            </a:r>
            <a:r>
              <a:rPr lang="zh-CN" altLang="zh-CN" dirty="0" smtClean="0"/>
              <a:t>屏蔽字。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/>
              <a:t>（地址</a:t>
            </a:r>
            <a:r>
              <a:rPr lang="en-US" altLang="zh-CN" dirty="0" smtClean="0"/>
              <a:t>060AH</a:t>
            </a:r>
            <a:r>
              <a:rPr lang="zh-CN" altLang="zh-CN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19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/>
              <a:t>4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7886" y="1690688"/>
            <a:ext cx="7924800" cy="2438400"/>
          </a:xfrm>
          <a:noFill/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886" y="4129088"/>
            <a:ext cx="740591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25714" y="1690688"/>
            <a:ext cx="3222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模式寄存器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zh-CN" dirty="0" smtClean="0"/>
              <a:t>请求方式，地址加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zh-CN" dirty="0" smtClean="0"/>
              <a:t>不自动预置，写传送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zh-CN" dirty="0" smtClean="0"/>
              <a:t>通道</a:t>
            </a:r>
            <a:r>
              <a:rPr lang="en-US" altLang="zh-CN" dirty="0" smtClean="0"/>
              <a:t>3</a:t>
            </a:r>
            <a:r>
              <a:rPr lang="zh-CN" altLang="zh-CN" dirty="0" smtClean="0"/>
              <a:t>（地址</a:t>
            </a:r>
            <a:r>
              <a:rPr lang="en-US" altLang="zh-CN" dirty="0" smtClean="0"/>
              <a:t>060B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5714" y="4127695"/>
            <a:ext cx="322217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命令</a:t>
            </a:r>
            <a:r>
              <a:rPr lang="zh-CN" altLang="zh-CN" dirty="0" smtClean="0"/>
              <a:t>寄存器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smtClean="0"/>
              <a:t>DACK</a:t>
            </a:r>
            <a:r>
              <a:rPr lang="zh-CN" altLang="zh-CN" dirty="0" smtClean="0"/>
              <a:t>高，</a:t>
            </a:r>
            <a:r>
              <a:rPr lang="en-US" altLang="zh-CN" dirty="0" smtClean="0"/>
              <a:t>DREQ</a:t>
            </a:r>
            <a:r>
              <a:rPr lang="zh-CN" altLang="zh-CN" dirty="0" smtClean="0"/>
              <a:t>高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zh-CN" dirty="0" smtClean="0"/>
              <a:t>不扩展写，固定优先级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zh-CN" dirty="0" smtClean="0"/>
              <a:t>普通时序，允许</a:t>
            </a:r>
            <a:r>
              <a:rPr lang="en-US" altLang="zh-CN" dirty="0" smtClean="0"/>
              <a:t>DMAC</a:t>
            </a:r>
            <a:r>
              <a:rPr lang="zh-CN" altLang="zh-CN" dirty="0" smtClean="0"/>
              <a:t>工作，禁止存储器传送</a:t>
            </a:r>
          </a:p>
          <a:p>
            <a:r>
              <a:rPr lang="zh-CN" altLang="zh-CN" dirty="0" smtClean="0"/>
              <a:t>（地址</a:t>
            </a:r>
            <a:r>
              <a:rPr lang="en-US" altLang="zh-CN" dirty="0" smtClean="0"/>
              <a:t>0608H</a:t>
            </a:r>
            <a:r>
              <a:rPr lang="zh-CN" altLang="zh-CN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897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/>
              <a:t>4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0299700" cy="38041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dirty="0" smtClean="0"/>
              <a:t>8237</a:t>
            </a:r>
            <a:r>
              <a:rPr lang="zh-CN" altLang="en-US" dirty="0" smtClean="0"/>
              <a:t>初始化过程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主</a:t>
            </a:r>
            <a:r>
              <a:rPr lang="zh-CN" altLang="en-US" dirty="0"/>
              <a:t>清除软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写</a:t>
            </a:r>
            <a:r>
              <a:rPr lang="zh-CN" altLang="en-US" dirty="0"/>
              <a:t>基</a:t>
            </a:r>
            <a:r>
              <a:rPr lang="en-US" altLang="zh-CN" dirty="0"/>
              <a:t>/</a:t>
            </a:r>
            <a:r>
              <a:rPr lang="zh-CN" altLang="en-US" dirty="0"/>
              <a:t>当前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写</a:t>
            </a:r>
            <a:r>
              <a:rPr lang="zh-CN" altLang="en-US" dirty="0"/>
              <a:t>基</a:t>
            </a:r>
            <a:r>
              <a:rPr lang="en-US" altLang="zh-CN" dirty="0"/>
              <a:t>/</a:t>
            </a:r>
            <a:r>
              <a:rPr lang="zh-CN" altLang="en-US" dirty="0"/>
              <a:t>当前字节</a:t>
            </a:r>
            <a:r>
              <a:rPr lang="zh-CN" altLang="en-US" dirty="0" smtClean="0"/>
              <a:t>计数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写</a:t>
            </a:r>
            <a:r>
              <a:rPr lang="zh-CN" altLang="en-US" dirty="0"/>
              <a:t>模式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写</a:t>
            </a:r>
            <a:r>
              <a:rPr lang="zh-CN" altLang="en-US" dirty="0"/>
              <a:t>命令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写屏蔽寄存器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写</a:t>
            </a:r>
            <a:r>
              <a:rPr lang="zh-CN" altLang="en-US" dirty="0"/>
              <a:t>请求</a:t>
            </a:r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99679" y="365125"/>
            <a:ext cx="53122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060DH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；主清除命令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08H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；通道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3“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页面寄存器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zh-CN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；基地址低</a:t>
            </a: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0606H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；基地址高</a:t>
            </a: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0606H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；计数器低</a:t>
            </a: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0607H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；计数器高</a:t>
            </a: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0607H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07H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；模式寄存器</a:t>
            </a: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060BH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；命令寄存器</a:t>
            </a: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0608H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；屏蔽寄存器</a:t>
            </a:r>
          </a:p>
          <a:p>
            <a:pPr>
              <a:lnSpc>
                <a:spcPct val="150000"/>
              </a:lnSpc>
            </a:pP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060AH</a:t>
            </a: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8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第六章第</a:t>
            </a:r>
            <a:r>
              <a:rPr lang="en-US" altLang="zh-CN" dirty="0"/>
              <a:t>4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88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pt-BR" altLang="zh-CN" dirty="0" smtClean="0"/>
              <a:t>267</a:t>
            </a:r>
            <a:r>
              <a:rPr lang="zh-CN" altLang="zh-CN" dirty="0" smtClean="0"/>
              <a:t>实现内存到内存字节传送，从内存</a:t>
            </a:r>
            <a:r>
              <a:rPr lang="pt-BR" altLang="zh-CN" dirty="0" smtClean="0"/>
              <a:t>SCR</a:t>
            </a:r>
            <a:r>
              <a:rPr lang="zh-CN" altLang="zh-CN" dirty="0" smtClean="0"/>
              <a:t>开始的</a:t>
            </a:r>
            <a:r>
              <a:rPr lang="pt-BR" altLang="zh-CN" dirty="0" smtClean="0"/>
              <a:t>1000</a:t>
            </a:r>
            <a:r>
              <a:rPr lang="zh-CN" altLang="zh-CN" dirty="0" smtClean="0"/>
              <a:t>个字节数据传到</a:t>
            </a:r>
            <a:r>
              <a:rPr lang="pt-BR" altLang="zh-CN" dirty="0" smtClean="0"/>
              <a:t>DST</a:t>
            </a:r>
            <a:r>
              <a:rPr lang="zh-CN" altLang="zh-CN" dirty="0" smtClean="0"/>
              <a:t>开始的单元中，</a:t>
            </a:r>
            <a:r>
              <a:rPr lang="pt-BR" altLang="zh-CN" dirty="0" smtClean="0"/>
              <a:t>8237</a:t>
            </a:r>
            <a:r>
              <a:rPr lang="zh-CN" altLang="zh-CN" dirty="0" smtClean="0"/>
              <a:t>端口地址为</a:t>
            </a:r>
            <a:r>
              <a:rPr lang="pt-BR" altLang="zh-CN" dirty="0" smtClean="0"/>
              <a:t>0000H</a:t>
            </a:r>
            <a:r>
              <a:rPr lang="zh-CN" altLang="zh-CN" dirty="0" smtClean="0"/>
              <a:t>－</a:t>
            </a:r>
            <a:r>
              <a:rPr lang="pt-BR" altLang="zh-CN" dirty="0" smtClean="0"/>
              <a:t>000FH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14171"/>
            <a:ext cx="102997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dirty="0" smtClean="0"/>
              <a:t>【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内存到内存，读和写需要两个通道（通道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和通道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屏蔽位：不响应中断，故读内存的通道要解除屏蔽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Char char="-"/>
            </a:pPr>
            <a:r>
              <a:rPr lang="zh-CN" altLang="en-US" dirty="0" smtClean="0"/>
              <a:t>软件启动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36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6</a:t>
            </a:r>
            <a:r>
              <a:rPr lang="zh-CN" altLang="en-US" sz="2400" dirty="0" smtClean="0">
                <a:latin typeface="Bodoni MT" panose="02070603080606020203" pitchFamily="18" charset="0"/>
              </a:rPr>
              <a:t>、若</a:t>
            </a:r>
            <a:r>
              <a:rPr lang="zh-CN" altLang="en-US" sz="2400" dirty="0">
                <a:latin typeface="Bodoni MT" panose="02070603080606020203" pitchFamily="18" charset="0"/>
              </a:rPr>
              <a:t>最小模式下的</a:t>
            </a:r>
            <a:r>
              <a:rPr lang="en-US" altLang="zh-CN" sz="2400" dirty="0">
                <a:latin typeface="Bodoni MT" panose="02070603080606020203" pitchFamily="18" charset="0"/>
              </a:rPr>
              <a:t>8086</a:t>
            </a:r>
            <a:r>
              <a:rPr lang="zh-CN" altLang="en-US" sz="2400" dirty="0">
                <a:latin typeface="Bodoni MT" panose="02070603080606020203" pitchFamily="18" charset="0"/>
              </a:rPr>
              <a:t>引脚 </a:t>
            </a:r>
            <a:r>
              <a:rPr lang="en-US" altLang="zh-CN" sz="2400" dirty="0">
                <a:latin typeface="Bodoni MT" panose="02070603080606020203" pitchFamily="18" charset="0"/>
              </a:rPr>
              <a:t>M/IO(-)=0</a:t>
            </a:r>
            <a:r>
              <a:rPr lang="zh-CN" altLang="en-US" sz="2400" dirty="0">
                <a:latin typeface="Bodoni MT" panose="02070603080606020203" pitchFamily="18" charset="0"/>
              </a:rPr>
              <a:t>、</a:t>
            </a:r>
            <a:r>
              <a:rPr lang="en-US" altLang="zh-CN" sz="2400" dirty="0">
                <a:latin typeface="Bodoni MT" panose="02070603080606020203" pitchFamily="18" charset="0"/>
              </a:rPr>
              <a:t>DT/R(-)=1</a:t>
            </a:r>
            <a:r>
              <a:rPr lang="zh-CN" altLang="en-US" sz="2400" dirty="0">
                <a:latin typeface="Bodoni MT" panose="02070603080606020203" pitchFamily="18" charset="0"/>
              </a:rPr>
              <a:t>，则表示</a:t>
            </a:r>
            <a:r>
              <a:rPr lang="en-US" altLang="zh-CN" sz="2400" dirty="0">
                <a:latin typeface="Bodoni MT" panose="02070603080606020203" pitchFamily="18" charset="0"/>
              </a:rPr>
              <a:t>CPU</a:t>
            </a:r>
            <a:r>
              <a:rPr lang="zh-CN" altLang="en-US" sz="2400" dirty="0">
                <a:latin typeface="Bodoni MT" panose="02070603080606020203" pitchFamily="18" charset="0"/>
              </a:rPr>
              <a:t>正在进行什么操作？</a:t>
            </a:r>
          </a:p>
          <a:p>
            <a:pPr marL="0" indent="0">
              <a:buNone/>
            </a:pPr>
            <a:endParaRPr lang="zh-CN" altLang="en-US" sz="2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DT/R</a:t>
            </a:r>
            <a:r>
              <a:rPr lang="en-US" altLang="zh-CN" sz="2400" dirty="0">
                <a:latin typeface="Bodoni MT" panose="02070603080606020203" pitchFamily="18" charset="0"/>
              </a:rPr>
              <a:t>(-)</a:t>
            </a:r>
            <a:r>
              <a:rPr lang="zh-CN" altLang="en-US" sz="2400" dirty="0">
                <a:latin typeface="Bodoni MT" panose="02070603080606020203" pitchFamily="18" charset="0"/>
              </a:rPr>
              <a:t>：数据总线驱动器流向控制，输出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M/IO</a:t>
            </a:r>
            <a:r>
              <a:rPr lang="en-US" altLang="zh-CN" sz="2400" dirty="0">
                <a:latin typeface="Bodoni MT" panose="02070603080606020203" pitchFamily="18" charset="0"/>
              </a:rPr>
              <a:t>(-)</a:t>
            </a:r>
            <a:r>
              <a:rPr lang="zh-CN" altLang="en-US" sz="2400" dirty="0">
                <a:latin typeface="Bodoni MT" panose="02070603080606020203" pitchFamily="18" charset="0"/>
              </a:rPr>
              <a:t>：存储器或</a:t>
            </a:r>
            <a:r>
              <a:rPr lang="en-US" altLang="zh-CN" sz="2400" dirty="0">
                <a:latin typeface="Bodoni MT" panose="02070603080606020203" pitchFamily="18" charset="0"/>
              </a:rPr>
              <a:t>I/O</a:t>
            </a:r>
            <a:r>
              <a:rPr lang="zh-CN" altLang="en-US" sz="2400" dirty="0">
                <a:latin typeface="Bodoni MT" panose="02070603080606020203" pitchFamily="18" charset="0"/>
              </a:rPr>
              <a:t>访问控制信号，输出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Bodoni MT" panose="02070603080606020203" pitchFamily="18" charset="0"/>
              </a:rPr>
              <a:t>	</a:t>
            </a:r>
            <a:r>
              <a:rPr lang="zh-CN" altLang="en-US" sz="2400" dirty="0" smtClean="0">
                <a:latin typeface="Bodoni MT" panose="02070603080606020203" pitchFamily="18" charset="0"/>
              </a:rPr>
              <a:t>向</a:t>
            </a:r>
            <a:r>
              <a:rPr lang="en-US" altLang="zh-CN" sz="2400" dirty="0">
                <a:latin typeface="Bodoni MT" panose="02070603080606020203" pitchFamily="18" charset="0"/>
              </a:rPr>
              <a:t>I/O</a:t>
            </a:r>
            <a:r>
              <a:rPr lang="zh-CN" altLang="en-US" sz="2400" dirty="0">
                <a:latin typeface="Bodoni MT" panose="02070603080606020203" pitchFamily="18" charset="0"/>
              </a:rPr>
              <a:t>端口输出数据</a:t>
            </a:r>
          </a:p>
        </p:txBody>
      </p:sp>
    </p:spTree>
    <p:extLst>
      <p:ext uri="{BB962C8B-B14F-4D97-AF65-F5344CB8AC3E}">
        <p14:creationId xmlns:p14="http://schemas.microsoft.com/office/powerpoint/2010/main" val="52598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1171" y="0"/>
            <a:ext cx="11716658" cy="6924973"/>
          </a:xfrm>
          <a:prstGeom prst="rect">
            <a:avLst/>
          </a:prstGeom>
          <a:noFill/>
        </p:spPr>
        <p:txBody>
          <a:bodyPr wrap="square" numCol="2" spcCol="1440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　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0DH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　；主清除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XXH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通道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页面寄存器，由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具体而定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83H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；通道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，地址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02H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AH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02H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　；字节数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03H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AH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03H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；通道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，地址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AH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88H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；通道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，模式字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0BH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85H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；通道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，模式字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0BH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80H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；命令字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08H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0EH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；通道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解除屏蔽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0FH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04H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；通道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软件请求，启动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DMA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传送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09H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AH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4C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；返回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DOS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21H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ENDS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zh-CN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2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400" y="17642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总线技术</a:t>
            </a:r>
            <a:endParaRPr lang="zh-CN" altLang="en-US" sz="7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30477" y="3366391"/>
            <a:ext cx="8596668" cy="388077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概述</a:t>
            </a:r>
          </a:p>
          <a:p>
            <a:r>
              <a:rPr lang="en-US" altLang="zh-CN" dirty="0"/>
              <a:t>8.2 </a:t>
            </a:r>
            <a:r>
              <a:rPr lang="zh-CN" altLang="en-US" dirty="0"/>
              <a:t>总线的分类</a:t>
            </a:r>
          </a:p>
          <a:p>
            <a:r>
              <a:rPr lang="en-US" altLang="zh-CN" dirty="0"/>
              <a:t>8.3 </a:t>
            </a:r>
            <a:r>
              <a:rPr lang="zh-CN" altLang="en-US" dirty="0"/>
              <a:t>总线的仲裁</a:t>
            </a:r>
          </a:p>
          <a:p>
            <a:r>
              <a:rPr lang="en-US" altLang="zh-CN" dirty="0"/>
              <a:t>8.4 </a:t>
            </a:r>
            <a:r>
              <a:rPr lang="zh-CN" altLang="en-US" dirty="0"/>
              <a:t>总线的操作过程</a:t>
            </a:r>
          </a:p>
          <a:p>
            <a:r>
              <a:rPr lang="en-US" altLang="zh-CN" dirty="0"/>
              <a:t>8.5 </a:t>
            </a:r>
            <a:r>
              <a:rPr lang="zh-CN" altLang="en-US" dirty="0"/>
              <a:t>总线的性能指标</a:t>
            </a:r>
          </a:p>
          <a:p>
            <a:r>
              <a:rPr lang="en-US" altLang="zh-CN" dirty="0"/>
              <a:t>8.6 </a:t>
            </a:r>
            <a:r>
              <a:rPr lang="zh-CN" altLang="en-US" dirty="0"/>
              <a:t>总线标准</a:t>
            </a:r>
          </a:p>
        </p:txBody>
      </p:sp>
    </p:spTree>
    <p:extLst>
      <p:ext uri="{BB962C8B-B14F-4D97-AF65-F5344CB8AC3E}">
        <p14:creationId xmlns:p14="http://schemas.microsoft.com/office/powerpoint/2010/main" val="15059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sz="3100" dirty="0"/>
              <a:t>8.1 </a:t>
            </a:r>
            <a:r>
              <a:rPr lang="zh-CN" altLang="en-US" sz="3100" dirty="0"/>
              <a:t>什么是总线仲裁？简述串行总线仲裁方式与并行总线仲裁方式的工作原理。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2596" y="2143116"/>
            <a:ext cx="8229600" cy="4325112"/>
          </a:xfrm>
        </p:spPr>
        <p:txBody>
          <a:bodyPr/>
          <a:lstStyle/>
          <a:p>
            <a:r>
              <a:rPr lang="zh-CN" altLang="en-US" dirty="0" smtClean="0"/>
              <a:t>总线的仲裁是指在总线上有多个总线主模块</a:t>
            </a:r>
            <a:r>
              <a:rPr lang="zh-CN" altLang="en-US" dirty="0" smtClean="0">
                <a:solidFill>
                  <a:srgbClr val="FF0000"/>
                </a:solidFill>
              </a:rPr>
              <a:t>同时请求</a:t>
            </a:r>
            <a:r>
              <a:rPr lang="zh-CN" altLang="en-US" dirty="0" smtClean="0"/>
              <a:t>使用总线时，决定由哪个模块获得总线使用权。包括串行仲裁和并行仲裁。</a:t>
            </a:r>
          </a:p>
          <a:p>
            <a:r>
              <a:rPr lang="zh-CN" altLang="en-US" b="1" dirty="0" smtClean="0"/>
              <a:t>串行总裁</a:t>
            </a:r>
            <a:r>
              <a:rPr lang="zh-CN" altLang="en-US" dirty="0" smtClean="0"/>
              <a:t>：逻辑上离总线仲裁器</a:t>
            </a:r>
            <a:r>
              <a:rPr lang="zh-CN" altLang="en-US" dirty="0" smtClean="0">
                <a:solidFill>
                  <a:srgbClr val="FF0000"/>
                </a:solidFill>
              </a:rPr>
              <a:t>越近</a:t>
            </a:r>
            <a:r>
              <a:rPr lang="zh-CN" altLang="en-US" dirty="0" smtClean="0"/>
              <a:t>的部件拥有越高的总线优先级。</a:t>
            </a:r>
          </a:p>
          <a:p>
            <a:r>
              <a:rPr lang="zh-CN" altLang="en-US" b="1" dirty="0" smtClean="0"/>
              <a:t>并行仲裁</a:t>
            </a:r>
            <a:r>
              <a:rPr lang="zh-CN" altLang="en-US" dirty="0" smtClean="0"/>
              <a:t>：每个主模块都有自己的请求线和允许线，由总裁器对申请</a:t>
            </a:r>
            <a:r>
              <a:rPr lang="zh-CN" altLang="en-US" dirty="0" smtClean="0">
                <a:solidFill>
                  <a:srgbClr val="FF0000"/>
                </a:solidFill>
              </a:rPr>
              <a:t>进行排队和管理</a:t>
            </a:r>
            <a:r>
              <a:rPr lang="zh-CN" altLang="en-US" dirty="0" smtClean="0"/>
              <a:t>。优点是速度快、可使用软件灵活控制，缺点是电路复杂。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0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sz="3100" dirty="0"/>
              <a:t>8.2 </a:t>
            </a:r>
            <a:r>
              <a:rPr lang="zh-CN" altLang="en-US" sz="3100" dirty="0"/>
              <a:t>设计一个</a:t>
            </a:r>
            <a:r>
              <a:rPr lang="en-US" sz="3100" dirty="0"/>
              <a:t>ISA</a:t>
            </a:r>
            <a:r>
              <a:rPr lang="zh-CN" altLang="en-US" sz="3100" dirty="0"/>
              <a:t>总线</a:t>
            </a:r>
            <a:r>
              <a:rPr lang="en-US" sz="3100" dirty="0"/>
              <a:t>I/O</a:t>
            </a:r>
            <a:r>
              <a:rPr lang="zh-CN" altLang="en-US" sz="3100" dirty="0"/>
              <a:t>扩展卡，扩展一片</a:t>
            </a:r>
            <a:r>
              <a:rPr lang="en-US" sz="3100" dirty="0"/>
              <a:t>8255</a:t>
            </a:r>
            <a:r>
              <a:rPr lang="zh-CN" altLang="en-US" sz="3100" dirty="0"/>
              <a:t>作为输入、输出，地址范围为：</a:t>
            </a:r>
            <a:r>
              <a:rPr lang="en-US" sz="3100" dirty="0"/>
              <a:t>03E0H~03E3H</a:t>
            </a:r>
            <a:r>
              <a:rPr lang="zh-CN" altLang="en-US" sz="3100" dirty="0"/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14" y="2071679"/>
            <a:ext cx="6572296" cy="412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55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sz="3100" dirty="0"/>
              <a:t>8.3 </a:t>
            </a:r>
            <a:r>
              <a:rPr lang="en-US" sz="3100" dirty="0"/>
              <a:t>PCI</a:t>
            </a:r>
            <a:r>
              <a:rPr lang="zh-CN" altLang="en-US" sz="3100" dirty="0"/>
              <a:t>系统中的处理器与</a:t>
            </a:r>
            <a:r>
              <a:rPr lang="en-US" sz="3100" dirty="0"/>
              <a:t>PCI</a:t>
            </a:r>
            <a:r>
              <a:rPr lang="zh-CN" altLang="en-US" sz="3100" dirty="0"/>
              <a:t>总线和</a:t>
            </a:r>
            <a:r>
              <a:rPr lang="en-US" sz="3100" dirty="0"/>
              <a:t>ISA</a:t>
            </a:r>
            <a:r>
              <a:rPr lang="zh-CN" altLang="en-US" sz="3100" dirty="0"/>
              <a:t>总线是如何连接的？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0868" y="2000240"/>
            <a:ext cx="8229600" cy="1036700"/>
          </a:xfrm>
        </p:spPr>
        <p:txBody>
          <a:bodyPr/>
          <a:lstStyle/>
          <a:p>
            <a:r>
              <a:rPr lang="zh-CN" altLang="en-US" dirty="0" smtClean="0"/>
              <a:t>处理器与</a:t>
            </a:r>
            <a:r>
              <a:rPr lang="en-US" dirty="0" smtClean="0"/>
              <a:t>PCI</a:t>
            </a:r>
            <a:r>
              <a:rPr lang="zh-CN" altLang="en-US" dirty="0" smtClean="0"/>
              <a:t>总线之间通过</a:t>
            </a:r>
            <a:r>
              <a:rPr lang="en-US" dirty="0" smtClean="0">
                <a:solidFill>
                  <a:srgbClr val="FF0000"/>
                </a:solidFill>
              </a:rPr>
              <a:t>Host/PCI</a:t>
            </a:r>
            <a:r>
              <a:rPr lang="zh-CN" altLang="en-US" dirty="0" smtClean="0">
                <a:solidFill>
                  <a:srgbClr val="FF0000"/>
                </a:solidFill>
              </a:rPr>
              <a:t>桥</a:t>
            </a:r>
            <a:r>
              <a:rPr lang="zh-CN" altLang="en-US" dirty="0" smtClean="0"/>
              <a:t>连接，</a:t>
            </a:r>
            <a:r>
              <a:rPr lang="en-US" dirty="0" smtClean="0"/>
              <a:t>PCI</a:t>
            </a:r>
            <a:r>
              <a:rPr lang="zh-CN" altLang="en-US" dirty="0" smtClean="0"/>
              <a:t>与</a:t>
            </a:r>
            <a:r>
              <a:rPr lang="en-US" dirty="0" smtClean="0"/>
              <a:t>ISA</a:t>
            </a:r>
            <a:r>
              <a:rPr lang="zh-CN" altLang="en-US" dirty="0" smtClean="0"/>
              <a:t>之间通过</a:t>
            </a:r>
            <a:r>
              <a:rPr lang="en-US" dirty="0" smtClean="0">
                <a:solidFill>
                  <a:srgbClr val="FF0000"/>
                </a:solidFill>
              </a:rPr>
              <a:t>PCI/ISA</a:t>
            </a:r>
            <a:r>
              <a:rPr lang="zh-CN" altLang="en-US" dirty="0" smtClean="0">
                <a:solidFill>
                  <a:srgbClr val="FF0000"/>
                </a:solidFill>
              </a:rPr>
              <a:t>桥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24034" y="4286256"/>
            <a:ext cx="8229600" cy="192882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095472" y="4000504"/>
            <a:ext cx="8229600" cy="21431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77334" y="3798438"/>
            <a:ext cx="8229600" cy="192882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800" dirty="0"/>
              <a:t>PCI</a:t>
            </a:r>
            <a:r>
              <a:rPr lang="zh-CN" altLang="en-US" sz="2800" dirty="0"/>
              <a:t>设备具有即插即用功能，即系统初始化时，配置软件可对设备进行自动检测，以确定设备的类型、功能、所需地址空间等，并以此编程配置设备的内存和</a:t>
            </a:r>
            <a:r>
              <a:rPr lang="en-US" sz="2800" dirty="0"/>
              <a:t>I/O</a:t>
            </a:r>
            <a:r>
              <a:rPr lang="zh-CN" altLang="en-US" sz="2800" dirty="0"/>
              <a:t>的地址</a:t>
            </a:r>
            <a:r>
              <a:rPr lang="en-US" sz="2800" dirty="0"/>
              <a:t>,</a:t>
            </a:r>
            <a:r>
              <a:rPr lang="zh-CN" altLang="en-US" sz="2800" dirty="0"/>
              <a:t>设备的地址是浮动的 </a:t>
            </a:r>
            <a:r>
              <a:rPr lang="en-US" sz="2800" dirty="0"/>
              <a:t> </a:t>
            </a:r>
            <a:endParaRPr lang="zh-CN" altLang="en-US" sz="2800" dirty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60868" y="2862266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8.4 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简述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PCI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设备的“即插即用”功能</a:t>
            </a:r>
            <a:b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40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31409" y="2736130"/>
            <a:ext cx="7766936" cy="1646302"/>
          </a:xfrm>
        </p:spPr>
        <p:txBody>
          <a:bodyPr/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8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5957</Words>
  <Application>Microsoft Office PowerPoint</Application>
  <PresentationFormat>宽屏</PresentationFormat>
  <Paragraphs>746</Paragraphs>
  <Slides>95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11" baseType="lpstr">
      <vt:lpstr>Wingdings 3</vt:lpstr>
      <vt:lpstr>Bodoni MT</vt:lpstr>
      <vt:lpstr>Verdana</vt:lpstr>
      <vt:lpstr>Arial</vt:lpstr>
      <vt:lpstr>Trebuchet MS</vt:lpstr>
      <vt:lpstr>宋体</vt:lpstr>
      <vt:lpstr>方正姚体</vt:lpstr>
      <vt:lpstr>Courier New</vt:lpstr>
      <vt:lpstr>Georgia</vt:lpstr>
      <vt:lpstr>Segoe UI</vt:lpstr>
      <vt:lpstr>华文新魏</vt:lpstr>
      <vt:lpstr>Times New Roman</vt:lpstr>
      <vt:lpstr>Wingdings</vt:lpstr>
      <vt:lpstr>Calibri</vt:lpstr>
      <vt:lpstr>平面</vt:lpstr>
      <vt:lpstr>Visio</vt:lpstr>
      <vt:lpstr>微机原理·习题课</vt:lpstr>
      <vt:lpstr>微机原理</vt:lpstr>
      <vt:lpstr>Intel 8086处理器</vt:lpstr>
      <vt:lpstr>第二章 · 作业一</vt:lpstr>
      <vt:lpstr>第二章 · 作业一</vt:lpstr>
      <vt:lpstr>第二章 · 作业一</vt:lpstr>
      <vt:lpstr>第二章 · 作业一</vt:lpstr>
      <vt:lpstr>第二章 · 作业一</vt:lpstr>
      <vt:lpstr>第二章 · 作业一</vt:lpstr>
      <vt:lpstr>第二章 · 作业一</vt:lpstr>
      <vt:lpstr>第二章 · 作业二</vt:lpstr>
      <vt:lpstr>第二章 · 作业二</vt:lpstr>
      <vt:lpstr>第二章 · 作业二</vt:lpstr>
      <vt:lpstr>第二章 · 作业二</vt:lpstr>
      <vt:lpstr>第二章 · 作业二</vt:lpstr>
      <vt:lpstr>第二章 · 作业二</vt:lpstr>
      <vt:lpstr>第二章 · 作业二</vt:lpstr>
      <vt:lpstr>指令系统</vt:lpstr>
      <vt:lpstr>第三章 · 作业一</vt:lpstr>
      <vt:lpstr>第三章 · 作业一</vt:lpstr>
      <vt:lpstr>第三章 · 作业一</vt:lpstr>
      <vt:lpstr>第三章 · 作业二</vt:lpstr>
      <vt:lpstr>第三章 · 作业二</vt:lpstr>
      <vt:lpstr>第三章 · 作业二</vt:lpstr>
      <vt:lpstr>第三章 · 作业二</vt:lpstr>
      <vt:lpstr>第三章 · 作业二</vt:lpstr>
      <vt:lpstr>第三章 · 作业二</vt:lpstr>
      <vt:lpstr>第三章 · 作业二</vt:lpstr>
      <vt:lpstr>第三章 · 作业二</vt:lpstr>
      <vt:lpstr>存储器</vt:lpstr>
      <vt:lpstr>7.1 说明存储器性能指标最主要的两项并解释各自的计算参量</vt:lpstr>
      <vt:lpstr>7.2 画图说明现代计算机系统存储器层次结构，说明Cache-主存和主存-辅存两层次区别 </vt:lpstr>
      <vt:lpstr>7.2 画图说明现代计算机系统存储器层次结构，说明Cache-主存和主存-辅存两层次区别</vt:lpstr>
      <vt:lpstr>7.3 有一双字87654321H的地址为30101H，画出其在字节编址的内存中的两种不同存放情况。 </vt:lpstr>
      <vt:lpstr>7.3 有一双字87654321H的地址为30101H，画出其在字节编址的内存中的两种不同存放情况。 </vt:lpstr>
      <vt:lpstr>7.4 某存储系统的地址译码电路如图13-60所示，为使EPROM芯片能够选中工作，试说明图中给出的有关地址及控制信号应有的状态，并计算EPROM芯片的存储容量及地址范围。 </vt:lpstr>
      <vt:lpstr>7.5 8086微机系统采用16位数据总线（D0~D15），内存由4K字（8KB）的ROM和4K字的RAM组成，  RAM使用2K×8位的6116芯片构成，地址空间：FC000H~FDFFFH  ROM使用2K×8位的2716芯片构成，地址空间：FE000H~FFFFFH 试画出存储器与CPU对应的连线图，给出每个芯片的地址范围。</vt:lpstr>
      <vt:lpstr>7.5地址范围</vt:lpstr>
      <vt:lpstr>7.5 连线图  每个芯片有11位地址线作为片内地址选择（A11-A1),其余9位(A19-A12)作为片外地址选择 </vt:lpstr>
      <vt:lpstr>Thank you！ </vt:lpstr>
      <vt:lpstr>输入输出与中断</vt:lpstr>
      <vt:lpstr>为什么要在CPU和外部设备之间加入接口电路？</vt:lpstr>
      <vt:lpstr>I/O端口的编址方式有哪两种？各自的优缺点是什么？</vt:lpstr>
      <vt:lpstr>主机与外设间的数据传送方式有哪几种？各自特点是什么？</vt:lpstr>
      <vt:lpstr>中断应答周期内，CPU完成哪些操作？INTA的作用是什么？</vt:lpstr>
      <vt:lpstr>微机系统中断服务程序结束前，为什么要有：MOV AL, 20H和OUT 20H, AL两条指令？它们对8259A什么寄存器做了什么操作？</vt:lpstr>
      <vt:lpstr>微机系统中断服务程序结束前，为什么要有：MOV AL, 20H和OUT 20H, AL两条指令？它们对8259A什么寄存器做了什么操作？</vt:lpstr>
      <vt:lpstr>微机系统中断服务程序结束前，为什么要有：MOV AL, 20H和OUT 20H, AL两条指令？它们对8259A什么寄存器做了什么操作？</vt:lpstr>
      <vt:lpstr>微机系统中断服务程序结束前，为什么要有：MOV AL, 20H和OUT 20H, AL两条指令？它们对8259A什么寄存器做了什么操作？</vt:lpstr>
      <vt:lpstr>微机系统中断服务程序结束前，为什么要有：MOV AL, 20H和OUT 20H, AL两条指令？它们对8259A什么寄存器做了什么操作？</vt:lpstr>
      <vt:lpstr>若8086系统中采用单片8259A，某中断类型码0DH，则其中断向量表中地址指针是多少？该中断源应连接IRQ的哪一个输入端？若中断服务程序入口地址D000H:EF00H，则其中断向量区对应的4个单元的数值依次是多少？</vt:lpstr>
      <vt:lpstr>解释下列名词术语：(1) 中断   (2) 中断向量  (3)非屏蔽中断和可屏蔽中断</vt:lpstr>
      <vt:lpstr>CPU 响应可屏蔽中断INTR与响应其它类型中断相比，有何区别？ </vt:lpstr>
      <vt:lpstr>中断服务程序返回时，用RET指令代替IRET指令能否返回主程序？这样做存在什么问题？</vt:lpstr>
      <vt:lpstr>某外部可屏蔽中断类型码为08H，其中断服务程序的入口地址为：1020H:0040H，试编写程序将该中断的入口地址填入中断向量表中。</vt:lpstr>
      <vt:lpstr>某外部可屏蔽中断类型码为08H，其中断服务程序的入口地址为：1020H:0040H，试编写程序将该中断的入口地址填入中断向量表中。</vt:lpstr>
      <vt:lpstr>画出在单步运行时(TF=1)发生INTR中断的处理流程及堆栈的情形。假定当前指令下一条指令的地址为4030H:2080H；INTR中断服务程序的入口地址为9080H:3020H。</vt:lpstr>
      <vt:lpstr>PowerPoint 演示文稿</vt:lpstr>
      <vt:lpstr>可编程IO接口芯片</vt:lpstr>
      <vt:lpstr>利用8253实现下述功能： 每按动一次按键开关则产生持续时间为5秒、频率为1kHz的脉冲信号给蜂鸣器，设外部时钟电路的频率f=10kHz，8253的端口地址为40H~43H 要求：（1）画出连线见图；（2）编写初始化程序，并加简要注释。 </vt:lpstr>
      <vt:lpstr>时钟10kHz，要求持续时间5s，频率1kHz </vt:lpstr>
      <vt:lpstr>8253通道1的输入时钟信号CLK1的频率为2.5MHz，利用通道1产生1KHz的方波；定义通道2为方式2，每秒钟产生一次中断请求信号给8259的IR2；定义通道0为方式0，100个外部事件后产生中断请求信号给8259的IR0。 试画出实现上述功能的简要连线图示，并编写8253的初始化程序。设8253的端口地址为04H~07H。 </vt:lpstr>
      <vt:lpstr>通道1的输入时钟信号CLK1的频率为2.5MHz，利用通道1产生1KHz的方波</vt:lpstr>
      <vt:lpstr>通道2为方式2，每秒钟产生一次中断请求信号给8259的IR2</vt:lpstr>
      <vt:lpstr>通道0为方式0，100个外部事件后产生中断请求信号给8259的IR0</vt:lpstr>
      <vt:lpstr>6.1 一个交通微机控制模拟接口如图所示，接于并行口片8255A端口C的PC0位开关用来模拟十字路口副道车辆通行状况（开关状态为‘1’标示副道上有车要通过）；端口A的PA2、PA1、PA0位用来控制主道红黄绿灯，端口B的PB2、PB1、PB0位用来控制副道的红黄绿灯，平时主道放行（绿灯亮），副道禁止通行（红灯亮）；当副道上有车通过时（PC0端为‘1’），主道交通灯由绿-&gt;黄（延迟5s）-&gt;红（禁行），副道交通灯由红-&gt;绿；副道放行20s后，副道交通灯由绿-&gt;黄（延迟5s）-&gt;红，然后主道放行；要 求主道至少放行40s</vt:lpstr>
      <vt:lpstr>PowerPoint 演示文稿</vt:lpstr>
      <vt:lpstr>PowerPoint 演示文稿</vt:lpstr>
      <vt:lpstr>PowerPoint 演示文稿</vt:lpstr>
      <vt:lpstr>PowerPoint 演示文稿</vt:lpstr>
      <vt:lpstr>6.2 为了行人横过马路的方便安全，在马路人行横道上分别安装供行人按动的开关(k1,k2)及行人可通行指示灯L1、L2。若无行人横过马路，则马路上绿灯亮，机动车正常行驶；若有人要横过马路，可按动开关K1和K2，交通控制装置将马路上的交通灯由绿-&gt;黄（延迟5s）-&gt;红，机动车停车等待，此时人行道两端的灯L1和L2灯亮，并发出某一频率的信号，作盲人提示音；20s后，L1和L2熄灭，马路上的交通灯由红-&gt;绿，机动车继续正常通行      设计实现上述功能的微机控制接口模拟实验方案。 </vt:lpstr>
      <vt:lpstr>PowerPoint 演示文稿</vt:lpstr>
      <vt:lpstr>PowerPoint 演示文稿</vt:lpstr>
      <vt:lpstr>第六章第3次作业</vt:lpstr>
      <vt:lpstr>第六章第3次作业</vt:lpstr>
      <vt:lpstr>第六章第3次作业</vt:lpstr>
      <vt:lpstr>第六章第3次作业</vt:lpstr>
      <vt:lpstr>第六章第3次作业</vt:lpstr>
      <vt:lpstr>第六章第3次作业</vt:lpstr>
      <vt:lpstr>第六章第3次作业</vt:lpstr>
      <vt:lpstr>PowerPoint 演示文稿</vt:lpstr>
      <vt:lpstr>第六章第4次作业</vt:lpstr>
      <vt:lpstr>第六章第4次作业</vt:lpstr>
      <vt:lpstr>第六章第4次作业</vt:lpstr>
      <vt:lpstr>第六章第4次作业</vt:lpstr>
      <vt:lpstr>第六章第4次作业</vt:lpstr>
      <vt:lpstr>第六章第4次作业</vt:lpstr>
      <vt:lpstr>第六章第4次作业</vt:lpstr>
      <vt:lpstr>第六章第4次作业</vt:lpstr>
      <vt:lpstr>PowerPoint 演示文稿</vt:lpstr>
      <vt:lpstr>总线技术</vt:lpstr>
      <vt:lpstr>8.1 什么是总线仲裁？简述串行总线仲裁方式与并行总线仲裁方式的工作原理。  </vt:lpstr>
      <vt:lpstr>8.2 设计一个ISA总线I/O扩展卡，扩展一片8255作为输入、输出，地址范围为：03E0H~03E3H。 </vt:lpstr>
      <vt:lpstr>8.3 PCI系统中的处理器与PCI总线和ISA总线是如何连接的？ </vt:lpstr>
      <vt:lpstr>Thank you！ </vt:lpstr>
    </vt:vector>
  </TitlesOfParts>
  <Company>EECS_PKU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微机原理·习题课</dc:title>
  <dc:creator>Yue XU</dc:creator>
  <cp:lastModifiedBy>Windows 用户</cp:lastModifiedBy>
  <cp:revision>54</cp:revision>
  <dcterms:created xsi:type="dcterms:W3CDTF">2014-11-17T16:10:06Z</dcterms:created>
  <dcterms:modified xsi:type="dcterms:W3CDTF">2017-11-29T22:28:15Z</dcterms:modified>
</cp:coreProperties>
</file>