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12414-0C79-46DC-920E-16C59ED430BF}" type="datetimeFigureOut">
              <a:rPr lang="zh-CN" altLang="en-US"/>
              <a:pPr>
                <a:defRPr/>
              </a:pPr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A3FA7-4973-43D9-B3B1-CB74630E89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6D2A4-82D0-42B9-931B-66A58CAD6DA6}" type="datetimeFigureOut">
              <a:rPr lang="zh-CN" altLang="en-US"/>
              <a:pPr>
                <a:defRPr/>
              </a:pPr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E2604-BC9B-49B3-9F3F-BDB94D6532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D5561-3D87-456F-8537-2BC8DB4B4250}" type="datetimeFigureOut">
              <a:rPr lang="zh-CN" altLang="en-US"/>
              <a:pPr>
                <a:defRPr/>
              </a:pPr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F84C9-6091-4A09-B1B1-F766539FCC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99924-510F-4481-92DA-8BA38B2956DA}" type="datetimeFigureOut">
              <a:rPr lang="zh-CN" altLang="en-US"/>
              <a:pPr>
                <a:defRPr/>
              </a:pPr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7A406-CF3E-4A44-93A3-A6D0FBD5AA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5C60E-8145-4599-976F-1BE657D559D4}" type="datetimeFigureOut">
              <a:rPr lang="zh-CN" altLang="en-US"/>
              <a:pPr>
                <a:defRPr/>
              </a:pPr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A00E7-7644-4D3E-BCE1-5CDE2CA4F9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8C74A-5CAF-4964-9867-3858D6AA1018}" type="datetimeFigureOut">
              <a:rPr lang="zh-CN" altLang="en-US"/>
              <a:pPr>
                <a:defRPr/>
              </a:pPr>
              <a:t>2017/9/14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BBC24-CCD3-4FC1-9EFA-041FDB2BE4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2C6A6-8D94-4835-8040-D98739028651}" type="datetimeFigureOut">
              <a:rPr lang="zh-CN" altLang="en-US"/>
              <a:pPr>
                <a:defRPr/>
              </a:pPr>
              <a:t>2017/9/14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11C78-22C1-4744-BAC6-9DF5E2FC70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842E7-1D8A-4281-B315-8B449872D037}" type="datetimeFigureOut">
              <a:rPr lang="zh-CN" altLang="en-US"/>
              <a:pPr>
                <a:defRPr/>
              </a:pPr>
              <a:t>2017/9/14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BCC58-14C8-4814-BDB7-98F2EA5950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196E0-813D-4A51-B9F0-11CD8CF69887}" type="datetimeFigureOut">
              <a:rPr lang="zh-CN" altLang="en-US"/>
              <a:pPr>
                <a:defRPr/>
              </a:pPr>
              <a:t>2017/9/14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A4D6-B59C-43A0-A5EB-8E85B6D94A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96709-B31C-44DD-AE2E-842BF2124E29}" type="datetimeFigureOut">
              <a:rPr lang="zh-CN" altLang="en-US"/>
              <a:pPr>
                <a:defRPr/>
              </a:pPr>
              <a:t>2017/9/14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59194-31B7-47F9-BF02-F906981A60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72052-77CC-45D9-9BB7-2C4C0FE1DC0F}" type="datetimeFigureOut">
              <a:rPr lang="zh-CN" altLang="en-US"/>
              <a:pPr>
                <a:defRPr/>
              </a:pPr>
              <a:t>2017/9/14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BA859-40EB-4288-9C3E-22043328A1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2CF8AF8-F060-46CC-9DDE-4E0008CE752E}" type="datetimeFigureOut">
              <a:rPr lang="zh-CN" altLang="en-US"/>
              <a:pPr>
                <a:defRPr/>
              </a:pPr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59D473-621C-456B-B604-3B8EB7AAA1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矩形 5"/>
          <p:cNvSpPr>
            <a:spLocks noChangeArrowheads="1"/>
          </p:cNvSpPr>
          <p:nvPr/>
        </p:nvSpPr>
        <p:spPr bwMode="auto">
          <a:xfrm>
            <a:off x="468313" y="1808163"/>
            <a:ext cx="795496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4000" b="1">
                <a:solidFill>
                  <a:schemeClr val="hlink"/>
                </a:solidFill>
                <a:latin typeface="Calibri" pitchFamily="34" charset="0"/>
              </a:rPr>
              <a:t>2017</a:t>
            </a:r>
            <a:r>
              <a:rPr lang="zh-CN" altLang="en-US" sz="4000" b="1">
                <a:solidFill>
                  <a:schemeClr val="hlink"/>
                </a:solidFill>
                <a:latin typeface="Calibri" pitchFamily="34" charset="0"/>
              </a:rPr>
              <a:t>年秋季</a:t>
            </a:r>
            <a:r>
              <a:rPr lang="en-US" altLang="zh-CN" sz="4000" b="1">
                <a:solidFill>
                  <a:schemeClr val="hlink"/>
                </a:solidFill>
                <a:latin typeface="Calibri" pitchFamily="34" charset="0"/>
              </a:rPr>
              <a:t>《</a:t>
            </a:r>
            <a:r>
              <a:rPr lang="zh-CN" altLang="en-US" sz="4000" b="1">
                <a:solidFill>
                  <a:schemeClr val="hlink"/>
                </a:solidFill>
                <a:latin typeface="Calibri" pitchFamily="34" charset="0"/>
              </a:rPr>
              <a:t>形势与政策</a:t>
            </a:r>
            <a:r>
              <a:rPr lang="en-US" altLang="zh-CN" sz="4000" b="1">
                <a:solidFill>
                  <a:schemeClr val="hlink"/>
                </a:solidFill>
                <a:latin typeface="Calibri" pitchFamily="34" charset="0"/>
              </a:rPr>
              <a:t>》</a:t>
            </a:r>
            <a:r>
              <a:rPr lang="zh-CN" altLang="en-US" sz="4000" b="1">
                <a:solidFill>
                  <a:schemeClr val="hlink"/>
                </a:solidFill>
                <a:latin typeface="Calibri" pitchFamily="34" charset="0"/>
              </a:rPr>
              <a:t>课程安排说明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323850" y="0"/>
            <a:ext cx="8569325" cy="746125"/>
          </a:xfrm>
        </p:spPr>
        <p:txBody>
          <a:bodyPr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 smtClean="0">
                <a:solidFill>
                  <a:schemeClr val="hlink"/>
                </a:solidFill>
                <a:latin typeface="宋体" charset="-122"/>
                <a:cs typeface="Times New Roman" pitchFamily="18" charset="0"/>
              </a:rPr>
              <a:t>2016</a:t>
            </a:r>
            <a:r>
              <a:rPr lang="zh-CN" altLang="en-US" sz="1500" b="1" dirty="0" smtClean="0">
                <a:solidFill>
                  <a:schemeClr val="hlink"/>
                </a:solidFill>
                <a:latin typeface="宋体" charset="-122"/>
                <a:cs typeface="Times New Roman" pitchFamily="18" charset="0"/>
              </a:rPr>
              <a:t>年秋</a:t>
            </a:r>
            <a:r>
              <a:rPr lang="zh-CN" altLang="en-US" sz="1500" b="1" dirty="0" smtClean="0">
                <a:solidFill>
                  <a:schemeClr val="hlink"/>
                </a:solidFill>
                <a:latin typeface="Arial" charset="0"/>
                <a:cs typeface="Times New Roman" pitchFamily="18" charset="0"/>
              </a:rPr>
              <a:t>“</a:t>
            </a:r>
            <a:r>
              <a:rPr lang="zh-CN" altLang="en-US" sz="1500" b="1" dirty="0" smtClean="0">
                <a:solidFill>
                  <a:schemeClr val="hlink"/>
                </a:solidFill>
                <a:latin typeface="宋体" charset="-122"/>
                <a:cs typeface="Times New Roman" pitchFamily="18" charset="0"/>
              </a:rPr>
              <a:t>形势与政策</a:t>
            </a:r>
            <a:r>
              <a:rPr lang="zh-CN" altLang="en-US" sz="1500" b="1" dirty="0" smtClean="0">
                <a:solidFill>
                  <a:schemeClr val="hlink"/>
                </a:solidFill>
                <a:latin typeface="Arial" charset="0"/>
                <a:cs typeface="Times New Roman" pitchFamily="18" charset="0"/>
              </a:rPr>
              <a:t>”</a:t>
            </a:r>
            <a:r>
              <a:rPr lang="zh-CN" altLang="en-US" sz="1500" b="1" dirty="0" smtClean="0">
                <a:solidFill>
                  <a:schemeClr val="hlink"/>
                </a:solidFill>
                <a:latin typeface="宋体" charset="-122"/>
                <a:cs typeface="Times New Roman" pitchFamily="18" charset="0"/>
              </a:rPr>
              <a:t> </a:t>
            </a:r>
            <a:r>
              <a:rPr lang="zh-CN" altLang="en-US" sz="1500" dirty="0" smtClean="0">
                <a:solidFill>
                  <a:schemeClr val="hlink"/>
                </a:solidFill>
                <a:latin typeface="宋体" charset="-122"/>
                <a:cs typeface="Times New Roman" pitchFamily="18" charset="0"/>
              </a:rPr>
              <a:t>课号：</a:t>
            </a:r>
            <a:r>
              <a:rPr lang="en-US" altLang="zh-CN" sz="1500" dirty="0" smtClean="0">
                <a:solidFill>
                  <a:schemeClr val="hlink"/>
                </a:solidFill>
                <a:latin typeface="宋体" charset="-122"/>
                <a:cs typeface="Times New Roman" pitchFamily="18" charset="0"/>
              </a:rPr>
              <a:t>04031750  15</a:t>
            </a:r>
            <a:r>
              <a:rPr lang="zh-CN" altLang="en-US" sz="1500" dirty="0" smtClean="0">
                <a:solidFill>
                  <a:schemeClr val="hlink"/>
                </a:solidFill>
                <a:latin typeface="宋体" charset="-122"/>
                <a:cs typeface="Times New Roman" pitchFamily="18" charset="0"/>
              </a:rPr>
              <a:t>级</a:t>
            </a:r>
            <a:endParaRPr lang="zh-CN" altLang="en-US" sz="700" dirty="0" smtClean="0">
              <a:solidFill>
                <a:schemeClr val="hlink"/>
              </a:solidFill>
              <a:latin typeface="Arial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400" b="1" dirty="0" smtClean="0">
                <a:solidFill>
                  <a:schemeClr val="hlink"/>
                </a:solidFill>
                <a:latin typeface="宋体" charset="-122"/>
                <a:cs typeface="Times New Roman" pitchFamily="18" charset="0"/>
              </a:rPr>
              <a:t>期末考试日期：</a:t>
            </a:r>
            <a:r>
              <a:rPr lang="zh-CN" altLang="en-US" sz="14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2018</a:t>
            </a:r>
            <a:r>
              <a:rPr lang="zh-CN" altLang="en-US" sz="14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14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4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sz="14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14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日</a:t>
            </a:r>
            <a:r>
              <a:rPr lang="en-US" altLang="zh-CN" sz="14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14:00-16:00   </a:t>
            </a:r>
            <a:endParaRPr lang="en-US" altLang="zh-CN" sz="700" b="1" dirty="0" smtClean="0">
              <a:solidFill>
                <a:schemeClr val="hlink"/>
              </a:solidFill>
              <a:latin typeface="Arial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4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课程表 一、   单周上课  </a:t>
            </a:r>
            <a:r>
              <a:rPr lang="en-US" altLang="zh-CN" sz="14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zh-CN" altLang="en-US" sz="14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4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02</a:t>
            </a:r>
            <a:r>
              <a:rPr lang="zh-CN" altLang="en-US" sz="14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4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03</a:t>
            </a:r>
            <a:r>
              <a:rPr lang="zh-CN" altLang="en-US" sz="14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4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04</a:t>
            </a:r>
            <a:r>
              <a:rPr lang="zh-CN" altLang="en-US" sz="14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号班</a:t>
            </a:r>
            <a:endParaRPr lang="zh-CN" altLang="en-US" sz="1800" dirty="0" smtClean="0">
              <a:solidFill>
                <a:schemeClr val="hlink"/>
              </a:solidFill>
              <a:latin typeface="Arial" charset="0"/>
            </a:endParaRPr>
          </a:p>
        </p:txBody>
      </p:sp>
      <p:graphicFrame>
        <p:nvGraphicFramePr>
          <p:cNvPr id="15800" name="Group 4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135097"/>
              </p:ext>
            </p:extLst>
          </p:nvPr>
        </p:nvGraphicFramePr>
        <p:xfrm>
          <a:off x="0" y="764704"/>
          <a:ext cx="8983663" cy="6277751"/>
        </p:xfrm>
        <a:graphic>
          <a:graphicData uri="http://schemas.openxmlformats.org/drawingml/2006/table">
            <a:tbl>
              <a:tblPr/>
              <a:tblGrid>
                <a:gridCol w="293688"/>
                <a:gridCol w="1031875"/>
                <a:gridCol w="1803400"/>
                <a:gridCol w="1397000"/>
                <a:gridCol w="1485900"/>
                <a:gridCol w="1485900"/>
                <a:gridCol w="1485900"/>
              </a:tblGrid>
              <a:tr h="28448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周次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日    期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内     容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周 三</a:t>
                      </a: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82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理教</a:t>
                      </a: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103              </a:t>
                      </a: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理教</a:t>
                      </a: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4016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周 四</a:t>
                      </a: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40163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理教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103              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理教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103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517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01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号班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5-6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节</a:t>
                      </a: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主管老师：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 王成英</a:t>
                      </a: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助教：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倪雯</a:t>
                      </a: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手机：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18813197560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02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号班 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7-8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节</a:t>
                      </a: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主管老师：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 王成英</a:t>
                      </a: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助教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：李汀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手机：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13121793799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03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号班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5-6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节</a:t>
                      </a: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主管老师：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王成英</a:t>
                      </a: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助教：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李辉</a:t>
                      </a: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手机：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18501057977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04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号班 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7-8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节</a:t>
                      </a: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主管老师：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王成英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助教：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李辉</a:t>
                      </a: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手机：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18501057977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13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14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第一讲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俄罗斯政治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王成英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王成英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王成英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王成英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27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28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第二讲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宗教观和宗教形势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席大民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席大民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席大民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席大民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月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第三讲世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界经济发展态势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黄俊立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黄俊立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黄俊立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黄俊立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月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28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大报告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25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26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日停课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北京市环保局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北京市环保局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北京市环保局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北京市环保局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月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第四讲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世界政治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王燕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王燕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王燕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王燕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月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25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大报告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22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23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日停课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郝平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郝平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郝平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郝平  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月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第五讲世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界政治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王燕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王燕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王燕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王燕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82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月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20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21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第六讲 世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界经济热点问题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课后答疑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贺大兴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主管老师和助教负责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贺大兴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主管老师和助教负责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贺大兴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主管老师和助教负责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贺大兴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主管老师和助教负责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801" name="Rectangle 441"/>
          <p:cNvSpPr>
            <a:spLocks noChangeArrowheads="1"/>
          </p:cNvSpPr>
          <p:nvPr/>
        </p:nvSpPr>
        <p:spPr bwMode="auto">
          <a:xfrm>
            <a:off x="0" y="5195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2519363" y="77788"/>
            <a:ext cx="3887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133350" algn="ctr"/>
            <a:r>
              <a:rPr lang="zh-CN" altLang="en-US" sz="1400" b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课程表 二、    双周上课</a:t>
            </a:r>
            <a:r>
              <a:rPr lang="en-US" altLang="zh-CN" sz="1400" b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:  05</a:t>
            </a:r>
            <a:r>
              <a:rPr lang="zh-CN" altLang="en-US" sz="1400" b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400" b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06</a:t>
            </a:r>
            <a:r>
              <a:rPr lang="zh-CN" altLang="en-US" sz="1400" b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400" b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07</a:t>
            </a:r>
            <a:r>
              <a:rPr lang="zh-CN" altLang="en-US" sz="1400" b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400" b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08</a:t>
            </a:r>
            <a:r>
              <a:rPr lang="zh-CN" altLang="en-US" sz="1400" b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号班</a:t>
            </a:r>
            <a:endParaRPr lang="zh-CN" altLang="en-US">
              <a:solidFill>
                <a:schemeClr val="hlink"/>
              </a:solidFill>
            </a:endParaRPr>
          </a:p>
        </p:txBody>
      </p:sp>
      <p:graphicFrame>
        <p:nvGraphicFramePr>
          <p:cNvPr id="16824" name="Group 4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232285"/>
              </p:ext>
            </p:extLst>
          </p:nvPr>
        </p:nvGraphicFramePr>
        <p:xfrm>
          <a:off x="35860" y="549275"/>
          <a:ext cx="9108139" cy="6411596"/>
        </p:xfrm>
        <a:graphic>
          <a:graphicData uri="http://schemas.openxmlformats.org/drawingml/2006/table">
            <a:tbl>
              <a:tblPr/>
              <a:tblGrid>
                <a:gridCol w="299366"/>
                <a:gridCol w="1044562"/>
                <a:gridCol w="1828388"/>
                <a:gridCol w="1416356"/>
                <a:gridCol w="1506489"/>
                <a:gridCol w="1506489"/>
                <a:gridCol w="1506489"/>
              </a:tblGrid>
              <a:tr h="6572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CN" altLang="en-US" sz="1000" dirty="0" smtClean="0"/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133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周 三</a:t>
                      </a: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理教</a:t>
                      </a: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103               </a:t>
                      </a: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理教</a:t>
                      </a: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2000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周 四</a:t>
                      </a: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000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理教</a:t>
                      </a: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103                 </a:t>
                      </a: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理教</a:t>
                      </a: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103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05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号班 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5-6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节</a:t>
                      </a: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主管老师：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王燕</a:t>
                      </a: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助教：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冯德昕</a:t>
                      </a: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手机：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13070117869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06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号班 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7-8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节</a:t>
                      </a: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主管老师：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王燕</a:t>
                      </a: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助教：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冯德昕</a:t>
                      </a: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手机：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13070117869</a:t>
                      </a: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07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号班 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5-6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节</a:t>
                      </a: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主管老师：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王燕</a:t>
                      </a: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助教：赵晨希</a:t>
                      </a: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手机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18811711995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08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号班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7-8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节</a:t>
                      </a: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主管老师：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王燕</a:t>
                      </a: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助教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：杨世禹</a:t>
                      </a: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手机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：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13341137260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20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21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第一讲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俄罗斯政治形势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王成英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王成英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王成英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王成英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月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国庆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72CF5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放假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72CF5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放假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放假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放假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18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19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第二讲宗教观和宗教形势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席大民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席大民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席大民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席大民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月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28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大报告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月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日停课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北京市环保局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北京市环保局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北京市环保局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北京市环保局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月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15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16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第三讲世界经济发展态势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黄俊立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黄俊立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黄俊立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黄俊立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月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25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大报告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(29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30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日停课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郝平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郝平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郝平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郝平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月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13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14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第四讲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世界政治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王燕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王燕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王燕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王燕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月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27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28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第五讲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世界经济热点问题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课后答疑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贺大兴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主管老师和助教负责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贺大兴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主管老师和助教负责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贺大兴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主管老师和助教负责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贺大兴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主管老师和助教负责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835696" y="836712"/>
            <a:ext cx="9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内     容</a:t>
            </a:r>
            <a:endParaRPr lang="zh-CN" altLang="en-US" dirty="0"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39552" y="836712"/>
            <a:ext cx="88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日    期</a:t>
            </a:r>
            <a:endParaRPr lang="zh-CN" altLang="en-US" dirty="0"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860" y="698212"/>
            <a:ext cx="417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周</a:t>
            </a:r>
            <a:endParaRPr lang="zh-CN" altLang="en-US" dirty="0">
              <a:cs typeface="Times New Roman" pitchFamily="18" charset="0"/>
            </a:endParaRPr>
          </a:p>
          <a:p>
            <a:pPr lvl="0" eaLnBrk="0" hangingPunct="0"/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次</a:t>
            </a:r>
            <a:endParaRPr lang="zh-CN" altLang="en-US" dirty="0">
              <a:cs typeface="Times New Roman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矩形 3"/>
          <p:cNvSpPr>
            <a:spLocks noChangeArrowheads="1"/>
          </p:cNvSpPr>
          <p:nvPr/>
        </p:nvSpPr>
        <p:spPr bwMode="auto">
          <a:xfrm>
            <a:off x="0" y="549275"/>
            <a:ext cx="91440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chemeClr val="hlink"/>
                </a:solidFill>
                <a:latin typeface="Calibri" pitchFamily="34" charset="0"/>
              </a:rPr>
              <a:t>注意：</a:t>
            </a:r>
            <a:endParaRPr lang="en-US" altLang="zh-CN" sz="3600" b="1" dirty="0">
              <a:solidFill>
                <a:schemeClr val="hlink"/>
              </a:solidFill>
              <a:latin typeface="Calibri" pitchFamily="34" charset="0"/>
            </a:endParaRPr>
          </a:p>
          <a:p>
            <a:r>
              <a:rPr lang="zh-CN" altLang="en-US" sz="2800" b="1" dirty="0">
                <a:solidFill>
                  <a:schemeClr val="hlink"/>
                </a:solidFill>
                <a:latin typeface="Calibri" pitchFamily="34" charset="0"/>
              </a:rPr>
              <a:t>总分</a:t>
            </a:r>
            <a:r>
              <a:rPr lang="en-US" altLang="zh-CN" sz="2800" b="1" dirty="0">
                <a:solidFill>
                  <a:schemeClr val="hlink"/>
                </a:solidFill>
                <a:latin typeface="Calibri" pitchFamily="34" charset="0"/>
              </a:rPr>
              <a:t>100</a:t>
            </a:r>
            <a:r>
              <a:rPr lang="zh-CN" altLang="zh-CN" sz="2800" b="1" dirty="0">
                <a:solidFill>
                  <a:schemeClr val="hlink"/>
                </a:solidFill>
                <a:latin typeface="Calibri" pitchFamily="34" charset="0"/>
              </a:rPr>
              <a:t>分布局：</a:t>
            </a:r>
            <a:endParaRPr lang="en-US" altLang="zh-CN" sz="2800" b="1" dirty="0">
              <a:solidFill>
                <a:schemeClr val="hlink"/>
              </a:solidFill>
              <a:latin typeface="Calibri" pitchFamily="34" charset="0"/>
            </a:endParaRPr>
          </a:p>
          <a:p>
            <a:r>
              <a:rPr lang="en-US" altLang="zh-CN" sz="2800" b="1" dirty="0">
                <a:solidFill>
                  <a:schemeClr val="hlink"/>
                </a:solidFill>
                <a:latin typeface="Calibri" pitchFamily="34" charset="0"/>
              </a:rPr>
              <a:t>1.</a:t>
            </a:r>
            <a:r>
              <a:rPr lang="zh-CN" altLang="en-US" sz="2800" b="1" dirty="0">
                <a:solidFill>
                  <a:schemeClr val="hlink"/>
                </a:solidFill>
                <a:latin typeface="Calibri" pitchFamily="34" charset="0"/>
              </a:rPr>
              <a:t>平时</a:t>
            </a:r>
            <a:r>
              <a:rPr lang="en-US" altLang="zh-CN" sz="2800" b="1" dirty="0">
                <a:solidFill>
                  <a:schemeClr val="hlink"/>
                </a:solidFill>
                <a:latin typeface="Calibri" pitchFamily="34" charset="0"/>
              </a:rPr>
              <a:t>50</a:t>
            </a:r>
            <a:r>
              <a:rPr lang="zh-CN" altLang="en-US" sz="2800" b="1" dirty="0">
                <a:solidFill>
                  <a:schemeClr val="hlink"/>
                </a:solidFill>
                <a:latin typeface="Calibri" pitchFamily="34" charset="0"/>
              </a:rPr>
              <a:t>分     </a:t>
            </a:r>
            <a:r>
              <a:rPr lang="zh-CN" altLang="zh-CN" sz="2000" b="1" dirty="0">
                <a:solidFill>
                  <a:schemeClr val="hlink"/>
                </a:solidFill>
                <a:latin typeface="Calibri" pitchFamily="34" charset="0"/>
              </a:rPr>
              <a:t>课堂</a:t>
            </a:r>
            <a:r>
              <a:rPr lang="en-US" altLang="zh-CN" sz="2000" b="1" dirty="0">
                <a:solidFill>
                  <a:schemeClr val="hlink"/>
                </a:solidFill>
                <a:latin typeface="Calibri" pitchFamily="34" charset="0"/>
              </a:rPr>
              <a:t>15</a:t>
            </a:r>
            <a:r>
              <a:rPr lang="zh-CN" altLang="zh-CN" sz="2000" b="1" dirty="0" smtClean="0">
                <a:solidFill>
                  <a:schemeClr val="hlink"/>
                </a:solidFill>
                <a:latin typeface="Calibri" pitchFamily="34" charset="0"/>
              </a:rPr>
              <a:t>分</a:t>
            </a:r>
            <a:endParaRPr lang="en-US" altLang="zh-CN" sz="2000" b="1" dirty="0" smtClean="0">
              <a:solidFill>
                <a:schemeClr val="hlink"/>
              </a:solidFill>
              <a:latin typeface="Calibri" pitchFamily="34" charset="0"/>
            </a:endParaRPr>
          </a:p>
          <a:p>
            <a:r>
              <a:rPr lang="en-US" altLang="zh-CN" sz="2000" b="1" dirty="0" smtClean="0">
                <a:solidFill>
                  <a:schemeClr val="hlink"/>
                </a:solidFill>
                <a:latin typeface="Calibri" pitchFamily="34" charset="0"/>
              </a:rPr>
              <a:t>                                     </a:t>
            </a:r>
            <a:r>
              <a:rPr lang="zh-CN" altLang="zh-CN" sz="2000" b="1" dirty="0">
                <a:solidFill>
                  <a:schemeClr val="hlink"/>
                </a:solidFill>
                <a:latin typeface="Calibri" pitchFamily="34" charset="0"/>
              </a:rPr>
              <a:t>期中小论文</a:t>
            </a:r>
            <a:r>
              <a:rPr lang="en-US" altLang="zh-CN" sz="2000" b="1" dirty="0">
                <a:solidFill>
                  <a:schemeClr val="hlink"/>
                </a:solidFill>
                <a:latin typeface="Calibri" pitchFamily="34" charset="0"/>
              </a:rPr>
              <a:t>25</a:t>
            </a:r>
            <a:r>
              <a:rPr lang="zh-CN" altLang="zh-CN" sz="2000" b="1" dirty="0" smtClean="0">
                <a:solidFill>
                  <a:schemeClr val="hlink"/>
                </a:solidFill>
                <a:latin typeface="Calibri" pitchFamily="34" charset="0"/>
              </a:rPr>
              <a:t>分</a:t>
            </a:r>
            <a:r>
              <a:rPr lang="en-US" altLang="zh-CN" sz="2000" b="1" dirty="0" smtClean="0">
                <a:solidFill>
                  <a:schemeClr val="hlink"/>
                </a:solidFill>
                <a:latin typeface="Calibri" pitchFamily="34" charset="0"/>
              </a:rPr>
              <a:t>                                   </a:t>
            </a:r>
          </a:p>
          <a:p>
            <a:r>
              <a:rPr lang="en-US" altLang="zh-CN" sz="2000" b="1" dirty="0">
                <a:solidFill>
                  <a:schemeClr val="hlink"/>
                </a:solidFill>
                <a:latin typeface="Calibri" pitchFamily="34" charset="0"/>
              </a:rPr>
              <a:t> </a:t>
            </a:r>
            <a:r>
              <a:rPr lang="en-US" altLang="zh-CN" sz="2000" b="1" dirty="0" smtClean="0">
                <a:solidFill>
                  <a:schemeClr val="hlink"/>
                </a:solidFill>
                <a:latin typeface="Calibri" pitchFamily="34" charset="0"/>
              </a:rPr>
              <a:t>                                 </a:t>
            </a:r>
            <a:r>
              <a:rPr lang="en-US" altLang="zh-CN" sz="2000" b="1" dirty="0" smtClean="0">
                <a:solidFill>
                  <a:schemeClr val="hlink"/>
                </a:solidFill>
                <a:latin typeface="Calibri" pitchFamily="34" charset="0"/>
              </a:rPr>
              <a:t>  </a:t>
            </a:r>
            <a:r>
              <a:rPr lang="zh-CN" altLang="en-US" sz="2000" b="1" dirty="0">
                <a:solidFill>
                  <a:schemeClr val="hlink"/>
                </a:solidFill>
                <a:latin typeface="Calibri" pitchFamily="34" charset="0"/>
              </a:rPr>
              <a:t>大</a:t>
            </a:r>
            <a:r>
              <a:rPr lang="en-US" altLang="zh-CN" sz="2000" b="1" dirty="0" smtClean="0">
                <a:solidFill>
                  <a:schemeClr val="hlink"/>
                </a:solidFill>
                <a:latin typeface="Calibri" pitchFamily="34" charset="0"/>
              </a:rPr>
              <a:t> </a:t>
            </a:r>
            <a:r>
              <a:rPr lang="zh-CN" altLang="en-US" sz="2000" b="1" dirty="0">
                <a:solidFill>
                  <a:schemeClr val="hlink"/>
                </a:solidFill>
                <a:latin typeface="Calibri" pitchFamily="34" charset="0"/>
              </a:rPr>
              <a:t>报告</a:t>
            </a:r>
            <a:r>
              <a:rPr lang="zh-CN" altLang="en-US" sz="2000" b="1" dirty="0" smtClean="0">
                <a:solidFill>
                  <a:schemeClr val="hlink"/>
                </a:solidFill>
                <a:latin typeface="Calibri" pitchFamily="34" charset="0"/>
              </a:rPr>
              <a:t>心得两次共</a:t>
            </a:r>
            <a:r>
              <a:rPr lang="en-US" altLang="zh-CN" sz="2000" b="1" dirty="0" smtClean="0">
                <a:solidFill>
                  <a:schemeClr val="hlink"/>
                </a:solidFill>
                <a:latin typeface="Calibri" pitchFamily="34" charset="0"/>
              </a:rPr>
              <a:t>10</a:t>
            </a:r>
            <a:r>
              <a:rPr lang="zh-CN" altLang="en-US" sz="2000" b="1" dirty="0" smtClean="0">
                <a:solidFill>
                  <a:schemeClr val="hlink"/>
                </a:solidFill>
                <a:latin typeface="Calibri" pitchFamily="34" charset="0"/>
              </a:rPr>
              <a:t>分</a:t>
            </a:r>
            <a:r>
              <a:rPr lang="en-US" altLang="zh-CN" sz="2000" b="1" dirty="0" smtClean="0">
                <a:solidFill>
                  <a:schemeClr val="hlink"/>
                </a:solidFill>
                <a:latin typeface="Calibri" pitchFamily="34" charset="0"/>
              </a:rPr>
              <a:t> </a:t>
            </a:r>
            <a:endParaRPr lang="zh-CN" altLang="zh-CN" sz="2000" dirty="0">
              <a:solidFill>
                <a:schemeClr val="hlink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chemeClr val="hlink"/>
                </a:solidFill>
                <a:latin typeface="Calibri" pitchFamily="34" charset="0"/>
              </a:rPr>
              <a:t>                                  </a:t>
            </a:r>
            <a:endParaRPr lang="en-US" altLang="zh-CN" sz="3600" b="1" dirty="0">
              <a:solidFill>
                <a:schemeClr val="hlink"/>
              </a:solidFill>
              <a:latin typeface="Calibri" pitchFamily="34" charset="0"/>
            </a:endParaRPr>
          </a:p>
          <a:p>
            <a:r>
              <a:rPr lang="en-US" altLang="zh-CN" sz="2800" b="1" dirty="0">
                <a:solidFill>
                  <a:schemeClr val="hlink"/>
                </a:solidFill>
                <a:latin typeface="Calibri" pitchFamily="34" charset="0"/>
              </a:rPr>
              <a:t>2.</a:t>
            </a:r>
            <a:r>
              <a:rPr lang="zh-CN" altLang="zh-CN" sz="2800" b="1" dirty="0">
                <a:solidFill>
                  <a:schemeClr val="hlink"/>
                </a:solidFill>
                <a:latin typeface="Calibri" pitchFamily="34" charset="0"/>
              </a:rPr>
              <a:t>期末考试</a:t>
            </a:r>
            <a:r>
              <a:rPr lang="en-US" altLang="zh-CN" sz="2800" b="1" dirty="0">
                <a:solidFill>
                  <a:schemeClr val="hlink"/>
                </a:solidFill>
                <a:latin typeface="Calibri" pitchFamily="34" charset="0"/>
              </a:rPr>
              <a:t>50</a:t>
            </a:r>
            <a:r>
              <a:rPr lang="zh-CN" altLang="zh-CN" sz="2800" b="1" dirty="0" smtClean="0">
                <a:solidFill>
                  <a:schemeClr val="hlink"/>
                </a:solidFill>
                <a:latin typeface="Calibri" pitchFamily="34" charset="0"/>
              </a:rPr>
              <a:t>分</a:t>
            </a:r>
            <a:r>
              <a:rPr lang="zh-CN" altLang="en-US" sz="2800" b="1" dirty="0" smtClean="0">
                <a:solidFill>
                  <a:schemeClr val="hlink"/>
                </a:solidFill>
                <a:latin typeface="Calibri" pitchFamily="34" charset="0"/>
              </a:rPr>
              <a:t>（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开卷</a:t>
            </a:r>
            <a:r>
              <a:rPr lang="zh-CN" altLang="en-US" sz="2800" b="1" dirty="0" smtClean="0">
                <a:solidFill>
                  <a:schemeClr val="hlink"/>
                </a:solidFill>
                <a:latin typeface="Calibri" pitchFamily="34" charset="0"/>
              </a:rPr>
              <a:t>）</a:t>
            </a:r>
            <a:endParaRPr lang="en-US" altLang="zh-CN" sz="2800" b="1" dirty="0">
              <a:solidFill>
                <a:schemeClr val="hlink"/>
              </a:solidFill>
              <a:latin typeface="Calibri" pitchFamily="34" charset="0"/>
            </a:endParaRPr>
          </a:p>
          <a:p>
            <a:endParaRPr lang="zh-CN" altLang="zh-CN" sz="2800" dirty="0">
              <a:solidFill>
                <a:schemeClr val="hlink"/>
              </a:solidFill>
              <a:latin typeface="Calibri" pitchFamily="34" charset="0"/>
            </a:endParaRPr>
          </a:p>
          <a:p>
            <a:r>
              <a:rPr lang="zh-CN" altLang="en-US" sz="2800" b="1" dirty="0">
                <a:solidFill>
                  <a:schemeClr val="hlink"/>
                </a:solidFill>
                <a:latin typeface="Calibri" pitchFamily="34" charset="0"/>
              </a:rPr>
              <a:t>说明：</a:t>
            </a:r>
            <a:endParaRPr lang="en-US" altLang="zh-CN" sz="2800" b="1" dirty="0">
              <a:solidFill>
                <a:schemeClr val="hlink"/>
              </a:solidFill>
              <a:latin typeface="Calibri" pitchFamily="34" charset="0"/>
            </a:endParaRPr>
          </a:p>
          <a:p>
            <a:r>
              <a:rPr lang="en-US" altLang="zh-CN" sz="2800" b="1" dirty="0">
                <a:solidFill>
                  <a:schemeClr val="hlink"/>
                </a:solidFill>
                <a:latin typeface="Calibri" pitchFamily="34" charset="0"/>
              </a:rPr>
              <a:t>1</a:t>
            </a:r>
            <a:r>
              <a:rPr lang="en-US" altLang="zh-CN" sz="2800" b="1" dirty="0">
                <a:solidFill>
                  <a:schemeClr val="hlink"/>
                </a:solidFill>
                <a:latin typeface="Calibri" pitchFamily="34" charset="0"/>
              </a:rPr>
              <a:t>. </a:t>
            </a:r>
            <a:r>
              <a:rPr lang="zh-CN" altLang="en-US" sz="2800" b="1" dirty="0" smtClean="0">
                <a:solidFill>
                  <a:schemeClr val="hlink"/>
                </a:solidFill>
                <a:latin typeface="Calibri" pitchFamily="34" charset="0"/>
              </a:rPr>
              <a:t>课堂点名</a:t>
            </a:r>
            <a:r>
              <a:rPr lang="en-US" altLang="zh-CN" sz="2800" b="1" dirty="0">
                <a:solidFill>
                  <a:schemeClr val="hlink"/>
                </a:solidFill>
                <a:latin typeface="Calibri" pitchFamily="34" charset="0"/>
              </a:rPr>
              <a:t>10</a:t>
            </a:r>
            <a:r>
              <a:rPr lang="zh-CN" altLang="en-US" sz="2800" b="1" dirty="0">
                <a:solidFill>
                  <a:schemeClr val="hlink"/>
                </a:solidFill>
                <a:latin typeface="Calibri" pitchFamily="34" charset="0"/>
              </a:rPr>
              <a:t>分</a:t>
            </a:r>
            <a:r>
              <a:rPr lang="en-US" altLang="zh-CN" sz="2800" b="1" dirty="0">
                <a:solidFill>
                  <a:schemeClr val="hlink"/>
                </a:solidFill>
                <a:latin typeface="Calibri" pitchFamily="34" charset="0"/>
              </a:rPr>
              <a:t>+</a:t>
            </a:r>
            <a:r>
              <a:rPr lang="zh-CN" altLang="en-US" sz="2800" b="1" dirty="0">
                <a:solidFill>
                  <a:schemeClr val="hlink"/>
                </a:solidFill>
                <a:latin typeface="Calibri" pitchFamily="34" charset="0"/>
              </a:rPr>
              <a:t>课堂回答问题</a:t>
            </a:r>
            <a:r>
              <a:rPr lang="en-US" altLang="zh-CN" sz="2800" b="1" dirty="0">
                <a:solidFill>
                  <a:schemeClr val="hlink"/>
                </a:solidFill>
                <a:latin typeface="Calibri" pitchFamily="34" charset="0"/>
              </a:rPr>
              <a:t>5</a:t>
            </a:r>
            <a:r>
              <a:rPr lang="zh-CN" altLang="en-US" sz="2800" b="1" dirty="0">
                <a:solidFill>
                  <a:schemeClr val="hlink"/>
                </a:solidFill>
                <a:latin typeface="Calibri" pitchFamily="34" charset="0"/>
              </a:rPr>
              <a:t>分</a:t>
            </a:r>
            <a:endParaRPr lang="zh-CN" altLang="zh-CN" sz="2800" dirty="0">
              <a:solidFill>
                <a:schemeClr val="hlink"/>
              </a:solidFill>
              <a:latin typeface="Calibri" pitchFamily="34" charset="0"/>
            </a:endParaRPr>
          </a:p>
          <a:p>
            <a:r>
              <a:rPr lang="en-US" altLang="zh-CN" sz="2800" b="1" dirty="0" smtClean="0">
                <a:solidFill>
                  <a:schemeClr val="hlink"/>
                </a:solidFill>
                <a:latin typeface="Calibri" pitchFamily="34" charset="0"/>
              </a:rPr>
              <a:t>2</a:t>
            </a:r>
            <a:r>
              <a:rPr lang="en-US" altLang="zh-CN" sz="2800" b="1" dirty="0">
                <a:solidFill>
                  <a:schemeClr val="hlink"/>
                </a:solidFill>
                <a:latin typeface="Calibri" pitchFamily="34" charset="0"/>
              </a:rPr>
              <a:t>.</a:t>
            </a:r>
            <a:r>
              <a:rPr lang="zh-CN" altLang="en-US" sz="2800" b="1" dirty="0" smtClean="0">
                <a:solidFill>
                  <a:schemeClr val="hlink"/>
                </a:solidFill>
                <a:latin typeface="Calibri" pitchFamily="34" charset="0"/>
              </a:rPr>
              <a:t>期</a:t>
            </a:r>
            <a:r>
              <a:rPr lang="zh-CN" altLang="en-US" sz="2800" b="1" dirty="0">
                <a:solidFill>
                  <a:schemeClr val="hlink"/>
                </a:solidFill>
                <a:latin typeface="Calibri" pitchFamily="34" charset="0"/>
              </a:rPr>
              <a:t>中小论文分三次交：论文题目（</a:t>
            </a:r>
            <a:r>
              <a:rPr lang="en-US" altLang="zh-CN" sz="2800" b="1" dirty="0">
                <a:solidFill>
                  <a:schemeClr val="hlink"/>
                </a:solidFill>
                <a:latin typeface="Calibri" pitchFamily="34" charset="0"/>
              </a:rPr>
              <a:t>5</a:t>
            </a:r>
            <a:r>
              <a:rPr lang="zh-CN" altLang="en-US" sz="2800" b="1" dirty="0">
                <a:solidFill>
                  <a:schemeClr val="hlink"/>
                </a:solidFill>
                <a:latin typeface="Calibri" pitchFamily="34" charset="0"/>
              </a:rPr>
              <a:t>分）、论文提纲及参考资料（</a:t>
            </a:r>
            <a:r>
              <a:rPr lang="en-US" altLang="zh-CN" sz="2800" b="1" dirty="0">
                <a:solidFill>
                  <a:schemeClr val="hlink"/>
                </a:solidFill>
                <a:latin typeface="Calibri" pitchFamily="34" charset="0"/>
              </a:rPr>
              <a:t>5</a:t>
            </a:r>
            <a:r>
              <a:rPr lang="zh-CN" altLang="en-US" sz="2800" b="1" dirty="0">
                <a:solidFill>
                  <a:schemeClr val="hlink"/>
                </a:solidFill>
                <a:latin typeface="Calibri" pitchFamily="34" charset="0"/>
              </a:rPr>
              <a:t>分），论文（</a:t>
            </a:r>
            <a:r>
              <a:rPr lang="en-US" altLang="zh-CN" sz="2800" b="1" dirty="0">
                <a:solidFill>
                  <a:schemeClr val="hlink"/>
                </a:solidFill>
                <a:latin typeface="Calibri" pitchFamily="34" charset="0"/>
              </a:rPr>
              <a:t>15</a:t>
            </a:r>
            <a:r>
              <a:rPr lang="zh-CN" altLang="en-US" sz="2800" b="1" dirty="0">
                <a:solidFill>
                  <a:schemeClr val="hlink"/>
                </a:solidFill>
                <a:latin typeface="Calibri" pitchFamily="34" charset="0"/>
              </a:rPr>
              <a:t>分）</a:t>
            </a:r>
            <a:endParaRPr lang="en-US" altLang="zh-CN" sz="2800" b="1" dirty="0">
              <a:solidFill>
                <a:schemeClr val="hlink"/>
              </a:solidFill>
              <a:latin typeface="Calibri" pitchFamily="34" charset="0"/>
            </a:endParaRPr>
          </a:p>
          <a:p>
            <a:r>
              <a:rPr lang="en-US" altLang="zh-CN" sz="2800" b="1" dirty="0">
                <a:solidFill>
                  <a:schemeClr val="hlink"/>
                </a:solidFill>
                <a:latin typeface="Calibri" pitchFamily="34" charset="0"/>
              </a:rPr>
              <a:t>3</a:t>
            </a:r>
            <a:r>
              <a:rPr lang="en-US" altLang="zh-CN" sz="2800" b="1" dirty="0" smtClean="0">
                <a:solidFill>
                  <a:schemeClr val="hlink"/>
                </a:solidFill>
                <a:latin typeface="Calibri" pitchFamily="34" charset="0"/>
              </a:rPr>
              <a:t>. </a:t>
            </a:r>
            <a:r>
              <a:rPr lang="zh-CN" altLang="en-US" sz="2800" b="1" dirty="0">
                <a:solidFill>
                  <a:schemeClr val="hlink"/>
                </a:solidFill>
                <a:latin typeface="Calibri" pitchFamily="34" charset="0"/>
              </a:rPr>
              <a:t>马克思主义学院将选择学生优秀论文出版。</a:t>
            </a:r>
            <a:endParaRPr lang="zh-CN" altLang="zh-CN" sz="2800" dirty="0">
              <a:solidFill>
                <a:schemeClr val="hlink"/>
              </a:solidFill>
              <a:latin typeface="Calibri" pitchFamily="34" charset="0"/>
            </a:endParaRPr>
          </a:p>
        </p:txBody>
      </p:sp>
      <p:sp>
        <p:nvSpPr>
          <p:cNvPr id="6" name="新月形 5"/>
          <p:cNvSpPr/>
          <p:nvPr/>
        </p:nvSpPr>
        <p:spPr>
          <a:xfrm>
            <a:off x="1920522" y="1556792"/>
            <a:ext cx="114300" cy="1255712"/>
          </a:xfrm>
          <a:prstGeom prst="mo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711</Words>
  <Application>Microsoft Office PowerPoint</Application>
  <PresentationFormat>全屏显示(4:3)</PresentationFormat>
  <Paragraphs>186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53</cp:revision>
  <dcterms:created xsi:type="dcterms:W3CDTF">2015-03-03T05:27:53Z</dcterms:created>
  <dcterms:modified xsi:type="dcterms:W3CDTF">2017-09-14T04:43:26Z</dcterms:modified>
</cp:coreProperties>
</file>