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6"/>
  </p:notesMasterIdLst>
  <p:handoutMasterIdLst>
    <p:handoutMasterId r:id="rId47"/>
  </p:handoutMasterIdLst>
  <p:sldIdLst>
    <p:sldId id="257" r:id="rId2"/>
    <p:sldId id="594" r:id="rId3"/>
    <p:sldId id="258" r:id="rId4"/>
    <p:sldId id="634" r:id="rId5"/>
    <p:sldId id="635" r:id="rId6"/>
    <p:sldId id="550" r:id="rId7"/>
    <p:sldId id="604" r:id="rId8"/>
    <p:sldId id="605" r:id="rId9"/>
    <p:sldId id="608" r:id="rId10"/>
    <p:sldId id="579" r:id="rId11"/>
    <p:sldId id="552" r:id="rId12"/>
    <p:sldId id="568" r:id="rId13"/>
    <p:sldId id="556" r:id="rId14"/>
    <p:sldId id="606" r:id="rId15"/>
    <p:sldId id="566" r:id="rId16"/>
    <p:sldId id="633" r:id="rId17"/>
    <p:sldId id="632" r:id="rId18"/>
    <p:sldId id="636" r:id="rId19"/>
    <p:sldId id="526" r:id="rId20"/>
    <p:sldId id="534" r:id="rId21"/>
    <p:sldId id="536" r:id="rId22"/>
    <p:sldId id="621" r:id="rId23"/>
    <p:sldId id="532" r:id="rId24"/>
    <p:sldId id="459" r:id="rId25"/>
    <p:sldId id="485" r:id="rId26"/>
    <p:sldId id="480" r:id="rId27"/>
    <p:sldId id="462" r:id="rId28"/>
    <p:sldId id="367" r:id="rId29"/>
    <p:sldId id="337" r:id="rId30"/>
    <p:sldId id="484" r:id="rId31"/>
    <p:sldId id="477" r:id="rId32"/>
    <p:sldId id="360" r:id="rId33"/>
    <p:sldId id="471" r:id="rId34"/>
    <p:sldId id="517" r:id="rId35"/>
    <p:sldId id="520" r:id="rId36"/>
    <p:sldId id="637" r:id="rId37"/>
    <p:sldId id="600" r:id="rId38"/>
    <p:sldId id="601" r:id="rId39"/>
    <p:sldId id="602" r:id="rId40"/>
    <p:sldId id="620" r:id="rId41"/>
    <p:sldId id="617" r:id="rId42"/>
    <p:sldId id="616" r:id="rId43"/>
    <p:sldId id="593" r:id="rId44"/>
    <p:sldId id="595" r:id="rId45"/>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E1D"/>
    <a:srgbClr val="0000FF"/>
    <a:srgbClr val="FF9933"/>
    <a:srgbClr val="FF6600"/>
    <a:srgbClr val="FFFF00"/>
    <a:srgbClr val="F9FB97"/>
    <a:srgbClr val="312A17"/>
    <a:srgbClr val="332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52" autoAdjust="0"/>
    <p:restoredTop sz="94539" autoAdjust="0"/>
  </p:normalViewPr>
  <p:slideViewPr>
    <p:cSldViewPr>
      <p:cViewPr varScale="1">
        <p:scale>
          <a:sx n="90" d="100"/>
          <a:sy n="90" d="100"/>
        </p:scale>
        <p:origin x="4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72EF2C51-EB83-48CF-8129-E4BD1F0C9B71}" type="datetimeFigureOut">
              <a:rPr lang="zh-CN" altLang="en-US" smtClean="0"/>
              <a:t>2018/1/3 Wednesday</a:t>
            </a:fld>
            <a:endParaRPr lang="zh-CN" altLang="en-US"/>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C2B49BF4-A8DD-496D-81AB-A66CA85F3483}" type="slidenum">
              <a:rPr lang="zh-CN" altLang="en-US" smtClean="0"/>
              <a:t>‹#›</a:t>
            </a:fld>
            <a:endParaRPr lang="zh-CN" altLang="en-US"/>
          </a:p>
        </p:txBody>
      </p:sp>
    </p:spTree>
    <p:extLst>
      <p:ext uri="{BB962C8B-B14F-4D97-AF65-F5344CB8AC3E}">
        <p14:creationId xmlns:p14="http://schemas.microsoft.com/office/powerpoint/2010/main" val="46377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pPr>
              <a:defRPr/>
            </a:pPr>
            <a:endParaRPr lang="zh-CN" altLang="en-US"/>
          </a:p>
        </p:txBody>
      </p:sp>
      <p:sp>
        <p:nvSpPr>
          <p:cNvPr id="3" name="日期占位符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pPr>
              <a:defRPr/>
            </a:pPr>
            <a:fld id="{68D084F1-7729-475D-AB77-6903E1BFC6EA}" type="datetimeFigureOut">
              <a:rPr lang="zh-CN" altLang="en-US"/>
              <a:pPr>
                <a:defRPr/>
              </a:pPr>
              <a:t>2018/1/3 Wednesday</a:t>
            </a:fld>
            <a:endParaRPr lang="zh-CN" altLang="en-US"/>
          </a:p>
        </p:txBody>
      </p:sp>
      <p:sp>
        <p:nvSpPr>
          <p:cNvPr id="4" name="幻灯片图像占位符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zh-CN" altLang="en-US" noProof="0" smtClean="0"/>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pPr>
              <a:defRPr/>
            </a:pPr>
            <a:endParaRPr lang="zh-CN" altLang="en-US"/>
          </a:p>
        </p:txBody>
      </p:sp>
      <p:sp>
        <p:nvSpPr>
          <p:cNvPr id="7" name="灯片编号占位符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pPr>
              <a:defRPr/>
            </a:pPr>
            <a:fld id="{90689AC2-2C42-455B-8A37-866A85613FD2}" type="slidenum">
              <a:rPr lang="zh-CN" altLang="en-US"/>
              <a:pPr>
                <a:defRPr/>
              </a:pPr>
              <a:t>‹#›</a:t>
            </a:fld>
            <a:endParaRPr lang="zh-CN" altLang="en-US"/>
          </a:p>
        </p:txBody>
      </p:sp>
    </p:spTree>
    <p:extLst>
      <p:ext uri="{BB962C8B-B14F-4D97-AF65-F5344CB8AC3E}">
        <p14:creationId xmlns:p14="http://schemas.microsoft.com/office/powerpoint/2010/main" val="1456587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992570B-A7EB-40D7-A8F8-A1A29A5A916C}" type="slidenum">
              <a:rPr lang="en-US" altLang="zh-CN" smtClean="0"/>
              <a:pPr>
                <a:defRPr/>
              </a:pPr>
              <a:t>‹#›</a:t>
            </a:fld>
            <a:endParaRPr lang="en-US" altLang="zh-CN"/>
          </a:p>
        </p:txBody>
      </p:sp>
    </p:spTree>
    <p:extLst>
      <p:ext uri="{BB962C8B-B14F-4D97-AF65-F5344CB8AC3E}">
        <p14:creationId xmlns:p14="http://schemas.microsoft.com/office/powerpoint/2010/main" val="23027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B466D3A-D4CF-4F81-AAD9-16CC436655BD}" type="slidenum">
              <a:rPr lang="en-US" altLang="zh-CN" smtClean="0"/>
              <a:pPr>
                <a:defRPr/>
              </a:pPr>
              <a:t>‹#›</a:t>
            </a:fld>
            <a:endParaRPr lang="en-US" altLang="zh-CN"/>
          </a:p>
        </p:txBody>
      </p:sp>
    </p:spTree>
    <p:extLst>
      <p:ext uri="{BB962C8B-B14F-4D97-AF65-F5344CB8AC3E}">
        <p14:creationId xmlns:p14="http://schemas.microsoft.com/office/powerpoint/2010/main" val="176101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22B427A-D4D1-4D46-8591-187AFC2EE34D}" type="slidenum">
              <a:rPr lang="en-US" altLang="zh-CN" smtClean="0"/>
              <a:pPr>
                <a:defRPr/>
              </a:pPr>
              <a:t>‹#›</a:t>
            </a:fld>
            <a:endParaRPr lang="en-US" altLang="zh-CN"/>
          </a:p>
        </p:txBody>
      </p:sp>
    </p:spTree>
    <p:extLst>
      <p:ext uri="{BB962C8B-B14F-4D97-AF65-F5344CB8AC3E}">
        <p14:creationId xmlns:p14="http://schemas.microsoft.com/office/powerpoint/2010/main" val="11508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B09198B-C45E-47EC-AA4A-8BAF5D355707}" type="slidenum">
              <a:rPr lang="en-US" altLang="zh-CN" smtClean="0"/>
              <a:pPr>
                <a:defRPr/>
              </a:pPr>
              <a:t>‹#›</a:t>
            </a:fld>
            <a:endParaRPr lang="en-US" altLang="zh-CN"/>
          </a:p>
        </p:txBody>
      </p:sp>
    </p:spTree>
    <p:extLst>
      <p:ext uri="{BB962C8B-B14F-4D97-AF65-F5344CB8AC3E}">
        <p14:creationId xmlns:p14="http://schemas.microsoft.com/office/powerpoint/2010/main" val="200944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7C54AF0-C4FA-4D6B-9E2C-CF01049D9A03}" type="slidenum">
              <a:rPr lang="en-US" altLang="zh-CN" smtClean="0"/>
              <a:pPr>
                <a:defRPr/>
              </a:pPr>
              <a:t>‹#›</a:t>
            </a:fld>
            <a:endParaRPr lang="en-US" altLang="zh-CN"/>
          </a:p>
        </p:txBody>
      </p:sp>
    </p:spTree>
    <p:extLst>
      <p:ext uri="{BB962C8B-B14F-4D97-AF65-F5344CB8AC3E}">
        <p14:creationId xmlns:p14="http://schemas.microsoft.com/office/powerpoint/2010/main" val="425453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CB3668D-1233-4929-A2C5-F81245384412}" type="slidenum">
              <a:rPr lang="en-US" altLang="zh-CN" smtClean="0"/>
              <a:pPr>
                <a:defRPr/>
              </a:pPr>
              <a:t>‹#›</a:t>
            </a:fld>
            <a:endParaRPr lang="en-US" altLang="zh-CN"/>
          </a:p>
        </p:txBody>
      </p:sp>
    </p:spTree>
    <p:extLst>
      <p:ext uri="{BB962C8B-B14F-4D97-AF65-F5344CB8AC3E}">
        <p14:creationId xmlns:p14="http://schemas.microsoft.com/office/powerpoint/2010/main" val="296488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D4E1ECF3-E435-4FF3-A69E-FB91B3E97E8E}" type="slidenum">
              <a:rPr lang="en-US" altLang="zh-CN" smtClean="0"/>
              <a:pPr>
                <a:defRPr/>
              </a:pPr>
              <a:t>‹#›</a:t>
            </a:fld>
            <a:endParaRPr lang="en-US" altLang="zh-CN"/>
          </a:p>
        </p:txBody>
      </p:sp>
    </p:spTree>
    <p:extLst>
      <p:ext uri="{BB962C8B-B14F-4D97-AF65-F5344CB8AC3E}">
        <p14:creationId xmlns:p14="http://schemas.microsoft.com/office/powerpoint/2010/main" val="115293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CC29BA3A-6E71-4E38-8045-5FEA8DB57704}" type="slidenum">
              <a:rPr lang="en-US" altLang="zh-CN" smtClean="0"/>
              <a:pPr>
                <a:defRPr/>
              </a:pPr>
              <a:t>‹#›</a:t>
            </a:fld>
            <a:endParaRPr lang="en-US" altLang="zh-CN"/>
          </a:p>
        </p:txBody>
      </p:sp>
    </p:spTree>
    <p:extLst>
      <p:ext uri="{BB962C8B-B14F-4D97-AF65-F5344CB8AC3E}">
        <p14:creationId xmlns:p14="http://schemas.microsoft.com/office/powerpoint/2010/main" val="80471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B59140CB-2085-4CB6-86F6-98650CB5235E}" type="slidenum">
              <a:rPr lang="en-US" altLang="zh-CN" smtClean="0"/>
              <a:pPr>
                <a:defRPr/>
              </a:pPr>
              <a:t>‹#›</a:t>
            </a:fld>
            <a:endParaRPr lang="en-US" altLang="zh-CN"/>
          </a:p>
        </p:txBody>
      </p:sp>
    </p:spTree>
    <p:extLst>
      <p:ext uri="{BB962C8B-B14F-4D97-AF65-F5344CB8AC3E}">
        <p14:creationId xmlns:p14="http://schemas.microsoft.com/office/powerpoint/2010/main" val="114030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C13B7AF-56A6-4A35-B604-C6DE18B2BACB}" type="slidenum">
              <a:rPr lang="en-US" altLang="zh-CN" smtClean="0"/>
              <a:pPr>
                <a:defRPr/>
              </a:pPr>
              <a:t>‹#›</a:t>
            </a:fld>
            <a:endParaRPr lang="en-US" altLang="zh-CN"/>
          </a:p>
        </p:txBody>
      </p:sp>
    </p:spTree>
    <p:extLst>
      <p:ext uri="{BB962C8B-B14F-4D97-AF65-F5344CB8AC3E}">
        <p14:creationId xmlns:p14="http://schemas.microsoft.com/office/powerpoint/2010/main" val="260705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BF7F9D5-0BDE-4382-8DE3-0830F6983B51}" type="slidenum">
              <a:rPr lang="en-US" altLang="zh-CN" smtClean="0"/>
              <a:pPr>
                <a:defRPr/>
              </a:pPr>
              <a:t>‹#›</a:t>
            </a:fld>
            <a:endParaRPr lang="en-US" altLang="zh-CN"/>
          </a:p>
        </p:txBody>
      </p:sp>
    </p:spTree>
    <p:extLst>
      <p:ext uri="{BB962C8B-B14F-4D97-AF65-F5344CB8AC3E}">
        <p14:creationId xmlns:p14="http://schemas.microsoft.com/office/powerpoint/2010/main" val="335772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22B427A-D4D1-4D46-8591-187AFC2EE34D}" type="slidenum">
              <a:rPr lang="en-US" altLang="zh-CN" smtClean="0"/>
              <a:pPr>
                <a:defRPr/>
              </a:pPr>
              <a:t>‹#›</a:t>
            </a:fld>
            <a:endParaRPr lang="en-US" altLang="zh-CN"/>
          </a:p>
        </p:txBody>
      </p:sp>
    </p:spTree>
    <p:extLst>
      <p:ext uri="{BB962C8B-B14F-4D97-AF65-F5344CB8AC3E}">
        <p14:creationId xmlns:p14="http://schemas.microsoft.com/office/powerpoint/2010/main" val="1129053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WordArt 6"/>
          <p:cNvSpPr>
            <a:spLocks noChangeArrowheads="1" noChangeShapeType="1" noTextEdit="1"/>
          </p:cNvSpPr>
          <p:nvPr/>
        </p:nvSpPr>
        <p:spPr bwMode="auto">
          <a:xfrm rot="21081541">
            <a:off x="1403350" y="2205038"/>
            <a:ext cx="8713788" cy="2490787"/>
          </a:xfrm>
          <a:prstGeom prst="rect">
            <a:avLst/>
          </a:prstGeom>
        </p:spPr>
        <p:txBody>
          <a:bodyPr wrap="none" fromWordArt="1">
            <a:prstTxWarp prst="textSlantUp">
              <a:avLst>
                <a:gd name="adj" fmla="val 61630"/>
              </a:avLst>
            </a:prstTxWarp>
            <a:scene3d>
              <a:camera prst="legacyPerspectiveFront">
                <a:rot lat="19799993" lon="19439992" rev="0"/>
              </a:camera>
              <a:lightRig rig="legacyNormal2" dir="t"/>
            </a:scene3d>
            <a:sp3d extrusionH="354000" prstMaterial="legacyMatte">
              <a:extrusionClr>
                <a:srgbClr val="939676"/>
              </a:extrusionClr>
            </a:sp3d>
          </a:bodyPr>
          <a:lstStyle/>
          <a:p>
            <a:pPr algn="ctr"/>
            <a:r>
              <a:rPr lang="zh-CN" altLang="en-US" sz="3600" kern="10" normalizeH="1" dirty="0" smtClean="0">
                <a:ln w="9525">
                  <a:round/>
                  <a:headEnd/>
                  <a:tailEnd/>
                </a:ln>
                <a:gradFill rotWithShape="1">
                  <a:gsLst>
                    <a:gs pos="0">
                      <a:srgbClr val="FFFF65"/>
                    </a:gs>
                    <a:gs pos="50000">
                      <a:srgbClr val="FF6600"/>
                    </a:gs>
                    <a:gs pos="100000">
                      <a:srgbClr val="FFFF65"/>
                    </a:gs>
                  </a:gsLst>
                  <a:lin ang="5400000" scaled="1"/>
                </a:gradFill>
                <a:latin typeface="宋体"/>
                <a:ea typeface="宋体"/>
              </a:rPr>
              <a:t>俄罗斯政治转型</a:t>
            </a:r>
            <a:endParaRPr lang="zh-CN" altLang="en-US" sz="3600" kern="10" normalizeH="1" dirty="0">
              <a:ln w="9525">
                <a:round/>
                <a:headEnd/>
                <a:tailEnd/>
              </a:ln>
              <a:gradFill rotWithShape="1">
                <a:gsLst>
                  <a:gs pos="0">
                    <a:srgbClr val="FFFF65"/>
                  </a:gs>
                  <a:gs pos="50000">
                    <a:srgbClr val="FF6600"/>
                  </a:gs>
                  <a:gs pos="100000">
                    <a:srgbClr val="FFFF65"/>
                  </a:gs>
                </a:gsLst>
                <a:lin ang="5400000" scaled="1"/>
              </a:gradFill>
              <a:latin typeface="宋体"/>
              <a:ea typeface="宋体"/>
            </a:endParaRPr>
          </a:p>
        </p:txBody>
      </p:sp>
      <p:sp>
        <p:nvSpPr>
          <p:cNvPr id="6148" name="WordArt 8"/>
          <p:cNvSpPr>
            <a:spLocks noChangeArrowheads="1" noChangeShapeType="1" noTextEdit="1"/>
          </p:cNvSpPr>
          <p:nvPr/>
        </p:nvSpPr>
        <p:spPr bwMode="auto">
          <a:xfrm>
            <a:off x="684213" y="620713"/>
            <a:ext cx="2808287" cy="1512887"/>
          </a:xfrm>
          <a:prstGeom prst="rect">
            <a:avLst/>
          </a:prstGeom>
        </p:spPr>
        <p:txBody>
          <a:bodyPr wrap="none" fromWordArt="1">
            <a:prstTxWarp prst="textSlantUp">
              <a:avLst>
                <a:gd name="adj" fmla="val 55556"/>
              </a:avLst>
            </a:prstTxWarp>
            <a:scene3d>
              <a:camera prst="legacyPerspectiveFront">
                <a:rot lat="19799993" lon="19439992" rev="0"/>
              </a:camera>
              <a:lightRig rig="legacyNormal2" dir="t"/>
            </a:scene3d>
            <a:sp3d extrusionH="354000" prstMaterial="legacyMatte">
              <a:extrusionClr>
                <a:srgbClr val="939676"/>
              </a:extrusionClr>
            </a:sp3d>
          </a:bodyPr>
          <a:lstStyle/>
          <a:p>
            <a:pPr algn="ctr"/>
            <a:r>
              <a:rPr lang="zh-CN" altLang="en-US" sz="3600" kern="10" dirty="0" smtClean="0">
                <a:ln w="9525">
                  <a:round/>
                  <a:headEnd/>
                  <a:tailEnd/>
                </a:ln>
                <a:gradFill rotWithShape="1">
                  <a:gsLst>
                    <a:gs pos="0">
                      <a:srgbClr val="707070"/>
                    </a:gs>
                    <a:gs pos="50000">
                      <a:srgbClr val="FFFFFF"/>
                    </a:gs>
                    <a:gs pos="100000">
                      <a:srgbClr val="707070"/>
                    </a:gs>
                  </a:gsLst>
                  <a:lin ang="2700000" scaled="1"/>
                </a:gradFill>
                <a:latin typeface="宋体"/>
                <a:ea typeface="宋体"/>
              </a:rPr>
              <a:t>第一讲</a:t>
            </a:r>
            <a:endParaRPr lang="zh-CN" altLang="en-US" sz="3600" kern="10" dirty="0">
              <a:ln w="9525">
                <a:round/>
                <a:headEnd/>
                <a:tailEnd/>
              </a:ln>
              <a:gradFill rotWithShape="1">
                <a:gsLst>
                  <a:gs pos="0">
                    <a:srgbClr val="707070"/>
                  </a:gs>
                  <a:gs pos="50000">
                    <a:srgbClr val="FFFFFF"/>
                  </a:gs>
                  <a:gs pos="100000">
                    <a:srgbClr val="707070"/>
                  </a:gs>
                </a:gsLst>
                <a:lin ang="2700000" scaled="1"/>
              </a:gradFill>
              <a:latin typeface="宋体"/>
              <a:ea typeface="宋体"/>
            </a:endParaRPr>
          </a:p>
        </p:txBody>
      </p:sp>
      <p:sp>
        <p:nvSpPr>
          <p:cNvPr id="5132" name="Text Box 12"/>
          <p:cNvSpPr txBox="1">
            <a:spLocks noChangeArrowheads="1"/>
          </p:cNvSpPr>
          <p:nvPr/>
        </p:nvSpPr>
        <p:spPr bwMode="auto">
          <a:xfrm>
            <a:off x="2484438" y="5084763"/>
            <a:ext cx="4535487" cy="1031875"/>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txBody>
          <a:bodyPr>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eaLnBrk="1" hangingPunct="1"/>
            <a:r>
              <a:rPr lang="zh-CN" altLang="en-US" sz="2800">
                <a:solidFill>
                  <a:srgbClr val="ECE6D8"/>
                </a:solidFill>
                <a:latin typeface="宋体" pitchFamily="2" charset="-122"/>
                <a:ea typeface="宋体" pitchFamily="2" charset="-122"/>
              </a:rPr>
              <a:t>主讲：王成英</a:t>
            </a:r>
          </a:p>
          <a:p>
            <a:pPr eaLnBrk="1" hangingPunct="1"/>
            <a:r>
              <a:rPr lang="en-US" altLang="zh-CN" sz="2800">
                <a:solidFill>
                  <a:srgbClr val="ECE6D8"/>
                </a:solidFill>
                <a:latin typeface="宋体" pitchFamily="2" charset="-122"/>
                <a:ea typeface="宋体" pitchFamily="2" charset="-122"/>
              </a:rPr>
              <a:t>danyinhao@pku.edu.cn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1000" fill="hold"/>
                                        <p:tgtEl>
                                          <p:spTgt spid="6148"/>
                                        </p:tgtEl>
                                        <p:attrNameLst>
                                          <p:attrName>ppt_w</p:attrName>
                                        </p:attrNameLst>
                                      </p:cBhvr>
                                      <p:tavLst>
                                        <p:tav tm="0">
                                          <p:val>
                                            <p:strVal val="#ppt_w*0.70"/>
                                          </p:val>
                                        </p:tav>
                                        <p:tav tm="100000">
                                          <p:val>
                                            <p:strVal val="#ppt_w"/>
                                          </p:val>
                                        </p:tav>
                                      </p:tavLst>
                                    </p:anim>
                                    <p:anim calcmode="lin" valueType="num">
                                      <p:cBhvr>
                                        <p:cTn id="8" dur="1000" fill="hold"/>
                                        <p:tgtEl>
                                          <p:spTgt spid="6148"/>
                                        </p:tgtEl>
                                        <p:attrNameLst>
                                          <p:attrName>ppt_h</p:attrName>
                                        </p:attrNameLst>
                                      </p:cBhvr>
                                      <p:tavLst>
                                        <p:tav tm="0">
                                          <p:val>
                                            <p:strVal val="#ppt_h"/>
                                          </p:val>
                                        </p:tav>
                                        <p:tav tm="100000">
                                          <p:val>
                                            <p:strVal val="#ppt_h"/>
                                          </p:val>
                                        </p:tav>
                                      </p:tavLst>
                                    </p:anim>
                                    <p:animEffect transition="in" filter="fade">
                                      <p:cBhvr>
                                        <p:cTn id="9" dur="1000"/>
                                        <p:tgtEl>
                                          <p:spTgt spid="61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126"/>
                                        </p:tgtEl>
                                        <p:attrNameLst>
                                          <p:attrName>style.visibility</p:attrName>
                                        </p:attrNameLst>
                                      </p:cBhvr>
                                      <p:to>
                                        <p:strVal val="visible"/>
                                      </p:to>
                                    </p:set>
                                    <p:anim calcmode="lin" valueType="num">
                                      <p:cBhvr>
                                        <p:cTn id="14" dur="1000" fill="hold"/>
                                        <p:tgtEl>
                                          <p:spTgt spid="5126"/>
                                        </p:tgtEl>
                                        <p:attrNameLst>
                                          <p:attrName>ppt_w</p:attrName>
                                        </p:attrNameLst>
                                      </p:cBhvr>
                                      <p:tavLst>
                                        <p:tav tm="0">
                                          <p:val>
                                            <p:strVal val="#ppt_w*0.70"/>
                                          </p:val>
                                        </p:tav>
                                        <p:tav tm="100000">
                                          <p:val>
                                            <p:strVal val="#ppt_w"/>
                                          </p:val>
                                        </p:tav>
                                      </p:tavLst>
                                    </p:anim>
                                    <p:anim calcmode="lin" valueType="num">
                                      <p:cBhvr>
                                        <p:cTn id="15" dur="1000" fill="hold"/>
                                        <p:tgtEl>
                                          <p:spTgt spid="5126"/>
                                        </p:tgtEl>
                                        <p:attrNameLst>
                                          <p:attrName>ppt_h</p:attrName>
                                        </p:attrNameLst>
                                      </p:cBhvr>
                                      <p:tavLst>
                                        <p:tav tm="0">
                                          <p:val>
                                            <p:strVal val="#ppt_h"/>
                                          </p:val>
                                        </p:tav>
                                        <p:tav tm="100000">
                                          <p:val>
                                            <p:strVal val="#ppt_h"/>
                                          </p:val>
                                        </p:tav>
                                      </p:tavLst>
                                    </p:anim>
                                    <p:animEffect transition="in" filter="fade">
                                      <p:cBhvr>
                                        <p:cTn id="16" dur="1000"/>
                                        <p:tgtEl>
                                          <p:spTgt spid="51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5132">
                                            <p:txEl>
                                              <p:pRg st="0" end="0"/>
                                            </p:txEl>
                                          </p:spTgt>
                                        </p:tgtEl>
                                        <p:attrNameLst>
                                          <p:attrName>style.visibility</p:attrName>
                                        </p:attrNameLst>
                                      </p:cBhvr>
                                      <p:to>
                                        <p:strVal val="visible"/>
                                      </p:to>
                                    </p:set>
                                    <p:anim calcmode="lin" valueType="num">
                                      <p:cBhvr>
                                        <p:cTn id="21" dur="500" fill="hold"/>
                                        <p:tgtEl>
                                          <p:spTgt spid="5132">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513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5132">
                                            <p:txEl>
                                              <p:pRg st="1" end="1"/>
                                            </p:txEl>
                                          </p:spTgt>
                                        </p:tgtEl>
                                        <p:attrNameLst>
                                          <p:attrName>style.visibility</p:attrName>
                                        </p:attrNameLst>
                                      </p:cBhvr>
                                      <p:to>
                                        <p:strVal val="visible"/>
                                      </p:to>
                                    </p:set>
                                    <p:anim calcmode="lin" valueType="num">
                                      <p:cBhvr>
                                        <p:cTn id="27" dur="500" fill="hold"/>
                                        <p:tgtEl>
                                          <p:spTgt spid="5132">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513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614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Text Box 6"/>
          <p:cNvSpPr txBox="1">
            <a:spLocks noChangeArrowheads="1"/>
          </p:cNvSpPr>
          <p:nvPr/>
        </p:nvSpPr>
        <p:spPr bwMode="auto">
          <a:xfrm>
            <a:off x="250825" y="1052513"/>
            <a:ext cx="8642350" cy="3046988"/>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00004E"/>
                </a:solidFill>
              </a14:hiddenFill>
            </a:ext>
            <a:ext uri="{91240B29-F687-4F45-9708-019B960494DF}">
              <a14:hiddenLine xmlns:a14="http://schemas.microsoft.com/office/drawing/2010/main" w="38100" cmpd="dbl" algn="ctr">
                <a:solidFill>
                  <a:srgbClr val="FFFF00"/>
                </a:solidFill>
                <a:miter lim="800000"/>
                <a:headEnd/>
                <a:tailEnd/>
              </a14:hiddenLine>
            </a:ext>
          </a:extLst>
        </p:spPr>
        <p:txBody>
          <a:bodyPr>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eaLnBrk="1" hangingPunct="1"/>
            <a:r>
              <a:rPr lang="en-US" altLang="zh-CN" dirty="0">
                <a:solidFill>
                  <a:schemeClr val="tx1"/>
                </a:solidFill>
                <a:latin typeface="宋体" pitchFamily="2" charset="-122"/>
                <a:ea typeface="宋体" pitchFamily="2" charset="-122"/>
              </a:rPr>
              <a:t>    </a:t>
            </a:r>
            <a:r>
              <a:rPr lang="zh-CN" altLang="en-US" dirty="0" smtClean="0">
                <a:solidFill>
                  <a:schemeClr val="tx1"/>
                </a:solidFill>
                <a:latin typeface="宋体" pitchFamily="2" charset="-122"/>
                <a:ea typeface="宋体" pitchFamily="2" charset="-122"/>
              </a:rPr>
              <a:t>“</a:t>
            </a:r>
            <a:r>
              <a:rPr lang="en-US" altLang="zh-CN" dirty="0" smtClean="0">
                <a:solidFill>
                  <a:schemeClr val="tx1"/>
                </a:solidFill>
                <a:latin typeface="宋体" pitchFamily="2" charset="-122"/>
                <a:ea typeface="宋体" pitchFamily="2" charset="-122"/>
              </a:rPr>
              <a:t>8.19</a:t>
            </a:r>
            <a:r>
              <a:rPr lang="zh-CN" altLang="en-US" dirty="0" smtClean="0">
                <a:solidFill>
                  <a:schemeClr val="tx1"/>
                </a:solidFill>
                <a:latin typeface="宋体" pitchFamily="2" charset="-122"/>
                <a:ea typeface="宋体" pitchFamily="2" charset="-122"/>
              </a:rPr>
              <a:t>事变”决定苏联及其各加盟共和国走</a:t>
            </a:r>
            <a:r>
              <a:rPr lang="zh-CN" altLang="en-US" dirty="0">
                <a:solidFill>
                  <a:schemeClr val="tx1"/>
                </a:solidFill>
                <a:latin typeface="宋体" pitchFamily="2" charset="-122"/>
                <a:ea typeface="宋体" pitchFamily="2" charset="-122"/>
              </a:rPr>
              <a:t>何种</a:t>
            </a:r>
            <a:r>
              <a:rPr lang="zh-CN" altLang="en-US" dirty="0" smtClean="0">
                <a:solidFill>
                  <a:schemeClr val="tx1"/>
                </a:solidFill>
                <a:latin typeface="宋体" pitchFamily="2" charset="-122"/>
                <a:ea typeface="宋体" pitchFamily="2" charset="-122"/>
              </a:rPr>
              <a:t>道路的问题</a:t>
            </a:r>
            <a:r>
              <a:rPr lang="zh-CN" altLang="en-US" dirty="0">
                <a:solidFill>
                  <a:schemeClr val="tx1"/>
                </a:solidFill>
                <a:latin typeface="宋体" pitchFamily="2" charset="-122"/>
                <a:ea typeface="宋体" pitchFamily="2" charset="-122"/>
              </a:rPr>
              <a:t>，涉及到国家根本制度</a:t>
            </a:r>
            <a:r>
              <a:rPr lang="zh-CN" altLang="en-US" dirty="0" smtClean="0">
                <a:solidFill>
                  <a:schemeClr val="tx1"/>
                </a:solidFill>
                <a:latin typeface="宋体" pitchFamily="2" charset="-122"/>
                <a:ea typeface="宋体" pitchFamily="2" charset="-122"/>
              </a:rPr>
              <a:t>。戈尔巴乔夫：“</a:t>
            </a:r>
            <a:r>
              <a:rPr lang="zh-CN" altLang="en-US" b="0" dirty="0" smtClean="0">
                <a:solidFill>
                  <a:schemeClr val="tx1"/>
                </a:solidFill>
                <a:latin typeface="+mn-ea"/>
                <a:ea typeface="+mn-ea"/>
              </a:rPr>
              <a:t>‘八月政变’使</a:t>
            </a:r>
            <a:r>
              <a:rPr lang="zh-CN" altLang="en-US" b="0" dirty="0">
                <a:solidFill>
                  <a:schemeClr val="tx1"/>
                </a:solidFill>
                <a:latin typeface="+mn-ea"/>
                <a:ea typeface="+mn-ea"/>
              </a:rPr>
              <a:t>总危机达到顶点。这次危机中最致命的是国家的解体</a:t>
            </a:r>
            <a:r>
              <a:rPr lang="zh-CN" altLang="en-US" b="0" dirty="0" smtClean="0">
                <a:solidFill>
                  <a:schemeClr val="tx1"/>
                </a:solidFill>
                <a:latin typeface="+mn-ea"/>
                <a:ea typeface="+mn-ea"/>
              </a:rPr>
              <a:t>。”</a:t>
            </a:r>
            <a:endParaRPr lang="zh-CN" altLang="en-US" dirty="0">
              <a:solidFill>
                <a:schemeClr val="tx1"/>
              </a:solidFill>
              <a:latin typeface="+mn-ea"/>
              <a:ea typeface="+mn-ea"/>
            </a:endParaRPr>
          </a:p>
          <a:p>
            <a:pPr eaLnBrk="1" hangingPunct="1"/>
            <a:r>
              <a:rPr lang="zh-CN" altLang="en-US" dirty="0">
                <a:solidFill>
                  <a:schemeClr val="tx1"/>
                </a:solidFill>
                <a:latin typeface="宋体" pitchFamily="2" charset="-122"/>
                <a:ea typeface="宋体" pitchFamily="2" charset="-122"/>
              </a:rPr>
              <a:t>    “十月事件”</a:t>
            </a:r>
            <a:r>
              <a:rPr lang="zh-CN" altLang="en-US" dirty="0" smtClean="0">
                <a:solidFill>
                  <a:schemeClr val="tx1"/>
                </a:solidFill>
                <a:latin typeface="宋体" pitchFamily="2" charset="-122"/>
                <a:ea typeface="宋体" pitchFamily="2" charset="-122"/>
              </a:rPr>
              <a:t>则是激进改革派如何</a:t>
            </a:r>
            <a:r>
              <a:rPr lang="zh-CN" altLang="en-US" dirty="0">
                <a:solidFill>
                  <a:schemeClr val="tx1"/>
                </a:solidFill>
                <a:latin typeface="宋体" pitchFamily="2" charset="-122"/>
                <a:ea typeface="宋体" pitchFamily="2" charset="-122"/>
              </a:rPr>
              <a:t>分配权力问题。</a:t>
            </a:r>
            <a:endParaRPr lang="en-US" altLang="zh-CN" dirty="0">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7462"/>
                                        </p:tgtEl>
                                        <p:attrNameLst>
                                          <p:attrName>style.visibility</p:attrName>
                                        </p:attrNameLst>
                                      </p:cBhvr>
                                      <p:to>
                                        <p:strVal val="visible"/>
                                      </p:to>
                                    </p:set>
                                    <p:anim calcmode="lin" valueType="num">
                                      <p:cBhvr>
                                        <p:cTn id="7" dur="1000" fill="hold"/>
                                        <p:tgtEl>
                                          <p:spTgt spid="147462"/>
                                        </p:tgtEl>
                                        <p:attrNameLst>
                                          <p:attrName>ppt_w</p:attrName>
                                        </p:attrNameLst>
                                      </p:cBhvr>
                                      <p:tavLst>
                                        <p:tav tm="0">
                                          <p:val>
                                            <p:strVal val="#ppt_w*0.70"/>
                                          </p:val>
                                        </p:tav>
                                        <p:tav tm="100000">
                                          <p:val>
                                            <p:strVal val="#ppt_w"/>
                                          </p:val>
                                        </p:tav>
                                      </p:tavLst>
                                    </p:anim>
                                    <p:anim calcmode="lin" valueType="num">
                                      <p:cBhvr>
                                        <p:cTn id="8" dur="1000" fill="hold"/>
                                        <p:tgtEl>
                                          <p:spTgt spid="147462"/>
                                        </p:tgtEl>
                                        <p:attrNameLst>
                                          <p:attrName>ppt_h</p:attrName>
                                        </p:attrNameLst>
                                      </p:cBhvr>
                                      <p:tavLst>
                                        <p:tav tm="0">
                                          <p:val>
                                            <p:strVal val="#ppt_h"/>
                                          </p:val>
                                        </p:tav>
                                        <p:tav tm="100000">
                                          <p:val>
                                            <p:strVal val="#ppt_h"/>
                                          </p:val>
                                        </p:tav>
                                      </p:tavLst>
                                    </p:anim>
                                    <p:animEffect transition="in" filter="fade">
                                      <p:cBhvr>
                                        <p:cTn id="9" dur="1000"/>
                                        <p:tgtEl>
                                          <p:spTgt spid="1474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1" nodeType="clickEffect">
                                  <p:stCondLst>
                                    <p:cond delay="0"/>
                                  </p:stCondLst>
                                  <p:childTnLst>
                                    <p:set>
                                      <p:cBhvr>
                                        <p:cTn id="13" dur="1" fill="hold">
                                          <p:stCondLst>
                                            <p:cond delay="0"/>
                                          </p:stCondLst>
                                        </p:cTn>
                                        <p:tgtEl>
                                          <p:spTgt spid="147462"/>
                                        </p:tgtEl>
                                        <p:attrNameLst>
                                          <p:attrName>style.visibility</p:attrName>
                                        </p:attrNameLst>
                                      </p:cBhvr>
                                      <p:to>
                                        <p:strVal val="visible"/>
                                      </p:to>
                                    </p:set>
                                    <p:anim calcmode="lin" valueType="num">
                                      <p:cBhvr>
                                        <p:cTn id="14" dur="1000" fill="hold"/>
                                        <p:tgtEl>
                                          <p:spTgt spid="147462"/>
                                        </p:tgtEl>
                                        <p:attrNameLst>
                                          <p:attrName>ppt_w</p:attrName>
                                        </p:attrNameLst>
                                      </p:cBhvr>
                                      <p:tavLst>
                                        <p:tav tm="0">
                                          <p:val>
                                            <p:strVal val="#ppt_w*0.70"/>
                                          </p:val>
                                        </p:tav>
                                        <p:tav tm="100000">
                                          <p:val>
                                            <p:strVal val="#ppt_w"/>
                                          </p:val>
                                        </p:tav>
                                      </p:tavLst>
                                    </p:anim>
                                    <p:anim calcmode="lin" valueType="num">
                                      <p:cBhvr>
                                        <p:cTn id="15" dur="1000" fill="hold"/>
                                        <p:tgtEl>
                                          <p:spTgt spid="147462"/>
                                        </p:tgtEl>
                                        <p:attrNameLst>
                                          <p:attrName>ppt_h</p:attrName>
                                        </p:attrNameLst>
                                      </p:cBhvr>
                                      <p:tavLst>
                                        <p:tav tm="0">
                                          <p:val>
                                            <p:strVal val="#ppt_h"/>
                                          </p:val>
                                        </p:tav>
                                        <p:tav tm="100000">
                                          <p:val>
                                            <p:strVal val="#ppt_h"/>
                                          </p:val>
                                        </p:tav>
                                      </p:tavLst>
                                    </p:anim>
                                    <p:animEffect transition="in" filter="fade">
                                      <p:cBhvr>
                                        <p:cTn id="16" dur="1000"/>
                                        <p:tgtEl>
                                          <p:spTgt spid="14746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7462">
                                            <p:txEl>
                                              <p:pRg st="0" end="0"/>
                                            </p:txEl>
                                          </p:spTgt>
                                        </p:tgtEl>
                                        <p:attrNameLst>
                                          <p:attrName>style.visibility</p:attrName>
                                        </p:attrNameLst>
                                      </p:cBhvr>
                                      <p:to>
                                        <p:strVal val="visible"/>
                                      </p:to>
                                    </p:set>
                                    <p:animEffect transition="in" filter="fade">
                                      <p:cBhvr>
                                        <p:cTn id="21" dur="1000"/>
                                        <p:tgtEl>
                                          <p:spTgt spid="147462">
                                            <p:txEl>
                                              <p:pRg st="0" end="0"/>
                                            </p:txEl>
                                          </p:spTgt>
                                        </p:tgtEl>
                                      </p:cBhvr>
                                    </p:animEffect>
                                    <p:anim calcmode="lin" valueType="num">
                                      <p:cBhvr>
                                        <p:cTn id="22" dur="1000" fill="hold"/>
                                        <p:tgtEl>
                                          <p:spTgt spid="14746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746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p:bldP spid="14746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395287" y="260648"/>
            <a:ext cx="8491537" cy="6599253"/>
          </a:xfrm>
          <a:prstGeom prst="flowChartAlternateProcess">
            <a:avLst/>
          </a:prstGeom>
          <a:noFill/>
          <a:ln>
            <a:noFill/>
          </a:ln>
          <a:effectLst>
            <a:outerShdw dist="53882"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90000"/>
              </a:lnSpc>
              <a:spcBef>
                <a:spcPct val="0"/>
              </a:spcBef>
              <a:buFontTx/>
              <a:buNone/>
              <a:defRPr/>
            </a:pPr>
            <a:r>
              <a:rPr kumimoji="0" lang="en-US" altLang="zh-CN" sz="2400" dirty="0" smtClean="0">
                <a:latin typeface="宋体" pitchFamily="2" charset="-122"/>
              </a:rPr>
              <a:t>2</a:t>
            </a:r>
            <a:r>
              <a:rPr kumimoji="0" lang="en-US" altLang="zh-CN" sz="2400" dirty="0">
                <a:latin typeface="宋体" pitchFamily="2" charset="-122"/>
              </a:rPr>
              <a:t>.</a:t>
            </a:r>
            <a:r>
              <a:rPr kumimoji="0" lang="zh-CN" altLang="en-US" sz="2400" dirty="0" smtClean="0">
                <a:latin typeface="宋体" pitchFamily="2" charset="-122"/>
              </a:rPr>
              <a:t>总统制合法化：</a:t>
            </a:r>
            <a:endParaRPr kumimoji="0" lang="en-US" altLang="zh-CN" sz="2400" dirty="0" smtClean="0">
              <a:latin typeface="宋体" pitchFamily="2" charset="-122"/>
            </a:endParaRPr>
          </a:p>
          <a:p>
            <a:pPr eaLnBrk="1" hangingPunct="1">
              <a:lnSpc>
                <a:spcPct val="90000"/>
              </a:lnSpc>
              <a:spcBef>
                <a:spcPct val="0"/>
              </a:spcBef>
              <a:buFontTx/>
              <a:buNone/>
              <a:defRPr/>
            </a:pPr>
            <a:r>
              <a:rPr kumimoji="0" lang="en-US" altLang="zh-CN" sz="2400" dirty="0">
                <a:latin typeface="宋体" pitchFamily="2" charset="-122"/>
              </a:rPr>
              <a:t>1993</a:t>
            </a:r>
            <a:r>
              <a:rPr kumimoji="0" lang="zh-CN" altLang="en-US" sz="2400" dirty="0" smtClean="0">
                <a:latin typeface="宋体" pitchFamily="2" charset="-122"/>
              </a:rPr>
              <a:t>宪法对总统权力与地位的规定：</a:t>
            </a:r>
            <a:endParaRPr kumimoji="0" lang="en-US" altLang="zh-CN" sz="2400" dirty="0" smtClean="0">
              <a:latin typeface="宋体" pitchFamily="2" charset="-122"/>
            </a:endParaRPr>
          </a:p>
          <a:p>
            <a:pPr eaLnBrk="1" hangingPunct="1">
              <a:lnSpc>
                <a:spcPct val="90000"/>
              </a:lnSpc>
              <a:spcBef>
                <a:spcPct val="0"/>
              </a:spcBef>
              <a:buFontTx/>
              <a:buNone/>
              <a:defRPr/>
            </a:pPr>
            <a:r>
              <a:rPr kumimoji="0" lang="zh-CN" altLang="en-US" sz="2400" b="0" dirty="0" smtClean="0">
                <a:latin typeface="宋体" pitchFamily="2" charset="-122"/>
              </a:rPr>
              <a:t>代表权：俄罗斯联邦总统是国家元首；</a:t>
            </a:r>
            <a:endParaRPr kumimoji="0" lang="en-US" altLang="zh-CN" sz="2400" b="0" dirty="0" smtClean="0">
              <a:latin typeface="宋体" pitchFamily="2" charset="-122"/>
            </a:endParaRPr>
          </a:p>
          <a:p>
            <a:pPr eaLnBrk="1" hangingPunct="1">
              <a:lnSpc>
                <a:spcPct val="90000"/>
              </a:lnSpc>
              <a:spcBef>
                <a:spcPct val="0"/>
              </a:spcBef>
              <a:buFontTx/>
              <a:buNone/>
              <a:defRPr/>
            </a:pPr>
            <a:r>
              <a:rPr kumimoji="0" lang="zh-CN" altLang="en-US" sz="2400" b="0" dirty="0" smtClean="0">
                <a:latin typeface="宋体" pitchFamily="2" charset="-122"/>
              </a:rPr>
              <a:t>保障权：是俄罗斯联邦宪法、公民权利与自由的保障；</a:t>
            </a:r>
            <a:endParaRPr kumimoji="0" lang="en-US" altLang="zh-CN" sz="2400" b="0" dirty="0" smtClean="0">
              <a:latin typeface="宋体" pitchFamily="2" charset="-122"/>
            </a:endParaRPr>
          </a:p>
          <a:p>
            <a:pPr eaLnBrk="1" hangingPunct="1">
              <a:lnSpc>
                <a:spcPct val="90000"/>
              </a:lnSpc>
              <a:spcBef>
                <a:spcPct val="0"/>
              </a:spcBef>
              <a:buFontTx/>
              <a:buNone/>
              <a:defRPr/>
            </a:pPr>
            <a:r>
              <a:rPr kumimoji="0" lang="zh-CN" altLang="en-US" sz="2400" b="0" dirty="0" smtClean="0">
                <a:latin typeface="宋体" pitchFamily="2" charset="-122"/>
              </a:rPr>
              <a:t>决策权：总统按俄罗斯联邦宪法和联邦法律决定国家对内对外政策；</a:t>
            </a:r>
            <a:endParaRPr kumimoji="0" lang="en-US" altLang="zh-CN" sz="2400" b="0" dirty="0" smtClean="0">
              <a:latin typeface="宋体" pitchFamily="2" charset="-122"/>
            </a:endParaRPr>
          </a:p>
          <a:p>
            <a:pPr eaLnBrk="1" hangingPunct="1">
              <a:lnSpc>
                <a:spcPct val="90000"/>
              </a:lnSpc>
              <a:spcBef>
                <a:spcPct val="0"/>
              </a:spcBef>
              <a:buFontTx/>
              <a:buNone/>
              <a:defRPr/>
            </a:pPr>
            <a:r>
              <a:rPr kumimoji="0" lang="zh-CN" altLang="en-US" sz="2400" b="0" dirty="0" smtClean="0">
                <a:latin typeface="宋体" pitchFamily="2" charset="-122"/>
              </a:rPr>
              <a:t>人事权：总统任命联邦政府总理、副总理和各部部长，主持联邦政府会议；</a:t>
            </a:r>
            <a:endParaRPr kumimoji="0" lang="en-US" altLang="zh-CN" sz="2400" b="0" dirty="0" smtClean="0">
              <a:latin typeface="宋体" pitchFamily="2" charset="-122"/>
            </a:endParaRPr>
          </a:p>
          <a:p>
            <a:pPr eaLnBrk="1" hangingPunct="1">
              <a:lnSpc>
                <a:spcPct val="90000"/>
              </a:lnSpc>
              <a:spcBef>
                <a:spcPct val="0"/>
              </a:spcBef>
              <a:buFontTx/>
              <a:buNone/>
              <a:defRPr/>
            </a:pPr>
            <a:r>
              <a:rPr kumimoji="0" lang="zh-CN" altLang="en-US" sz="2400" b="0" dirty="0" smtClean="0">
                <a:latin typeface="宋体" pitchFamily="2" charset="-122"/>
              </a:rPr>
              <a:t>军事安全权：总统是国家武装力量最高统帅并领导国家安全会议；</a:t>
            </a:r>
            <a:endParaRPr kumimoji="0" lang="en-US" altLang="zh-CN" sz="2400" b="0" dirty="0" smtClean="0">
              <a:latin typeface="宋体" pitchFamily="2" charset="-122"/>
            </a:endParaRPr>
          </a:p>
          <a:p>
            <a:pPr eaLnBrk="1" hangingPunct="1">
              <a:lnSpc>
                <a:spcPct val="90000"/>
              </a:lnSpc>
              <a:spcBef>
                <a:spcPct val="0"/>
              </a:spcBef>
              <a:buFontTx/>
              <a:buNone/>
              <a:defRPr/>
            </a:pPr>
            <a:r>
              <a:rPr kumimoji="0" lang="zh-CN" altLang="en-US" sz="2400" b="0" dirty="0" smtClean="0">
                <a:latin typeface="宋体" pitchFamily="2" charset="-122"/>
              </a:rPr>
              <a:t>统制权：总统有权解散议会和政府，而议会只有指控总统犯有叛国罪或其他十分严重罪行成立并经最高法院确认后才能弹劾总统。</a:t>
            </a:r>
            <a:endParaRPr kumimoji="0" lang="en-US" altLang="zh-CN" sz="2400" b="0" dirty="0" smtClean="0">
              <a:latin typeface="宋体" pitchFamily="2" charset="-122"/>
            </a:endParaRPr>
          </a:p>
          <a:p>
            <a:pPr eaLnBrk="1" hangingPunct="1">
              <a:lnSpc>
                <a:spcPct val="90000"/>
              </a:lnSpc>
              <a:spcBef>
                <a:spcPct val="0"/>
              </a:spcBef>
              <a:buFontTx/>
              <a:buNone/>
              <a:defRPr/>
            </a:pPr>
            <a:r>
              <a:rPr lang="zh-CN" altLang="en-US" sz="2400" b="0" dirty="0" smtClean="0">
                <a:latin typeface="+mn-ea"/>
              </a:rPr>
              <a:t>俄罗斯实行的是 “总统集权制”或“超级总统制”，总统凌驾于三权之上。 </a:t>
            </a:r>
            <a:endParaRPr lang="en-US" altLang="zh-CN" sz="2400" b="0" dirty="0" smtClean="0">
              <a:latin typeface="+mn-ea"/>
            </a:endParaRPr>
          </a:p>
          <a:p>
            <a:pPr eaLnBrk="1" hangingPunct="1">
              <a:lnSpc>
                <a:spcPct val="90000"/>
              </a:lnSpc>
              <a:spcBef>
                <a:spcPct val="0"/>
              </a:spcBef>
              <a:buFontTx/>
              <a:buNone/>
              <a:defRPr/>
            </a:pPr>
            <a:endParaRPr kumimoji="0" lang="zh-CN" altLang="en-US" sz="2400" dirty="0" smtClean="0">
              <a:latin typeface="宋体" pitchFamily="2" charset="-122"/>
            </a:endParaRPr>
          </a:p>
          <a:p>
            <a:pPr eaLnBrk="1" hangingPunct="1">
              <a:lnSpc>
                <a:spcPct val="100000"/>
              </a:lnSpc>
              <a:spcBef>
                <a:spcPct val="0"/>
              </a:spcBef>
              <a:buFontTx/>
              <a:buNone/>
              <a:defRPr/>
            </a:pPr>
            <a:endParaRPr lang="zh-CN" altLang="en-US" sz="3600" dirty="0" smtClean="0">
              <a:latin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arn(outVertical)">
                                      <p:cBhvr>
                                        <p:cTn id="7" dur="10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0" y="765175"/>
            <a:ext cx="8229600" cy="5327650"/>
          </a:xfrm>
        </p:spPr>
        <p:txBody>
          <a:bodyPr/>
          <a:lstStyle/>
          <a:p>
            <a:pPr eaLnBrk="1" hangingPunct="1">
              <a:lnSpc>
                <a:spcPct val="80000"/>
              </a:lnSpc>
              <a:buFontTx/>
              <a:buNone/>
            </a:pPr>
            <a:r>
              <a:rPr lang="en-US" altLang="zh-CN" sz="2800" dirty="0" smtClean="0">
                <a:solidFill>
                  <a:schemeClr val="tx1"/>
                </a:solidFill>
              </a:rPr>
              <a:t>           </a:t>
            </a:r>
            <a:r>
              <a:rPr lang="zh-CN" altLang="en-US" sz="2400" b="1" dirty="0" smtClean="0">
                <a:solidFill>
                  <a:schemeClr val="tx1"/>
                </a:solidFill>
              </a:rPr>
              <a:t>总统的产生与任期：</a:t>
            </a:r>
            <a:r>
              <a:rPr lang="zh-CN" altLang="en-US" sz="2400" dirty="0" smtClean="0">
                <a:solidFill>
                  <a:schemeClr val="tx1"/>
                </a:solidFill>
              </a:rPr>
              <a:t>总统由拥有选举权的公民通过直接选举产生，任期</a:t>
            </a:r>
            <a:r>
              <a:rPr lang="en-US" altLang="zh-CN" sz="2400" dirty="0" smtClean="0">
                <a:solidFill>
                  <a:schemeClr val="tx1"/>
                </a:solidFill>
              </a:rPr>
              <a:t>6</a:t>
            </a:r>
            <a:r>
              <a:rPr lang="zh-CN" altLang="en-US" sz="2400" dirty="0" smtClean="0">
                <a:solidFill>
                  <a:schemeClr val="tx1"/>
                </a:solidFill>
              </a:rPr>
              <a:t>年。任何一个年龄不小于</a:t>
            </a:r>
            <a:r>
              <a:rPr lang="en-US" altLang="zh-CN" sz="2400" dirty="0" smtClean="0">
                <a:solidFill>
                  <a:schemeClr val="tx1"/>
                </a:solidFill>
              </a:rPr>
              <a:t>35</a:t>
            </a:r>
            <a:r>
              <a:rPr lang="zh-CN" altLang="en-US" sz="2400" dirty="0" smtClean="0">
                <a:solidFill>
                  <a:schemeClr val="tx1"/>
                </a:solidFill>
              </a:rPr>
              <a:t>岁，在俄联邦常住不少于</a:t>
            </a:r>
            <a:r>
              <a:rPr lang="en-US" altLang="zh-CN" sz="2400" dirty="0" smtClean="0">
                <a:solidFill>
                  <a:schemeClr val="tx1"/>
                </a:solidFill>
              </a:rPr>
              <a:t>10</a:t>
            </a:r>
            <a:r>
              <a:rPr lang="zh-CN" altLang="en-US" sz="2400" dirty="0" smtClean="0">
                <a:solidFill>
                  <a:schemeClr val="tx1"/>
                </a:solidFill>
              </a:rPr>
              <a:t>年的俄联邦公民都可以竞选总统。同一个人不得连续超过两次担任总统。 </a:t>
            </a:r>
          </a:p>
          <a:p>
            <a:pPr eaLnBrk="1" hangingPunct="1">
              <a:lnSpc>
                <a:spcPct val="80000"/>
              </a:lnSpc>
              <a:buFontTx/>
              <a:buNone/>
            </a:pPr>
            <a:r>
              <a:rPr lang="zh-CN" altLang="en-US" sz="2400" dirty="0" smtClean="0">
                <a:solidFill>
                  <a:schemeClr val="tx1"/>
                </a:solidFill>
              </a:rPr>
              <a:t>          总统选举事宜由联邦委员会决定。选民和竞选联盟均可推举总统候选人。每个候选人必须向俄联邦中央选举委员会提交有关个人收入和财产的资料，征集足够的符合宪法规定的签名，最后由中央选举委员会做出是否同意其参加竞选的决定。</a:t>
            </a:r>
          </a:p>
          <a:p>
            <a:pPr eaLnBrk="1" hangingPunct="1">
              <a:lnSpc>
                <a:spcPct val="80000"/>
              </a:lnSpc>
              <a:buFontTx/>
              <a:buNone/>
            </a:pPr>
            <a:r>
              <a:rPr lang="zh-CN" altLang="en-US" sz="2400" dirty="0" smtClean="0">
                <a:solidFill>
                  <a:schemeClr val="tx1"/>
                </a:solidFill>
              </a:rPr>
              <a:t>           根据</a:t>
            </a:r>
            <a:r>
              <a:rPr lang="en-US" altLang="zh-CN" sz="2400" dirty="0" smtClean="0">
                <a:solidFill>
                  <a:schemeClr val="tx1"/>
                </a:solidFill>
              </a:rPr>
              <a:t>《</a:t>
            </a:r>
            <a:r>
              <a:rPr lang="zh-CN" altLang="en-US" sz="2400" dirty="0" smtClean="0">
                <a:solidFill>
                  <a:schemeClr val="tx1"/>
                </a:solidFill>
              </a:rPr>
              <a:t>俄罗斯联邦总统选举法</a:t>
            </a:r>
            <a:r>
              <a:rPr lang="en-US" altLang="zh-CN" sz="2400" dirty="0" smtClean="0">
                <a:solidFill>
                  <a:schemeClr val="tx1"/>
                </a:solidFill>
              </a:rPr>
              <a:t>》</a:t>
            </a:r>
            <a:r>
              <a:rPr lang="zh-CN" altLang="en-US" sz="2400" dirty="0" smtClean="0">
                <a:solidFill>
                  <a:schemeClr val="tx1"/>
                </a:solidFill>
              </a:rPr>
              <a:t>，获得参加投票的选民半数以上选票的注册候选人被认为当选。遇有下列情形之一时，中央选举委员会认为总统选举无效：参加选举的选民没有超过登记选民的半数；得票最多的候选人所得的赞成票数量低于完全反对票数量；如果候选人只有两名，其中任何一名候选人都没有得到参加投票的选民半数以上的选票。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74700" y="254000"/>
            <a:ext cx="7974013" cy="954107"/>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dirty="0" smtClean="0">
                <a:latin typeface="方正行楷简体" pitchFamily="2" charset="-122"/>
                <a:ea typeface="方正行楷简体" pitchFamily="2" charset="-122"/>
              </a:rPr>
              <a:t>3</a:t>
            </a:r>
            <a:r>
              <a:rPr lang="en-US" altLang="zh-CN" dirty="0">
                <a:latin typeface="方正行楷简体" pitchFamily="2" charset="-122"/>
                <a:ea typeface="方正行楷简体" pitchFamily="2" charset="-122"/>
              </a:rPr>
              <a:t>.</a:t>
            </a:r>
            <a:r>
              <a:rPr lang="zh-CN" altLang="en-US" dirty="0" smtClean="0">
                <a:latin typeface="方正行楷简体" pitchFamily="2" charset="-122"/>
                <a:ea typeface="方正行楷简体" pitchFamily="2" charset="-122"/>
              </a:rPr>
              <a:t>五换总理：</a:t>
            </a:r>
            <a:r>
              <a:rPr lang="en-US" altLang="zh-CN" dirty="0" smtClean="0">
                <a:latin typeface="方正行楷简体" pitchFamily="2" charset="-122"/>
                <a:ea typeface="方正行楷简体" pitchFamily="2" charset="-122"/>
              </a:rPr>
              <a:t> </a:t>
            </a:r>
            <a:r>
              <a:rPr lang="en-US" altLang="zh-CN" sz="2800" dirty="0">
                <a:latin typeface="楷体_GB2312" pitchFamily="49" charset="-122"/>
                <a:ea typeface="楷体_GB2312" pitchFamily="49" charset="-122"/>
              </a:rPr>
              <a:t>1998</a:t>
            </a:r>
            <a:r>
              <a:rPr lang="zh-CN" altLang="en-US" sz="2800" dirty="0">
                <a:latin typeface="楷体_GB2312" pitchFamily="49" charset="-122"/>
                <a:ea typeface="楷体_GB2312" pitchFamily="49" charset="-122"/>
              </a:rPr>
              <a:t>年俄罗斯政治危机不断，一年内四易总理，总统集权得到充分表现。</a:t>
            </a:r>
          </a:p>
        </p:txBody>
      </p:sp>
      <p:grpSp>
        <p:nvGrpSpPr>
          <p:cNvPr id="2" name="Group 3"/>
          <p:cNvGrpSpPr>
            <a:grpSpLocks/>
          </p:cNvGrpSpPr>
          <p:nvPr/>
        </p:nvGrpSpPr>
        <p:grpSpPr bwMode="auto">
          <a:xfrm>
            <a:off x="1165225" y="2800350"/>
            <a:ext cx="2317750" cy="3567113"/>
            <a:chOff x="2160" y="1728"/>
            <a:chExt cx="1460" cy="2247"/>
          </a:xfrm>
        </p:grpSpPr>
        <p:pic>
          <p:nvPicPr>
            <p:cNvPr id="34822" name="Picture 4" descr="俄罗斯前总理切尔诺"/>
            <p:cNvPicPr>
              <a:picLocks noChangeArrowheads="1"/>
            </p:cNvPicPr>
            <p:nvPr/>
          </p:nvPicPr>
          <p:blipFill>
            <a:blip r:embed="rId2">
              <a:lum bright="6000" contrast="34000"/>
              <a:extLst>
                <a:ext uri="{28A0092B-C50C-407E-A947-70E740481C1C}">
                  <a14:useLocalDpi xmlns:a14="http://schemas.microsoft.com/office/drawing/2010/main" val="0"/>
                </a:ext>
              </a:extLst>
            </a:blip>
            <a:srcRect r="9341"/>
            <a:stretch>
              <a:fillRect/>
            </a:stretch>
          </p:blipFill>
          <p:spPr bwMode="auto">
            <a:xfrm>
              <a:off x="2160" y="1728"/>
              <a:ext cx="1296" cy="1862"/>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4823" name="Text Box 5"/>
            <p:cNvSpPr txBox="1">
              <a:spLocks noChangeArrowheads="1"/>
            </p:cNvSpPr>
            <p:nvPr/>
          </p:nvSpPr>
          <p:spPr bwMode="auto">
            <a:xfrm>
              <a:off x="2160" y="3648"/>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eaLnBrk="1" hangingPunct="1">
                <a:lnSpc>
                  <a:spcPct val="100000"/>
                </a:lnSpc>
              </a:pPr>
              <a:r>
                <a:rPr lang="zh-CN" altLang="en-US" sz="2800" b="0">
                  <a:solidFill>
                    <a:schemeClr val="bg1"/>
                  </a:solidFill>
                  <a:latin typeface="Times New Roman" pitchFamily="18" charset="0"/>
                  <a:ea typeface="楷体_GB2312" pitchFamily="49" charset="-122"/>
                </a:rPr>
                <a:t>切尔诺梅尔金</a:t>
              </a:r>
              <a:endParaRPr lang="zh-CN" altLang="en-US" sz="4000" b="0">
                <a:solidFill>
                  <a:srgbClr val="FFFF00"/>
                </a:solidFill>
                <a:latin typeface="Times New Roman" pitchFamily="18" charset="0"/>
                <a:ea typeface="楷体_GB2312" pitchFamily="49" charset="-122"/>
              </a:endParaRPr>
            </a:p>
          </p:txBody>
        </p:sp>
      </p:grpSp>
      <p:sp>
        <p:nvSpPr>
          <p:cNvPr id="34820" name="Rectangle 6"/>
          <p:cNvSpPr>
            <a:spLocks noGrp="1" noChangeArrowheads="1"/>
          </p:cNvSpPr>
          <p:nvPr>
            <p:ph type="ctrTitle" idx="4294967295"/>
          </p:nvPr>
        </p:nvSpPr>
        <p:spPr>
          <a:xfrm>
            <a:off x="0" y="5715000"/>
            <a:ext cx="7772400" cy="1143000"/>
          </a:xfrm>
        </p:spPr>
        <p:txBody>
          <a:bodyPr/>
          <a:lstStyle/>
          <a:p>
            <a:pPr eaLnBrk="1" hangingPunct="1"/>
            <a:r>
              <a:rPr lang="zh-CN" altLang="en-US" sz="100" smtClean="0">
                <a:solidFill>
                  <a:schemeClr val="tx1"/>
                </a:solidFill>
              </a:rPr>
              <a:t>切尔诺梅尔金</a:t>
            </a:r>
            <a:endParaRPr lang="zh-CN" altLang="en-US" smtClean="0">
              <a:solidFill>
                <a:schemeClr val="tx1"/>
              </a:solidFill>
            </a:endParaRPr>
          </a:p>
        </p:txBody>
      </p:sp>
      <p:sp>
        <p:nvSpPr>
          <p:cNvPr id="34821" name="Rectangle 7"/>
          <p:cNvSpPr>
            <a:spLocks noChangeArrowheads="1"/>
          </p:cNvSpPr>
          <p:nvPr/>
        </p:nvSpPr>
        <p:spPr bwMode="auto">
          <a:xfrm>
            <a:off x="3924300" y="1319798"/>
            <a:ext cx="52197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00000"/>
              </a:lnSpc>
              <a:spcBef>
                <a:spcPct val="50000"/>
              </a:spcBef>
            </a:pPr>
            <a:r>
              <a:rPr kumimoji="0" lang="en-US" altLang="zh-CN" sz="2400" b="0" dirty="0">
                <a:latin typeface="Arial" charset="0"/>
                <a:ea typeface="宋体" pitchFamily="2" charset="-122"/>
              </a:rPr>
              <a:t>        </a:t>
            </a:r>
            <a:r>
              <a:rPr kumimoji="0" lang="zh-CN" altLang="en-US" sz="2400" b="0" dirty="0">
                <a:latin typeface="Arial" charset="0"/>
                <a:ea typeface="宋体" pitchFamily="2" charset="-122"/>
              </a:rPr>
              <a:t>切尔诺梅尔金于</a:t>
            </a:r>
            <a:r>
              <a:rPr kumimoji="0" lang="en-US" altLang="zh-CN" sz="2400" b="0" dirty="0">
                <a:latin typeface="Arial" charset="0"/>
                <a:ea typeface="宋体" pitchFamily="2" charset="-122"/>
              </a:rPr>
              <a:t>2010</a:t>
            </a:r>
            <a:r>
              <a:rPr kumimoji="0" lang="zh-CN" altLang="en-US" sz="2400" b="0" dirty="0">
                <a:latin typeface="Arial" charset="0"/>
                <a:ea typeface="宋体" pitchFamily="2" charset="-122"/>
              </a:rPr>
              <a:t>年</a:t>
            </a:r>
            <a:r>
              <a:rPr kumimoji="0" lang="en-US" altLang="zh-CN" sz="2400" b="0" dirty="0">
                <a:latin typeface="Arial" charset="0"/>
                <a:ea typeface="宋体" pitchFamily="2" charset="-122"/>
              </a:rPr>
              <a:t>11</a:t>
            </a:r>
            <a:r>
              <a:rPr kumimoji="0" lang="zh-CN" altLang="en-US" sz="2400" b="0" dirty="0">
                <a:latin typeface="Arial" charset="0"/>
                <a:ea typeface="宋体" pitchFamily="2" charset="-122"/>
              </a:rPr>
              <a:t>月</a:t>
            </a:r>
            <a:r>
              <a:rPr kumimoji="0" lang="en-US" altLang="zh-CN" sz="2400" b="0" dirty="0">
                <a:latin typeface="Arial" charset="0"/>
                <a:ea typeface="宋体" pitchFamily="2" charset="-122"/>
              </a:rPr>
              <a:t>3</a:t>
            </a:r>
            <a:r>
              <a:rPr kumimoji="0" lang="zh-CN" altLang="en-US" sz="2400" b="0" dirty="0">
                <a:latin typeface="Arial" charset="0"/>
                <a:ea typeface="宋体" pitchFamily="2" charset="-122"/>
              </a:rPr>
              <a:t>日病逝世，享年</a:t>
            </a:r>
            <a:r>
              <a:rPr kumimoji="0" lang="en-US" altLang="zh-CN" sz="2400" b="0" dirty="0">
                <a:latin typeface="Arial" charset="0"/>
                <a:ea typeface="宋体" pitchFamily="2" charset="-122"/>
              </a:rPr>
              <a:t>72</a:t>
            </a:r>
            <a:r>
              <a:rPr kumimoji="0" lang="zh-CN" altLang="en-US" sz="2400" b="0" dirty="0">
                <a:latin typeface="Arial" charset="0"/>
                <a:ea typeface="宋体" pitchFamily="2" charset="-122"/>
              </a:rPr>
              <a:t>岁。 </a:t>
            </a:r>
          </a:p>
          <a:p>
            <a:pPr>
              <a:lnSpc>
                <a:spcPct val="100000"/>
              </a:lnSpc>
              <a:spcBef>
                <a:spcPct val="50000"/>
              </a:spcBef>
            </a:pPr>
            <a:r>
              <a:rPr kumimoji="0" lang="zh-CN" altLang="en-US" sz="2400" b="0" dirty="0">
                <a:latin typeface="Arial" charset="0"/>
                <a:ea typeface="宋体" pitchFamily="2" charset="-122"/>
              </a:rPr>
              <a:t>　　梅德韦杰夫称，</a:t>
            </a:r>
            <a:r>
              <a:rPr kumimoji="0" lang="zh-CN" altLang="en-US" sz="2400" b="0" dirty="0">
                <a:latin typeface="Times New Roman" pitchFamily="18" charset="0"/>
                <a:ea typeface="宋体" pitchFamily="2" charset="-122"/>
              </a:rPr>
              <a:t>“</a:t>
            </a:r>
            <a:r>
              <a:rPr kumimoji="0" lang="zh-CN" altLang="en-US" sz="2400" b="0" dirty="0">
                <a:latin typeface="Arial" charset="0"/>
                <a:ea typeface="宋体" pitchFamily="2" charset="-122"/>
              </a:rPr>
              <a:t>切尔诺梅尔金是俄罗斯重要的历史人物。</a:t>
            </a:r>
            <a:r>
              <a:rPr kumimoji="0" lang="zh-CN" altLang="en-US" sz="2400" b="0" dirty="0">
                <a:latin typeface="Times New Roman" pitchFamily="18" charset="0"/>
                <a:ea typeface="宋体" pitchFamily="2" charset="-122"/>
              </a:rPr>
              <a:t>”</a:t>
            </a:r>
            <a:r>
              <a:rPr kumimoji="0" lang="zh-CN" altLang="en-US" sz="2400" b="0" dirty="0">
                <a:latin typeface="Arial" charset="0"/>
                <a:ea typeface="宋体" pitchFamily="2" charset="-122"/>
              </a:rPr>
              <a:t>普京说，</a:t>
            </a:r>
            <a:r>
              <a:rPr kumimoji="0" lang="zh-CN" altLang="en-US" sz="2400" b="0" dirty="0">
                <a:latin typeface="Times New Roman" pitchFamily="18" charset="0"/>
                <a:ea typeface="宋体" pitchFamily="2" charset="-122"/>
              </a:rPr>
              <a:t>“</a:t>
            </a:r>
            <a:r>
              <a:rPr kumimoji="0" lang="zh-CN" altLang="en-US" sz="2400" b="0" dirty="0">
                <a:latin typeface="Arial" charset="0"/>
                <a:ea typeface="宋体" pitchFamily="2" charset="-122"/>
              </a:rPr>
              <a:t>切尔诺梅尔金是一个时代的</a:t>
            </a:r>
            <a:r>
              <a:rPr kumimoji="0" lang="zh-CN" altLang="en-US" sz="2400" dirty="0">
                <a:latin typeface="Arial" charset="0"/>
                <a:ea typeface="宋体" pitchFamily="2" charset="-122"/>
              </a:rPr>
              <a:t>标志性政治家</a:t>
            </a:r>
            <a:r>
              <a:rPr kumimoji="0" lang="zh-CN" altLang="en-US" sz="2400" b="0" dirty="0">
                <a:latin typeface="Arial" charset="0"/>
                <a:ea typeface="宋体" pitchFamily="2" charset="-122"/>
              </a:rPr>
              <a:t>。</a:t>
            </a:r>
            <a:r>
              <a:rPr kumimoji="0" lang="zh-CN" altLang="en-US" sz="2400" b="0" dirty="0">
                <a:latin typeface="Times New Roman" pitchFamily="18" charset="0"/>
                <a:ea typeface="宋体" pitchFamily="2" charset="-122"/>
              </a:rPr>
              <a:t>”</a:t>
            </a:r>
            <a:r>
              <a:rPr kumimoji="0" lang="zh-CN" altLang="en-US" sz="2400" b="0" dirty="0">
                <a:latin typeface="Arial" charset="0"/>
                <a:ea typeface="宋体" pitchFamily="2" charset="-122"/>
              </a:rPr>
              <a:t> 　　</a:t>
            </a:r>
          </a:p>
          <a:p>
            <a:pPr>
              <a:lnSpc>
                <a:spcPct val="100000"/>
              </a:lnSpc>
              <a:spcBef>
                <a:spcPct val="50000"/>
              </a:spcBef>
            </a:pPr>
            <a:r>
              <a:rPr kumimoji="0" lang="zh-CN" altLang="en-US" sz="2400" b="0" dirty="0">
                <a:latin typeface="Arial" charset="0"/>
                <a:ea typeface="宋体" pitchFamily="2" charset="-122"/>
              </a:rPr>
              <a:t>       切尔诺梅尔金于</a:t>
            </a:r>
            <a:r>
              <a:rPr kumimoji="0" lang="en-US" altLang="zh-CN" sz="2400" b="0" dirty="0">
                <a:latin typeface="Arial" charset="0"/>
                <a:ea typeface="宋体" pitchFamily="2" charset="-122"/>
              </a:rPr>
              <a:t>1992</a:t>
            </a:r>
            <a:r>
              <a:rPr kumimoji="0" lang="zh-CN" altLang="en-US" sz="2400" b="0" dirty="0">
                <a:latin typeface="Arial" charset="0"/>
                <a:ea typeface="宋体" pitchFamily="2" charset="-122"/>
              </a:rPr>
              <a:t>年上台，是俄罗斯在位时间最长的总理之一，由于他稳重务实，与总统和杜马各党派都保持着良好的关系。所以，自他上台后尽管叶利钦多次改组政府，切尔诺梅尔金一直稳坐钓鱼台，被誉为</a:t>
            </a:r>
            <a:r>
              <a:rPr kumimoji="0" lang="zh-CN" altLang="en-US" sz="2400" b="0" dirty="0">
                <a:latin typeface="Times New Roman" pitchFamily="18" charset="0"/>
                <a:ea typeface="宋体" pitchFamily="2" charset="-122"/>
              </a:rPr>
              <a:t>“</a:t>
            </a:r>
            <a:r>
              <a:rPr kumimoji="0" lang="zh-CN" altLang="en-US" sz="2400" b="0" dirty="0">
                <a:latin typeface="Arial" charset="0"/>
                <a:ea typeface="宋体" pitchFamily="2" charset="-122"/>
              </a:rPr>
              <a:t>俄罗斯社会的稳定器和平衡大师</a:t>
            </a:r>
            <a:r>
              <a:rPr kumimoji="0" lang="zh-CN" altLang="en-US" sz="2400" b="0" dirty="0">
                <a:latin typeface="Times New Roman" pitchFamily="18" charset="0"/>
                <a:ea typeface="宋体" pitchFamily="2" charset="-122"/>
              </a:rPr>
              <a:t>”</a:t>
            </a:r>
            <a:r>
              <a:rPr kumimoji="0" lang="zh-CN" altLang="en-US" sz="2400" b="0" dirty="0">
                <a:latin typeface="Arial" charset="0"/>
                <a:ea typeface="宋体" pitchFamily="2" charset="-122"/>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dissolve">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ppt_x</p:attrName>
                                        </p:attrNameLst>
                                      </p:cBhvr>
                                      <p:tavLst>
                                        <p:tav tm="0">
                                          <p:val>
                                            <p:fltVal val="0.5"/>
                                          </p:val>
                                        </p:tav>
                                        <p:tav tm="100000">
                                          <p:val>
                                            <p:strVal val="#ppt_x"/>
                                          </p:val>
                                        </p:tav>
                                      </p:tavLst>
                                    </p:anim>
                                    <p:anim calcmode="lin" valueType="num">
                                      <p:cBhvr>
                                        <p:cTn id="15"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8867" y="1124744"/>
            <a:ext cx="8835133" cy="634020"/>
          </a:xfrm>
          <a:prstGeom prst="rect">
            <a:avLst/>
          </a:prstGeom>
          <a:noFill/>
        </p:spPr>
        <p:txBody>
          <a:bodyPr wrap="square" rtlCol="0">
            <a:spAutoFit/>
          </a:bodyPr>
          <a:lstStyle/>
          <a:p>
            <a:r>
              <a:rPr lang="en-US" altLang="zh-CN" dirty="0" smtClean="0">
                <a:solidFill>
                  <a:srgbClr val="FF8E1D"/>
                </a:solidFill>
                <a:latin typeface="+mj-ea"/>
                <a:ea typeface="+mj-ea"/>
              </a:rPr>
              <a:t>(</a:t>
            </a:r>
            <a:r>
              <a:rPr lang="zh-CN" altLang="en-US" dirty="0">
                <a:solidFill>
                  <a:srgbClr val="FF8E1D"/>
                </a:solidFill>
                <a:latin typeface="+mj-ea"/>
                <a:ea typeface="+mj-ea"/>
              </a:rPr>
              <a:t>三</a:t>
            </a:r>
            <a:r>
              <a:rPr lang="en-US" altLang="zh-CN" dirty="0" smtClean="0">
                <a:solidFill>
                  <a:srgbClr val="FF8E1D"/>
                </a:solidFill>
                <a:latin typeface="+mj-ea"/>
                <a:ea typeface="+mj-ea"/>
              </a:rPr>
              <a:t>)</a:t>
            </a:r>
            <a:r>
              <a:rPr lang="zh-CN" altLang="en-US" dirty="0" smtClean="0">
                <a:solidFill>
                  <a:srgbClr val="FF8E1D"/>
                </a:solidFill>
                <a:latin typeface="+mj-ea"/>
                <a:ea typeface="+mj-ea"/>
              </a:rPr>
              <a:t>普京时期俄罗斯总统制全面扩张</a:t>
            </a:r>
            <a:endParaRPr lang="zh-CN" altLang="en-US" dirty="0">
              <a:solidFill>
                <a:srgbClr val="FF8E1D"/>
              </a:solidFill>
              <a:latin typeface="+mj-ea"/>
              <a:ea typeface="+mj-ea"/>
            </a:endParaRPr>
          </a:p>
        </p:txBody>
      </p:sp>
      <p:pic>
        <p:nvPicPr>
          <p:cNvPr id="3" name="Picture 4" descr="普京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874" y="1988840"/>
            <a:ext cx="5104507" cy="350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6050" cmpd="thickThin">
                <a:solidFill>
                  <a:srgbClr val="000000"/>
                </a:solidFill>
                <a:miter lim="800000"/>
                <a:headEnd/>
                <a:tailEnd/>
              </a14:hiddenLine>
            </a:ext>
          </a:extLst>
        </p:spPr>
      </p:pic>
    </p:spTree>
    <p:extLst>
      <p:ext uri="{BB962C8B-B14F-4D97-AF65-F5344CB8AC3E}">
        <p14:creationId xmlns:p14="http://schemas.microsoft.com/office/powerpoint/2010/main" val="63239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idx="4294967295"/>
          </p:nvPr>
        </p:nvSpPr>
        <p:spPr>
          <a:xfrm>
            <a:off x="0" y="277813"/>
            <a:ext cx="9144000" cy="6580187"/>
          </a:xfrm>
          <a:ln>
            <a:solidFill>
              <a:srgbClr val="FF6600"/>
            </a:solidFill>
            <a:miter lim="800000"/>
            <a:headEnd/>
            <a:tailEnd/>
          </a:ln>
        </p:spPr>
        <p:txBody>
          <a:bodyPr/>
          <a:lstStyle/>
          <a:p>
            <a:pPr eaLnBrk="1" hangingPunct="1">
              <a:buFontTx/>
              <a:buNone/>
            </a:pPr>
            <a:r>
              <a:rPr lang="en-US" altLang="zh-CN" dirty="0" smtClean="0"/>
              <a:t>          </a:t>
            </a:r>
            <a:r>
              <a:rPr lang="zh-CN" altLang="en-US" dirty="0" smtClean="0">
                <a:latin typeface="楷体_GB2312" pitchFamily="49" charset="-122"/>
                <a:ea typeface="楷体_GB2312" pitchFamily="49" charset="-122"/>
              </a:rPr>
              <a:t>普京上台后，进一步扩大和加强总统权力。</a:t>
            </a:r>
          </a:p>
          <a:p>
            <a:pPr eaLnBrk="1" hangingPunct="1">
              <a:buFontTx/>
              <a:buNone/>
            </a:pPr>
            <a:r>
              <a:rPr lang="zh-CN" altLang="en-US" dirty="0" smtClean="0">
                <a:latin typeface="楷体_GB2312" pitchFamily="49" charset="-122"/>
                <a:ea typeface="楷体_GB2312" pitchFamily="49" charset="-122"/>
              </a:rPr>
              <a:t>    第一，通过一系列法律加强中央权力。</a:t>
            </a:r>
            <a:r>
              <a:rPr lang="en-US" altLang="zh-CN" dirty="0" smtClean="0">
                <a:latin typeface="楷体_GB2312" pitchFamily="49" charset="-122"/>
                <a:ea typeface="楷体_GB2312" pitchFamily="49" charset="-122"/>
              </a:rPr>
              <a:t>2000</a:t>
            </a:r>
            <a:r>
              <a:rPr lang="zh-CN" altLang="en-US" dirty="0" smtClean="0">
                <a:latin typeface="楷体_GB2312" pitchFamily="49" charset="-122"/>
                <a:ea typeface="楷体_GB2312" pitchFamily="49" charset="-122"/>
              </a:rPr>
              <a:t>年</a:t>
            </a:r>
            <a:r>
              <a:rPr lang="en-US" altLang="zh-CN" dirty="0" smtClean="0">
                <a:latin typeface="楷体_GB2312" pitchFamily="49" charset="-122"/>
                <a:ea typeface="楷体_GB2312" pitchFamily="49" charset="-122"/>
              </a:rPr>
              <a:t>5</a:t>
            </a:r>
            <a:r>
              <a:rPr lang="zh-CN" altLang="en-US" dirty="0" smtClean="0">
                <a:latin typeface="楷体_GB2312" pitchFamily="49" charset="-122"/>
                <a:ea typeface="楷体_GB2312" pitchFamily="49" charset="-122"/>
              </a:rPr>
              <a:t>月，普京下令将俄联邦划分为</a:t>
            </a:r>
            <a:r>
              <a:rPr lang="en-US" altLang="zh-CN" dirty="0" smtClean="0">
                <a:latin typeface="楷体_GB2312" pitchFamily="49" charset="-122"/>
                <a:ea typeface="楷体_GB2312" pitchFamily="49" charset="-122"/>
              </a:rPr>
              <a:t>7</a:t>
            </a:r>
            <a:r>
              <a:rPr lang="zh-CN" altLang="en-US" dirty="0" smtClean="0">
                <a:latin typeface="楷体_GB2312" pitchFamily="49" charset="-122"/>
                <a:ea typeface="楷体_GB2312" pitchFamily="49" charset="-122"/>
              </a:rPr>
              <a:t>个联邦区，并任命了</a:t>
            </a:r>
            <a:r>
              <a:rPr lang="en-US" altLang="zh-CN" dirty="0" smtClean="0">
                <a:latin typeface="楷体_GB2312" pitchFamily="49" charset="-122"/>
                <a:ea typeface="楷体_GB2312" pitchFamily="49" charset="-122"/>
              </a:rPr>
              <a:t>7</a:t>
            </a:r>
            <a:r>
              <a:rPr lang="zh-CN" altLang="en-US" dirty="0" smtClean="0">
                <a:latin typeface="楷体_GB2312" pitchFamily="49" charset="-122"/>
                <a:ea typeface="楷体_GB2312" pitchFamily="49" charset="-122"/>
              </a:rPr>
              <a:t>个联邦区的总统全权代表。此后普京又提出了包括</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联邦委员会组成法</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在内的法律草案。目的一是改组议会上院议员的组成方式，二是总统有权解除地方领导人职务和解散地方议会。</a:t>
            </a:r>
          </a:p>
          <a:p>
            <a:pPr eaLnBrk="1" hangingPunct="1">
              <a:buFontTx/>
              <a:buNone/>
            </a:pPr>
            <a:r>
              <a:rPr lang="zh-CN" altLang="en-US" dirty="0" smtClean="0">
                <a:latin typeface="楷体_GB2312" pitchFamily="49" charset="-122"/>
                <a:ea typeface="楷体_GB2312" pitchFamily="49" charset="-122"/>
              </a:rPr>
              <a:t>   第二，多党制被纳入法制轨道。</a:t>
            </a:r>
          </a:p>
          <a:p>
            <a:pPr eaLnBrk="1" hangingPunct="1">
              <a:buFontTx/>
              <a:buNone/>
            </a:pPr>
            <a:r>
              <a:rPr lang="zh-CN" altLang="en-US" dirty="0" smtClean="0">
                <a:latin typeface="楷体_GB2312" pitchFamily="49" charset="-122"/>
                <a:ea typeface="楷体_GB2312" pitchFamily="49" charset="-122"/>
              </a:rPr>
              <a:t>   第三，通过了一系列反对腐败法律，加大惩治腐败的力度，并对寡头势力</a:t>
            </a:r>
            <a:r>
              <a:rPr lang="zh-CN" altLang="en-US" dirty="0">
                <a:latin typeface="楷体_GB2312" pitchFamily="49" charset="-122"/>
                <a:ea typeface="楷体_GB2312" pitchFamily="49" charset="-122"/>
              </a:rPr>
              <a:t>持续</a:t>
            </a:r>
            <a:r>
              <a:rPr lang="zh-CN" altLang="en-US" dirty="0" smtClean="0">
                <a:latin typeface="楷体_GB2312" pitchFamily="49" charset="-122"/>
                <a:ea typeface="楷体_GB2312" pitchFamily="49" charset="-122"/>
              </a:rPr>
              <a:t>予以打击。</a:t>
            </a:r>
          </a:p>
          <a:p>
            <a:pPr eaLnBrk="1" hangingPunct="1">
              <a:buFontTx/>
              <a:buNone/>
            </a:pPr>
            <a:r>
              <a:rPr lang="zh-CN" altLang="en-US" dirty="0" smtClean="0">
                <a:latin typeface="楷体_GB2312" pitchFamily="49" charset="-122"/>
                <a:ea typeface="楷体_GB2312" pitchFamily="49" charset="-122"/>
              </a:rPr>
              <a:t>   第四，对极端的民族主义、恐怖主义采取强硬立场。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Effect transition="in" filter="wipe(up)">
                                      <p:cBhvr>
                                        <p:cTn id="7" dur="500"/>
                                        <p:tgtEl>
                                          <p:spTgt spid="61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442">
                                            <p:txEl>
                                              <p:pRg st="1" end="1"/>
                                            </p:txEl>
                                          </p:spTgt>
                                        </p:tgtEl>
                                        <p:attrNameLst>
                                          <p:attrName>style.visibility</p:attrName>
                                        </p:attrNameLst>
                                      </p:cBhvr>
                                      <p:to>
                                        <p:strVal val="visible"/>
                                      </p:to>
                                    </p:set>
                                    <p:animEffect transition="in" filter="wipe(up)">
                                      <p:cBhvr>
                                        <p:cTn id="12" dur="500"/>
                                        <p:tgtEl>
                                          <p:spTgt spid="61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442">
                                            <p:txEl>
                                              <p:pRg st="2" end="2"/>
                                            </p:txEl>
                                          </p:spTgt>
                                        </p:tgtEl>
                                        <p:attrNameLst>
                                          <p:attrName>style.visibility</p:attrName>
                                        </p:attrNameLst>
                                      </p:cBhvr>
                                      <p:to>
                                        <p:strVal val="visible"/>
                                      </p:to>
                                    </p:set>
                                    <p:animEffect transition="in" filter="wipe(up)">
                                      <p:cBhvr>
                                        <p:cTn id="17" dur="500"/>
                                        <p:tgtEl>
                                          <p:spTgt spid="614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442">
                                            <p:txEl>
                                              <p:pRg st="3" end="3"/>
                                            </p:txEl>
                                          </p:spTgt>
                                        </p:tgtEl>
                                        <p:attrNameLst>
                                          <p:attrName>style.visibility</p:attrName>
                                        </p:attrNameLst>
                                      </p:cBhvr>
                                      <p:to>
                                        <p:strVal val="visible"/>
                                      </p:to>
                                    </p:set>
                                    <p:animEffect transition="in" filter="wipe(up)">
                                      <p:cBhvr>
                                        <p:cTn id="22" dur="500"/>
                                        <p:tgtEl>
                                          <p:spTgt spid="614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1442">
                                            <p:txEl>
                                              <p:pRg st="4" end="4"/>
                                            </p:txEl>
                                          </p:spTgt>
                                        </p:tgtEl>
                                        <p:attrNameLst>
                                          <p:attrName>style.visibility</p:attrName>
                                        </p:attrNameLst>
                                      </p:cBhvr>
                                      <p:to>
                                        <p:strVal val="visible"/>
                                      </p:to>
                                    </p:set>
                                    <p:animEffect transition="in" filter="wipe(up)">
                                      <p:cBhvr>
                                        <p:cTn id="27" dur="500"/>
                                        <p:tgtEl>
                                          <p:spTgt spid="61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725488"/>
            <a:ext cx="8613775"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945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48680"/>
            <a:ext cx="8784976" cy="5509200"/>
          </a:xfrm>
          <a:prstGeom prst="rect">
            <a:avLst/>
          </a:prstGeom>
          <a:noFill/>
        </p:spPr>
        <p:txBody>
          <a:bodyPr wrap="square" rtlCol="0">
            <a:spAutoFit/>
          </a:bodyPr>
          <a:lstStyle/>
          <a:p>
            <a:r>
              <a:rPr lang="zh-CN" altLang="en-US" dirty="0" smtClean="0">
                <a:latin typeface="+mn-ea"/>
                <a:ea typeface="+mn-ea"/>
              </a:rPr>
              <a:t>普京集权的原因：</a:t>
            </a:r>
            <a:endParaRPr lang="en-US" altLang="zh-CN" dirty="0" smtClean="0">
              <a:latin typeface="+mn-ea"/>
              <a:ea typeface="+mn-ea"/>
            </a:endParaRPr>
          </a:p>
          <a:p>
            <a:r>
              <a:rPr lang="zh-CN" altLang="en-US" dirty="0">
                <a:solidFill>
                  <a:srgbClr val="FF9933"/>
                </a:solidFill>
                <a:latin typeface="+mn-ea"/>
                <a:ea typeface="+mn-ea"/>
              </a:rPr>
              <a:t>社会因素</a:t>
            </a:r>
            <a:r>
              <a:rPr lang="zh-CN" altLang="en-US" dirty="0" smtClean="0">
                <a:latin typeface="+mn-ea"/>
                <a:ea typeface="+mn-ea"/>
              </a:rPr>
              <a:t>：</a:t>
            </a:r>
            <a:endParaRPr lang="en-US" altLang="zh-CN" dirty="0" smtClean="0">
              <a:latin typeface="+mn-ea"/>
              <a:ea typeface="+mn-ea"/>
            </a:endParaRPr>
          </a:p>
          <a:p>
            <a:r>
              <a:rPr lang="zh-CN" altLang="en-US" dirty="0" smtClean="0">
                <a:latin typeface="+mn-ea"/>
                <a:ea typeface="+mn-ea"/>
              </a:rPr>
              <a:t>第一，俄罗斯的传统：极权专制历史悠久</a:t>
            </a:r>
            <a:endParaRPr lang="en-US" altLang="zh-CN" dirty="0" smtClean="0">
              <a:latin typeface="+mn-ea"/>
              <a:ea typeface="+mn-ea"/>
            </a:endParaRPr>
          </a:p>
          <a:p>
            <a:r>
              <a:rPr lang="zh-CN" altLang="en-US" dirty="0" smtClean="0">
                <a:latin typeface="+mn-ea"/>
                <a:ea typeface="+mn-ea"/>
              </a:rPr>
              <a:t>第二，国家分裂现实：中央、中央和地方、地方之间、民族之间、阶级之间等。</a:t>
            </a:r>
            <a:endParaRPr lang="en-US" altLang="zh-CN" dirty="0" smtClean="0">
              <a:latin typeface="+mn-ea"/>
              <a:ea typeface="+mn-ea"/>
            </a:endParaRPr>
          </a:p>
          <a:p>
            <a:r>
              <a:rPr lang="zh-CN" altLang="en-US" dirty="0" smtClean="0">
                <a:latin typeface="+mn-ea"/>
                <a:ea typeface="+mn-ea"/>
              </a:rPr>
              <a:t>第三，国外的压力：北约东扩</a:t>
            </a:r>
            <a:endParaRPr lang="en-US" altLang="zh-CN" dirty="0" smtClean="0">
              <a:latin typeface="+mn-ea"/>
              <a:ea typeface="+mn-ea"/>
            </a:endParaRPr>
          </a:p>
          <a:p>
            <a:r>
              <a:rPr lang="zh-CN" altLang="en-US" dirty="0" smtClean="0">
                <a:solidFill>
                  <a:srgbClr val="FF9933"/>
                </a:solidFill>
                <a:latin typeface="+mn-ea"/>
                <a:ea typeface="+mn-ea"/>
              </a:rPr>
              <a:t>个人因素</a:t>
            </a:r>
            <a:r>
              <a:rPr lang="zh-CN" altLang="en-US" dirty="0" smtClean="0">
                <a:latin typeface="+mn-ea"/>
                <a:ea typeface="+mn-ea"/>
              </a:rPr>
              <a:t>：</a:t>
            </a:r>
            <a:endParaRPr lang="en-US" altLang="zh-CN" dirty="0" smtClean="0">
              <a:latin typeface="+mn-ea"/>
              <a:ea typeface="+mn-ea"/>
            </a:endParaRPr>
          </a:p>
          <a:p>
            <a:r>
              <a:rPr lang="zh-CN" altLang="en-US" dirty="0" smtClean="0">
                <a:latin typeface="+mn-ea"/>
                <a:ea typeface="+mn-ea"/>
              </a:rPr>
              <a:t>第一，普京</a:t>
            </a:r>
            <a:r>
              <a:rPr lang="zh-CN" altLang="en-US" dirty="0">
                <a:latin typeface="+mn-ea"/>
                <a:ea typeface="+mn-ea"/>
              </a:rPr>
              <a:t>成长在斯大林模式鼎盛</a:t>
            </a:r>
            <a:r>
              <a:rPr lang="zh-CN" altLang="en-US" dirty="0" smtClean="0">
                <a:latin typeface="+mn-ea"/>
                <a:ea typeface="+mn-ea"/>
              </a:rPr>
              <a:t>时期</a:t>
            </a:r>
            <a:endParaRPr lang="en-US" altLang="zh-CN" dirty="0" smtClean="0">
              <a:latin typeface="+mn-ea"/>
              <a:ea typeface="+mn-ea"/>
            </a:endParaRPr>
          </a:p>
          <a:p>
            <a:r>
              <a:rPr lang="zh-CN" altLang="en-US" dirty="0" smtClean="0">
                <a:latin typeface="+mn-ea"/>
                <a:ea typeface="+mn-ea"/>
              </a:rPr>
              <a:t>第二，普京职业特点</a:t>
            </a:r>
            <a:endParaRPr lang="en-US" altLang="zh-CN" dirty="0" smtClean="0"/>
          </a:p>
          <a:p>
            <a:r>
              <a:rPr lang="zh-CN" altLang="en-US" dirty="0" smtClean="0">
                <a:latin typeface="+mn-ea"/>
                <a:ea typeface="+mn-ea"/>
              </a:rPr>
              <a:t>比较斯大林与普京集权的特点</a:t>
            </a:r>
            <a:endParaRPr lang="en-US" altLang="zh-CN" dirty="0">
              <a:latin typeface="+mn-ea"/>
              <a:ea typeface="+mn-ea"/>
            </a:endParaRPr>
          </a:p>
        </p:txBody>
      </p:sp>
    </p:spTree>
    <p:extLst>
      <p:ext uri="{BB962C8B-B14F-4D97-AF65-F5344CB8AC3E}">
        <p14:creationId xmlns:p14="http://schemas.microsoft.com/office/powerpoint/2010/main" val="15557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476672"/>
            <a:ext cx="8269733" cy="6001643"/>
          </a:xfrm>
          <a:prstGeom prst="rect">
            <a:avLst/>
          </a:prstGeom>
        </p:spPr>
        <p:txBody>
          <a:bodyPr wrap="square">
            <a:spAutoFit/>
          </a:bodyPr>
          <a:lstStyle/>
          <a:p>
            <a:pPr lvl="0" indent="160338">
              <a:lnSpc>
                <a:spcPct val="100000"/>
              </a:lnSpc>
            </a:pPr>
            <a:r>
              <a:rPr lang="zh-CN" altLang="en-US" dirty="0" smtClean="0">
                <a:solidFill>
                  <a:srgbClr val="FFC000"/>
                </a:solidFill>
                <a:latin typeface="+mn-ea"/>
                <a:ea typeface="+mn-ea"/>
              </a:rPr>
              <a:t>梅</a:t>
            </a:r>
            <a:r>
              <a:rPr lang="zh-CN" altLang="zh-CN" dirty="0" smtClean="0">
                <a:solidFill>
                  <a:srgbClr val="FFC000"/>
                </a:solidFill>
                <a:latin typeface="+mn-ea"/>
                <a:ea typeface="+mn-ea"/>
              </a:rPr>
              <a:t>德韦杰夫</a:t>
            </a:r>
            <a:r>
              <a:rPr lang="zh-CN" altLang="en-US" dirty="0" smtClean="0">
                <a:solidFill>
                  <a:srgbClr val="FFC000"/>
                </a:solidFill>
                <a:latin typeface="+mn-ea"/>
                <a:ea typeface="+mn-ea"/>
              </a:rPr>
              <a:t>延长总统任期同时限制总统权力</a:t>
            </a:r>
            <a:endParaRPr lang="zh-CN" altLang="zh-CN" dirty="0" smtClean="0">
              <a:solidFill>
                <a:srgbClr val="FFC000"/>
              </a:solidFill>
              <a:latin typeface="+mn-ea"/>
              <a:ea typeface="+mn-ea"/>
            </a:endParaRPr>
          </a:p>
          <a:p>
            <a:pPr lvl="0" indent="160338" eaLnBrk="0" hangingPunct="0">
              <a:lnSpc>
                <a:spcPct val="100000"/>
              </a:lnSpc>
            </a:pPr>
            <a:r>
              <a:rPr lang="en-US" altLang="zh-CN" dirty="0" smtClean="0">
                <a:latin typeface="+mn-ea"/>
                <a:ea typeface="+mn-ea"/>
              </a:rPr>
              <a:t>   </a:t>
            </a:r>
            <a:r>
              <a:rPr lang="en-US" altLang="zh-CN" b="0" dirty="0" smtClean="0">
                <a:latin typeface="+mn-ea"/>
                <a:ea typeface="+mn-ea"/>
              </a:rPr>
              <a:t>2009</a:t>
            </a:r>
            <a:r>
              <a:rPr lang="zh-CN" altLang="en-US" b="0" dirty="0" smtClean="0">
                <a:latin typeface="+mn-ea"/>
                <a:ea typeface="+mn-ea"/>
              </a:rPr>
              <a:t>年</a:t>
            </a:r>
            <a:r>
              <a:rPr lang="zh-CN" altLang="zh-CN" b="0" dirty="0" smtClean="0">
                <a:latin typeface="+mn-ea"/>
                <a:ea typeface="+mn-ea"/>
              </a:rPr>
              <a:t>梅德韦杰夫</a:t>
            </a:r>
            <a:r>
              <a:rPr lang="zh-CN" altLang="en-US" b="0" dirty="0" smtClean="0">
                <a:latin typeface="+mn-ea"/>
                <a:ea typeface="+mn-ea"/>
              </a:rPr>
              <a:t>提议修改</a:t>
            </a:r>
            <a:r>
              <a:rPr lang="en-US" altLang="zh-CN" b="0" dirty="0" smtClean="0">
                <a:latin typeface="+mn-ea"/>
                <a:ea typeface="+mn-ea"/>
              </a:rPr>
              <a:t>93</a:t>
            </a:r>
            <a:r>
              <a:rPr lang="zh-CN" altLang="en-US" b="0" dirty="0" smtClean="0">
                <a:latin typeface="+mn-ea"/>
                <a:ea typeface="+mn-ea"/>
              </a:rPr>
              <a:t>年宪法，将总统任期由</a:t>
            </a:r>
            <a:r>
              <a:rPr lang="en-US" altLang="zh-CN" b="0" dirty="0" smtClean="0">
                <a:latin typeface="+mn-ea"/>
                <a:ea typeface="+mn-ea"/>
              </a:rPr>
              <a:t>4</a:t>
            </a:r>
            <a:r>
              <a:rPr lang="zh-CN" altLang="en-US" b="0" dirty="0" smtClean="0">
                <a:latin typeface="+mn-ea"/>
                <a:ea typeface="+mn-ea"/>
              </a:rPr>
              <a:t>年延长至</a:t>
            </a:r>
            <a:r>
              <a:rPr lang="en-US" altLang="zh-CN" b="0" dirty="0" smtClean="0">
                <a:latin typeface="+mn-ea"/>
                <a:ea typeface="+mn-ea"/>
              </a:rPr>
              <a:t>6</a:t>
            </a:r>
            <a:r>
              <a:rPr lang="zh-CN" altLang="en-US" b="0" dirty="0" smtClean="0">
                <a:latin typeface="+mn-ea"/>
                <a:ea typeface="+mn-ea"/>
              </a:rPr>
              <a:t>年，</a:t>
            </a:r>
            <a:r>
              <a:rPr lang="zh-CN" altLang="zh-CN" b="0" dirty="0" smtClean="0">
                <a:latin typeface="+mn-ea"/>
                <a:ea typeface="+mn-ea"/>
              </a:rPr>
              <a:t>这是俄罗斯宪法颁布15年来的首次修改。修改后的宪法将总统任期从4年提高到6年。除修改宪法外，梅德韦杰夫总统任内还恢复了曾于2004年取消的州长直选制度。</a:t>
            </a:r>
            <a:endParaRPr lang="en-US" altLang="zh-CN" b="0" dirty="0" smtClean="0">
              <a:latin typeface="+mn-ea"/>
              <a:ea typeface="+mn-ea"/>
            </a:endParaRPr>
          </a:p>
          <a:p>
            <a:pPr lvl="0" indent="160338" eaLnBrk="0" hangingPunct="0">
              <a:lnSpc>
                <a:spcPct val="100000"/>
              </a:lnSpc>
            </a:pPr>
            <a:r>
              <a:rPr lang="en-US" altLang="zh-CN" b="0" dirty="0">
                <a:latin typeface="+mn-ea"/>
                <a:ea typeface="+mn-ea"/>
              </a:rPr>
              <a:t> </a:t>
            </a:r>
            <a:r>
              <a:rPr lang="en-US" altLang="zh-CN" b="0" dirty="0" smtClean="0">
                <a:latin typeface="+mn-ea"/>
                <a:ea typeface="+mn-ea"/>
              </a:rPr>
              <a:t>  </a:t>
            </a:r>
            <a:r>
              <a:rPr lang="zh-CN" altLang="zh-CN" b="0" dirty="0" smtClean="0">
                <a:latin typeface="+mn-ea"/>
                <a:ea typeface="+mn-ea"/>
              </a:rPr>
              <a:t>简化政党登记制度。 </a:t>
            </a:r>
            <a:endParaRPr lang="en-US" altLang="zh-CN" b="0" dirty="0" smtClean="0">
              <a:latin typeface="+mn-ea"/>
              <a:ea typeface="+mn-ea"/>
            </a:endParaRPr>
          </a:p>
          <a:p>
            <a:pPr lvl="0" indent="160338" eaLnBrk="0" hangingPunct="0">
              <a:lnSpc>
                <a:spcPct val="100000"/>
              </a:lnSpc>
            </a:pPr>
            <a:r>
              <a:rPr lang="zh-CN" altLang="en-US" b="0" dirty="0" smtClean="0">
                <a:latin typeface="+mn-ea"/>
                <a:ea typeface="+mn-ea"/>
              </a:rPr>
              <a:t>   为</a:t>
            </a:r>
            <a:r>
              <a:rPr lang="zh-CN" altLang="en-US" b="0" dirty="0">
                <a:latin typeface="+mn-ea"/>
                <a:ea typeface="+mn-ea"/>
              </a:rPr>
              <a:t>解决北高加索问题，梅德韦杰夫于</a:t>
            </a:r>
            <a:r>
              <a:rPr lang="en-US" altLang="zh-CN" b="0" dirty="0">
                <a:latin typeface="+mn-ea"/>
                <a:ea typeface="+mn-ea"/>
              </a:rPr>
              <a:t>2010</a:t>
            </a:r>
            <a:r>
              <a:rPr lang="zh-CN" altLang="en-US" b="0" dirty="0">
                <a:latin typeface="+mn-ea"/>
                <a:ea typeface="+mn-ea"/>
              </a:rPr>
              <a:t>年</a:t>
            </a:r>
            <a:r>
              <a:rPr lang="en-US" altLang="zh-CN" b="0" dirty="0">
                <a:latin typeface="+mn-ea"/>
                <a:ea typeface="+mn-ea"/>
              </a:rPr>
              <a:t>1</a:t>
            </a:r>
            <a:r>
              <a:rPr lang="zh-CN" altLang="en-US" b="0" dirty="0">
                <a:latin typeface="+mn-ea"/>
                <a:ea typeface="+mn-ea"/>
              </a:rPr>
              <a:t>月下令成立第八个联邦区</a:t>
            </a:r>
            <a:r>
              <a:rPr lang="zh-CN" altLang="en-US" b="0" dirty="0" smtClean="0">
                <a:latin typeface="+mn-ea"/>
                <a:ea typeface="+mn-ea"/>
              </a:rPr>
              <a:t>，设立</a:t>
            </a:r>
            <a:r>
              <a:rPr lang="zh-CN" altLang="en-US" b="0" dirty="0">
                <a:latin typeface="+mn-ea"/>
                <a:ea typeface="+mn-ea"/>
              </a:rPr>
              <a:t>北高加索联邦区</a:t>
            </a:r>
            <a:r>
              <a:rPr lang="zh-CN" altLang="en-US" b="0" dirty="0" smtClean="0">
                <a:latin typeface="+mn-ea"/>
                <a:ea typeface="+mn-ea"/>
              </a:rPr>
              <a:t>，通过</a:t>
            </a:r>
            <a:r>
              <a:rPr lang="zh-CN" altLang="en-US" b="0" dirty="0">
                <a:latin typeface="+mn-ea"/>
                <a:ea typeface="+mn-ea"/>
              </a:rPr>
              <a:t>发展这一地区，更好地管理这一</a:t>
            </a:r>
            <a:r>
              <a:rPr lang="zh-CN" altLang="en-US" b="0" dirty="0" smtClean="0">
                <a:latin typeface="+mn-ea"/>
                <a:ea typeface="+mn-ea"/>
              </a:rPr>
              <a:t>地区。</a:t>
            </a:r>
            <a:endParaRPr lang="zh-CN" altLang="zh-CN" dirty="0">
              <a:latin typeface="+mn-ea"/>
              <a:ea typeface="+mn-ea"/>
            </a:endParaRPr>
          </a:p>
        </p:txBody>
      </p:sp>
    </p:spTree>
    <p:extLst>
      <p:ext uri="{BB962C8B-B14F-4D97-AF65-F5344CB8AC3E}">
        <p14:creationId xmlns:p14="http://schemas.microsoft.com/office/powerpoint/2010/main" val="532169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539750" y="1844675"/>
            <a:ext cx="8291513" cy="2232025"/>
          </a:xfrm>
        </p:spPr>
        <p:txBody>
          <a:bodyPr/>
          <a:lstStyle/>
          <a:p>
            <a:pPr eaLnBrk="1" hangingPunct="1">
              <a:spcBef>
                <a:spcPct val="0"/>
              </a:spcBef>
              <a:buFontTx/>
              <a:buNone/>
            </a:pPr>
            <a:r>
              <a:rPr lang="en-US" altLang="zh-CN" sz="4000" b="1" dirty="0" smtClean="0">
                <a:solidFill>
                  <a:schemeClr val="tx1"/>
                </a:solidFill>
              </a:rPr>
              <a:t>(</a:t>
            </a:r>
            <a:r>
              <a:rPr lang="zh-CN" altLang="en-US" sz="4000" b="1" dirty="0" smtClean="0">
                <a:solidFill>
                  <a:schemeClr val="tx1"/>
                </a:solidFill>
              </a:rPr>
              <a:t>四</a:t>
            </a:r>
            <a:r>
              <a:rPr lang="en-US" altLang="zh-CN" sz="4000" b="1" dirty="0" smtClean="0">
                <a:solidFill>
                  <a:schemeClr val="tx1"/>
                </a:solidFill>
              </a:rPr>
              <a:t>)</a:t>
            </a:r>
            <a:r>
              <a:rPr lang="zh-CN" altLang="en-US" sz="4000" b="1" dirty="0" smtClean="0">
                <a:solidFill>
                  <a:schemeClr val="tx1"/>
                </a:solidFill>
              </a:rPr>
              <a:t>俄罗斯总统选举</a:t>
            </a:r>
          </a:p>
          <a:p>
            <a:pPr eaLnBrk="1" hangingPunct="1">
              <a:spcBef>
                <a:spcPct val="0"/>
              </a:spcBef>
              <a:buFontTx/>
              <a:buNone/>
            </a:pPr>
            <a:endParaRPr lang="zh-CN" altLang="en-US" b="1" dirty="0" smtClean="0">
              <a:solidFill>
                <a:schemeClr val="tx1"/>
              </a:solidFill>
            </a:endParaRPr>
          </a:p>
          <a:p>
            <a:pPr eaLnBrk="1" hangingPunct="1">
              <a:spcBef>
                <a:spcPct val="0"/>
              </a:spcBef>
              <a:buFontTx/>
              <a:buNone/>
            </a:pPr>
            <a:r>
              <a:rPr lang="zh-CN" altLang="en-US" b="1" dirty="0" smtClean="0">
                <a:solidFill>
                  <a:schemeClr val="tx1"/>
                </a:solidFill>
              </a:rPr>
              <a:t>   </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内容占位符 2"/>
          <p:cNvSpPr>
            <a:spLocks noGrp="1"/>
          </p:cNvSpPr>
          <p:nvPr>
            <p:ph idx="1"/>
          </p:nvPr>
        </p:nvSpPr>
        <p:spPr/>
        <p:txBody>
          <a:bodyPr/>
          <a:lstStyle/>
          <a:p>
            <a:pPr marL="0" indent="0">
              <a:buNone/>
            </a:pPr>
            <a:r>
              <a:rPr lang="zh-CN" altLang="en-US" b="1" dirty="0" smtClean="0">
                <a:solidFill>
                  <a:schemeClr val="tx1"/>
                </a:solidFill>
              </a:rPr>
              <a:t>参考书：</a:t>
            </a:r>
            <a:endParaRPr lang="en-US" altLang="zh-CN" b="1" dirty="0" smtClean="0">
              <a:solidFill>
                <a:schemeClr val="tx1"/>
              </a:solidFill>
            </a:endParaRPr>
          </a:p>
          <a:p>
            <a:pPr marL="0" indent="0">
              <a:buNone/>
            </a:pPr>
            <a:r>
              <a:rPr lang="en-US" altLang="zh-CN" dirty="0" smtClean="0">
                <a:solidFill>
                  <a:schemeClr val="tx1"/>
                </a:solidFill>
              </a:rPr>
              <a:t>1.《</a:t>
            </a:r>
            <a:r>
              <a:rPr lang="zh-CN" altLang="en-US" dirty="0" smtClean="0">
                <a:solidFill>
                  <a:schemeClr val="tx1"/>
                </a:solidFill>
              </a:rPr>
              <a:t>俄罗斯国家转型研究</a:t>
            </a:r>
            <a:r>
              <a:rPr lang="en-US" altLang="zh-CN" dirty="0" smtClean="0">
                <a:solidFill>
                  <a:schemeClr val="tx1"/>
                </a:solidFill>
              </a:rPr>
              <a:t>》</a:t>
            </a:r>
            <a:r>
              <a:rPr lang="zh-CN" altLang="en-US" dirty="0" smtClean="0">
                <a:solidFill>
                  <a:schemeClr val="tx1"/>
                </a:solidFill>
              </a:rPr>
              <a:t>陆南泉著，社会科学文献出版社，</a:t>
            </a:r>
            <a:r>
              <a:rPr lang="en-US" altLang="zh-CN" dirty="0" smtClean="0">
                <a:solidFill>
                  <a:schemeClr val="tx1"/>
                </a:solidFill>
              </a:rPr>
              <a:t>2013.8</a:t>
            </a:r>
            <a:r>
              <a:rPr lang="zh-CN" altLang="en-US" dirty="0" smtClean="0">
                <a:solidFill>
                  <a:schemeClr val="tx1"/>
                </a:solidFill>
              </a:rPr>
              <a:t>。</a:t>
            </a:r>
            <a:endParaRPr lang="en-US" altLang="zh-CN" dirty="0" smtClean="0">
              <a:solidFill>
                <a:schemeClr val="tx1"/>
              </a:solidFill>
            </a:endParaRPr>
          </a:p>
          <a:p>
            <a:pPr marL="0" indent="0">
              <a:buNone/>
            </a:pPr>
            <a:r>
              <a:rPr lang="en-US" altLang="zh-CN" dirty="0" smtClean="0">
                <a:solidFill>
                  <a:schemeClr val="tx1"/>
                </a:solidFill>
              </a:rPr>
              <a:t>2.《</a:t>
            </a:r>
            <a:r>
              <a:rPr lang="zh-CN" altLang="en-US" dirty="0" smtClean="0">
                <a:solidFill>
                  <a:schemeClr val="tx1"/>
                </a:solidFill>
              </a:rPr>
              <a:t>形势与政策高级读本</a:t>
            </a:r>
            <a:r>
              <a:rPr lang="en-US" altLang="zh-CN" dirty="0" smtClean="0">
                <a:solidFill>
                  <a:schemeClr val="tx1"/>
                </a:solidFill>
              </a:rPr>
              <a:t>》</a:t>
            </a:r>
            <a:r>
              <a:rPr lang="zh-CN" altLang="en-US" dirty="0" smtClean="0">
                <a:solidFill>
                  <a:schemeClr val="tx1"/>
                </a:solidFill>
              </a:rPr>
              <a:t>李</a:t>
            </a:r>
            <a:r>
              <a:rPr lang="zh-CN" altLang="en-US" dirty="0">
                <a:solidFill>
                  <a:schemeClr val="tx1"/>
                </a:solidFill>
              </a:rPr>
              <a:t>淑</a:t>
            </a:r>
            <a:r>
              <a:rPr lang="zh-CN" altLang="en-US" dirty="0" smtClean="0">
                <a:solidFill>
                  <a:schemeClr val="tx1"/>
                </a:solidFill>
              </a:rPr>
              <a:t>珍主编编，北京大学出版社，</a:t>
            </a:r>
            <a:r>
              <a:rPr lang="en-US" altLang="zh-CN" dirty="0" smtClean="0">
                <a:solidFill>
                  <a:schemeClr val="tx1"/>
                </a:solidFill>
              </a:rPr>
              <a:t>2015.11</a:t>
            </a:r>
            <a:r>
              <a:rPr lang="zh-CN" altLang="en-US" dirty="0" smtClean="0">
                <a:solidFill>
                  <a:schemeClr val="tx1"/>
                </a:solidFill>
              </a:rPr>
              <a:t>。</a:t>
            </a:r>
            <a:endParaRPr lang="en-US" altLang="zh-CN" dirty="0" smtClean="0">
              <a:solidFill>
                <a:schemeClr val="tx1"/>
              </a:solidFill>
            </a:endParaRPr>
          </a:p>
          <a:p>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0" y="2425700"/>
            <a:ext cx="9144000" cy="0"/>
          </a:xfrm>
          <a:prstGeom prst="rect">
            <a:avLst/>
          </a:prstGeom>
          <a:solidFill>
            <a:srgbClr val="C8D8F2"/>
          </a:solidFill>
          <a:ln>
            <a:noFill/>
          </a:ln>
          <a:effectLst>
            <a:outerShdw dist="53882" dir="2700000" algn="ctr" rotWithShape="0">
              <a:schemeClr val="tx1"/>
            </a:outerShdw>
          </a:effectLst>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spAutoFit/>
          </a:bodyPr>
          <a:lstStyle/>
          <a:p>
            <a:endParaRPr lang="zh-CN" altLang="en-US"/>
          </a:p>
        </p:txBody>
      </p:sp>
      <p:graphicFrame>
        <p:nvGraphicFramePr>
          <p:cNvPr id="11345" name="Group 81"/>
          <p:cNvGraphicFramePr>
            <a:graphicFrameLocks noGrp="1"/>
          </p:cNvGraphicFramePr>
          <p:nvPr>
            <p:extLst>
              <p:ext uri="{D42A27DB-BD31-4B8C-83A1-F6EECF244321}">
                <p14:modId xmlns:p14="http://schemas.microsoft.com/office/powerpoint/2010/main" val="1605300324"/>
              </p:ext>
            </p:extLst>
          </p:nvPr>
        </p:nvGraphicFramePr>
        <p:xfrm>
          <a:off x="0" y="2349500"/>
          <a:ext cx="9144000" cy="1871663"/>
        </p:xfrm>
        <a:graphic>
          <a:graphicData uri="http://schemas.openxmlformats.org/drawingml/2006/table">
            <a:tbl>
              <a:tblPr/>
              <a:tblGrid>
                <a:gridCol w="900113">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7164387">
                  <a:extLst>
                    <a:ext uri="{9D8B030D-6E8A-4147-A177-3AD203B41FA5}">
                      <a16:colId xmlns:a16="http://schemas.microsoft.com/office/drawing/2014/main" val="20002"/>
                    </a:ext>
                  </a:extLst>
                </a:gridCol>
              </a:tblGrid>
              <a:tr h="1871663">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第一次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1991</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年</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12</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这次选举是在苏联解体前夕国内政局激烈动荡、民族矛盾加剧的背景下举行的。时任俄联邦最高苏维埃主席的叶利钦获得</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57.3%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的选票，当选俄罗斯首任总统。</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48" name="Group 84"/>
          <p:cNvGraphicFramePr>
            <a:graphicFrameLocks noGrp="1"/>
          </p:cNvGraphicFramePr>
          <p:nvPr>
            <p:extLst>
              <p:ext uri="{D42A27DB-BD31-4B8C-83A1-F6EECF244321}">
                <p14:modId xmlns:p14="http://schemas.microsoft.com/office/powerpoint/2010/main" val="2404077298"/>
              </p:ext>
            </p:extLst>
          </p:nvPr>
        </p:nvGraphicFramePr>
        <p:xfrm>
          <a:off x="0" y="4221163"/>
          <a:ext cx="9144000" cy="2160587"/>
        </p:xfrm>
        <a:graphic>
          <a:graphicData uri="http://schemas.openxmlformats.org/drawingml/2006/table">
            <a:tbl>
              <a:tblPr/>
              <a:tblGrid>
                <a:gridCol w="900113">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7164387">
                  <a:extLst>
                    <a:ext uri="{9D8B030D-6E8A-4147-A177-3AD203B41FA5}">
                      <a16:colId xmlns:a16="http://schemas.microsoft.com/office/drawing/2014/main" val="20002"/>
                    </a:ext>
                  </a:extLst>
                </a:gridCol>
              </a:tblGrid>
              <a:tr h="2160587">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第二次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1996</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年</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16</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叶利钦在第一轮投票中获得</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35.2%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的选票，仅比俄罗斯共产党领导人久加诺夫高出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个百分点。 在第二轮投票中，叶利钦胜出，获得连任。</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1999</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12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31</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日，叶利钦作出提前交权的决定，任命时任总理的普京为俄代总统。</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46" name="Group 82"/>
          <p:cNvGraphicFramePr>
            <a:graphicFrameLocks noGrp="1"/>
          </p:cNvGraphicFramePr>
          <p:nvPr>
            <p:extLst>
              <p:ext uri="{D42A27DB-BD31-4B8C-83A1-F6EECF244321}">
                <p14:modId xmlns:p14="http://schemas.microsoft.com/office/powerpoint/2010/main" val="1570504377"/>
              </p:ext>
            </p:extLst>
          </p:nvPr>
        </p:nvGraphicFramePr>
        <p:xfrm>
          <a:off x="0" y="1412875"/>
          <a:ext cx="9144000" cy="936625"/>
        </p:xfrm>
        <a:graphic>
          <a:graphicData uri="http://schemas.openxmlformats.org/drawingml/2006/table">
            <a:tbl>
              <a:tblPr/>
              <a:tblGrid>
                <a:gridCol w="900113">
                  <a:extLst>
                    <a:ext uri="{9D8B030D-6E8A-4147-A177-3AD203B41FA5}">
                      <a16:colId xmlns:a16="http://schemas.microsoft.com/office/drawing/2014/main" val="20000"/>
                    </a:ext>
                  </a:extLst>
                </a:gridCol>
                <a:gridCol w="1150937">
                  <a:extLst>
                    <a:ext uri="{9D8B030D-6E8A-4147-A177-3AD203B41FA5}">
                      <a16:colId xmlns:a16="http://schemas.microsoft.com/office/drawing/2014/main" val="20001"/>
                    </a:ext>
                  </a:extLst>
                </a:gridCol>
                <a:gridCol w="7092950">
                  <a:extLst>
                    <a:ext uri="{9D8B030D-6E8A-4147-A177-3AD203B41FA5}">
                      <a16:colId xmlns:a16="http://schemas.microsoft.com/office/drawing/2014/main" val="20002"/>
                    </a:ext>
                  </a:extLst>
                </a:gridCol>
              </a:tblGrid>
              <a:tr h="936625">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届次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时间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选举</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选举内容</a:t>
                      </a: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347" name="Rectangle 83"/>
          <p:cNvSpPr>
            <a:spLocks noChangeArrowheads="1"/>
          </p:cNvSpPr>
          <p:nvPr/>
        </p:nvSpPr>
        <p:spPr bwMode="auto">
          <a:xfrm>
            <a:off x="2627313" y="333375"/>
            <a:ext cx="1800493" cy="369332"/>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00004E"/>
                </a:solidFill>
              </a14:hiddenFill>
            </a:ext>
            <a:ext uri="{91240B29-F687-4F45-9708-019B960494DF}">
              <a14:hiddenLine xmlns:a14="http://schemas.microsoft.com/office/drawing/2010/main" w="38100" cmpd="dbl" algn="ctr">
                <a:solidFill>
                  <a:srgbClr val="FFFF00"/>
                </a:solidFill>
                <a:miter lim="800000"/>
                <a:headEnd/>
                <a:tailEnd/>
              </a14:hiddenLine>
            </a:ext>
          </a:extLst>
        </p:spPr>
        <p:txBody>
          <a:bodyPr wrap="none">
            <a:spAutoFit/>
          </a:bodyPr>
          <a:lstStyle/>
          <a:p>
            <a:r>
              <a:rPr kumimoji="0" lang="zh-CN" altLang="en-US" dirty="0"/>
              <a:t>俄罗斯历次总统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347"/>
                                        </p:tgtEl>
                                        <p:attrNameLst>
                                          <p:attrName>style.visibility</p:attrName>
                                        </p:attrNameLst>
                                      </p:cBhvr>
                                      <p:to>
                                        <p:strVal val="visible"/>
                                      </p:to>
                                    </p:set>
                                    <p:anim calcmode="lin" valueType="num">
                                      <p:cBhvr>
                                        <p:cTn id="7" dur="500" fill="hold"/>
                                        <p:tgtEl>
                                          <p:spTgt spid="11347"/>
                                        </p:tgtEl>
                                        <p:attrNameLst>
                                          <p:attrName>ppt_w</p:attrName>
                                        </p:attrNameLst>
                                      </p:cBhvr>
                                      <p:tavLst>
                                        <p:tav tm="0">
                                          <p:val>
                                            <p:fltVal val="0"/>
                                          </p:val>
                                        </p:tav>
                                        <p:tav tm="100000">
                                          <p:val>
                                            <p:strVal val="#ppt_w"/>
                                          </p:val>
                                        </p:tav>
                                      </p:tavLst>
                                    </p:anim>
                                    <p:anim calcmode="lin" valueType="num">
                                      <p:cBhvr>
                                        <p:cTn id="8" dur="500" fill="hold"/>
                                        <p:tgtEl>
                                          <p:spTgt spid="1134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11346"/>
                                        </p:tgtEl>
                                        <p:attrNameLst>
                                          <p:attrName>style.visibility</p:attrName>
                                        </p:attrNameLst>
                                      </p:cBhvr>
                                      <p:to>
                                        <p:strVal val="visible"/>
                                      </p:to>
                                    </p:set>
                                    <p:anim calcmode="lin" valueType="num">
                                      <p:cBhvr>
                                        <p:cTn id="13" dur="500" fill="hold"/>
                                        <p:tgtEl>
                                          <p:spTgt spid="11346"/>
                                        </p:tgtEl>
                                        <p:attrNameLst>
                                          <p:attrName>ppt_w</p:attrName>
                                        </p:attrNameLst>
                                      </p:cBhvr>
                                      <p:tavLst>
                                        <p:tav tm="0">
                                          <p:val>
                                            <p:fltVal val="0"/>
                                          </p:val>
                                        </p:tav>
                                        <p:tav tm="100000">
                                          <p:val>
                                            <p:strVal val="#ppt_w"/>
                                          </p:val>
                                        </p:tav>
                                      </p:tavLst>
                                    </p:anim>
                                    <p:anim calcmode="lin" valueType="num">
                                      <p:cBhvr>
                                        <p:cTn id="14" dur="500" fill="hold"/>
                                        <p:tgtEl>
                                          <p:spTgt spid="11346"/>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1345"/>
                                        </p:tgtEl>
                                        <p:attrNameLst>
                                          <p:attrName>style.visibility</p:attrName>
                                        </p:attrNameLst>
                                      </p:cBhvr>
                                      <p:to>
                                        <p:strVal val="visible"/>
                                      </p:to>
                                    </p:set>
                                    <p:anim calcmode="lin" valueType="num">
                                      <p:cBhvr>
                                        <p:cTn id="19" dur="500" fill="hold"/>
                                        <p:tgtEl>
                                          <p:spTgt spid="11345"/>
                                        </p:tgtEl>
                                        <p:attrNameLst>
                                          <p:attrName>ppt_w</p:attrName>
                                        </p:attrNameLst>
                                      </p:cBhvr>
                                      <p:tavLst>
                                        <p:tav tm="0">
                                          <p:val>
                                            <p:fltVal val="0"/>
                                          </p:val>
                                        </p:tav>
                                        <p:tav tm="100000">
                                          <p:val>
                                            <p:strVal val="#ppt_w"/>
                                          </p:val>
                                        </p:tav>
                                      </p:tavLst>
                                    </p:anim>
                                    <p:anim calcmode="lin" valueType="num">
                                      <p:cBhvr>
                                        <p:cTn id="20" dur="500" fill="hold"/>
                                        <p:tgtEl>
                                          <p:spTgt spid="11345"/>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11348"/>
                                        </p:tgtEl>
                                        <p:attrNameLst>
                                          <p:attrName>style.visibility</p:attrName>
                                        </p:attrNameLst>
                                      </p:cBhvr>
                                      <p:to>
                                        <p:strVal val="visible"/>
                                      </p:to>
                                    </p:set>
                                    <p:anim calcmode="lin" valueType="num">
                                      <p:cBhvr>
                                        <p:cTn id="25" dur="500" fill="hold"/>
                                        <p:tgtEl>
                                          <p:spTgt spid="11348"/>
                                        </p:tgtEl>
                                        <p:attrNameLst>
                                          <p:attrName>ppt_w</p:attrName>
                                        </p:attrNameLst>
                                      </p:cBhvr>
                                      <p:tavLst>
                                        <p:tav tm="0">
                                          <p:val>
                                            <p:fltVal val="0"/>
                                          </p:val>
                                        </p:tav>
                                        <p:tav tm="100000">
                                          <p:val>
                                            <p:strVal val="#ppt_w"/>
                                          </p:val>
                                        </p:tav>
                                      </p:tavLst>
                                    </p:anim>
                                    <p:anim calcmode="lin" valueType="num">
                                      <p:cBhvr>
                                        <p:cTn id="26" dur="500" fill="hold"/>
                                        <p:tgtEl>
                                          <p:spTgt spid="113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0" y="2987675"/>
            <a:ext cx="9144000" cy="0"/>
          </a:xfrm>
          <a:prstGeom prst="rect">
            <a:avLst/>
          </a:prstGeom>
          <a:solidFill>
            <a:srgbClr val="C8D8F2"/>
          </a:solidFill>
          <a:ln>
            <a:noFill/>
          </a:ln>
          <a:effectLst>
            <a:outerShdw dist="53882" dir="2700000" algn="ctr" rotWithShape="0">
              <a:schemeClr val="tx1"/>
            </a:outerShdw>
          </a:effectLst>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spAutoFit/>
          </a:bodyPr>
          <a:lstStyle/>
          <a:p>
            <a:endParaRPr lang="zh-CN" altLang="en-US"/>
          </a:p>
        </p:txBody>
      </p:sp>
      <p:sp>
        <p:nvSpPr>
          <p:cNvPr id="49155" name="Rectangle 62"/>
          <p:cNvSpPr>
            <a:spLocks noChangeArrowheads="1"/>
          </p:cNvSpPr>
          <p:nvPr/>
        </p:nvSpPr>
        <p:spPr bwMode="auto">
          <a:xfrm>
            <a:off x="0" y="2608263"/>
            <a:ext cx="9144000" cy="0"/>
          </a:xfrm>
          <a:prstGeom prst="rect">
            <a:avLst/>
          </a:prstGeom>
          <a:solidFill>
            <a:srgbClr val="C8D8F2"/>
          </a:solidFill>
          <a:ln>
            <a:noFill/>
          </a:ln>
          <a:effectLst>
            <a:outerShdw dist="53882" dir="2700000" algn="ctr" rotWithShape="0">
              <a:schemeClr val="tx1"/>
            </a:outerShdw>
          </a:effectLst>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spAutoFit/>
          </a:bodyPr>
          <a:lstStyle/>
          <a:p>
            <a:endParaRPr lang="zh-CN" altLang="en-US"/>
          </a:p>
        </p:txBody>
      </p:sp>
      <p:graphicFrame>
        <p:nvGraphicFramePr>
          <p:cNvPr id="10348" name="Group 108"/>
          <p:cNvGraphicFramePr>
            <a:graphicFrameLocks noGrp="1"/>
          </p:cNvGraphicFramePr>
          <p:nvPr>
            <p:extLst>
              <p:ext uri="{D42A27DB-BD31-4B8C-83A1-F6EECF244321}">
                <p14:modId xmlns:p14="http://schemas.microsoft.com/office/powerpoint/2010/main" val="3944689679"/>
              </p:ext>
            </p:extLst>
          </p:nvPr>
        </p:nvGraphicFramePr>
        <p:xfrm>
          <a:off x="0" y="1700213"/>
          <a:ext cx="9144000" cy="1152525"/>
        </p:xfrm>
        <a:graphic>
          <a:graphicData uri="http://schemas.openxmlformats.org/drawingml/2006/table">
            <a:tbl>
              <a:tblPr/>
              <a:tblGrid>
                <a:gridCol w="900113">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7164387">
                  <a:extLst>
                    <a:ext uri="{9D8B030D-6E8A-4147-A177-3AD203B41FA5}">
                      <a16:colId xmlns:a16="http://schemas.microsoft.com/office/drawing/2014/main" val="20002"/>
                    </a:ext>
                  </a:extLst>
                </a:gridCol>
              </a:tblGrid>
              <a:tr h="1152525">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第四次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2004</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年</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14</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普京获得了</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71.31%</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的选票，以绝对优势击败其他竞争对手，成功连任。</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325" name="Group 85"/>
          <p:cNvGraphicFramePr>
            <a:graphicFrameLocks noGrp="1"/>
          </p:cNvGraphicFramePr>
          <p:nvPr>
            <p:extLst>
              <p:ext uri="{D42A27DB-BD31-4B8C-83A1-F6EECF244321}">
                <p14:modId xmlns:p14="http://schemas.microsoft.com/office/powerpoint/2010/main" val="2877245288"/>
              </p:ext>
            </p:extLst>
          </p:nvPr>
        </p:nvGraphicFramePr>
        <p:xfrm>
          <a:off x="0" y="476250"/>
          <a:ext cx="9144000" cy="1228725"/>
        </p:xfrm>
        <a:graphic>
          <a:graphicData uri="http://schemas.openxmlformats.org/drawingml/2006/table">
            <a:tbl>
              <a:tblPr/>
              <a:tblGrid>
                <a:gridCol w="900113">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7164387">
                  <a:extLst>
                    <a:ext uri="{9D8B030D-6E8A-4147-A177-3AD203B41FA5}">
                      <a16:colId xmlns:a16="http://schemas.microsoft.com/office/drawing/2014/main" val="20002"/>
                    </a:ext>
                  </a:extLst>
                </a:gridCol>
              </a:tblGrid>
              <a:tr h="1228725">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第三次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2000</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年</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26</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代总统普京因严厉打击车臣分裂势力和采取有力措施稳定俄经济而得到选民的支持，赢得</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52.52%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的选票，当选总统。</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351" name="Group 111"/>
          <p:cNvGraphicFramePr>
            <a:graphicFrameLocks noGrp="1"/>
          </p:cNvGraphicFramePr>
          <p:nvPr>
            <p:extLst>
              <p:ext uri="{D42A27DB-BD31-4B8C-83A1-F6EECF244321}">
                <p14:modId xmlns:p14="http://schemas.microsoft.com/office/powerpoint/2010/main" val="2520857362"/>
              </p:ext>
            </p:extLst>
          </p:nvPr>
        </p:nvGraphicFramePr>
        <p:xfrm>
          <a:off x="-28575" y="2852738"/>
          <a:ext cx="9172575" cy="1687512"/>
        </p:xfrm>
        <a:graphic>
          <a:graphicData uri="http://schemas.openxmlformats.org/drawingml/2006/table">
            <a:tbl>
              <a:tblPr/>
              <a:tblGrid>
                <a:gridCol w="928688">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7164387">
                  <a:extLst>
                    <a:ext uri="{9D8B030D-6E8A-4147-A177-3AD203B41FA5}">
                      <a16:colId xmlns:a16="http://schemas.microsoft.com/office/drawing/2014/main" val="20002"/>
                    </a:ext>
                  </a:extLst>
                </a:gridCol>
              </a:tblGrid>
              <a:tr h="1687512">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第五次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2008</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7</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日</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俄罗斯第一副总理、普京的接班人梅德韦杰夫在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日举行的总统选举中，以</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70%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得票率高票当选。</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28575" cap="flat" cmpd="dbl" algn="ctr">
                      <a:solidFill>
                        <a:schemeClr val="tx1"/>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353" name="Group 113"/>
          <p:cNvGraphicFramePr>
            <a:graphicFrameLocks noGrp="1"/>
          </p:cNvGraphicFramePr>
          <p:nvPr>
            <p:extLst>
              <p:ext uri="{D42A27DB-BD31-4B8C-83A1-F6EECF244321}">
                <p14:modId xmlns:p14="http://schemas.microsoft.com/office/powerpoint/2010/main" val="2942036065"/>
              </p:ext>
            </p:extLst>
          </p:nvPr>
        </p:nvGraphicFramePr>
        <p:xfrm>
          <a:off x="-28575" y="4508500"/>
          <a:ext cx="9172575" cy="1655763"/>
        </p:xfrm>
        <a:graphic>
          <a:graphicData uri="http://schemas.openxmlformats.org/drawingml/2006/table">
            <a:tbl>
              <a:tblPr/>
              <a:tblGrid>
                <a:gridCol w="928688">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7164387">
                  <a:extLst>
                    <a:ext uri="{9D8B030D-6E8A-4147-A177-3AD203B41FA5}">
                      <a16:colId xmlns:a16="http://schemas.microsoft.com/office/drawing/2014/main" val="20002"/>
                    </a:ext>
                  </a:extLst>
                </a:gridCol>
              </a:tblGrid>
              <a:tr h="1655763">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第六次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2012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7</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日</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38100" cap="flat" cmpd="dbl" algn="ctr">
                      <a:solidFill>
                        <a:srgbClr val="000000"/>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eaLnBrk="0" hangingPunct="0">
                        <a:spcBef>
                          <a:spcPct val="20000"/>
                        </a:spcBef>
                        <a:defRPr sz="2400">
                          <a:solidFill>
                            <a:schemeClr val="tx1"/>
                          </a:solidFill>
                          <a:latin typeface="Arial" charset="0"/>
                          <a:ea typeface="宋体" pitchFamily="2" charset="-122"/>
                        </a:defRPr>
                      </a:lvl2pPr>
                      <a:lvl3pPr eaLnBrk="0" hangingPunct="0">
                        <a:spcBef>
                          <a:spcPct val="20000"/>
                        </a:spcBef>
                        <a:defRPr sz="2000">
                          <a:solidFill>
                            <a:schemeClr val="tx1"/>
                          </a:solidFill>
                          <a:latin typeface="Arial" charset="0"/>
                          <a:ea typeface="宋体" pitchFamily="2" charset="-122"/>
                        </a:defRPr>
                      </a:lvl3pPr>
                      <a:lvl4pPr eaLnBrk="0" hangingPunct="0">
                        <a:spcBef>
                          <a:spcPct val="20000"/>
                        </a:spcBef>
                        <a:defRPr>
                          <a:solidFill>
                            <a:schemeClr val="tx1"/>
                          </a:solidFill>
                          <a:latin typeface="Arial" charset="0"/>
                          <a:ea typeface="宋体" pitchFamily="2" charset="-122"/>
                        </a:defRPr>
                      </a:lvl4pPr>
                      <a:lvl5pPr eaLnBrk="0" hangingPunct="0">
                        <a:spcBef>
                          <a:spcPct val="20000"/>
                        </a:spcBef>
                        <a:defRPr>
                          <a:solidFill>
                            <a:schemeClr val="tx1"/>
                          </a:solidFill>
                          <a:latin typeface="Arial" charset="0"/>
                          <a:ea typeface="宋体" pitchFamily="2" charset="-122"/>
                        </a:defRPr>
                      </a:lvl5pPr>
                      <a:lvl6pPr eaLnBrk="0" fontAlgn="base" hangingPunct="0">
                        <a:spcBef>
                          <a:spcPct val="20000"/>
                        </a:spcBef>
                        <a:spcAft>
                          <a:spcPct val="0"/>
                        </a:spcAft>
                        <a:defRPr>
                          <a:solidFill>
                            <a:schemeClr val="tx1"/>
                          </a:solidFill>
                          <a:latin typeface="Arial" charset="0"/>
                          <a:ea typeface="宋体" pitchFamily="2" charset="-122"/>
                        </a:defRPr>
                      </a:lvl6pPr>
                      <a:lvl7pPr eaLnBrk="0" fontAlgn="base" hangingPunct="0">
                        <a:spcBef>
                          <a:spcPct val="20000"/>
                        </a:spcBef>
                        <a:spcAft>
                          <a:spcPct val="0"/>
                        </a:spcAft>
                        <a:defRPr>
                          <a:solidFill>
                            <a:schemeClr val="tx1"/>
                          </a:solidFill>
                          <a:latin typeface="Arial" charset="0"/>
                          <a:ea typeface="宋体" pitchFamily="2" charset="-122"/>
                        </a:defRPr>
                      </a:lvl7pPr>
                      <a:lvl8pPr eaLnBrk="0" fontAlgn="base" hangingPunct="0">
                        <a:spcBef>
                          <a:spcPct val="20000"/>
                        </a:spcBef>
                        <a:spcAft>
                          <a:spcPct val="0"/>
                        </a:spcAft>
                        <a:defRPr>
                          <a:solidFill>
                            <a:schemeClr val="tx1"/>
                          </a:solidFill>
                          <a:latin typeface="Arial" charset="0"/>
                          <a:ea typeface="宋体" pitchFamily="2" charset="-122"/>
                        </a:defRPr>
                      </a:lvl8pPr>
                      <a:lvl9pPr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俄罗斯总理普京在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月</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日举行的总统选举中，以</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63.6%</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得票率当选为俄罗斯新一届总统。</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38100" cap="flat" cmpd="dbl" algn="ctr">
                      <a:solidFill>
                        <a:srgbClr val="000000"/>
                      </a:solidFill>
                      <a:prstDash val="solid"/>
                      <a:round/>
                      <a:headEnd type="none" w="med" len="med"/>
                      <a:tailEnd type="none" w="med" len="med"/>
                    </a:lnL>
                    <a:lnR w="28575" cap="flat" cmpd="dbl" algn="ctr">
                      <a:solidFill>
                        <a:schemeClr val="tx1"/>
                      </a:solidFill>
                      <a:prstDash val="solid"/>
                      <a:round/>
                      <a:headEnd type="none" w="med" len="med"/>
                      <a:tailEnd type="none" w="med" len="med"/>
                    </a:lnR>
                    <a:lnT w="38100" cap="flat" cmpd="dbl" algn="ctr">
                      <a:solidFill>
                        <a:srgbClr val="000000"/>
                      </a:solidFill>
                      <a:prstDash val="solid"/>
                      <a:round/>
                      <a:headEnd type="none" w="med" len="med"/>
                      <a:tailEnd type="none" w="med" len="med"/>
                    </a:lnT>
                    <a:lnB w="3810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0348"/>
                                        </p:tgtEl>
                                        <p:attrNameLst>
                                          <p:attrName>style.visibility</p:attrName>
                                        </p:attrNameLst>
                                      </p:cBhvr>
                                      <p:to>
                                        <p:strVal val="visible"/>
                                      </p:to>
                                    </p:set>
                                    <p:anim calcmode="lin" valueType="num">
                                      <p:cBhvr>
                                        <p:cTn id="7" dur="500" fill="hold"/>
                                        <p:tgtEl>
                                          <p:spTgt spid="10348"/>
                                        </p:tgtEl>
                                        <p:attrNameLst>
                                          <p:attrName>ppt_w</p:attrName>
                                        </p:attrNameLst>
                                      </p:cBhvr>
                                      <p:tavLst>
                                        <p:tav tm="0">
                                          <p:val>
                                            <p:fltVal val="0"/>
                                          </p:val>
                                        </p:tav>
                                        <p:tav tm="100000">
                                          <p:val>
                                            <p:strVal val="#ppt_w"/>
                                          </p:val>
                                        </p:tav>
                                      </p:tavLst>
                                    </p:anim>
                                    <p:anim calcmode="lin" valueType="num">
                                      <p:cBhvr>
                                        <p:cTn id="8" dur="500" fill="hold"/>
                                        <p:tgtEl>
                                          <p:spTgt spid="1034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10325"/>
                                        </p:tgtEl>
                                        <p:attrNameLst>
                                          <p:attrName>style.visibility</p:attrName>
                                        </p:attrNameLst>
                                      </p:cBhvr>
                                      <p:to>
                                        <p:strVal val="visible"/>
                                      </p:to>
                                    </p:set>
                                    <p:anim calcmode="lin" valueType="num">
                                      <p:cBhvr>
                                        <p:cTn id="13" dur="500" fill="hold"/>
                                        <p:tgtEl>
                                          <p:spTgt spid="10325"/>
                                        </p:tgtEl>
                                        <p:attrNameLst>
                                          <p:attrName>ppt_w</p:attrName>
                                        </p:attrNameLst>
                                      </p:cBhvr>
                                      <p:tavLst>
                                        <p:tav tm="0">
                                          <p:val>
                                            <p:fltVal val="0"/>
                                          </p:val>
                                        </p:tav>
                                        <p:tav tm="100000">
                                          <p:val>
                                            <p:strVal val="#ppt_w"/>
                                          </p:val>
                                        </p:tav>
                                      </p:tavLst>
                                    </p:anim>
                                    <p:anim calcmode="lin" valueType="num">
                                      <p:cBhvr>
                                        <p:cTn id="14" dur="500" fill="hold"/>
                                        <p:tgtEl>
                                          <p:spTgt spid="10325"/>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0351"/>
                                        </p:tgtEl>
                                        <p:attrNameLst>
                                          <p:attrName>style.visibility</p:attrName>
                                        </p:attrNameLst>
                                      </p:cBhvr>
                                      <p:to>
                                        <p:strVal val="visible"/>
                                      </p:to>
                                    </p:set>
                                    <p:anim calcmode="lin" valueType="num">
                                      <p:cBhvr>
                                        <p:cTn id="19" dur="500" fill="hold"/>
                                        <p:tgtEl>
                                          <p:spTgt spid="10351"/>
                                        </p:tgtEl>
                                        <p:attrNameLst>
                                          <p:attrName>ppt_w</p:attrName>
                                        </p:attrNameLst>
                                      </p:cBhvr>
                                      <p:tavLst>
                                        <p:tav tm="0">
                                          <p:val>
                                            <p:fltVal val="0"/>
                                          </p:val>
                                        </p:tav>
                                        <p:tav tm="100000">
                                          <p:val>
                                            <p:strVal val="#ppt_w"/>
                                          </p:val>
                                        </p:tav>
                                      </p:tavLst>
                                    </p:anim>
                                    <p:anim calcmode="lin" valueType="num">
                                      <p:cBhvr>
                                        <p:cTn id="20" dur="500" fill="hold"/>
                                        <p:tgtEl>
                                          <p:spTgt spid="1035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10353"/>
                                        </p:tgtEl>
                                        <p:attrNameLst>
                                          <p:attrName>style.visibility</p:attrName>
                                        </p:attrNameLst>
                                      </p:cBhvr>
                                      <p:to>
                                        <p:strVal val="visible"/>
                                      </p:to>
                                    </p:set>
                                    <p:anim calcmode="lin" valueType="num">
                                      <p:cBhvr>
                                        <p:cTn id="25" dur="500" fill="hold"/>
                                        <p:tgtEl>
                                          <p:spTgt spid="10353"/>
                                        </p:tgtEl>
                                        <p:attrNameLst>
                                          <p:attrName>ppt_w</p:attrName>
                                        </p:attrNameLst>
                                      </p:cBhvr>
                                      <p:tavLst>
                                        <p:tav tm="0">
                                          <p:val>
                                            <p:fltVal val="0"/>
                                          </p:val>
                                        </p:tav>
                                        <p:tav tm="100000">
                                          <p:val>
                                            <p:strVal val="#ppt_w"/>
                                          </p:val>
                                        </p:tav>
                                      </p:tavLst>
                                    </p:anim>
                                    <p:anim calcmode="lin" valueType="num">
                                      <p:cBhvr>
                                        <p:cTn id="26" dur="500" fill="hold"/>
                                        <p:tgtEl>
                                          <p:spTgt spid="103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92696"/>
            <a:ext cx="8661648" cy="4525963"/>
          </a:xfrm>
        </p:spPr>
        <p:txBody>
          <a:bodyPr/>
          <a:lstStyle/>
          <a:p>
            <a:pPr marL="0" indent="0">
              <a:buNone/>
            </a:pPr>
            <a:r>
              <a:rPr lang="zh-CN" altLang="en-US" dirty="0" smtClean="0">
                <a:solidFill>
                  <a:schemeClr val="tx1"/>
                </a:solidFill>
              </a:rPr>
              <a:t>俄罗斯总统选举特点：</a:t>
            </a:r>
            <a:endParaRPr lang="en-US" altLang="zh-CN" dirty="0" smtClean="0">
              <a:solidFill>
                <a:schemeClr val="tx1"/>
              </a:solidFill>
            </a:endParaRPr>
          </a:p>
          <a:p>
            <a:pPr marL="0" indent="0">
              <a:buNone/>
            </a:pPr>
            <a:r>
              <a:rPr lang="en-US" altLang="zh-CN" dirty="0" smtClean="0">
                <a:solidFill>
                  <a:schemeClr val="tx1"/>
                </a:solidFill>
              </a:rPr>
              <a:t>1</a:t>
            </a:r>
            <a:r>
              <a:rPr lang="zh-CN" altLang="en-US" dirty="0" smtClean="0">
                <a:solidFill>
                  <a:schemeClr val="tx1"/>
                </a:solidFill>
              </a:rPr>
              <a:t>）民选</a:t>
            </a:r>
            <a:endParaRPr lang="en-US" altLang="zh-CN" dirty="0" smtClean="0">
              <a:solidFill>
                <a:schemeClr val="tx1"/>
              </a:solidFill>
            </a:endParaRPr>
          </a:p>
          <a:p>
            <a:pPr marL="0" indent="0">
              <a:buNone/>
            </a:pPr>
            <a:r>
              <a:rPr lang="en-US" altLang="zh-CN" dirty="0" smtClean="0">
                <a:solidFill>
                  <a:schemeClr val="tx1"/>
                </a:solidFill>
              </a:rPr>
              <a:t>2</a:t>
            </a:r>
            <a:r>
              <a:rPr lang="zh-CN" altLang="en-US" dirty="0" smtClean="0">
                <a:solidFill>
                  <a:schemeClr val="tx1"/>
                </a:solidFill>
              </a:rPr>
              <a:t>）钦定</a:t>
            </a:r>
            <a:endParaRPr lang="en-US" altLang="zh-CN" dirty="0" smtClean="0">
              <a:solidFill>
                <a:schemeClr val="tx1"/>
              </a:solidFill>
            </a:endParaRPr>
          </a:p>
          <a:p>
            <a:pPr marL="0" indent="0">
              <a:buNone/>
            </a:pPr>
            <a:r>
              <a:rPr lang="en-US" altLang="zh-CN" dirty="0" smtClean="0">
                <a:solidFill>
                  <a:schemeClr val="tx1"/>
                </a:solidFill>
              </a:rPr>
              <a:t>3</a:t>
            </a:r>
            <a:r>
              <a:rPr lang="zh-CN" altLang="en-US" dirty="0" smtClean="0">
                <a:solidFill>
                  <a:schemeClr val="tx1"/>
                </a:solidFill>
              </a:rPr>
              <a:t>）</a:t>
            </a:r>
            <a:r>
              <a:rPr lang="zh-CN" altLang="en-US" dirty="0">
                <a:solidFill>
                  <a:schemeClr val="tx1"/>
                </a:solidFill>
              </a:rPr>
              <a:t>一边倒</a:t>
            </a:r>
            <a:endParaRPr lang="en-US" altLang="zh-CN" dirty="0">
              <a:solidFill>
                <a:schemeClr val="tx1"/>
              </a:solidFill>
            </a:endParaRPr>
          </a:p>
          <a:p>
            <a:pPr marL="0" indent="0">
              <a:buNone/>
            </a:pPr>
            <a:r>
              <a:rPr lang="en-US" altLang="zh-CN" dirty="0" smtClean="0">
                <a:solidFill>
                  <a:schemeClr val="tx1"/>
                </a:solidFill>
              </a:rPr>
              <a:t>4</a:t>
            </a:r>
            <a:r>
              <a:rPr lang="zh-CN" altLang="en-US" dirty="0" smtClean="0">
                <a:solidFill>
                  <a:schemeClr val="tx1"/>
                </a:solidFill>
              </a:rPr>
              <a:t>）</a:t>
            </a:r>
            <a:r>
              <a:rPr lang="zh-CN" altLang="en-US" dirty="0">
                <a:solidFill>
                  <a:schemeClr val="tx1"/>
                </a:solidFill>
              </a:rPr>
              <a:t>变相</a:t>
            </a:r>
            <a:r>
              <a:rPr lang="zh-CN" altLang="en-US" dirty="0" smtClean="0">
                <a:solidFill>
                  <a:schemeClr val="tx1"/>
                </a:solidFill>
              </a:rPr>
              <a:t>终身制</a:t>
            </a:r>
            <a:endParaRPr lang="en-US" altLang="zh-CN" dirty="0">
              <a:solidFill>
                <a:schemeClr val="tx1"/>
              </a:solidFill>
            </a:endParaRPr>
          </a:p>
          <a:p>
            <a:pPr marL="0" indent="0">
              <a:buNone/>
            </a:pPr>
            <a:endParaRPr lang="zh-CN" altLang="en-US" dirty="0">
              <a:solidFill>
                <a:schemeClr val="tx1"/>
              </a:solidFill>
            </a:endParaRPr>
          </a:p>
        </p:txBody>
      </p:sp>
      <p:pic>
        <p:nvPicPr>
          <p:cNvPr id="4" name="Picture 3" descr="俄罗斯轮换"/>
          <p:cNvPicPr>
            <a:picLocks noChangeAspect="1" noChangeArrowheads="1"/>
          </p:cNvPicPr>
          <p:nvPr/>
        </p:nvPicPr>
        <p:blipFill>
          <a:blip r:embed="rId2">
            <a:extLst>
              <a:ext uri="{28A0092B-C50C-407E-A947-70E740481C1C}">
                <a14:useLocalDpi xmlns:a14="http://schemas.microsoft.com/office/drawing/2010/main" val="0"/>
              </a:ext>
            </a:extLst>
          </a:blip>
          <a:srcRect b="3519"/>
          <a:stretch>
            <a:fillRect/>
          </a:stretch>
        </p:blipFill>
        <p:spPr bwMode="auto">
          <a:xfrm>
            <a:off x="3995936" y="1412776"/>
            <a:ext cx="5041181" cy="533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778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0" y="1196975"/>
            <a:ext cx="9143999" cy="1143000"/>
          </a:xfrm>
        </p:spPr>
        <p:txBody>
          <a:bodyPr/>
          <a:lstStyle/>
          <a:p>
            <a:pPr eaLnBrk="1" hangingPunct="1"/>
            <a:r>
              <a:rPr lang="en-US" altLang="zh-CN" sz="3600" b="1" dirty="0" smtClean="0">
                <a:solidFill>
                  <a:schemeClr val="tx1"/>
                </a:solidFill>
              </a:rPr>
              <a:t>(</a:t>
            </a:r>
            <a:r>
              <a:rPr lang="zh-CN" altLang="en-US" sz="3600" b="1" dirty="0" smtClean="0">
                <a:solidFill>
                  <a:schemeClr val="tx1"/>
                </a:solidFill>
              </a:rPr>
              <a:t>五</a:t>
            </a:r>
            <a:r>
              <a:rPr lang="en-US" altLang="zh-CN" sz="3600" b="1" dirty="0" smtClean="0">
                <a:solidFill>
                  <a:schemeClr val="tx1"/>
                </a:solidFill>
              </a:rPr>
              <a:t>)</a:t>
            </a:r>
            <a:r>
              <a:rPr lang="zh-CN" altLang="en-US" sz="3600" b="1" dirty="0" smtClean="0">
                <a:solidFill>
                  <a:schemeClr val="tx1"/>
                </a:solidFill>
              </a:rPr>
              <a:t>俄罗斯总统制的异化：“梅普”组合</a:t>
            </a:r>
            <a:r>
              <a:rPr lang="zh-CN" altLang="en-US" sz="4000" b="1" dirty="0" smtClean="0">
                <a:solidFill>
                  <a:schemeClr val="tx1"/>
                </a:solidFill>
              </a:rPr>
              <a:t/>
            </a:r>
            <a:br>
              <a:rPr lang="zh-CN" altLang="en-US" sz="4000" b="1" dirty="0" smtClean="0">
                <a:solidFill>
                  <a:schemeClr val="tx1"/>
                </a:solidFill>
              </a:rPr>
            </a:br>
            <a:endParaRPr lang="zh-CN" altLang="en-US" sz="4000" b="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21538"/>
                                        </p:tgtEl>
                                        <p:attrNameLst>
                                          <p:attrName>style.visibility</p:attrName>
                                        </p:attrNameLst>
                                      </p:cBhvr>
                                      <p:to>
                                        <p:strVal val="visible"/>
                                      </p:to>
                                    </p:set>
                                    <p:anim calcmode="lin" valueType="num">
                                      <p:cBhvr>
                                        <p:cTn id="7" dur="500" fill="hold"/>
                                        <p:tgtEl>
                                          <p:spTgt spid="321538"/>
                                        </p:tgtEl>
                                        <p:attrNameLst>
                                          <p:attrName>ppt_w</p:attrName>
                                        </p:attrNameLst>
                                      </p:cBhvr>
                                      <p:tavLst>
                                        <p:tav tm="0">
                                          <p:val>
                                            <p:fltVal val="0"/>
                                          </p:val>
                                        </p:tav>
                                        <p:tav tm="100000">
                                          <p:val>
                                            <p:strVal val="#ppt_w"/>
                                          </p:val>
                                        </p:tav>
                                      </p:tavLst>
                                    </p:anim>
                                    <p:anim calcmode="lin" valueType="num">
                                      <p:cBhvr>
                                        <p:cTn id="8" dur="500" fill="hold"/>
                                        <p:tgtEl>
                                          <p:spTgt spid="3215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idx="1"/>
          </p:nvPr>
        </p:nvSpPr>
        <p:spPr>
          <a:xfrm>
            <a:off x="179388" y="1125538"/>
            <a:ext cx="8713787" cy="5184775"/>
          </a:xfrm>
        </p:spPr>
        <p:txBody>
          <a:bodyPr/>
          <a:lstStyle/>
          <a:p>
            <a:pPr eaLnBrk="1" hangingPunct="1">
              <a:buFontTx/>
              <a:buNone/>
            </a:pPr>
            <a:r>
              <a:rPr lang="en-US" altLang="zh-CN" b="1" dirty="0" smtClean="0">
                <a:solidFill>
                  <a:schemeClr val="tx1"/>
                </a:solidFill>
              </a:rPr>
              <a:t>1</a:t>
            </a:r>
            <a:r>
              <a:rPr lang="en-US" altLang="zh-CN" b="1" dirty="0">
                <a:solidFill>
                  <a:schemeClr val="tx1"/>
                </a:solidFill>
              </a:rPr>
              <a:t>.</a:t>
            </a:r>
            <a:r>
              <a:rPr lang="zh-CN" altLang="en-US" b="1" dirty="0" smtClean="0">
                <a:solidFill>
                  <a:schemeClr val="tx1"/>
                </a:solidFill>
              </a:rPr>
              <a:t>梅普组合的产生：</a:t>
            </a:r>
          </a:p>
          <a:p>
            <a:pPr eaLnBrk="1" hangingPunct="1">
              <a:buFontTx/>
              <a:buNone/>
            </a:pPr>
            <a:r>
              <a:rPr lang="zh-CN" altLang="en-US" b="1" dirty="0" smtClean="0">
                <a:solidFill>
                  <a:schemeClr val="tx1"/>
                </a:solidFill>
              </a:rPr>
              <a:t>         梅普早期在列宁格勒（圣彼得堡）时期既开始合作。 </a:t>
            </a:r>
          </a:p>
          <a:p>
            <a:pPr eaLnBrk="1" hangingPunct="1">
              <a:buFontTx/>
              <a:buNone/>
            </a:pPr>
            <a:r>
              <a:rPr lang="zh-CN" altLang="en-US" b="1" dirty="0" smtClean="0">
                <a:solidFill>
                  <a:schemeClr val="tx1"/>
                </a:solidFill>
              </a:rPr>
              <a:t>        普京</a:t>
            </a:r>
            <a:r>
              <a:rPr lang="en-US" altLang="zh-CN" b="1" dirty="0" smtClean="0">
                <a:solidFill>
                  <a:schemeClr val="tx1"/>
                </a:solidFill>
              </a:rPr>
              <a:t>2008</a:t>
            </a:r>
            <a:r>
              <a:rPr lang="zh-CN" altLang="en-US" b="1" dirty="0" smtClean="0">
                <a:solidFill>
                  <a:schemeClr val="tx1"/>
                </a:solidFill>
              </a:rPr>
              <a:t>年总统任期将届满</a:t>
            </a:r>
            <a:r>
              <a:rPr lang="en-US" altLang="zh-CN" b="1" dirty="0" smtClean="0">
                <a:solidFill>
                  <a:schemeClr val="tx1"/>
                </a:solidFill>
              </a:rPr>
              <a:t>, </a:t>
            </a:r>
            <a:r>
              <a:rPr lang="zh-CN" altLang="en-US" b="1" dirty="0" smtClean="0">
                <a:solidFill>
                  <a:schemeClr val="tx1"/>
                </a:solidFill>
              </a:rPr>
              <a:t>他推举时为政府第一副总理的梅德韦杰夫为下一届总统候选人。梅德韦杰夫当选后提名普京出任国家总理并兼任“统一俄罗斯”党主席</a:t>
            </a:r>
            <a:r>
              <a:rPr lang="en-US" altLang="zh-CN" b="1" dirty="0" smtClean="0">
                <a:solidFill>
                  <a:schemeClr val="tx1"/>
                </a:solidFill>
              </a:rPr>
              <a:t>,</a:t>
            </a:r>
            <a:r>
              <a:rPr lang="zh-CN" altLang="en-US" b="1" dirty="0" smtClean="0">
                <a:solidFill>
                  <a:schemeClr val="tx1"/>
                </a:solidFill>
              </a:rPr>
              <a:t>由此“梅普组合”正式形成。</a:t>
            </a:r>
          </a:p>
          <a:p>
            <a:pPr eaLnBrk="1" hangingPunct="1">
              <a:buFontTx/>
              <a:buNone/>
            </a:pPr>
            <a:endParaRPr lang="en-US" altLang="zh-CN" b="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43714">
                                            <p:txEl>
                                              <p:pRg st="0" end="0"/>
                                            </p:txEl>
                                          </p:spTgt>
                                        </p:tgtEl>
                                        <p:attrNameLst>
                                          <p:attrName>style.visibility</p:attrName>
                                        </p:attrNameLst>
                                      </p:cBhvr>
                                      <p:to>
                                        <p:strVal val="visible"/>
                                      </p:to>
                                    </p:set>
                                    <p:anim calcmode="lin" valueType="num">
                                      <p:cBhvr>
                                        <p:cTn id="7" dur="1000" fill="hold"/>
                                        <p:tgtEl>
                                          <p:spTgt spid="24371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4371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371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43714">
                                            <p:txEl>
                                              <p:pRg st="1" end="1"/>
                                            </p:txEl>
                                          </p:spTgt>
                                        </p:tgtEl>
                                        <p:attrNameLst>
                                          <p:attrName>style.visibility</p:attrName>
                                        </p:attrNameLst>
                                      </p:cBhvr>
                                      <p:to>
                                        <p:strVal val="visible"/>
                                      </p:to>
                                    </p:set>
                                    <p:anim calcmode="lin" valueType="num">
                                      <p:cBhvr>
                                        <p:cTn id="14" dur="1000" fill="hold"/>
                                        <p:tgtEl>
                                          <p:spTgt spid="243714">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4371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4371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43714">
                                            <p:txEl>
                                              <p:pRg st="2" end="2"/>
                                            </p:txEl>
                                          </p:spTgt>
                                        </p:tgtEl>
                                        <p:attrNameLst>
                                          <p:attrName>style.visibility</p:attrName>
                                        </p:attrNameLst>
                                      </p:cBhvr>
                                      <p:to>
                                        <p:strVal val="visible"/>
                                      </p:to>
                                    </p:set>
                                    <p:anim calcmode="lin" valueType="num">
                                      <p:cBhvr>
                                        <p:cTn id="21" dur="1000" fill="hold"/>
                                        <p:tgtEl>
                                          <p:spTgt spid="243714">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4371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437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idx="1"/>
          </p:nvPr>
        </p:nvSpPr>
        <p:spPr>
          <a:xfrm>
            <a:off x="250825" y="1125538"/>
            <a:ext cx="8713788" cy="4525962"/>
          </a:xfrm>
        </p:spPr>
        <p:txBody>
          <a:bodyPr/>
          <a:lstStyle/>
          <a:p>
            <a:pPr eaLnBrk="1" hangingPunct="1">
              <a:buFontTx/>
              <a:buNone/>
            </a:pPr>
            <a:r>
              <a:rPr lang="en-US" altLang="zh-CN" sz="2800" b="1" dirty="0" smtClean="0">
                <a:solidFill>
                  <a:schemeClr val="tx1"/>
                </a:solidFill>
              </a:rPr>
              <a:t>   2011</a:t>
            </a:r>
            <a:r>
              <a:rPr lang="zh-CN" altLang="en-US" sz="2800" b="1" dirty="0" smtClean="0">
                <a:solidFill>
                  <a:schemeClr val="tx1"/>
                </a:solidFill>
              </a:rPr>
              <a:t>年</a:t>
            </a:r>
            <a:r>
              <a:rPr lang="en-US" altLang="zh-CN" sz="2800" b="1" dirty="0" smtClean="0">
                <a:solidFill>
                  <a:schemeClr val="tx1"/>
                </a:solidFill>
              </a:rPr>
              <a:t>9</a:t>
            </a:r>
            <a:r>
              <a:rPr lang="zh-CN" altLang="en-US" sz="2800" b="1" dirty="0" smtClean="0">
                <a:solidFill>
                  <a:schemeClr val="tx1"/>
                </a:solidFill>
              </a:rPr>
              <a:t>月</a:t>
            </a:r>
            <a:r>
              <a:rPr lang="en-US" altLang="zh-CN" sz="2800" b="1" dirty="0" smtClean="0">
                <a:solidFill>
                  <a:schemeClr val="tx1"/>
                </a:solidFill>
              </a:rPr>
              <a:t>24</a:t>
            </a:r>
            <a:r>
              <a:rPr lang="zh-CN" altLang="en-US" sz="2800" b="1" dirty="0" smtClean="0">
                <a:solidFill>
                  <a:schemeClr val="tx1"/>
                </a:solidFill>
              </a:rPr>
              <a:t>日在“统一俄罗斯党”代表大会上，梅德韦杰夫主动提议请普京参加</a:t>
            </a:r>
            <a:r>
              <a:rPr lang="en-US" altLang="zh-CN" sz="2800" b="1" dirty="0" smtClean="0">
                <a:solidFill>
                  <a:schemeClr val="tx1"/>
                </a:solidFill>
              </a:rPr>
              <a:t>2012</a:t>
            </a:r>
            <a:r>
              <a:rPr lang="zh-CN" altLang="en-US" sz="2800" b="1" dirty="0" smtClean="0">
                <a:solidFill>
                  <a:schemeClr val="tx1"/>
                </a:solidFill>
              </a:rPr>
              <a:t>年总统大选，普京随后欣然同意；而普京也希望梅德韦杰夫担任下届政府总理，梅德韦杰夫立即表示愿意“从事具体工作”</a:t>
            </a:r>
            <a:r>
              <a:rPr lang="en-US" altLang="zh-CN" sz="2800" b="1" dirty="0" smtClean="0">
                <a:solidFill>
                  <a:schemeClr val="tx1"/>
                </a:solidFill>
              </a:rPr>
              <a:t>——</a:t>
            </a:r>
            <a:r>
              <a:rPr lang="zh-CN" altLang="en-US" sz="2800" b="1" dirty="0" smtClean="0">
                <a:solidFill>
                  <a:schemeClr val="tx1"/>
                </a:solidFill>
              </a:rPr>
              <a:t>两人一拍即合、天衣无缝。</a:t>
            </a:r>
          </a:p>
          <a:p>
            <a:pPr eaLnBrk="1" hangingPunct="1">
              <a:buFontTx/>
              <a:buNone/>
            </a:pPr>
            <a:r>
              <a:rPr lang="zh-CN" altLang="en-US" sz="2800" b="1" dirty="0" smtClean="0">
                <a:solidFill>
                  <a:schemeClr val="tx1"/>
                </a:solidFill>
              </a:rPr>
              <a:t>    让世人感觉迷乱的俄罗斯政局立刻“尘埃落定”。“梅普组合”这种换位不换人、轮岗不轮休的方式使移植到俄罗斯的西方政治制度得到了极大的“创新”。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p:cTn id="7" dur="500" fill="hold"/>
                                        <p:tgtEl>
                                          <p:spTgt spid="2703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033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70339">
                                            <p:txEl>
                                              <p:pRg st="1" end="1"/>
                                            </p:txEl>
                                          </p:spTgt>
                                        </p:tgtEl>
                                        <p:attrNameLst>
                                          <p:attrName>style.visibility</p:attrName>
                                        </p:attrNameLst>
                                      </p:cBhvr>
                                      <p:to>
                                        <p:strVal val="visible"/>
                                      </p:to>
                                    </p:set>
                                    <p:anim calcmode="lin" valueType="num">
                                      <p:cBhvr>
                                        <p:cTn id="13" dur="500" fill="hold"/>
                                        <p:tgtEl>
                                          <p:spTgt spid="27033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7033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idx="1"/>
          </p:nvPr>
        </p:nvSpPr>
        <p:spPr>
          <a:xfrm>
            <a:off x="179388" y="1125538"/>
            <a:ext cx="8686800" cy="4525962"/>
          </a:xfrm>
        </p:spPr>
        <p:txBody>
          <a:bodyPr/>
          <a:lstStyle/>
          <a:p>
            <a:pPr eaLnBrk="1" hangingPunct="1">
              <a:buFontTx/>
              <a:buNone/>
            </a:pPr>
            <a:r>
              <a:rPr lang="en-US" altLang="zh-CN" b="1" smtClean="0">
                <a:solidFill>
                  <a:schemeClr val="tx1"/>
                </a:solidFill>
              </a:rPr>
              <a:t>   “</a:t>
            </a:r>
            <a:r>
              <a:rPr lang="zh-CN" altLang="en-US" b="1" smtClean="0">
                <a:solidFill>
                  <a:schemeClr val="tx1"/>
                </a:solidFill>
              </a:rPr>
              <a:t>梅普组合”在过去的四年中取得了一定的成效，并在政治、经济和外交等方面都对俄罗斯的未来将产生深远的影响。</a:t>
            </a:r>
          </a:p>
          <a:p>
            <a:pPr eaLnBrk="1" hangingPunct="1">
              <a:buFontTx/>
              <a:buNone/>
            </a:pPr>
            <a:r>
              <a:rPr lang="zh-CN" altLang="en-US" b="1" smtClean="0">
                <a:solidFill>
                  <a:schemeClr val="tx1"/>
                </a:solidFill>
              </a:rPr>
              <a:t>   但这并不意味着这一组合在未来的日子里能够一帆风顺地带领俄罗斯实现重振雄风的目标。</a:t>
            </a:r>
            <a:endParaRPr lang="zh-CN" altLang="en-US" smtClean="0">
              <a:solidFill>
                <a:schemeClr val="tx1"/>
              </a:solidFill>
            </a:endParaRPr>
          </a:p>
          <a:p>
            <a:pPr eaLnBrk="1" hangingPunct="1"/>
            <a:endParaRPr lang="en-US" altLang="zh-CN"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checkerboard(across)">
                                      <p:cBhvr>
                                        <p:cTn id="7" dur="500"/>
                                        <p:tgtEl>
                                          <p:spTgt spid="26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checkerboard(across)">
                                      <p:cBhvr>
                                        <p:cTn id="12" dur="500"/>
                                        <p:tgtEl>
                                          <p:spTgt spid="265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zh-CN" smtClean="0">
              <a:solidFill>
                <a:schemeClr val="tx1"/>
              </a:solidFill>
            </a:endParaRPr>
          </a:p>
        </p:txBody>
      </p:sp>
      <p:pic>
        <p:nvPicPr>
          <p:cNvPr id="246787" name="Picture 3" descr="ca72b7d7accc5acda044df2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765175"/>
            <a:ext cx="806450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88" name="Picture 4" descr="20090921083738125"/>
          <p:cNvPicPr>
            <a:picLocks noChangeAspect="1" noChangeArrowheads="1"/>
          </p:cNvPicPr>
          <p:nvPr/>
        </p:nvPicPr>
        <p:blipFill>
          <a:blip r:embed="rId3">
            <a:extLst>
              <a:ext uri="{28A0092B-C50C-407E-A947-70E740481C1C}">
                <a14:useLocalDpi xmlns:a14="http://schemas.microsoft.com/office/drawing/2010/main" val="0"/>
              </a:ext>
            </a:extLst>
          </a:blip>
          <a:srcRect l="1889"/>
          <a:stretch>
            <a:fillRect/>
          </a:stretch>
        </p:blipFill>
        <p:spPr bwMode="auto">
          <a:xfrm>
            <a:off x="611188" y="333375"/>
            <a:ext cx="8208962"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90" name="Picture 6" descr="20100104101318646"/>
          <p:cNvPicPr>
            <a:picLocks noChangeAspect="1" noChangeArrowheads="1"/>
          </p:cNvPicPr>
          <p:nvPr/>
        </p:nvPicPr>
        <p:blipFill>
          <a:blip r:embed="rId4">
            <a:extLst>
              <a:ext uri="{28A0092B-C50C-407E-A947-70E740481C1C}">
                <a14:useLocalDpi xmlns:a14="http://schemas.microsoft.com/office/drawing/2010/main" val="0"/>
              </a:ext>
            </a:extLst>
          </a:blip>
          <a:srcRect b="11357"/>
          <a:stretch>
            <a:fillRect/>
          </a:stretch>
        </p:blipFill>
        <p:spPr bwMode="auto">
          <a:xfrm>
            <a:off x="611188" y="333375"/>
            <a:ext cx="8208962"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91" name="Picture 7" descr="30900379"/>
          <p:cNvPicPr>
            <a:picLocks noChangeAspect="1" noChangeArrowheads="1"/>
          </p:cNvPicPr>
          <p:nvPr/>
        </p:nvPicPr>
        <p:blipFill>
          <a:blip r:embed="rId5">
            <a:extLst>
              <a:ext uri="{28A0092B-C50C-407E-A947-70E740481C1C}">
                <a14:useLocalDpi xmlns:a14="http://schemas.microsoft.com/office/drawing/2010/main" val="0"/>
              </a:ext>
            </a:extLst>
          </a:blip>
          <a:srcRect b="14642"/>
          <a:stretch>
            <a:fillRect/>
          </a:stretch>
        </p:blipFill>
        <p:spPr bwMode="auto">
          <a:xfrm>
            <a:off x="539750" y="260350"/>
            <a:ext cx="8424863"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46787"/>
                                        </p:tgtEl>
                                        <p:attrNameLst>
                                          <p:attrName>style.visibility</p:attrName>
                                        </p:attrNameLst>
                                      </p:cBhvr>
                                      <p:to>
                                        <p:strVal val="visible"/>
                                      </p:to>
                                    </p:set>
                                    <p:anim calcmode="lin" valueType="num">
                                      <p:cBhvr>
                                        <p:cTn id="7" dur="1000" fill="hold"/>
                                        <p:tgtEl>
                                          <p:spTgt spid="246787"/>
                                        </p:tgtEl>
                                        <p:attrNameLst>
                                          <p:attrName>ppt_x</p:attrName>
                                        </p:attrNameLst>
                                      </p:cBhvr>
                                      <p:tavLst>
                                        <p:tav tm="0">
                                          <p:val>
                                            <p:strVal val="#ppt_x-.2"/>
                                          </p:val>
                                        </p:tav>
                                        <p:tav tm="100000">
                                          <p:val>
                                            <p:strVal val="#ppt_x"/>
                                          </p:val>
                                        </p:tav>
                                      </p:tavLst>
                                    </p:anim>
                                    <p:anim calcmode="lin" valueType="num">
                                      <p:cBhvr>
                                        <p:cTn id="8" dur="1000" fill="hold"/>
                                        <p:tgtEl>
                                          <p:spTgt spid="246787"/>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678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46788"/>
                                        </p:tgtEl>
                                        <p:attrNameLst>
                                          <p:attrName>style.visibility</p:attrName>
                                        </p:attrNameLst>
                                      </p:cBhvr>
                                      <p:to>
                                        <p:strVal val="visible"/>
                                      </p:to>
                                    </p:set>
                                    <p:anim calcmode="lin" valueType="num">
                                      <p:cBhvr>
                                        <p:cTn id="14" dur="1000" fill="hold"/>
                                        <p:tgtEl>
                                          <p:spTgt spid="246788"/>
                                        </p:tgtEl>
                                        <p:attrNameLst>
                                          <p:attrName>ppt_x</p:attrName>
                                        </p:attrNameLst>
                                      </p:cBhvr>
                                      <p:tavLst>
                                        <p:tav tm="0">
                                          <p:val>
                                            <p:strVal val="#ppt_x-.2"/>
                                          </p:val>
                                        </p:tav>
                                        <p:tav tm="100000">
                                          <p:val>
                                            <p:strVal val="#ppt_x"/>
                                          </p:val>
                                        </p:tav>
                                      </p:tavLst>
                                    </p:anim>
                                    <p:anim calcmode="lin" valueType="num">
                                      <p:cBhvr>
                                        <p:cTn id="15" dur="1000" fill="hold"/>
                                        <p:tgtEl>
                                          <p:spTgt spid="24678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467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46790"/>
                                        </p:tgtEl>
                                        <p:attrNameLst>
                                          <p:attrName>style.visibility</p:attrName>
                                        </p:attrNameLst>
                                      </p:cBhvr>
                                      <p:to>
                                        <p:strVal val="visible"/>
                                      </p:to>
                                    </p:set>
                                    <p:anim calcmode="lin" valueType="num">
                                      <p:cBhvr>
                                        <p:cTn id="21" dur="500" fill="hold"/>
                                        <p:tgtEl>
                                          <p:spTgt spid="246790"/>
                                        </p:tgtEl>
                                        <p:attrNameLst>
                                          <p:attrName>ppt_w</p:attrName>
                                        </p:attrNameLst>
                                      </p:cBhvr>
                                      <p:tavLst>
                                        <p:tav tm="0">
                                          <p:val>
                                            <p:fltVal val="0"/>
                                          </p:val>
                                        </p:tav>
                                        <p:tav tm="100000">
                                          <p:val>
                                            <p:strVal val="#ppt_w"/>
                                          </p:val>
                                        </p:tav>
                                      </p:tavLst>
                                    </p:anim>
                                    <p:anim calcmode="lin" valueType="num">
                                      <p:cBhvr>
                                        <p:cTn id="22" dur="500" fill="hold"/>
                                        <p:tgtEl>
                                          <p:spTgt spid="246790"/>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46791"/>
                                        </p:tgtEl>
                                        <p:attrNameLst>
                                          <p:attrName>style.visibility</p:attrName>
                                        </p:attrNameLst>
                                      </p:cBhvr>
                                      <p:to>
                                        <p:strVal val="visible"/>
                                      </p:to>
                                    </p:set>
                                    <p:anim calcmode="lin" valueType="num">
                                      <p:cBhvr>
                                        <p:cTn id="27" dur="500" fill="hold"/>
                                        <p:tgtEl>
                                          <p:spTgt spid="246791"/>
                                        </p:tgtEl>
                                        <p:attrNameLst>
                                          <p:attrName>ppt_w</p:attrName>
                                        </p:attrNameLst>
                                      </p:cBhvr>
                                      <p:tavLst>
                                        <p:tav tm="0">
                                          <p:val>
                                            <p:fltVal val="0"/>
                                          </p:val>
                                        </p:tav>
                                        <p:tav tm="100000">
                                          <p:val>
                                            <p:strVal val="#ppt_w"/>
                                          </p:val>
                                        </p:tav>
                                      </p:tavLst>
                                    </p:anim>
                                    <p:anim calcmode="lin" valueType="num">
                                      <p:cBhvr>
                                        <p:cTn id="28" dur="500" fill="hold"/>
                                        <p:tgtEl>
                                          <p:spTgt spid="2467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buFontTx/>
              <a:buNone/>
            </a:pPr>
            <a:r>
              <a:rPr lang="en-US" altLang="zh-CN" b="1" dirty="0" smtClean="0">
                <a:solidFill>
                  <a:schemeClr val="tx1"/>
                </a:solidFill>
              </a:rPr>
              <a:t>2</a:t>
            </a:r>
            <a:r>
              <a:rPr lang="en-US" altLang="zh-CN" b="1" dirty="0">
                <a:solidFill>
                  <a:schemeClr val="tx1"/>
                </a:solidFill>
              </a:rPr>
              <a:t>.</a:t>
            </a:r>
            <a:r>
              <a:rPr lang="zh-CN" altLang="en-US" b="1" dirty="0" smtClean="0">
                <a:solidFill>
                  <a:schemeClr val="tx1"/>
                </a:solidFill>
              </a:rPr>
              <a:t>梅普组合的社会基础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p:cTn id="7" dur="1000" fill="hold"/>
                                        <p:tgtEl>
                                          <p:spTgt spid="13209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320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395288" y="404813"/>
            <a:ext cx="8424862" cy="6453187"/>
          </a:xfrm>
        </p:spPr>
        <p:txBody>
          <a:bodyPr/>
          <a:lstStyle/>
          <a:p>
            <a:pPr eaLnBrk="1" hangingPunct="1">
              <a:lnSpc>
                <a:spcPct val="80000"/>
              </a:lnSpc>
              <a:buFontTx/>
              <a:buNone/>
            </a:pPr>
            <a:r>
              <a:rPr lang="zh-CN" altLang="en-US" b="1" smtClean="0">
                <a:solidFill>
                  <a:schemeClr val="tx1"/>
                </a:solidFill>
              </a:rPr>
              <a:t>民众基础：</a:t>
            </a:r>
          </a:p>
          <a:p>
            <a:pPr eaLnBrk="1" hangingPunct="1">
              <a:lnSpc>
                <a:spcPct val="80000"/>
              </a:lnSpc>
              <a:buFontTx/>
              <a:buNone/>
            </a:pPr>
            <a:r>
              <a:rPr lang="zh-CN" altLang="en-US" sz="2400" b="1" smtClean="0">
                <a:solidFill>
                  <a:schemeClr val="tx1"/>
                </a:solidFill>
              </a:rPr>
              <a:t>           </a:t>
            </a:r>
            <a:r>
              <a:rPr lang="zh-CN" altLang="en-US" sz="2400" smtClean="0">
                <a:solidFill>
                  <a:schemeClr val="tx1"/>
                </a:solidFill>
              </a:rPr>
              <a:t> </a:t>
            </a:r>
            <a:r>
              <a:rPr lang="zh-CN" altLang="en-US" sz="2800" smtClean="0">
                <a:solidFill>
                  <a:schemeClr val="tx1"/>
                </a:solidFill>
              </a:rPr>
              <a:t>普京自</a:t>
            </a:r>
            <a:r>
              <a:rPr lang="en-US" altLang="zh-CN" sz="2800" smtClean="0">
                <a:solidFill>
                  <a:schemeClr val="tx1"/>
                </a:solidFill>
              </a:rPr>
              <a:t>2000</a:t>
            </a:r>
            <a:r>
              <a:rPr lang="zh-CN" altLang="en-US" sz="2800" smtClean="0">
                <a:solidFill>
                  <a:schemeClr val="tx1"/>
                </a:solidFill>
              </a:rPr>
              <a:t>年当选俄罗斯总统以来，与叶利钦相比，其支持率虽有起伏，但一直比较高。</a:t>
            </a:r>
          </a:p>
          <a:p>
            <a:pPr eaLnBrk="1" hangingPunct="1">
              <a:lnSpc>
                <a:spcPct val="80000"/>
              </a:lnSpc>
              <a:buFontTx/>
              <a:buNone/>
            </a:pPr>
            <a:r>
              <a:rPr lang="zh-CN" altLang="en-US" sz="2800" smtClean="0">
                <a:solidFill>
                  <a:schemeClr val="tx1"/>
                </a:solidFill>
              </a:rPr>
              <a:t>           </a:t>
            </a:r>
            <a:r>
              <a:rPr lang="en-US" altLang="zh-CN" sz="2800" smtClean="0">
                <a:solidFill>
                  <a:schemeClr val="tx1"/>
                </a:solidFill>
              </a:rPr>
              <a:t>2008</a:t>
            </a:r>
            <a:r>
              <a:rPr lang="zh-CN" altLang="en-US" sz="2800" smtClean="0">
                <a:solidFill>
                  <a:schemeClr val="tx1"/>
                </a:solidFill>
              </a:rPr>
              <a:t>年梅德韦杰夫当选总统后其支持率始终没有超过普京。</a:t>
            </a:r>
          </a:p>
          <a:p>
            <a:pPr eaLnBrk="1" hangingPunct="1">
              <a:lnSpc>
                <a:spcPct val="80000"/>
              </a:lnSpc>
              <a:buFontTx/>
              <a:buNone/>
            </a:pPr>
            <a:r>
              <a:rPr lang="zh-CN" altLang="en-US" sz="2800" smtClean="0">
                <a:solidFill>
                  <a:schemeClr val="tx1"/>
                </a:solidFill>
              </a:rPr>
              <a:t>           俄几家著名民调机构的</a:t>
            </a:r>
            <a:r>
              <a:rPr lang="en-US" altLang="zh-CN" sz="2800" smtClean="0">
                <a:solidFill>
                  <a:schemeClr val="tx1"/>
                </a:solidFill>
              </a:rPr>
              <a:t>2010</a:t>
            </a:r>
            <a:r>
              <a:rPr lang="zh-CN" altLang="en-US" sz="2800" smtClean="0">
                <a:solidFill>
                  <a:schemeClr val="tx1"/>
                </a:solidFill>
              </a:rPr>
              <a:t>年数据显示，民众对“双头统治”的信任度正在下降。</a:t>
            </a:r>
            <a:r>
              <a:rPr lang="en-US" altLang="zh-CN" sz="2800" smtClean="0">
                <a:solidFill>
                  <a:schemeClr val="tx1"/>
                </a:solidFill>
              </a:rPr>
              <a:t>2010</a:t>
            </a:r>
            <a:r>
              <a:rPr lang="zh-CN" altLang="en-US" sz="2800" smtClean="0">
                <a:solidFill>
                  <a:schemeClr val="tx1"/>
                </a:solidFill>
              </a:rPr>
              <a:t>年</a:t>
            </a:r>
            <a:r>
              <a:rPr lang="en-US" altLang="zh-CN" sz="2800" smtClean="0">
                <a:solidFill>
                  <a:schemeClr val="tx1"/>
                </a:solidFill>
              </a:rPr>
              <a:t>1</a:t>
            </a:r>
            <a:r>
              <a:rPr lang="zh-CN" altLang="en-US" sz="2800" smtClean="0">
                <a:solidFill>
                  <a:schemeClr val="tx1"/>
                </a:solidFill>
              </a:rPr>
              <a:t>月，梅德韦杰夫的支持率达到</a:t>
            </a:r>
            <a:r>
              <a:rPr lang="en-US" altLang="zh-CN" sz="2800" smtClean="0">
                <a:solidFill>
                  <a:schemeClr val="tx1"/>
                </a:solidFill>
              </a:rPr>
              <a:t>62%</a:t>
            </a:r>
            <a:r>
              <a:rPr lang="zh-CN" altLang="en-US" sz="2800" smtClean="0">
                <a:solidFill>
                  <a:schemeClr val="tx1"/>
                </a:solidFill>
              </a:rPr>
              <a:t>，后降至</a:t>
            </a:r>
            <a:r>
              <a:rPr lang="en-US" altLang="zh-CN" sz="2800" smtClean="0">
                <a:solidFill>
                  <a:schemeClr val="tx1"/>
                </a:solidFill>
              </a:rPr>
              <a:t>53%</a:t>
            </a:r>
            <a:r>
              <a:rPr lang="zh-CN" altLang="en-US" sz="2800" smtClean="0">
                <a:solidFill>
                  <a:schemeClr val="tx1"/>
                </a:solidFill>
              </a:rPr>
              <a:t>。普京的支持率从</a:t>
            </a:r>
            <a:r>
              <a:rPr lang="en-US" altLang="zh-CN" sz="2800" smtClean="0">
                <a:solidFill>
                  <a:schemeClr val="tx1"/>
                </a:solidFill>
              </a:rPr>
              <a:t>69%</a:t>
            </a:r>
            <a:r>
              <a:rPr lang="zh-CN" altLang="en-US" sz="2800" smtClean="0">
                <a:solidFill>
                  <a:schemeClr val="tx1"/>
                </a:solidFill>
              </a:rPr>
              <a:t>跌至</a:t>
            </a:r>
            <a:r>
              <a:rPr lang="en-US" altLang="zh-CN" sz="2800" smtClean="0">
                <a:solidFill>
                  <a:schemeClr val="tx1"/>
                </a:solidFill>
              </a:rPr>
              <a:t>61%</a:t>
            </a:r>
            <a:r>
              <a:rPr lang="zh-CN" altLang="en-US" sz="2800" smtClean="0">
                <a:solidFill>
                  <a:schemeClr val="tx1"/>
                </a:solidFill>
              </a:rPr>
              <a:t>。社会学者指出，对梅普产生怀疑态度的俄罗斯人数量正在增加。</a:t>
            </a:r>
          </a:p>
          <a:p>
            <a:pPr eaLnBrk="1" hangingPunct="1">
              <a:lnSpc>
                <a:spcPct val="80000"/>
              </a:lnSpc>
              <a:buFontTx/>
              <a:buNone/>
            </a:pPr>
            <a:r>
              <a:rPr lang="zh-CN" altLang="en-US" sz="2800" smtClean="0">
                <a:solidFill>
                  <a:schemeClr val="tx1"/>
                </a:solidFill>
              </a:rPr>
              <a:t>          可以看出两者的支持率在缩小。</a:t>
            </a:r>
          </a:p>
          <a:p>
            <a:pPr eaLnBrk="1" hangingPunct="1">
              <a:lnSpc>
                <a:spcPct val="80000"/>
              </a:lnSpc>
              <a:buFontTx/>
              <a:buNone/>
            </a:pPr>
            <a:r>
              <a:rPr lang="zh-CN" altLang="en-US" sz="2800" smtClean="0">
                <a:solidFill>
                  <a:schemeClr val="tx1"/>
                </a:solidFill>
              </a:rPr>
              <a:t>    </a:t>
            </a:r>
            <a:r>
              <a:rPr lang="en-US" altLang="zh-CN" sz="2800" smtClean="0">
                <a:solidFill>
                  <a:schemeClr val="tx1"/>
                </a:solidFill>
              </a:rPr>
              <a:t>2011</a:t>
            </a:r>
            <a:r>
              <a:rPr lang="zh-CN" altLang="en-US" sz="2800" smtClean="0">
                <a:solidFill>
                  <a:schemeClr val="tx1"/>
                </a:solidFill>
              </a:rPr>
              <a:t>年 </a:t>
            </a:r>
            <a:r>
              <a:rPr lang="en-US" altLang="zh-CN" sz="2800" smtClean="0">
                <a:solidFill>
                  <a:schemeClr val="tx1"/>
                </a:solidFill>
              </a:rPr>
              <a:t>8</a:t>
            </a:r>
            <a:r>
              <a:rPr lang="zh-CN" altLang="en-US" sz="2800" smtClean="0">
                <a:solidFill>
                  <a:schemeClr val="tx1"/>
                </a:solidFill>
              </a:rPr>
              <a:t>月底的俄罗斯民调显示，普京和梅德韦杰的民意支持率分别为</a:t>
            </a:r>
            <a:r>
              <a:rPr lang="en-US" altLang="zh-CN" sz="2800" smtClean="0">
                <a:solidFill>
                  <a:schemeClr val="tx1"/>
                </a:solidFill>
              </a:rPr>
              <a:t>68%</a:t>
            </a:r>
            <a:r>
              <a:rPr lang="zh-CN" altLang="en-US" sz="2800" smtClean="0">
                <a:solidFill>
                  <a:schemeClr val="tx1"/>
                </a:solidFill>
              </a:rPr>
              <a:t>和</a:t>
            </a:r>
            <a:r>
              <a:rPr lang="en-US" altLang="zh-CN" sz="2800" smtClean="0">
                <a:solidFill>
                  <a:schemeClr val="tx1"/>
                </a:solidFill>
              </a:rPr>
              <a:t>63%</a:t>
            </a:r>
            <a:r>
              <a:rPr lang="zh-CN" altLang="en-US" sz="2800" smtClean="0">
                <a:solidFill>
                  <a:schemeClr val="tx1"/>
                </a:solidFill>
              </a:rPr>
              <a:t>。 </a:t>
            </a:r>
          </a:p>
          <a:p>
            <a:pPr eaLnBrk="1" hangingPunct="1">
              <a:lnSpc>
                <a:spcPct val="80000"/>
              </a:lnSpc>
              <a:buFontTx/>
              <a:buNone/>
            </a:pPr>
            <a:r>
              <a:rPr lang="zh-CN" altLang="en-US" sz="2800" smtClean="0">
                <a:solidFill>
                  <a:schemeClr val="tx1"/>
                </a:solidFill>
              </a:rPr>
              <a:t>          在多数的人都认为梅德韦杰夫执政四年延续了普京的政策，只有</a:t>
            </a:r>
            <a:r>
              <a:rPr lang="en-US" altLang="zh-CN" sz="2800" smtClean="0">
                <a:solidFill>
                  <a:schemeClr val="tx1"/>
                </a:solidFill>
              </a:rPr>
              <a:t>20%</a:t>
            </a:r>
            <a:r>
              <a:rPr lang="zh-CN" altLang="en-US" sz="2800" smtClean="0">
                <a:solidFill>
                  <a:schemeClr val="tx1"/>
                </a:solidFill>
              </a:rPr>
              <a:t>的人认为他正逐渐改变政治方针或者实施全新的政策。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p:cTn id="7" dur="1000" fill="hold"/>
                                        <p:tgtEl>
                                          <p:spTgt spid="9728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728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728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7283">
                                            <p:txEl>
                                              <p:pRg st="1" end="1"/>
                                            </p:txEl>
                                          </p:spTgt>
                                        </p:tgtEl>
                                        <p:attrNameLst>
                                          <p:attrName>style.visibility</p:attrName>
                                        </p:attrNameLst>
                                      </p:cBhvr>
                                      <p:to>
                                        <p:strVal val="visible"/>
                                      </p:to>
                                    </p:set>
                                    <p:anim calcmode="lin" valueType="num">
                                      <p:cBhvr>
                                        <p:cTn id="14" dur="1000" fill="hold"/>
                                        <p:tgtEl>
                                          <p:spTgt spid="9728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9728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9728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97283">
                                            <p:txEl>
                                              <p:pRg st="2" end="2"/>
                                            </p:txEl>
                                          </p:spTgt>
                                        </p:tgtEl>
                                        <p:attrNameLst>
                                          <p:attrName>style.visibility</p:attrName>
                                        </p:attrNameLst>
                                      </p:cBhvr>
                                      <p:to>
                                        <p:strVal val="visible"/>
                                      </p:to>
                                    </p:set>
                                    <p:anim calcmode="lin" valueType="num">
                                      <p:cBhvr>
                                        <p:cTn id="21" dur="1000" fill="hold"/>
                                        <p:tgtEl>
                                          <p:spTgt spid="9728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9728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9728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97283">
                                            <p:txEl>
                                              <p:pRg st="3" end="3"/>
                                            </p:txEl>
                                          </p:spTgt>
                                        </p:tgtEl>
                                        <p:attrNameLst>
                                          <p:attrName>style.visibility</p:attrName>
                                        </p:attrNameLst>
                                      </p:cBhvr>
                                      <p:to>
                                        <p:strVal val="visible"/>
                                      </p:to>
                                    </p:set>
                                    <p:anim calcmode="lin" valueType="num">
                                      <p:cBhvr>
                                        <p:cTn id="28" dur="1000" fill="hold"/>
                                        <p:tgtEl>
                                          <p:spTgt spid="9728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9728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9728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97283">
                                            <p:txEl>
                                              <p:pRg st="4" end="4"/>
                                            </p:txEl>
                                          </p:spTgt>
                                        </p:tgtEl>
                                        <p:attrNameLst>
                                          <p:attrName>style.visibility</p:attrName>
                                        </p:attrNameLst>
                                      </p:cBhvr>
                                      <p:to>
                                        <p:strVal val="visible"/>
                                      </p:to>
                                    </p:set>
                                    <p:anim calcmode="lin" valueType="num">
                                      <p:cBhvr>
                                        <p:cTn id="35" dur="1000" fill="hold"/>
                                        <p:tgtEl>
                                          <p:spTgt spid="9728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9728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9728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97283">
                                            <p:txEl>
                                              <p:pRg st="5" end="5"/>
                                            </p:txEl>
                                          </p:spTgt>
                                        </p:tgtEl>
                                        <p:attrNameLst>
                                          <p:attrName>style.visibility</p:attrName>
                                        </p:attrNameLst>
                                      </p:cBhvr>
                                      <p:to>
                                        <p:strVal val="visible"/>
                                      </p:to>
                                    </p:set>
                                    <p:anim calcmode="lin" valueType="num">
                                      <p:cBhvr>
                                        <p:cTn id="42" dur="1000" fill="hold"/>
                                        <p:tgtEl>
                                          <p:spTgt spid="9728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9728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97283">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97283">
                                            <p:txEl>
                                              <p:pRg st="6" end="6"/>
                                            </p:txEl>
                                          </p:spTgt>
                                        </p:tgtEl>
                                        <p:attrNameLst>
                                          <p:attrName>style.visibility</p:attrName>
                                        </p:attrNameLst>
                                      </p:cBhvr>
                                      <p:to>
                                        <p:strVal val="visible"/>
                                      </p:to>
                                    </p:set>
                                    <p:anim calcmode="lin" valueType="num">
                                      <p:cBhvr>
                                        <p:cTn id="49" dur="1000" fill="hold"/>
                                        <p:tgtEl>
                                          <p:spTgt spid="97283">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97283">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97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50823" y="476672"/>
            <a:ext cx="88931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eaLnBrk="1" hangingPunct="1">
              <a:lnSpc>
                <a:spcPct val="100000"/>
              </a:lnSpc>
            </a:pPr>
            <a:endParaRPr kumimoji="0" lang="en-US" altLang="zh-CN" sz="3600" dirty="0">
              <a:solidFill>
                <a:srgbClr val="FFFF97"/>
              </a:solidFill>
              <a:latin typeface="Arial" charset="0"/>
              <a:ea typeface="宋体" pitchFamily="2" charset="-122"/>
            </a:endParaRPr>
          </a:p>
          <a:p>
            <a:pPr eaLnBrk="1" hangingPunct="1">
              <a:lnSpc>
                <a:spcPct val="100000"/>
              </a:lnSpc>
            </a:pPr>
            <a:r>
              <a:rPr kumimoji="0" lang="zh-CN" altLang="en-US" sz="2800" dirty="0" smtClean="0">
                <a:solidFill>
                  <a:srgbClr val="FF9933"/>
                </a:solidFill>
                <a:latin typeface="Arial" charset="0"/>
                <a:ea typeface="宋体" pitchFamily="2" charset="-122"/>
              </a:rPr>
              <a:t>一、当代</a:t>
            </a:r>
            <a:r>
              <a:rPr kumimoji="0" lang="zh-CN" altLang="en-US" sz="2800" dirty="0">
                <a:solidFill>
                  <a:srgbClr val="FF9933"/>
                </a:solidFill>
                <a:latin typeface="Arial" charset="0"/>
                <a:ea typeface="宋体" pitchFamily="2" charset="-122"/>
              </a:rPr>
              <a:t>俄罗斯政治转型的背景</a:t>
            </a:r>
          </a:p>
          <a:p>
            <a:pPr eaLnBrk="1" hangingPunct="1">
              <a:lnSpc>
                <a:spcPct val="100000"/>
              </a:lnSpc>
            </a:pPr>
            <a:r>
              <a:rPr kumimoji="0" lang="zh-CN" altLang="en-US" sz="2800" dirty="0">
                <a:solidFill>
                  <a:srgbClr val="FF9933"/>
                </a:solidFill>
                <a:latin typeface="Arial" charset="0"/>
                <a:ea typeface="宋体" pitchFamily="2" charset="-122"/>
              </a:rPr>
              <a:t>二、俄罗斯</a:t>
            </a:r>
            <a:r>
              <a:rPr kumimoji="0" lang="zh-CN" altLang="en-US" sz="2800">
                <a:solidFill>
                  <a:srgbClr val="FF9933"/>
                </a:solidFill>
                <a:latin typeface="Arial" charset="0"/>
                <a:ea typeface="宋体" pitchFamily="2" charset="-122"/>
              </a:rPr>
              <a:t>政治</a:t>
            </a:r>
            <a:r>
              <a:rPr kumimoji="0" lang="zh-CN" altLang="en-US" sz="2800" smtClean="0">
                <a:solidFill>
                  <a:srgbClr val="FF9933"/>
                </a:solidFill>
                <a:latin typeface="Arial" charset="0"/>
                <a:ea typeface="宋体" pitchFamily="2" charset="-122"/>
              </a:rPr>
              <a:t>制度转型关节点</a:t>
            </a:r>
            <a:r>
              <a:rPr kumimoji="0" lang="en-US" altLang="zh-CN" sz="2800" dirty="0" smtClean="0">
                <a:solidFill>
                  <a:srgbClr val="FF9933"/>
                </a:solidFill>
                <a:latin typeface="Arial" charset="0"/>
                <a:ea typeface="宋体" pitchFamily="2" charset="-122"/>
              </a:rPr>
              <a:t>——</a:t>
            </a:r>
            <a:r>
              <a:rPr kumimoji="0" lang="zh-CN" altLang="en-US" sz="2800" dirty="0" smtClean="0">
                <a:solidFill>
                  <a:srgbClr val="FF9933"/>
                </a:solidFill>
                <a:latin typeface="Arial" charset="0"/>
                <a:ea typeface="宋体" pitchFamily="2" charset="-122"/>
              </a:rPr>
              <a:t>“</a:t>
            </a:r>
            <a:r>
              <a:rPr kumimoji="0" lang="en-US" altLang="zh-CN" sz="2800" dirty="0" smtClean="0">
                <a:solidFill>
                  <a:srgbClr val="FF9933"/>
                </a:solidFill>
                <a:latin typeface="Arial" charset="0"/>
                <a:ea typeface="宋体" pitchFamily="2" charset="-122"/>
              </a:rPr>
              <a:t>8.19”</a:t>
            </a:r>
            <a:r>
              <a:rPr kumimoji="0" lang="zh-CN" altLang="en-US" sz="2800" dirty="0" smtClean="0">
                <a:solidFill>
                  <a:srgbClr val="FF9933"/>
                </a:solidFill>
                <a:latin typeface="Arial" charset="0"/>
                <a:ea typeface="宋体" pitchFamily="2" charset="-122"/>
              </a:rPr>
              <a:t>事变</a:t>
            </a:r>
            <a:endParaRPr kumimoji="0" lang="zh-CN" altLang="en-US" sz="2800" dirty="0">
              <a:solidFill>
                <a:srgbClr val="FF9933"/>
              </a:solidFill>
              <a:latin typeface="Arial" charset="0"/>
              <a:ea typeface="宋体" pitchFamily="2" charset="-122"/>
            </a:endParaRPr>
          </a:p>
          <a:p>
            <a:pPr eaLnBrk="1" hangingPunct="1">
              <a:lnSpc>
                <a:spcPct val="100000"/>
              </a:lnSpc>
            </a:pPr>
            <a:r>
              <a:rPr kumimoji="0" lang="zh-CN" altLang="en-US" sz="2800" dirty="0" smtClean="0">
                <a:solidFill>
                  <a:srgbClr val="FF6600"/>
                </a:solidFill>
                <a:latin typeface="Arial" charset="0"/>
                <a:ea typeface="宋体" pitchFamily="2" charset="-122"/>
              </a:rPr>
              <a:t>三</a:t>
            </a:r>
            <a:r>
              <a:rPr kumimoji="0" lang="zh-CN" altLang="en-US" sz="2800" dirty="0">
                <a:solidFill>
                  <a:srgbClr val="FF8E1D"/>
                </a:solidFill>
                <a:latin typeface="Arial" charset="0"/>
                <a:ea typeface="宋体" pitchFamily="2" charset="-122"/>
              </a:rPr>
              <a:t>、</a:t>
            </a:r>
            <a:r>
              <a:rPr kumimoji="0" lang="zh-CN" altLang="en-US" sz="2800" dirty="0" smtClean="0">
                <a:solidFill>
                  <a:srgbClr val="FF6600"/>
                </a:solidFill>
                <a:latin typeface="Arial" charset="0"/>
                <a:ea typeface="宋体" pitchFamily="2" charset="-122"/>
              </a:rPr>
              <a:t>俄罗斯总统制  </a:t>
            </a:r>
            <a:endParaRPr kumimoji="0" lang="en-US" altLang="zh-CN" sz="2800" dirty="0" smtClean="0">
              <a:solidFill>
                <a:srgbClr val="FF6600"/>
              </a:solidFill>
              <a:latin typeface="Arial" charset="0"/>
              <a:ea typeface="宋体" pitchFamily="2" charset="-122"/>
            </a:endParaRPr>
          </a:p>
          <a:p>
            <a:pPr eaLnBrk="1" hangingPunct="1">
              <a:lnSpc>
                <a:spcPct val="100000"/>
              </a:lnSpc>
            </a:pPr>
            <a:r>
              <a:rPr kumimoji="0" lang="zh-CN" altLang="en-US" sz="2800" dirty="0" smtClean="0">
                <a:solidFill>
                  <a:srgbClr val="FF6600"/>
                </a:solidFill>
                <a:latin typeface="+mn-ea"/>
                <a:ea typeface="+mn-ea"/>
              </a:rPr>
              <a:t>四</a:t>
            </a:r>
            <a:r>
              <a:rPr kumimoji="0" lang="zh-CN" altLang="en-US" sz="2800" dirty="0" smtClean="0">
                <a:solidFill>
                  <a:srgbClr val="FF9933"/>
                </a:solidFill>
                <a:latin typeface="Arial" charset="0"/>
                <a:ea typeface="宋体" pitchFamily="2" charset="-122"/>
              </a:rPr>
              <a:t>、</a:t>
            </a:r>
            <a:r>
              <a:rPr kumimoji="0" lang="zh-CN" altLang="en-US" sz="2800" dirty="0" smtClean="0">
                <a:solidFill>
                  <a:srgbClr val="FF6600"/>
                </a:solidFill>
                <a:latin typeface="Arial" charset="0"/>
                <a:ea typeface="宋体" pitchFamily="2" charset="-122"/>
              </a:rPr>
              <a:t>俄罗斯多党制</a:t>
            </a:r>
            <a:endParaRPr kumimoji="0" lang="en-US" altLang="zh-CN" sz="2800" dirty="0" smtClean="0">
              <a:solidFill>
                <a:srgbClr val="FF6600"/>
              </a:solidFill>
              <a:latin typeface="Arial" charset="0"/>
              <a:ea typeface="宋体" pitchFamily="2" charset="-122"/>
            </a:endParaRPr>
          </a:p>
          <a:p>
            <a:pPr eaLnBrk="1" hangingPunct="1">
              <a:lnSpc>
                <a:spcPct val="100000"/>
              </a:lnSpc>
            </a:pPr>
            <a:r>
              <a:rPr kumimoji="0" lang="zh-CN" altLang="en-US" sz="2800" dirty="0">
                <a:solidFill>
                  <a:srgbClr val="FF9933"/>
                </a:solidFill>
                <a:latin typeface="Arial" charset="0"/>
                <a:ea typeface="宋体" pitchFamily="2" charset="-122"/>
              </a:rPr>
              <a:t>五、</a:t>
            </a:r>
            <a:r>
              <a:rPr kumimoji="0" lang="zh-CN" altLang="en-US" sz="2800" dirty="0" smtClean="0">
                <a:solidFill>
                  <a:srgbClr val="FF9933"/>
                </a:solidFill>
                <a:latin typeface="Arial" charset="0"/>
                <a:ea typeface="宋体" pitchFamily="2" charset="-122"/>
              </a:rPr>
              <a:t>俄罗斯反对派</a:t>
            </a:r>
            <a:endParaRPr kumimoji="0" lang="en-US" altLang="zh-CN" sz="2800" dirty="0">
              <a:solidFill>
                <a:srgbClr val="FF9933"/>
              </a:solidFill>
              <a:latin typeface="Arial" charset="0"/>
              <a:ea typeface="宋体" pitchFamily="2" charset="-122"/>
            </a:endParaRPr>
          </a:p>
          <a:p>
            <a:pPr eaLnBrk="1" hangingPunct="1">
              <a:lnSpc>
                <a:spcPct val="100000"/>
              </a:lnSpc>
            </a:pPr>
            <a:endParaRPr kumimoji="0" lang="en-US" altLang="zh-CN" sz="2800" dirty="0">
              <a:solidFill>
                <a:srgbClr val="FF9933"/>
              </a:solidFill>
              <a:latin typeface="Arial" charset="0"/>
              <a:ea typeface="宋体" pitchFamily="2" charset="-122"/>
            </a:endParaRPr>
          </a:p>
          <a:p>
            <a:pPr eaLnBrk="1" hangingPunct="1">
              <a:lnSpc>
                <a:spcPct val="100000"/>
              </a:lnSpc>
            </a:pPr>
            <a:endParaRPr kumimoji="0" lang="zh-CN" altLang="en-US" sz="2800" dirty="0">
              <a:solidFill>
                <a:srgbClr val="FF9933"/>
              </a:solidFill>
              <a:latin typeface="Arial" charset="0"/>
              <a:ea typeface="宋体" pitchFamily="2" charset="-122"/>
            </a:endParaRPr>
          </a:p>
          <a:p>
            <a:pPr eaLnBrk="1" hangingPunct="1">
              <a:lnSpc>
                <a:spcPct val="100000"/>
              </a:lnSpc>
            </a:pPr>
            <a:endParaRPr kumimoji="0" lang="zh-CN" altLang="en-US" sz="2800" dirty="0">
              <a:solidFill>
                <a:srgbClr val="FF9933"/>
              </a:solidFill>
              <a:latin typeface="Arial" charset="0"/>
              <a:ea typeface="宋体" pitchFamily="2" charset="-122"/>
            </a:endParaRPr>
          </a:p>
          <a:p>
            <a:pPr eaLnBrk="1" hangingPunct="1">
              <a:lnSpc>
                <a:spcPct val="100000"/>
              </a:lnSpc>
            </a:pPr>
            <a:endParaRPr kumimoji="0" lang="zh-CN" altLang="en-US" sz="2800" dirty="0">
              <a:solidFill>
                <a:srgbClr val="FF9933"/>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1000" fill="hold"/>
                                        <p:tgtEl>
                                          <p:spTgt spid="6148"/>
                                        </p:tgtEl>
                                        <p:attrNameLst>
                                          <p:attrName>ppt_w</p:attrName>
                                        </p:attrNameLst>
                                      </p:cBhvr>
                                      <p:tavLst>
                                        <p:tav tm="0">
                                          <p:val>
                                            <p:strVal val="#ppt_w*0.70"/>
                                          </p:val>
                                        </p:tav>
                                        <p:tav tm="100000">
                                          <p:val>
                                            <p:strVal val="#ppt_w"/>
                                          </p:val>
                                        </p:tav>
                                      </p:tavLst>
                                    </p:anim>
                                    <p:anim calcmode="lin" valueType="num">
                                      <p:cBhvr>
                                        <p:cTn id="8" dur="1000" fill="hold"/>
                                        <p:tgtEl>
                                          <p:spTgt spid="6148"/>
                                        </p:tgtEl>
                                        <p:attrNameLst>
                                          <p:attrName>ppt_h</p:attrName>
                                        </p:attrNameLst>
                                      </p:cBhvr>
                                      <p:tavLst>
                                        <p:tav tm="0">
                                          <p:val>
                                            <p:strVal val="#ppt_h"/>
                                          </p:val>
                                        </p:tav>
                                        <p:tav tm="100000">
                                          <p:val>
                                            <p:strVal val="#ppt_h"/>
                                          </p:val>
                                        </p:tav>
                                      </p:tavLst>
                                    </p:anim>
                                    <p:animEffect transition="in" filter="fade">
                                      <p:cBhvr>
                                        <p:cTn id="9" dur="1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0" y="765175"/>
            <a:ext cx="9144000" cy="4321175"/>
          </a:xfrm>
        </p:spPr>
        <p:txBody>
          <a:bodyPr/>
          <a:lstStyle/>
          <a:p>
            <a:pPr algn="l" eaLnBrk="1" hangingPunct="1"/>
            <a:r>
              <a:rPr lang="en-US" altLang="zh-CN" smtClean="0">
                <a:solidFill>
                  <a:schemeClr val="tx1"/>
                </a:solidFill>
              </a:rPr>
              <a:t/>
            </a:r>
            <a:br>
              <a:rPr lang="en-US" altLang="zh-CN" smtClean="0">
                <a:solidFill>
                  <a:schemeClr val="tx1"/>
                </a:solidFill>
              </a:rPr>
            </a:br>
            <a:r>
              <a:rPr lang="zh-CN" altLang="en-US" sz="3600" b="1" smtClean="0">
                <a:solidFill>
                  <a:schemeClr val="tx1"/>
                </a:solidFill>
              </a:rPr>
              <a:t>政党基础</a:t>
            </a:r>
            <a:r>
              <a:rPr lang="zh-CN" altLang="en-US" b="1" smtClean="0">
                <a:solidFill>
                  <a:schemeClr val="tx1"/>
                </a:solidFill>
              </a:rPr>
              <a:t>：</a:t>
            </a:r>
            <a:r>
              <a:rPr lang="zh-CN" altLang="en-US" smtClean="0">
                <a:solidFill>
                  <a:schemeClr val="tx1"/>
                </a:solidFill>
              </a:rPr>
              <a:t/>
            </a:r>
            <a:br>
              <a:rPr lang="zh-CN" altLang="en-US" smtClean="0">
                <a:solidFill>
                  <a:schemeClr val="tx1"/>
                </a:solidFill>
              </a:rPr>
            </a:br>
            <a:r>
              <a:rPr lang="zh-CN" altLang="en-US" smtClean="0">
                <a:solidFill>
                  <a:schemeClr val="tx1"/>
                </a:solidFill>
              </a:rPr>
              <a:t> </a:t>
            </a:r>
            <a:r>
              <a:rPr lang="zh-CN" altLang="en-US" sz="3200" smtClean="0">
                <a:solidFill>
                  <a:schemeClr val="tx1"/>
                </a:solidFill>
              </a:rPr>
              <a:t>“统一俄罗斯党” ：走中间路线。</a:t>
            </a:r>
            <a:br>
              <a:rPr lang="zh-CN" altLang="en-US" sz="3200" smtClean="0">
                <a:solidFill>
                  <a:schemeClr val="tx1"/>
                </a:solidFill>
              </a:rPr>
            </a:br>
            <a:r>
              <a:rPr lang="zh-CN" altLang="en-US" sz="3200" smtClean="0">
                <a:solidFill>
                  <a:schemeClr val="tx1"/>
                </a:solidFill>
              </a:rPr>
              <a:t>俄罗斯共产党：主张回到计划经济和苏联时代。</a:t>
            </a:r>
            <a:br>
              <a:rPr lang="zh-CN" altLang="en-US" sz="3200" smtClean="0">
                <a:solidFill>
                  <a:schemeClr val="tx1"/>
                </a:solidFill>
              </a:rPr>
            </a:br>
            <a:r>
              <a:rPr lang="zh-CN" altLang="en-US" sz="3200" smtClean="0">
                <a:solidFill>
                  <a:schemeClr val="tx1"/>
                </a:solidFill>
              </a:rPr>
              <a:t>自民党：主张极右民族主义。</a:t>
            </a:r>
            <a:br>
              <a:rPr lang="zh-CN" altLang="en-US" sz="3200" smtClean="0">
                <a:solidFill>
                  <a:schemeClr val="tx1"/>
                </a:solidFill>
              </a:rPr>
            </a:br>
            <a:r>
              <a:rPr lang="zh-CN" altLang="en-US" sz="3200" smtClean="0">
                <a:solidFill>
                  <a:schemeClr val="tx1"/>
                </a:solidFill>
              </a:rPr>
              <a:t>“公正俄罗斯”： “官办反对党”。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9314"/>
                                        </p:tgtEl>
                                        <p:attrNameLst>
                                          <p:attrName>style.visibility</p:attrName>
                                        </p:attrNameLst>
                                      </p:cBhvr>
                                      <p:to>
                                        <p:strVal val="visible"/>
                                      </p:to>
                                    </p:set>
                                    <p:animEffect transition="in" filter="checkerboard(across)">
                                      <p:cBhvr>
                                        <p:cTn id="7" dur="500"/>
                                        <p:tgtEl>
                                          <p:spTgt spid="269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Text Box 3"/>
          <p:cNvSpPr txBox="1">
            <a:spLocks noChangeArrowheads="1"/>
          </p:cNvSpPr>
          <p:nvPr/>
        </p:nvSpPr>
        <p:spPr bwMode="auto">
          <a:xfrm>
            <a:off x="323850" y="692150"/>
            <a:ext cx="8424863" cy="3539430"/>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txBody>
          <a:bodyPr>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eaLnBrk="1" hangingPunct="1"/>
            <a:r>
              <a:rPr lang="zh-CN" altLang="en-US" dirty="0">
                <a:solidFill>
                  <a:schemeClr val="tx1"/>
                </a:solidFill>
                <a:latin typeface="宋体" pitchFamily="2" charset="-122"/>
                <a:ea typeface="宋体" pitchFamily="2" charset="-122"/>
              </a:rPr>
              <a:t>意识形态基础：</a:t>
            </a:r>
          </a:p>
          <a:p>
            <a:pPr eaLnBrk="1" hangingPunct="1"/>
            <a:r>
              <a:rPr lang="zh-CN" altLang="en-US" dirty="0">
                <a:solidFill>
                  <a:schemeClr val="tx1"/>
                </a:solidFill>
                <a:latin typeface="宋体" pitchFamily="2" charset="-122"/>
                <a:ea typeface="宋体" pitchFamily="2" charset="-122"/>
              </a:rPr>
              <a:t>俄罗斯拥有长期的威权传统和大国意识，尽管意识形态在</a:t>
            </a:r>
            <a:r>
              <a:rPr lang="en-US" altLang="zh-CN" dirty="0">
                <a:solidFill>
                  <a:schemeClr val="tx1"/>
                </a:solidFill>
                <a:latin typeface="宋体" pitchFamily="2" charset="-122"/>
                <a:ea typeface="宋体" pitchFamily="2" charset="-122"/>
              </a:rPr>
              <a:t>100</a:t>
            </a:r>
            <a:r>
              <a:rPr lang="zh-CN" altLang="en-US" dirty="0">
                <a:solidFill>
                  <a:schemeClr val="tx1"/>
                </a:solidFill>
                <a:latin typeface="宋体" pitchFamily="2" charset="-122"/>
                <a:ea typeface="宋体" pitchFamily="2" charset="-122"/>
              </a:rPr>
              <a:t>年间几经反复，但崇尚权威，迷信领导人个人魅力和力量，服从强者，执着于大国意识，渴望富足、至少安定的生活，这些理念深入俄罗斯民心。而普京的“富国强兵”的政纲恰合俄罗斯人的传统期望和梦想。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animEffect transition="in" filter="checkerboard(across)">
                                      <p:cBhvr>
                                        <p:cTn id="7" dur="500"/>
                                        <p:tgtEl>
                                          <p:spTgt spid="26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1484313"/>
            <a:ext cx="8999538" cy="1143000"/>
          </a:xfrm>
        </p:spPr>
        <p:txBody>
          <a:bodyPr/>
          <a:lstStyle/>
          <a:p>
            <a:pPr eaLnBrk="1" hangingPunct="1"/>
            <a:r>
              <a:rPr lang="en-US" altLang="zh-CN" sz="4000" b="1" dirty="0" smtClean="0">
                <a:solidFill>
                  <a:schemeClr val="tx1"/>
                </a:solidFill>
              </a:rPr>
              <a:t>3</a:t>
            </a:r>
            <a:r>
              <a:rPr lang="en-US" altLang="zh-CN" sz="4000" b="1" dirty="0">
                <a:solidFill>
                  <a:schemeClr val="tx1"/>
                </a:solidFill>
              </a:rPr>
              <a:t>.</a:t>
            </a:r>
            <a:r>
              <a:rPr lang="zh-CN" altLang="en-US" sz="4000" b="1" dirty="0" smtClean="0">
                <a:solidFill>
                  <a:schemeClr val="tx1"/>
                </a:solidFill>
              </a:rPr>
              <a:t>影响梅普组合正常运转的国内因素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p:cTn id="7" dur="1000" fill="hold"/>
                                        <p:tgtEl>
                                          <p:spTgt spid="124930"/>
                                        </p:tgtEl>
                                        <p:attrNameLst>
                                          <p:attrName>ppt_w</p:attrName>
                                        </p:attrNameLst>
                                      </p:cBhvr>
                                      <p:tavLst>
                                        <p:tav tm="0">
                                          <p:val>
                                            <p:fltVal val="0"/>
                                          </p:val>
                                        </p:tav>
                                        <p:tav tm="100000">
                                          <p:val>
                                            <p:strVal val="#ppt_w"/>
                                          </p:val>
                                        </p:tav>
                                      </p:tavLst>
                                    </p:anim>
                                    <p:anim calcmode="lin" valueType="num">
                                      <p:cBhvr>
                                        <p:cTn id="8" dur="1000" fill="hold"/>
                                        <p:tgtEl>
                                          <p:spTgt spid="1249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Rectangle 4"/>
          <p:cNvSpPr>
            <a:spLocks noChangeArrowheads="1"/>
          </p:cNvSpPr>
          <p:nvPr/>
        </p:nvSpPr>
        <p:spPr bwMode="auto">
          <a:xfrm>
            <a:off x="250825" y="1235582"/>
            <a:ext cx="8712200" cy="3046988"/>
          </a:xfrm>
          <a:prstGeom prst="rect">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txBody>
          <a:bodyPr anchor="ctr">
            <a:spAutoFit/>
          </a:bodyPr>
          <a:lstStyle/>
          <a:p>
            <a:pPr>
              <a:lnSpc>
                <a:spcPct val="100000"/>
              </a:lnSpc>
            </a:pPr>
            <a:r>
              <a:rPr kumimoji="0" lang="en-US" altLang="zh-CN" b="0" dirty="0" smtClean="0">
                <a:latin typeface="宋体" pitchFamily="2" charset="-122"/>
                <a:ea typeface="宋体" pitchFamily="2" charset="-122"/>
              </a:rPr>
              <a:t>A </a:t>
            </a:r>
            <a:r>
              <a:rPr kumimoji="0" lang="zh-CN" altLang="en-US" b="0" dirty="0" smtClean="0">
                <a:latin typeface="宋体" pitchFamily="2" charset="-122"/>
                <a:ea typeface="宋体" pitchFamily="2" charset="-122"/>
              </a:rPr>
              <a:t>组合</a:t>
            </a:r>
            <a:r>
              <a:rPr kumimoji="0" lang="zh-CN" altLang="en-US" b="0" dirty="0">
                <a:latin typeface="宋体" pitchFamily="2" charset="-122"/>
                <a:ea typeface="宋体" pitchFamily="2" charset="-122"/>
              </a:rPr>
              <a:t>内部因素</a:t>
            </a:r>
            <a:r>
              <a:rPr kumimoji="0" lang="en-US" altLang="zh-CN" b="0" dirty="0">
                <a:latin typeface="宋体" pitchFamily="2" charset="-122"/>
                <a:ea typeface="宋体" pitchFamily="2" charset="-122"/>
              </a:rPr>
              <a:t>——</a:t>
            </a:r>
            <a:r>
              <a:rPr kumimoji="0" lang="zh-CN" altLang="en-US" b="0" dirty="0">
                <a:latin typeface="宋体" pitchFamily="2" charset="-122"/>
                <a:ea typeface="宋体" pitchFamily="2" charset="-122"/>
              </a:rPr>
              <a:t>梅德韦杰夫及其支持者</a:t>
            </a:r>
          </a:p>
          <a:p>
            <a:pPr>
              <a:lnSpc>
                <a:spcPct val="100000"/>
              </a:lnSpc>
            </a:pPr>
            <a:r>
              <a:rPr kumimoji="0" lang="zh-CN" altLang="en-US" b="0" dirty="0" smtClean="0">
                <a:latin typeface="宋体" pitchFamily="2" charset="-122"/>
                <a:ea typeface="宋体" pitchFamily="2" charset="-122"/>
              </a:rPr>
              <a:t>“梅普组合”</a:t>
            </a:r>
            <a:r>
              <a:rPr kumimoji="0" lang="zh-CN" altLang="en-US" b="0" dirty="0">
                <a:latin typeface="宋体" pitchFamily="2" charset="-122"/>
                <a:ea typeface="宋体" pitchFamily="2" charset="-122"/>
              </a:rPr>
              <a:t>未来能否保持足够的稳定主要取决于梅德韦杰夫。梅德韦杰夫一方面逐渐削弱普京的势力一面发展自己的势力</a:t>
            </a:r>
            <a:r>
              <a:rPr kumimoji="0" lang="zh-CN" altLang="en-US" b="0" dirty="0" smtClean="0">
                <a:latin typeface="宋体" pitchFamily="2" charset="-122"/>
                <a:ea typeface="宋体" pitchFamily="2" charset="-122"/>
              </a:rPr>
              <a:t>。</a:t>
            </a:r>
            <a:r>
              <a:rPr kumimoji="0" lang="en-US" altLang="zh-CN" b="0" dirty="0" smtClean="0">
                <a:latin typeface="宋体" pitchFamily="2" charset="-122"/>
                <a:ea typeface="宋体" pitchFamily="2" charset="-122"/>
              </a:rPr>
              <a:t>212</a:t>
            </a:r>
            <a:r>
              <a:rPr kumimoji="0" lang="zh-CN" altLang="en-US" b="0" dirty="0" smtClean="0">
                <a:latin typeface="宋体" pitchFamily="2" charset="-122"/>
                <a:ea typeface="宋体" pitchFamily="2" charset="-122"/>
              </a:rPr>
              <a:t>年普京重返总统宝座，开始有条不紊地削弱梅德韦杰夫的力量。</a:t>
            </a:r>
            <a:endParaRPr kumimoji="0" lang="zh-CN" altLang="en-US" b="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p:cTn id="7" dur="500" fill="hold"/>
                                        <p:tgtEl>
                                          <p:spTgt spid="256004"/>
                                        </p:tgtEl>
                                        <p:attrNameLst>
                                          <p:attrName>ppt_w</p:attrName>
                                        </p:attrNameLst>
                                      </p:cBhvr>
                                      <p:tavLst>
                                        <p:tav tm="0">
                                          <p:val>
                                            <p:fltVal val="0"/>
                                          </p:val>
                                        </p:tav>
                                        <p:tav tm="100000">
                                          <p:val>
                                            <p:strVal val="#ppt_w"/>
                                          </p:val>
                                        </p:tav>
                                      </p:tavLst>
                                    </p:anim>
                                    <p:anim calcmode="lin" valueType="num">
                                      <p:cBhvr>
                                        <p:cTn id="8" dur="500" fill="hold"/>
                                        <p:tgtEl>
                                          <p:spTgt spid="2560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81" name="Picture 5" descr="1242667708250YZB02519C004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569325" cy="658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p:nvPr>
        </p:nvSpPr>
        <p:spPr/>
        <p:txBody>
          <a:bodyPr/>
          <a:lstStyle/>
          <a:p>
            <a:pPr eaLnBrk="1" hangingPunct="1"/>
            <a:endParaRPr lang="zh-CN" altLang="zh-CN" smtClean="0">
              <a:solidFill>
                <a:schemeClr val="tx1"/>
              </a:solidFill>
            </a:endParaRPr>
          </a:p>
        </p:txBody>
      </p:sp>
      <p:pic>
        <p:nvPicPr>
          <p:cNvPr id="306183" name="Picture 7" descr="Img2617451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324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179" name="Picture 3" descr="u87921227_12f11f230a2g2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324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06181"/>
                                        </p:tgtEl>
                                        <p:attrNameLst>
                                          <p:attrName>style.visibility</p:attrName>
                                        </p:attrNameLst>
                                      </p:cBhvr>
                                      <p:to>
                                        <p:strVal val="visible"/>
                                      </p:to>
                                    </p:set>
                                    <p:anim calcmode="lin" valueType="num">
                                      <p:cBhvr>
                                        <p:cTn id="7" dur="500" fill="hold"/>
                                        <p:tgtEl>
                                          <p:spTgt spid="306181"/>
                                        </p:tgtEl>
                                        <p:attrNameLst>
                                          <p:attrName>ppt_w</p:attrName>
                                        </p:attrNameLst>
                                      </p:cBhvr>
                                      <p:tavLst>
                                        <p:tav tm="0">
                                          <p:val>
                                            <p:fltVal val="0"/>
                                          </p:val>
                                        </p:tav>
                                        <p:tav tm="100000">
                                          <p:val>
                                            <p:strVal val="#ppt_w"/>
                                          </p:val>
                                        </p:tav>
                                      </p:tavLst>
                                    </p:anim>
                                    <p:anim calcmode="lin" valueType="num">
                                      <p:cBhvr>
                                        <p:cTn id="8" dur="500" fill="hold"/>
                                        <p:tgtEl>
                                          <p:spTgt spid="30618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06183"/>
                                        </p:tgtEl>
                                        <p:attrNameLst>
                                          <p:attrName>style.visibility</p:attrName>
                                        </p:attrNameLst>
                                      </p:cBhvr>
                                      <p:to>
                                        <p:strVal val="visible"/>
                                      </p:to>
                                    </p:set>
                                    <p:anim calcmode="lin" valueType="num">
                                      <p:cBhvr>
                                        <p:cTn id="13" dur="500" fill="hold"/>
                                        <p:tgtEl>
                                          <p:spTgt spid="306183"/>
                                        </p:tgtEl>
                                        <p:attrNameLst>
                                          <p:attrName>ppt_w</p:attrName>
                                        </p:attrNameLst>
                                      </p:cBhvr>
                                      <p:tavLst>
                                        <p:tav tm="0">
                                          <p:val>
                                            <p:fltVal val="0"/>
                                          </p:val>
                                        </p:tav>
                                        <p:tav tm="100000">
                                          <p:val>
                                            <p:strVal val="#ppt_w"/>
                                          </p:val>
                                        </p:tav>
                                      </p:tavLst>
                                    </p:anim>
                                    <p:anim calcmode="lin" valueType="num">
                                      <p:cBhvr>
                                        <p:cTn id="14" dur="500" fill="hold"/>
                                        <p:tgtEl>
                                          <p:spTgt spid="30618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306179"/>
                                        </p:tgtEl>
                                        <p:attrNameLst>
                                          <p:attrName>style.visibility</p:attrName>
                                        </p:attrNameLst>
                                      </p:cBhvr>
                                      <p:to>
                                        <p:strVal val="visible"/>
                                      </p:to>
                                    </p:set>
                                    <p:anim calcmode="lin" valueType="num">
                                      <p:cBhvr>
                                        <p:cTn id="19" dur="2000" fill="hold"/>
                                        <p:tgtEl>
                                          <p:spTgt spid="306179"/>
                                        </p:tgtEl>
                                        <p:attrNameLst>
                                          <p:attrName>ppt_w</p:attrName>
                                        </p:attrNameLst>
                                      </p:cBhvr>
                                      <p:tavLst>
                                        <p:tav tm="0">
                                          <p:val>
                                            <p:fltVal val="0"/>
                                          </p:val>
                                        </p:tav>
                                        <p:tav tm="100000">
                                          <p:val>
                                            <p:strVal val="#ppt_w"/>
                                          </p:val>
                                        </p:tav>
                                      </p:tavLst>
                                    </p:anim>
                                    <p:anim calcmode="lin" valueType="num">
                                      <p:cBhvr>
                                        <p:cTn id="20" dur="2000" fill="hold"/>
                                        <p:tgtEl>
                                          <p:spTgt spid="3061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endParaRPr lang="zh-CN" altLang="zh-CN" smtClean="0">
              <a:solidFill>
                <a:schemeClr val="tx1"/>
              </a:solidFill>
            </a:endParaRPr>
          </a:p>
        </p:txBody>
      </p:sp>
      <p:pic>
        <p:nvPicPr>
          <p:cNvPr id="309251" name="Picture 3" descr="没谱漫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0"/>
            <a:ext cx="5954712"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09251"/>
                                        </p:tgtEl>
                                        <p:attrNameLst>
                                          <p:attrName>style.visibility</p:attrName>
                                        </p:attrNameLst>
                                      </p:cBhvr>
                                      <p:to>
                                        <p:strVal val="visible"/>
                                      </p:to>
                                    </p:set>
                                    <p:anim calcmode="lin" valueType="num">
                                      <p:cBhvr>
                                        <p:cTn id="7" dur="1000" fill="hold"/>
                                        <p:tgtEl>
                                          <p:spTgt spid="309251"/>
                                        </p:tgtEl>
                                        <p:attrNameLst>
                                          <p:attrName>ppt_w</p:attrName>
                                        </p:attrNameLst>
                                      </p:cBhvr>
                                      <p:tavLst>
                                        <p:tav tm="0">
                                          <p:val>
                                            <p:fltVal val="0"/>
                                          </p:val>
                                        </p:tav>
                                        <p:tav tm="100000">
                                          <p:val>
                                            <p:strVal val="#ppt_w"/>
                                          </p:val>
                                        </p:tav>
                                      </p:tavLst>
                                    </p:anim>
                                    <p:anim calcmode="lin" valueType="num">
                                      <p:cBhvr>
                                        <p:cTn id="8" dur="1000" fill="hold"/>
                                        <p:tgtEl>
                                          <p:spTgt spid="3092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29600" cy="4525963"/>
          </a:xfrm>
        </p:spPr>
        <p:txBody>
          <a:bodyPr/>
          <a:lstStyle/>
          <a:p>
            <a:pPr marL="0" indent="0">
              <a:buNone/>
            </a:pPr>
            <a:r>
              <a:rPr lang="zh-CN" altLang="en-US" b="1" dirty="0" smtClean="0">
                <a:solidFill>
                  <a:schemeClr val="tx1"/>
                </a:solidFill>
              </a:rPr>
              <a:t>关于俄罗斯总统制的思考：</a:t>
            </a:r>
            <a:endParaRPr lang="en-US" altLang="zh-CN" b="1" dirty="0" smtClean="0">
              <a:solidFill>
                <a:schemeClr val="tx1"/>
              </a:solidFill>
            </a:endParaRPr>
          </a:p>
          <a:p>
            <a:pPr marL="0" indent="0">
              <a:buNone/>
            </a:pPr>
            <a:r>
              <a:rPr lang="en-US" altLang="zh-CN" b="1" dirty="0" smtClean="0">
                <a:solidFill>
                  <a:schemeClr val="tx1"/>
                </a:solidFill>
              </a:rPr>
              <a:t>1.</a:t>
            </a:r>
            <a:r>
              <a:rPr lang="zh-CN" altLang="en-US" b="1" dirty="0" smtClean="0">
                <a:solidFill>
                  <a:schemeClr val="tx1"/>
                </a:solidFill>
              </a:rPr>
              <a:t>依靠一两次暴力革命或颜色革命就能实现国家政治制度现代化是不可能的。</a:t>
            </a:r>
            <a:endParaRPr lang="en-US" altLang="zh-CN" b="1" dirty="0" smtClean="0">
              <a:solidFill>
                <a:schemeClr val="tx1"/>
              </a:solidFill>
            </a:endParaRPr>
          </a:p>
          <a:p>
            <a:pPr marL="0" indent="0">
              <a:buNone/>
            </a:pPr>
            <a:r>
              <a:rPr lang="en-US" altLang="zh-CN" b="1" dirty="0" smtClean="0">
                <a:solidFill>
                  <a:schemeClr val="tx1"/>
                </a:solidFill>
              </a:rPr>
              <a:t>2.</a:t>
            </a:r>
            <a:r>
              <a:rPr lang="zh-CN" altLang="en-US" b="1" dirty="0" smtClean="0">
                <a:solidFill>
                  <a:schemeClr val="tx1"/>
                </a:solidFill>
              </a:rPr>
              <a:t>历史传统作用是很难随着经济发展而立刻发生根本变化的。</a:t>
            </a:r>
            <a:endParaRPr lang="en-US" altLang="zh-CN" b="1" dirty="0" smtClean="0">
              <a:solidFill>
                <a:schemeClr val="tx1"/>
              </a:solidFill>
            </a:endParaRPr>
          </a:p>
          <a:p>
            <a:pPr marL="0" indent="0">
              <a:buNone/>
            </a:pPr>
            <a:r>
              <a:rPr lang="en-US" altLang="zh-CN" b="1" dirty="0" smtClean="0">
                <a:solidFill>
                  <a:schemeClr val="tx1"/>
                </a:solidFill>
              </a:rPr>
              <a:t>3.</a:t>
            </a:r>
            <a:r>
              <a:rPr lang="zh-CN" altLang="en-US" b="1" dirty="0" smtClean="0">
                <a:solidFill>
                  <a:schemeClr val="tx1"/>
                </a:solidFill>
              </a:rPr>
              <a:t>个人职业生涯、知识结构、信仰等影响其政治行为。</a:t>
            </a:r>
            <a:endParaRPr lang="en-US" altLang="zh-CN" b="1" dirty="0" smtClean="0">
              <a:solidFill>
                <a:schemeClr val="tx1"/>
              </a:solidFill>
            </a:endParaRPr>
          </a:p>
          <a:p>
            <a:pPr marL="0" indent="0">
              <a:buNone/>
            </a:pPr>
            <a:r>
              <a:rPr lang="en-US" altLang="zh-CN" b="1" dirty="0" smtClean="0">
                <a:solidFill>
                  <a:schemeClr val="tx1"/>
                </a:solidFill>
              </a:rPr>
              <a:t>4.</a:t>
            </a:r>
            <a:r>
              <a:rPr lang="zh-CN" altLang="en-US" b="1" dirty="0" smtClean="0">
                <a:solidFill>
                  <a:schemeClr val="tx1"/>
                </a:solidFill>
              </a:rPr>
              <a:t>俄罗斯政治转型将经历一个漫长曲折的过程</a:t>
            </a:r>
            <a:r>
              <a:rPr lang="en-US" altLang="zh-CN" b="1" dirty="0" smtClean="0">
                <a:solidFill>
                  <a:schemeClr val="tx1"/>
                </a:solidFill>
              </a:rPr>
              <a:t>.</a:t>
            </a:r>
          </a:p>
          <a:p>
            <a:pPr marL="0" indent="0">
              <a:buNone/>
            </a:pPr>
            <a:r>
              <a:rPr lang="en-US" altLang="zh-CN" b="1" dirty="0" smtClean="0">
                <a:solidFill>
                  <a:schemeClr val="tx1"/>
                </a:solidFill>
              </a:rPr>
              <a:t>5.  </a:t>
            </a:r>
            <a:r>
              <a:rPr lang="zh-CN" altLang="en-US" b="1" dirty="0" smtClean="0">
                <a:solidFill>
                  <a:schemeClr val="tx1"/>
                </a:solidFill>
              </a:rPr>
              <a:t>如何认识俄罗斯总统制。</a:t>
            </a:r>
            <a:endParaRPr lang="zh-CN" altLang="en-US" b="1" dirty="0">
              <a:solidFill>
                <a:schemeClr val="tx1"/>
              </a:solidFill>
            </a:endParaRPr>
          </a:p>
        </p:txBody>
      </p:sp>
    </p:spTree>
    <p:extLst>
      <p:ext uri="{BB962C8B-B14F-4D97-AF65-F5344CB8AC3E}">
        <p14:creationId xmlns:p14="http://schemas.microsoft.com/office/powerpoint/2010/main" val="34766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48680"/>
            <a:ext cx="8964488" cy="5040560"/>
          </a:xfrm>
        </p:spPr>
        <p:txBody>
          <a:bodyPr/>
          <a:lstStyle/>
          <a:p>
            <a:pPr marL="0" indent="0">
              <a:buNone/>
            </a:pPr>
            <a:r>
              <a:rPr lang="zh-CN" altLang="en-US" b="1" dirty="0" smtClean="0">
                <a:solidFill>
                  <a:schemeClr val="tx1"/>
                </a:solidFill>
                <a:latin typeface="Arial" charset="0"/>
                <a:ea typeface="宋体" pitchFamily="2" charset="-122"/>
              </a:rPr>
              <a:t>四、俄罗斯</a:t>
            </a:r>
            <a:r>
              <a:rPr lang="zh-CN" altLang="en-US" b="1" dirty="0">
                <a:solidFill>
                  <a:schemeClr val="tx1"/>
                </a:solidFill>
                <a:latin typeface="Arial" charset="0"/>
                <a:ea typeface="宋体" pitchFamily="2" charset="-122"/>
              </a:rPr>
              <a:t>多党制</a:t>
            </a:r>
            <a:endParaRPr lang="en-US" altLang="zh-CN" b="1" dirty="0">
              <a:solidFill>
                <a:schemeClr val="tx1"/>
              </a:solidFill>
              <a:latin typeface="Arial" charset="0"/>
              <a:ea typeface="宋体" pitchFamily="2" charset="-122"/>
            </a:endParaRPr>
          </a:p>
          <a:p>
            <a:pPr marL="0" indent="0">
              <a:buNone/>
            </a:pPr>
            <a:r>
              <a:rPr lang="zh-CN" altLang="en-US" dirty="0" smtClean="0">
                <a:solidFill>
                  <a:schemeClr val="tx1"/>
                </a:solidFill>
              </a:rPr>
              <a:t>（一）俄罗斯多党制的产生</a:t>
            </a:r>
            <a:endParaRPr lang="en-US" altLang="zh-CN" dirty="0" smtClean="0">
              <a:solidFill>
                <a:schemeClr val="tx1"/>
              </a:solidFill>
            </a:endParaRPr>
          </a:p>
          <a:p>
            <a:pPr marL="0" indent="0">
              <a:buNone/>
            </a:pPr>
            <a:r>
              <a:rPr lang="zh-CN" altLang="en-US" dirty="0" smtClean="0">
                <a:solidFill>
                  <a:schemeClr val="tx1"/>
                </a:solidFill>
              </a:rPr>
              <a:t>      戈尔巴乔夫在</a:t>
            </a:r>
            <a:r>
              <a:rPr lang="en-US" altLang="zh-CN" dirty="0" smtClean="0">
                <a:solidFill>
                  <a:schemeClr val="tx1"/>
                </a:solidFill>
              </a:rPr>
              <a:t>1990</a:t>
            </a:r>
            <a:r>
              <a:rPr lang="zh-CN" altLang="en-US" dirty="0">
                <a:solidFill>
                  <a:schemeClr val="tx1"/>
                </a:solidFill>
              </a:rPr>
              <a:t>年</a:t>
            </a:r>
            <a:r>
              <a:rPr lang="en-US" altLang="zh-CN" dirty="0">
                <a:solidFill>
                  <a:schemeClr val="tx1"/>
                </a:solidFill>
              </a:rPr>
              <a:t>3</a:t>
            </a:r>
            <a:r>
              <a:rPr lang="zh-CN" altLang="en-US" dirty="0">
                <a:solidFill>
                  <a:schemeClr val="tx1"/>
                </a:solidFill>
              </a:rPr>
              <a:t>月和</a:t>
            </a:r>
            <a:r>
              <a:rPr lang="en-US" altLang="zh-CN" dirty="0">
                <a:solidFill>
                  <a:schemeClr val="tx1"/>
                </a:solidFill>
              </a:rPr>
              <a:t>12</a:t>
            </a:r>
            <a:r>
              <a:rPr lang="zh-CN" altLang="en-US" dirty="0">
                <a:solidFill>
                  <a:schemeClr val="tx1"/>
                </a:solidFill>
              </a:rPr>
              <a:t>月先后举行了两次苏联人民代表大会，对宪法进行了重大</a:t>
            </a:r>
            <a:r>
              <a:rPr lang="zh-CN" altLang="en-US" dirty="0" smtClean="0">
                <a:solidFill>
                  <a:schemeClr val="tx1"/>
                </a:solidFill>
              </a:rPr>
              <a:t>修改，允许实行多党制。</a:t>
            </a:r>
            <a:endParaRPr lang="en-US" altLang="zh-CN" dirty="0" smtClean="0">
              <a:solidFill>
                <a:schemeClr val="tx1"/>
              </a:solidFill>
            </a:endParaRPr>
          </a:p>
          <a:p>
            <a:pPr marL="0" indent="0">
              <a:buNone/>
            </a:pPr>
            <a:r>
              <a:rPr lang="en-US" altLang="zh-CN" dirty="0" smtClean="0">
                <a:solidFill>
                  <a:schemeClr val="tx1"/>
                </a:solidFill>
              </a:rPr>
              <a:t>       1989</a:t>
            </a:r>
            <a:r>
              <a:rPr lang="zh-CN" altLang="en-US" dirty="0" smtClean="0">
                <a:solidFill>
                  <a:schemeClr val="tx1"/>
                </a:solidFill>
              </a:rPr>
              <a:t>年为了对抗激进派和保守派，在戈尔巴乔夫授意下成立了俄罗斯自由民主党，党首日里诺夫斯基。</a:t>
            </a:r>
            <a:endParaRPr lang="en-US" altLang="zh-CN" dirty="0" smtClean="0">
              <a:solidFill>
                <a:schemeClr val="tx1"/>
              </a:solidFill>
            </a:endParaRPr>
          </a:p>
          <a:p>
            <a:pPr marL="0" indent="0">
              <a:buNone/>
            </a:pPr>
            <a:endParaRPr lang="zh-CN" altLang="en-US" dirty="0">
              <a:solidFill>
                <a:schemeClr val="tx1"/>
              </a:solidFill>
            </a:endParaRPr>
          </a:p>
        </p:txBody>
      </p:sp>
    </p:spTree>
    <p:extLst>
      <p:ext uri="{BB962C8B-B14F-4D97-AF65-F5344CB8AC3E}">
        <p14:creationId xmlns:p14="http://schemas.microsoft.com/office/powerpoint/2010/main" val="549471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229600" cy="4968552"/>
          </a:xfrm>
        </p:spPr>
        <p:txBody>
          <a:bodyPr/>
          <a:lstStyle/>
          <a:p>
            <a:pPr marL="0" indent="0">
              <a:buNone/>
            </a:pPr>
            <a:r>
              <a:rPr lang="zh-CN" altLang="en-US" dirty="0" smtClean="0">
                <a:solidFill>
                  <a:schemeClr val="tx1"/>
                </a:solidFill>
              </a:rPr>
              <a:t>（二）俄罗斯政党制度的发展。</a:t>
            </a:r>
            <a:endParaRPr lang="en-US" altLang="zh-CN" dirty="0" smtClean="0">
              <a:solidFill>
                <a:schemeClr val="tx1"/>
              </a:solidFill>
            </a:endParaRPr>
          </a:p>
          <a:p>
            <a:pPr marL="0" indent="0">
              <a:buNone/>
            </a:pPr>
            <a:r>
              <a:rPr lang="zh-CN" altLang="en-US" dirty="0" smtClean="0">
                <a:solidFill>
                  <a:schemeClr val="tx1"/>
                </a:solidFill>
              </a:rPr>
              <a:t>       叶利钦时期，俄罗斯</a:t>
            </a:r>
            <a:r>
              <a:rPr lang="zh-CN" altLang="en-US" dirty="0">
                <a:solidFill>
                  <a:schemeClr val="tx1"/>
                </a:solidFill>
              </a:rPr>
              <a:t>政党风起云涌，多时达到上千个</a:t>
            </a:r>
            <a:r>
              <a:rPr lang="zh-CN" altLang="en-US" dirty="0" smtClean="0">
                <a:solidFill>
                  <a:schemeClr val="tx1"/>
                </a:solidFill>
              </a:rPr>
              <a:t>。政党政治混乱无序。其中重要的事件是俄共的复兴。</a:t>
            </a:r>
            <a:endParaRPr lang="en-US" altLang="zh-CN" dirty="0" smtClean="0">
              <a:solidFill>
                <a:schemeClr val="tx1"/>
              </a:solidFill>
            </a:endParaRPr>
          </a:p>
          <a:p>
            <a:pPr marL="0" indent="0">
              <a:buNone/>
            </a:pPr>
            <a:r>
              <a:rPr lang="en-US" altLang="zh-CN" dirty="0" smtClean="0">
                <a:solidFill>
                  <a:schemeClr val="tx1"/>
                </a:solidFill>
              </a:rPr>
              <a:t>       1995</a:t>
            </a:r>
            <a:r>
              <a:rPr lang="zh-CN" altLang="en-US" dirty="0" smtClean="0">
                <a:solidFill>
                  <a:schemeClr val="tx1"/>
                </a:solidFill>
              </a:rPr>
              <a:t>年和</a:t>
            </a:r>
            <a:r>
              <a:rPr lang="en-US" altLang="zh-CN" dirty="0" smtClean="0">
                <a:solidFill>
                  <a:schemeClr val="tx1"/>
                </a:solidFill>
              </a:rPr>
              <a:t>1999</a:t>
            </a:r>
            <a:r>
              <a:rPr lang="zh-CN" altLang="en-US" dirty="0" smtClean="0">
                <a:solidFill>
                  <a:schemeClr val="tx1"/>
                </a:solidFill>
              </a:rPr>
              <a:t>年国家杜马大选俄共获得最高选票，成为国家杜马中第一大党和最大的反对党，从而对叶利钦政权构成巨大挑战。</a:t>
            </a:r>
            <a:endParaRPr lang="zh-CN" altLang="en-US" dirty="0">
              <a:solidFill>
                <a:schemeClr val="tx1"/>
              </a:solidFill>
            </a:endParaRPr>
          </a:p>
          <a:p>
            <a:pPr marL="0" indent="0">
              <a:buNone/>
            </a:pPr>
            <a:endParaRPr lang="zh-CN" altLang="en-US" dirty="0">
              <a:solidFill>
                <a:schemeClr val="tx1"/>
              </a:solidFill>
            </a:endParaRPr>
          </a:p>
        </p:txBody>
      </p:sp>
    </p:spTree>
    <p:extLst>
      <p:ext uri="{BB962C8B-B14F-4D97-AF65-F5344CB8AC3E}">
        <p14:creationId xmlns:p14="http://schemas.microsoft.com/office/powerpoint/2010/main" val="389360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84976" cy="5616624"/>
          </a:xfrm>
        </p:spPr>
        <p:txBody>
          <a:bodyPr>
            <a:normAutofit lnSpcReduction="10000"/>
          </a:bodyPr>
          <a:lstStyle/>
          <a:p>
            <a:pPr marL="0" indent="0">
              <a:buNone/>
            </a:pPr>
            <a:r>
              <a:rPr lang="zh-CN" altLang="en-US" dirty="0" smtClean="0">
                <a:solidFill>
                  <a:schemeClr val="tx1"/>
                </a:solidFill>
              </a:rPr>
              <a:t>（三）俄罗斯多党制法制化。</a:t>
            </a:r>
            <a:endParaRPr lang="en-US" altLang="zh-CN" dirty="0" smtClean="0">
              <a:solidFill>
                <a:schemeClr val="tx1"/>
              </a:solidFill>
            </a:endParaRPr>
          </a:p>
          <a:p>
            <a:pPr marL="0" indent="0">
              <a:buNone/>
            </a:pPr>
            <a:r>
              <a:rPr lang="en-US" altLang="zh-CN" sz="2400" dirty="0" smtClean="0">
                <a:solidFill>
                  <a:schemeClr val="tx1"/>
                </a:solidFill>
              </a:rPr>
              <a:t>       </a:t>
            </a:r>
            <a:r>
              <a:rPr lang="zh-CN" altLang="zh-CN" sz="2400" dirty="0" smtClean="0">
                <a:solidFill>
                  <a:schemeClr val="tx1"/>
                </a:solidFill>
              </a:rPr>
              <a:t>俄罗斯在</a:t>
            </a:r>
            <a:r>
              <a:rPr lang="en-US" altLang="zh-CN" sz="2400" dirty="0" smtClean="0">
                <a:solidFill>
                  <a:schemeClr val="tx1"/>
                </a:solidFill>
              </a:rPr>
              <a:t>1995</a:t>
            </a:r>
            <a:r>
              <a:rPr lang="zh-CN" altLang="zh-CN" sz="2400" dirty="0" smtClean="0">
                <a:solidFill>
                  <a:schemeClr val="tx1"/>
                </a:solidFill>
              </a:rPr>
              <a:t>年颁布了《俄罗斯联邦社会联合</a:t>
            </a:r>
            <a:r>
              <a:rPr lang="en-US" altLang="zh-CN" sz="2400" dirty="0" err="1" smtClean="0">
                <a:solidFill>
                  <a:schemeClr val="tx1"/>
                </a:solidFill>
              </a:rPr>
              <a:t>组织法</a:t>
            </a:r>
            <a:r>
              <a:rPr lang="zh-CN" altLang="zh-CN" sz="2400" dirty="0" smtClean="0">
                <a:solidFill>
                  <a:schemeClr val="tx1"/>
                </a:solidFill>
              </a:rPr>
              <a:t>》，</a:t>
            </a:r>
            <a:r>
              <a:rPr lang="zh-CN" altLang="en-US" sz="2400" dirty="0" smtClean="0">
                <a:solidFill>
                  <a:schemeClr val="tx1"/>
                </a:solidFill>
              </a:rPr>
              <a:t>普京</a:t>
            </a:r>
            <a:r>
              <a:rPr lang="zh-CN" altLang="en-US" sz="2400" dirty="0">
                <a:solidFill>
                  <a:schemeClr val="tx1"/>
                </a:solidFill>
              </a:rPr>
              <a:t>上台</a:t>
            </a:r>
            <a:r>
              <a:rPr lang="zh-CN" altLang="en-US" sz="2400" dirty="0" smtClean="0">
                <a:solidFill>
                  <a:schemeClr val="tx1"/>
                </a:solidFill>
              </a:rPr>
              <a:t>后于</a:t>
            </a:r>
            <a:r>
              <a:rPr lang="en-US" altLang="zh-CN" sz="2400" dirty="0" smtClean="0">
                <a:solidFill>
                  <a:schemeClr val="tx1"/>
                </a:solidFill>
              </a:rPr>
              <a:t>2001</a:t>
            </a:r>
            <a:r>
              <a:rPr lang="zh-CN" altLang="en-US" sz="2400" dirty="0" smtClean="0">
                <a:solidFill>
                  <a:schemeClr val="tx1"/>
                </a:solidFill>
              </a:rPr>
              <a:t>年</a:t>
            </a:r>
            <a:r>
              <a:rPr lang="en-US" altLang="zh-CN" sz="2400" dirty="0">
                <a:solidFill>
                  <a:schemeClr val="tx1"/>
                </a:solidFill>
              </a:rPr>
              <a:t>6</a:t>
            </a:r>
            <a:r>
              <a:rPr lang="zh-CN" altLang="zh-CN" sz="2400" dirty="0">
                <a:solidFill>
                  <a:schemeClr val="tx1"/>
                </a:solidFill>
              </a:rPr>
              <a:t>月</a:t>
            </a:r>
            <a:r>
              <a:rPr lang="en-US" altLang="zh-CN" sz="2400" dirty="0">
                <a:solidFill>
                  <a:schemeClr val="tx1"/>
                </a:solidFill>
              </a:rPr>
              <a:t>21</a:t>
            </a:r>
            <a:r>
              <a:rPr lang="zh-CN" altLang="zh-CN" sz="2400" dirty="0">
                <a:solidFill>
                  <a:schemeClr val="tx1"/>
                </a:solidFill>
              </a:rPr>
              <a:t>日三读通过了</a:t>
            </a:r>
            <a:r>
              <a:rPr lang="zh-CN" altLang="zh-CN" sz="2400" dirty="0" smtClean="0">
                <a:solidFill>
                  <a:schemeClr val="tx1"/>
                </a:solidFill>
              </a:rPr>
              <a:t>《俄罗斯联邦政党法》</a:t>
            </a:r>
            <a:r>
              <a:rPr lang="zh-CN" altLang="en-US" sz="2400" dirty="0" smtClean="0">
                <a:solidFill>
                  <a:schemeClr val="tx1"/>
                </a:solidFill>
              </a:rPr>
              <a:t>，</a:t>
            </a:r>
            <a:r>
              <a:rPr lang="zh-CN" altLang="zh-CN" sz="2400" dirty="0">
                <a:solidFill>
                  <a:schemeClr val="tx1"/>
                </a:solidFill>
              </a:rPr>
              <a:t>联邦委员会于</a:t>
            </a:r>
            <a:r>
              <a:rPr lang="en-US" altLang="zh-CN" sz="2400" dirty="0">
                <a:solidFill>
                  <a:schemeClr val="tx1"/>
                </a:solidFill>
              </a:rPr>
              <a:t>6月29日</a:t>
            </a:r>
            <a:r>
              <a:rPr lang="zh-CN" altLang="zh-CN" sz="2400" dirty="0">
                <a:solidFill>
                  <a:schemeClr val="tx1"/>
                </a:solidFill>
              </a:rPr>
              <a:t>也批准了这一法案。接着普京总统在</a:t>
            </a:r>
            <a:r>
              <a:rPr lang="en-US" altLang="zh-CN" sz="2400" dirty="0">
                <a:solidFill>
                  <a:schemeClr val="tx1"/>
                </a:solidFill>
              </a:rPr>
              <a:t>7月12日</a:t>
            </a:r>
            <a:r>
              <a:rPr lang="zh-CN" altLang="zh-CN" sz="2400" dirty="0">
                <a:solidFill>
                  <a:schemeClr val="tx1"/>
                </a:solidFill>
              </a:rPr>
              <a:t>签署了《政党法》并予以正式颁布</a:t>
            </a:r>
            <a:r>
              <a:rPr lang="zh-CN" altLang="zh-CN" sz="2400" dirty="0" smtClean="0">
                <a:solidFill>
                  <a:schemeClr val="tx1"/>
                </a:solidFill>
              </a:rPr>
              <a:t>。</a:t>
            </a:r>
            <a:r>
              <a:rPr lang="zh-CN" altLang="en-US" sz="2400" dirty="0" smtClean="0">
                <a:solidFill>
                  <a:schemeClr val="tx1"/>
                </a:solidFill>
              </a:rPr>
              <a:t>该法对俄罗斯政党从质到量都作了具体而明确的规定，目的是实现少党化，遏制反对党的力量，从而实现政治由无序向有序，从分权向集权发展。</a:t>
            </a:r>
            <a:endParaRPr lang="en-US" altLang="zh-CN" sz="2400" dirty="0" smtClean="0">
              <a:solidFill>
                <a:schemeClr val="tx1"/>
              </a:solidFill>
            </a:endParaRPr>
          </a:p>
          <a:p>
            <a:pPr marL="0" indent="0">
              <a:buNone/>
            </a:pPr>
            <a:r>
              <a:rPr lang="en-US" altLang="zh-CN" sz="2400" dirty="0" smtClean="0">
                <a:solidFill>
                  <a:schemeClr val="tx1"/>
                </a:solidFill>
              </a:rPr>
              <a:t>    《</a:t>
            </a:r>
            <a:r>
              <a:rPr lang="zh-CN" altLang="en-US" sz="2400" dirty="0" smtClean="0">
                <a:solidFill>
                  <a:schemeClr val="tx1"/>
                </a:solidFill>
              </a:rPr>
              <a:t>政党法</a:t>
            </a:r>
            <a:r>
              <a:rPr lang="en-US" altLang="zh-CN" sz="2400" dirty="0" smtClean="0">
                <a:solidFill>
                  <a:schemeClr val="tx1"/>
                </a:solidFill>
              </a:rPr>
              <a:t>》</a:t>
            </a:r>
            <a:r>
              <a:rPr lang="zh-CN" altLang="en-US" sz="2400" dirty="0" smtClean="0">
                <a:solidFill>
                  <a:schemeClr val="tx1"/>
                </a:solidFill>
              </a:rPr>
              <a:t>规定每个党党员人数不得少于</a:t>
            </a:r>
            <a:r>
              <a:rPr lang="en-US" altLang="zh-CN" sz="2400" b="1" dirty="0" smtClean="0">
                <a:solidFill>
                  <a:schemeClr val="tx1"/>
                </a:solidFill>
              </a:rPr>
              <a:t>1</a:t>
            </a:r>
            <a:r>
              <a:rPr lang="zh-CN" altLang="en-US" sz="2400" dirty="0" smtClean="0">
                <a:solidFill>
                  <a:schemeClr val="tx1"/>
                </a:solidFill>
              </a:rPr>
              <a:t>万，在每个分支机构党员人数不得少于</a:t>
            </a:r>
            <a:r>
              <a:rPr lang="en-US" altLang="zh-CN" sz="2400" b="1" dirty="0" smtClean="0">
                <a:solidFill>
                  <a:schemeClr val="tx1"/>
                </a:solidFill>
              </a:rPr>
              <a:t>100</a:t>
            </a:r>
            <a:r>
              <a:rPr lang="zh-CN" altLang="en-US" sz="2400" dirty="0" smtClean="0">
                <a:solidFill>
                  <a:schemeClr val="tx1"/>
                </a:solidFill>
              </a:rPr>
              <a:t>人。每个政党只有获得</a:t>
            </a:r>
            <a:r>
              <a:rPr lang="en-US" altLang="zh-CN" sz="2400" dirty="0" smtClean="0">
                <a:solidFill>
                  <a:schemeClr val="tx1"/>
                </a:solidFill>
              </a:rPr>
              <a:t>5%</a:t>
            </a:r>
            <a:r>
              <a:rPr lang="zh-CN" altLang="en-US" sz="2400" dirty="0" smtClean="0">
                <a:solidFill>
                  <a:schemeClr val="tx1"/>
                </a:solidFill>
              </a:rPr>
              <a:t>的选票才能获得国家杜马的席位，后提升为</a:t>
            </a:r>
            <a:r>
              <a:rPr lang="en-US" altLang="zh-CN" sz="2400" dirty="0" smtClean="0">
                <a:solidFill>
                  <a:schemeClr val="tx1"/>
                </a:solidFill>
              </a:rPr>
              <a:t>7%</a:t>
            </a:r>
            <a:r>
              <a:rPr lang="zh-CN" altLang="en-US" sz="2400" dirty="0" smtClean="0">
                <a:solidFill>
                  <a:schemeClr val="tx1"/>
                </a:solidFill>
              </a:rPr>
              <a:t>，梅德韦杰夫上台后又降为</a:t>
            </a:r>
            <a:r>
              <a:rPr lang="en-US" altLang="zh-CN" sz="2400" dirty="0" smtClean="0">
                <a:solidFill>
                  <a:schemeClr val="tx1"/>
                </a:solidFill>
              </a:rPr>
              <a:t>5%</a:t>
            </a:r>
            <a:r>
              <a:rPr lang="zh-CN" altLang="en-US" sz="2400" dirty="0" smtClean="0">
                <a:solidFill>
                  <a:schemeClr val="tx1"/>
                </a:solidFill>
              </a:rPr>
              <a:t>。</a:t>
            </a:r>
            <a:endParaRPr lang="en-US" altLang="zh-CN" sz="2400" dirty="0" smtClean="0">
              <a:solidFill>
                <a:schemeClr val="tx1"/>
              </a:solidFill>
            </a:endParaRPr>
          </a:p>
          <a:p>
            <a:pPr marL="0" indent="0">
              <a:buNone/>
            </a:pPr>
            <a:r>
              <a:rPr lang="en-US" altLang="zh-CN" sz="2400" dirty="0" smtClean="0">
                <a:solidFill>
                  <a:schemeClr val="tx1"/>
                </a:solidFill>
              </a:rPr>
              <a:t>     《</a:t>
            </a:r>
            <a:r>
              <a:rPr lang="zh-CN" altLang="en-US" sz="2400" dirty="0">
                <a:solidFill>
                  <a:schemeClr val="tx1"/>
                </a:solidFill>
              </a:rPr>
              <a:t>政党法</a:t>
            </a:r>
            <a:r>
              <a:rPr lang="en-US" altLang="zh-CN" sz="2400" dirty="0" smtClean="0">
                <a:solidFill>
                  <a:schemeClr val="tx1"/>
                </a:solidFill>
              </a:rPr>
              <a:t>》</a:t>
            </a:r>
            <a:r>
              <a:rPr lang="zh-CN" altLang="en-US" sz="2400" dirty="0" smtClean="0">
                <a:solidFill>
                  <a:schemeClr val="tx1"/>
                </a:solidFill>
              </a:rPr>
              <a:t>颁布后</a:t>
            </a:r>
            <a:r>
              <a:rPr lang="zh-CN" altLang="zh-CN" sz="2400" dirty="0">
                <a:solidFill>
                  <a:schemeClr val="tx1"/>
                </a:solidFill>
              </a:rPr>
              <a:t>有</a:t>
            </a:r>
            <a:r>
              <a:rPr lang="en-US" altLang="zh-CN" sz="2400" dirty="0">
                <a:solidFill>
                  <a:schemeClr val="tx1"/>
                </a:solidFill>
              </a:rPr>
              <a:t>56</a:t>
            </a:r>
            <a:r>
              <a:rPr lang="zh-CN" altLang="zh-CN" sz="2400" dirty="0">
                <a:solidFill>
                  <a:schemeClr val="tx1"/>
                </a:solidFill>
              </a:rPr>
              <a:t>个政党举行了代表大会，</a:t>
            </a:r>
            <a:r>
              <a:rPr lang="en-US" altLang="zh-CN" sz="2400" dirty="0">
                <a:solidFill>
                  <a:schemeClr val="tx1"/>
                </a:solidFill>
              </a:rPr>
              <a:t>23</a:t>
            </a:r>
            <a:r>
              <a:rPr lang="zh-CN" altLang="zh-CN" sz="2400" dirty="0">
                <a:solidFill>
                  <a:schemeClr val="tx1"/>
                </a:solidFill>
              </a:rPr>
              <a:t>个全联盟性政党获准在</a:t>
            </a:r>
            <a:r>
              <a:rPr lang="en-US" altLang="zh-CN" sz="2400" dirty="0" err="1">
                <a:solidFill>
                  <a:schemeClr val="tx1"/>
                </a:solidFill>
              </a:rPr>
              <a:t>司法部</a:t>
            </a:r>
            <a:r>
              <a:rPr lang="zh-CN" altLang="zh-CN" sz="2400" dirty="0">
                <a:solidFill>
                  <a:schemeClr val="tx1"/>
                </a:solidFill>
              </a:rPr>
              <a:t>登记，</a:t>
            </a:r>
            <a:r>
              <a:rPr lang="zh-CN" altLang="zh-CN" sz="2400" dirty="0" smtClean="0">
                <a:solidFill>
                  <a:schemeClr val="tx1"/>
                </a:solidFill>
              </a:rPr>
              <a:t>其中</a:t>
            </a:r>
            <a:r>
              <a:rPr lang="zh-CN" altLang="zh-CN" sz="2400" dirty="0">
                <a:solidFill>
                  <a:schemeClr val="tx1"/>
                </a:solidFill>
              </a:rPr>
              <a:t>俄罗斯联邦</a:t>
            </a:r>
            <a:r>
              <a:rPr lang="en-US" altLang="zh-CN" sz="2400" dirty="0" err="1" smtClean="0">
                <a:solidFill>
                  <a:schemeClr val="tx1"/>
                </a:solidFill>
              </a:rPr>
              <a:t>人民党</a:t>
            </a:r>
            <a:r>
              <a:rPr lang="en-US" altLang="zh-CN" sz="2400" dirty="0" smtClean="0">
                <a:solidFill>
                  <a:schemeClr val="tx1"/>
                </a:solidFill>
              </a:rPr>
              <a:t>“</a:t>
            </a:r>
            <a:r>
              <a:rPr lang="zh-CN" altLang="zh-CN" sz="2400" dirty="0" smtClean="0">
                <a:solidFill>
                  <a:schemeClr val="tx1"/>
                </a:solidFill>
              </a:rPr>
              <a:t>、</a:t>
            </a:r>
            <a:r>
              <a:rPr lang="en-US" altLang="zh-CN" sz="2400" dirty="0" smtClean="0">
                <a:solidFill>
                  <a:schemeClr val="tx1"/>
                </a:solidFill>
              </a:rPr>
              <a:t>”</a:t>
            </a:r>
            <a:r>
              <a:rPr lang="zh-CN" altLang="zh-CN" sz="2400" dirty="0" smtClean="0">
                <a:solidFill>
                  <a:schemeClr val="tx1"/>
                </a:solidFill>
              </a:rPr>
              <a:t>俄罗斯</a:t>
            </a:r>
            <a:r>
              <a:rPr lang="en-US" altLang="zh-CN" sz="2400" dirty="0" err="1" smtClean="0">
                <a:solidFill>
                  <a:schemeClr val="tx1"/>
                </a:solidFill>
              </a:rPr>
              <a:t>民主党</a:t>
            </a:r>
            <a:r>
              <a:rPr lang="en-US" altLang="zh-CN" sz="2400" dirty="0" smtClean="0">
                <a:solidFill>
                  <a:schemeClr val="tx1"/>
                </a:solidFill>
              </a:rPr>
              <a:t>“</a:t>
            </a:r>
            <a:r>
              <a:rPr lang="zh-CN" altLang="zh-CN" sz="2400" dirty="0" smtClean="0">
                <a:solidFill>
                  <a:schemeClr val="tx1"/>
                </a:solidFill>
              </a:rPr>
              <a:t>、</a:t>
            </a:r>
            <a:r>
              <a:rPr lang="en-US" altLang="zh-CN" sz="2400" dirty="0" smtClean="0">
                <a:solidFill>
                  <a:schemeClr val="tx1"/>
                </a:solidFill>
              </a:rPr>
              <a:t>”</a:t>
            </a:r>
            <a:r>
              <a:rPr lang="zh-CN" altLang="zh-CN" sz="2400" dirty="0" smtClean="0">
                <a:solidFill>
                  <a:schemeClr val="tx1"/>
                </a:solidFill>
              </a:rPr>
              <a:t>统一</a:t>
            </a:r>
            <a:r>
              <a:rPr lang="zh-CN" altLang="zh-CN" sz="2400" dirty="0">
                <a:solidFill>
                  <a:schemeClr val="tx1"/>
                </a:solidFill>
              </a:rPr>
              <a:t>的俄罗斯</a:t>
            </a:r>
            <a:r>
              <a:rPr lang="zh-CN" altLang="zh-CN" sz="2400" dirty="0" smtClean="0">
                <a:solidFill>
                  <a:schemeClr val="tx1"/>
                </a:solidFill>
              </a:rPr>
              <a:t>党</a:t>
            </a:r>
            <a:r>
              <a:rPr lang="en-US" altLang="zh-CN" sz="2400" dirty="0" smtClean="0">
                <a:solidFill>
                  <a:schemeClr val="tx1"/>
                </a:solidFill>
              </a:rPr>
              <a:t>“</a:t>
            </a:r>
            <a:r>
              <a:rPr lang="zh-CN" altLang="zh-CN" sz="2400" dirty="0" smtClean="0">
                <a:solidFill>
                  <a:schemeClr val="tx1"/>
                </a:solidFill>
              </a:rPr>
              <a:t>、</a:t>
            </a:r>
            <a:r>
              <a:rPr lang="en-US" altLang="zh-CN" sz="2400" dirty="0" smtClean="0">
                <a:solidFill>
                  <a:schemeClr val="tx1"/>
                </a:solidFill>
              </a:rPr>
              <a:t>”</a:t>
            </a:r>
            <a:r>
              <a:rPr lang="en-US" altLang="zh-CN" sz="2400" dirty="0" err="1" smtClean="0">
                <a:solidFill>
                  <a:schemeClr val="tx1"/>
                </a:solidFill>
              </a:rPr>
              <a:t>俄罗斯联邦共产党</a:t>
            </a:r>
            <a:r>
              <a:rPr lang="en-US" altLang="zh-CN" sz="2400" dirty="0" smtClean="0">
                <a:solidFill>
                  <a:schemeClr val="tx1"/>
                </a:solidFill>
              </a:rPr>
              <a:t>“</a:t>
            </a:r>
            <a:r>
              <a:rPr lang="zh-CN" altLang="zh-CN" sz="2400" dirty="0" smtClean="0">
                <a:solidFill>
                  <a:schemeClr val="tx1"/>
                </a:solidFill>
              </a:rPr>
              <a:t>、</a:t>
            </a:r>
            <a:r>
              <a:rPr lang="en-US" altLang="zh-CN" sz="2400" dirty="0" smtClean="0">
                <a:solidFill>
                  <a:schemeClr val="tx1"/>
                </a:solidFill>
              </a:rPr>
              <a:t>”</a:t>
            </a:r>
            <a:r>
              <a:rPr lang="en-US" altLang="zh-CN" sz="2400" dirty="0" err="1" smtClean="0">
                <a:solidFill>
                  <a:schemeClr val="tx1"/>
                </a:solidFill>
              </a:rPr>
              <a:t>俄罗斯自由民主党</a:t>
            </a:r>
            <a:r>
              <a:rPr lang="en-US" altLang="zh-CN" sz="2400" dirty="0" smtClean="0">
                <a:solidFill>
                  <a:schemeClr val="tx1"/>
                </a:solidFill>
              </a:rPr>
              <a:t>“</a:t>
            </a:r>
            <a:r>
              <a:rPr lang="zh-CN" altLang="en-US" sz="2400" dirty="0" smtClean="0">
                <a:solidFill>
                  <a:schemeClr val="tx1"/>
                </a:solidFill>
              </a:rPr>
              <a:t>等</a:t>
            </a:r>
            <a:r>
              <a:rPr lang="en-US" altLang="zh-CN" sz="2400" dirty="0" smtClean="0">
                <a:solidFill>
                  <a:schemeClr val="tx1"/>
                </a:solidFill>
              </a:rPr>
              <a:t>8</a:t>
            </a:r>
            <a:r>
              <a:rPr lang="zh-CN" altLang="zh-CN" sz="2400" dirty="0">
                <a:solidFill>
                  <a:schemeClr val="tx1"/>
                </a:solidFill>
              </a:rPr>
              <a:t>个党完成了在一半以上</a:t>
            </a:r>
            <a:r>
              <a:rPr lang="en-US" altLang="zh-CN" sz="2400" dirty="0" err="1">
                <a:solidFill>
                  <a:schemeClr val="tx1"/>
                </a:solidFill>
              </a:rPr>
              <a:t>联邦主体</a:t>
            </a:r>
            <a:r>
              <a:rPr lang="zh-CN" altLang="zh-CN" sz="2400" dirty="0">
                <a:solidFill>
                  <a:schemeClr val="tx1"/>
                </a:solidFill>
              </a:rPr>
              <a:t>的地区组织的全部登记手续</a:t>
            </a:r>
            <a:r>
              <a:rPr lang="zh-CN" altLang="zh-CN" sz="2400" dirty="0" smtClean="0">
                <a:solidFill>
                  <a:schemeClr val="tx1"/>
                </a:solidFill>
              </a:rPr>
              <a:t>。</a:t>
            </a:r>
            <a:endParaRPr lang="en-US" altLang="zh-CN" sz="2400" dirty="0" smtClean="0">
              <a:solidFill>
                <a:schemeClr val="tx1"/>
              </a:solidFill>
            </a:endParaRPr>
          </a:p>
          <a:p>
            <a:pPr marL="0" indent="0">
              <a:buNone/>
            </a:pPr>
            <a:r>
              <a:rPr lang="en-US" altLang="zh-CN" sz="2400" dirty="0" smtClean="0">
                <a:solidFill>
                  <a:schemeClr val="tx1"/>
                </a:solidFill>
              </a:rPr>
              <a:t>      </a:t>
            </a:r>
            <a:endParaRPr lang="zh-CN" altLang="en-US" sz="2400" dirty="0">
              <a:solidFill>
                <a:schemeClr val="tx1"/>
              </a:solidFill>
            </a:endParaRPr>
          </a:p>
        </p:txBody>
      </p:sp>
    </p:spTree>
    <p:extLst>
      <p:ext uri="{BB962C8B-B14F-4D97-AF65-F5344CB8AC3E}">
        <p14:creationId xmlns:p14="http://schemas.microsoft.com/office/powerpoint/2010/main" val="424037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lx\Desktop\IMG_920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520" y="143666"/>
            <a:ext cx="8640959" cy="3911600"/>
          </a:xfrm>
          <a:noFill/>
        </p:spPr>
      </p:pic>
      <p:sp>
        <p:nvSpPr>
          <p:cNvPr id="5" name="TextBox 4"/>
          <p:cNvSpPr txBox="1">
            <a:spLocks noChangeArrowheads="1"/>
          </p:cNvSpPr>
          <p:nvPr/>
        </p:nvSpPr>
        <p:spPr bwMode="auto">
          <a:xfrm>
            <a:off x="605380" y="4495800"/>
            <a:ext cx="8064822" cy="169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eaLnBrk="1" hangingPunct="1"/>
            <a:r>
              <a:rPr lang="zh-CN" altLang="en-US" dirty="0"/>
              <a:t>看图说话</a:t>
            </a:r>
            <a:r>
              <a:rPr lang="zh-CN" altLang="en-US" dirty="0" smtClean="0"/>
              <a:t>：</a:t>
            </a:r>
            <a:r>
              <a:rPr lang="zh-CN" altLang="en-US" dirty="0"/>
              <a:t>画</a:t>
            </a:r>
            <a:r>
              <a:rPr lang="zh-CN" altLang="en-US" dirty="0" smtClean="0"/>
              <a:t>中谁的职务最小？</a:t>
            </a:r>
            <a:endParaRPr lang="en-US" altLang="zh-CN" dirty="0" smtClean="0"/>
          </a:p>
          <a:p>
            <a:pPr eaLnBrk="1" hangingPunct="1"/>
            <a:r>
              <a:rPr lang="zh-CN" altLang="en-US" dirty="0" smtClean="0"/>
              <a:t>谁是苏联领导人，谁是俄罗斯联邦领导人？</a:t>
            </a:r>
          </a:p>
          <a:p>
            <a:pPr eaLnBrk="1" hangingPunct="1"/>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600" y="3429000"/>
            <a:ext cx="980498" cy="119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3429000"/>
            <a:ext cx="1008112" cy="1191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下箭头 1"/>
          <p:cNvSpPr/>
          <p:nvPr/>
        </p:nvSpPr>
        <p:spPr bwMode="auto">
          <a:xfrm rot="1463610">
            <a:off x="4745230" y="2273776"/>
            <a:ext cx="247775" cy="1241148"/>
          </a:xfrm>
          <a:prstGeom prst="downArrow">
            <a:avLst/>
          </a:prstGeom>
          <a:solidFill>
            <a:srgbClr val="FF9933"/>
          </a:solidFill>
          <a:ln w="38100" cap="flat" cmpd="dbl" algn="ctr">
            <a:noFill/>
            <a:prstDash val="solid"/>
            <a:round/>
            <a:headEnd type="none" w="med" len="med"/>
            <a:tailEnd type="none" w="med" len="med"/>
          </a:ln>
          <a:effectLst>
            <a:outerShdw dist="53882" dir="2700000" algn="ctr" rotWithShape="0">
              <a:schemeClr val="tx1"/>
            </a:outerShd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10000"/>
              </a:lnSpc>
              <a:spcBef>
                <a:spcPct val="0"/>
              </a:spcBef>
              <a:spcAft>
                <a:spcPct val="0"/>
              </a:spcAft>
              <a:buClrTx/>
              <a:buSzTx/>
              <a:buFontTx/>
              <a:buNone/>
              <a:tabLst/>
            </a:pPr>
            <a:endParaRPr kumimoji="1" lang="zh-CN" altLang="en-US" sz="3200" b="1" i="0" u="none" strike="noStrike" cap="none" normalizeH="0" baseline="0" smtClean="0">
              <a:ln>
                <a:noFill/>
              </a:ln>
              <a:solidFill>
                <a:srgbClr val="FFFFFF"/>
              </a:solidFill>
              <a:effectLst/>
              <a:latin typeface="华文新魏" pitchFamily="2" charset="-122"/>
              <a:ea typeface="华文新魏" pitchFamily="2" charset="-122"/>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084854">
            <a:off x="5481257" y="1930583"/>
            <a:ext cx="450850" cy="184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629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500" fill="hold"/>
                                        <p:tgtEl>
                                          <p:spTgt spid="1026"/>
                                        </p:tgtEl>
                                        <p:attrNameLst>
                                          <p:attrName>ppt_w</p:attrName>
                                        </p:attrNameLst>
                                      </p:cBhvr>
                                      <p:tavLst>
                                        <p:tav tm="0">
                                          <p:val>
                                            <p:fltVal val="0"/>
                                          </p:val>
                                        </p:tav>
                                        <p:tav tm="100000">
                                          <p:val>
                                            <p:strVal val="#ppt_w"/>
                                          </p:val>
                                        </p:tav>
                                      </p:tavLst>
                                    </p:anim>
                                    <p:anim calcmode="lin" valueType="num">
                                      <p:cBhvr>
                                        <p:cTn id="22" dur="500" fill="hold"/>
                                        <p:tgtEl>
                                          <p:spTgt spid="1026"/>
                                        </p:tgtEl>
                                        <p:attrNameLst>
                                          <p:attrName>ppt_h</p:attrName>
                                        </p:attrNameLst>
                                      </p:cBhvr>
                                      <p:tavLst>
                                        <p:tav tm="0">
                                          <p:val>
                                            <p:fltVal val="0"/>
                                          </p:val>
                                        </p:tav>
                                        <p:tav tm="100000">
                                          <p:val>
                                            <p:strVal val="#ppt_h"/>
                                          </p:val>
                                        </p:tav>
                                      </p:tavLst>
                                    </p:anim>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 calcmode="lin" valueType="num">
                                      <p:cBhvr>
                                        <p:cTn id="28" dur="500" fill="hold"/>
                                        <p:tgtEl>
                                          <p:spTgt spid="1027"/>
                                        </p:tgtEl>
                                        <p:attrNameLst>
                                          <p:attrName>ppt_w</p:attrName>
                                        </p:attrNameLst>
                                      </p:cBhvr>
                                      <p:tavLst>
                                        <p:tav tm="0">
                                          <p:val>
                                            <p:fltVal val="0"/>
                                          </p:val>
                                        </p:tav>
                                        <p:tav tm="100000">
                                          <p:val>
                                            <p:strVal val="#ppt_w"/>
                                          </p:val>
                                        </p:tav>
                                      </p:tavLst>
                                    </p:anim>
                                    <p:anim calcmode="lin" valueType="num">
                                      <p:cBhvr>
                                        <p:cTn id="29" dur="500" fill="hold"/>
                                        <p:tgtEl>
                                          <p:spTgt spid="1027"/>
                                        </p:tgtEl>
                                        <p:attrNameLst>
                                          <p:attrName>ppt_h</p:attrName>
                                        </p:attrNameLst>
                                      </p:cBhvr>
                                      <p:tavLst>
                                        <p:tav tm="0">
                                          <p:val>
                                            <p:fltVal val="0"/>
                                          </p:val>
                                        </p:tav>
                                        <p:tav tm="100000">
                                          <p:val>
                                            <p:strVal val="#ppt_h"/>
                                          </p:val>
                                        </p:tav>
                                      </p:tavLst>
                                    </p:anim>
                                    <p:animEffect transition="in" filter="fade">
                                      <p:cBhvr>
                                        <p:cTn id="30" dur="500"/>
                                        <p:tgtEl>
                                          <p:spTgt spid="102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fltVal val="0"/>
                                          </p:val>
                                        </p:tav>
                                        <p:tav tm="100000">
                                          <p:val>
                                            <p:strVal val="#ppt_w"/>
                                          </p:val>
                                        </p:tav>
                                      </p:tavLst>
                                    </p:anim>
                                    <p:anim calcmode="lin" valueType="num">
                                      <p:cBhvr>
                                        <p:cTn id="36" dur="500" fill="hold"/>
                                        <p:tgtEl>
                                          <p:spTgt spid="2"/>
                                        </p:tgtEl>
                                        <p:attrNameLst>
                                          <p:attrName>ppt_h</p:attrName>
                                        </p:attrNameLst>
                                      </p:cBhvr>
                                      <p:tavLst>
                                        <p:tav tm="0">
                                          <p:val>
                                            <p:fltVal val="0"/>
                                          </p:val>
                                        </p:tav>
                                        <p:tav tm="100000">
                                          <p:val>
                                            <p:strVal val="#ppt_h"/>
                                          </p:val>
                                        </p:tav>
                                      </p:tavLst>
                                    </p:anim>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 calcmode="lin" valueType="num">
                                      <p:cBhvr>
                                        <p:cTn id="42" dur="500" fill="hold"/>
                                        <p:tgtEl>
                                          <p:spTgt spid="1028"/>
                                        </p:tgtEl>
                                        <p:attrNameLst>
                                          <p:attrName>ppt_w</p:attrName>
                                        </p:attrNameLst>
                                      </p:cBhvr>
                                      <p:tavLst>
                                        <p:tav tm="0">
                                          <p:val>
                                            <p:fltVal val="0"/>
                                          </p:val>
                                        </p:tav>
                                        <p:tav tm="100000">
                                          <p:val>
                                            <p:strVal val="#ppt_w"/>
                                          </p:val>
                                        </p:tav>
                                      </p:tavLst>
                                    </p:anim>
                                    <p:anim calcmode="lin" valueType="num">
                                      <p:cBhvr>
                                        <p:cTn id="43" dur="500" fill="hold"/>
                                        <p:tgtEl>
                                          <p:spTgt spid="1028"/>
                                        </p:tgtEl>
                                        <p:attrNameLst>
                                          <p:attrName>ppt_h</p:attrName>
                                        </p:attrNameLst>
                                      </p:cBhvr>
                                      <p:tavLst>
                                        <p:tav tm="0">
                                          <p:val>
                                            <p:fltVal val="0"/>
                                          </p:val>
                                        </p:tav>
                                        <p:tav tm="100000">
                                          <p:val>
                                            <p:strVal val="#ppt_h"/>
                                          </p:val>
                                        </p:tav>
                                      </p:tavLst>
                                    </p:anim>
                                    <p:animEffect transition="in" filter="fade">
                                      <p:cBhvr>
                                        <p:cTn id="4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242"/>
            <a:ext cx="8892480" cy="4525963"/>
          </a:xfrm>
        </p:spPr>
        <p:txBody>
          <a:bodyPr>
            <a:normAutofit fontScale="92500" lnSpcReduction="20000"/>
          </a:bodyPr>
          <a:lstStyle/>
          <a:p>
            <a:pPr marL="0" indent="0">
              <a:buNone/>
            </a:pPr>
            <a:r>
              <a:rPr lang="zh-CN" altLang="en-US" dirty="0" smtClean="0">
                <a:solidFill>
                  <a:schemeClr val="tx1"/>
                </a:solidFill>
              </a:rPr>
              <a:t>（四）</a:t>
            </a:r>
            <a:r>
              <a:rPr lang="zh-CN" altLang="zh-CN" dirty="0">
                <a:solidFill>
                  <a:schemeClr val="tx1"/>
                </a:solidFill>
              </a:rPr>
              <a:t>初步形成由左、中、右三派政党组成的多党制</a:t>
            </a:r>
            <a:r>
              <a:rPr lang="zh-CN" altLang="zh-CN" dirty="0" smtClean="0">
                <a:solidFill>
                  <a:schemeClr val="tx1"/>
                </a:solidFill>
              </a:rPr>
              <a:t>格局</a:t>
            </a:r>
            <a:endParaRPr lang="en-US" altLang="zh-CN" dirty="0" smtClean="0">
              <a:solidFill>
                <a:schemeClr val="tx1"/>
              </a:solidFill>
            </a:endParaRPr>
          </a:p>
          <a:p>
            <a:pPr marL="0" indent="0">
              <a:buNone/>
            </a:pPr>
            <a:r>
              <a:rPr lang="en-US" altLang="zh-CN" sz="2400" dirty="0" smtClean="0">
                <a:solidFill>
                  <a:schemeClr val="tx1"/>
                </a:solidFill>
              </a:rPr>
              <a:t>       2001</a:t>
            </a:r>
            <a:r>
              <a:rPr lang="zh-CN" altLang="zh-CN" sz="2400" dirty="0">
                <a:solidFill>
                  <a:schemeClr val="tx1"/>
                </a:solidFill>
              </a:rPr>
              <a:t>年</a:t>
            </a:r>
            <a:r>
              <a:rPr lang="en-US" altLang="zh-CN" sz="2400" dirty="0">
                <a:solidFill>
                  <a:schemeClr val="tx1"/>
                </a:solidFill>
              </a:rPr>
              <a:t>4</a:t>
            </a:r>
            <a:r>
              <a:rPr lang="zh-CN" altLang="zh-CN" sz="2400" dirty="0">
                <a:solidFill>
                  <a:schemeClr val="tx1"/>
                </a:solidFill>
              </a:rPr>
              <a:t>月</a:t>
            </a:r>
            <a:r>
              <a:rPr lang="en-US" altLang="zh-CN" sz="2400" dirty="0">
                <a:solidFill>
                  <a:schemeClr val="tx1"/>
                </a:solidFill>
              </a:rPr>
              <a:t>17</a:t>
            </a:r>
            <a:r>
              <a:rPr lang="zh-CN" altLang="zh-CN" sz="2400" dirty="0">
                <a:solidFill>
                  <a:schemeClr val="tx1"/>
                </a:solidFill>
              </a:rPr>
              <a:t>日，</a:t>
            </a:r>
            <a:r>
              <a:rPr lang="en-US" altLang="zh-CN" sz="2400" dirty="0" err="1">
                <a:solidFill>
                  <a:schemeClr val="tx1"/>
                </a:solidFill>
              </a:rPr>
              <a:t>国家杜马</a:t>
            </a:r>
            <a:r>
              <a:rPr lang="zh-CN" altLang="zh-CN" sz="2400" dirty="0">
                <a:solidFill>
                  <a:schemeClr val="tx1"/>
                </a:solidFill>
              </a:rPr>
              <a:t>中的四个中派</a:t>
            </a:r>
            <a:r>
              <a:rPr lang="en-US" altLang="zh-CN" sz="2400" dirty="0" err="1">
                <a:solidFill>
                  <a:schemeClr val="tx1"/>
                </a:solidFill>
              </a:rPr>
              <a:t>议员</a:t>
            </a:r>
            <a:r>
              <a:rPr lang="zh-CN" altLang="zh-CN" sz="2400" dirty="0" smtClean="0">
                <a:solidFill>
                  <a:schemeClr val="tx1"/>
                </a:solidFill>
              </a:rPr>
              <a:t>团</a:t>
            </a:r>
            <a:r>
              <a:rPr lang="en-US" altLang="zh-CN" sz="2400" dirty="0" smtClean="0">
                <a:solidFill>
                  <a:schemeClr val="tx1"/>
                </a:solidFill>
              </a:rPr>
              <a:t>“</a:t>
            </a:r>
            <a:r>
              <a:rPr lang="zh-CN" altLang="zh-CN" sz="2400" dirty="0" smtClean="0">
                <a:solidFill>
                  <a:schemeClr val="tx1"/>
                </a:solidFill>
              </a:rPr>
              <a:t>团结党</a:t>
            </a:r>
            <a:r>
              <a:rPr lang="en-US" altLang="zh-CN" sz="2400" dirty="0" smtClean="0">
                <a:solidFill>
                  <a:schemeClr val="tx1"/>
                </a:solidFill>
              </a:rPr>
              <a:t>”</a:t>
            </a:r>
            <a:r>
              <a:rPr lang="zh-CN" altLang="zh-CN" sz="2400" dirty="0" smtClean="0">
                <a:solidFill>
                  <a:schemeClr val="tx1"/>
                </a:solidFill>
              </a:rPr>
              <a:t>、</a:t>
            </a:r>
            <a:r>
              <a:rPr lang="en-US" altLang="zh-CN" sz="2400" dirty="0" smtClean="0">
                <a:solidFill>
                  <a:schemeClr val="tx1"/>
                </a:solidFill>
              </a:rPr>
              <a:t>“</a:t>
            </a:r>
            <a:r>
              <a:rPr lang="zh-CN" altLang="zh-CN" sz="2400" dirty="0" smtClean="0">
                <a:solidFill>
                  <a:schemeClr val="tx1"/>
                </a:solidFill>
              </a:rPr>
              <a:t>祖国</a:t>
            </a:r>
            <a:r>
              <a:rPr lang="en-US" altLang="zh-CN" sz="2400" dirty="0">
                <a:solidFill>
                  <a:schemeClr val="tx1"/>
                </a:solidFill>
              </a:rPr>
              <a:t>-</a:t>
            </a:r>
            <a:r>
              <a:rPr lang="zh-CN" altLang="zh-CN" sz="2400" dirty="0">
                <a:solidFill>
                  <a:schemeClr val="tx1"/>
                </a:solidFill>
              </a:rPr>
              <a:t>全</a:t>
            </a:r>
            <a:r>
              <a:rPr lang="zh-CN" altLang="zh-CN" sz="2400" dirty="0" smtClean="0">
                <a:solidFill>
                  <a:schemeClr val="tx1"/>
                </a:solidFill>
              </a:rPr>
              <a:t>俄罗斯</a:t>
            </a:r>
            <a:r>
              <a:rPr lang="en-US" altLang="zh-CN" sz="2400" dirty="0" smtClean="0">
                <a:solidFill>
                  <a:schemeClr val="tx1"/>
                </a:solidFill>
              </a:rPr>
              <a:t>”</a:t>
            </a:r>
            <a:r>
              <a:rPr lang="zh-CN" altLang="zh-CN" sz="2400" dirty="0" smtClean="0">
                <a:solidFill>
                  <a:schemeClr val="tx1"/>
                </a:solidFill>
              </a:rPr>
              <a:t>、</a:t>
            </a:r>
            <a:r>
              <a:rPr lang="en-US" altLang="zh-CN" sz="2400" dirty="0" smtClean="0">
                <a:solidFill>
                  <a:schemeClr val="tx1"/>
                </a:solidFill>
              </a:rPr>
              <a:t>“</a:t>
            </a:r>
            <a:r>
              <a:rPr lang="en-US" altLang="zh-CN" sz="2400" dirty="0" err="1" smtClean="0">
                <a:solidFill>
                  <a:schemeClr val="tx1"/>
                </a:solidFill>
              </a:rPr>
              <a:t>人民代表</a:t>
            </a:r>
            <a:r>
              <a:rPr lang="en-US" altLang="zh-CN" sz="2400" dirty="0" smtClean="0">
                <a:solidFill>
                  <a:schemeClr val="tx1"/>
                </a:solidFill>
              </a:rPr>
              <a:t>”</a:t>
            </a:r>
            <a:r>
              <a:rPr lang="zh-CN" altLang="zh-CN" sz="2400" dirty="0" smtClean="0">
                <a:solidFill>
                  <a:schemeClr val="tx1"/>
                </a:solidFill>
              </a:rPr>
              <a:t>、</a:t>
            </a:r>
            <a:r>
              <a:rPr lang="en-US" altLang="zh-CN" sz="2400" dirty="0" smtClean="0">
                <a:solidFill>
                  <a:schemeClr val="tx1"/>
                </a:solidFill>
              </a:rPr>
              <a:t>“</a:t>
            </a:r>
            <a:r>
              <a:rPr lang="zh-CN" altLang="zh-CN" sz="2400" dirty="0" smtClean="0">
                <a:solidFill>
                  <a:schemeClr val="tx1"/>
                </a:solidFill>
              </a:rPr>
              <a:t>俄罗斯地区</a:t>
            </a:r>
            <a:r>
              <a:rPr lang="en-US" altLang="zh-CN" sz="2400" dirty="0" smtClean="0">
                <a:solidFill>
                  <a:schemeClr val="tx1"/>
                </a:solidFill>
              </a:rPr>
              <a:t>”</a:t>
            </a:r>
            <a:r>
              <a:rPr lang="zh-CN" altLang="zh-CN" sz="2400" dirty="0" smtClean="0">
                <a:solidFill>
                  <a:schemeClr val="tx1"/>
                </a:solidFill>
              </a:rPr>
              <a:t>经过</a:t>
            </a:r>
            <a:r>
              <a:rPr lang="zh-CN" altLang="zh-CN" sz="2400" dirty="0">
                <a:solidFill>
                  <a:schemeClr val="tx1"/>
                </a:solidFill>
              </a:rPr>
              <a:t>协商，决定成立跨党团的协调委员会，从而大大加强了中派的势力。</a:t>
            </a:r>
            <a:r>
              <a:rPr lang="en-US" altLang="zh-CN" sz="2400" dirty="0">
                <a:solidFill>
                  <a:schemeClr val="tx1"/>
                </a:solidFill>
              </a:rPr>
              <a:t>2001</a:t>
            </a:r>
            <a:r>
              <a:rPr lang="zh-CN" altLang="zh-CN" sz="2400" dirty="0">
                <a:solidFill>
                  <a:schemeClr val="tx1"/>
                </a:solidFill>
              </a:rPr>
              <a:t>年</a:t>
            </a:r>
            <a:r>
              <a:rPr lang="en-US" altLang="zh-CN" sz="2400" dirty="0">
                <a:solidFill>
                  <a:schemeClr val="tx1"/>
                </a:solidFill>
              </a:rPr>
              <a:t>7月12</a:t>
            </a:r>
            <a:r>
              <a:rPr lang="en-US" altLang="zh-CN" sz="2400" dirty="0" smtClean="0">
                <a:solidFill>
                  <a:schemeClr val="tx1"/>
                </a:solidFill>
              </a:rPr>
              <a:t>日“</a:t>
            </a:r>
            <a:r>
              <a:rPr lang="zh-CN" altLang="zh-CN" sz="2400" dirty="0" smtClean="0">
                <a:solidFill>
                  <a:schemeClr val="tx1"/>
                </a:solidFill>
              </a:rPr>
              <a:t>团结党</a:t>
            </a:r>
            <a:r>
              <a:rPr lang="en-US" altLang="zh-CN" sz="2400" dirty="0" smtClean="0">
                <a:solidFill>
                  <a:schemeClr val="tx1"/>
                </a:solidFill>
              </a:rPr>
              <a:t>”</a:t>
            </a:r>
            <a:r>
              <a:rPr lang="zh-CN" altLang="zh-CN" sz="2400" dirty="0" smtClean="0">
                <a:solidFill>
                  <a:schemeClr val="tx1"/>
                </a:solidFill>
              </a:rPr>
              <a:t>与</a:t>
            </a:r>
            <a:r>
              <a:rPr lang="en-US" altLang="zh-CN" sz="2400" dirty="0" smtClean="0">
                <a:solidFill>
                  <a:schemeClr val="tx1"/>
                </a:solidFill>
              </a:rPr>
              <a:t>“</a:t>
            </a:r>
            <a:r>
              <a:rPr lang="zh-CN" altLang="zh-CN" sz="2400" dirty="0" smtClean="0">
                <a:solidFill>
                  <a:schemeClr val="tx1"/>
                </a:solidFill>
              </a:rPr>
              <a:t>祖国</a:t>
            </a:r>
            <a:r>
              <a:rPr lang="en-US" altLang="zh-CN" sz="2400" dirty="0" smtClean="0">
                <a:solidFill>
                  <a:schemeClr val="tx1"/>
                </a:solidFill>
              </a:rPr>
              <a:t>”</a:t>
            </a:r>
            <a:r>
              <a:rPr lang="zh-CN" altLang="zh-CN" sz="2400" dirty="0" smtClean="0">
                <a:solidFill>
                  <a:schemeClr val="tx1"/>
                </a:solidFill>
              </a:rPr>
              <a:t>运动组成</a:t>
            </a:r>
            <a:r>
              <a:rPr lang="en-US" altLang="zh-CN" sz="2400" dirty="0" smtClean="0">
                <a:solidFill>
                  <a:schemeClr val="tx1"/>
                </a:solidFill>
              </a:rPr>
              <a:t>“</a:t>
            </a:r>
            <a:r>
              <a:rPr lang="zh-CN" altLang="zh-CN" sz="2400" dirty="0" smtClean="0">
                <a:solidFill>
                  <a:schemeClr val="tx1"/>
                </a:solidFill>
              </a:rPr>
              <a:t>团结</a:t>
            </a:r>
            <a:r>
              <a:rPr lang="en-US" altLang="zh-CN" sz="2400" dirty="0">
                <a:solidFill>
                  <a:schemeClr val="tx1"/>
                </a:solidFill>
              </a:rPr>
              <a:t>-</a:t>
            </a:r>
            <a:r>
              <a:rPr lang="zh-CN" altLang="zh-CN" sz="2400" dirty="0">
                <a:solidFill>
                  <a:schemeClr val="tx1"/>
                </a:solidFill>
              </a:rPr>
              <a:t>祖国</a:t>
            </a:r>
            <a:r>
              <a:rPr lang="zh-CN" altLang="zh-CN" sz="2400" dirty="0" smtClean="0">
                <a:solidFill>
                  <a:schemeClr val="tx1"/>
                </a:solidFill>
              </a:rPr>
              <a:t>联盟</a:t>
            </a:r>
            <a:r>
              <a:rPr lang="en-US" altLang="zh-CN" sz="2400" dirty="0" smtClean="0">
                <a:solidFill>
                  <a:schemeClr val="tx1"/>
                </a:solidFill>
              </a:rPr>
              <a:t>”</a:t>
            </a:r>
            <a:r>
              <a:rPr lang="zh-CN" altLang="zh-CN" sz="2400" dirty="0" smtClean="0">
                <a:solidFill>
                  <a:schemeClr val="tx1"/>
                </a:solidFill>
              </a:rPr>
              <a:t>，</a:t>
            </a:r>
            <a:r>
              <a:rPr lang="zh-CN" altLang="zh-CN" sz="2400" dirty="0">
                <a:solidFill>
                  <a:schemeClr val="tx1"/>
                </a:solidFill>
              </a:rPr>
              <a:t>并着手建立统一的政党 。</a:t>
            </a:r>
            <a:r>
              <a:rPr lang="en-US" altLang="zh-CN" sz="2400" dirty="0">
                <a:solidFill>
                  <a:schemeClr val="tx1"/>
                </a:solidFill>
              </a:rPr>
              <a:t>12</a:t>
            </a:r>
            <a:r>
              <a:rPr lang="zh-CN" altLang="zh-CN" sz="2400" dirty="0">
                <a:solidFill>
                  <a:schemeClr val="tx1"/>
                </a:solidFill>
              </a:rPr>
              <a:t>月</a:t>
            </a:r>
            <a:r>
              <a:rPr lang="en-US" altLang="zh-CN" sz="2400" dirty="0">
                <a:solidFill>
                  <a:schemeClr val="tx1"/>
                </a:solidFill>
              </a:rPr>
              <a:t>1</a:t>
            </a:r>
            <a:r>
              <a:rPr lang="zh-CN" altLang="zh-CN" sz="2400" dirty="0">
                <a:solidFill>
                  <a:schemeClr val="tx1"/>
                </a:solidFill>
              </a:rPr>
              <a:t>日</a:t>
            </a:r>
            <a:r>
              <a:rPr lang="zh-CN" altLang="zh-CN" sz="2400" dirty="0" smtClean="0">
                <a:solidFill>
                  <a:schemeClr val="tx1"/>
                </a:solidFill>
              </a:rPr>
              <a:t>，</a:t>
            </a:r>
            <a:r>
              <a:rPr lang="en-US" altLang="zh-CN" sz="2400" dirty="0" smtClean="0">
                <a:solidFill>
                  <a:schemeClr val="tx1"/>
                </a:solidFill>
              </a:rPr>
              <a:t>“</a:t>
            </a:r>
            <a:r>
              <a:rPr lang="zh-CN" altLang="zh-CN" sz="2400" dirty="0" smtClean="0">
                <a:solidFill>
                  <a:schemeClr val="tx1"/>
                </a:solidFill>
              </a:rPr>
              <a:t>团结</a:t>
            </a:r>
            <a:r>
              <a:rPr lang="en-US" altLang="zh-CN" sz="2400" dirty="0">
                <a:solidFill>
                  <a:schemeClr val="tx1"/>
                </a:solidFill>
              </a:rPr>
              <a:t>-</a:t>
            </a:r>
            <a:r>
              <a:rPr lang="zh-CN" altLang="zh-CN" sz="2400" dirty="0">
                <a:solidFill>
                  <a:schemeClr val="tx1"/>
                </a:solidFill>
              </a:rPr>
              <a:t>祖国</a:t>
            </a:r>
            <a:r>
              <a:rPr lang="zh-CN" altLang="zh-CN" sz="2400" dirty="0" smtClean="0">
                <a:solidFill>
                  <a:schemeClr val="tx1"/>
                </a:solidFill>
              </a:rPr>
              <a:t>联盟</a:t>
            </a:r>
            <a:r>
              <a:rPr lang="en-US" altLang="zh-CN" sz="2400" dirty="0" smtClean="0">
                <a:solidFill>
                  <a:schemeClr val="tx1"/>
                </a:solidFill>
              </a:rPr>
              <a:t>”</a:t>
            </a:r>
            <a:r>
              <a:rPr lang="zh-CN" altLang="zh-CN" sz="2400" dirty="0" smtClean="0">
                <a:solidFill>
                  <a:schemeClr val="tx1"/>
                </a:solidFill>
              </a:rPr>
              <a:t>在</a:t>
            </a:r>
            <a:r>
              <a:rPr lang="zh-CN" altLang="zh-CN" sz="2400" dirty="0">
                <a:solidFill>
                  <a:schemeClr val="tx1"/>
                </a:solidFill>
              </a:rPr>
              <a:t>莫斯科举行代表大会，宣布改组为全</a:t>
            </a:r>
            <a:r>
              <a:rPr lang="zh-CN" altLang="zh-CN" sz="2400" dirty="0" smtClean="0">
                <a:solidFill>
                  <a:schemeClr val="tx1"/>
                </a:solidFill>
              </a:rPr>
              <a:t>俄罗斯</a:t>
            </a:r>
            <a:r>
              <a:rPr lang="en-US" altLang="zh-CN" sz="2400" dirty="0" smtClean="0">
                <a:solidFill>
                  <a:schemeClr val="tx1"/>
                </a:solidFill>
              </a:rPr>
              <a:t>“</a:t>
            </a:r>
            <a:r>
              <a:rPr lang="zh-CN" altLang="zh-CN" sz="2400" dirty="0" smtClean="0">
                <a:solidFill>
                  <a:schemeClr val="tx1"/>
                </a:solidFill>
              </a:rPr>
              <a:t>团结</a:t>
            </a:r>
            <a:r>
              <a:rPr lang="en-US" altLang="zh-CN" sz="2400" dirty="0">
                <a:solidFill>
                  <a:schemeClr val="tx1"/>
                </a:solidFill>
              </a:rPr>
              <a:t>-</a:t>
            </a:r>
            <a:r>
              <a:rPr lang="zh-CN" altLang="zh-CN" sz="2400" dirty="0" smtClean="0">
                <a:solidFill>
                  <a:schemeClr val="tx1"/>
                </a:solidFill>
              </a:rPr>
              <a:t>祖国</a:t>
            </a:r>
            <a:r>
              <a:rPr lang="en-US" altLang="zh-CN" sz="2400" dirty="0" smtClean="0">
                <a:solidFill>
                  <a:schemeClr val="tx1"/>
                </a:solidFill>
              </a:rPr>
              <a:t>”</a:t>
            </a:r>
            <a:r>
              <a:rPr lang="zh-CN" altLang="zh-CN" sz="2400" dirty="0" smtClean="0">
                <a:solidFill>
                  <a:schemeClr val="tx1"/>
                </a:solidFill>
              </a:rPr>
              <a:t>党，</a:t>
            </a:r>
            <a:r>
              <a:rPr lang="en-US" altLang="zh-CN" sz="2400" dirty="0" smtClean="0">
                <a:solidFill>
                  <a:schemeClr val="tx1"/>
                </a:solidFill>
              </a:rPr>
              <a:t>“</a:t>
            </a:r>
            <a:r>
              <a:rPr lang="zh-CN" altLang="zh-CN" sz="2400" dirty="0" smtClean="0">
                <a:solidFill>
                  <a:schemeClr val="tx1"/>
                </a:solidFill>
              </a:rPr>
              <a:t>全俄罗斯</a:t>
            </a:r>
            <a:r>
              <a:rPr lang="en-US" altLang="zh-CN" sz="2400" dirty="0" smtClean="0">
                <a:solidFill>
                  <a:schemeClr val="tx1"/>
                </a:solidFill>
              </a:rPr>
              <a:t>”</a:t>
            </a:r>
            <a:r>
              <a:rPr lang="zh-CN" altLang="zh-CN" sz="2400" dirty="0" smtClean="0">
                <a:solidFill>
                  <a:schemeClr val="tx1"/>
                </a:solidFill>
              </a:rPr>
              <a:t>运动</a:t>
            </a:r>
            <a:r>
              <a:rPr lang="zh-CN" altLang="zh-CN" sz="2400" dirty="0">
                <a:solidFill>
                  <a:schemeClr val="tx1"/>
                </a:solidFill>
              </a:rPr>
              <a:t>也加入了该党。代表大会通过了党的章程并原则上通过了</a:t>
            </a:r>
            <a:r>
              <a:rPr lang="en-US" altLang="zh-CN" sz="2400" dirty="0" err="1">
                <a:solidFill>
                  <a:schemeClr val="tx1"/>
                </a:solidFill>
              </a:rPr>
              <a:t>党的纲领</a:t>
            </a:r>
            <a:r>
              <a:rPr lang="zh-CN" altLang="zh-CN" sz="2400" dirty="0" smtClean="0">
                <a:solidFill>
                  <a:schemeClr val="tx1"/>
                </a:solidFill>
              </a:rPr>
              <a:t>。</a:t>
            </a:r>
            <a:r>
              <a:rPr lang="en-US" altLang="zh-CN" sz="2400" dirty="0">
                <a:solidFill>
                  <a:schemeClr val="tx1"/>
                </a:solidFill>
              </a:rPr>
              <a:t> 2002</a:t>
            </a:r>
            <a:r>
              <a:rPr lang="zh-CN" altLang="zh-CN" sz="2400" dirty="0">
                <a:solidFill>
                  <a:schemeClr val="tx1"/>
                </a:solidFill>
              </a:rPr>
              <a:t>年</a:t>
            </a:r>
            <a:r>
              <a:rPr lang="en-US" altLang="zh-CN" sz="2400" dirty="0">
                <a:solidFill>
                  <a:schemeClr val="tx1"/>
                </a:solidFill>
              </a:rPr>
              <a:t>4</a:t>
            </a:r>
            <a:r>
              <a:rPr lang="zh-CN" altLang="zh-CN" sz="2400" dirty="0" smtClean="0">
                <a:solidFill>
                  <a:schemeClr val="tx1"/>
                </a:solidFill>
              </a:rPr>
              <a:t>月全俄罗</a:t>
            </a:r>
            <a:r>
              <a:rPr lang="zh-CN" altLang="en-US" sz="2400" dirty="0" smtClean="0">
                <a:solidFill>
                  <a:schemeClr val="tx1"/>
                </a:solidFill>
              </a:rPr>
              <a:t>斯“</a:t>
            </a:r>
            <a:r>
              <a:rPr lang="zh-CN" altLang="zh-CN" sz="2400" dirty="0" smtClean="0">
                <a:solidFill>
                  <a:schemeClr val="tx1"/>
                </a:solidFill>
              </a:rPr>
              <a:t>团结</a:t>
            </a:r>
            <a:r>
              <a:rPr lang="en-US" altLang="zh-CN" sz="2400" dirty="0">
                <a:solidFill>
                  <a:schemeClr val="tx1"/>
                </a:solidFill>
              </a:rPr>
              <a:t>-</a:t>
            </a:r>
            <a:r>
              <a:rPr lang="zh-CN" altLang="zh-CN" sz="2400" dirty="0" smtClean="0">
                <a:solidFill>
                  <a:schemeClr val="tx1"/>
                </a:solidFill>
              </a:rPr>
              <a:t>祖国</a:t>
            </a:r>
            <a:r>
              <a:rPr lang="zh-CN" altLang="en-US" sz="2400" dirty="0">
                <a:solidFill>
                  <a:schemeClr val="tx1"/>
                </a:solidFill>
              </a:rPr>
              <a:t>”</a:t>
            </a:r>
            <a:r>
              <a:rPr lang="zh-CN" altLang="zh-CN" sz="2400" dirty="0" smtClean="0">
                <a:solidFill>
                  <a:schemeClr val="tx1"/>
                </a:solidFill>
              </a:rPr>
              <a:t>党</a:t>
            </a:r>
            <a:r>
              <a:rPr lang="zh-CN" altLang="zh-CN" sz="2400" dirty="0">
                <a:solidFill>
                  <a:schemeClr val="tx1"/>
                </a:solidFill>
              </a:rPr>
              <a:t>举行第一届全俄代表大会，</a:t>
            </a:r>
            <a:r>
              <a:rPr lang="zh-CN" altLang="zh-CN" sz="2400" dirty="0" smtClean="0">
                <a:solidFill>
                  <a:schemeClr val="tx1"/>
                </a:solidFill>
              </a:rPr>
              <a:t>改称</a:t>
            </a:r>
            <a:r>
              <a:rPr lang="en-US" altLang="zh-CN" sz="2400" dirty="0" smtClean="0">
                <a:solidFill>
                  <a:schemeClr val="tx1"/>
                </a:solidFill>
              </a:rPr>
              <a:t>“</a:t>
            </a:r>
            <a:r>
              <a:rPr lang="zh-CN" altLang="zh-CN" sz="2400" dirty="0" smtClean="0">
                <a:solidFill>
                  <a:schemeClr val="tx1"/>
                </a:solidFill>
              </a:rPr>
              <a:t>统一</a:t>
            </a:r>
            <a:r>
              <a:rPr lang="zh-CN" altLang="zh-CN" sz="2400" dirty="0">
                <a:solidFill>
                  <a:schemeClr val="tx1"/>
                </a:solidFill>
              </a:rPr>
              <a:t>的</a:t>
            </a:r>
            <a:r>
              <a:rPr lang="zh-CN" altLang="zh-CN" sz="2400" dirty="0" smtClean="0">
                <a:solidFill>
                  <a:schemeClr val="tx1"/>
                </a:solidFill>
              </a:rPr>
              <a:t>俄罗斯</a:t>
            </a:r>
            <a:r>
              <a:rPr lang="en-US" altLang="zh-CN" sz="2400" dirty="0" smtClean="0">
                <a:solidFill>
                  <a:schemeClr val="tx1"/>
                </a:solidFill>
              </a:rPr>
              <a:t>”</a:t>
            </a:r>
            <a:r>
              <a:rPr lang="zh-CN" altLang="zh-CN" sz="2400" dirty="0" smtClean="0">
                <a:solidFill>
                  <a:schemeClr val="tx1"/>
                </a:solidFill>
              </a:rPr>
              <a:t>党</a:t>
            </a:r>
            <a:r>
              <a:rPr lang="zh-CN" altLang="zh-CN" sz="2400" dirty="0">
                <a:solidFill>
                  <a:schemeClr val="tx1"/>
                </a:solidFill>
              </a:rPr>
              <a:t>，并完成了在</a:t>
            </a:r>
            <a:r>
              <a:rPr lang="en-US" altLang="zh-CN" sz="2400" dirty="0" err="1">
                <a:solidFill>
                  <a:schemeClr val="tx1"/>
                </a:solidFill>
              </a:rPr>
              <a:t>司法部</a:t>
            </a:r>
            <a:r>
              <a:rPr lang="zh-CN" altLang="zh-CN" sz="2400" dirty="0">
                <a:solidFill>
                  <a:schemeClr val="tx1"/>
                </a:solidFill>
              </a:rPr>
              <a:t>的登记手续</a:t>
            </a:r>
            <a:r>
              <a:rPr lang="zh-CN" altLang="zh-CN" sz="2400" dirty="0" smtClean="0">
                <a:solidFill>
                  <a:schemeClr val="tx1"/>
                </a:solidFill>
              </a:rPr>
              <a:t>。</a:t>
            </a:r>
            <a:r>
              <a:rPr lang="en-US" altLang="zh-CN" sz="2400" dirty="0" smtClean="0">
                <a:solidFill>
                  <a:schemeClr val="tx1"/>
                </a:solidFill>
              </a:rPr>
              <a:t>“</a:t>
            </a:r>
            <a:r>
              <a:rPr lang="zh-CN" altLang="zh-CN" sz="2400" dirty="0" smtClean="0">
                <a:solidFill>
                  <a:schemeClr val="tx1"/>
                </a:solidFill>
              </a:rPr>
              <a:t>统一</a:t>
            </a:r>
            <a:r>
              <a:rPr lang="zh-CN" altLang="zh-CN" sz="2400" dirty="0">
                <a:solidFill>
                  <a:schemeClr val="tx1"/>
                </a:solidFill>
              </a:rPr>
              <a:t>的</a:t>
            </a:r>
            <a:r>
              <a:rPr lang="zh-CN" altLang="zh-CN" sz="2400" dirty="0" smtClean="0">
                <a:solidFill>
                  <a:schemeClr val="tx1"/>
                </a:solidFill>
              </a:rPr>
              <a:t>俄罗斯</a:t>
            </a:r>
            <a:r>
              <a:rPr lang="en-US" altLang="zh-CN" sz="2400" dirty="0" smtClean="0">
                <a:solidFill>
                  <a:schemeClr val="tx1"/>
                </a:solidFill>
              </a:rPr>
              <a:t>”</a:t>
            </a:r>
            <a:r>
              <a:rPr lang="zh-CN" altLang="zh-CN" sz="2400" dirty="0" smtClean="0">
                <a:solidFill>
                  <a:schemeClr val="tx1"/>
                </a:solidFill>
              </a:rPr>
              <a:t>党</a:t>
            </a:r>
            <a:r>
              <a:rPr lang="zh-CN" altLang="zh-CN" sz="2400" dirty="0">
                <a:solidFill>
                  <a:schemeClr val="tx1"/>
                </a:solidFill>
              </a:rPr>
              <a:t>在国家杜马中的</a:t>
            </a:r>
            <a:r>
              <a:rPr lang="en-US" altLang="zh-CN" sz="2400" dirty="0" err="1">
                <a:solidFill>
                  <a:schemeClr val="tx1"/>
                </a:solidFill>
              </a:rPr>
              <a:t>议员</a:t>
            </a:r>
            <a:r>
              <a:rPr lang="zh-CN" altLang="zh-CN" sz="2400" dirty="0">
                <a:solidFill>
                  <a:schemeClr val="tx1"/>
                </a:solidFill>
              </a:rPr>
              <a:t>数已超过俄共，成为议会第一大</a:t>
            </a:r>
            <a:r>
              <a:rPr lang="zh-CN" altLang="zh-CN" sz="2400" dirty="0" smtClean="0">
                <a:solidFill>
                  <a:schemeClr val="tx1"/>
                </a:solidFill>
              </a:rPr>
              <a:t>党</a:t>
            </a:r>
            <a:r>
              <a:rPr lang="zh-CN" altLang="en-US" sz="2400" dirty="0" smtClean="0">
                <a:solidFill>
                  <a:schemeClr val="tx1"/>
                </a:solidFill>
              </a:rPr>
              <a:t>。</a:t>
            </a:r>
            <a:endParaRPr lang="en-US" altLang="zh-CN" sz="2400" dirty="0" smtClean="0">
              <a:solidFill>
                <a:schemeClr val="tx1"/>
              </a:solidFill>
            </a:endParaRPr>
          </a:p>
          <a:p>
            <a:pPr marL="0" indent="0">
              <a:buNone/>
            </a:pPr>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随着</a:t>
            </a:r>
            <a:r>
              <a:rPr lang="zh-CN" altLang="en-US" sz="2400" dirty="0">
                <a:solidFill>
                  <a:schemeClr val="tx1"/>
                </a:solidFill>
              </a:rPr>
              <a:t>“统一俄罗斯”党的发展</a:t>
            </a:r>
            <a:r>
              <a:rPr lang="en-US" altLang="zh-CN" sz="2400" dirty="0">
                <a:solidFill>
                  <a:schemeClr val="tx1"/>
                </a:solidFill>
              </a:rPr>
              <a:t>,</a:t>
            </a:r>
            <a:r>
              <a:rPr lang="zh-CN" altLang="en-US" sz="2400" dirty="0">
                <a:solidFill>
                  <a:schemeClr val="tx1"/>
                </a:solidFill>
              </a:rPr>
              <a:t>俄罗斯政党竞争的空间正变得越来越小</a:t>
            </a:r>
            <a:r>
              <a:rPr lang="en-US" altLang="zh-CN" sz="2400" dirty="0">
                <a:solidFill>
                  <a:schemeClr val="tx1"/>
                </a:solidFill>
              </a:rPr>
              <a:t>,</a:t>
            </a:r>
            <a:r>
              <a:rPr lang="zh-CN" altLang="en-US" sz="2400" dirty="0">
                <a:solidFill>
                  <a:schemeClr val="tx1"/>
                </a:solidFill>
              </a:rPr>
              <a:t>该党逐渐向一党独大的方向</a:t>
            </a:r>
            <a:r>
              <a:rPr lang="zh-CN" altLang="en-US" sz="2400" dirty="0" smtClean="0">
                <a:solidFill>
                  <a:schemeClr val="tx1"/>
                </a:solidFill>
              </a:rPr>
              <a:t>发展，成为</a:t>
            </a:r>
            <a:r>
              <a:rPr lang="zh-CN" altLang="en-US" sz="2400" dirty="0">
                <a:solidFill>
                  <a:schemeClr val="tx1"/>
                </a:solidFill>
              </a:rPr>
              <a:t>总统在国家杜马中的代言人，为总统立法施政开通了绿色通道。立法权、行政权、司法权均服从服务于总统</a:t>
            </a:r>
            <a:r>
              <a:rPr lang="zh-CN" altLang="en-US" sz="2400" dirty="0" smtClean="0">
                <a:solidFill>
                  <a:schemeClr val="tx1"/>
                </a:solidFill>
              </a:rPr>
              <a:t>。这种政党模式实际上又变相回到了苏联时期一党独存的“议行合一”模式。</a:t>
            </a:r>
            <a:endParaRPr lang="en-US" altLang="zh-CN" sz="2400" dirty="0" smtClean="0">
              <a:solidFill>
                <a:schemeClr val="tx1"/>
              </a:solidFill>
            </a:endParaRPr>
          </a:p>
          <a:p>
            <a:pPr marL="0" indent="0">
              <a:buNone/>
            </a:pPr>
            <a:r>
              <a:rPr lang="zh-CN" altLang="en-US" sz="2000" dirty="0" smtClean="0">
                <a:solidFill>
                  <a:schemeClr val="tx1"/>
                </a:solidFill>
              </a:rPr>
              <a:t>      </a:t>
            </a:r>
            <a:endParaRPr lang="zh-CN" altLang="en-US" sz="2000" dirty="0">
              <a:solidFill>
                <a:schemeClr val="tx1"/>
              </a:solidFill>
            </a:endParaRPr>
          </a:p>
        </p:txBody>
      </p:sp>
    </p:spTree>
    <p:extLst>
      <p:ext uri="{BB962C8B-B14F-4D97-AF65-F5344CB8AC3E}">
        <p14:creationId xmlns:p14="http://schemas.microsoft.com/office/powerpoint/2010/main" val="2383734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4525963"/>
          </a:xfrm>
        </p:spPr>
        <p:txBody>
          <a:bodyPr/>
          <a:lstStyle/>
          <a:p>
            <a:pPr marL="0" indent="0">
              <a:buNone/>
            </a:pPr>
            <a:r>
              <a:rPr lang="zh-CN" altLang="en-US" dirty="0" smtClean="0">
                <a:solidFill>
                  <a:schemeClr val="tx1"/>
                </a:solidFill>
              </a:rPr>
              <a:t>“我们</a:t>
            </a:r>
            <a:r>
              <a:rPr lang="zh-CN" altLang="en-US" dirty="0">
                <a:solidFill>
                  <a:schemeClr val="tx1"/>
                </a:solidFill>
              </a:rPr>
              <a:t>不能改变历史进程，但必须要保护俄罗斯人民</a:t>
            </a:r>
            <a:r>
              <a:rPr lang="en-US" altLang="zh-CN" dirty="0">
                <a:solidFill>
                  <a:schemeClr val="tx1"/>
                </a:solidFill>
              </a:rPr>
              <a:t>……</a:t>
            </a:r>
            <a:r>
              <a:rPr lang="zh-CN" altLang="en-US" dirty="0">
                <a:solidFill>
                  <a:schemeClr val="tx1"/>
                </a:solidFill>
              </a:rPr>
              <a:t>为了达到这一目的，我们决定利用国家的全部资源：国家的力量、人民的经营潜力、过去的传统和现在的经验、社会的创造力和个人努力。我们不指望得到政治评论家的垂青，而是指望得到人民的理解、信任和支持</a:t>
            </a:r>
            <a:r>
              <a:rPr lang="zh-CN" altLang="en-US" dirty="0" smtClean="0">
                <a:solidFill>
                  <a:schemeClr val="tx1"/>
                </a:solidFill>
              </a:rPr>
              <a:t>。”</a:t>
            </a:r>
            <a:endParaRPr lang="zh-CN" altLang="en-US" dirty="0">
              <a:solidFill>
                <a:schemeClr val="tx1"/>
              </a:solidFill>
            </a:endParaRPr>
          </a:p>
          <a:p>
            <a:pPr marL="0" indent="0">
              <a:buNone/>
            </a:pPr>
            <a:r>
              <a:rPr lang="en-US" altLang="zh-CN" dirty="0">
                <a:solidFill>
                  <a:schemeClr val="tx1"/>
                </a:solidFill>
              </a:rPr>
              <a:t>——</a:t>
            </a:r>
            <a:r>
              <a:rPr lang="zh-CN" altLang="en-US" dirty="0">
                <a:solidFill>
                  <a:schemeClr val="tx1"/>
                </a:solidFill>
              </a:rPr>
              <a:t>摘自</a:t>
            </a:r>
            <a:r>
              <a:rPr lang="en-US" altLang="zh-CN" dirty="0">
                <a:solidFill>
                  <a:schemeClr val="tx1"/>
                </a:solidFill>
              </a:rPr>
              <a:t>《</a:t>
            </a:r>
            <a:r>
              <a:rPr lang="zh-CN" altLang="en-US" dirty="0">
                <a:solidFill>
                  <a:schemeClr val="tx1"/>
                </a:solidFill>
              </a:rPr>
              <a:t>加里宁格勒真理报</a:t>
            </a:r>
            <a:r>
              <a:rPr lang="en-US" altLang="zh-CN" dirty="0">
                <a:solidFill>
                  <a:schemeClr val="tx1"/>
                </a:solidFill>
              </a:rPr>
              <a:t>》2003</a:t>
            </a:r>
            <a:r>
              <a:rPr lang="zh-CN" altLang="en-US" dirty="0">
                <a:solidFill>
                  <a:schemeClr val="tx1"/>
                </a:solidFill>
              </a:rPr>
              <a:t>年</a:t>
            </a:r>
            <a:r>
              <a:rPr lang="en-US" altLang="zh-CN" dirty="0">
                <a:solidFill>
                  <a:schemeClr val="tx1"/>
                </a:solidFill>
              </a:rPr>
              <a:t>7</a:t>
            </a:r>
            <a:r>
              <a:rPr lang="zh-CN" altLang="en-US" dirty="0">
                <a:solidFill>
                  <a:schemeClr val="tx1"/>
                </a:solidFill>
              </a:rPr>
              <a:t>月</a:t>
            </a:r>
            <a:r>
              <a:rPr lang="en-US" altLang="zh-CN" dirty="0">
                <a:solidFill>
                  <a:schemeClr val="tx1"/>
                </a:solidFill>
              </a:rPr>
              <a:t>15</a:t>
            </a:r>
            <a:r>
              <a:rPr lang="zh-CN" altLang="en-US" dirty="0">
                <a:solidFill>
                  <a:schemeClr val="tx1"/>
                </a:solidFill>
              </a:rPr>
              <a:t>日</a:t>
            </a:r>
          </a:p>
          <a:p>
            <a:pPr marL="0" indent="0">
              <a:buNone/>
            </a:pPr>
            <a:endParaRPr lang="zh-CN" altLang="en-US" dirty="0">
              <a:solidFill>
                <a:schemeClr val="tx1"/>
              </a:solidFill>
            </a:endParaRPr>
          </a:p>
        </p:txBody>
      </p:sp>
    </p:spTree>
    <p:extLst>
      <p:ext uri="{BB962C8B-B14F-4D97-AF65-F5344CB8AC3E}">
        <p14:creationId xmlns:p14="http://schemas.microsoft.com/office/powerpoint/2010/main" val="27212788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04664"/>
            <a:ext cx="8712968" cy="4525963"/>
          </a:xfrm>
        </p:spPr>
        <p:txBody>
          <a:bodyPr/>
          <a:lstStyle/>
          <a:p>
            <a:pPr marL="0" indent="0">
              <a:buNone/>
            </a:pPr>
            <a:r>
              <a:rPr lang="zh-CN" altLang="en-US" dirty="0" smtClean="0">
                <a:solidFill>
                  <a:schemeClr val="tx1"/>
                </a:solidFill>
              </a:rPr>
              <a:t>俄罗斯转型特点：</a:t>
            </a:r>
            <a:endParaRPr lang="en-US" altLang="zh-CN" dirty="0" smtClean="0">
              <a:solidFill>
                <a:schemeClr val="tx1"/>
              </a:solidFill>
            </a:endParaRPr>
          </a:p>
          <a:p>
            <a:pPr marL="0" indent="0">
              <a:buNone/>
            </a:pPr>
            <a:r>
              <a:rPr lang="en-US" altLang="zh-CN" dirty="0" smtClean="0">
                <a:solidFill>
                  <a:schemeClr val="tx1"/>
                </a:solidFill>
              </a:rPr>
              <a:t>1.</a:t>
            </a:r>
            <a:r>
              <a:rPr lang="zh-CN" altLang="en-US" dirty="0">
                <a:solidFill>
                  <a:schemeClr val="tx1"/>
                </a:solidFill>
              </a:rPr>
              <a:t>俄罗斯</a:t>
            </a:r>
            <a:r>
              <a:rPr lang="zh-CN" altLang="en-US" dirty="0" smtClean="0">
                <a:solidFill>
                  <a:schemeClr val="tx1"/>
                </a:solidFill>
              </a:rPr>
              <a:t>千年转型的取向都是西化。</a:t>
            </a:r>
            <a:endParaRPr lang="en-US" altLang="zh-CN" dirty="0" smtClean="0">
              <a:solidFill>
                <a:schemeClr val="tx1"/>
              </a:solidFill>
            </a:endParaRPr>
          </a:p>
          <a:p>
            <a:pPr marL="0" indent="0">
              <a:buNone/>
            </a:pPr>
            <a:r>
              <a:rPr lang="en-US" altLang="zh-CN" dirty="0" smtClean="0">
                <a:solidFill>
                  <a:schemeClr val="tx1"/>
                </a:solidFill>
              </a:rPr>
              <a:t>2.</a:t>
            </a:r>
            <a:r>
              <a:rPr lang="zh-CN" altLang="en-US" dirty="0">
                <a:solidFill>
                  <a:schemeClr val="tx1"/>
                </a:solidFill>
              </a:rPr>
              <a:t>俄罗斯当代转型更重视概念转型。</a:t>
            </a:r>
            <a:endParaRPr lang="en-US" altLang="zh-CN" dirty="0">
              <a:solidFill>
                <a:schemeClr val="tx1"/>
              </a:solidFill>
            </a:endParaRPr>
          </a:p>
          <a:p>
            <a:pPr marL="0" indent="0">
              <a:buNone/>
            </a:pPr>
            <a:r>
              <a:rPr lang="en-US" altLang="zh-CN" dirty="0" smtClean="0">
                <a:solidFill>
                  <a:schemeClr val="tx1"/>
                </a:solidFill>
              </a:rPr>
              <a:t>3.</a:t>
            </a:r>
            <a:r>
              <a:rPr lang="zh-CN" altLang="en-US" dirty="0">
                <a:solidFill>
                  <a:schemeClr val="tx1"/>
                </a:solidFill>
              </a:rPr>
              <a:t>俄罗斯当代转型更关注民生民意。</a:t>
            </a:r>
            <a:endParaRPr lang="en-US" altLang="zh-CN" dirty="0">
              <a:solidFill>
                <a:schemeClr val="tx1"/>
              </a:solidFill>
            </a:endParaRPr>
          </a:p>
          <a:p>
            <a:pPr marL="0" indent="0">
              <a:buNone/>
            </a:pPr>
            <a:r>
              <a:rPr lang="en-US" altLang="zh-CN" dirty="0" smtClean="0">
                <a:solidFill>
                  <a:schemeClr val="tx1"/>
                </a:solidFill>
              </a:rPr>
              <a:t>4.</a:t>
            </a:r>
            <a:r>
              <a:rPr lang="zh-CN" altLang="en-US" dirty="0">
                <a:solidFill>
                  <a:schemeClr val="tx1"/>
                </a:solidFill>
              </a:rPr>
              <a:t>无论怎样转型俄罗斯都离不开其中央集权的历史传统。</a:t>
            </a:r>
            <a:endParaRPr lang="en-US" altLang="zh-CN" dirty="0">
              <a:solidFill>
                <a:schemeClr val="tx1"/>
              </a:solidFill>
            </a:endParaRPr>
          </a:p>
          <a:p>
            <a:pPr marL="0" indent="0">
              <a:buNone/>
            </a:pPr>
            <a:r>
              <a:rPr lang="en-US" altLang="zh-CN" dirty="0" smtClean="0">
                <a:solidFill>
                  <a:schemeClr val="tx1"/>
                </a:solidFill>
              </a:rPr>
              <a:t>6.</a:t>
            </a:r>
            <a:r>
              <a:rPr lang="zh-CN" altLang="en-US" dirty="0" smtClean="0">
                <a:solidFill>
                  <a:schemeClr val="tx1"/>
                </a:solidFill>
              </a:rPr>
              <a:t>俄罗斯转型要么脱离实际要么僵化固守，不能将理想与本国实际很好结合起来。</a:t>
            </a:r>
            <a:endParaRPr lang="en-US" altLang="zh-CN" dirty="0" smtClean="0">
              <a:solidFill>
                <a:schemeClr val="tx1"/>
              </a:solidFill>
            </a:endParaRPr>
          </a:p>
          <a:p>
            <a:pPr marL="0" indent="0">
              <a:buNone/>
            </a:pPr>
            <a:r>
              <a:rPr lang="en-US" altLang="zh-CN" dirty="0" smtClean="0">
                <a:solidFill>
                  <a:schemeClr val="tx1"/>
                </a:solidFill>
              </a:rPr>
              <a:t>5.</a:t>
            </a:r>
            <a:r>
              <a:rPr lang="zh-CN" altLang="en-US" dirty="0" smtClean="0">
                <a:solidFill>
                  <a:schemeClr val="tx1"/>
                </a:solidFill>
              </a:rPr>
              <a:t>由于西方的一再阻拒，俄罗斯转型任重道远，前途渺茫。</a:t>
            </a:r>
            <a:endParaRPr lang="zh-CN" altLang="en-US" dirty="0">
              <a:solidFill>
                <a:schemeClr val="tx1"/>
              </a:solidFill>
            </a:endParaRPr>
          </a:p>
        </p:txBody>
      </p:sp>
    </p:spTree>
    <p:extLst>
      <p:ext uri="{BB962C8B-B14F-4D97-AF65-F5344CB8AC3E}">
        <p14:creationId xmlns:p14="http://schemas.microsoft.com/office/powerpoint/2010/main" val="367278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052513"/>
            <a:ext cx="8229600" cy="4525962"/>
          </a:xfrm>
        </p:spPr>
        <p:txBody>
          <a:bodyPr/>
          <a:lstStyle/>
          <a:p>
            <a:pPr marL="0" indent="0">
              <a:buFontTx/>
              <a:buNone/>
            </a:pPr>
            <a:r>
              <a:rPr lang="zh-CN" altLang="en-US" dirty="0" smtClean="0">
                <a:solidFill>
                  <a:schemeClr val="tx1"/>
                </a:solidFill>
              </a:rPr>
              <a:t>小结：通过对俄罗斯政治转型的历史回顾</a:t>
            </a:r>
            <a:r>
              <a:rPr lang="en-US" altLang="zh-CN" dirty="0" smtClean="0">
                <a:solidFill>
                  <a:schemeClr val="tx1"/>
                </a:solidFill>
              </a:rPr>
              <a:t>,</a:t>
            </a:r>
            <a:r>
              <a:rPr lang="zh-CN" altLang="en-US" dirty="0" smtClean="0">
                <a:solidFill>
                  <a:schemeClr val="tx1"/>
                </a:solidFill>
              </a:rPr>
              <a:t>通过对其政治核心要素形成的动态分析</a:t>
            </a:r>
            <a:r>
              <a:rPr lang="en-US" altLang="zh-CN" dirty="0" smtClean="0">
                <a:solidFill>
                  <a:schemeClr val="tx1"/>
                </a:solidFill>
              </a:rPr>
              <a:t>,</a:t>
            </a:r>
            <a:r>
              <a:rPr lang="zh-CN" altLang="en-US" dirty="0" smtClean="0">
                <a:solidFill>
                  <a:schemeClr val="tx1"/>
                </a:solidFill>
              </a:rPr>
              <a:t>我们可以看出</a:t>
            </a:r>
            <a:r>
              <a:rPr lang="en-US" altLang="zh-CN" dirty="0" smtClean="0">
                <a:solidFill>
                  <a:schemeClr val="tx1"/>
                </a:solidFill>
              </a:rPr>
              <a:t>,</a:t>
            </a:r>
            <a:r>
              <a:rPr lang="zh-CN" altLang="en-US" dirty="0" smtClean="0">
                <a:solidFill>
                  <a:schemeClr val="tx1"/>
                </a:solidFill>
              </a:rPr>
              <a:t>俄罗斯的政治转型远远没有达到其实现西方式民主的预期目标。其主要原因是落后而失衡的生产方式、市民社会的软弱、从众的社会心理、复杂的政治斗争、领导人的主观选择、传统的宗教信仰、西方的排斥和阻拒等等制约着俄罗斯的政治转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39750" y="1196975"/>
            <a:ext cx="8135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仿宋" pitchFamily="49" charset="-122"/>
                <a:ea typeface="仿宋" pitchFamily="49" charset="-122"/>
              </a:rPr>
              <a:t>思考题：</a:t>
            </a:r>
            <a:endParaRPr lang="en-US" altLang="zh-CN" dirty="0">
              <a:latin typeface="仿宋" pitchFamily="49" charset="-122"/>
              <a:ea typeface="仿宋" pitchFamily="49" charset="-122"/>
            </a:endParaRPr>
          </a:p>
          <a:p>
            <a:r>
              <a:rPr lang="en-US" altLang="zh-CN" dirty="0">
                <a:latin typeface="仿宋" pitchFamily="49" charset="-122"/>
                <a:ea typeface="仿宋" pitchFamily="49" charset="-122"/>
              </a:rPr>
              <a:t>1.</a:t>
            </a:r>
            <a:r>
              <a:rPr lang="zh-CN" altLang="en-US" dirty="0">
                <a:latin typeface="仿宋" pitchFamily="49" charset="-122"/>
                <a:ea typeface="仿宋" pitchFamily="49" charset="-122"/>
              </a:rPr>
              <a:t>俄罗斯总统制是如何建立发展</a:t>
            </a:r>
            <a:r>
              <a:rPr lang="zh-CN" altLang="en-US" dirty="0" smtClean="0">
                <a:latin typeface="仿宋" pitchFamily="49" charset="-122"/>
                <a:ea typeface="仿宋" pitchFamily="49" charset="-122"/>
              </a:rPr>
              <a:t>的？</a:t>
            </a:r>
            <a:endParaRPr lang="en-US" altLang="zh-CN" dirty="0">
              <a:latin typeface="仿宋" pitchFamily="49" charset="-122"/>
              <a:ea typeface="仿宋" pitchFamily="49" charset="-122"/>
            </a:endParaRPr>
          </a:p>
          <a:p>
            <a:r>
              <a:rPr lang="en-US" altLang="zh-CN" dirty="0">
                <a:latin typeface="仿宋" pitchFamily="49" charset="-122"/>
                <a:ea typeface="仿宋" pitchFamily="49" charset="-122"/>
              </a:rPr>
              <a:t>2</a:t>
            </a:r>
            <a:r>
              <a:rPr lang="en-US" altLang="zh-CN" dirty="0" smtClean="0">
                <a:latin typeface="仿宋" pitchFamily="49" charset="-122"/>
                <a:ea typeface="仿宋" pitchFamily="49" charset="-122"/>
              </a:rPr>
              <a:t>.</a:t>
            </a:r>
            <a:r>
              <a:rPr lang="zh-CN" altLang="en-US" dirty="0" smtClean="0">
                <a:latin typeface="仿宋" pitchFamily="49" charset="-122"/>
                <a:ea typeface="仿宋" pitchFamily="49" charset="-122"/>
              </a:rPr>
              <a:t>为什么说俄罗斯</a:t>
            </a:r>
            <a:r>
              <a:rPr lang="zh-CN" altLang="en-US" dirty="0">
                <a:latin typeface="仿宋" pitchFamily="49" charset="-122"/>
                <a:ea typeface="仿宋" pitchFamily="49" charset="-122"/>
              </a:rPr>
              <a:t>政治转型</a:t>
            </a:r>
            <a:r>
              <a:rPr lang="zh-CN" altLang="en-US" dirty="0" smtClean="0">
                <a:latin typeface="仿宋" pitchFamily="49" charset="-122"/>
                <a:ea typeface="仿宋" pitchFamily="49" charset="-122"/>
              </a:rPr>
              <a:t>失败了</a:t>
            </a:r>
            <a:r>
              <a:rPr lang="en-US" altLang="zh-CN" dirty="0" smtClean="0">
                <a:latin typeface="仿宋" pitchFamily="49" charset="-122"/>
                <a:ea typeface="仿宋" pitchFamily="49" charset="-122"/>
              </a:rPr>
              <a:t>?</a:t>
            </a:r>
            <a:endParaRPr lang="zh-CN" altLang="en-US" dirty="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08720"/>
            <a:ext cx="9144000" cy="4525963"/>
          </a:xfrm>
        </p:spPr>
        <p:txBody>
          <a:bodyPr/>
          <a:lstStyle/>
          <a:p>
            <a:pPr marL="0" indent="0">
              <a:buNone/>
            </a:pPr>
            <a:r>
              <a:rPr lang="zh-CN" altLang="en-US" sz="4000" b="1" dirty="0" smtClean="0">
                <a:solidFill>
                  <a:schemeClr val="tx1"/>
                </a:solidFill>
              </a:rPr>
              <a:t>苏联：</a:t>
            </a:r>
            <a:endParaRPr lang="en-US" altLang="zh-CN" sz="4000" b="1" dirty="0" smtClean="0">
              <a:solidFill>
                <a:schemeClr val="tx1"/>
              </a:solidFill>
            </a:endParaRPr>
          </a:p>
          <a:p>
            <a:pPr marL="0" indent="0">
              <a:buNone/>
            </a:pPr>
            <a:r>
              <a:rPr lang="zh-CN" altLang="en-US" dirty="0" smtClean="0">
                <a:solidFill>
                  <a:schemeClr val="tx1"/>
                </a:solidFill>
              </a:rPr>
              <a:t>列宁      </a:t>
            </a:r>
            <a:r>
              <a:rPr lang="zh-CN" altLang="en-US" sz="4400" b="1" dirty="0" smtClean="0">
                <a:solidFill>
                  <a:schemeClr val="tx1"/>
                </a:solidFill>
              </a:rPr>
              <a:t>斯大林  </a:t>
            </a:r>
            <a:r>
              <a:rPr lang="zh-CN" altLang="en-US" dirty="0" smtClean="0">
                <a:solidFill>
                  <a:schemeClr val="tx1"/>
                </a:solidFill>
              </a:rPr>
              <a:t>      </a:t>
            </a:r>
            <a:r>
              <a:rPr lang="zh-CN" altLang="en-US" sz="2400" dirty="0" smtClean="0">
                <a:solidFill>
                  <a:schemeClr val="tx1"/>
                </a:solidFill>
              </a:rPr>
              <a:t>赫鲁晓夫</a:t>
            </a:r>
            <a:r>
              <a:rPr lang="zh-CN" altLang="en-US" sz="1800" dirty="0" smtClean="0">
                <a:solidFill>
                  <a:schemeClr val="tx1"/>
                </a:solidFill>
              </a:rPr>
              <a:t> </a:t>
            </a:r>
            <a:r>
              <a:rPr lang="zh-CN" altLang="en-US" sz="2800" b="1" dirty="0" smtClean="0">
                <a:solidFill>
                  <a:schemeClr val="tx1"/>
                </a:solidFill>
              </a:rPr>
              <a:t>勃列日涅夫 </a:t>
            </a:r>
            <a:r>
              <a:rPr lang="zh-CN" altLang="en-US" sz="1600" b="1" dirty="0" smtClean="0">
                <a:solidFill>
                  <a:schemeClr val="tx1"/>
                </a:solidFill>
              </a:rPr>
              <a:t>安</a:t>
            </a:r>
            <a:r>
              <a:rPr lang="en-US" altLang="zh-CN" sz="1600" b="1" dirty="0" smtClean="0">
                <a:solidFill>
                  <a:schemeClr val="tx1"/>
                </a:solidFill>
              </a:rPr>
              <a:t>/</a:t>
            </a:r>
            <a:r>
              <a:rPr lang="zh-CN" altLang="en-US" sz="1600" b="1" dirty="0" smtClean="0">
                <a:solidFill>
                  <a:schemeClr val="tx1"/>
                </a:solidFill>
              </a:rPr>
              <a:t>契  戈尔巴乔夫</a:t>
            </a:r>
            <a:endParaRPr lang="en-US" altLang="zh-CN" sz="1600" b="1" dirty="0" smtClean="0">
              <a:solidFill>
                <a:schemeClr val="tx1"/>
              </a:solidFill>
            </a:endParaRPr>
          </a:p>
          <a:p>
            <a:pPr marL="0" indent="0">
              <a:buNone/>
            </a:pPr>
            <a:endParaRPr lang="en-US" altLang="zh-CN" sz="1600" b="1" dirty="0">
              <a:solidFill>
                <a:schemeClr val="tx1"/>
              </a:solidFill>
            </a:endParaRPr>
          </a:p>
          <a:p>
            <a:pPr marL="0" indent="0">
              <a:buNone/>
            </a:pPr>
            <a:r>
              <a:rPr lang="en-US" altLang="zh-CN" sz="1600" b="1" dirty="0" smtClean="0">
                <a:solidFill>
                  <a:schemeClr val="tx1"/>
                </a:solidFill>
              </a:rPr>
              <a:t>   </a:t>
            </a:r>
          </a:p>
          <a:p>
            <a:pPr marL="0" indent="0">
              <a:buNone/>
            </a:pPr>
            <a:r>
              <a:rPr lang="zh-CN" altLang="en-US" sz="1600" b="1" dirty="0" smtClean="0">
                <a:solidFill>
                  <a:schemeClr val="tx1"/>
                </a:solidFill>
              </a:rPr>
              <a:t>俄罗斯</a:t>
            </a:r>
            <a:r>
              <a:rPr lang="en-US" altLang="zh-CN" sz="1600" b="1" dirty="0" smtClean="0">
                <a:solidFill>
                  <a:schemeClr val="tx1"/>
                </a:solidFill>
              </a:rPr>
              <a:t>                  </a:t>
            </a:r>
            <a:r>
              <a:rPr lang="zh-CN" altLang="en-US" sz="1600" b="1" dirty="0" smtClean="0">
                <a:solidFill>
                  <a:schemeClr val="tx1"/>
                </a:solidFill>
              </a:rPr>
              <a:t>格鲁吉亚                                       俄罗斯            乌克兰                       俄罗斯</a:t>
            </a:r>
            <a:endParaRPr lang="en-US" altLang="zh-CN" sz="1600" b="1" dirty="0" smtClean="0">
              <a:solidFill>
                <a:schemeClr val="tx1"/>
              </a:solidFill>
            </a:endParaRPr>
          </a:p>
          <a:p>
            <a:pPr marL="0" indent="0">
              <a:buNone/>
            </a:pPr>
            <a:endParaRPr lang="en-US" altLang="zh-CN" sz="1600" b="1" dirty="0">
              <a:solidFill>
                <a:schemeClr val="tx1"/>
              </a:solidFill>
            </a:endParaRPr>
          </a:p>
          <a:p>
            <a:pPr marL="0" indent="0">
              <a:buNone/>
            </a:pPr>
            <a:r>
              <a:rPr lang="zh-CN" altLang="en-US" sz="4000" b="1" dirty="0">
                <a:solidFill>
                  <a:schemeClr val="tx1"/>
                </a:solidFill>
              </a:rPr>
              <a:t>俄罗斯</a:t>
            </a:r>
          </a:p>
          <a:p>
            <a:pPr marL="0" indent="0">
              <a:buNone/>
            </a:pPr>
            <a:r>
              <a:rPr lang="zh-CN" altLang="en-US" sz="2000" b="1" dirty="0" smtClean="0">
                <a:solidFill>
                  <a:schemeClr val="tx1"/>
                </a:solidFill>
              </a:rPr>
              <a:t>   叶利钦            普京      梅德韦杰夫        普京</a:t>
            </a:r>
            <a:endParaRPr lang="en-US" altLang="zh-CN" sz="2000" b="1" dirty="0" smtClean="0">
              <a:solidFill>
                <a:schemeClr val="tx1"/>
              </a:solidFill>
            </a:endParaRPr>
          </a:p>
        </p:txBody>
      </p:sp>
      <p:sp>
        <p:nvSpPr>
          <p:cNvPr id="4" name="右箭头 3"/>
          <p:cNvSpPr/>
          <p:nvPr/>
        </p:nvSpPr>
        <p:spPr bwMode="auto">
          <a:xfrm>
            <a:off x="181472" y="2237242"/>
            <a:ext cx="790128" cy="484632"/>
          </a:xfrm>
          <a:prstGeom prst="rightArrow">
            <a:avLst/>
          </a:prstGeom>
          <a:solidFill>
            <a:schemeClr val="bg1"/>
          </a:solidFill>
          <a:ln w="38100" cap="flat" cmpd="dbl" algn="ctr">
            <a:noFill/>
            <a:prstDash val="solid"/>
            <a:round/>
            <a:headEnd type="none" w="med" len="med"/>
            <a:tailEnd type="none" w="med" len="med"/>
          </a:ln>
          <a:effectLst>
            <a:outerShdw dist="53882" dir="2700000" algn="ctr" rotWithShape="0">
              <a:schemeClr val="tx1"/>
            </a:outerShd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10000"/>
              </a:lnSpc>
              <a:spcBef>
                <a:spcPct val="0"/>
              </a:spcBef>
              <a:spcAft>
                <a:spcPct val="0"/>
              </a:spcAft>
              <a:buClrTx/>
              <a:buSzTx/>
              <a:buFontTx/>
              <a:buNone/>
              <a:tabLst/>
            </a:pPr>
            <a:endParaRPr kumimoji="1" lang="zh-CN" altLang="en-US" sz="3200" b="1" i="0" u="none" strike="noStrike" cap="none" normalizeH="0" baseline="0" smtClean="0">
              <a:ln>
                <a:noFill/>
              </a:ln>
              <a:solidFill>
                <a:srgbClr val="FFFFFF"/>
              </a:solidFill>
              <a:effectLst/>
              <a:latin typeface="华文新魏" pitchFamily="2" charset="-122"/>
              <a:ea typeface="华文新魏"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53327"/>
            <a:ext cx="396044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348359"/>
            <a:ext cx="1008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987" y="2348358"/>
            <a:ext cx="194421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4812" y="2455939"/>
            <a:ext cx="476325"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减号 5"/>
          <p:cNvSpPr/>
          <p:nvPr/>
        </p:nvSpPr>
        <p:spPr bwMode="auto">
          <a:xfrm>
            <a:off x="7978292" y="2129707"/>
            <a:ext cx="1165707" cy="914400"/>
          </a:xfrm>
          <a:prstGeom prst="mathMinus">
            <a:avLst/>
          </a:prstGeom>
          <a:solidFill>
            <a:schemeClr val="bg1"/>
          </a:solidFill>
          <a:ln w="38100" cap="flat" cmpd="dbl" algn="ctr">
            <a:noFill/>
            <a:prstDash val="solid"/>
            <a:round/>
            <a:headEnd type="none" w="med" len="med"/>
            <a:tailEnd type="none" w="med" len="med"/>
          </a:ln>
          <a:effectLst>
            <a:outerShdw dist="53882" dir="2700000" algn="ctr" rotWithShape="0">
              <a:schemeClr val="tx1"/>
            </a:outerShd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10000"/>
              </a:lnSpc>
              <a:spcBef>
                <a:spcPct val="0"/>
              </a:spcBef>
              <a:spcAft>
                <a:spcPct val="0"/>
              </a:spcAft>
              <a:buClrTx/>
              <a:buSzTx/>
              <a:buFontTx/>
              <a:buNone/>
              <a:tabLst/>
            </a:pPr>
            <a:endParaRPr kumimoji="1" lang="zh-CN" altLang="en-US" sz="3200" b="1" i="0" u="none" strike="noStrike" cap="none" normalizeH="0" baseline="0" smtClean="0">
              <a:ln>
                <a:noFill/>
              </a:ln>
              <a:solidFill>
                <a:srgbClr val="FFFFFF"/>
              </a:solidFill>
              <a:effectLst/>
              <a:latin typeface="华文新魏" pitchFamily="2" charset="-122"/>
              <a:ea typeface="华文新魏" pitchFamily="2" charset="-122"/>
            </a:endParaRPr>
          </a:p>
        </p:txBody>
      </p:sp>
      <p:sp>
        <p:nvSpPr>
          <p:cNvPr id="13" name="右箭头 12"/>
          <p:cNvSpPr/>
          <p:nvPr/>
        </p:nvSpPr>
        <p:spPr bwMode="auto">
          <a:xfrm>
            <a:off x="107503" y="4495883"/>
            <a:ext cx="1471771" cy="484632"/>
          </a:xfrm>
          <a:prstGeom prst="rightArrow">
            <a:avLst/>
          </a:prstGeom>
          <a:solidFill>
            <a:schemeClr val="bg1"/>
          </a:solidFill>
          <a:ln w="38100" cap="flat" cmpd="dbl" algn="ctr">
            <a:noFill/>
            <a:prstDash val="solid"/>
            <a:round/>
            <a:headEnd type="none" w="med" len="med"/>
            <a:tailEnd type="none" w="med" len="med"/>
          </a:ln>
          <a:effectLst>
            <a:outerShdw dist="53882" dir="2700000" algn="ctr" rotWithShape="0">
              <a:schemeClr val="tx1"/>
            </a:outerShdw>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10000"/>
              </a:lnSpc>
              <a:spcBef>
                <a:spcPct val="0"/>
              </a:spcBef>
              <a:spcAft>
                <a:spcPct val="0"/>
              </a:spcAft>
              <a:buClrTx/>
              <a:buSzTx/>
              <a:buFontTx/>
              <a:buNone/>
              <a:tabLst/>
            </a:pPr>
            <a:endParaRPr kumimoji="1" lang="zh-CN" altLang="en-US" sz="3200" b="1" i="0" u="none" strike="noStrike" cap="none" normalizeH="0" baseline="0" smtClean="0">
              <a:ln>
                <a:noFill/>
              </a:ln>
              <a:solidFill>
                <a:srgbClr val="FFFFFF"/>
              </a:solidFill>
              <a:effectLst/>
              <a:latin typeface="华文新魏" pitchFamily="2" charset="-122"/>
              <a:ea typeface="华文新魏" pitchFamily="2" charset="-122"/>
            </a:endParaRPr>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74" y="4529968"/>
            <a:ext cx="1624574"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566338"/>
            <a:ext cx="89951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391" y="4566338"/>
            <a:ext cx="332484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49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par>
                                <p:cTn id="50" presetID="53" presetClass="entr" presetSubtype="16" fill="hold" nodeType="withEffect">
                                  <p:stCondLst>
                                    <p:cond delay="0"/>
                                  </p:stCondLst>
                                  <p:childTnLst>
                                    <p:set>
                                      <p:cBhvr>
                                        <p:cTn id="51" dur="1" fill="hold">
                                          <p:stCondLst>
                                            <p:cond delay="0"/>
                                          </p:stCondLst>
                                        </p:cTn>
                                        <p:tgtEl>
                                          <p:spTgt spid="1026"/>
                                        </p:tgtEl>
                                        <p:attrNameLst>
                                          <p:attrName>style.visibility</p:attrName>
                                        </p:attrNameLst>
                                      </p:cBhvr>
                                      <p:to>
                                        <p:strVal val="visible"/>
                                      </p:to>
                                    </p:set>
                                    <p:anim calcmode="lin" valueType="num">
                                      <p:cBhvr>
                                        <p:cTn id="52" dur="500" fill="hold"/>
                                        <p:tgtEl>
                                          <p:spTgt spid="1026"/>
                                        </p:tgtEl>
                                        <p:attrNameLst>
                                          <p:attrName>ppt_w</p:attrName>
                                        </p:attrNameLst>
                                      </p:cBhvr>
                                      <p:tavLst>
                                        <p:tav tm="0">
                                          <p:val>
                                            <p:fltVal val="0"/>
                                          </p:val>
                                        </p:tav>
                                        <p:tav tm="100000">
                                          <p:val>
                                            <p:strVal val="#ppt_w"/>
                                          </p:val>
                                        </p:tav>
                                      </p:tavLst>
                                    </p:anim>
                                    <p:anim calcmode="lin" valueType="num">
                                      <p:cBhvr>
                                        <p:cTn id="53" dur="500" fill="hold"/>
                                        <p:tgtEl>
                                          <p:spTgt spid="1026"/>
                                        </p:tgtEl>
                                        <p:attrNameLst>
                                          <p:attrName>ppt_h</p:attrName>
                                        </p:attrNameLst>
                                      </p:cBhvr>
                                      <p:tavLst>
                                        <p:tav tm="0">
                                          <p:val>
                                            <p:fltVal val="0"/>
                                          </p:val>
                                        </p:tav>
                                        <p:tav tm="100000">
                                          <p:val>
                                            <p:strVal val="#ppt_h"/>
                                          </p:val>
                                        </p:tav>
                                      </p:tavLst>
                                    </p:anim>
                                    <p:animEffect transition="in" filter="fade">
                                      <p:cBhvr>
                                        <p:cTn id="54" dur="500"/>
                                        <p:tgtEl>
                                          <p:spTgt spid="1026"/>
                                        </p:tgtEl>
                                      </p:cBhvr>
                                    </p:animEffect>
                                  </p:childTnLst>
                                </p:cTn>
                              </p:par>
                              <p:par>
                                <p:cTn id="55" presetID="53" presetClass="entr" presetSubtype="16" fill="hold" nodeType="withEffect">
                                  <p:stCondLst>
                                    <p:cond delay="0"/>
                                  </p:stCondLst>
                                  <p:childTnLst>
                                    <p:set>
                                      <p:cBhvr>
                                        <p:cTn id="56" dur="1" fill="hold">
                                          <p:stCondLst>
                                            <p:cond delay="0"/>
                                          </p:stCondLst>
                                        </p:cTn>
                                        <p:tgtEl>
                                          <p:spTgt spid="1027"/>
                                        </p:tgtEl>
                                        <p:attrNameLst>
                                          <p:attrName>style.visibility</p:attrName>
                                        </p:attrNameLst>
                                      </p:cBhvr>
                                      <p:to>
                                        <p:strVal val="visible"/>
                                      </p:to>
                                    </p:set>
                                    <p:anim calcmode="lin" valueType="num">
                                      <p:cBhvr>
                                        <p:cTn id="57" dur="500" fill="hold"/>
                                        <p:tgtEl>
                                          <p:spTgt spid="1027"/>
                                        </p:tgtEl>
                                        <p:attrNameLst>
                                          <p:attrName>ppt_w</p:attrName>
                                        </p:attrNameLst>
                                      </p:cBhvr>
                                      <p:tavLst>
                                        <p:tav tm="0">
                                          <p:val>
                                            <p:fltVal val="0"/>
                                          </p:val>
                                        </p:tav>
                                        <p:tav tm="100000">
                                          <p:val>
                                            <p:strVal val="#ppt_w"/>
                                          </p:val>
                                        </p:tav>
                                      </p:tavLst>
                                    </p:anim>
                                    <p:anim calcmode="lin" valueType="num">
                                      <p:cBhvr>
                                        <p:cTn id="58" dur="500" fill="hold"/>
                                        <p:tgtEl>
                                          <p:spTgt spid="1027"/>
                                        </p:tgtEl>
                                        <p:attrNameLst>
                                          <p:attrName>ppt_h</p:attrName>
                                        </p:attrNameLst>
                                      </p:cBhvr>
                                      <p:tavLst>
                                        <p:tav tm="0">
                                          <p:val>
                                            <p:fltVal val="0"/>
                                          </p:val>
                                        </p:tav>
                                        <p:tav tm="100000">
                                          <p:val>
                                            <p:strVal val="#ppt_h"/>
                                          </p:val>
                                        </p:tav>
                                      </p:tavLst>
                                    </p:anim>
                                    <p:animEffect transition="in" filter="fade">
                                      <p:cBhvr>
                                        <p:cTn id="59" dur="500"/>
                                        <p:tgtEl>
                                          <p:spTgt spid="1027"/>
                                        </p:tgtEl>
                                      </p:cBhvr>
                                    </p:animEffect>
                                  </p:childTnLst>
                                </p:cTn>
                              </p:par>
                              <p:par>
                                <p:cTn id="60" presetID="53" presetClass="entr" presetSubtype="16" fill="hold" nodeType="withEffect">
                                  <p:stCondLst>
                                    <p:cond delay="0"/>
                                  </p:stCondLst>
                                  <p:childTnLst>
                                    <p:set>
                                      <p:cBhvr>
                                        <p:cTn id="61" dur="1" fill="hold">
                                          <p:stCondLst>
                                            <p:cond delay="0"/>
                                          </p:stCondLst>
                                        </p:cTn>
                                        <p:tgtEl>
                                          <p:spTgt spid="1028"/>
                                        </p:tgtEl>
                                        <p:attrNameLst>
                                          <p:attrName>style.visibility</p:attrName>
                                        </p:attrNameLst>
                                      </p:cBhvr>
                                      <p:to>
                                        <p:strVal val="visible"/>
                                      </p:to>
                                    </p:set>
                                    <p:anim calcmode="lin" valueType="num">
                                      <p:cBhvr>
                                        <p:cTn id="62" dur="500" fill="hold"/>
                                        <p:tgtEl>
                                          <p:spTgt spid="1028"/>
                                        </p:tgtEl>
                                        <p:attrNameLst>
                                          <p:attrName>ppt_w</p:attrName>
                                        </p:attrNameLst>
                                      </p:cBhvr>
                                      <p:tavLst>
                                        <p:tav tm="0">
                                          <p:val>
                                            <p:fltVal val="0"/>
                                          </p:val>
                                        </p:tav>
                                        <p:tav tm="100000">
                                          <p:val>
                                            <p:strVal val="#ppt_w"/>
                                          </p:val>
                                        </p:tav>
                                      </p:tavLst>
                                    </p:anim>
                                    <p:anim calcmode="lin" valueType="num">
                                      <p:cBhvr>
                                        <p:cTn id="63" dur="500" fill="hold"/>
                                        <p:tgtEl>
                                          <p:spTgt spid="1028"/>
                                        </p:tgtEl>
                                        <p:attrNameLst>
                                          <p:attrName>ppt_h</p:attrName>
                                        </p:attrNameLst>
                                      </p:cBhvr>
                                      <p:tavLst>
                                        <p:tav tm="0">
                                          <p:val>
                                            <p:fltVal val="0"/>
                                          </p:val>
                                        </p:tav>
                                        <p:tav tm="100000">
                                          <p:val>
                                            <p:strVal val="#ppt_h"/>
                                          </p:val>
                                        </p:tav>
                                      </p:tavLst>
                                    </p:anim>
                                    <p:animEffect transition="in" filter="fade">
                                      <p:cBhvr>
                                        <p:cTn id="64" dur="500"/>
                                        <p:tgtEl>
                                          <p:spTgt spid="1028"/>
                                        </p:tgtEl>
                                      </p:cBhvr>
                                    </p:animEffect>
                                  </p:childTnLst>
                                </p:cTn>
                              </p:par>
                              <p:par>
                                <p:cTn id="65" presetID="53" presetClass="entr" presetSubtype="16" fill="hold" nodeType="withEffect">
                                  <p:stCondLst>
                                    <p:cond delay="0"/>
                                  </p:stCondLst>
                                  <p:childTnLst>
                                    <p:set>
                                      <p:cBhvr>
                                        <p:cTn id="66" dur="1" fill="hold">
                                          <p:stCondLst>
                                            <p:cond delay="0"/>
                                          </p:stCondLst>
                                        </p:cTn>
                                        <p:tgtEl>
                                          <p:spTgt spid="1029"/>
                                        </p:tgtEl>
                                        <p:attrNameLst>
                                          <p:attrName>style.visibility</p:attrName>
                                        </p:attrNameLst>
                                      </p:cBhvr>
                                      <p:to>
                                        <p:strVal val="visible"/>
                                      </p:to>
                                    </p:set>
                                    <p:anim calcmode="lin" valueType="num">
                                      <p:cBhvr>
                                        <p:cTn id="67" dur="500" fill="hold"/>
                                        <p:tgtEl>
                                          <p:spTgt spid="1029"/>
                                        </p:tgtEl>
                                        <p:attrNameLst>
                                          <p:attrName>ppt_w</p:attrName>
                                        </p:attrNameLst>
                                      </p:cBhvr>
                                      <p:tavLst>
                                        <p:tav tm="0">
                                          <p:val>
                                            <p:fltVal val="0"/>
                                          </p:val>
                                        </p:tav>
                                        <p:tav tm="100000">
                                          <p:val>
                                            <p:strVal val="#ppt_w"/>
                                          </p:val>
                                        </p:tav>
                                      </p:tavLst>
                                    </p:anim>
                                    <p:anim calcmode="lin" valueType="num">
                                      <p:cBhvr>
                                        <p:cTn id="68" dur="500" fill="hold"/>
                                        <p:tgtEl>
                                          <p:spTgt spid="1029"/>
                                        </p:tgtEl>
                                        <p:attrNameLst>
                                          <p:attrName>ppt_h</p:attrName>
                                        </p:attrNameLst>
                                      </p:cBhvr>
                                      <p:tavLst>
                                        <p:tav tm="0">
                                          <p:val>
                                            <p:fltVal val="0"/>
                                          </p:val>
                                        </p:tav>
                                        <p:tav tm="100000">
                                          <p:val>
                                            <p:strVal val="#ppt_h"/>
                                          </p:val>
                                        </p:tav>
                                      </p:tavLst>
                                    </p:anim>
                                    <p:animEffect transition="in" filter="fade">
                                      <p:cBhvr>
                                        <p:cTn id="69" dur="500"/>
                                        <p:tgtEl>
                                          <p:spTgt spid="102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500" fill="hold"/>
                                        <p:tgtEl>
                                          <p:spTgt spid="6"/>
                                        </p:tgtEl>
                                        <p:attrNameLst>
                                          <p:attrName>ppt_w</p:attrName>
                                        </p:attrNameLst>
                                      </p:cBhvr>
                                      <p:tavLst>
                                        <p:tav tm="0">
                                          <p:val>
                                            <p:fltVal val="0"/>
                                          </p:val>
                                        </p:tav>
                                        <p:tav tm="100000">
                                          <p:val>
                                            <p:strVal val="#ppt_w"/>
                                          </p:val>
                                        </p:tav>
                                      </p:tavLst>
                                    </p:anim>
                                    <p:anim calcmode="lin" valueType="num">
                                      <p:cBhvr>
                                        <p:cTn id="73" dur="500" fill="hold"/>
                                        <p:tgtEl>
                                          <p:spTgt spid="6"/>
                                        </p:tgtEl>
                                        <p:attrNameLst>
                                          <p:attrName>ppt_h</p:attrName>
                                        </p:attrNameLst>
                                      </p:cBhvr>
                                      <p:tavLst>
                                        <p:tav tm="0">
                                          <p:val>
                                            <p:fltVal val="0"/>
                                          </p:val>
                                        </p:tav>
                                        <p:tav tm="100000">
                                          <p:val>
                                            <p:strVal val="#ppt_h"/>
                                          </p:val>
                                        </p:tav>
                                      </p:tavLst>
                                    </p:anim>
                                    <p:animEffect transition="in" filter="fade">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Effect transition="in" filter="fade">
                                      <p:cBhvr>
                                        <p:cTn id="81" dur="500"/>
                                        <p:tgtEl>
                                          <p:spTgt spid="13"/>
                                        </p:tgtEl>
                                      </p:cBhvr>
                                    </p:animEffect>
                                  </p:childTnLst>
                                </p:cTn>
                              </p:par>
                              <p:par>
                                <p:cTn id="82" presetID="53" presetClass="entr" presetSubtype="16" fill="hold" nodeType="withEffect">
                                  <p:stCondLst>
                                    <p:cond delay="0"/>
                                  </p:stCondLst>
                                  <p:childTnLst>
                                    <p:set>
                                      <p:cBhvr>
                                        <p:cTn id="83" dur="1" fill="hold">
                                          <p:stCondLst>
                                            <p:cond delay="0"/>
                                          </p:stCondLst>
                                        </p:cTn>
                                        <p:tgtEl>
                                          <p:spTgt spid="1032"/>
                                        </p:tgtEl>
                                        <p:attrNameLst>
                                          <p:attrName>style.visibility</p:attrName>
                                        </p:attrNameLst>
                                      </p:cBhvr>
                                      <p:to>
                                        <p:strVal val="visible"/>
                                      </p:to>
                                    </p:set>
                                    <p:anim calcmode="lin" valueType="num">
                                      <p:cBhvr>
                                        <p:cTn id="84" dur="500" fill="hold"/>
                                        <p:tgtEl>
                                          <p:spTgt spid="1032"/>
                                        </p:tgtEl>
                                        <p:attrNameLst>
                                          <p:attrName>ppt_w</p:attrName>
                                        </p:attrNameLst>
                                      </p:cBhvr>
                                      <p:tavLst>
                                        <p:tav tm="0">
                                          <p:val>
                                            <p:fltVal val="0"/>
                                          </p:val>
                                        </p:tav>
                                        <p:tav tm="100000">
                                          <p:val>
                                            <p:strVal val="#ppt_w"/>
                                          </p:val>
                                        </p:tav>
                                      </p:tavLst>
                                    </p:anim>
                                    <p:anim calcmode="lin" valueType="num">
                                      <p:cBhvr>
                                        <p:cTn id="85" dur="500" fill="hold"/>
                                        <p:tgtEl>
                                          <p:spTgt spid="1032"/>
                                        </p:tgtEl>
                                        <p:attrNameLst>
                                          <p:attrName>ppt_h</p:attrName>
                                        </p:attrNameLst>
                                      </p:cBhvr>
                                      <p:tavLst>
                                        <p:tav tm="0">
                                          <p:val>
                                            <p:fltVal val="0"/>
                                          </p:val>
                                        </p:tav>
                                        <p:tav tm="100000">
                                          <p:val>
                                            <p:strVal val="#ppt_h"/>
                                          </p:val>
                                        </p:tav>
                                      </p:tavLst>
                                    </p:anim>
                                    <p:animEffect transition="in" filter="fade">
                                      <p:cBhvr>
                                        <p:cTn id="86" dur="500"/>
                                        <p:tgtEl>
                                          <p:spTgt spid="1032"/>
                                        </p:tgtEl>
                                      </p:cBhvr>
                                    </p:animEffect>
                                  </p:childTnLst>
                                </p:cTn>
                              </p:par>
                              <p:par>
                                <p:cTn id="87" presetID="53" presetClass="entr" presetSubtype="16" fill="hold" nodeType="withEffect">
                                  <p:stCondLst>
                                    <p:cond delay="0"/>
                                  </p:stCondLst>
                                  <p:childTnLst>
                                    <p:set>
                                      <p:cBhvr>
                                        <p:cTn id="88" dur="1" fill="hold">
                                          <p:stCondLst>
                                            <p:cond delay="0"/>
                                          </p:stCondLst>
                                        </p:cTn>
                                        <p:tgtEl>
                                          <p:spTgt spid="1033"/>
                                        </p:tgtEl>
                                        <p:attrNameLst>
                                          <p:attrName>style.visibility</p:attrName>
                                        </p:attrNameLst>
                                      </p:cBhvr>
                                      <p:to>
                                        <p:strVal val="visible"/>
                                      </p:to>
                                    </p:set>
                                    <p:anim calcmode="lin" valueType="num">
                                      <p:cBhvr>
                                        <p:cTn id="89" dur="500" fill="hold"/>
                                        <p:tgtEl>
                                          <p:spTgt spid="1033"/>
                                        </p:tgtEl>
                                        <p:attrNameLst>
                                          <p:attrName>ppt_w</p:attrName>
                                        </p:attrNameLst>
                                      </p:cBhvr>
                                      <p:tavLst>
                                        <p:tav tm="0">
                                          <p:val>
                                            <p:fltVal val="0"/>
                                          </p:val>
                                        </p:tav>
                                        <p:tav tm="100000">
                                          <p:val>
                                            <p:strVal val="#ppt_w"/>
                                          </p:val>
                                        </p:tav>
                                      </p:tavLst>
                                    </p:anim>
                                    <p:anim calcmode="lin" valueType="num">
                                      <p:cBhvr>
                                        <p:cTn id="90" dur="500" fill="hold"/>
                                        <p:tgtEl>
                                          <p:spTgt spid="1033"/>
                                        </p:tgtEl>
                                        <p:attrNameLst>
                                          <p:attrName>ppt_h</p:attrName>
                                        </p:attrNameLst>
                                      </p:cBhvr>
                                      <p:tavLst>
                                        <p:tav tm="0">
                                          <p:val>
                                            <p:fltVal val="0"/>
                                          </p:val>
                                        </p:tav>
                                        <p:tav tm="100000">
                                          <p:val>
                                            <p:strVal val="#ppt_h"/>
                                          </p:val>
                                        </p:tav>
                                      </p:tavLst>
                                    </p:anim>
                                    <p:animEffect transition="in" filter="fade">
                                      <p:cBhvr>
                                        <p:cTn id="91" dur="500"/>
                                        <p:tgtEl>
                                          <p:spTgt spid="1033"/>
                                        </p:tgtEl>
                                      </p:cBhvr>
                                    </p:animEffect>
                                  </p:childTnLst>
                                </p:cTn>
                              </p:par>
                              <p:par>
                                <p:cTn id="92" presetID="53" presetClass="entr" presetSubtype="16" fill="hold" nodeType="withEffect">
                                  <p:stCondLst>
                                    <p:cond delay="0"/>
                                  </p:stCondLst>
                                  <p:childTnLst>
                                    <p:set>
                                      <p:cBhvr>
                                        <p:cTn id="93" dur="1" fill="hold">
                                          <p:stCondLst>
                                            <p:cond delay="0"/>
                                          </p:stCondLst>
                                        </p:cTn>
                                        <p:tgtEl>
                                          <p:spTgt spid="1034"/>
                                        </p:tgtEl>
                                        <p:attrNameLst>
                                          <p:attrName>style.visibility</p:attrName>
                                        </p:attrNameLst>
                                      </p:cBhvr>
                                      <p:to>
                                        <p:strVal val="visible"/>
                                      </p:to>
                                    </p:set>
                                    <p:anim calcmode="lin" valueType="num">
                                      <p:cBhvr>
                                        <p:cTn id="94" dur="500" fill="hold"/>
                                        <p:tgtEl>
                                          <p:spTgt spid="1034"/>
                                        </p:tgtEl>
                                        <p:attrNameLst>
                                          <p:attrName>ppt_w</p:attrName>
                                        </p:attrNameLst>
                                      </p:cBhvr>
                                      <p:tavLst>
                                        <p:tav tm="0">
                                          <p:val>
                                            <p:fltVal val="0"/>
                                          </p:val>
                                        </p:tav>
                                        <p:tav tm="100000">
                                          <p:val>
                                            <p:strVal val="#ppt_w"/>
                                          </p:val>
                                        </p:tav>
                                      </p:tavLst>
                                    </p:anim>
                                    <p:anim calcmode="lin" valueType="num">
                                      <p:cBhvr>
                                        <p:cTn id="95" dur="500" fill="hold"/>
                                        <p:tgtEl>
                                          <p:spTgt spid="1034"/>
                                        </p:tgtEl>
                                        <p:attrNameLst>
                                          <p:attrName>ppt_h</p:attrName>
                                        </p:attrNameLst>
                                      </p:cBhvr>
                                      <p:tavLst>
                                        <p:tav tm="0">
                                          <p:val>
                                            <p:fltVal val="0"/>
                                          </p:val>
                                        </p:tav>
                                        <p:tav tm="100000">
                                          <p:val>
                                            <p:strVal val="#ppt_h"/>
                                          </p:val>
                                        </p:tav>
                                      </p:tavLst>
                                    </p:anim>
                                    <p:animEffect transition="in" filter="fade">
                                      <p:cBhvr>
                                        <p:cTn id="9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idx="4294967295"/>
          </p:nvPr>
        </p:nvSpPr>
        <p:spPr>
          <a:xfrm>
            <a:off x="0" y="3505200"/>
            <a:ext cx="7772400" cy="1143000"/>
          </a:xfrm>
        </p:spPr>
        <p:txBody>
          <a:bodyPr/>
          <a:lstStyle/>
          <a:p>
            <a:pPr eaLnBrk="1" hangingPunct="1"/>
            <a:r>
              <a:rPr lang="zh-CN" altLang="en-US" sz="100" smtClean="0">
                <a:solidFill>
                  <a:schemeClr val="tx1"/>
                </a:solidFill>
              </a:rPr>
              <a:t>俄罗斯政体</a:t>
            </a:r>
            <a:endParaRPr lang="zh-CN" altLang="en-US" smtClean="0">
              <a:solidFill>
                <a:schemeClr val="tx1"/>
              </a:solidFill>
            </a:endParaRPr>
          </a:p>
        </p:txBody>
      </p:sp>
      <p:sp>
        <p:nvSpPr>
          <p:cNvPr id="47107" name="Rectangle 3"/>
          <p:cNvSpPr>
            <a:spLocks noChangeArrowheads="1"/>
          </p:cNvSpPr>
          <p:nvPr/>
        </p:nvSpPr>
        <p:spPr bwMode="auto">
          <a:xfrm>
            <a:off x="615950" y="541338"/>
            <a:ext cx="7342188" cy="533400"/>
          </a:xfrm>
          <a:prstGeom prst="rect">
            <a:avLst/>
          </a:prstGeom>
          <a:noFill/>
          <a:ln w="9525">
            <a:noFill/>
            <a:miter lim="800000"/>
            <a:headEnd/>
            <a:tailEnd/>
          </a:ln>
          <a:effectLst>
            <a:outerShdw dist="45791" dir="2021404" algn="ctr" rotWithShape="0">
              <a:schemeClr val="tx2"/>
            </a:outerShdw>
          </a:effectLst>
        </p:spPr>
        <p:txBody>
          <a:bodyPr anchor="ctr"/>
          <a:lstStyle/>
          <a:p>
            <a:pPr>
              <a:lnSpc>
                <a:spcPct val="100000"/>
              </a:lnSpc>
              <a:defRPr/>
            </a:pPr>
            <a:endParaRPr lang="zh-CN" altLang="en-US" sz="4000" dirty="0">
              <a:solidFill>
                <a:srgbClr val="FF9933"/>
              </a:solidFill>
              <a:effectLst>
                <a:outerShdw blurRad="38100" dist="38100" dir="2700000" algn="tl">
                  <a:srgbClr val="000000"/>
                </a:outerShdw>
              </a:effectLst>
              <a:latin typeface="Times New Roman" pitchFamily="18" charset="0"/>
              <a:ea typeface="楷体_GB2312" pitchFamily="49" charset="-122"/>
            </a:endParaRPr>
          </a:p>
        </p:txBody>
      </p:sp>
      <p:sp>
        <p:nvSpPr>
          <p:cNvPr id="47109" name="AutoShape 5"/>
          <p:cNvSpPr>
            <a:spLocks noChangeArrowheads="1"/>
          </p:cNvSpPr>
          <p:nvPr/>
        </p:nvSpPr>
        <p:spPr bwMode="auto">
          <a:xfrm rot="1184741">
            <a:off x="5670550" y="3073400"/>
            <a:ext cx="468313" cy="1522413"/>
          </a:xfrm>
          <a:prstGeom prst="curvedRightArrow">
            <a:avLst>
              <a:gd name="adj1" fmla="val 74092"/>
              <a:gd name="adj2" fmla="val 129868"/>
              <a:gd name="adj3" fmla="val 45083"/>
            </a:avLst>
          </a:prstGeom>
          <a:solidFill>
            <a:schemeClr val="bg1"/>
          </a:solidFill>
          <a:ln w="9525">
            <a:solidFill>
              <a:schemeClr val="tx1"/>
            </a:solidFill>
            <a:miter lim="800000"/>
            <a:headEnd/>
            <a:tailEnd/>
          </a:ln>
        </p:spPr>
        <p:txBody>
          <a:bodyPr wrap="none" anchor="ctr"/>
          <a:lstStyle/>
          <a:p>
            <a:endParaRPr lang="zh-CN" altLang="en-US"/>
          </a:p>
        </p:txBody>
      </p:sp>
      <p:grpSp>
        <p:nvGrpSpPr>
          <p:cNvPr id="2" name="Group 6"/>
          <p:cNvGrpSpPr>
            <a:grpSpLocks/>
          </p:cNvGrpSpPr>
          <p:nvPr/>
        </p:nvGrpSpPr>
        <p:grpSpPr bwMode="auto">
          <a:xfrm>
            <a:off x="6480175" y="2908300"/>
            <a:ext cx="1524000" cy="533400"/>
            <a:chOff x="4128" y="1392"/>
            <a:chExt cx="960" cy="336"/>
          </a:xfrm>
        </p:grpSpPr>
        <p:sp>
          <p:nvSpPr>
            <p:cNvPr id="27664" name="Oval 7"/>
            <p:cNvSpPr>
              <a:spLocks noChangeArrowheads="1"/>
            </p:cNvSpPr>
            <p:nvPr/>
          </p:nvSpPr>
          <p:spPr bwMode="auto">
            <a:xfrm>
              <a:off x="4128" y="1392"/>
              <a:ext cx="96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5" name="Text Box 8"/>
            <p:cNvSpPr txBox="1">
              <a:spLocks noChangeArrowheads="1"/>
            </p:cNvSpPr>
            <p:nvPr/>
          </p:nvSpPr>
          <p:spPr bwMode="auto">
            <a:xfrm>
              <a:off x="4320" y="139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algn="ctr" eaLnBrk="1" hangingPunct="1">
                <a:lnSpc>
                  <a:spcPct val="100000"/>
                </a:lnSpc>
                <a:spcBef>
                  <a:spcPct val="50000"/>
                </a:spcBef>
              </a:pPr>
              <a:r>
                <a:rPr lang="zh-CN" altLang="en-US" sz="2400">
                  <a:solidFill>
                    <a:schemeClr val="bg1"/>
                  </a:solidFill>
                  <a:latin typeface="Times New Roman" pitchFamily="18" charset="0"/>
                  <a:ea typeface="宋体" pitchFamily="2" charset="-122"/>
                </a:rPr>
                <a:t>行政</a:t>
              </a:r>
            </a:p>
          </p:txBody>
        </p:sp>
      </p:grpSp>
      <p:grpSp>
        <p:nvGrpSpPr>
          <p:cNvPr id="3" name="Group 9"/>
          <p:cNvGrpSpPr>
            <a:grpSpLocks/>
          </p:cNvGrpSpPr>
          <p:nvPr/>
        </p:nvGrpSpPr>
        <p:grpSpPr bwMode="auto">
          <a:xfrm>
            <a:off x="5384800" y="4505325"/>
            <a:ext cx="1447800" cy="533400"/>
            <a:chOff x="3648" y="2304"/>
            <a:chExt cx="912" cy="336"/>
          </a:xfrm>
        </p:grpSpPr>
        <p:sp>
          <p:nvSpPr>
            <p:cNvPr id="27662" name="Oval 10"/>
            <p:cNvSpPr>
              <a:spLocks noChangeArrowheads="1"/>
            </p:cNvSpPr>
            <p:nvPr/>
          </p:nvSpPr>
          <p:spPr bwMode="auto">
            <a:xfrm>
              <a:off x="3648" y="2304"/>
              <a:ext cx="912"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3" name="Text Box 11"/>
            <p:cNvSpPr txBox="1">
              <a:spLocks noChangeArrowheads="1"/>
            </p:cNvSpPr>
            <p:nvPr/>
          </p:nvSpPr>
          <p:spPr bwMode="auto">
            <a:xfrm>
              <a:off x="3792" y="23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algn="ctr" eaLnBrk="1" hangingPunct="1">
                <a:lnSpc>
                  <a:spcPct val="100000"/>
                </a:lnSpc>
                <a:spcBef>
                  <a:spcPct val="50000"/>
                </a:spcBef>
              </a:pPr>
              <a:r>
                <a:rPr lang="zh-CN" altLang="en-US" sz="2400">
                  <a:solidFill>
                    <a:schemeClr val="bg1"/>
                  </a:solidFill>
                  <a:latin typeface="Times New Roman" pitchFamily="18" charset="0"/>
                  <a:ea typeface="宋体" pitchFamily="2" charset="-122"/>
                </a:rPr>
                <a:t>立法</a:t>
              </a:r>
            </a:p>
          </p:txBody>
        </p:sp>
      </p:grpSp>
      <p:sp>
        <p:nvSpPr>
          <p:cNvPr id="47119" name="Text Box 15"/>
          <p:cNvSpPr txBox="1">
            <a:spLocks noChangeArrowheads="1"/>
          </p:cNvSpPr>
          <p:nvPr/>
        </p:nvSpPr>
        <p:spPr bwMode="auto">
          <a:xfrm>
            <a:off x="533400" y="2781300"/>
            <a:ext cx="4953000" cy="3387725"/>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eaLnBrk="1" hangingPunct="1">
              <a:lnSpc>
                <a:spcPct val="100000"/>
              </a:lnSpc>
              <a:spcBef>
                <a:spcPct val="50000"/>
              </a:spcBef>
            </a:pPr>
            <a:r>
              <a:rPr lang="en-US" altLang="zh-CN" sz="3600" b="0" dirty="0">
                <a:solidFill>
                  <a:schemeClr val="tx1"/>
                </a:solidFill>
                <a:latin typeface="楷体_GB2312" pitchFamily="49" charset="-122"/>
                <a:ea typeface="楷体_GB2312" pitchFamily="49" charset="-122"/>
              </a:rPr>
              <a:t>    </a:t>
            </a:r>
            <a:r>
              <a:rPr lang="zh-CN" altLang="en-US" sz="3600" b="0" dirty="0">
                <a:solidFill>
                  <a:schemeClr val="tx1"/>
                </a:solidFill>
                <a:latin typeface="楷体_GB2312" pitchFamily="49" charset="-122"/>
                <a:ea typeface="楷体_GB2312" pitchFamily="49" charset="-122"/>
              </a:rPr>
              <a:t>俄</a:t>
            </a:r>
            <a:r>
              <a:rPr lang="en-US" altLang="zh-CN" sz="3600" b="0" dirty="0">
                <a:solidFill>
                  <a:schemeClr val="tx1"/>
                </a:solidFill>
                <a:latin typeface="楷体_GB2312" pitchFamily="49" charset="-122"/>
                <a:ea typeface="楷体_GB2312" pitchFamily="49" charset="-122"/>
              </a:rPr>
              <a:t>1993</a:t>
            </a:r>
            <a:r>
              <a:rPr lang="zh-CN" altLang="en-US" sz="3600" b="0" dirty="0">
                <a:solidFill>
                  <a:schemeClr val="tx1"/>
                </a:solidFill>
                <a:latin typeface="楷体_GB2312" pitchFamily="49" charset="-122"/>
                <a:ea typeface="楷体_GB2312" pitchFamily="49" charset="-122"/>
              </a:rPr>
              <a:t>年宪法规定建立一个介于美国和法国之间的政治制度，总统拥有很大权力，同时增强议会职能，实行三权分立。</a:t>
            </a:r>
          </a:p>
        </p:txBody>
      </p:sp>
      <p:sp>
        <p:nvSpPr>
          <p:cNvPr id="47120" name="AutoShape 16"/>
          <p:cNvSpPr>
            <a:spLocks noChangeArrowheads="1"/>
          </p:cNvSpPr>
          <p:nvPr/>
        </p:nvSpPr>
        <p:spPr bwMode="auto">
          <a:xfrm rot="-5400000">
            <a:off x="7141369" y="4350544"/>
            <a:ext cx="501650" cy="2081212"/>
          </a:xfrm>
          <a:prstGeom prst="curvedRightArrow">
            <a:avLst>
              <a:gd name="adj1" fmla="val 82975"/>
              <a:gd name="adj2" fmla="val 165949"/>
              <a:gd name="adj3" fmla="val 33333"/>
            </a:avLst>
          </a:prstGeom>
          <a:solidFill>
            <a:schemeClr val="bg1"/>
          </a:solidFill>
          <a:ln w="9525">
            <a:solidFill>
              <a:schemeClr val="tx1"/>
            </a:solidFill>
            <a:miter lim="800000"/>
            <a:headEnd/>
            <a:tailEnd/>
          </a:ln>
        </p:spPr>
        <p:txBody>
          <a:bodyPr wrap="none" anchor="ctr"/>
          <a:lstStyle/>
          <a:p>
            <a:endParaRPr lang="zh-CN" altLang="en-US"/>
          </a:p>
        </p:txBody>
      </p:sp>
      <p:sp>
        <p:nvSpPr>
          <p:cNvPr id="47121" name="AutoShape 17"/>
          <p:cNvSpPr>
            <a:spLocks noChangeArrowheads="1"/>
          </p:cNvSpPr>
          <p:nvPr/>
        </p:nvSpPr>
        <p:spPr bwMode="auto">
          <a:xfrm rot="-1878217" flipH="1" flipV="1">
            <a:off x="8343900" y="2857500"/>
            <a:ext cx="427038" cy="1685925"/>
          </a:xfrm>
          <a:prstGeom prst="curvedRightArrow">
            <a:avLst>
              <a:gd name="adj1" fmla="val 89980"/>
              <a:gd name="adj2" fmla="val 157717"/>
              <a:gd name="adj3" fmla="val 45083"/>
            </a:avLst>
          </a:prstGeom>
          <a:solidFill>
            <a:schemeClr val="bg1"/>
          </a:solidFill>
          <a:ln w="9525">
            <a:solidFill>
              <a:schemeClr val="tx1"/>
            </a:solidFill>
            <a:miter lim="800000"/>
            <a:headEnd/>
            <a:tailEnd/>
          </a:ln>
        </p:spPr>
        <p:txBody>
          <a:bodyPr wrap="none" anchor="ctr"/>
          <a:lstStyle/>
          <a:p>
            <a:endParaRPr lang="zh-CN" altLang="en-US"/>
          </a:p>
        </p:txBody>
      </p:sp>
      <p:grpSp>
        <p:nvGrpSpPr>
          <p:cNvPr id="4" name="Group 19"/>
          <p:cNvGrpSpPr>
            <a:grpSpLocks/>
          </p:cNvGrpSpPr>
          <p:nvPr/>
        </p:nvGrpSpPr>
        <p:grpSpPr bwMode="auto">
          <a:xfrm>
            <a:off x="7696200" y="4581525"/>
            <a:ext cx="1447800" cy="533400"/>
            <a:chOff x="3648" y="2304"/>
            <a:chExt cx="912" cy="336"/>
          </a:xfrm>
        </p:grpSpPr>
        <p:sp>
          <p:nvSpPr>
            <p:cNvPr id="27660" name="Oval 20"/>
            <p:cNvSpPr>
              <a:spLocks noChangeArrowheads="1"/>
            </p:cNvSpPr>
            <p:nvPr/>
          </p:nvSpPr>
          <p:spPr bwMode="auto">
            <a:xfrm>
              <a:off x="3648" y="2304"/>
              <a:ext cx="912"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1" name="Text Box 21"/>
            <p:cNvSpPr txBox="1">
              <a:spLocks noChangeArrowheads="1"/>
            </p:cNvSpPr>
            <p:nvPr/>
          </p:nvSpPr>
          <p:spPr bwMode="auto">
            <a:xfrm>
              <a:off x="3792" y="23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FFFFFF"/>
                  </a:solidFill>
                  <a:latin typeface="华文新魏" pitchFamily="2" charset="-122"/>
                  <a:ea typeface="华文新魏" pitchFamily="2" charset="-122"/>
                </a:defRPr>
              </a:lvl1pPr>
              <a:lvl2pPr marL="742950" indent="-285750" eaLnBrk="0" hangingPunct="0">
                <a:defRPr kumimoji="1" sz="3200" b="1">
                  <a:solidFill>
                    <a:srgbClr val="FFFFFF"/>
                  </a:solidFill>
                  <a:latin typeface="华文新魏" pitchFamily="2" charset="-122"/>
                  <a:ea typeface="华文新魏" pitchFamily="2" charset="-122"/>
                </a:defRPr>
              </a:lvl2pPr>
              <a:lvl3pPr marL="1143000" indent="-228600" eaLnBrk="0" hangingPunct="0">
                <a:defRPr kumimoji="1" sz="3200" b="1">
                  <a:solidFill>
                    <a:srgbClr val="FFFFFF"/>
                  </a:solidFill>
                  <a:latin typeface="华文新魏" pitchFamily="2" charset="-122"/>
                  <a:ea typeface="华文新魏" pitchFamily="2" charset="-122"/>
                </a:defRPr>
              </a:lvl3pPr>
              <a:lvl4pPr marL="1600200" indent="-228600" eaLnBrk="0" hangingPunct="0">
                <a:defRPr kumimoji="1" sz="3200" b="1">
                  <a:solidFill>
                    <a:srgbClr val="FFFFFF"/>
                  </a:solidFill>
                  <a:latin typeface="华文新魏" pitchFamily="2" charset="-122"/>
                  <a:ea typeface="华文新魏" pitchFamily="2" charset="-122"/>
                </a:defRPr>
              </a:lvl4pPr>
              <a:lvl5pPr marL="2057400" indent="-228600" eaLnBrk="0" hangingPunct="0">
                <a:defRPr kumimoji="1" sz="3200" b="1">
                  <a:solidFill>
                    <a:srgbClr val="FFFFFF"/>
                  </a:solidFill>
                  <a:latin typeface="华文新魏" pitchFamily="2" charset="-122"/>
                  <a:ea typeface="华文新魏" pitchFamily="2" charset="-122"/>
                </a:defRPr>
              </a:lvl5pPr>
              <a:lvl6pPr marL="25146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6pPr>
              <a:lvl7pPr marL="29718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7pPr>
              <a:lvl8pPr marL="34290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8pPr>
              <a:lvl9pPr marL="3886200" indent="-228600" eaLnBrk="0" fontAlgn="base" hangingPunct="0">
                <a:lnSpc>
                  <a:spcPct val="110000"/>
                </a:lnSpc>
                <a:spcBef>
                  <a:spcPct val="0"/>
                </a:spcBef>
                <a:spcAft>
                  <a:spcPct val="0"/>
                </a:spcAft>
                <a:defRPr kumimoji="1" sz="3200" b="1">
                  <a:solidFill>
                    <a:srgbClr val="FFFFFF"/>
                  </a:solidFill>
                  <a:latin typeface="华文新魏" pitchFamily="2" charset="-122"/>
                  <a:ea typeface="华文新魏" pitchFamily="2" charset="-122"/>
                </a:defRPr>
              </a:lvl9pPr>
            </a:lstStyle>
            <a:p>
              <a:pPr algn="ctr" eaLnBrk="1" hangingPunct="1">
                <a:lnSpc>
                  <a:spcPct val="100000"/>
                </a:lnSpc>
                <a:spcBef>
                  <a:spcPct val="50000"/>
                </a:spcBef>
              </a:pPr>
              <a:r>
                <a:rPr lang="zh-CN" altLang="en-US" sz="2400">
                  <a:solidFill>
                    <a:schemeClr val="bg1"/>
                  </a:solidFill>
                  <a:latin typeface="Times New Roman" pitchFamily="18" charset="0"/>
                  <a:ea typeface="宋体" pitchFamily="2" charset="-122"/>
                </a:rPr>
                <a:t>司法</a:t>
              </a:r>
            </a:p>
          </p:txBody>
        </p:sp>
      </p:grpSp>
      <p:sp>
        <p:nvSpPr>
          <p:cNvPr id="5" name="矩形 4"/>
          <p:cNvSpPr/>
          <p:nvPr/>
        </p:nvSpPr>
        <p:spPr>
          <a:xfrm>
            <a:off x="1043608" y="476672"/>
            <a:ext cx="5550829" cy="707886"/>
          </a:xfrm>
          <a:prstGeom prst="rect">
            <a:avLst/>
          </a:prstGeom>
        </p:spPr>
        <p:txBody>
          <a:bodyPr wrap="square">
            <a:spAutoFit/>
          </a:bodyPr>
          <a:lstStyle/>
          <a:p>
            <a:pPr eaLnBrk="1" hangingPunct="1">
              <a:lnSpc>
                <a:spcPct val="100000"/>
              </a:lnSpc>
            </a:pPr>
            <a:r>
              <a:rPr kumimoji="0" lang="zh-CN" altLang="en-US" sz="4000" dirty="0" smtClean="0">
                <a:solidFill>
                  <a:srgbClr val="FF6600"/>
                </a:solidFill>
                <a:latin typeface="Arial" charset="0"/>
                <a:ea typeface="宋体" pitchFamily="2" charset="-122"/>
              </a:rPr>
              <a:t>三、俄罗斯</a:t>
            </a:r>
            <a:r>
              <a:rPr kumimoji="0" lang="zh-CN" altLang="en-US" sz="4000" dirty="0">
                <a:solidFill>
                  <a:srgbClr val="FF6600"/>
                </a:solidFill>
                <a:latin typeface="Arial" charset="0"/>
                <a:ea typeface="宋体" pitchFamily="2" charset="-122"/>
              </a:rPr>
              <a:t>总统制  </a:t>
            </a:r>
            <a:endParaRPr kumimoji="0" lang="en-US" altLang="zh-CN" sz="4000" dirty="0">
              <a:solidFill>
                <a:srgbClr val="FF6600"/>
              </a:solidFill>
              <a:latin typeface="Arial" charset="0"/>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47107"/>
                                        </p:tgtEl>
                                        <p:attrNameLst>
                                          <p:attrName>style.visibility</p:attrName>
                                        </p:attrNameLst>
                                      </p:cBhvr>
                                      <p:to>
                                        <p:strVal val="visible"/>
                                      </p:to>
                                    </p:set>
                                    <p:animEffect transition="in" filter="slide(fromLeft)">
                                      <p:cBhvr>
                                        <p:cTn id="7" dur="500"/>
                                        <p:tgtEl>
                                          <p:spTgt spid="4710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7119"/>
                                        </p:tgtEl>
                                        <p:attrNameLst>
                                          <p:attrName>style.visibility</p:attrName>
                                        </p:attrNameLst>
                                      </p:cBhvr>
                                      <p:to>
                                        <p:strVal val="visible"/>
                                      </p:to>
                                    </p:set>
                                    <p:animEffect transition="in" filter="wipe(up)">
                                      <p:cBhvr>
                                        <p:cTn id="11" dur="500"/>
                                        <p:tgtEl>
                                          <p:spTgt spid="4711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7109"/>
                                        </p:tgtEl>
                                        <p:attrNameLst>
                                          <p:attrName>style.visibility</p:attrName>
                                        </p:attrNameLst>
                                      </p:cBhvr>
                                      <p:to>
                                        <p:strVal val="visible"/>
                                      </p:to>
                                    </p:set>
                                    <p:animEffect transition="in" filter="wipe(up)">
                                      <p:cBhvr>
                                        <p:cTn id="19" dur="500"/>
                                        <p:tgtEl>
                                          <p:spTgt spid="47109"/>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7120"/>
                                        </p:tgtEl>
                                        <p:attrNameLst>
                                          <p:attrName>style.visibility</p:attrName>
                                        </p:attrNameLst>
                                      </p:cBhvr>
                                      <p:to>
                                        <p:strVal val="visible"/>
                                      </p:to>
                                    </p:set>
                                    <p:animEffect transition="in" filter="wipe(left)">
                                      <p:cBhvr>
                                        <p:cTn id="27" dur="500"/>
                                        <p:tgtEl>
                                          <p:spTgt spid="47120"/>
                                        </p:tgtEl>
                                      </p:cBhvr>
                                    </p:animEffect>
                                  </p:childTnLst>
                                </p:cTn>
                              </p:par>
                            </p:childTnLst>
                          </p:cTn>
                        </p:par>
                        <p:par>
                          <p:cTn id="28" fill="hold" nodeType="afterGroup">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7121"/>
                                        </p:tgtEl>
                                        <p:attrNameLst>
                                          <p:attrName>style.visibility</p:attrName>
                                        </p:attrNameLst>
                                      </p:cBhvr>
                                      <p:to>
                                        <p:strVal val="visible"/>
                                      </p:to>
                                    </p:set>
                                    <p:animEffect transition="in" filter="wipe(down)">
                                      <p:cBhvr>
                                        <p:cTn id="31" dur="500"/>
                                        <p:tgtEl>
                                          <p:spTgt spid="47121"/>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9" grpId="0" animBg="1"/>
      <p:bldP spid="47119" grpId="0" autoUpdateAnimBg="0"/>
      <p:bldP spid="47120" grpId="0" animBg="1"/>
      <p:bldP spid="471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48680"/>
            <a:ext cx="8748464" cy="5835444"/>
          </a:xfrm>
          <a:prstGeom prst="rect">
            <a:avLst/>
          </a:prstGeom>
        </p:spPr>
        <p:txBody>
          <a:bodyPr wrap="square">
            <a:spAutoFit/>
          </a:bodyPr>
          <a:lstStyle/>
          <a:p>
            <a:pPr eaLnBrk="1" hangingPunct="1">
              <a:lnSpc>
                <a:spcPct val="100000"/>
              </a:lnSpc>
            </a:pPr>
            <a:endParaRPr kumimoji="0" lang="en-US" altLang="zh-CN" dirty="0" smtClean="0">
              <a:solidFill>
                <a:srgbClr val="FF9933"/>
              </a:solidFill>
              <a:latin typeface="Arial" charset="0"/>
              <a:ea typeface="宋体" pitchFamily="2" charset="-122"/>
            </a:endParaRPr>
          </a:p>
          <a:p>
            <a:pPr eaLnBrk="1" hangingPunct="1">
              <a:lnSpc>
                <a:spcPct val="100000"/>
              </a:lnSpc>
            </a:pPr>
            <a:r>
              <a:rPr kumimoji="0" lang="zh-CN" altLang="en-US" dirty="0" smtClean="0">
                <a:solidFill>
                  <a:srgbClr val="FF9933"/>
                </a:solidFill>
                <a:latin typeface="Arial" charset="0"/>
                <a:ea typeface="宋体" pitchFamily="2" charset="-122"/>
              </a:rPr>
              <a:t>（一）戈尔巴乔夫时期俄罗斯总统制的建立</a:t>
            </a:r>
            <a:endParaRPr kumimoji="0" lang="en-US" altLang="zh-CN" dirty="0" smtClean="0">
              <a:solidFill>
                <a:srgbClr val="FF9933"/>
              </a:solidFill>
              <a:latin typeface="Arial" charset="0"/>
              <a:ea typeface="宋体" pitchFamily="2" charset="-122"/>
            </a:endParaRPr>
          </a:p>
          <a:p>
            <a:r>
              <a:rPr lang="en-US" altLang="zh-CN" sz="2800" dirty="0" smtClean="0">
                <a:latin typeface="+mj-ea"/>
                <a:ea typeface="+mj-ea"/>
              </a:rPr>
              <a:t>    1989</a:t>
            </a:r>
            <a:r>
              <a:rPr lang="zh-CN" altLang="en-US" sz="2800" dirty="0">
                <a:latin typeface="+mj-ea"/>
                <a:ea typeface="+mj-ea"/>
              </a:rPr>
              <a:t>年</a:t>
            </a:r>
            <a:r>
              <a:rPr lang="en-US" altLang="zh-CN" sz="2800" dirty="0">
                <a:latin typeface="+mj-ea"/>
                <a:ea typeface="+mj-ea"/>
              </a:rPr>
              <a:t>5</a:t>
            </a:r>
            <a:r>
              <a:rPr lang="zh-CN" altLang="en-US" sz="2800" dirty="0">
                <a:latin typeface="+mj-ea"/>
                <a:ea typeface="+mj-ea"/>
              </a:rPr>
              <a:t>月苏联召开</a:t>
            </a:r>
            <a:r>
              <a:rPr lang="zh-CN" altLang="en-US" sz="2800" dirty="0" smtClean="0">
                <a:latin typeface="+mj-ea"/>
                <a:ea typeface="+mj-ea"/>
              </a:rPr>
              <a:t>了</a:t>
            </a:r>
            <a:r>
              <a:rPr lang="zh-CN" altLang="en-US" sz="2800" dirty="0">
                <a:latin typeface="宋体" pitchFamily="2" charset="-122"/>
                <a:ea typeface="宋体" pitchFamily="2" charset="-122"/>
              </a:rPr>
              <a:t>首届</a:t>
            </a:r>
            <a:r>
              <a:rPr lang="zh-CN" altLang="en-US" sz="2800" dirty="0" smtClean="0">
                <a:latin typeface="+mj-ea"/>
                <a:ea typeface="+mj-ea"/>
              </a:rPr>
              <a:t>人民代表大会</a:t>
            </a:r>
            <a:r>
              <a:rPr lang="zh-CN" altLang="en-US" sz="2800" dirty="0" smtClean="0">
                <a:latin typeface="宋体" pitchFamily="2" charset="-122"/>
                <a:ea typeface="宋体" pitchFamily="2" charset="-122"/>
              </a:rPr>
              <a:t>，</a:t>
            </a:r>
            <a:r>
              <a:rPr lang="zh-CN" altLang="en-US" sz="2800" dirty="0">
                <a:latin typeface="宋体" pitchFamily="2" charset="-122"/>
                <a:ea typeface="宋体" pitchFamily="2" charset="-122"/>
              </a:rPr>
              <a:t>选举成立了苏联最高苏维埃，戈尔巴乔夫当选为最高苏维埃主席。 </a:t>
            </a:r>
            <a:r>
              <a:rPr lang="en-US" altLang="zh-CN" sz="2800" dirty="0" smtClean="0">
                <a:latin typeface="+mj-ea"/>
                <a:ea typeface="+mj-ea"/>
              </a:rPr>
              <a:t>1990</a:t>
            </a:r>
            <a:r>
              <a:rPr lang="zh-CN" altLang="en-US" sz="2800" dirty="0">
                <a:latin typeface="+mj-ea"/>
                <a:ea typeface="+mj-ea"/>
              </a:rPr>
              <a:t>年</a:t>
            </a:r>
            <a:r>
              <a:rPr lang="en-US" altLang="zh-CN" sz="2800" dirty="0">
                <a:latin typeface="+mj-ea"/>
                <a:ea typeface="+mj-ea"/>
              </a:rPr>
              <a:t>3</a:t>
            </a:r>
            <a:r>
              <a:rPr lang="zh-CN" altLang="en-US" sz="2800" dirty="0" smtClean="0">
                <a:latin typeface="+mj-ea"/>
                <a:ea typeface="+mj-ea"/>
              </a:rPr>
              <a:t>月和</a:t>
            </a:r>
            <a:r>
              <a:rPr lang="en-US" altLang="zh-CN" sz="2800" dirty="0" smtClean="0">
                <a:latin typeface="+mj-ea"/>
                <a:ea typeface="+mj-ea"/>
              </a:rPr>
              <a:t>12</a:t>
            </a:r>
            <a:r>
              <a:rPr lang="zh-CN" altLang="en-US" sz="2800" dirty="0" smtClean="0">
                <a:latin typeface="+mj-ea"/>
                <a:ea typeface="+mj-ea"/>
              </a:rPr>
              <a:t>月先后举行了两次苏联人民代表大会，对宪法进行了重大修改。修改后的苏联宪法取消了苏共的领导地位，允许</a:t>
            </a:r>
            <a:r>
              <a:rPr lang="zh-CN" altLang="en-US" sz="2800" dirty="0" smtClean="0">
                <a:solidFill>
                  <a:srgbClr val="FF8E1D"/>
                </a:solidFill>
                <a:latin typeface="+mj-ea"/>
                <a:ea typeface="+mj-ea"/>
              </a:rPr>
              <a:t>多党制</a:t>
            </a:r>
            <a:r>
              <a:rPr lang="zh-CN" altLang="en-US" sz="2800" dirty="0" smtClean="0">
                <a:latin typeface="+mj-ea"/>
                <a:ea typeface="+mj-ea"/>
              </a:rPr>
              <a:t>和政治多元化，实行三权分立的政体和议会民主，确立</a:t>
            </a:r>
            <a:r>
              <a:rPr lang="zh-CN" altLang="en-US" sz="2800" dirty="0">
                <a:latin typeface="+mj-ea"/>
                <a:ea typeface="+mj-ea"/>
              </a:rPr>
              <a:t>了</a:t>
            </a:r>
            <a:r>
              <a:rPr lang="zh-CN" altLang="en-US" sz="2800" dirty="0">
                <a:solidFill>
                  <a:srgbClr val="FF6600"/>
                </a:solidFill>
                <a:latin typeface="+mj-ea"/>
                <a:ea typeface="+mj-ea"/>
              </a:rPr>
              <a:t>总统制</a:t>
            </a:r>
            <a:r>
              <a:rPr lang="zh-CN" altLang="en-US" sz="2800" dirty="0" smtClean="0">
                <a:latin typeface="+mj-ea"/>
                <a:ea typeface="+mj-ea"/>
              </a:rPr>
              <a:t>。</a:t>
            </a:r>
            <a:r>
              <a:rPr lang="en-US" altLang="zh-CN" sz="2800" dirty="0">
                <a:latin typeface="+mj-ea"/>
              </a:rPr>
              <a:t> </a:t>
            </a:r>
            <a:r>
              <a:rPr lang="en-US" altLang="zh-CN" sz="2800" dirty="0">
                <a:latin typeface="宋体" pitchFamily="2" charset="-122"/>
                <a:ea typeface="宋体" pitchFamily="2" charset="-122"/>
              </a:rPr>
              <a:t>3</a:t>
            </a:r>
            <a:r>
              <a:rPr lang="zh-CN" altLang="en-US" sz="2800" dirty="0">
                <a:latin typeface="宋体" pitchFamily="2" charset="-122"/>
                <a:ea typeface="宋体" pitchFamily="2" charset="-122"/>
              </a:rPr>
              <a:t>月</a:t>
            </a:r>
            <a:r>
              <a:rPr lang="en-US" altLang="zh-CN" sz="2800" dirty="0">
                <a:latin typeface="宋体" pitchFamily="2" charset="-122"/>
                <a:ea typeface="宋体" pitchFamily="2" charset="-122"/>
              </a:rPr>
              <a:t>15</a:t>
            </a:r>
            <a:r>
              <a:rPr lang="zh-CN" altLang="en-US" sz="2800" dirty="0" smtClean="0">
                <a:latin typeface="宋体" pitchFamily="2" charset="-122"/>
                <a:ea typeface="宋体" pitchFamily="2" charset="-122"/>
              </a:rPr>
              <a:t>日</a:t>
            </a:r>
            <a:r>
              <a:rPr lang="zh-CN" altLang="en-US" sz="2800" dirty="0" smtClean="0">
                <a:latin typeface="+mj-ea"/>
                <a:ea typeface="+mj-ea"/>
              </a:rPr>
              <a:t>戈尔巴乔夫通过间接选举当选为苏联总统。</a:t>
            </a:r>
            <a:endParaRPr lang="en-US" altLang="zh-CN" sz="2800" dirty="0" smtClean="0">
              <a:latin typeface="+mj-ea"/>
              <a:ea typeface="+mj-ea"/>
            </a:endParaRPr>
          </a:p>
          <a:p>
            <a:r>
              <a:rPr lang="en-US" altLang="zh-CN" sz="2800" dirty="0">
                <a:latin typeface="+mj-ea"/>
                <a:ea typeface="+mj-ea"/>
              </a:rPr>
              <a:t> </a:t>
            </a:r>
            <a:r>
              <a:rPr lang="en-US" altLang="zh-CN" sz="2800" dirty="0" smtClean="0">
                <a:latin typeface="+mj-ea"/>
                <a:ea typeface="+mj-ea"/>
              </a:rPr>
              <a:t>   1991</a:t>
            </a:r>
            <a:r>
              <a:rPr lang="zh-CN" altLang="en-US" sz="2800" dirty="0" smtClean="0">
                <a:latin typeface="+mj-ea"/>
                <a:ea typeface="+mj-ea"/>
              </a:rPr>
              <a:t>年</a:t>
            </a:r>
            <a:r>
              <a:rPr lang="en-US" altLang="zh-CN" sz="2800" dirty="0" smtClean="0">
                <a:latin typeface="+mj-ea"/>
                <a:ea typeface="+mj-ea"/>
              </a:rPr>
              <a:t>6</a:t>
            </a:r>
            <a:r>
              <a:rPr lang="zh-CN" altLang="en-US" sz="2800" dirty="0" smtClean="0">
                <a:latin typeface="+mj-ea"/>
                <a:ea typeface="+mj-ea"/>
              </a:rPr>
              <a:t>月</a:t>
            </a:r>
            <a:r>
              <a:rPr lang="en-US" altLang="zh-CN" sz="2800" dirty="0" smtClean="0">
                <a:latin typeface="+mj-ea"/>
                <a:ea typeface="+mj-ea"/>
              </a:rPr>
              <a:t>12</a:t>
            </a:r>
            <a:r>
              <a:rPr lang="zh-CN" altLang="en-US" sz="2800" dirty="0" smtClean="0">
                <a:latin typeface="+mj-ea"/>
                <a:ea typeface="+mj-ea"/>
              </a:rPr>
              <a:t>日，俄罗斯举行第一届总统选举。叶利钦当选。 俄罗斯开始实行总统制。</a:t>
            </a:r>
            <a:endParaRPr lang="zh-CN" altLang="en-US" sz="2800" dirty="0">
              <a:latin typeface="+mj-ea"/>
              <a:ea typeface="+mj-ea"/>
            </a:endParaRPr>
          </a:p>
          <a:p>
            <a:pPr eaLnBrk="1" hangingPunct="1">
              <a:lnSpc>
                <a:spcPct val="100000"/>
              </a:lnSpc>
            </a:pPr>
            <a:endParaRPr kumimoji="0" lang="en-US" altLang="zh-CN" dirty="0">
              <a:solidFill>
                <a:srgbClr val="FF9933"/>
              </a:solidFill>
              <a:latin typeface="Arial" charset="0"/>
              <a:ea typeface="宋体" pitchFamily="2" charset="-122"/>
            </a:endParaRPr>
          </a:p>
        </p:txBody>
      </p:sp>
    </p:spTree>
    <p:extLst>
      <p:ext uri="{BB962C8B-B14F-4D97-AF65-F5344CB8AC3E}">
        <p14:creationId xmlns:p14="http://schemas.microsoft.com/office/powerpoint/2010/main" val="885159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473356"/>
            <a:ext cx="8712968" cy="4154984"/>
          </a:xfrm>
          <a:prstGeom prst="rect">
            <a:avLst/>
          </a:prstGeom>
          <a:noFill/>
        </p:spPr>
        <p:txBody>
          <a:bodyPr wrap="square" rtlCol="0">
            <a:spAutoFit/>
          </a:bodyPr>
          <a:lstStyle/>
          <a:p>
            <a:endParaRPr lang="en-US" altLang="zh-CN" sz="3600" dirty="0" smtClean="0">
              <a:latin typeface="仿宋" pitchFamily="49" charset="-122"/>
              <a:ea typeface="仿宋" pitchFamily="49" charset="-122"/>
            </a:endParaRPr>
          </a:p>
          <a:p>
            <a:r>
              <a:rPr lang="zh-CN" altLang="en-US" sz="3600" dirty="0" smtClean="0">
                <a:latin typeface="+mn-ea"/>
                <a:ea typeface="+mn-ea"/>
              </a:rPr>
              <a:t>（</a:t>
            </a:r>
            <a:r>
              <a:rPr lang="zh-CN" altLang="en-US" sz="3600" dirty="0">
                <a:latin typeface="+mn-ea"/>
                <a:ea typeface="+mn-ea"/>
              </a:rPr>
              <a:t>二</a:t>
            </a:r>
            <a:r>
              <a:rPr lang="zh-CN" altLang="en-US" sz="3600" dirty="0" smtClean="0">
                <a:latin typeface="+mn-ea"/>
                <a:ea typeface="+mn-ea"/>
              </a:rPr>
              <a:t>）</a:t>
            </a:r>
            <a:r>
              <a:rPr lang="zh-CN" altLang="en-US" sz="3600" dirty="0">
                <a:latin typeface="+mn-ea"/>
                <a:ea typeface="+mn-ea"/>
              </a:rPr>
              <a:t>叶利钦时期总统制的巩固</a:t>
            </a:r>
            <a:endParaRPr lang="en-US" altLang="zh-CN" sz="3600" dirty="0">
              <a:latin typeface="+mn-ea"/>
              <a:ea typeface="+mn-ea"/>
            </a:endParaRPr>
          </a:p>
          <a:p>
            <a:r>
              <a:rPr lang="zh-CN" altLang="en-US" sz="3600" dirty="0" smtClean="0">
                <a:latin typeface="+mn-ea"/>
                <a:ea typeface="+mn-ea"/>
              </a:rPr>
              <a:t> </a:t>
            </a:r>
            <a:endParaRPr lang="en-US" altLang="zh-CN" sz="3600" dirty="0" smtClean="0">
              <a:latin typeface="+mn-ea"/>
              <a:ea typeface="+mn-ea"/>
            </a:endParaRPr>
          </a:p>
          <a:p>
            <a:r>
              <a:rPr lang="zh-CN" altLang="en-US" sz="3600" dirty="0" smtClean="0">
                <a:latin typeface="+mn-ea"/>
                <a:ea typeface="+mn-ea"/>
              </a:rPr>
              <a:t>   </a:t>
            </a:r>
            <a:r>
              <a:rPr lang="zh-CN" altLang="en-US" sz="2800" dirty="0" smtClean="0">
                <a:latin typeface="+mn-ea"/>
                <a:ea typeface="+mn-ea"/>
              </a:rPr>
              <a:t>叶利钦时期俄罗斯再度处于分裂边缘。</a:t>
            </a:r>
            <a:r>
              <a:rPr lang="en-US" altLang="zh-CN" sz="2800" dirty="0" smtClean="0">
                <a:latin typeface="+mn-ea"/>
                <a:ea typeface="+mn-ea"/>
              </a:rPr>
              <a:t>1992—1999</a:t>
            </a:r>
            <a:r>
              <a:rPr lang="zh-CN" altLang="en-US" sz="2800" dirty="0" smtClean="0">
                <a:latin typeface="+mn-ea"/>
                <a:ea typeface="+mn-ea"/>
              </a:rPr>
              <a:t>年，叶利钦通过“十月事件”、颁布</a:t>
            </a:r>
            <a:r>
              <a:rPr lang="en-US" altLang="zh-CN" sz="2800" dirty="0" smtClean="0">
                <a:latin typeface="+mn-ea"/>
                <a:ea typeface="+mn-ea"/>
              </a:rPr>
              <a:t>1993</a:t>
            </a:r>
            <a:r>
              <a:rPr lang="zh-CN" altLang="en-US" sz="2800" dirty="0" smtClean="0">
                <a:latin typeface="+mn-ea"/>
                <a:ea typeface="+mn-ea"/>
              </a:rPr>
              <a:t>年宪法、</a:t>
            </a:r>
            <a:r>
              <a:rPr lang="en-US" altLang="zh-CN" sz="2800" dirty="0" smtClean="0">
                <a:latin typeface="+mn-ea"/>
                <a:ea typeface="+mn-ea"/>
              </a:rPr>
              <a:t>1996</a:t>
            </a:r>
            <a:r>
              <a:rPr lang="zh-CN" altLang="en-US" sz="2800" dirty="0" smtClean="0">
                <a:latin typeface="+mn-ea"/>
                <a:ea typeface="+mn-ea"/>
              </a:rPr>
              <a:t>年总统大选、轮换总理等使总统制合法化，巩固了总统地位。</a:t>
            </a:r>
            <a:endParaRPr lang="en-US" altLang="zh-CN" sz="2800" dirty="0" smtClean="0">
              <a:latin typeface="+mn-ea"/>
              <a:ea typeface="+mn-ea"/>
            </a:endParaRPr>
          </a:p>
          <a:p>
            <a:endParaRPr lang="zh-CN" altLang="en-US" sz="3600" dirty="0">
              <a:latin typeface="+mn-ea"/>
              <a:ea typeface="+mn-ea"/>
            </a:endParaRPr>
          </a:p>
        </p:txBody>
      </p:sp>
    </p:spTree>
    <p:extLst>
      <p:ext uri="{BB962C8B-B14F-4D97-AF65-F5344CB8AC3E}">
        <p14:creationId xmlns:p14="http://schemas.microsoft.com/office/powerpoint/2010/main" val="210446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64704"/>
            <a:ext cx="8229600" cy="4525963"/>
          </a:xfrm>
        </p:spPr>
        <p:txBody>
          <a:bodyPr/>
          <a:lstStyle/>
          <a:p>
            <a:pPr marL="0" indent="0">
              <a:buNone/>
            </a:pPr>
            <a:r>
              <a:rPr lang="en-US" altLang="zh-CN" dirty="0" smtClean="0"/>
              <a:t>1</a:t>
            </a:r>
            <a:r>
              <a:rPr lang="zh-CN" altLang="en-US" dirty="0"/>
              <a:t> </a:t>
            </a:r>
            <a:r>
              <a:rPr lang="en-US" altLang="zh-CN" dirty="0" smtClean="0"/>
              <a:t>.</a:t>
            </a:r>
            <a:r>
              <a:rPr lang="zh-CN" altLang="en-US" dirty="0" smtClean="0"/>
              <a:t>“炮打白宫事件”</a:t>
            </a:r>
            <a:r>
              <a:rPr lang="en-US" altLang="zh-CN" dirty="0" smtClean="0"/>
              <a:t>:</a:t>
            </a:r>
          </a:p>
          <a:p>
            <a:pPr marL="0" indent="0">
              <a:buNone/>
            </a:pPr>
            <a:r>
              <a:rPr lang="zh-CN" altLang="en-US" dirty="0" smtClean="0"/>
              <a:t>       </a:t>
            </a:r>
            <a:r>
              <a:rPr lang="en-US" altLang="zh-CN" dirty="0" smtClean="0"/>
              <a:t>1993</a:t>
            </a:r>
            <a:r>
              <a:rPr lang="zh-CN" altLang="en-US" dirty="0" smtClean="0"/>
              <a:t>年“炮打白宫事件”也被称为“十月事件”。</a:t>
            </a:r>
            <a:endParaRPr lang="en-US" altLang="zh-CN" dirty="0" smtClean="0"/>
          </a:p>
          <a:p>
            <a:pPr marL="0" indent="0">
              <a:buNone/>
            </a:pPr>
            <a:r>
              <a:rPr lang="zh-CN" altLang="en-US" dirty="0" smtClean="0"/>
              <a:t>      该事件是以总统和政府为主导的行政权与以议长和副总统为主导的议会立法权之间展开的争夺国家顶层领导权的斗争。</a:t>
            </a:r>
            <a:endParaRPr lang="en-US" altLang="zh-CN" dirty="0" smtClean="0"/>
          </a:p>
          <a:p>
            <a:pPr marL="0" indent="0">
              <a:buNone/>
            </a:pPr>
            <a:r>
              <a:rPr lang="zh-CN" altLang="en-US" dirty="0" smtClean="0"/>
              <a:t>       该</a:t>
            </a:r>
            <a:r>
              <a:rPr lang="zh-CN" altLang="en-US" dirty="0"/>
              <a:t>事件</a:t>
            </a:r>
            <a:r>
              <a:rPr lang="zh-CN" altLang="en-US" dirty="0" smtClean="0"/>
              <a:t>以立法权的失败而告终，促进了俄罗斯新宪法的颁布和总统制的合法化。</a:t>
            </a:r>
            <a:endParaRPr lang="zh-CN" altLang="en-US" dirty="0"/>
          </a:p>
        </p:txBody>
      </p:sp>
    </p:spTree>
    <p:extLst>
      <p:ext uri="{BB962C8B-B14F-4D97-AF65-F5344CB8AC3E}">
        <p14:creationId xmlns:p14="http://schemas.microsoft.com/office/powerpoint/2010/main" val="282696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8287</TotalTime>
  <Words>2982</Words>
  <Application>Microsoft Office PowerPoint</Application>
  <PresentationFormat>全屏显示(4:3)</PresentationFormat>
  <Paragraphs>169</Paragraphs>
  <Slides>44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等线</vt:lpstr>
      <vt:lpstr>等线 Light</vt:lpstr>
      <vt:lpstr>方正行楷简体</vt:lpstr>
      <vt:lpstr>仿宋</vt:lpstr>
      <vt:lpstr>华文新魏</vt:lpstr>
      <vt:lpstr>楷体_GB2312</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俄罗斯政体</vt:lpstr>
      <vt:lpstr>PowerPoint 演示文稿</vt:lpstr>
      <vt:lpstr>PowerPoint 演示文稿</vt:lpstr>
      <vt:lpstr>PowerPoint 演示文稿</vt:lpstr>
      <vt:lpstr>PowerPoint 演示文稿</vt:lpstr>
      <vt:lpstr>PowerPoint 演示文稿</vt:lpstr>
      <vt:lpstr>PowerPoint 演示文稿</vt:lpstr>
      <vt:lpstr>切尔诺梅尔金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(五)俄罗斯总统制的异化：“梅普”组合 </vt:lpstr>
      <vt:lpstr>PowerPoint 演示文稿</vt:lpstr>
      <vt:lpstr>PowerPoint 演示文稿</vt:lpstr>
      <vt:lpstr>PowerPoint 演示文稿</vt:lpstr>
      <vt:lpstr>PowerPoint 演示文稿</vt:lpstr>
      <vt:lpstr>PowerPoint 演示文稿</vt:lpstr>
      <vt:lpstr>PowerPoint 演示文稿</vt:lpstr>
      <vt:lpstr> 政党基础：  “统一俄罗斯党” ：走中间路线。 俄罗斯共产党：主张回到计划经济和苏联时代。 自民党：主张极右民族主义。 “公正俄罗斯”： “官办反对党”。</vt:lpstr>
      <vt:lpstr>PowerPoint 演示文稿</vt:lpstr>
      <vt:lpstr>3.影响梅普组合正常运转的国内因素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Qinglong Yang</cp:lastModifiedBy>
  <cp:revision>341</cp:revision>
  <dcterms:created xsi:type="dcterms:W3CDTF">2010-10-05T05:08:29Z</dcterms:created>
  <dcterms:modified xsi:type="dcterms:W3CDTF">2018-01-03T12:14:03Z</dcterms:modified>
</cp:coreProperties>
</file>