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7" r:id="rId3"/>
    <p:sldId id="706" r:id="rId4"/>
    <p:sldId id="634" r:id="rId5"/>
    <p:sldId id="693" r:id="rId6"/>
    <p:sldId id="707" r:id="rId7"/>
    <p:sldId id="661" r:id="rId8"/>
    <p:sldId id="694" r:id="rId9"/>
    <p:sldId id="695" r:id="rId10"/>
    <p:sldId id="689" r:id="rId11"/>
    <p:sldId id="696" r:id="rId12"/>
    <p:sldId id="697" r:id="rId13"/>
    <p:sldId id="698" r:id="rId14"/>
    <p:sldId id="690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676" r:id="rId23"/>
  </p:sldIdLst>
  <p:sldSz cx="9906000" cy="6858000" type="A4"/>
  <p:notesSz cx="7099300" cy="10234613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5pPr>
    <a:lvl6pPr marL="2286000" algn="l" defTabSz="914400" rtl="0" eaLnBrk="1" latinLnBrk="0" hangingPunct="1"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6pPr>
    <a:lvl7pPr marL="2743200" algn="l" defTabSz="914400" rtl="0" eaLnBrk="1" latinLnBrk="0" hangingPunct="1"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7pPr>
    <a:lvl8pPr marL="3200400" algn="l" defTabSz="914400" rtl="0" eaLnBrk="1" latinLnBrk="0" hangingPunct="1"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8pPr>
    <a:lvl9pPr marL="3657600" algn="l" defTabSz="914400" rtl="0" eaLnBrk="1" latinLnBrk="0" hangingPunct="1">
      <a:defRPr kumimoji="1" kern="1200">
        <a:solidFill>
          <a:srgbClr val="FF3300"/>
        </a:solidFill>
        <a:latin typeface="Times New Roman" pitchFamily="18" charset="0"/>
        <a:ea typeface="宋体" pitchFamily="2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FFCC"/>
    <a:srgbClr val="CC00FF"/>
    <a:srgbClr val="99CC00"/>
    <a:srgbClr val="00CC00"/>
    <a:srgbClr val="00FF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24" autoAdjust="0"/>
  </p:normalViewPr>
  <p:slideViewPr>
    <p:cSldViewPr>
      <p:cViewPr varScale="1">
        <p:scale>
          <a:sx n="96" d="100"/>
          <a:sy n="96" d="100"/>
        </p:scale>
        <p:origin x="548" y="48"/>
      </p:cViewPr>
      <p:guideLst>
        <p:guide orient="horz" pos="2160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36" y="-96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97.wmf"/><Relationship Id="rId7" Type="http://schemas.openxmlformats.org/officeDocument/2006/relationships/image" Target="../media/image10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7" Type="http://schemas.openxmlformats.org/officeDocument/2006/relationships/image" Target="../media/image39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97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17.wmf"/><Relationship Id="rId7" Type="http://schemas.openxmlformats.org/officeDocument/2006/relationships/image" Target="../media/image48.wmf"/><Relationship Id="rId2" Type="http://schemas.openxmlformats.org/officeDocument/2006/relationships/image" Target="../media/image116.wmf"/><Relationship Id="rId1" Type="http://schemas.openxmlformats.org/officeDocument/2006/relationships/image" Target="../media/image40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4.wmf"/><Relationship Id="rId10" Type="http://schemas.openxmlformats.org/officeDocument/2006/relationships/image" Target="../media/image51.wmf"/><Relationship Id="rId4" Type="http://schemas.openxmlformats.org/officeDocument/2006/relationships/image" Target="../media/image118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2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18.wmf"/><Relationship Id="rId4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44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4.wmf"/><Relationship Id="rId16" Type="http://schemas.openxmlformats.org/officeDocument/2006/relationships/image" Target="../media/image46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2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31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26" Type="http://schemas.openxmlformats.org/officeDocument/2006/relationships/image" Target="../media/image72.wmf"/><Relationship Id="rId3" Type="http://schemas.openxmlformats.org/officeDocument/2006/relationships/image" Target="../media/image49.wmf"/><Relationship Id="rId21" Type="http://schemas.openxmlformats.org/officeDocument/2006/relationships/image" Target="../media/image67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5" Type="http://schemas.openxmlformats.org/officeDocument/2006/relationships/image" Target="../media/image71.wmf"/><Relationship Id="rId33" Type="http://schemas.openxmlformats.org/officeDocument/2006/relationships/image" Target="../media/image79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20" Type="http://schemas.openxmlformats.org/officeDocument/2006/relationships/image" Target="../media/image66.wmf"/><Relationship Id="rId29" Type="http://schemas.openxmlformats.org/officeDocument/2006/relationships/image" Target="../media/image75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24" Type="http://schemas.openxmlformats.org/officeDocument/2006/relationships/image" Target="../media/image70.wmf"/><Relationship Id="rId32" Type="http://schemas.openxmlformats.org/officeDocument/2006/relationships/image" Target="../media/image78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23" Type="http://schemas.openxmlformats.org/officeDocument/2006/relationships/image" Target="../media/image69.wmf"/><Relationship Id="rId28" Type="http://schemas.openxmlformats.org/officeDocument/2006/relationships/image" Target="../media/image74.wmf"/><Relationship Id="rId10" Type="http://schemas.openxmlformats.org/officeDocument/2006/relationships/image" Target="../media/image56.wmf"/><Relationship Id="rId19" Type="http://schemas.openxmlformats.org/officeDocument/2006/relationships/image" Target="../media/image65.wmf"/><Relationship Id="rId31" Type="http://schemas.openxmlformats.org/officeDocument/2006/relationships/image" Target="../media/image77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Relationship Id="rId22" Type="http://schemas.openxmlformats.org/officeDocument/2006/relationships/image" Target="../media/image68.wmf"/><Relationship Id="rId27" Type="http://schemas.openxmlformats.org/officeDocument/2006/relationships/image" Target="../media/image73.wmf"/><Relationship Id="rId30" Type="http://schemas.openxmlformats.org/officeDocument/2006/relationships/image" Target="../media/image76.wmf"/><Relationship Id="rId8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49.wmf"/><Relationship Id="rId7" Type="http://schemas.openxmlformats.org/officeDocument/2006/relationships/image" Target="../media/image81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5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98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39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11" Type="http://schemas.openxmlformats.org/officeDocument/2006/relationships/image" Target="../media/image51.wmf"/><Relationship Id="rId5" Type="http://schemas.openxmlformats.org/officeDocument/2006/relationships/image" Target="../media/image100.wmf"/><Relationship Id="rId10" Type="http://schemas.openxmlformats.org/officeDocument/2006/relationships/image" Target="../media/image50.wmf"/><Relationship Id="rId4" Type="http://schemas.openxmlformats.org/officeDocument/2006/relationships/image" Target="../media/image99.wmf"/><Relationship Id="rId9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 defTabSz="954088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955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 defTabSz="954088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3DE18D54-E923-49F1-A07C-CD99BD295C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7" tIns="48145" rIns="96287" bIns="48145" numCol="1" anchor="t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7" tIns="48145" rIns="96287" bIns="48145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9938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7" tIns="48145" rIns="96287" bIns="48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7" tIns="48145" rIns="96287" bIns="48145" numCol="1" anchor="b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7" tIns="48145" rIns="96287" bIns="48145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F2C774D2-FCCC-45FF-8E86-21F1D765AA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4065B-7B50-48FC-A235-ED2A7444026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3E861-F05C-42E0-8826-77434E74AC4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3E861-F05C-42E0-8826-77434E74AC4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8258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6240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7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7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3638"/>
            <a:ext cx="31369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7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fld id="{3B25D0C4-96A4-483F-8A35-E08E9E10D4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70759" name="Freeform 7"/>
          <p:cNvSpPr>
            <a:spLocks noChangeArrowheads="1"/>
          </p:cNvSpPr>
          <p:nvPr/>
        </p:nvSpPr>
        <p:spPr bwMode="auto">
          <a:xfrm>
            <a:off x="660400" y="1219200"/>
            <a:ext cx="85852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0760" name="Line 8"/>
          <p:cNvSpPr>
            <a:spLocks noChangeShapeType="1"/>
          </p:cNvSpPr>
          <p:nvPr/>
        </p:nvSpPr>
        <p:spPr bwMode="auto">
          <a:xfrm>
            <a:off x="2146300" y="396240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0761" name="Rectangle 9"/>
          <p:cNvSpPr>
            <a:spLocks noChangeArrowheads="1"/>
          </p:cNvSpPr>
          <p:nvPr/>
        </p:nvSpPr>
        <p:spPr bwMode="auto">
          <a:xfrm>
            <a:off x="8994775" y="6324600"/>
            <a:ext cx="828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970762" name="Line 10"/>
          <p:cNvSpPr>
            <a:spLocks noChangeShapeType="1"/>
          </p:cNvSpPr>
          <p:nvPr/>
        </p:nvSpPr>
        <p:spPr bwMode="auto">
          <a:xfrm flipV="1">
            <a:off x="82550" y="6172200"/>
            <a:ext cx="9740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70763" name="Picture 11" descr="logo-hw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219825"/>
            <a:ext cx="11064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0764" name="Picture 12" descr="UoE_2C_PMS_uncoated_RGB_conv_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6211888"/>
            <a:ext cx="811212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07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1027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707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 sz="2400">
                <a:solidFill>
                  <a:schemeClr val="tx1"/>
                </a:solidFill>
              </a:endParaRPr>
            </a:p>
          </p:txBody>
        </p:sp>
        <p:grpSp>
          <p:nvGrpSpPr>
            <p:cNvPr id="102707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707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7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08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kumimoji="0" lang="en-GB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708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2708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2709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145A9E-17A0-4B20-847B-BCD92504B1B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27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27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27093" name="Rectangle 21"/>
          <p:cNvSpPr>
            <a:spLocks noChangeArrowheads="1"/>
          </p:cNvSpPr>
          <p:nvPr/>
        </p:nvSpPr>
        <p:spPr bwMode="auto">
          <a:xfrm>
            <a:off x="8994775" y="6324600"/>
            <a:ext cx="828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1027094" name="Line 22"/>
          <p:cNvSpPr>
            <a:spLocks noChangeShapeType="1"/>
          </p:cNvSpPr>
          <p:nvPr/>
        </p:nvSpPr>
        <p:spPr bwMode="auto">
          <a:xfrm flipV="1">
            <a:off x="82550" y="6172200"/>
            <a:ext cx="9740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095" name="Picture 23" descr="logo-hw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219825"/>
            <a:ext cx="11064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096" name="Picture 24" descr="UoE_2C_PMS_uncoated_RGB_conv_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6211888"/>
            <a:ext cx="811212" cy="6381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6A317-1882-4288-91FB-C5D7C5325F3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94DF7A-9956-4277-BA22-21CB30A5E4C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3755E-FF61-4D57-9F6A-2EE80A1BFBD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E3DA7E-C31B-4056-8779-1972A7D894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E49998-7F59-4C31-84E9-E2AC8FA5A20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90C179-8ECF-4892-8CBF-5411AF2C891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0AA925-D834-4ACF-9FD1-90B8B6B76C7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53E14-F5F9-44CE-A589-8C200AECDF9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32E10-EC6A-40B2-8D60-5932690282B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8A3BF-9D7D-4AD3-9C6A-252EBDC63B4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981200"/>
            <a:ext cx="891540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892568AE-C3F0-49DE-BB29-7B8B993A65F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9732" name="Freeform 4"/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9733" name="Line 5"/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9734" name="Rectangle 6"/>
          <p:cNvSpPr>
            <a:spLocks noChangeArrowheads="1"/>
          </p:cNvSpPr>
          <p:nvPr/>
        </p:nvSpPr>
        <p:spPr bwMode="auto">
          <a:xfrm>
            <a:off x="1938338" y="6173788"/>
            <a:ext cx="5670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IWCMC08 Aug. 2008</a:t>
            </a:r>
          </a:p>
          <a:p>
            <a:pPr algn="ctr">
              <a:spcBef>
                <a:spcPct val="0"/>
              </a:spcBef>
            </a:pPr>
            <a:fld id="{4030B418-7D3A-473E-99CC-3C42904D27BD}" type="slidenum">
              <a:rPr lang="en-US" altLang="zh-CN" sz="2000">
                <a:solidFill>
                  <a:schemeClr val="accent2"/>
                </a:solidFill>
              </a:rPr>
              <a:pPr algn="ctr">
                <a:spcBef>
                  <a:spcPct val="0"/>
                </a:spcBef>
              </a:pPr>
              <a:t>‹#›</a:t>
            </a:fld>
            <a:r>
              <a:rPr lang="en-US" altLang="zh-CN" sz="2000">
                <a:solidFill>
                  <a:schemeClr val="accent2"/>
                </a:solidFill>
              </a:rPr>
              <a:t>/38</a:t>
            </a:r>
          </a:p>
        </p:txBody>
      </p:sp>
      <p:sp>
        <p:nvSpPr>
          <p:cNvPr id="969735" name="Line 7"/>
          <p:cNvSpPr>
            <a:spLocks noChangeShapeType="1"/>
          </p:cNvSpPr>
          <p:nvPr/>
        </p:nvSpPr>
        <p:spPr bwMode="auto">
          <a:xfrm flipV="1">
            <a:off x="82550" y="6172200"/>
            <a:ext cx="9740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9736" name="Picture 8" descr="logo-hw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550" y="6219825"/>
            <a:ext cx="110648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9737" name="Picture 9" descr="UoE_2C_PMS_uncoated_RGB_conv_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18588" y="6211888"/>
            <a:ext cx="811212" cy="638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rgbClr val="0000FF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fld id="{CB698173-4555-4743-8B33-A5A6CB1102D0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2605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260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60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6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26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26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026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26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 sz="2400">
                <a:solidFill>
                  <a:schemeClr val="tx1"/>
                </a:solidFill>
              </a:endParaRPr>
            </a:p>
          </p:txBody>
        </p:sp>
        <p:sp>
          <p:nvSpPr>
            <p:cNvPr id="1026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026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en-GB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6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6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26065" name="Rectangle 17"/>
          <p:cNvSpPr>
            <a:spLocks noChangeArrowheads="1"/>
          </p:cNvSpPr>
          <p:nvPr/>
        </p:nvSpPr>
        <p:spPr bwMode="auto">
          <a:xfrm>
            <a:off x="1938338" y="6173788"/>
            <a:ext cx="5670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zh-CN" sz="2000" dirty="0" smtClean="0">
                <a:solidFill>
                  <a:srgbClr val="000099"/>
                </a:solidFill>
              </a:rPr>
              <a:t>4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th</a:t>
            </a:r>
            <a:r>
              <a:rPr lang="en-US" altLang="zh-CN" sz="2000" baseline="0" dirty="0" smtClean="0">
                <a:solidFill>
                  <a:srgbClr val="000099"/>
                </a:solidFill>
              </a:rPr>
              <a:t> Dec. 2010@PKU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algn="ctr">
              <a:spcBef>
                <a:spcPct val="0"/>
              </a:spcBef>
            </a:pPr>
            <a:fld id="{DF692A18-F3BA-4D8C-BAC8-4F8433C9FD95}" type="slidenum">
              <a:rPr lang="en-US" altLang="zh-CN" sz="2000" smtClean="0">
                <a:solidFill>
                  <a:srgbClr val="000099"/>
                </a:solidFill>
              </a:rPr>
              <a:pPr algn="ctr">
                <a:spcBef>
                  <a:spcPct val="0"/>
                </a:spcBef>
              </a:pPr>
              <a:t>‹#›</a:t>
            </a:fld>
            <a:r>
              <a:rPr lang="en-US" altLang="zh-CN" sz="2000" dirty="0" smtClean="0">
                <a:solidFill>
                  <a:srgbClr val="000099"/>
                </a:solidFill>
              </a:rPr>
              <a:t>/21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1026066" name="Line 18"/>
          <p:cNvSpPr>
            <a:spLocks noChangeShapeType="1"/>
          </p:cNvSpPr>
          <p:nvPr/>
        </p:nvSpPr>
        <p:spPr bwMode="auto">
          <a:xfrm flipV="1">
            <a:off x="82550" y="6172200"/>
            <a:ext cx="9740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14" cstate="print"/>
          <a:srcRect r="45889"/>
          <a:stretch>
            <a:fillRect/>
          </a:stretch>
        </p:blipFill>
        <p:spPr bwMode="auto">
          <a:xfrm>
            <a:off x="7486650" y="6194425"/>
            <a:ext cx="1155700" cy="64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42350" y="6186961"/>
            <a:ext cx="1263650" cy="64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16" cstate="print">
            <a:lum bright="10000"/>
          </a:blip>
          <a:srcRect/>
          <a:stretch>
            <a:fillRect/>
          </a:stretch>
        </p:blipFill>
        <p:spPr bwMode="auto">
          <a:xfrm>
            <a:off x="0" y="6203950"/>
            <a:ext cx="19875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80.png"/><Relationship Id="rId21" Type="http://schemas.openxmlformats.org/officeDocument/2006/relationships/image" Target="../media/image82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8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3.png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2.png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91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4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6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wmf"/><Relationship Id="rId11" Type="http://schemas.openxmlformats.org/officeDocument/2006/relationships/image" Target="../media/image93.e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88.wmf"/><Relationship Id="rId9" Type="http://schemas.openxmlformats.org/officeDocument/2006/relationships/image" Target="../media/image92.png"/><Relationship Id="rId14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0.png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0.wmf"/><Relationship Id="rId17" Type="http://schemas.openxmlformats.org/officeDocument/2006/relationships/image" Target="../media/image102.png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7.bin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101.wmf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51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6.bin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5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102.png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9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19.png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0.png"/><Relationship Id="rId22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6.bin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8.wmf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23.wmf"/><Relationship Id="rId19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02.png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53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hyperlink" Target="http://images.google.co.uk/imgres?imgurl=http://blog.media-freaks.com/wp-content/uploads/2009/04/bob-the-builder.jpg&amp;imgrefurl=http://blog.media-freaks.com/top-pre-school-cartoons-and-their-x-factors/&amp;usg=__LFrzfuKLTiKq1rod0326GrFXCP0=&amp;h=600&amp;w=462&amp;sz=40&amp;hl=zh-CN&amp;start=63&amp;sig2=wa_uwZjth7ZDCeo2DRN6Ow&amp;um=1&amp;itbs=1&amp;tbnid=ejDWc-0NA9JDnM:&amp;tbnh=135&amp;tbnw=104&amp;prev=/images?q=hard+worker+cartoon&amp;start=54&amp;um=1&amp;hl=zh-CN&amp;newwindow=1&amp;sa=N&amp;ndsp=18&amp;tbs=isch:1&amp;ei=YIuXS970IsGIkAXXs7SLAQ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hyperlink" Target="http://images.google.co.uk/imgres?imgurl=http://www.clipartof.com/images/clipart/xsmall2/12442_blue_postal_mailbox_cartoon_character_holding_a_stop_sign.jpg&amp;imgrefurl=http://www.sodahead.com/united-states/can-obama-change-the-world/question-120330/?page=2&amp;usg=__d1i31HhUSaiee5AemAScMAZcpnM=&amp;h=450&amp;w=362&amp;sz=65&amp;hl=zh-CN&amp;start=56&amp;sig2=tPD15outm0v65oXs8AblKw&amp;um=1&amp;itbs=1&amp;tbnid=O1WElXWowegKgM:&amp;tbnh=127&amp;tbnw=102&amp;prev=/images?q=hard+worker+cartoon&amp;start=54&amp;um=1&amp;hl=zh-CN&amp;newwindow=1&amp;sa=N&amp;ndsp=18&amp;tbs=isch:1&amp;ei=GI6XS6zZFMyOkQW30M2_D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9.wmf"/><Relationship Id="rId3" Type="http://schemas.openxmlformats.org/officeDocument/2006/relationships/image" Target="../media/image10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4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41.wmf"/><Relationship Id="rId32" Type="http://schemas.openxmlformats.org/officeDocument/2006/relationships/image" Target="../media/image4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43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44.wmf"/><Relationship Id="rId8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0.bin"/><Relationship Id="rId21" Type="http://schemas.openxmlformats.org/officeDocument/2006/relationships/image" Target="../media/image55.wmf"/><Relationship Id="rId42" Type="http://schemas.openxmlformats.org/officeDocument/2006/relationships/oleObject" Target="../embeddings/oleObject48.bin"/><Relationship Id="rId47" Type="http://schemas.openxmlformats.org/officeDocument/2006/relationships/oleObject" Target="../embeddings/oleObject51.bin"/><Relationship Id="rId63" Type="http://schemas.openxmlformats.org/officeDocument/2006/relationships/image" Target="../media/image74.wmf"/><Relationship Id="rId68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5.bin"/><Relationship Id="rId29" Type="http://schemas.openxmlformats.org/officeDocument/2006/relationships/image" Target="../media/image59.wmf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63.wmf"/><Relationship Id="rId40" Type="http://schemas.openxmlformats.org/officeDocument/2006/relationships/oleObject" Target="../embeddings/oleObject47.bin"/><Relationship Id="rId45" Type="http://schemas.openxmlformats.org/officeDocument/2006/relationships/image" Target="../media/image67.wmf"/><Relationship Id="rId53" Type="http://schemas.openxmlformats.org/officeDocument/2006/relationships/oleObject" Target="../embeddings/oleObject55.bin"/><Relationship Id="rId58" Type="http://schemas.openxmlformats.org/officeDocument/2006/relationships/oleObject" Target="../embeddings/oleObject58.bin"/><Relationship Id="rId66" Type="http://schemas.openxmlformats.org/officeDocument/2006/relationships/oleObject" Target="../embeddings/oleObject62.bin"/><Relationship Id="rId74" Type="http://schemas.openxmlformats.org/officeDocument/2006/relationships/oleObject" Target="../embeddings/oleObject66.bin"/><Relationship Id="rId5" Type="http://schemas.openxmlformats.org/officeDocument/2006/relationships/image" Target="../media/image47.wmf"/><Relationship Id="rId61" Type="http://schemas.openxmlformats.org/officeDocument/2006/relationships/image" Target="../media/image73.wmf"/><Relationship Id="rId19" Type="http://schemas.openxmlformats.org/officeDocument/2006/relationships/image" Target="../media/image54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62.wmf"/><Relationship Id="rId43" Type="http://schemas.openxmlformats.org/officeDocument/2006/relationships/image" Target="../media/image66.wmf"/><Relationship Id="rId48" Type="http://schemas.openxmlformats.org/officeDocument/2006/relationships/image" Target="../media/image68.wmf"/><Relationship Id="rId56" Type="http://schemas.openxmlformats.org/officeDocument/2006/relationships/oleObject" Target="../embeddings/oleObject57.bin"/><Relationship Id="rId64" Type="http://schemas.openxmlformats.org/officeDocument/2006/relationships/oleObject" Target="../embeddings/oleObject61.bin"/><Relationship Id="rId69" Type="http://schemas.openxmlformats.org/officeDocument/2006/relationships/image" Target="../media/image77.wmf"/><Relationship Id="rId8" Type="http://schemas.openxmlformats.org/officeDocument/2006/relationships/oleObject" Target="../embeddings/oleObject31.bin"/><Relationship Id="rId51" Type="http://schemas.openxmlformats.org/officeDocument/2006/relationships/image" Target="../media/image69.wmf"/><Relationship Id="rId72" Type="http://schemas.openxmlformats.org/officeDocument/2006/relationships/oleObject" Target="../embeddings/oleObject65.bin"/><Relationship Id="rId3" Type="http://schemas.openxmlformats.org/officeDocument/2006/relationships/image" Target="../media/image80.png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46.bin"/><Relationship Id="rId46" Type="http://schemas.openxmlformats.org/officeDocument/2006/relationships/oleObject" Target="../embeddings/oleObject50.bin"/><Relationship Id="rId59" Type="http://schemas.openxmlformats.org/officeDocument/2006/relationships/image" Target="../media/image72.wmf"/><Relationship Id="rId67" Type="http://schemas.openxmlformats.org/officeDocument/2006/relationships/image" Target="../media/image76.wmf"/><Relationship Id="rId20" Type="http://schemas.openxmlformats.org/officeDocument/2006/relationships/oleObject" Target="../embeddings/oleObject37.bin"/><Relationship Id="rId41" Type="http://schemas.openxmlformats.org/officeDocument/2006/relationships/image" Target="../media/image65.wmf"/><Relationship Id="rId54" Type="http://schemas.openxmlformats.org/officeDocument/2006/relationships/image" Target="../media/image70.wmf"/><Relationship Id="rId62" Type="http://schemas.openxmlformats.org/officeDocument/2006/relationships/oleObject" Target="../embeddings/oleObject60.bin"/><Relationship Id="rId70" Type="http://schemas.openxmlformats.org/officeDocument/2006/relationships/oleObject" Target="../embeddings/oleObject64.bin"/><Relationship Id="rId75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49" Type="http://schemas.openxmlformats.org/officeDocument/2006/relationships/oleObject" Target="../embeddings/oleObject52.bin"/><Relationship Id="rId57" Type="http://schemas.openxmlformats.org/officeDocument/2006/relationships/image" Target="../media/image71.wmf"/><Relationship Id="rId10" Type="http://schemas.openxmlformats.org/officeDocument/2006/relationships/oleObject" Target="../embeddings/oleObject32.bin"/><Relationship Id="rId31" Type="http://schemas.openxmlformats.org/officeDocument/2006/relationships/image" Target="../media/image60.wmf"/><Relationship Id="rId44" Type="http://schemas.openxmlformats.org/officeDocument/2006/relationships/oleObject" Target="../embeddings/oleObject49.bin"/><Relationship Id="rId52" Type="http://schemas.openxmlformats.org/officeDocument/2006/relationships/oleObject" Target="../embeddings/oleObject54.bin"/><Relationship Id="rId60" Type="http://schemas.openxmlformats.org/officeDocument/2006/relationships/oleObject" Target="../embeddings/oleObject59.bin"/><Relationship Id="rId65" Type="http://schemas.openxmlformats.org/officeDocument/2006/relationships/image" Target="../media/image75.wmf"/><Relationship Id="rId73" Type="http://schemas.openxmlformats.org/officeDocument/2006/relationships/image" Target="../media/image7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9.wmf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6.bin"/><Relationship Id="rId39" Type="http://schemas.openxmlformats.org/officeDocument/2006/relationships/image" Target="../media/image64.wmf"/><Relationship Id="rId34" Type="http://schemas.openxmlformats.org/officeDocument/2006/relationships/oleObject" Target="../embeddings/oleObject44.bin"/><Relationship Id="rId50" Type="http://schemas.openxmlformats.org/officeDocument/2006/relationships/oleObject" Target="../embeddings/oleObject53.bin"/><Relationship Id="rId55" Type="http://schemas.openxmlformats.org/officeDocument/2006/relationships/oleObject" Target="../embeddings/oleObject56.bin"/><Relationship Id="rId7" Type="http://schemas.openxmlformats.org/officeDocument/2006/relationships/image" Target="../media/image48.wmf"/><Relationship Id="rId71" Type="http://schemas.openxmlformats.org/officeDocument/2006/relationships/image" Target="../media/image7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374650" y="895350"/>
            <a:ext cx="9001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ctr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000099"/>
                </a:solidFill>
                <a:latin typeface="Bernard MT Condensed" pitchFamily="18" charset="0"/>
                <a:ea typeface="华文琥珀" pitchFamily="2" charset="-122"/>
              </a:rPr>
              <a:t>Principle of Communications </a:t>
            </a:r>
          </a:p>
          <a:p>
            <a:pPr marL="342900" indent="-342900" algn="ctr">
              <a:spcBef>
                <a:spcPct val="0"/>
              </a:spcBef>
            </a:pPr>
            <a:r>
              <a:rPr lang="en-US" altLang="zh-CN" sz="6000" b="1" dirty="0" smtClean="0">
                <a:solidFill>
                  <a:srgbClr val="000099"/>
                </a:solidFill>
                <a:latin typeface="Edwardian Script ITC" pitchFamily="66" charset="0"/>
                <a:ea typeface="华文彩云" pitchFamily="2" charset="-122"/>
              </a:rPr>
              <a:t>          --- The Wireless Channel</a:t>
            </a:r>
            <a:endParaRPr lang="en-US" sz="6000" b="1" dirty="0">
              <a:solidFill>
                <a:srgbClr val="000099"/>
              </a:solidFill>
              <a:latin typeface="Edwardian Script ITC" pitchFamily="66" charset="0"/>
              <a:ea typeface="华文彩云" pitchFamily="2" charset="-122"/>
            </a:endParaRP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419100" y="3151896"/>
            <a:ext cx="8596312" cy="107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Speaker Teacher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Dr. Xiang Cheng </a:t>
            </a:r>
          </a:p>
          <a:p>
            <a:pPr algn="ctr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                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（程    翔）</a:t>
            </a:r>
            <a:r>
              <a:rPr lang="en-US" altLang="zh-CN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3600" baseline="300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64" name="Rectangle 68"/>
          <p:cNvSpPr>
            <a:spLocks noChangeArrowheads="1"/>
          </p:cNvSpPr>
          <p:nvPr/>
        </p:nvSpPr>
        <p:spPr bwMode="auto">
          <a:xfrm>
            <a:off x="685800" y="4540250"/>
            <a:ext cx="8890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+mn-lt"/>
                <a:ea typeface="华文仿宋" pitchFamily="2" charset="-122"/>
              </a:rPr>
              <a:t>Research Center of Wireless Communications and Signal Processing</a:t>
            </a:r>
          </a:p>
          <a:p>
            <a:pPr marL="342900" indent="-34290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+mn-lt"/>
                <a:ea typeface="华文仿宋" pitchFamily="2" charset="-122"/>
              </a:rPr>
              <a:t>Institute of Modern Communications</a:t>
            </a:r>
          </a:p>
          <a:p>
            <a:pPr marL="342900" indent="-34290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+mn-lt"/>
              </a:rPr>
              <a:t>School of Electronics Engineering and Computing Sciences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716" name="Group 140"/>
          <p:cNvGrpSpPr>
            <a:grpSpLocks/>
          </p:cNvGrpSpPr>
          <p:nvPr/>
        </p:nvGrpSpPr>
        <p:grpSpPr bwMode="auto">
          <a:xfrm>
            <a:off x="992188" y="2259013"/>
            <a:ext cx="7966075" cy="3914775"/>
            <a:chOff x="625" y="1423"/>
            <a:chExt cx="5018" cy="2466"/>
          </a:xfrm>
        </p:grpSpPr>
        <p:grpSp>
          <p:nvGrpSpPr>
            <p:cNvPr id="1176691" name="Group 115"/>
            <p:cNvGrpSpPr>
              <a:grpSpLocks/>
            </p:cNvGrpSpPr>
            <p:nvPr/>
          </p:nvGrpSpPr>
          <p:grpSpPr bwMode="auto">
            <a:xfrm>
              <a:off x="625" y="1423"/>
              <a:ext cx="5018" cy="2466"/>
              <a:chOff x="625" y="1253"/>
              <a:chExt cx="5018" cy="2466"/>
            </a:xfrm>
          </p:grpSpPr>
          <p:grpSp>
            <p:nvGrpSpPr>
              <p:cNvPr id="1176578" name="Group 2"/>
              <p:cNvGrpSpPr>
                <a:grpSpLocks/>
              </p:cNvGrpSpPr>
              <p:nvPr/>
            </p:nvGrpSpPr>
            <p:grpSpPr bwMode="auto">
              <a:xfrm>
                <a:off x="625" y="1253"/>
                <a:ext cx="5018" cy="2466"/>
                <a:chOff x="625" y="1253"/>
                <a:chExt cx="5018" cy="2466"/>
              </a:xfrm>
            </p:grpSpPr>
            <p:sp>
              <p:nvSpPr>
                <p:cNvPr id="1176579" name="Rectangle 3"/>
                <p:cNvSpPr>
                  <a:spLocks noChangeArrowheads="1"/>
                </p:cNvSpPr>
                <p:nvPr/>
              </p:nvSpPr>
              <p:spPr bwMode="auto">
                <a:xfrm>
                  <a:off x="625" y="1253"/>
                  <a:ext cx="5018" cy="246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2">
                        <a:alpha val="33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91425" tIns="45713" rIns="91425" bIns="45713" anchor="ctr">
                  <a:spAutoFit/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176580" name="Picture 4" descr="Stellaris_Yin_Ya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95" y="3067"/>
                  <a:ext cx="581" cy="58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76581" name="Picture 5" descr="Stellaris_Yin_Ya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0800000">
                  <a:off x="4864" y="3053"/>
                  <a:ext cx="581" cy="581"/>
                </a:xfrm>
                <a:prstGeom prst="rect">
                  <a:avLst/>
                </a:prstGeom>
                <a:noFill/>
              </p:spPr>
            </p:pic>
            <p:sp>
              <p:nvSpPr>
                <p:cNvPr id="117658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94" y="1451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Time domain, </a:t>
                  </a:r>
                </a:p>
              </p:txBody>
            </p:sp>
            <p:sp>
              <p:nvSpPr>
                <p:cNvPr id="117658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22" y="1906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Frequency domain, </a:t>
                  </a:r>
                </a:p>
              </p:txBody>
            </p:sp>
            <p:sp>
              <p:nvSpPr>
                <p:cNvPr id="11765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22" y="2358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Space domain, </a:t>
                  </a:r>
                </a:p>
              </p:txBody>
            </p:sp>
            <p:sp>
              <p:nvSpPr>
                <p:cNvPr id="11765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78" y="1938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Delay domain, </a:t>
                  </a:r>
                </a:p>
              </p:txBody>
            </p:sp>
            <p:sp>
              <p:nvSpPr>
                <p:cNvPr id="11765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83" y="2392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Angle domain, </a:t>
                  </a:r>
                </a:p>
              </p:txBody>
            </p:sp>
            <p:graphicFrame>
              <p:nvGraphicFramePr>
                <p:cNvPr id="1176587" name="Object 11"/>
                <p:cNvGraphicFramePr>
                  <a:graphicFrameLocks noChangeAspect="1"/>
                </p:cNvGraphicFramePr>
                <p:nvPr/>
              </p:nvGraphicFramePr>
              <p:xfrm>
                <a:off x="1986" y="1508"/>
                <a:ext cx="120" cy="1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16" name="Equation" r:id="rId4" imgW="88560" imgH="139680" progId="Equation.DSMT4">
                        <p:embed/>
                      </p:oleObj>
                    </mc:Choice>
                    <mc:Fallback>
                      <p:oleObj name="Equation" r:id="rId4" imgW="88560" imgH="139680" progId="Equation.DSMT4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6" y="1508"/>
                              <a:ext cx="120" cy="16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6588" name="Object 12"/>
                <p:cNvGraphicFramePr>
                  <a:graphicFrameLocks noChangeAspect="1"/>
                </p:cNvGraphicFramePr>
                <p:nvPr/>
              </p:nvGraphicFramePr>
              <p:xfrm>
                <a:off x="2326" y="1927"/>
                <a:ext cx="206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17" name="Equation" r:id="rId6" imgW="152280" imgH="190440" progId="Equation.DSMT4">
                        <p:embed/>
                      </p:oleObj>
                    </mc:Choice>
                    <mc:Fallback>
                      <p:oleObj name="Equation" r:id="rId6" imgW="152280" imgH="190440" progId="Equation.DSMT4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26" y="1927"/>
                              <a:ext cx="206" cy="23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76589" name="Group 13"/>
                <p:cNvGrpSpPr>
                  <a:grpSpLocks/>
                </p:cNvGrpSpPr>
                <p:nvPr/>
              </p:nvGrpSpPr>
              <p:grpSpPr bwMode="auto">
                <a:xfrm>
                  <a:off x="3857" y="1480"/>
                  <a:ext cx="1392" cy="253"/>
                  <a:chOff x="3375" y="1480"/>
                  <a:chExt cx="1392" cy="253"/>
                </a:xfrm>
              </p:grpSpPr>
              <p:sp>
                <p:nvSpPr>
                  <p:cNvPr id="11765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75" y="1480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Doppler domain, </a:t>
                    </a:r>
                  </a:p>
                </p:txBody>
              </p:sp>
              <p:graphicFrame>
                <p:nvGraphicFramePr>
                  <p:cNvPr id="1176591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4512" y="1503"/>
                  <a:ext cx="241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76718" name="Equation" r:id="rId8" imgW="177480" imgH="190440" progId="Equation.DSMT4">
                          <p:embed/>
                        </p:oleObj>
                      </mc:Choice>
                      <mc:Fallback>
                        <p:oleObj name="Equation" r:id="rId8" imgW="177480" imgH="190440" progId="Equation.DSMT4">
                          <p:embed/>
                          <p:pic>
                            <p:nvPicPr>
                              <p:cNvPr id="0" name="Picture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12" y="1503"/>
                                <a:ext cx="241" cy="23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176592" name="Object 16"/>
                <p:cNvGraphicFramePr>
                  <a:graphicFrameLocks noChangeAspect="1"/>
                </p:cNvGraphicFramePr>
                <p:nvPr/>
              </p:nvGraphicFramePr>
              <p:xfrm>
                <a:off x="4901" y="2027"/>
                <a:ext cx="155" cy="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19" name="Equation" r:id="rId10" imgW="114120" imgH="126720" progId="Equation.DSMT4">
                        <p:embed/>
                      </p:oleObj>
                    </mc:Choice>
                    <mc:Fallback>
                      <p:oleObj name="Equation" r:id="rId10" imgW="114120" imgH="126720" progId="Equation.DSMT4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1" y="2027"/>
                              <a:ext cx="155" cy="1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6593" name="Object 17"/>
                <p:cNvGraphicFramePr>
                  <a:graphicFrameLocks noChangeAspect="1"/>
                </p:cNvGraphicFramePr>
                <p:nvPr/>
              </p:nvGraphicFramePr>
              <p:xfrm>
                <a:off x="2043" y="2423"/>
                <a:ext cx="154" cy="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20" name="Equation" r:id="rId12" imgW="114120" imgH="126720" progId="Equation.DSMT4">
                        <p:embed/>
                      </p:oleObj>
                    </mc:Choice>
                    <mc:Fallback>
                      <p:oleObj name="Equation" r:id="rId12" imgW="114120" imgH="126720" progId="Equation.DSMT4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3" y="2423"/>
                              <a:ext cx="154" cy="1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6594" name="Object 18"/>
                <p:cNvGraphicFramePr>
                  <a:graphicFrameLocks noChangeAspect="1"/>
                </p:cNvGraphicFramePr>
                <p:nvPr/>
              </p:nvGraphicFramePr>
              <p:xfrm>
                <a:off x="4939" y="2468"/>
                <a:ext cx="189" cy="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21" name="Equation" r:id="rId14" imgW="139680" imgH="126720" progId="Equation.DSMT4">
                        <p:embed/>
                      </p:oleObj>
                    </mc:Choice>
                    <mc:Fallback>
                      <p:oleObj name="Equation" r:id="rId14" imgW="139680" imgH="126720" progId="Equation.DSMT4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9" y="2468"/>
                              <a:ext cx="189" cy="1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76595" name="Group 19"/>
                <p:cNvGrpSpPr>
                  <a:grpSpLocks/>
                </p:cNvGrpSpPr>
                <p:nvPr/>
              </p:nvGrpSpPr>
              <p:grpSpPr bwMode="auto">
                <a:xfrm>
                  <a:off x="2525" y="1565"/>
                  <a:ext cx="1209" cy="73"/>
                  <a:chOff x="1223" y="1799"/>
                  <a:chExt cx="1209" cy="73"/>
                </a:xfrm>
              </p:grpSpPr>
              <p:sp>
                <p:nvSpPr>
                  <p:cNvPr id="117659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47"/>
                    <a:ext cx="11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 type="none" w="lg" len="lg"/>
                    <a:tailEnd type="oval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59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799"/>
                    <a:ext cx="73" cy="7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598" name="Group 22"/>
                <p:cNvGrpSpPr>
                  <a:grpSpLocks/>
                </p:cNvGrpSpPr>
                <p:nvPr/>
              </p:nvGrpSpPr>
              <p:grpSpPr bwMode="auto">
                <a:xfrm>
                  <a:off x="2535" y="2018"/>
                  <a:ext cx="1209" cy="73"/>
                  <a:chOff x="1223" y="1799"/>
                  <a:chExt cx="1209" cy="73"/>
                </a:xfrm>
              </p:grpSpPr>
              <p:sp>
                <p:nvSpPr>
                  <p:cNvPr id="117659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47"/>
                    <a:ext cx="11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 type="none" w="lg" len="lg"/>
                    <a:tailEnd type="none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60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799"/>
                    <a:ext cx="73" cy="73"/>
                  </a:xfrm>
                  <a:prstGeom prst="ellipse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601" name="Group 25"/>
                <p:cNvGrpSpPr>
                  <a:grpSpLocks/>
                </p:cNvGrpSpPr>
                <p:nvPr/>
              </p:nvGrpSpPr>
              <p:grpSpPr bwMode="auto">
                <a:xfrm>
                  <a:off x="2535" y="2484"/>
                  <a:ext cx="1209" cy="73"/>
                  <a:chOff x="1223" y="1799"/>
                  <a:chExt cx="1209" cy="73"/>
                </a:xfrm>
              </p:grpSpPr>
              <p:sp>
                <p:nvSpPr>
                  <p:cNvPr id="117660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47"/>
                    <a:ext cx="11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 type="none" w="lg" len="lg"/>
                    <a:tailEnd type="oval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60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799"/>
                    <a:ext cx="73" cy="7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76683" name="Group 107"/>
              <p:cNvGrpSpPr>
                <a:grpSpLocks/>
              </p:cNvGrpSpPr>
              <p:nvPr/>
            </p:nvGrpSpPr>
            <p:grpSpPr bwMode="auto">
              <a:xfrm>
                <a:off x="2559" y="3096"/>
                <a:ext cx="1440" cy="327"/>
                <a:chOff x="4656" y="1497"/>
                <a:chExt cx="1440" cy="327"/>
              </a:xfrm>
            </p:grpSpPr>
            <p:sp>
              <p:nvSpPr>
                <p:cNvPr id="11766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704" y="1497"/>
                  <a:ext cx="139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>
                      <a:solidFill>
                        <a:srgbClr val="000000"/>
                      </a:solidFill>
                    </a:rPr>
                    <a:t>Fourier Transform</a:t>
                  </a:r>
                </a:p>
              </p:txBody>
            </p:sp>
            <p:grpSp>
              <p:nvGrpSpPr>
                <p:cNvPr id="1176685" name="Group 109"/>
                <p:cNvGrpSpPr>
                  <a:grpSpLocks/>
                </p:cNvGrpSpPr>
                <p:nvPr/>
              </p:nvGrpSpPr>
              <p:grpSpPr bwMode="auto">
                <a:xfrm>
                  <a:off x="4656" y="1751"/>
                  <a:ext cx="1209" cy="73"/>
                  <a:chOff x="1223" y="1799"/>
                  <a:chExt cx="1209" cy="73"/>
                </a:xfrm>
              </p:grpSpPr>
              <p:sp>
                <p:nvSpPr>
                  <p:cNvPr id="117668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47"/>
                    <a:ext cx="11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 type="none" w="lg" len="lg"/>
                    <a:tailEnd type="oval" w="lg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687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799"/>
                    <a:ext cx="73" cy="7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76715" name="Oval 139"/>
            <p:cNvSpPr>
              <a:spLocks noChangeArrowheads="1"/>
            </p:cNvSpPr>
            <p:nvPr/>
          </p:nvSpPr>
          <p:spPr bwMode="auto">
            <a:xfrm>
              <a:off x="3743" y="2200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76692" name="Picture 1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2788" y="2484438"/>
            <a:ext cx="5886450" cy="2847975"/>
          </a:xfrm>
          <a:prstGeom prst="rect">
            <a:avLst/>
          </a:prstGeom>
          <a:noFill/>
        </p:spPr>
      </p:pic>
      <p:grpSp>
        <p:nvGrpSpPr>
          <p:cNvPr id="1176700" name="Group 124"/>
          <p:cNvGrpSpPr>
            <a:grpSpLocks/>
          </p:cNvGrpSpPr>
          <p:nvPr/>
        </p:nvGrpSpPr>
        <p:grpSpPr bwMode="auto">
          <a:xfrm>
            <a:off x="1982788" y="2484438"/>
            <a:ext cx="5805487" cy="3581400"/>
            <a:chOff x="1221" y="1536"/>
            <a:chExt cx="3657" cy="2256"/>
          </a:xfrm>
        </p:grpSpPr>
        <p:pic>
          <p:nvPicPr>
            <p:cNvPr id="1176693" name="Picture 11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221" y="1536"/>
              <a:ext cx="3657" cy="2256"/>
            </a:xfrm>
            <a:prstGeom prst="rect">
              <a:avLst/>
            </a:prstGeom>
            <a:noFill/>
          </p:spPr>
        </p:pic>
        <p:graphicFrame>
          <p:nvGraphicFramePr>
            <p:cNvPr id="1176696" name="Object 120"/>
            <p:cNvGraphicFramePr>
              <a:graphicFrameLocks noChangeAspect="1"/>
            </p:cNvGraphicFramePr>
            <p:nvPr/>
          </p:nvGraphicFramePr>
          <p:xfrm>
            <a:off x="1504" y="1650"/>
            <a:ext cx="4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722" name="Equation" r:id="rId18" imgW="266400" imgH="190440" progId="Equation.DSMT4">
                    <p:embed/>
                  </p:oleObj>
                </mc:Choice>
                <mc:Fallback>
                  <p:oleObj name="Equation" r:id="rId18" imgW="266400" imgH="19044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650"/>
                          <a:ext cx="42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6699" name="Object 123"/>
            <p:cNvGraphicFramePr>
              <a:graphicFrameLocks noChangeAspect="1"/>
            </p:cNvGraphicFramePr>
            <p:nvPr/>
          </p:nvGraphicFramePr>
          <p:xfrm>
            <a:off x="4581" y="3436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723" name="Equation" r:id="rId20" imgW="114120" imgH="152280" progId="Equation.DSMT4">
                    <p:embed/>
                  </p:oleObj>
                </mc:Choice>
                <mc:Fallback>
                  <p:oleObj name="Equation" r:id="rId20" imgW="114120" imgH="15228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3436"/>
                          <a:ext cx="18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6681" name="Rectangle 105"/>
          <p:cNvSpPr>
            <a:spLocks noGrp="1" noChangeArrowheads="1"/>
          </p:cNvSpPr>
          <p:nvPr>
            <p:ph type="title"/>
          </p:nvPr>
        </p:nvSpPr>
        <p:spPr>
          <a:xfrm>
            <a:off x="-177800" y="549275"/>
            <a:ext cx="1015365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 smtClean="0">
                <a:latin typeface="Arial Black" pitchFamily="34" charset="0"/>
              </a:rPr>
              <a:t>Dispersion </a:t>
            </a:r>
            <a:r>
              <a:rPr lang="nb-NO" altLang="zh-CN" sz="2800" b="1" dirty="0">
                <a:latin typeface="Arial Black" pitchFamily="34" charset="0"/>
              </a:rPr>
              <a:t>and Seclectivity of Wireless Channels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76682" name="Rectangle 106"/>
          <p:cNvSpPr>
            <a:spLocks noChangeArrowheads="1"/>
          </p:cNvSpPr>
          <p:nvPr/>
        </p:nvSpPr>
        <p:spPr bwMode="auto">
          <a:xfrm>
            <a:off x="273050" y="1179513"/>
            <a:ext cx="9090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>
                <a:solidFill>
                  <a:schemeClr val="tx1"/>
                </a:solidFill>
              </a:rPr>
              <a:t>Dispersion: </a:t>
            </a:r>
            <a:r>
              <a:rPr kumimoji="0" lang="en-US" altLang="zh-CN" sz="2000">
                <a:solidFill>
                  <a:schemeClr val="tx1"/>
                </a:solidFill>
              </a:rPr>
              <a:t>spread effect of wireless channels, which means that wireless channels spread the transmitted signal in a certain domain</a:t>
            </a:r>
            <a:r>
              <a:rPr kumimoji="0" lang="en-US" altLang="zh-CN" sz="2000" b="1">
                <a:solidFill>
                  <a:schemeClr val="tx1"/>
                </a:solidFill>
              </a:rPr>
              <a:t>.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>
                <a:solidFill>
                  <a:schemeClr val="tx1"/>
                </a:solidFill>
              </a:rPr>
              <a:t>Selectivity: </a:t>
            </a:r>
            <a:r>
              <a:rPr kumimoji="0" lang="en-US" altLang="zh-CN" sz="2000">
                <a:solidFill>
                  <a:schemeClr val="tx1"/>
                </a:solidFill>
              </a:rPr>
              <a:t>wireless channel changes over a certain domain.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None/>
            </a:pPr>
            <a:endParaRPr kumimoji="0"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176712" name="Group 136"/>
          <p:cNvGrpSpPr>
            <a:grpSpLocks/>
          </p:cNvGrpSpPr>
          <p:nvPr/>
        </p:nvGrpSpPr>
        <p:grpSpPr bwMode="auto">
          <a:xfrm>
            <a:off x="1487488" y="2484438"/>
            <a:ext cx="2790825" cy="2565400"/>
            <a:chOff x="937" y="1565"/>
            <a:chExt cx="1758" cy="1616"/>
          </a:xfrm>
        </p:grpSpPr>
        <p:sp>
          <p:nvSpPr>
            <p:cNvPr id="1176689" name="Text Box 113"/>
            <p:cNvSpPr txBox="1">
              <a:spLocks noChangeArrowheads="1"/>
            </p:cNvSpPr>
            <p:nvPr/>
          </p:nvSpPr>
          <p:spPr bwMode="auto">
            <a:xfrm>
              <a:off x="1561" y="2902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US" altLang="zh-CN" sz="2000" b="1"/>
                <a:t>Selectivity</a:t>
              </a:r>
            </a:p>
          </p:txBody>
        </p:sp>
        <p:sp>
          <p:nvSpPr>
            <p:cNvPr id="1176702" name="Rectangle 126"/>
            <p:cNvSpPr>
              <a:spLocks noChangeArrowheads="1"/>
            </p:cNvSpPr>
            <p:nvPr/>
          </p:nvSpPr>
          <p:spPr bwMode="auto">
            <a:xfrm>
              <a:off x="937" y="1565"/>
              <a:ext cx="1559" cy="1616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76711" name="Group 135"/>
          <p:cNvGrpSpPr>
            <a:grpSpLocks/>
          </p:cNvGrpSpPr>
          <p:nvPr/>
        </p:nvGrpSpPr>
        <p:grpSpPr bwMode="auto">
          <a:xfrm>
            <a:off x="6078538" y="2484438"/>
            <a:ext cx="2474912" cy="2565400"/>
            <a:chOff x="3829" y="1565"/>
            <a:chExt cx="1559" cy="1616"/>
          </a:xfrm>
        </p:grpSpPr>
        <p:sp>
          <p:nvSpPr>
            <p:cNvPr id="1176701" name="Text Box 125"/>
            <p:cNvSpPr txBox="1">
              <a:spLocks noChangeArrowheads="1"/>
            </p:cNvSpPr>
            <p:nvPr/>
          </p:nvSpPr>
          <p:spPr bwMode="auto">
            <a:xfrm>
              <a:off x="3942" y="2897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US" altLang="zh-CN" sz="2000" b="1"/>
                <a:t>Dispersion</a:t>
              </a:r>
            </a:p>
          </p:txBody>
        </p:sp>
        <p:sp>
          <p:nvSpPr>
            <p:cNvPr id="1176703" name="Rectangle 127"/>
            <p:cNvSpPr>
              <a:spLocks noChangeArrowheads="1"/>
            </p:cNvSpPr>
            <p:nvPr/>
          </p:nvSpPr>
          <p:spPr bwMode="auto">
            <a:xfrm>
              <a:off x="3829" y="1565"/>
              <a:ext cx="1559" cy="1616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76713" name="Group 137"/>
          <p:cNvGrpSpPr>
            <a:grpSpLocks/>
          </p:cNvGrpSpPr>
          <p:nvPr/>
        </p:nvGrpSpPr>
        <p:grpSpPr bwMode="auto">
          <a:xfrm>
            <a:off x="3783013" y="4464050"/>
            <a:ext cx="2519362" cy="460375"/>
            <a:chOff x="2383" y="2812"/>
            <a:chExt cx="1587" cy="290"/>
          </a:xfrm>
        </p:grpSpPr>
        <p:grpSp>
          <p:nvGrpSpPr>
            <p:cNvPr id="1176707" name="Group 131"/>
            <p:cNvGrpSpPr>
              <a:grpSpLocks/>
            </p:cNvGrpSpPr>
            <p:nvPr/>
          </p:nvGrpSpPr>
          <p:grpSpPr bwMode="auto">
            <a:xfrm>
              <a:off x="2383" y="3010"/>
              <a:ext cx="1531" cy="92"/>
              <a:chOff x="1223" y="1799"/>
              <a:chExt cx="1209" cy="73"/>
            </a:xfrm>
          </p:grpSpPr>
          <p:sp>
            <p:nvSpPr>
              <p:cNvPr id="1176708" name="Line 132"/>
              <p:cNvSpPr>
                <a:spLocks noChangeShapeType="1"/>
              </p:cNvSpPr>
              <p:nvPr/>
            </p:nvSpPr>
            <p:spPr bwMode="auto">
              <a:xfrm>
                <a:off x="1296" y="1847"/>
                <a:ext cx="1136" cy="0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6709" name="Oval 133"/>
              <p:cNvSpPr>
                <a:spLocks noChangeArrowheads="1"/>
              </p:cNvSpPr>
              <p:nvPr/>
            </p:nvSpPr>
            <p:spPr bwMode="auto">
              <a:xfrm>
                <a:off x="1223" y="1799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6710" name="Text Box 134"/>
            <p:cNvSpPr txBox="1">
              <a:spLocks noChangeArrowheads="1"/>
            </p:cNvSpPr>
            <p:nvPr/>
          </p:nvSpPr>
          <p:spPr bwMode="auto">
            <a:xfrm>
              <a:off x="2836" y="2812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Duality</a:t>
              </a:r>
            </a:p>
          </p:txBody>
        </p:sp>
      </p:grpSp>
      <p:sp>
        <p:nvSpPr>
          <p:cNvPr id="1176717" name="Oval 141"/>
          <p:cNvSpPr>
            <a:spLocks noChangeArrowheads="1"/>
          </p:cNvSpPr>
          <p:nvPr/>
        </p:nvSpPr>
        <p:spPr bwMode="auto">
          <a:xfrm>
            <a:off x="1263650" y="3222625"/>
            <a:ext cx="7424738" cy="63023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7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76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76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76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6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6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6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6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7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7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76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6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6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7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7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7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87" name="Rectangle 39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Delay Dispersion</a:t>
            </a:r>
            <a:endParaRPr lang="en-US" altLang="zh-CN" sz="2800" b="1" dirty="0">
              <a:latin typeface="Arial Black" pitchFamily="34" charset="0"/>
            </a:endParaRPr>
          </a:p>
        </p:txBody>
      </p:sp>
      <p:grpSp>
        <p:nvGrpSpPr>
          <p:cNvPr id="1179700" name="Group 52"/>
          <p:cNvGrpSpPr>
            <a:grpSpLocks/>
          </p:cNvGrpSpPr>
          <p:nvPr/>
        </p:nvGrpSpPr>
        <p:grpSpPr bwMode="auto">
          <a:xfrm>
            <a:off x="1398588" y="2617788"/>
            <a:ext cx="277812" cy="134937"/>
            <a:chOff x="2064" y="2592"/>
            <a:chExt cx="384" cy="298"/>
          </a:xfrm>
        </p:grpSpPr>
        <p:sp>
          <p:nvSpPr>
            <p:cNvPr id="1179701" name="AutoShape 53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79702" name="AutoShape 54"/>
            <p:cNvCxnSpPr>
              <a:cxnSpLocks noChangeShapeType="1"/>
              <a:stCxn id="1179701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1179703" name="Group 55"/>
          <p:cNvGrpSpPr>
            <a:grpSpLocks/>
          </p:cNvGrpSpPr>
          <p:nvPr/>
        </p:nvGrpSpPr>
        <p:grpSpPr bwMode="auto">
          <a:xfrm>
            <a:off x="6618288" y="2843213"/>
            <a:ext cx="269875" cy="134937"/>
            <a:chOff x="2004" y="2496"/>
            <a:chExt cx="252" cy="192"/>
          </a:xfrm>
        </p:grpSpPr>
        <p:sp>
          <p:nvSpPr>
            <p:cNvPr id="1179704" name="AutoShape 56"/>
            <p:cNvSpPr>
              <a:spLocks noChangeArrowheads="1"/>
            </p:cNvSpPr>
            <p:nvPr/>
          </p:nvSpPr>
          <p:spPr bwMode="auto">
            <a:xfrm>
              <a:off x="2004" y="2496"/>
              <a:ext cx="108" cy="93"/>
            </a:xfrm>
            <a:prstGeom prst="flowChartMerg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79705" name="AutoShape 57"/>
            <p:cNvCxnSpPr>
              <a:cxnSpLocks noChangeShapeType="1"/>
              <a:stCxn id="1179704" idx="2"/>
            </p:cNvCxnSpPr>
            <p:nvPr/>
          </p:nvCxnSpPr>
          <p:spPr bwMode="auto">
            <a:xfrm rot="16200000" flipH="1">
              <a:off x="2112" y="2545"/>
              <a:ext cx="89" cy="19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179706" name="Text Box 58"/>
          <p:cNvSpPr txBox="1">
            <a:spLocks noChangeArrowheads="1"/>
          </p:cNvSpPr>
          <p:nvPr/>
        </p:nvSpPr>
        <p:spPr bwMode="auto">
          <a:xfrm>
            <a:off x="1308100" y="2754313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179707" name="Oval 59"/>
          <p:cNvSpPr>
            <a:spLocks noChangeArrowheads="1"/>
          </p:cNvSpPr>
          <p:nvPr/>
        </p:nvSpPr>
        <p:spPr bwMode="auto">
          <a:xfrm>
            <a:off x="3963988" y="1762125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79709" name="Oval 61"/>
          <p:cNvSpPr>
            <a:spLocks noChangeArrowheads="1"/>
          </p:cNvSpPr>
          <p:nvPr/>
        </p:nvSpPr>
        <p:spPr bwMode="auto">
          <a:xfrm>
            <a:off x="6169025" y="3157538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79710" name="Oval 62"/>
          <p:cNvSpPr>
            <a:spLocks noChangeArrowheads="1"/>
          </p:cNvSpPr>
          <p:nvPr/>
        </p:nvSpPr>
        <p:spPr bwMode="auto">
          <a:xfrm>
            <a:off x="7429500" y="1762125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179712" name="AutoShape 64"/>
          <p:cNvCxnSpPr>
            <a:cxnSpLocks noChangeShapeType="1"/>
            <a:stCxn id="1179701" idx="0"/>
            <a:endCxn id="1179707" idx="3"/>
          </p:cNvCxnSpPr>
          <p:nvPr/>
        </p:nvCxnSpPr>
        <p:spPr bwMode="auto">
          <a:xfrm flipV="1">
            <a:off x="1624013" y="1916113"/>
            <a:ext cx="2366962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9713" name="AutoShape 65"/>
          <p:cNvCxnSpPr>
            <a:cxnSpLocks noChangeShapeType="1"/>
            <a:stCxn id="1179707" idx="5"/>
            <a:endCxn id="1179704" idx="1"/>
          </p:cNvCxnSpPr>
          <p:nvPr/>
        </p:nvCxnSpPr>
        <p:spPr bwMode="auto">
          <a:xfrm>
            <a:off x="4117975" y="1916113"/>
            <a:ext cx="2513013" cy="960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9718" name="AutoShape 70"/>
          <p:cNvCxnSpPr>
            <a:cxnSpLocks noChangeShapeType="1"/>
            <a:stCxn id="1179701" idx="3"/>
            <a:endCxn id="1179710" idx="2"/>
          </p:cNvCxnSpPr>
          <p:nvPr/>
        </p:nvCxnSpPr>
        <p:spPr bwMode="auto">
          <a:xfrm flipV="1">
            <a:off x="1666875" y="1852613"/>
            <a:ext cx="5762625" cy="7985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9719" name="AutoShape 71"/>
          <p:cNvCxnSpPr>
            <a:cxnSpLocks noChangeShapeType="1"/>
            <a:stCxn id="1179710" idx="5"/>
            <a:endCxn id="1179704" idx="3"/>
          </p:cNvCxnSpPr>
          <p:nvPr/>
        </p:nvCxnSpPr>
        <p:spPr bwMode="auto">
          <a:xfrm flipH="1">
            <a:off x="6721475" y="1916113"/>
            <a:ext cx="862013" cy="960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9720" name="AutoShape 72"/>
          <p:cNvCxnSpPr>
            <a:cxnSpLocks noChangeShapeType="1"/>
            <a:stCxn id="1179701" idx="3"/>
            <a:endCxn id="1179709" idx="2"/>
          </p:cNvCxnSpPr>
          <p:nvPr/>
        </p:nvCxnSpPr>
        <p:spPr bwMode="auto">
          <a:xfrm>
            <a:off x="1666875" y="2651125"/>
            <a:ext cx="4502150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79721" name="AutoShape 73"/>
          <p:cNvCxnSpPr>
            <a:cxnSpLocks noChangeShapeType="1"/>
            <a:stCxn id="1179709" idx="0"/>
            <a:endCxn id="1179704" idx="3"/>
          </p:cNvCxnSpPr>
          <p:nvPr/>
        </p:nvCxnSpPr>
        <p:spPr bwMode="auto">
          <a:xfrm flipV="1">
            <a:off x="6259513" y="2876550"/>
            <a:ext cx="461962" cy="2809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79722" name="Line 74"/>
          <p:cNvSpPr>
            <a:spLocks noChangeShapeType="1"/>
          </p:cNvSpPr>
          <p:nvPr/>
        </p:nvSpPr>
        <p:spPr bwMode="auto">
          <a:xfrm flipV="1">
            <a:off x="7564438" y="1622425"/>
            <a:ext cx="58578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23" name="Text Box 75"/>
          <p:cNvSpPr txBox="1">
            <a:spLocks noChangeArrowheads="1"/>
          </p:cNvSpPr>
          <p:nvPr/>
        </p:nvSpPr>
        <p:spPr bwMode="auto">
          <a:xfrm>
            <a:off x="8104188" y="1401763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179730" name="Text Box 82"/>
          <p:cNvSpPr txBox="1">
            <a:spLocks noChangeArrowheads="1"/>
          </p:cNvSpPr>
          <p:nvPr/>
        </p:nvSpPr>
        <p:spPr bwMode="auto">
          <a:xfrm>
            <a:off x="6573838" y="297973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sp>
        <p:nvSpPr>
          <p:cNvPr id="1179739" name="Line 91"/>
          <p:cNvSpPr>
            <a:spLocks noChangeShapeType="1"/>
          </p:cNvSpPr>
          <p:nvPr/>
        </p:nvSpPr>
        <p:spPr bwMode="auto">
          <a:xfrm>
            <a:off x="1308100" y="2079625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40" name="Line 92"/>
          <p:cNvSpPr>
            <a:spLocks noChangeShapeType="1"/>
          </p:cNvSpPr>
          <p:nvPr/>
        </p:nvSpPr>
        <p:spPr bwMode="auto">
          <a:xfrm>
            <a:off x="857250" y="2079625"/>
            <a:ext cx="0" cy="314325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41" name="Line 93"/>
          <p:cNvSpPr>
            <a:spLocks noChangeShapeType="1"/>
          </p:cNvSpPr>
          <p:nvPr/>
        </p:nvSpPr>
        <p:spPr bwMode="auto">
          <a:xfrm>
            <a:off x="7473950" y="2665413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42" name="Line 94"/>
          <p:cNvSpPr>
            <a:spLocks noChangeShapeType="1"/>
          </p:cNvSpPr>
          <p:nvPr/>
        </p:nvSpPr>
        <p:spPr bwMode="auto">
          <a:xfrm>
            <a:off x="7653338" y="2663825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43" name="Line 95"/>
          <p:cNvSpPr>
            <a:spLocks noChangeShapeType="1"/>
          </p:cNvSpPr>
          <p:nvPr/>
        </p:nvSpPr>
        <p:spPr bwMode="auto">
          <a:xfrm>
            <a:off x="7832725" y="2663825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79744" name="Rectangle 96"/>
          <p:cNvSpPr>
            <a:spLocks noChangeArrowheads="1"/>
          </p:cNvSpPr>
          <p:nvPr/>
        </p:nvSpPr>
        <p:spPr bwMode="auto">
          <a:xfrm>
            <a:off x="7473950" y="2663825"/>
            <a:ext cx="358775" cy="314325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79745" name="Rectangle 97"/>
          <p:cNvSpPr>
            <a:spLocks noChangeArrowheads="1"/>
          </p:cNvSpPr>
          <p:nvPr/>
        </p:nvSpPr>
        <p:spPr bwMode="auto">
          <a:xfrm>
            <a:off x="7923213" y="2676525"/>
            <a:ext cx="358775" cy="314325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79750" name="Group 102"/>
          <p:cNvGrpSpPr>
            <a:grpSpLocks/>
          </p:cNvGrpSpPr>
          <p:nvPr/>
        </p:nvGrpSpPr>
        <p:grpSpPr bwMode="auto">
          <a:xfrm>
            <a:off x="7292975" y="2754313"/>
            <a:ext cx="1506538" cy="242887"/>
            <a:chOff x="4594" y="1735"/>
            <a:chExt cx="949" cy="153"/>
          </a:xfrm>
        </p:grpSpPr>
        <p:sp>
          <p:nvSpPr>
            <p:cNvPr id="1179746" name="Line 98"/>
            <p:cNvSpPr>
              <a:spLocks noChangeShapeType="1"/>
            </p:cNvSpPr>
            <p:nvPr/>
          </p:nvSpPr>
          <p:spPr bwMode="auto">
            <a:xfrm>
              <a:off x="4594" y="1877"/>
              <a:ext cx="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79749" name="Object 101"/>
            <p:cNvGraphicFramePr>
              <a:graphicFrameLocks noChangeAspect="1"/>
            </p:cNvGraphicFramePr>
            <p:nvPr/>
          </p:nvGraphicFramePr>
          <p:xfrm>
            <a:off x="5388" y="1735"/>
            <a:ext cx="15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64" name="Equation" r:id="rId3" imgW="114120" imgH="126720" progId="Equation.DSMT4">
                    <p:embed/>
                  </p:oleObj>
                </mc:Choice>
                <mc:Fallback>
                  <p:oleObj name="Equation" r:id="rId3" imgW="114120" imgH="12672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1735"/>
                          <a:ext cx="155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9751" name="Rectangle 103"/>
          <p:cNvSpPr>
            <a:spLocks noChangeArrowheads="1"/>
          </p:cNvSpPr>
          <p:nvPr/>
        </p:nvSpPr>
        <p:spPr bwMode="auto">
          <a:xfrm>
            <a:off x="182563" y="3543300"/>
            <a:ext cx="9542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Delay dispersion: </a:t>
            </a:r>
            <a:r>
              <a:rPr kumimoji="0" lang="en-US" altLang="zh-CN">
                <a:solidFill>
                  <a:schemeClr val="tx1"/>
                </a:solidFill>
              </a:rPr>
              <a:t>multipaths with different time delays lead to the spread of the transmitted signal</a:t>
            </a:r>
            <a:r>
              <a:rPr kumimoji="0" lang="en-US" altLang="zh-CN" b="1">
                <a:solidFill>
                  <a:schemeClr val="tx1"/>
                </a:solidFill>
              </a:rPr>
              <a:t>.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chemeClr val="tx1"/>
                </a:solidFill>
              </a:rPr>
              <a:t>Measured by delay spread, </a:t>
            </a:r>
            <a:r>
              <a:rPr lang="nb-NO" altLang="zh-CN" sz="1600" i="1">
                <a:solidFill>
                  <a:srgbClr val="000000"/>
                </a:solidFill>
              </a:rPr>
              <a:t>De</a:t>
            </a:r>
            <a:r>
              <a:rPr lang="nb-NO" altLang="zh-CN" sz="1600" i="1" baseline="-25000">
                <a:solidFill>
                  <a:srgbClr val="000000"/>
                </a:solidFill>
              </a:rPr>
              <a:t>s</a:t>
            </a:r>
            <a:r>
              <a:rPr kumimoji="0" lang="en-US" altLang="zh-CN" sz="1600" b="1">
                <a:solidFill>
                  <a:schemeClr val="tx1"/>
                </a:solidFill>
              </a:rPr>
              <a:t>,                                          . </a:t>
            </a:r>
            <a:endParaRPr kumimoji="0" lang="en-US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1179754" name="Object 106"/>
          <p:cNvGraphicFramePr>
            <a:graphicFrameLocks noChangeAspect="1"/>
          </p:cNvGraphicFramePr>
          <p:nvPr/>
        </p:nvGraphicFramePr>
        <p:xfrm>
          <a:off x="2657475" y="4373563"/>
          <a:ext cx="32400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65" name="Equation" r:id="rId5" imgW="1511280" imgH="380880" progId="Equation.DSMT4">
                  <p:embed/>
                </p:oleObj>
              </mc:Choice>
              <mc:Fallback>
                <p:oleObj name="Equation" r:id="rId5" imgW="1511280" imgH="3808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373563"/>
                        <a:ext cx="32400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757" name="Object 109"/>
          <p:cNvGraphicFramePr>
            <a:graphicFrameLocks noChangeAspect="1"/>
          </p:cNvGraphicFramePr>
          <p:nvPr/>
        </p:nvGraphicFramePr>
        <p:xfrm>
          <a:off x="3692525" y="3876675"/>
          <a:ext cx="2070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66" name="Equation" r:id="rId7" imgW="990360" imgH="241200" progId="Equation.DSMT4">
                  <p:embed/>
                </p:oleObj>
              </mc:Choice>
              <mc:Fallback>
                <p:oleObj name="Equation" r:id="rId7" imgW="990360" imgH="2412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876675"/>
                        <a:ext cx="20701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758" name="AutoShape 110"/>
          <p:cNvSpPr>
            <a:spLocks/>
          </p:cNvSpPr>
          <p:nvPr/>
        </p:nvSpPr>
        <p:spPr bwMode="auto">
          <a:xfrm rot="5400000">
            <a:off x="946944" y="1629569"/>
            <a:ext cx="269875" cy="449263"/>
          </a:xfrm>
          <a:prstGeom prst="leftBrace">
            <a:avLst>
              <a:gd name="adj1" fmla="val 1387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79759" name="Text Box 111"/>
          <p:cNvSpPr txBox="1">
            <a:spLocks noChangeArrowheads="1"/>
          </p:cNvSpPr>
          <p:nvPr/>
        </p:nvSpPr>
        <p:spPr bwMode="auto">
          <a:xfrm>
            <a:off x="407988" y="1314450"/>
            <a:ext cx="1935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Symbol duration, </a:t>
            </a:r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 sz="1600">
                <a:solidFill>
                  <a:schemeClr val="tx1"/>
                </a:solidFill>
              </a:rPr>
              <a:t> 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1179772" name="Group 124"/>
          <p:cNvGrpSpPr>
            <a:grpSpLocks/>
          </p:cNvGrpSpPr>
          <p:nvPr/>
        </p:nvGrpSpPr>
        <p:grpSpPr bwMode="auto">
          <a:xfrm>
            <a:off x="7383463" y="2033588"/>
            <a:ext cx="1935162" cy="585787"/>
            <a:chOff x="4651" y="1281"/>
            <a:chExt cx="1219" cy="369"/>
          </a:xfrm>
        </p:grpSpPr>
        <p:sp>
          <p:nvSpPr>
            <p:cNvPr id="1179760" name="AutoShape 112"/>
            <p:cNvSpPr>
              <a:spLocks/>
            </p:cNvSpPr>
            <p:nvPr/>
          </p:nvSpPr>
          <p:spPr bwMode="auto">
            <a:xfrm rot="5400000">
              <a:off x="4769" y="1423"/>
              <a:ext cx="170" cy="283"/>
            </a:xfrm>
            <a:prstGeom prst="leftBrace">
              <a:avLst>
                <a:gd name="adj1" fmla="val 1387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9761" name="Text Box 113"/>
            <p:cNvSpPr txBox="1">
              <a:spLocks noChangeArrowheads="1"/>
            </p:cNvSpPr>
            <p:nvPr/>
          </p:nvSpPr>
          <p:spPr bwMode="auto">
            <a:xfrm>
              <a:off x="4651" y="1281"/>
              <a:ext cx="121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tx1"/>
                  </a:solidFill>
                </a:rPr>
                <a:t>Symbol duration 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179771" name="Group 123"/>
          <p:cNvGrpSpPr>
            <a:grpSpLocks/>
          </p:cNvGrpSpPr>
          <p:nvPr/>
        </p:nvGrpSpPr>
        <p:grpSpPr bwMode="auto">
          <a:xfrm>
            <a:off x="7023100" y="3005138"/>
            <a:ext cx="1935163" cy="558800"/>
            <a:chOff x="4424" y="1893"/>
            <a:chExt cx="1219" cy="352"/>
          </a:xfrm>
        </p:grpSpPr>
        <p:sp>
          <p:nvSpPr>
            <p:cNvPr id="1179762" name="AutoShape 114"/>
            <p:cNvSpPr>
              <a:spLocks/>
            </p:cNvSpPr>
            <p:nvPr/>
          </p:nvSpPr>
          <p:spPr bwMode="auto">
            <a:xfrm rot="16200000">
              <a:off x="4722" y="1879"/>
              <a:ext cx="198" cy="226"/>
            </a:xfrm>
            <a:prstGeom prst="leftBrace">
              <a:avLst>
                <a:gd name="adj1" fmla="val 951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9763" name="Text Box 115"/>
            <p:cNvSpPr txBox="1">
              <a:spLocks noChangeArrowheads="1"/>
            </p:cNvSpPr>
            <p:nvPr/>
          </p:nvSpPr>
          <p:spPr bwMode="auto">
            <a:xfrm>
              <a:off x="4424" y="2033"/>
              <a:ext cx="121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tx1"/>
                  </a:solidFill>
                </a:rPr>
                <a:t>Delay spread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  <p:sp>
        <p:nvSpPr>
          <p:cNvPr id="1179764" name="Text Box 116"/>
          <p:cNvSpPr txBox="1">
            <a:spLocks noChangeArrowheads="1"/>
          </p:cNvSpPr>
          <p:nvPr/>
        </p:nvSpPr>
        <p:spPr bwMode="auto">
          <a:xfrm>
            <a:off x="812800" y="52292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&gt; </a:t>
            </a:r>
            <a:r>
              <a:rPr lang="nb-NO" altLang="zh-CN" i="1">
                <a:solidFill>
                  <a:srgbClr val="000000"/>
                </a:solidFill>
              </a:rPr>
              <a:t>De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79766" name="Text Box 118"/>
          <p:cNvSpPr txBox="1">
            <a:spLocks noChangeArrowheads="1"/>
          </p:cNvSpPr>
          <p:nvPr/>
        </p:nvSpPr>
        <p:spPr bwMode="auto">
          <a:xfrm>
            <a:off x="2073275" y="5229225"/>
            <a:ext cx="36464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No inter-symbol interference (ISI)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79767" name="Text Box 119"/>
          <p:cNvSpPr txBox="1">
            <a:spLocks noChangeArrowheads="1"/>
          </p:cNvSpPr>
          <p:nvPr/>
        </p:nvSpPr>
        <p:spPr bwMode="auto">
          <a:xfrm>
            <a:off x="5583238" y="5094288"/>
            <a:ext cx="40513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dirty="0">
                <a:solidFill>
                  <a:schemeClr val="tx1"/>
                </a:solidFill>
              </a:rPr>
              <a:t>Narrowband </a:t>
            </a:r>
            <a:r>
              <a:rPr lang="en-GB" altLang="zh-CN" dirty="0" smtClean="0">
                <a:solidFill>
                  <a:schemeClr val="tx1"/>
                </a:solidFill>
              </a:rPr>
              <a:t>(frequency </a:t>
            </a:r>
            <a:r>
              <a:rPr lang="en-GB" altLang="zh-CN" dirty="0">
                <a:solidFill>
                  <a:schemeClr val="tx1"/>
                </a:solidFill>
              </a:rPr>
              <a:t>non-selective) channels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9768" name="Text Box 120"/>
          <p:cNvSpPr txBox="1">
            <a:spLocks noChangeArrowheads="1"/>
          </p:cNvSpPr>
          <p:nvPr/>
        </p:nvSpPr>
        <p:spPr bwMode="auto">
          <a:xfrm>
            <a:off x="812800" y="57245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&lt;= </a:t>
            </a:r>
            <a:r>
              <a:rPr lang="nb-NO" altLang="zh-CN" i="1">
                <a:solidFill>
                  <a:srgbClr val="000000"/>
                </a:solidFill>
              </a:rPr>
              <a:t>De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79769" name="Text Box 121"/>
          <p:cNvSpPr txBox="1">
            <a:spLocks noChangeArrowheads="1"/>
          </p:cNvSpPr>
          <p:nvPr/>
        </p:nvSpPr>
        <p:spPr bwMode="auto">
          <a:xfrm>
            <a:off x="2117725" y="5678488"/>
            <a:ext cx="36464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Inter-symbol interference (ISI)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79770" name="Text Box 122"/>
          <p:cNvSpPr txBox="1">
            <a:spLocks noChangeArrowheads="1"/>
          </p:cNvSpPr>
          <p:nvPr/>
        </p:nvSpPr>
        <p:spPr bwMode="auto">
          <a:xfrm>
            <a:off x="5583238" y="5724525"/>
            <a:ext cx="4051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Wideband (frequency selective)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79777" name="AutoShape 129"/>
          <p:cNvSpPr>
            <a:spLocks/>
          </p:cNvSpPr>
          <p:nvPr/>
        </p:nvSpPr>
        <p:spPr bwMode="auto">
          <a:xfrm rot="5400000">
            <a:off x="1104106" y="1742282"/>
            <a:ext cx="269875" cy="223838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79780" name="Group 132"/>
          <p:cNvGrpSpPr>
            <a:grpSpLocks/>
          </p:cNvGrpSpPr>
          <p:nvPr/>
        </p:nvGrpSpPr>
        <p:grpSpPr bwMode="auto">
          <a:xfrm>
            <a:off x="7113588" y="1968500"/>
            <a:ext cx="1935162" cy="650875"/>
            <a:chOff x="2837" y="814"/>
            <a:chExt cx="1219" cy="410"/>
          </a:xfrm>
        </p:grpSpPr>
        <p:sp>
          <p:nvSpPr>
            <p:cNvPr id="1179778" name="AutoShape 130"/>
            <p:cNvSpPr>
              <a:spLocks/>
            </p:cNvSpPr>
            <p:nvPr/>
          </p:nvSpPr>
          <p:spPr bwMode="auto">
            <a:xfrm rot="5400000">
              <a:off x="3050" y="1068"/>
              <a:ext cx="170" cy="14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9779" name="Text Box 131"/>
            <p:cNvSpPr txBox="1">
              <a:spLocks noChangeArrowheads="1"/>
            </p:cNvSpPr>
            <p:nvPr/>
          </p:nvSpPr>
          <p:spPr bwMode="auto">
            <a:xfrm>
              <a:off x="2837" y="814"/>
              <a:ext cx="121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tx1"/>
                  </a:solidFill>
                </a:rPr>
                <a:t>     Symbol duration 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  <p:sp>
        <p:nvSpPr>
          <p:cNvPr id="1179781" name="Text Box 133"/>
          <p:cNvSpPr txBox="1">
            <a:spLocks noChangeArrowheads="1"/>
          </p:cNvSpPr>
          <p:nvPr/>
        </p:nvSpPr>
        <p:spPr bwMode="auto">
          <a:xfrm>
            <a:off x="722313" y="45481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Impulse response: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7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7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79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79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7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9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9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7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7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7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7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7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7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7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7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179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179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7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79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79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7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7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7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7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7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7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7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7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17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17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17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7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7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7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7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7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7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7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7.40741E-7 L 0.03189 7.40741E-7 " pathEditMode="relative" ptsTypes="AA">
                                      <p:cBhvr>
                                        <p:cTn id="124" dur="2000" fill="hold"/>
                                        <p:tgtEl>
                                          <p:spTgt spid="1179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17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7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7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2000"/>
                                        <p:tgtEl>
                                          <p:spTgt spid="117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1.11111E-6 L -0.02724 1.11111E-6 " pathEditMode="relative" ptsTypes="AA">
                                      <p:cBhvr>
                                        <p:cTn id="140" dur="2000" fill="hold"/>
                                        <p:tgtEl>
                                          <p:spTgt spid="1179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179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79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9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7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7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7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740" grpId="0" animBg="1"/>
      <p:bldP spid="1179741" grpId="0" animBg="1"/>
      <p:bldP spid="1179742" grpId="0" animBg="1"/>
      <p:bldP spid="1179743" grpId="0" animBg="1"/>
      <p:bldP spid="1179744" grpId="0" animBg="1"/>
      <p:bldP spid="1179745" grpId="0" animBg="1"/>
      <p:bldP spid="1179745" grpId="1" animBg="1"/>
      <p:bldP spid="1179758" grpId="0" animBg="1"/>
      <p:bldP spid="1179764" grpId="0"/>
      <p:bldP spid="1179766" grpId="0"/>
      <p:bldP spid="1179767" grpId="0"/>
      <p:bldP spid="1179768" grpId="0"/>
      <p:bldP spid="1179769" grpId="0"/>
      <p:bldP spid="1179770" grpId="0"/>
      <p:bldP spid="11797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886" name="Text Box 118"/>
          <p:cNvSpPr txBox="1">
            <a:spLocks noChangeArrowheads="1"/>
          </p:cNvSpPr>
          <p:nvPr/>
        </p:nvSpPr>
        <p:spPr bwMode="auto">
          <a:xfrm>
            <a:off x="3298825" y="4194175"/>
            <a:ext cx="404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Frequency Seclectivity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84800" name="Rectangle 32"/>
          <p:cNvSpPr>
            <a:spLocks noChangeArrowheads="1"/>
          </p:cNvSpPr>
          <p:nvPr/>
        </p:nvSpPr>
        <p:spPr bwMode="auto">
          <a:xfrm>
            <a:off x="317500" y="2573338"/>
            <a:ext cx="927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 dirty="0">
                <a:solidFill>
                  <a:schemeClr val="tx1"/>
                </a:solidFill>
              </a:rPr>
              <a:t>Frequency selectivity: </a:t>
            </a:r>
            <a:r>
              <a:rPr kumimoji="0" lang="en-US" altLang="zh-CN" dirty="0">
                <a:solidFill>
                  <a:schemeClr val="tx1"/>
                </a:solidFill>
              </a:rPr>
              <a:t>channel changes over frequency.</a:t>
            </a:r>
            <a:r>
              <a:rPr kumimoji="0" lang="en-US" altLang="zh-CN" b="1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 dirty="0">
                <a:solidFill>
                  <a:schemeClr val="tx1"/>
                </a:solidFill>
              </a:rPr>
              <a:t>Measured by coherence bandwidth, </a:t>
            </a:r>
            <a:r>
              <a:rPr lang="nb-NO" altLang="zh-CN" sz="1600" i="1" dirty="0">
                <a:solidFill>
                  <a:srgbClr val="000000"/>
                </a:solidFill>
              </a:rPr>
              <a:t>C</a:t>
            </a:r>
            <a:r>
              <a:rPr lang="nb-NO" altLang="zh-CN" sz="1600" i="1" baseline="-25000" dirty="0">
                <a:solidFill>
                  <a:srgbClr val="000000"/>
                </a:solidFill>
              </a:rPr>
              <a:t>B </a:t>
            </a:r>
            <a:r>
              <a:rPr kumimoji="0" lang="en-US" altLang="zh-CN" sz="1600" b="1">
                <a:solidFill>
                  <a:schemeClr val="tx1"/>
                </a:solidFill>
              </a:rPr>
              <a:t>: the bandwidth over which channels express similar </a:t>
            </a:r>
            <a:r>
              <a:rPr kumimoji="0" lang="en-US" altLang="en-US" sz="1600" b="1">
                <a:solidFill>
                  <a:schemeClr val="tx1"/>
                </a:solidFill>
              </a:rPr>
              <a:t>characteristic</a:t>
            </a:r>
            <a:r>
              <a:rPr kumimoji="0" lang="en-US" altLang="zh-CN" sz="1600" b="1">
                <a:solidFill>
                  <a:schemeClr val="tx1"/>
                </a:solidFill>
              </a:rPr>
              <a:t>.                                            </a:t>
            </a:r>
          </a:p>
        </p:txBody>
      </p:sp>
      <p:graphicFrame>
        <p:nvGraphicFramePr>
          <p:cNvPr id="1184801" name="Object 33"/>
          <p:cNvGraphicFramePr>
            <a:graphicFrameLocks noChangeAspect="1"/>
          </p:cNvGraphicFramePr>
          <p:nvPr/>
        </p:nvGraphicFramePr>
        <p:xfrm>
          <a:off x="317500" y="1268413"/>
          <a:ext cx="32400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73" name="Equation" r:id="rId3" imgW="1511280" imgH="380880" progId="Equation.DSMT4">
                  <p:embed/>
                </p:oleObj>
              </mc:Choice>
              <mc:Fallback>
                <p:oleObj name="Equation" r:id="rId3" imgW="1511280" imgH="3808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268413"/>
                        <a:ext cx="32400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822" name="AutoShape 54"/>
          <p:cNvSpPr>
            <a:spLocks noChangeArrowheads="1"/>
          </p:cNvSpPr>
          <p:nvPr/>
        </p:nvSpPr>
        <p:spPr bwMode="auto">
          <a:xfrm>
            <a:off x="3557588" y="1493838"/>
            <a:ext cx="2114550" cy="314325"/>
          </a:xfrm>
          <a:prstGeom prst="rightArrow">
            <a:avLst>
              <a:gd name="adj1" fmla="val 50000"/>
              <a:gd name="adj2" fmla="val 168182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4823" name="Text Box 55"/>
          <p:cNvSpPr txBox="1">
            <a:spLocks noChangeArrowheads="1"/>
          </p:cNvSpPr>
          <p:nvPr/>
        </p:nvSpPr>
        <p:spPr bwMode="auto">
          <a:xfrm>
            <a:off x="3513138" y="1133475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Fourier transform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184826" name="Object 58"/>
          <p:cNvGraphicFramePr>
            <a:graphicFrameLocks noChangeAspect="1"/>
          </p:cNvGraphicFramePr>
          <p:nvPr/>
        </p:nvGraphicFramePr>
        <p:xfrm>
          <a:off x="4322763" y="1741488"/>
          <a:ext cx="3159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74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1741488"/>
                        <a:ext cx="3159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4829" name="Object 61"/>
          <p:cNvGraphicFramePr>
            <a:graphicFrameLocks noChangeAspect="1"/>
          </p:cNvGraphicFramePr>
          <p:nvPr/>
        </p:nvGraphicFramePr>
        <p:xfrm>
          <a:off x="5767388" y="1314450"/>
          <a:ext cx="33226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75" name="Equation" r:id="rId7" imgW="1549080" imgH="380880" progId="Equation.DSMT4">
                  <p:embed/>
                </p:oleObj>
              </mc:Choice>
              <mc:Fallback>
                <p:oleObj name="Equation" r:id="rId7" imgW="1549080" imgH="3808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314450"/>
                        <a:ext cx="332263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830" name="Text Box 62"/>
          <p:cNvSpPr txBox="1">
            <a:spLocks noChangeArrowheads="1"/>
          </p:cNvSpPr>
          <p:nvPr/>
        </p:nvSpPr>
        <p:spPr bwMode="auto">
          <a:xfrm>
            <a:off x="903288" y="198913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Impulse response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84831" name="Text Box 63"/>
          <p:cNvSpPr txBox="1">
            <a:spLocks noChangeArrowheads="1"/>
          </p:cNvSpPr>
          <p:nvPr/>
        </p:nvSpPr>
        <p:spPr bwMode="auto">
          <a:xfrm>
            <a:off x="6348413" y="20335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Transfer function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84843" name="Group 75"/>
          <p:cNvGrpSpPr>
            <a:grpSpLocks/>
          </p:cNvGrpSpPr>
          <p:nvPr/>
        </p:nvGrpSpPr>
        <p:grpSpPr bwMode="auto">
          <a:xfrm>
            <a:off x="3062288" y="3654425"/>
            <a:ext cx="3465512" cy="2295525"/>
            <a:chOff x="1901" y="2273"/>
            <a:chExt cx="2183" cy="1446"/>
          </a:xfrm>
        </p:grpSpPr>
        <p:graphicFrame>
          <p:nvGraphicFramePr>
            <p:cNvPr id="1184834" name="Object 66"/>
            <p:cNvGraphicFramePr>
              <a:graphicFrameLocks noChangeAspect="1"/>
            </p:cNvGraphicFramePr>
            <p:nvPr/>
          </p:nvGraphicFramePr>
          <p:xfrm>
            <a:off x="1987" y="2273"/>
            <a:ext cx="5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76" name="Equation" r:id="rId9" imgW="368280" imgH="190440" progId="Equation.DSMT4">
                    <p:embed/>
                  </p:oleObj>
                </mc:Choice>
                <mc:Fallback>
                  <p:oleObj name="Equation" r:id="rId9" imgW="368280" imgH="19044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2273"/>
                          <a:ext cx="5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4835" name="Object 67"/>
            <p:cNvGraphicFramePr>
              <a:graphicFrameLocks noChangeAspect="1"/>
            </p:cNvGraphicFramePr>
            <p:nvPr/>
          </p:nvGraphicFramePr>
          <p:xfrm>
            <a:off x="3744" y="3435"/>
            <a:ext cx="2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77" name="Equation" r:id="rId11" imgW="152280" imgH="190440" progId="Equation.DSMT4">
                    <p:embed/>
                  </p:oleObj>
                </mc:Choice>
                <mc:Fallback>
                  <p:oleObj name="Equation" r:id="rId11" imgW="152280" imgH="19044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435"/>
                          <a:ext cx="244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4837" name="Line 69"/>
            <p:cNvSpPr>
              <a:spLocks noChangeShapeType="1"/>
            </p:cNvSpPr>
            <p:nvPr/>
          </p:nvSpPr>
          <p:spPr bwMode="auto">
            <a:xfrm>
              <a:off x="1901" y="2301"/>
              <a:ext cx="0" cy="1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38" name="Line 70"/>
            <p:cNvSpPr>
              <a:spLocks noChangeShapeType="1"/>
            </p:cNvSpPr>
            <p:nvPr/>
          </p:nvSpPr>
          <p:spPr bwMode="auto">
            <a:xfrm flipH="1" flipV="1">
              <a:off x="1901" y="3718"/>
              <a:ext cx="21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184841" name="Picture 7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7" y="2783"/>
              <a:ext cx="1645" cy="746"/>
            </a:xfrm>
            <a:prstGeom prst="rect">
              <a:avLst/>
            </a:prstGeom>
            <a:noFill/>
          </p:spPr>
        </p:pic>
      </p:grpSp>
      <p:grpSp>
        <p:nvGrpSpPr>
          <p:cNvPr id="1184849" name="Group 81"/>
          <p:cNvGrpSpPr>
            <a:grpSpLocks/>
          </p:cNvGrpSpPr>
          <p:nvPr/>
        </p:nvGrpSpPr>
        <p:grpSpPr bwMode="auto">
          <a:xfrm>
            <a:off x="4052888" y="3879850"/>
            <a:ext cx="687387" cy="642938"/>
            <a:chOff x="2525" y="2415"/>
            <a:chExt cx="433" cy="405"/>
          </a:xfrm>
        </p:grpSpPr>
        <p:sp>
          <p:nvSpPr>
            <p:cNvPr id="1184844" name="Line 76"/>
            <p:cNvSpPr>
              <a:spLocks noChangeShapeType="1"/>
            </p:cNvSpPr>
            <p:nvPr/>
          </p:nvSpPr>
          <p:spPr bwMode="auto">
            <a:xfrm>
              <a:off x="2646" y="2650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45" name="Line 77"/>
            <p:cNvSpPr>
              <a:spLocks noChangeShapeType="1"/>
            </p:cNvSpPr>
            <p:nvPr/>
          </p:nvSpPr>
          <p:spPr bwMode="auto">
            <a:xfrm>
              <a:off x="2821" y="2642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46" name="Line 78"/>
            <p:cNvSpPr>
              <a:spLocks noChangeShapeType="1"/>
            </p:cNvSpPr>
            <p:nvPr/>
          </p:nvSpPr>
          <p:spPr bwMode="auto">
            <a:xfrm>
              <a:off x="2525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47" name="Line 79"/>
            <p:cNvSpPr>
              <a:spLocks noChangeShapeType="1"/>
            </p:cNvSpPr>
            <p:nvPr/>
          </p:nvSpPr>
          <p:spPr bwMode="auto">
            <a:xfrm>
              <a:off x="2837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48" name="Text Box 80"/>
            <p:cNvSpPr txBox="1">
              <a:spLocks noChangeArrowheads="1"/>
            </p:cNvSpPr>
            <p:nvPr/>
          </p:nvSpPr>
          <p:spPr bwMode="auto">
            <a:xfrm>
              <a:off x="2590" y="2415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B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4850" name="Line 82"/>
          <p:cNvSpPr>
            <a:spLocks noChangeShapeType="1"/>
          </p:cNvSpPr>
          <p:nvPr/>
        </p:nvSpPr>
        <p:spPr bwMode="auto">
          <a:xfrm>
            <a:off x="2206625" y="4373563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84851" name="Line 83"/>
          <p:cNvSpPr>
            <a:spLocks noChangeShapeType="1"/>
          </p:cNvSpPr>
          <p:nvPr/>
        </p:nvSpPr>
        <p:spPr bwMode="auto">
          <a:xfrm>
            <a:off x="1755775" y="4373563"/>
            <a:ext cx="0" cy="314325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84852" name="AutoShape 84"/>
          <p:cNvSpPr>
            <a:spLocks/>
          </p:cNvSpPr>
          <p:nvPr/>
        </p:nvSpPr>
        <p:spPr bwMode="auto">
          <a:xfrm rot="5400000">
            <a:off x="1845469" y="3923506"/>
            <a:ext cx="269875" cy="449263"/>
          </a:xfrm>
          <a:prstGeom prst="leftBrace">
            <a:avLst>
              <a:gd name="adj1" fmla="val 1387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4853" name="Text Box 85"/>
          <p:cNvSpPr txBox="1">
            <a:spLocks noChangeArrowheads="1"/>
          </p:cNvSpPr>
          <p:nvPr/>
        </p:nvSpPr>
        <p:spPr bwMode="auto">
          <a:xfrm>
            <a:off x="1306513" y="3608388"/>
            <a:ext cx="19351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Symbol duration, </a:t>
            </a:r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 sz="1600">
                <a:solidFill>
                  <a:schemeClr val="tx1"/>
                </a:solidFill>
              </a:rPr>
              <a:t>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184854" name="AutoShape 86"/>
          <p:cNvSpPr>
            <a:spLocks/>
          </p:cNvSpPr>
          <p:nvPr/>
        </p:nvSpPr>
        <p:spPr bwMode="auto">
          <a:xfrm rot="5400000">
            <a:off x="2002631" y="4036219"/>
            <a:ext cx="269875" cy="223838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4856" name="AutoShape 88"/>
          <p:cNvSpPr>
            <a:spLocks noChangeArrowheads="1"/>
          </p:cNvSpPr>
          <p:nvPr/>
        </p:nvSpPr>
        <p:spPr bwMode="auto">
          <a:xfrm>
            <a:off x="2386013" y="4375150"/>
            <a:ext cx="944562" cy="134938"/>
          </a:xfrm>
          <a:prstGeom prst="rightArrow">
            <a:avLst>
              <a:gd name="adj1" fmla="val 50000"/>
              <a:gd name="adj2" fmla="val 174999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84876" name="Group 108"/>
          <p:cNvGrpSpPr>
            <a:grpSpLocks/>
          </p:cNvGrpSpPr>
          <p:nvPr/>
        </p:nvGrpSpPr>
        <p:grpSpPr bwMode="auto">
          <a:xfrm>
            <a:off x="3498850" y="3924300"/>
            <a:ext cx="327025" cy="1220788"/>
            <a:chOff x="1440" y="2415"/>
            <a:chExt cx="206" cy="769"/>
          </a:xfrm>
        </p:grpSpPr>
        <p:sp>
          <p:nvSpPr>
            <p:cNvPr id="1184857" name="Line 89"/>
            <p:cNvSpPr>
              <a:spLocks noChangeShapeType="1"/>
            </p:cNvSpPr>
            <p:nvPr/>
          </p:nvSpPr>
          <p:spPr bwMode="auto">
            <a:xfrm>
              <a:off x="1638" y="2415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84860" name="Object 92"/>
            <p:cNvGraphicFramePr>
              <a:graphicFrameLocks noChangeAspect="1"/>
            </p:cNvGraphicFramePr>
            <p:nvPr/>
          </p:nvGraphicFramePr>
          <p:xfrm>
            <a:off x="1440" y="2954"/>
            <a:ext cx="20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78" name="Equation" r:id="rId14" imgW="152280" imgH="190440" progId="Equation.DSMT4">
                    <p:embed/>
                  </p:oleObj>
                </mc:Choice>
                <mc:Fallback>
                  <p:oleObj name="Equation" r:id="rId14" imgW="152280" imgH="19044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54"/>
                          <a:ext cx="206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4867" name="Rectangle 99"/>
          <p:cNvSpPr>
            <a:spLocks noChangeArrowheads="1"/>
          </p:cNvSpPr>
          <p:nvPr/>
        </p:nvSpPr>
        <p:spPr bwMode="auto">
          <a:xfrm>
            <a:off x="3825875" y="4225925"/>
            <a:ext cx="539750" cy="3603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4877" name="Rectangle 109"/>
          <p:cNvSpPr>
            <a:spLocks noChangeArrowheads="1"/>
          </p:cNvSpPr>
          <p:nvPr/>
        </p:nvSpPr>
        <p:spPr bwMode="auto">
          <a:xfrm>
            <a:off x="7426325" y="4194175"/>
            <a:ext cx="360363" cy="360363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4878" name="Text Box 110"/>
          <p:cNvSpPr txBox="1">
            <a:spLocks noChangeArrowheads="1"/>
          </p:cNvSpPr>
          <p:nvPr/>
        </p:nvSpPr>
        <p:spPr bwMode="auto">
          <a:xfrm>
            <a:off x="1082675" y="53054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&lt;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B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84879" name="Text Box 111"/>
          <p:cNvSpPr txBox="1">
            <a:spLocks noChangeArrowheads="1"/>
          </p:cNvSpPr>
          <p:nvPr/>
        </p:nvSpPr>
        <p:spPr bwMode="auto">
          <a:xfrm>
            <a:off x="3378200" y="5319713"/>
            <a:ext cx="6256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Narrowband (flat fading/frequency non-selective)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84880" name="Text Box 112"/>
          <p:cNvSpPr txBox="1">
            <a:spLocks noChangeArrowheads="1"/>
          </p:cNvSpPr>
          <p:nvPr/>
        </p:nvSpPr>
        <p:spPr bwMode="auto">
          <a:xfrm>
            <a:off x="1082675" y="57245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&gt;=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B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84881" name="Text Box 113"/>
          <p:cNvSpPr txBox="1">
            <a:spLocks noChangeArrowheads="1"/>
          </p:cNvSpPr>
          <p:nvPr/>
        </p:nvSpPr>
        <p:spPr bwMode="auto">
          <a:xfrm>
            <a:off x="4187825" y="5768975"/>
            <a:ext cx="4051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Wideband (frequency selective) channels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84887" name="Group 119"/>
          <p:cNvGrpSpPr>
            <a:grpSpLocks/>
          </p:cNvGrpSpPr>
          <p:nvPr/>
        </p:nvGrpSpPr>
        <p:grpSpPr bwMode="auto">
          <a:xfrm>
            <a:off x="3556000" y="4238625"/>
            <a:ext cx="269875" cy="134938"/>
            <a:chOff x="1674" y="2670"/>
            <a:chExt cx="170" cy="85"/>
          </a:xfrm>
        </p:grpSpPr>
        <p:sp>
          <p:nvSpPr>
            <p:cNvPr id="1184882" name="Line 114"/>
            <p:cNvSpPr>
              <a:spLocks noChangeShapeType="1"/>
            </p:cNvSpPr>
            <p:nvPr/>
          </p:nvSpPr>
          <p:spPr bwMode="auto">
            <a:xfrm flipH="1">
              <a:off x="1674" y="2670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84" name="Line 116"/>
            <p:cNvSpPr>
              <a:spLocks noChangeShapeType="1"/>
            </p:cNvSpPr>
            <p:nvPr/>
          </p:nvSpPr>
          <p:spPr bwMode="auto">
            <a:xfrm flipV="1">
              <a:off x="1759" y="2670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84888" name="Group 120"/>
          <p:cNvGrpSpPr>
            <a:grpSpLocks/>
          </p:cNvGrpSpPr>
          <p:nvPr/>
        </p:nvGrpSpPr>
        <p:grpSpPr bwMode="auto">
          <a:xfrm>
            <a:off x="3576638" y="4445000"/>
            <a:ext cx="269875" cy="141288"/>
            <a:chOff x="1687" y="2800"/>
            <a:chExt cx="170" cy="89"/>
          </a:xfrm>
        </p:grpSpPr>
        <p:sp>
          <p:nvSpPr>
            <p:cNvPr id="1184883" name="Line 115"/>
            <p:cNvSpPr>
              <a:spLocks noChangeShapeType="1"/>
            </p:cNvSpPr>
            <p:nvPr/>
          </p:nvSpPr>
          <p:spPr bwMode="auto">
            <a:xfrm flipH="1">
              <a:off x="1687" y="2889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85" name="Line 117"/>
            <p:cNvSpPr>
              <a:spLocks noChangeShapeType="1"/>
            </p:cNvSpPr>
            <p:nvPr/>
          </p:nvSpPr>
          <p:spPr bwMode="auto">
            <a:xfrm flipV="1">
              <a:off x="1759" y="2800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4889" name="Rectangle 121"/>
          <p:cNvSpPr>
            <a:spLocks noChangeArrowheads="1"/>
          </p:cNvSpPr>
          <p:nvPr/>
        </p:nvSpPr>
        <p:spPr bwMode="auto">
          <a:xfrm>
            <a:off x="3825875" y="3968750"/>
            <a:ext cx="539750" cy="80962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84893" name="Group 125"/>
          <p:cNvGrpSpPr>
            <a:grpSpLocks/>
          </p:cNvGrpSpPr>
          <p:nvPr/>
        </p:nvGrpSpPr>
        <p:grpSpPr bwMode="auto">
          <a:xfrm>
            <a:off x="7426325" y="3968750"/>
            <a:ext cx="541338" cy="855663"/>
            <a:chOff x="2184" y="2500"/>
            <a:chExt cx="341" cy="539"/>
          </a:xfrm>
        </p:grpSpPr>
        <p:sp>
          <p:nvSpPr>
            <p:cNvPr id="1184890" name="Rectangle 122"/>
            <p:cNvSpPr>
              <a:spLocks noChangeArrowheads="1"/>
            </p:cNvSpPr>
            <p:nvPr/>
          </p:nvSpPr>
          <p:spPr bwMode="auto">
            <a:xfrm>
              <a:off x="2184" y="2585"/>
              <a:ext cx="227" cy="369"/>
            </a:xfrm>
            <a:prstGeom prst="rect">
              <a:avLst/>
            </a:prstGeom>
            <a:solidFill>
              <a:srgbClr val="FF66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91" name="Rectangle 123"/>
            <p:cNvSpPr>
              <a:spLocks noChangeArrowheads="1"/>
            </p:cNvSpPr>
            <p:nvPr/>
          </p:nvSpPr>
          <p:spPr bwMode="auto">
            <a:xfrm>
              <a:off x="2184" y="2500"/>
              <a:ext cx="142" cy="86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92" name="Rectangle 124"/>
            <p:cNvSpPr>
              <a:spLocks noChangeArrowheads="1"/>
            </p:cNvSpPr>
            <p:nvPr/>
          </p:nvSpPr>
          <p:spPr bwMode="auto">
            <a:xfrm>
              <a:off x="2184" y="2954"/>
              <a:ext cx="341" cy="85"/>
            </a:xfrm>
            <a:prstGeom prst="rect">
              <a:avLst/>
            </a:prstGeom>
            <a:solidFill>
              <a:srgbClr val="80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84875" name="Group 107"/>
          <p:cNvGrpSpPr>
            <a:grpSpLocks/>
          </p:cNvGrpSpPr>
          <p:nvPr/>
        </p:nvGrpSpPr>
        <p:grpSpPr bwMode="auto">
          <a:xfrm>
            <a:off x="5537200" y="3968750"/>
            <a:ext cx="900113" cy="809625"/>
            <a:chOff x="2922" y="2472"/>
            <a:chExt cx="567" cy="567"/>
          </a:xfrm>
        </p:grpSpPr>
        <p:sp>
          <p:nvSpPr>
            <p:cNvPr id="1184868" name="Rectangle 100"/>
            <p:cNvSpPr>
              <a:spLocks noChangeArrowheads="1"/>
            </p:cNvSpPr>
            <p:nvPr/>
          </p:nvSpPr>
          <p:spPr bwMode="auto">
            <a:xfrm>
              <a:off x="2922" y="2557"/>
              <a:ext cx="199" cy="397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69" name="Line 101"/>
            <p:cNvSpPr>
              <a:spLocks noChangeShapeType="1"/>
            </p:cNvSpPr>
            <p:nvPr/>
          </p:nvSpPr>
          <p:spPr bwMode="auto">
            <a:xfrm>
              <a:off x="3120" y="2557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70" name="Line 102"/>
            <p:cNvSpPr>
              <a:spLocks noChangeShapeType="1"/>
            </p:cNvSpPr>
            <p:nvPr/>
          </p:nvSpPr>
          <p:spPr bwMode="auto">
            <a:xfrm>
              <a:off x="3120" y="2954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71" name="Line 103"/>
            <p:cNvSpPr>
              <a:spLocks noChangeShapeType="1"/>
            </p:cNvSpPr>
            <p:nvPr/>
          </p:nvSpPr>
          <p:spPr bwMode="auto">
            <a:xfrm>
              <a:off x="3177" y="2472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72" name="Line 104"/>
            <p:cNvSpPr>
              <a:spLocks noChangeShapeType="1"/>
            </p:cNvSpPr>
            <p:nvPr/>
          </p:nvSpPr>
          <p:spPr bwMode="auto">
            <a:xfrm>
              <a:off x="3177" y="295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4873" name="Text Box 105"/>
            <p:cNvSpPr txBox="1">
              <a:spLocks noChangeArrowheads="1"/>
            </p:cNvSpPr>
            <p:nvPr/>
          </p:nvSpPr>
          <p:spPr bwMode="auto">
            <a:xfrm>
              <a:off x="3120" y="2618"/>
              <a:ext cx="369" cy="2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B</a:t>
              </a:r>
              <a:r>
                <a:rPr lang="en-GB" altLang="zh-CN" sz="1600">
                  <a:solidFill>
                    <a:schemeClr val="tx1"/>
                  </a:solidFill>
                </a:rPr>
                <a:t> 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4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4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84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84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184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184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18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84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184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8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8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8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8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84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84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8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4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84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8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8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8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8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8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84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84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8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84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84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8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84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84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8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33333E-6 L 0.16811 -3.33333E-6 " pathEditMode="relative" ptsTypes="AA">
                                      <p:cBhvr>
                                        <p:cTn id="104" dur="3000" fill="hold"/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18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18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18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8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2.22222E-6 L 0.03189 -2.22222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1184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184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8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8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8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184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8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2 0.00579 L -0.00192 0.0254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84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3 -0.02176 L -0.00113 -0.0349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184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8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33333E-6 L 0.16811 -3.33333E-6 " pathEditMode="relative" ptsTypes="AA">
                                      <p:cBhvr>
                                        <p:cTn id="156" dur="3000" fill="hold"/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18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118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18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84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84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8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886" grpId="0"/>
      <p:bldP spid="1184850" grpId="0" animBg="1"/>
      <p:bldP spid="1184851" grpId="0" animBg="1"/>
      <p:bldP spid="1184851" grpId="1" animBg="1"/>
      <p:bldP spid="1184852" grpId="0" animBg="1"/>
      <p:bldP spid="1184852" grpId="1" animBg="1"/>
      <p:bldP spid="1184853" grpId="0"/>
      <p:bldP spid="1184854" grpId="0" animBg="1"/>
      <p:bldP spid="1184856" grpId="0" animBg="1"/>
      <p:bldP spid="1184867" grpId="0" animBg="1"/>
      <p:bldP spid="1184867" grpId="1" animBg="1"/>
      <p:bldP spid="1184867" grpId="2" animBg="1"/>
      <p:bldP spid="1184877" grpId="0" animBg="1"/>
      <p:bldP spid="1184877" grpId="1" animBg="1"/>
      <p:bldP spid="1184878" grpId="0"/>
      <p:bldP spid="1184879" grpId="0"/>
      <p:bldP spid="1184880" grpId="0"/>
      <p:bldP spid="1184881" grpId="0"/>
      <p:bldP spid="1184889" grpId="0" animBg="1"/>
      <p:bldP spid="1184889" grpId="1" animBg="1"/>
      <p:bldP spid="118488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503238"/>
            <a:ext cx="911225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Delay Dispersion-Frequency Selectivy Duality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33572" name="Text Box 4"/>
          <p:cNvSpPr txBox="1">
            <a:spLocks noChangeArrowheads="1"/>
          </p:cNvSpPr>
          <p:nvPr/>
        </p:nvSpPr>
        <p:spPr bwMode="auto">
          <a:xfrm>
            <a:off x="677863" y="131445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Transfer function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133575" name="Object 7"/>
          <p:cNvGraphicFramePr>
            <a:graphicFrameLocks noChangeAspect="1"/>
          </p:cNvGraphicFramePr>
          <p:nvPr/>
        </p:nvGraphicFramePr>
        <p:xfrm>
          <a:off x="2657475" y="1168400"/>
          <a:ext cx="33226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21" name="Equation" r:id="rId3" imgW="1549080" imgH="380880" progId="Equation.DSMT4">
                  <p:embed/>
                </p:oleObj>
              </mc:Choice>
              <mc:Fallback>
                <p:oleObj name="Equation" r:id="rId3" imgW="154908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168400"/>
                        <a:ext cx="332263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3576" name="Group 8"/>
          <p:cNvGrpSpPr>
            <a:grpSpLocks/>
          </p:cNvGrpSpPr>
          <p:nvPr/>
        </p:nvGrpSpPr>
        <p:grpSpPr bwMode="auto">
          <a:xfrm>
            <a:off x="6213475" y="1358900"/>
            <a:ext cx="3465513" cy="2295525"/>
            <a:chOff x="1901" y="2273"/>
            <a:chExt cx="2183" cy="1446"/>
          </a:xfrm>
        </p:grpSpPr>
        <p:graphicFrame>
          <p:nvGraphicFramePr>
            <p:cNvPr id="1133577" name="Object 9"/>
            <p:cNvGraphicFramePr>
              <a:graphicFrameLocks noChangeAspect="1"/>
            </p:cNvGraphicFramePr>
            <p:nvPr/>
          </p:nvGraphicFramePr>
          <p:xfrm>
            <a:off x="1987" y="2273"/>
            <a:ext cx="5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22" name="Equation" r:id="rId5" imgW="368280" imgH="190440" progId="Equation.DSMT4">
                    <p:embed/>
                  </p:oleObj>
                </mc:Choice>
                <mc:Fallback>
                  <p:oleObj name="Equation" r:id="rId5" imgW="36828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2273"/>
                          <a:ext cx="5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578" name="Object 10"/>
            <p:cNvGraphicFramePr>
              <a:graphicFrameLocks noChangeAspect="1"/>
            </p:cNvGraphicFramePr>
            <p:nvPr/>
          </p:nvGraphicFramePr>
          <p:xfrm>
            <a:off x="3744" y="3435"/>
            <a:ext cx="2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23" name="Equation" r:id="rId7" imgW="152280" imgH="190440" progId="Equation.DSMT4">
                    <p:embed/>
                  </p:oleObj>
                </mc:Choice>
                <mc:Fallback>
                  <p:oleObj name="Equation" r:id="rId7" imgW="1522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435"/>
                          <a:ext cx="244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79" name="Line 11"/>
            <p:cNvSpPr>
              <a:spLocks noChangeShapeType="1"/>
            </p:cNvSpPr>
            <p:nvPr/>
          </p:nvSpPr>
          <p:spPr bwMode="auto">
            <a:xfrm>
              <a:off x="1901" y="2301"/>
              <a:ext cx="0" cy="1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80" name="Line 12"/>
            <p:cNvSpPr>
              <a:spLocks noChangeShapeType="1"/>
            </p:cNvSpPr>
            <p:nvPr/>
          </p:nvSpPr>
          <p:spPr bwMode="auto">
            <a:xfrm flipH="1" flipV="1">
              <a:off x="1901" y="3718"/>
              <a:ext cx="21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133581" name="Picture 1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17" y="2783"/>
              <a:ext cx="1645" cy="746"/>
            </a:xfrm>
            <a:prstGeom prst="rect">
              <a:avLst/>
            </a:prstGeom>
            <a:noFill/>
          </p:spPr>
        </p:pic>
      </p:grpSp>
      <p:grpSp>
        <p:nvGrpSpPr>
          <p:cNvPr id="1133621" name="Group 53"/>
          <p:cNvGrpSpPr>
            <a:grpSpLocks/>
          </p:cNvGrpSpPr>
          <p:nvPr/>
        </p:nvGrpSpPr>
        <p:grpSpPr bwMode="auto">
          <a:xfrm>
            <a:off x="7673975" y="1944688"/>
            <a:ext cx="204788" cy="269875"/>
            <a:chOff x="4834" y="1225"/>
            <a:chExt cx="129" cy="170"/>
          </a:xfrm>
        </p:grpSpPr>
        <p:sp>
          <p:nvSpPr>
            <p:cNvPr id="1133584" name="Line 16"/>
            <p:cNvSpPr>
              <a:spLocks noChangeShapeType="1"/>
            </p:cNvSpPr>
            <p:nvPr/>
          </p:nvSpPr>
          <p:spPr bwMode="auto">
            <a:xfrm>
              <a:off x="4834" y="1225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86" name="Line 18"/>
            <p:cNvSpPr>
              <a:spLocks noChangeShapeType="1"/>
            </p:cNvSpPr>
            <p:nvPr/>
          </p:nvSpPr>
          <p:spPr bwMode="auto">
            <a:xfrm>
              <a:off x="4850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3587" name="Text Box 19"/>
          <p:cNvSpPr txBox="1">
            <a:spLocks noChangeArrowheads="1"/>
          </p:cNvSpPr>
          <p:nvPr/>
        </p:nvSpPr>
        <p:spPr bwMode="auto">
          <a:xfrm>
            <a:off x="7307263" y="1584325"/>
            <a:ext cx="584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B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33616" name="Group 48"/>
          <p:cNvGrpSpPr>
            <a:grpSpLocks/>
          </p:cNvGrpSpPr>
          <p:nvPr/>
        </p:nvGrpSpPr>
        <p:grpSpPr bwMode="auto">
          <a:xfrm>
            <a:off x="1436688" y="2124075"/>
            <a:ext cx="636587" cy="584200"/>
            <a:chOff x="905" y="1338"/>
            <a:chExt cx="401" cy="368"/>
          </a:xfrm>
        </p:grpSpPr>
        <p:graphicFrame>
          <p:nvGraphicFramePr>
            <p:cNvPr id="1133590" name="Object 22"/>
            <p:cNvGraphicFramePr>
              <a:graphicFrameLocks noChangeAspect="1"/>
            </p:cNvGraphicFramePr>
            <p:nvPr/>
          </p:nvGraphicFramePr>
          <p:xfrm>
            <a:off x="905" y="1395"/>
            <a:ext cx="25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24" name="Equation" r:id="rId10" imgW="139680" imgH="190440" progId="Equation.DSMT4">
                    <p:embed/>
                  </p:oleObj>
                </mc:Choice>
                <mc:Fallback>
                  <p:oleObj name="Equation" r:id="rId10" imgW="139680" imgH="19044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1395"/>
                          <a:ext cx="25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91" name="AutoShape 23"/>
            <p:cNvSpPr>
              <a:spLocks noChangeArrowheads="1"/>
            </p:cNvSpPr>
            <p:nvPr/>
          </p:nvSpPr>
          <p:spPr bwMode="auto">
            <a:xfrm rot="16200000">
              <a:off x="1094" y="1465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3592" name="AutoShape 24"/>
          <p:cNvSpPr>
            <a:spLocks noChangeArrowheads="1"/>
          </p:cNvSpPr>
          <p:nvPr/>
        </p:nvSpPr>
        <p:spPr bwMode="auto">
          <a:xfrm>
            <a:off x="2343150" y="2393950"/>
            <a:ext cx="944563" cy="134938"/>
          </a:xfrm>
          <a:prstGeom prst="rightArrow">
            <a:avLst>
              <a:gd name="adj1" fmla="val 50000"/>
              <a:gd name="adj2" fmla="val 174999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33623" name="Group 55"/>
          <p:cNvGrpSpPr>
            <a:grpSpLocks/>
          </p:cNvGrpSpPr>
          <p:nvPr/>
        </p:nvGrpSpPr>
        <p:grpSpPr bwMode="auto">
          <a:xfrm>
            <a:off x="3422650" y="2168525"/>
            <a:ext cx="1981200" cy="539750"/>
            <a:chOff x="2156" y="1366"/>
            <a:chExt cx="1248" cy="340"/>
          </a:xfrm>
        </p:grpSpPr>
        <p:sp>
          <p:nvSpPr>
            <p:cNvPr id="1133593" name="AutoShape 25"/>
            <p:cNvSpPr>
              <a:spLocks noChangeArrowheads="1"/>
            </p:cNvSpPr>
            <p:nvPr/>
          </p:nvSpPr>
          <p:spPr bwMode="auto">
            <a:xfrm rot="16200000">
              <a:off x="3135" y="1493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94" name="Text Box 26"/>
            <p:cNvSpPr txBox="1">
              <a:spLocks noChangeArrowheads="1"/>
            </p:cNvSpPr>
            <p:nvPr/>
          </p:nvSpPr>
          <p:spPr bwMode="auto">
            <a:xfrm>
              <a:off x="2156" y="1395"/>
              <a:ext cx="124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400" b="1">
                  <a:solidFill>
                    <a:schemeClr val="bg2"/>
                  </a:solidFill>
                </a:rPr>
                <a:t>Fluctuation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1133625" name="Group 57"/>
          <p:cNvGrpSpPr>
            <a:grpSpLocks/>
          </p:cNvGrpSpPr>
          <p:nvPr/>
        </p:nvGrpSpPr>
        <p:grpSpPr bwMode="auto">
          <a:xfrm>
            <a:off x="4097338" y="3878263"/>
            <a:ext cx="676275" cy="630237"/>
            <a:chOff x="2581" y="2443"/>
            <a:chExt cx="426" cy="397"/>
          </a:xfrm>
        </p:grpSpPr>
        <p:sp>
          <p:nvSpPr>
            <p:cNvPr id="1133598" name="Text Box 30"/>
            <p:cNvSpPr txBox="1">
              <a:spLocks noChangeArrowheads="1"/>
            </p:cNvSpPr>
            <p:nvPr/>
          </p:nvSpPr>
          <p:spPr bwMode="auto">
            <a:xfrm>
              <a:off x="2581" y="2472"/>
              <a:ext cx="36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C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B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133600" name="AutoShape 32"/>
            <p:cNvSpPr>
              <a:spLocks noChangeArrowheads="1"/>
            </p:cNvSpPr>
            <p:nvPr/>
          </p:nvSpPr>
          <p:spPr bwMode="auto">
            <a:xfrm>
              <a:off x="2922" y="2443"/>
              <a:ext cx="85" cy="397"/>
            </a:xfrm>
            <a:prstGeom prst="curvedLeftArrow">
              <a:avLst>
                <a:gd name="adj1" fmla="val 93412"/>
                <a:gd name="adj2" fmla="val 186824"/>
                <a:gd name="adj3" fmla="val 33333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33627" name="Group 59"/>
          <p:cNvGrpSpPr>
            <a:grpSpLocks/>
          </p:cNvGrpSpPr>
          <p:nvPr/>
        </p:nvGrpSpPr>
        <p:grpSpPr bwMode="auto">
          <a:xfrm>
            <a:off x="1398588" y="3879850"/>
            <a:ext cx="763587" cy="539750"/>
            <a:chOff x="881" y="2444"/>
            <a:chExt cx="481" cy="340"/>
          </a:xfrm>
        </p:grpSpPr>
        <p:sp>
          <p:nvSpPr>
            <p:cNvPr id="1133601" name="Text Box 33"/>
            <p:cNvSpPr txBox="1">
              <a:spLocks noChangeArrowheads="1"/>
            </p:cNvSpPr>
            <p:nvPr/>
          </p:nvSpPr>
          <p:spPr bwMode="auto">
            <a:xfrm>
              <a:off x="881" y="2496"/>
              <a:ext cx="42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De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s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133602" name="AutoShape 34"/>
            <p:cNvSpPr>
              <a:spLocks noChangeArrowheads="1"/>
            </p:cNvSpPr>
            <p:nvPr/>
          </p:nvSpPr>
          <p:spPr bwMode="auto">
            <a:xfrm rot="16200000">
              <a:off x="1150" y="2571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33629" name="Group 61"/>
          <p:cNvGrpSpPr>
            <a:grpSpLocks/>
          </p:cNvGrpSpPr>
          <p:nvPr/>
        </p:nvGrpSpPr>
        <p:grpSpPr bwMode="auto">
          <a:xfrm>
            <a:off x="2343150" y="3789363"/>
            <a:ext cx="2160588" cy="495300"/>
            <a:chOff x="1476" y="2387"/>
            <a:chExt cx="1361" cy="312"/>
          </a:xfrm>
        </p:grpSpPr>
        <p:sp>
          <p:nvSpPr>
            <p:cNvPr id="1133604" name="AutoShape 36"/>
            <p:cNvSpPr>
              <a:spLocks noChangeArrowheads="1"/>
            </p:cNvSpPr>
            <p:nvPr/>
          </p:nvSpPr>
          <p:spPr bwMode="auto">
            <a:xfrm>
              <a:off x="1476" y="2614"/>
              <a:ext cx="1048" cy="85"/>
            </a:xfrm>
            <a:prstGeom prst="leftRightArrow">
              <a:avLst>
                <a:gd name="adj1" fmla="val 50000"/>
                <a:gd name="adj2" fmla="val 246588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605" name="Text Box 37"/>
            <p:cNvSpPr txBox="1">
              <a:spLocks noChangeArrowheads="1"/>
            </p:cNvSpPr>
            <p:nvPr/>
          </p:nvSpPr>
          <p:spPr bwMode="auto">
            <a:xfrm>
              <a:off x="1589" y="2387"/>
              <a:ext cx="124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000" b="1">
                  <a:solidFill>
                    <a:schemeClr val="bg2"/>
                  </a:solidFill>
                </a:rPr>
                <a:t>Reciprocal</a:t>
              </a:r>
              <a:endParaRPr lang="en-GB" sz="2000" b="1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133607" name="Object 39"/>
          <p:cNvGraphicFramePr>
            <a:graphicFrameLocks noChangeAspect="1"/>
          </p:cNvGraphicFramePr>
          <p:nvPr/>
        </p:nvGraphicFramePr>
        <p:xfrm>
          <a:off x="6213475" y="3743325"/>
          <a:ext cx="674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25" name="Equation" r:id="rId12" imgW="266400" imgH="190440" progId="Equation.DSMT4">
                  <p:embed/>
                </p:oleObj>
              </mc:Choice>
              <mc:Fallback>
                <p:oleObj name="Equation" r:id="rId12" imgW="266400" imgH="1904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3743325"/>
                        <a:ext cx="6746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608" name="Object 40"/>
          <p:cNvGraphicFramePr>
            <a:graphicFrameLocks noChangeAspect="1"/>
          </p:cNvGraphicFramePr>
          <p:nvPr/>
        </p:nvGraphicFramePr>
        <p:xfrm>
          <a:off x="9297988" y="5708650"/>
          <a:ext cx="2905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26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7988" y="5708650"/>
                        <a:ext cx="2905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609" name="Line 41"/>
          <p:cNvSpPr>
            <a:spLocks noChangeShapeType="1"/>
          </p:cNvSpPr>
          <p:nvPr/>
        </p:nvSpPr>
        <p:spPr bwMode="auto">
          <a:xfrm>
            <a:off x="6213475" y="3787775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33610" name="Line 42"/>
          <p:cNvSpPr>
            <a:spLocks noChangeShapeType="1"/>
          </p:cNvSpPr>
          <p:nvPr/>
        </p:nvSpPr>
        <p:spPr bwMode="auto">
          <a:xfrm flipH="1" flipV="1">
            <a:off x="6213475" y="6037263"/>
            <a:ext cx="34655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33612" name="Rectangle 44"/>
          <p:cNvSpPr>
            <a:spLocks noChangeArrowheads="1"/>
          </p:cNvSpPr>
          <p:nvPr/>
        </p:nvSpPr>
        <p:spPr bwMode="auto">
          <a:xfrm>
            <a:off x="6226175" y="4489450"/>
            <a:ext cx="946150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33613" name="Line 45"/>
          <p:cNvSpPr>
            <a:spLocks noChangeShapeType="1"/>
          </p:cNvSpPr>
          <p:nvPr/>
        </p:nvSpPr>
        <p:spPr bwMode="auto">
          <a:xfrm flipH="1">
            <a:off x="6213475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33614" name="Line 46"/>
          <p:cNvSpPr>
            <a:spLocks noChangeShapeType="1"/>
          </p:cNvSpPr>
          <p:nvPr/>
        </p:nvSpPr>
        <p:spPr bwMode="auto">
          <a:xfrm flipH="1">
            <a:off x="6951663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33615" name="Text Box 47"/>
          <p:cNvSpPr txBox="1">
            <a:spLocks noChangeArrowheads="1"/>
          </p:cNvSpPr>
          <p:nvPr/>
        </p:nvSpPr>
        <p:spPr bwMode="auto">
          <a:xfrm>
            <a:off x="6438900" y="5665788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chemeClr val="tx1"/>
                </a:solidFill>
              </a:rPr>
              <a:t>De</a:t>
            </a:r>
            <a:r>
              <a:rPr lang="nb-NO" altLang="zh-CN" i="1" baseline="-25000">
                <a:solidFill>
                  <a:schemeClr val="tx1"/>
                </a:solidFill>
              </a:rPr>
              <a:t>s</a:t>
            </a:r>
            <a:r>
              <a:rPr lang="en-GB" altLang="zh-CN">
                <a:solidFill>
                  <a:schemeClr val="bg2"/>
                </a:solidFill>
              </a:rPr>
              <a:t> 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133617" name="Text Box 49"/>
          <p:cNvSpPr txBox="1">
            <a:spLocks noChangeArrowheads="1"/>
          </p:cNvSpPr>
          <p:nvPr/>
        </p:nvSpPr>
        <p:spPr bwMode="auto">
          <a:xfrm>
            <a:off x="2522538" y="2071688"/>
            <a:ext cx="6746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FD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33624" name="Group 56"/>
          <p:cNvGrpSpPr>
            <a:grpSpLocks/>
          </p:cNvGrpSpPr>
          <p:nvPr/>
        </p:nvGrpSpPr>
        <p:grpSpPr bwMode="auto">
          <a:xfrm>
            <a:off x="4278313" y="2798763"/>
            <a:ext cx="809625" cy="944562"/>
            <a:chOff x="2695" y="1763"/>
            <a:chExt cx="510" cy="595"/>
          </a:xfrm>
        </p:grpSpPr>
        <p:sp>
          <p:nvSpPr>
            <p:cNvPr id="1133595" name="AutoShape 27"/>
            <p:cNvSpPr>
              <a:spLocks noChangeArrowheads="1"/>
            </p:cNvSpPr>
            <p:nvPr/>
          </p:nvSpPr>
          <p:spPr bwMode="auto">
            <a:xfrm rot="5400000">
              <a:off x="2440" y="2018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618" name="Text Box 50"/>
            <p:cNvSpPr txBox="1">
              <a:spLocks noChangeArrowheads="1"/>
            </p:cNvSpPr>
            <p:nvPr/>
          </p:nvSpPr>
          <p:spPr bwMode="auto">
            <a:xfrm>
              <a:off x="2780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FD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133626" name="Group 58"/>
          <p:cNvGrpSpPr>
            <a:grpSpLocks/>
          </p:cNvGrpSpPr>
          <p:nvPr/>
        </p:nvGrpSpPr>
        <p:grpSpPr bwMode="auto">
          <a:xfrm>
            <a:off x="1082675" y="2844800"/>
            <a:ext cx="674688" cy="944563"/>
            <a:chOff x="682" y="1792"/>
            <a:chExt cx="425" cy="595"/>
          </a:xfrm>
        </p:grpSpPr>
        <p:sp>
          <p:nvSpPr>
            <p:cNvPr id="1133597" name="AutoShape 29"/>
            <p:cNvSpPr>
              <a:spLocks noChangeArrowheads="1"/>
            </p:cNvSpPr>
            <p:nvPr/>
          </p:nvSpPr>
          <p:spPr bwMode="auto">
            <a:xfrm rot="5400000">
              <a:off x="767" y="2047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619" name="Text Box 51"/>
            <p:cNvSpPr txBox="1">
              <a:spLocks noChangeArrowheads="1"/>
            </p:cNvSpPr>
            <p:nvPr/>
          </p:nvSpPr>
          <p:spPr bwMode="auto">
            <a:xfrm>
              <a:off x="682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DD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133620" name="Picture 5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19825" y="2168525"/>
            <a:ext cx="2565400" cy="1243013"/>
          </a:xfrm>
          <a:prstGeom prst="rect">
            <a:avLst/>
          </a:prstGeom>
          <a:noFill/>
        </p:spPr>
      </p:pic>
      <p:grpSp>
        <p:nvGrpSpPr>
          <p:cNvPr id="1133622" name="Group 54"/>
          <p:cNvGrpSpPr>
            <a:grpSpLocks/>
          </p:cNvGrpSpPr>
          <p:nvPr/>
        </p:nvGrpSpPr>
        <p:grpSpPr bwMode="auto">
          <a:xfrm>
            <a:off x="7204075" y="1957388"/>
            <a:ext cx="192088" cy="269875"/>
            <a:chOff x="4538" y="1233"/>
            <a:chExt cx="121" cy="170"/>
          </a:xfrm>
        </p:grpSpPr>
        <p:sp>
          <p:nvSpPr>
            <p:cNvPr id="1133583" name="Line 15"/>
            <p:cNvSpPr>
              <a:spLocks noChangeShapeType="1"/>
            </p:cNvSpPr>
            <p:nvPr/>
          </p:nvSpPr>
          <p:spPr bwMode="auto">
            <a:xfrm>
              <a:off x="4659" y="1233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85" name="Line 17"/>
            <p:cNvSpPr>
              <a:spLocks noChangeShapeType="1"/>
            </p:cNvSpPr>
            <p:nvPr/>
          </p:nvSpPr>
          <p:spPr bwMode="auto">
            <a:xfrm>
              <a:off x="4538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3628" name="Rectangle 60"/>
          <p:cNvSpPr>
            <a:spLocks noChangeArrowheads="1"/>
          </p:cNvSpPr>
          <p:nvPr/>
        </p:nvSpPr>
        <p:spPr bwMode="auto">
          <a:xfrm>
            <a:off x="6227763" y="4489450"/>
            <a:ext cx="2100262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33631" name="Rectangle 63"/>
          <p:cNvSpPr>
            <a:spLocks noChangeArrowheads="1"/>
          </p:cNvSpPr>
          <p:nvPr/>
        </p:nvSpPr>
        <p:spPr bwMode="auto">
          <a:xfrm>
            <a:off x="182563" y="4733925"/>
            <a:ext cx="562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GB" altLang="zh-CN">
                <a:solidFill>
                  <a:schemeClr val="tx1"/>
                </a:solidFill>
              </a:rPr>
              <a:t>A wireless channel with higher </a:t>
            </a:r>
            <a:r>
              <a:rPr lang="nb-NO" altLang="zh-CN" i="1">
                <a:solidFill>
                  <a:schemeClr val="tx1"/>
                </a:solidFill>
              </a:rPr>
              <a:t>De</a:t>
            </a:r>
            <a:r>
              <a:rPr lang="nb-NO" altLang="zh-CN" i="1" baseline="-25000">
                <a:solidFill>
                  <a:schemeClr val="tx1"/>
                </a:solidFill>
              </a:rPr>
              <a:t>s </a:t>
            </a:r>
            <a:r>
              <a:rPr lang="en-GB" altLang="zh-CN">
                <a:solidFill>
                  <a:schemeClr val="tx1"/>
                </a:solidFill>
              </a:rPr>
              <a:t>(lower </a:t>
            </a:r>
            <a:r>
              <a:rPr lang="nb-NO" altLang="zh-CN" i="1">
                <a:solidFill>
                  <a:schemeClr val="tx1"/>
                </a:solidFill>
              </a:rPr>
              <a:t>C</a:t>
            </a:r>
            <a:r>
              <a:rPr lang="nb-NO" altLang="zh-CN" i="1" baseline="-25000">
                <a:solidFill>
                  <a:schemeClr val="tx1"/>
                </a:solidFill>
              </a:rPr>
              <a:t>B</a:t>
            </a:r>
            <a:r>
              <a:rPr lang="en-GB" altLang="zh-CN">
                <a:solidFill>
                  <a:schemeClr val="tx1"/>
                </a:solidFill>
              </a:rPr>
              <a:t>) is easier to be a wideband channel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>
                <a:solidFill>
                  <a:schemeClr val="tx1"/>
                </a:solidFill>
              </a:rPr>
              <a:t>A wireless system with higher transmission rate (higher signal wideband) is easier to incur wideband channels. 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1133632" name="Text Box 64"/>
          <p:cNvSpPr txBox="1">
            <a:spLocks noChangeArrowheads="1"/>
          </p:cNvSpPr>
          <p:nvPr/>
        </p:nvSpPr>
        <p:spPr bwMode="auto">
          <a:xfrm>
            <a:off x="2027238" y="2905125"/>
            <a:ext cx="2205037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FD: frequency domain</a:t>
            </a:r>
          </a:p>
          <a:p>
            <a:r>
              <a:rPr lang="en-GB" altLang="zh-CN" sz="1600">
                <a:solidFill>
                  <a:schemeClr val="tx1"/>
                </a:solidFill>
              </a:rPr>
              <a:t>DD: Delay domain</a:t>
            </a:r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3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3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3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3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3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3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3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3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3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33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33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3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3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3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3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3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3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3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3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3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3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00914 1.85185E-6 " pathEditMode="relative" ptsTypes="AA">
                                      <p:cBhvr>
                                        <p:cTn id="94" dur="2000" fill="hold"/>
                                        <p:tgtEl>
                                          <p:spTgt spid="1133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9 0.00185 L -0.01363 0.001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3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3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3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3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3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3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133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3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3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3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3.7037E-7 L 0.11859 3.7037E-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2.22222E-6 L 0.05673 0.0016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3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3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3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3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3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3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3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92" grpId="0" animBg="1"/>
      <p:bldP spid="1133609" grpId="0" animBg="1"/>
      <p:bldP spid="1133610" grpId="0" animBg="1"/>
      <p:bldP spid="1133612" grpId="0" animBg="1"/>
      <p:bldP spid="1133612" grpId="1" animBg="1"/>
      <p:bldP spid="1133613" grpId="0" animBg="1"/>
      <p:bldP spid="1133614" grpId="0" animBg="1"/>
      <p:bldP spid="1133614" grpId="1" animBg="1"/>
      <p:bldP spid="1133615" grpId="0"/>
      <p:bldP spid="1133615" grpId="1"/>
      <p:bldP spid="1133617" grpId="0"/>
      <p:bldP spid="1133628" grpId="0" animBg="1"/>
      <p:bldP spid="1133631" grpId="0"/>
      <p:bldP spid="1133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51C11A-F7C0-416F-9817-45042E57A2F5}" type="slidenum">
              <a:rPr lang="en-GB"/>
              <a:pPr/>
              <a:t>14</a:t>
            </a:fld>
            <a:endParaRPr lang="en-GB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3200" b="1"/>
              <a:t>Time Selectivity</a:t>
            </a:r>
            <a:endParaRPr lang="en-US" altLang="zh-CN" sz="3200" b="1"/>
          </a:p>
        </p:txBody>
      </p:sp>
      <p:graphicFrame>
        <p:nvGraphicFramePr>
          <p:cNvPr id="1189921" name="Object 33"/>
          <p:cNvGraphicFramePr>
            <a:graphicFrameLocks noChangeAspect="1"/>
          </p:cNvGraphicFramePr>
          <p:nvPr/>
        </p:nvGraphicFramePr>
        <p:xfrm>
          <a:off x="2613025" y="4238625"/>
          <a:ext cx="32400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8" name="Equation" r:id="rId3" imgW="1511280" imgH="380880" progId="Equation.DSMT4">
                  <p:embed/>
                </p:oleObj>
              </mc:Choice>
              <mc:Fallback>
                <p:oleObj name="Equation" r:id="rId3" imgW="151128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238625"/>
                        <a:ext cx="32400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942" name="Text Box 54"/>
          <p:cNvSpPr txBox="1">
            <a:spLocks noChangeArrowheads="1"/>
          </p:cNvSpPr>
          <p:nvPr/>
        </p:nvSpPr>
        <p:spPr bwMode="auto">
          <a:xfrm>
            <a:off x="496888" y="4373563"/>
            <a:ext cx="26558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Time variant function: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08100" y="2366963"/>
            <a:ext cx="277813" cy="134937"/>
            <a:chOff x="2064" y="2592"/>
            <a:chExt cx="384" cy="298"/>
          </a:xfrm>
        </p:grpSpPr>
        <p:sp>
          <p:nvSpPr>
            <p:cNvPr id="1189944" name="AutoShape 56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89945" name="AutoShape 57"/>
            <p:cNvCxnSpPr>
              <a:cxnSpLocks noChangeShapeType="1"/>
              <a:stCxn id="1189944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808663" y="2232025"/>
            <a:ext cx="269875" cy="134938"/>
            <a:chOff x="2004" y="2496"/>
            <a:chExt cx="252" cy="192"/>
          </a:xfrm>
        </p:grpSpPr>
        <p:sp>
          <p:nvSpPr>
            <p:cNvPr id="1189947" name="AutoShape 59"/>
            <p:cNvSpPr>
              <a:spLocks noChangeArrowheads="1"/>
            </p:cNvSpPr>
            <p:nvPr/>
          </p:nvSpPr>
          <p:spPr bwMode="auto">
            <a:xfrm>
              <a:off x="2004" y="2496"/>
              <a:ext cx="108" cy="93"/>
            </a:xfrm>
            <a:prstGeom prst="flowChartMerg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89948" name="AutoShape 60"/>
            <p:cNvCxnSpPr>
              <a:cxnSpLocks noChangeShapeType="1"/>
              <a:stCxn id="1189947" idx="2"/>
            </p:cNvCxnSpPr>
            <p:nvPr/>
          </p:nvCxnSpPr>
          <p:spPr bwMode="auto">
            <a:xfrm rot="16200000" flipH="1">
              <a:off x="2112" y="2545"/>
              <a:ext cx="89" cy="19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189949" name="Text Box 61"/>
          <p:cNvSpPr txBox="1">
            <a:spLocks noChangeArrowheads="1"/>
          </p:cNvSpPr>
          <p:nvPr/>
        </p:nvSpPr>
        <p:spPr bwMode="auto">
          <a:xfrm>
            <a:off x="768350" y="2314575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189950" name="Oval 62"/>
          <p:cNvSpPr>
            <a:spLocks noChangeArrowheads="1"/>
          </p:cNvSpPr>
          <p:nvPr/>
        </p:nvSpPr>
        <p:spPr bwMode="auto">
          <a:xfrm>
            <a:off x="3873500" y="15113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9951" name="Oval 63"/>
          <p:cNvSpPr>
            <a:spLocks noChangeArrowheads="1"/>
          </p:cNvSpPr>
          <p:nvPr/>
        </p:nvSpPr>
        <p:spPr bwMode="auto">
          <a:xfrm>
            <a:off x="4278313" y="1601788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9952" name="Oval 64"/>
          <p:cNvSpPr>
            <a:spLocks noChangeArrowheads="1"/>
          </p:cNvSpPr>
          <p:nvPr/>
        </p:nvSpPr>
        <p:spPr bwMode="auto">
          <a:xfrm>
            <a:off x="5808663" y="30861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9953" name="Oval 65"/>
          <p:cNvSpPr>
            <a:spLocks noChangeArrowheads="1"/>
          </p:cNvSpPr>
          <p:nvPr/>
        </p:nvSpPr>
        <p:spPr bwMode="auto">
          <a:xfrm>
            <a:off x="6078538" y="29067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9954" name="Oval 66"/>
          <p:cNvSpPr>
            <a:spLocks noChangeArrowheads="1"/>
          </p:cNvSpPr>
          <p:nvPr/>
        </p:nvSpPr>
        <p:spPr bwMode="auto">
          <a:xfrm>
            <a:off x="7339013" y="15113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89955" name="Oval 67"/>
          <p:cNvSpPr>
            <a:spLocks noChangeArrowheads="1"/>
          </p:cNvSpPr>
          <p:nvPr/>
        </p:nvSpPr>
        <p:spPr bwMode="auto">
          <a:xfrm>
            <a:off x="7158038" y="1285875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189956" name="AutoShape 68"/>
          <p:cNvCxnSpPr>
            <a:cxnSpLocks noChangeShapeType="1"/>
            <a:stCxn id="1189944" idx="0"/>
            <a:endCxn id="1189950" idx="3"/>
          </p:cNvCxnSpPr>
          <p:nvPr/>
        </p:nvCxnSpPr>
        <p:spPr bwMode="auto">
          <a:xfrm flipV="1">
            <a:off x="1533525" y="1665288"/>
            <a:ext cx="2366963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57" name="AutoShape 69"/>
          <p:cNvCxnSpPr>
            <a:cxnSpLocks noChangeShapeType="1"/>
            <a:stCxn id="1189950" idx="5"/>
            <a:endCxn id="1189947" idx="1"/>
          </p:cNvCxnSpPr>
          <p:nvPr/>
        </p:nvCxnSpPr>
        <p:spPr bwMode="auto">
          <a:xfrm>
            <a:off x="4027488" y="1665288"/>
            <a:ext cx="1793875" cy="6000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58" name="AutoShape 70"/>
          <p:cNvCxnSpPr>
            <a:cxnSpLocks noChangeShapeType="1"/>
            <a:stCxn id="1189944" idx="3"/>
            <a:endCxn id="1189951" idx="3"/>
          </p:cNvCxnSpPr>
          <p:nvPr/>
        </p:nvCxnSpPr>
        <p:spPr bwMode="auto">
          <a:xfrm flipV="1">
            <a:off x="1576388" y="1755775"/>
            <a:ext cx="2728912" cy="644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59" name="AutoShape 71"/>
          <p:cNvCxnSpPr>
            <a:cxnSpLocks noChangeShapeType="1"/>
            <a:stCxn id="1189951" idx="6"/>
            <a:endCxn id="1189947" idx="1"/>
          </p:cNvCxnSpPr>
          <p:nvPr/>
        </p:nvCxnSpPr>
        <p:spPr bwMode="auto">
          <a:xfrm>
            <a:off x="4459288" y="1692275"/>
            <a:ext cx="1362075" cy="5730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0" name="AutoShape 72"/>
          <p:cNvCxnSpPr>
            <a:cxnSpLocks noChangeShapeType="1"/>
            <a:stCxn id="1189944" idx="3"/>
            <a:endCxn id="1189955" idx="2"/>
          </p:cNvCxnSpPr>
          <p:nvPr/>
        </p:nvCxnSpPr>
        <p:spPr bwMode="auto">
          <a:xfrm flipV="1">
            <a:off x="1576388" y="1376363"/>
            <a:ext cx="5581650" cy="10239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1" name="AutoShape 73"/>
          <p:cNvCxnSpPr>
            <a:cxnSpLocks noChangeShapeType="1"/>
            <a:stCxn id="1189955" idx="3"/>
            <a:endCxn id="1189947" idx="1"/>
          </p:cNvCxnSpPr>
          <p:nvPr/>
        </p:nvCxnSpPr>
        <p:spPr bwMode="auto">
          <a:xfrm flipH="1">
            <a:off x="5821363" y="1439863"/>
            <a:ext cx="1363662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2" name="AutoShape 74"/>
          <p:cNvCxnSpPr>
            <a:cxnSpLocks noChangeShapeType="1"/>
            <a:stCxn id="1189944" idx="3"/>
            <a:endCxn id="1189954" idx="2"/>
          </p:cNvCxnSpPr>
          <p:nvPr/>
        </p:nvCxnSpPr>
        <p:spPr bwMode="auto">
          <a:xfrm flipV="1">
            <a:off x="1576388" y="1601788"/>
            <a:ext cx="5762625" cy="7985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3" name="AutoShape 75"/>
          <p:cNvCxnSpPr>
            <a:cxnSpLocks noChangeShapeType="1"/>
            <a:stCxn id="1189954" idx="4"/>
            <a:endCxn id="1189947" idx="3"/>
          </p:cNvCxnSpPr>
          <p:nvPr/>
        </p:nvCxnSpPr>
        <p:spPr bwMode="auto">
          <a:xfrm flipH="1">
            <a:off x="5911850" y="1692275"/>
            <a:ext cx="1517650" cy="5730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4" name="AutoShape 76"/>
          <p:cNvCxnSpPr>
            <a:cxnSpLocks noChangeShapeType="1"/>
            <a:stCxn id="1189944" idx="0"/>
            <a:endCxn id="1189952" idx="2"/>
          </p:cNvCxnSpPr>
          <p:nvPr/>
        </p:nvCxnSpPr>
        <p:spPr bwMode="auto">
          <a:xfrm>
            <a:off x="1533525" y="2351088"/>
            <a:ext cx="4275138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5" name="AutoShape 77"/>
          <p:cNvCxnSpPr>
            <a:cxnSpLocks noChangeShapeType="1"/>
            <a:stCxn id="1189952" idx="1"/>
            <a:endCxn id="1189947" idx="2"/>
          </p:cNvCxnSpPr>
          <p:nvPr/>
        </p:nvCxnSpPr>
        <p:spPr bwMode="auto">
          <a:xfrm flipV="1">
            <a:off x="5835650" y="2312988"/>
            <a:ext cx="31750" cy="8001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6" name="AutoShape 78"/>
          <p:cNvCxnSpPr>
            <a:cxnSpLocks noChangeShapeType="1"/>
            <a:stCxn id="1189944" idx="3"/>
            <a:endCxn id="1189953" idx="2"/>
          </p:cNvCxnSpPr>
          <p:nvPr/>
        </p:nvCxnSpPr>
        <p:spPr bwMode="auto">
          <a:xfrm>
            <a:off x="1576388" y="2400300"/>
            <a:ext cx="4502150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67" name="AutoShape 79"/>
          <p:cNvCxnSpPr>
            <a:cxnSpLocks noChangeShapeType="1"/>
            <a:stCxn id="1189953" idx="0"/>
            <a:endCxn id="1189947" idx="3"/>
          </p:cNvCxnSpPr>
          <p:nvPr/>
        </p:nvCxnSpPr>
        <p:spPr bwMode="auto">
          <a:xfrm flipH="1" flipV="1">
            <a:off x="5911850" y="2265363"/>
            <a:ext cx="257175" cy="641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89968" name="Line 80"/>
          <p:cNvSpPr>
            <a:spLocks noChangeShapeType="1"/>
          </p:cNvSpPr>
          <p:nvPr/>
        </p:nvSpPr>
        <p:spPr bwMode="auto">
          <a:xfrm flipV="1">
            <a:off x="7473950" y="1371600"/>
            <a:ext cx="5857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89969" name="Text Box 81"/>
          <p:cNvSpPr txBox="1">
            <a:spLocks noChangeArrowheads="1"/>
          </p:cNvSpPr>
          <p:nvPr/>
        </p:nvSpPr>
        <p:spPr bwMode="auto">
          <a:xfrm>
            <a:off x="8013700" y="1150938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189970" name="Text Box 82"/>
          <p:cNvSpPr txBox="1">
            <a:spLocks noChangeArrowheads="1"/>
          </p:cNvSpPr>
          <p:nvPr/>
        </p:nvSpPr>
        <p:spPr bwMode="auto">
          <a:xfrm>
            <a:off x="5178425" y="222408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cxnSp>
        <p:nvCxnSpPr>
          <p:cNvPr id="1189971" name="AutoShape 83"/>
          <p:cNvCxnSpPr>
            <a:cxnSpLocks noChangeShapeType="1"/>
            <a:stCxn id="1189954" idx="4"/>
          </p:cNvCxnSpPr>
          <p:nvPr/>
        </p:nvCxnSpPr>
        <p:spPr bwMode="auto">
          <a:xfrm>
            <a:off x="7429500" y="1692275"/>
            <a:ext cx="757238" cy="838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72" name="AutoShape 84"/>
          <p:cNvCxnSpPr>
            <a:cxnSpLocks noChangeShapeType="1"/>
          </p:cNvCxnSpPr>
          <p:nvPr/>
        </p:nvCxnSpPr>
        <p:spPr bwMode="auto">
          <a:xfrm>
            <a:off x="7339013" y="1420813"/>
            <a:ext cx="847725" cy="11096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73" name="AutoShape 85"/>
          <p:cNvCxnSpPr>
            <a:cxnSpLocks noChangeShapeType="1"/>
            <a:stCxn id="1189953" idx="7"/>
          </p:cNvCxnSpPr>
          <p:nvPr/>
        </p:nvCxnSpPr>
        <p:spPr bwMode="auto">
          <a:xfrm flipV="1">
            <a:off x="6232525" y="2530475"/>
            <a:ext cx="1954213" cy="403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74" name="AutoShape 86"/>
          <p:cNvCxnSpPr>
            <a:cxnSpLocks noChangeShapeType="1"/>
            <a:stCxn id="1189952" idx="6"/>
          </p:cNvCxnSpPr>
          <p:nvPr/>
        </p:nvCxnSpPr>
        <p:spPr bwMode="auto">
          <a:xfrm flipV="1">
            <a:off x="5989638" y="2579688"/>
            <a:ext cx="2151062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75" name="AutoShape 87"/>
          <p:cNvCxnSpPr>
            <a:cxnSpLocks noChangeShapeType="1"/>
            <a:stCxn id="1189951" idx="6"/>
          </p:cNvCxnSpPr>
          <p:nvPr/>
        </p:nvCxnSpPr>
        <p:spPr bwMode="auto">
          <a:xfrm>
            <a:off x="4459288" y="1692275"/>
            <a:ext cx="3681412" cy="8874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9976" name="AutoShape 88"/>
          <p:cNvCxnSpPr>
            <a:cxnSpLocks noChangeShapeType="1"/>
            <a:stCxn id="1189950" idx="5"/>
          </p:cNvCxnSpPr>
          <p:nvPr/>
        </p:nvCxnSpPr>
        <p:spPr bwMode="auto">
          <a:xfrm>
            <a:off x="4027488" y="1665288"/>
            <a:ext cx="4113212" cy="914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89977" name="Text Box 89"/>
          <p:cNvSpPr txBox="1">
            <a:spLocks noChangeArrowheads="1"/>
          </p:cNvSpPr>
          <p:nvPr/>
        </p:nvSpPr>
        <p:spPr bwMode="auto">
          <a:xfrm>
            <a:off x="8509000" y="2455863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graphicFrame>
        <p:nvGraphicFramePr>
          <p:cNvPr id="1189996" name="Object 108"/>
          <p:cNvGraphicFramePr>
            <a:graphicFrameLocks noChangeAspect="1"/>
          </p:cNvGraphicFramePr>
          <p:nvPr/>
        </p:nvGraphicFramePr>
        <p:xfrm>
          <a:off x="5897563" y="4214813"/>
          <a:ext cx="10937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9" name="Equation" r:id="rId5" imgW="533160" imgH="355320" progId="Equation.DSMT4">
                  <p:embed/>
                </p:oleObj>
              </mc:Choice>
              <mc:Fallback>
                <p:oleObj name="Equation" r:id="rId5" imgW="5331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4214813"/>
                        <a:ext cx="10937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997" name="Rectangle 109"/>
          <p:cNvSpPr>
            <a:spLocks noChangeArrowheads="1"/>
          </p:cNvSpPr>
          <p:nvPr/>
        </p:nvSpPr>
        <p:spPr bwMode="auto">
          <a:xfrm>
            <a:off x="273050" y="3384550"/>
            <a:ext cx="697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Time selectivity: </a:t>
            </a:r>
            <a:r>
              <a:rPr kumimoji="0" lang="en-US" altLang="zh-CN">
                <a:solidFill>
                  <a:schemeClr val="tx1"/>
                </a:solidFill>
              </a:rPr>
              <a:t>channel changes over time.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chemeClr val="tx1"/>
                </a:solidFill>
              </a:rPr>
              <a:t>Measured by coherence time, </a:t>
            </a:r>
            <a:r>
              <a:rPr lang="nb-NO" altLang="zh-CN" sz="1600" i="1">
                <a:solidFill>
                  <a:srgbClr val="000000"/>
                </a:solidFill>
              </a:rPr>
              <a:t>C</a:t>
            </a:r>
            <a:r>
              <a:rPr lang="nb-NO" altLang="zh-CN" sz="1600" i="1" baseline="-25000">
                <a:solidFill>
                  <a:srgbClr val="000000"/>
                </a:solidFill>
              </a:rPr>
              <a:t>T </a:t>
            </a:r>
            <a:r>
              <a:rPr kumimoji="0" lang="en-US" altLang="zh-CN" sz="1600" b="1">
                <a:solidFill>
                  <a:schemeClr val="tx1"/>
                </a:solidFill>
              </a:rPr>
              <a:t>: the time period over which channels express similar </a:t>
            </a:r>
            <a:r>
              <a:rPr kumimoji="0" lang="en-US" altLang="en-US" sz="1600" b="1">
                <a:solidFill>
                  <a:schemeClr val="tx1"/>
                </a:solidFill>
              </a:rPr>
              <a:t>characteristic</a:t>
            </a:r>
            <a:r>
              <a:rPr kumimoji="0" lang="en-US" altLang="zh-CN" sz="1600" b="1">
                <a:solidFill>
                  <a:schemeClr val="tx1"/>
                </a:solidFill>
              </a:rPr>
              <a:t>.                                            </a:t>
            </a:r>
          </a:p>
        </p:txBody>
      </p:sp>
      <p:graphicFrame>
        <p:nvGraphicFramePr>
          <p:cNvPr id="1189999" name="Object 111"/>
          <p:cNvGraphicFramePr>
            <a:graphicFrameLocks noChangeAspect="1"/>
          </p:cNvGraphicFramePr>
          <p:nvPr/>
        </p:nvGraphicFramePr>
        <p:xfrm>
          <a:off x="7292975" y="3338513"/>
          <a:ext cx="611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0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3338513"/>
                        <a:ext cx="611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000" name="Object 112"/>
          <p:cNvGraphicFramePr>
            <a:graphicFrameLocks noChangeAspect="1"/>
          </p:cNvGraphicFramePr>
          <p:nvPr/>
        </p:nvGraphicFramePr>
        <p:xfrm>
          <a:off x="9498013" y="5318125"/>
          <a:ext cx="2254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1" name="Equation" r:id="rId9" imgW="88560" imgH="139680" progId="Equation.DSMT4">
                  <p:embed/>
                </p:oleObj>
              </mc:Choice>
              <mc:Fallback>
                <p:oleObj name="Equation" r:id="rId9" imgW="8856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013" y="5318125"/>
                        <a:ext cx="2254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001" name="Line 113"/>
          <p:cNvSpPr>
            <a:spLocks noChangeShapeType="1"/>
          </p:cNvSpPr>
          <p:nvPr/>
        </p:nvSpPr>
        <p:spPr bwMode="auto">
          <a:xfrm>
            <a:off x="7292975" y="3382963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0002" name="Line 114"/>
          <p:cNvSpPr>
            <a:spLocks noChangeShapeType="1"/>
          </p:cNvSpPr>
          <p:nvPr/>
        </p:nvSpPr>
        <p:spPr bwMode="auto">
          <a:xfrm flipH="1" flipV="1">
            <a:off x="7292975" y="5632450"/>
            <a:ext cx="24304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90006" name="Object 118"/>
          <p:cNvGraphicFramePr>
            <a:graphicFrameLocks noChangeAspect="1"/>
          </p:cNvGraphicFramePr>
          <p:nvPr/>
        </p:nvGraphicFramePr>
        <p:xfrm>
          <a:off x="7562850" y="5562600"/>
          <a:ext cx="257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2" name="Equation" r:id="rId11" imgW="101520" imgH="190440" progId="Equation.DSMT4">
                  <p:embed/>
                </p:oleObj>
              </mc:Choice>
              <mc:Fallback>
                <p:oleObj name="Equation" r:id="rId11" imgW="10152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5562600"/>
                        <a:ext cx="257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009" name="Object 121"/>
          <p:cNvGraphicFramePr>
            <a:graphicFrameLocks noChangeAspect="1"/>
          </p:cNvGraphicFramePr>
          <p:nvPr/>
        </p:nvGraphicFramePr>
        <p:xfrm>
          <a:off x="5538788" y="2214563"/>
          <a:ext cx="257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3" name="Equation" r:id="rId13" imgW="101520" imgH="190440" progId="Equation.DSMT4">
                  <p:embed/>
                </p:oleObj>
              </mc:Choice>
              <mc:Fallback>
                <p:oleObj name="Equation" r:id="rId13" imgW="10152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2214563"/>
                        <a:ext cx="257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012" name="Object 124"/>
          <p:cNvGraphicFramePr>
            <a:graphicFrameLocks noChangeAspect="1"/>
          </p:cNvGraphicFramePr>
          <p:nvPr/>
        </p:nvGraphicFramePr>
        <p:xfrm>
          <a:off x="8096250" y="5576888"/>
          <a:ext cx="322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4" name="Equation" r:id="rId14" imgW="126720" imgH="190440" progId="Equation.DSMT4">
                  <p:embed/>
                </p:oleObj>
              </mc:Choice>
              <mc:Fallback>
                <p:oleObj name="Equation" r:id="rId14" imgW="12672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5576888"/>
                        <a:ext cx="3222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015" name="Object 127"/>
          <p:cNvGraphicFramePr>
            <a:graphicFrameLocks noChangeAspect="1"/>
          </p:cNvGraphicFramePr>
          <p:nvPr/>
        </p:nvGraphicFramePr>
        <p:xfrm>
          <a:off x="8148638" y="2708275"/>
          <a:ext cx="322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5" name="Equation" r:id="rId16" imgW="126720" imgH="190440" progId="Equation.DSMT4">
                  <p:embed/>
                </p:oleObj>
              </mc:Choice>
              <mc:Fallback>
                <p:oleObj name="Equation" r:id="rId16" imgW="12672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638" y="2708275"/>
                        <a:ext cx="3222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016" name="Line 128"/>
          <p:cNvSpPr>
            <a:spLocks noChangeShapeType="1"/>
          </p:cNvSpPr>
          <p:nvPr/>
        </p:nvSpPr>
        <p:spPr bwMode="auto">
          <a:xfrm flipV="1">
            <a:off x="7653338" y="4329113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0017" name="Line 129"/>
          <p:cNvSpPr>
            <a:spLocks noChangeShapeType="1"/>
          </p:cNvSpPr>
          <p:nvPr/>
        </p:nvSpPr>
        <p:spPr bwMode="auto">
          <a:xfrm flipV="1">
            <a:off x="8193088" y="5049838"/>
            <a:ext cx="0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pic>
        <p:nvPicPr>
          <p:cNvPr id="1190018" name="Picture 13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305675" y="4238625"/>
            <a:ext cx="1981200" cy="1060450"/>
          </a:xfrm>
          <a:prstGeom prst="rect">
            <a:avLst/>
          </a:prstGeom>
          <a:noFill/>
        </p:spPr>
      </p:pic>
      <p:grpSp>
        <p:nvGrpSpPr>
          <p:cNvPr id="4" name="Group 131"/>
          <p:cNvGrpSpPr>
            <a:grpSpLocks/>
          </p:cNvGrpSpPr>
          <p:nvPr/>
        </p:nvGrpSpPr>
        <p:grpSpPr bwMode="auto">
          <a:xfrm>
            <a:off x="7697788" y="3743325"/>
            <a:ext cx="687387" cy="642938"/>
            <a:chOff x="2525" y="2415"/>
            <a:chExt cx="433" cy="405"/>
          </a:xfrm>
        </p:grpSpPr>
        <p:sp>
          <p:nvSpPr>
            <p:cNvPr id="1190020" name="Line 132"/>
            <p:cNvSpPr>
              <a:spLocks noChangeShapeType="1"/>
            </p:cNvSpPr>
            <p:nvPr/>
          </p:nvSpPr>
          <p:spPr bwMode="auto">
            <a:xfrm>
              <a:off x="2646" y="2650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0021" name="Line 133"/>
            <p:cNvSpPr>
              <a:spLocks noChangeShapeType="1"/>
            </p:cNvSpPr>
            <p:nvPr/>
          </p:nvSpPr>
          <p:spPr bwMode="auto">
            <a:xfrm>
              <a:off x="2821" y="2642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0022" name="Line 134"/>
            <p:cNvSpPr>
              <a:spLocks noChangeShapeType="1"/>
            </p:cNvSpPr>
            <p:nvPr/>
          </p:nvSpPr>
          <p:spPr bwMode="auto">
            <a:xfrm>
              <a:off x="2525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0023" name="Line 135"/>
            <p:cNvSpPr>
              <a:spLocks noChangeShapeType="1"/>
            </p:cNvSpPr>
            <p:nvPr/>
          </p:nvSpPr>
          <p:spPr bwMode="auto">
            <a:xfrm>
              <a:off x="2837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0024" name="Text Box 136"/>
            <p:cNvSpPr txBox="1">
              <a:spLocks noChangeArrowheads="1"/>
            </p:cNvSpPr>
            <p:nvPr/>
          </p:nvSpPr>
          <p:spPr bwMode="auto">
            <a:xfrm>
              <a:off x="2590" y="2415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T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90025" name="Text Box 137"/>
          <p:cNvSpPr txBox="1">
            <a:spLocks noChangeArrowheads="1"/>
          </p:cNvSpPr>
          <p:nvPr/>
        </p:nvSpPr>
        <p:spPr bwMode="auto">
          <a:xfrm>
            <a:off x="1082675" y="53054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&lt;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T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0032" name="Text Box 144"/>
          <p:cNvSpPr txBox="1">
            <a:spLocks noChangeArrowheads="1"/>
          </p:cNvSpPr>
          <p:nvPr/>
        </p:nvSpPr>
        <p:spPr bwMode="auto">
          <a:xfrm>
            <a:off x="2747963" y="5319713"/>
            <a:ext cx="2519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Slow fading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0033" name="Text Box 145"/>
          <p:cNvSpPr txBox="1">
            <a:spLocks noChangeArrowheads="1"/>
          </p:cNvSpPr>
          <p:nvPr/>
        </p:nvSpPr>
        <p:spPr bwMode="auto">
          <a:xfrm>
            <a:off x="1101725" y="5724525"/>
            <a:ext cx="1285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&gt;=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T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0034" name="Text Box 146"/>
          <p:cNvSpPr txBox="1">
            <a:spLocks noChangeArrowheads="1"/>
          </p:cNvSpPr>
          <p:nvPr/>
        </p:nvSpPr>
        <p:spPr bwMode="auto">
          <a:xfrm>
            <a:off x="2747963" y="5724525"/>
            <a:ext cx="4005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Fast fading (time-selective)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0035" name="Line 147"/>
          <p:cNvSpPr>
            <a:spLocks noChangeShapeType="1"/>
          </p:cNvSpPr>
          <p:nvPr/>
        </p:nvSpPr>
        <p:spPr bwMode="auto">
          <a:xfrm>
            <a:off x="903288" y="1944688"/>
            <a:ext cx="0" cy="3143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0036" name="Line 148"/>
          <p:cNvSpPr>
            <a:spLocks noChangeShapeType="1"/>
          </p:cNvSpPr>
          <p:nvPr/>
        </p:nvSpPr>
        <p:spPr bwMode="auto">
          <a:xfrm>
            <a:off x="452438" y="1944688"/>
            <a:ext cx="0" cy="314325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0037" name="AutoShape 149"/>
          <p:cNvSpPr>
            <a:spLocks/>
          </p:cNvSpPr>
          <p:nvPr/>
        </p:nvSpPr>
        <p:spPr bwMode="auto">
          <a:xfrm rot="5400000">
            <a:off x="542131" y="1494632"/>
            <a:ext cx="269875" cy="449262"/>
          </a:xfrm>
          <a:prstGeom prst="leftBrace">
            <a:avLst>
              <a:gd name="adj1" fmla="val 1387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0038" name="Text Box 150"/>
          <p:cNvSpPr txBox="1">
            <a:spLocks noChangeArrowheads="1"/>
          </p:cNvSpPr>
          <p:nvPr/>
        </p:nvSpPr>
        <p:spPr bwMode="auto">
          <a:xfrm>
            <a:off x="3175" y="1179513"/>
            <a:ext cx="19351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Symbol duration, </a:t>
            </a:r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 sz="1600">
                <a:solidFill>
                  <a:schemeClr val="tx1"/>
                </a:solidFill>
              </a:rPr>
              <a:t> 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5" name="Group 197"/>
          <p:cNvGrpSpPr>
            <a:grpSpLocks/>
          </p:cNvGrpSpPr>
          <p:nvPr/>
        </p:nvGrpSpPr>
        <p:grpSpPr bwMode="auto">
          <a:xfrm>
            <a:off x="901700" y="1584325"/>
            <a:ext cx="7966075" cy="3914775"/>
            <a:chOff x="625" y="1423"/>
            <a:chExt cx="5018" cy="2466"/>
          </a:xfrm>
        </p:grpSpPr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625" y="1423"/>
              <a:ext cx="5018" cy="2466"/>
              <a:chOff x="625" y="1423"/>
              <a:chExt cx="5018" cy="2466"/>
            </a:xfrm>
          </p:grpSpPr>
          <p:grpSp>
            <p:nvGrpSpPr>
              <p:cNvPr id="7" name="Group 153"/>
              <p:cNvGrpSpPr>
                <a:grpSpLocks/>
              </p:cNvGrpSpPr>
              <p:nvPr/>
            </p:nvGrpSpPr>
            <p:grpSpPr bwMode="auto">
              <a:xfrm>
                <a:off x="625" y="1423"/>
                <a:ext cx="5018" cy="2466"/>
                <a:chOff x="625" y="1253"/>
                <a:chExt cx="5018" cy="2466"/>
              </a:xfrm>
            </p:grpSpPr>
            <p:grpSp>
              <p:nvGrpSpPr>
                <p:cNvPr id="8" name="Group 154"/>
                <p:cNvGrpSpPr>
                  <a:grpSpLocks/>
                </p:cNvGrpSpPr>
                <p:nvPr/>
              </p:nvGrpSpPr>
              <p:grpSpPr bwMode="auto">
                <a:xfrm>
                  <a:off x="625" y="1253"/>
                  <a:ext cx="5018" cy="2466"/>
                  <a:chOff x="625" y="1253"/>
                  <a:chExt cx="5018" cy="2466"/>
                </a:xfrm>
              </p:grpSpPr>
              <p:sp>
                <p:nvSpPr>
                  <p:cNvPr id="1190043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1253"/>
                    <a:ext cx="5018" cy="246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2">
                          <a:alpha val="33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1425" tIns="45713" rIns="91425" bIns="45713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190044" name="Picture 156" descr="Stellaris_Yin_Yang"/>
                  <p:cNvPicPr>
                    <a:picLocks noChangeAspect="1" noChangeArrowheads="1"/>
                  </p:cNvPicPr>
                  <p:nvPr/>
                </p:nvPicPr>
                <p:blipFill>
                  <a:blip r:embed="rId18"/>
                  <a:srcRect/>
                  <a:stretch>
                    <a:fillRect/>
                  </a:stretch>
                </p:blipFill>
                <p:spPr bwMode="auto">
                  <a:xfrm>
                    <a:off x="795" y="3067"/>
                    <a:ext cx="581" cy="58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190045" name="Picture 157" descr="Stellaris_Yin_Yang"/>
                  <p:cNvPicPr>
                    <a:picLocks noChangeAspect="1" noChangeArrowheads="1"/>
                  </p:cNvPicPr>
                  <p:nvPr/>
                </p:nvPicPr>
                <p:blipFill>
                  <a:blip r:embed="rId18"/>
                  <a:srcRect/>
                  <a:stretch>
                    <a:fillRect/>
                  </a:stretch>
                </p:blipFill>
                <p:spPr bwMode="auto">
                  <a:xfrm rot="10800000">
                    <a:off x="4864" y="3053"/>
                    <a:ext cx="581" cy="58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90046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4" y="1451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Time domain, </a:t>
                    </a:r>
                  </a:p>
                </p:txBody>
              </p:sp>
              <p:sp>
                <p:nvSpPr>
                  <p:cNvPr id="11900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2" y="1906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Frequency domain, </a:t>
                    </a:r>
                  </a:p>
                </p:txBody>
              </p:sp>
              <p:sp>
                <p:nvSpPr>
                  <p:cNvPr id="1190048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2" y="2358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Space domain, </a:t>
                    </a:r>
                  </a:p>
                </p:txBody>
              </p:sp>
              <p:sp>
                <p:nvSpPr>
                  <p:cNvPr id="119004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1938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Delay domain, </a:t>
                    </a:r>
                  </a:p>
                </p:txBody>
              </p:sp>
              <p:sp>
                <p:nvSpPr>
                  <p:cNvPr id="1190050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3" y="2392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Angle domain, </a:t>
                    </a:r>
                  </a:p>
                </p:txBody>
              </p:sp>
              <p:graphicFrame>
                <p:nvGraphicFramePr>
                  <p:cNvPr id="1190051" name="Object 163"/>
                  <p:cNvGraphicFramePr>
                    <a:graphicFrameLocks noChangeAspect="1"/>
                  </p:cNvGraphicFramePr>
                  <p:nvPr/>
                </p:nvGraphicFramePr>
                <p:xfrm>
                  <a:off x="1986" y="1508"/>
                  <a:ext cx="120" cy="16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636" name="Equation" r:id="rId19" imgW="88560" imgH="139680" progId="Equation.DSMT4">
                          <p:embed/>
                        </p:oleObj>
                      </mc:Choice>
                      <mc:Fallback>
                        <p:oleObj name="Equation" r:id="rId19" imgW="88560" imgH="139680" progId="Equation.DSMT4">
                          <p:embed/>
                          <p:pic>
                            <p:nvPicPr>
                              <p:cNvPr id="0" name="Picture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6" y="1508"/>
                                <a:ext cx="120" cy="16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90052" name="Object 164"/>
                  <p:cNvGraphicFramePr>
                    <a:graphicFrameLocks noChangeAspect="1"/>
                  </p:cNvGraphicFramePr>
                  <p:nvPr/>
                </p:nvGraphicFramePr>
                <p:xfrm>
                  <a:off x="2326" y="1927"/>
                  <a:ext cx="206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637" name="Equation" r:id="rId21" imgW="152280" imgH="190440" progId="Equation.DSMT4">
                          <p:embed/>
                        </p:oleObj>
                      </mc:Choice>
                      <mc:Fallback>
                        <p:oleObj name="Equation" r:id="rId21" imgW="152280" imgH="190440" progId="Equation.DSMT4">
                          <p:embed/>
                          <p:pic>
                            <p:nvPicPr>
                              <p:cNvPr id="0" name="Picture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26" y="1927"/>
                                <a:ext cx="206" cy="23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9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3857" y="1480"/>
                    <a:ext cx="1392" cy="253"/>
                    <a:chOff x="3375" y="1480"/>
                    <a:chExt cx="1392" cy="253"/>
                  </a:xfrm>
                </p:grpSpPr>
                <p:sp>
                  <p:nvSpPr>
                    <p:cNvPr id="1190054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5" y="1480"/>
                      <a:ext cx="1392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0" lang="en-GB" altLang="zh-CN" sz="2000">
                          <a:solidFill>
                            <a:schemeClr val="tx1"/>
                          </a:solidFill>
                        </a:rPr>
                        <a:t>Doppler domain, </a:t>
                      </a:r>
                    </a:p>
                  </p:txBody>
                </p:sp>
                <p:graphicFrame>
                  <p:nvGraphicFramePr>
                    <p:cNvPr id="1190055" name="Object 16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12" y="1503"/>
                    <a:ext cx="241" cy="2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19638" name="Equation" r:id="rId23" imgW="177480" imgH="190440" progId="Equation.DSMT4">
                            <p:embed/>
                          </p:oleObj>
                        </mc:Choice>
                        <mc:Fallback>
                          <p:oleObj name="Equation" r:id="rId23" imgW="177480" imgH="190440" progId="Equation.DSMT4">
                            <p:embed/>
                            <p:pic>
                              <p:nvPicPr>
                                <p:cNvPr id="0" name="Picture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12" y="1503"/>
                                  <a:ext cx="241" cy="23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190056" name="Object 168"/>
                  <p:cNvGraphicFramePr>
                    <a:graphicFrameLocks noChangeAspect="1"/>
                  </p:cNvGraphicFramePr>
                  <p:nvPr/>
                </p:nvGraphicFramePr>
                <p:xfrm>
                  <a:off x="4901" y="2027"/>
                  <a:ext cx="155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639" name="Equation" r:id="rId25" imgW="114120" imgH="126720" progId="Equation.DSMT4">
                          <p:embed/>
                        </p:oleObj>
                      </mc:Choice>
                      <mc:Fallback>
                        <p:oleObj name="Equation" r:id="rId25" imgW="114120" imgH="126720" progId="Equation.DSMT4">
                          <p:embed/>
                          <p:pic>
                            <p:nvPicPr>
                              <p:cNvPr id="0" name="Picture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01" y="2027"/>
                                <a:ext cx="155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90057" name="Object 169"/>
                  <p:cNvGraphicFramePr>
                    <a:graphicFrameLocks noChangeAspect="1"/>
                  </p:cNvGraphicFramePr>
                  <p:nvPr/>
                </p:nvGraphicFramePr>
                <p:xfrm>
                  <a:off x="2043" y="2423"/>
                  <a:ext cx="154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640" name="Equation" r:id="rId27" imgW="114120" imgH="126720" progId="Equation.DSMT4">
                          <p:embed/>
                        </p:oleObj>
                      </mc:Choice>
                      <mc:Fallback>
                        <p:oleObj name="Equation" r:id="rId27" imgW="114120" imgH="126720" progId="Equation.DSMT4">
                          <p:embed/>
                          <p:pic>
                            <p:nvPicPr>
                              <p:cNvPr id="0" name="Picture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43" y="2423"/>
                                <a:ext cx="154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90058" name="Object 170"/>
                  <p:cNvGraphicFramePr>
                    <a:graphicFrameLocks noChangeAspect="1"/>
                  </p:cNvGraphicFramePr>
                  <p:nvPr/>
                </p:nvGraphicFramePr>
                <p:xfrm>
                  <a:off x="4939" y="2468"/>
                  <a:ext cx="189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9641" name="Equation" r:id="rId29" imgW="139680" imgH="126720" progId="Equation.DSMT4">
                          <p:embed/>
                        </p:oleObj>
                      </mc:Choice>
                      <mc:Fallback>
                        <p:oleObj name="Equation" r:id="rId29" imgW="139680" imgH="126720" progId="Equation.DSMT4">
                          <p:embed/>
                          <p:pic>
                            <p:nvPicPr>
                              <p:cNvPr id="0" name="Picture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39" y="2468"/>
                                <a:ext cx="189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0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2525" y="1565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190060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0061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2535" y="2018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190063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0064" name="Oval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solidFill>
                      <a:srgbClr val="006600"/>
                    </a:solidFill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2535" y="2484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190066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0067" name="Oval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" name="Group 180"/>
                <p:cNvGrpSpPr>
                  <a:grpSpLocks/>
                </p:cNvGrpSpPr>
                <p:nvPr/>
              </p:nvGrpSpPr>
              <p:grpSpPr bwMode="auto">
                <a:xfrm>
                  <a:off x="2559" y="3096"/>
                  <a:ext cx="1440" cy="327"/>
                  <a:chOff x="4656" y="1497"/>
                  <a:chExt cx="1440" cy="327"/>
                </a:xfrm>
              </p:grpSpPr>
              <p:sp>
                <p:nvSpPr>
                  <p:cNvPr id="1190069" name="Text Box 1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497"/>
                    <a:ext cx="139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>
                        <a:solidFill>
                          <a:srgbClr val="000000"/>
                        </a:solidFill>
                      </a:rPr>
                      <a:t>Fourier Transform</a:t>
                    </a:r>
                  </a:p>
                </p:txBody>
              </p:sp>
              <p:grpSp>
                <p:nvGrpSpPr>
                  <p:cNvPr id="14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4656" y="1751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190071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0072" name="Oval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90073" name="Oval 185"/>
              <p:cNvSpPr>
                <a:spLocks noChangeArrowheads="1"/>
              </p:cNvSpPr>
              <p:nvPr/>
            </p:nvSpPr>
            <p:spPr bwMode="auto">
              <a:xfrm>
                <a:off x="3743" y="2200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86"/>
            <p:cNvGrpSpPr>
              <a:grpSpLocks/>
            </p:cNvGrpSpPr>
            <p:nvPr/>
          </p:nvGrpSpPr>
          <p:grpSpPr bwMode="auto">
            <a:xfrm>
              <a:off x="937" y="1565"/>
              <a:ext cx="1758" cy="1616"/>
              <a:chOff x="937" y="1565"/>
              <a:chExt cx="1758" cy="1616"/>
            </a:xfrm>
          </p:grpSpPr>
          <p:sp>
            <p:nvSpPr>
              <p:cNvPr id="1190075" name="Text Box 187"/>
              <p:cNvSpPr txBox="1">
                <a:spLocks noChangeArrowheads="1"/>
              </p:cNvSpPr>
              <p:nvPr/>
            </p:nvSpPr>
            <p:spPr bwMode="auto">
              <a:xfrm>
                <a:off x="1561" y="2902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/>
                  <a:t>Selectivity</a:t>
                </a:r>
              </a:p>
            </p:txBody>
          </p:sp>
          <p:sp>
            <p:nvSpPr>
              <p:cNvPr id="1190076" name="Rectangle 188"/>
              <p:cNvSpPr>
                <a:spLocks noChangeArrowheads="1"/>
              </p:cNvSpPr>
              <p:nvPr/>
            </p:nvSpPr>
            <p:spPr bwMode="auto">
              <a:xfrm>
                <a:off x="937" y="1565"/>
                <a:ext cx="1559" cy="1616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lIns="91425" tIns="45713" rIns="91425" bIns="45713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89"/>
            <p:cNvGrpSpPr>
              <a:grpSpLocks/>
            </p:cNvGrpSpPr>
            <p:nvPr/>
          </p:nvGrpSpPr>
          <p:grpSpPr bwMode="auto">
            <a:xfrm>
              <a:off x="3829" y="1565"/>
              <a:ext cx="1559" cy="1616"/>
              <a:chOff x="3829" y="1565"/>
              <a:chExt cx="1559" cy="1616"/>
            </a:xfrm>
          </p:grpSpPr>
          <p:sp>
            <p:nvSpPr>
              <p:cNvPr id="1190078" name="Text Box 190"/>
              <p:cNvSpPr txBox="1">
                <a:spLocks noChangeArrowheads="1"/>
              </p:cNvSpPr>
              <p:nvPr/>
            </p:nvSpPr>
            <p:spPr bwMode="auto">
              <a:xfrm>
                <a:off x="3942" y="2897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/>
                  <a:t>Dispersion</a:t>
                </a:r>
              </a:p>
            </p:txBody>
          </p:sp>
          <p:sp>
            <p:nvSpPr>
              <p:cNvPr id="1190079" name="Rectangle 191"/>
              <p:cNvSpPr>
                <a:spLocks noChangeArrowheads="1"/>
              </p:cNvSpPr>
              <p:nvPr/>
            </p:nvSpPr>
            <p:spPr bwMode="auto">
              <a:xfrm>
                <a:off x="3829" y="1565"/>
                <a:ext cx="1559" cy="1616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lIns="91425" tIns="45713" rIns="91425" bIns="45713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192"/>
            <p:cNvGrpSpPr>
              <a:grpSpLocks/>
            </p:cNvGrpSpPr>
            <p:nvPr/>
          </p:nvGrpSpPr>
          <p:grpSpPr bwMode="auto">
            <a:xfrm>
              <a:off x="2383" y="2812"/>
              <a:ext cx="1587" cy="290"/>
              <a:chOff x="2383" y="2812"/>
              <a:chExt cx="1587" cy="290"/>
            </a:xfrm>
          </p:grpSpPr>
          <p:grpSp>
            <p:nvGrpSpPr>
              <p:cNvPr id="18" name="Group 193"/>
              <p:cNvGrpSpPr>
                <a:grpSpLocks/>
              </p:cNvGrpSpPr>
              <p:nvPr/>
            </p:nvGrpSpPr>
            <p:grpSpPr bwMode="auto">
              <a:xfrm>
                <a:off x="2383" y="3010"/>
                <a:ext cx="1531" cy="92"/>
                <a:chOff x="1223" y="1799"/>
                <a:chExt cx="1209" cy="73"/>
              </a:xfrm>
            </p:grpSpPr>
            <p:sp>
              <p:nvSpPr>
                <p:cNvPr id="1190082" name="Line 194"/>
                <p:cNvSpPr>
                  <a:spLocks noChangeShapeType="1"/>
                </p:cNvSpPr>
                <p:nvPr/>
              </p:nvSpPr>
              <p:spPr bwMode="auto">
                <a:xfrm>
                  <a:off x="1296" y="1847"/>
                  <a:ext cx="1136" cy="0"/>
                </a:xfrm>
                <a:prstGeom prst="lin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 type="none" w="lg" len="lg"/>
                  <a:tailEnd type="oval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0083" name="Oval 195"/>
                <p:cNvSpPr>
                  <a:spLocks noChangeArrowheads="1"/>
                </p:cNvSpPr>
                <p:nvPr/>
              </p:nvSpPr>
              <p:spPr bwMode="auto">
                <a:xfrm>
                  <a:off x="1223" y="1799"/>
                  <a:ext cx="73" cy="73"/>
                </a:xfrm>
                <a:prstGeom prst="ellips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90084" name="Text Box 196"/>
              <p:cNvSpPr txBox="1">
                <a:spLocks noChangeArrowheads="1"/>
              </p:cNvSpPr>
              <p:nvPr/>
            </p:nvSpPr>
            <p:spPr bwMode="auto">
              <a:xfrm>
                <a:off x="2836" y="2812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Duality</a:t>
                </a:r>
              </a:p>
            </p:txBody>
          </p:sp>
        </p:grpSp>
      </p:grpSp>
      <p:sp>
        <p:nvSpPr>
          <p:cNvPr id="1190086" name="Oval 198"/>
          <p:cNvSpPr>
            <a:spLocks noChangeArrowheads="1"/>
          </p:cNvSpPr>
          <p:nvPr/>
        </p:nvSpPr>
        <p:spPr bwMode="auto">
          <a:xfrm>
            <a:off x="1262063" y="1808163"/>
            <a:ext cx="7424737" cy="630237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8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90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8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8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9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9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8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89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89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9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9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89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89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8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8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8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8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8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8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8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8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89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8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8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8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8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8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89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89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8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90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90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9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9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90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90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9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8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9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9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0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90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9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051E-6 7.40741E-7 L 0.23622 0.0458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189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189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189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189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189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18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189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190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18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18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18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118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18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118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18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18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18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118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118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18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18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118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18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18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18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18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1000"/>
                                        <p:tgtEl>
                                          <p:spTgt spid="118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90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90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9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90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90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19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90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190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9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2000"/>
                                        <p:tgtEl>
                                          <p:spTgt spid="1190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1190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190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1190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190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190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9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18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18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8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8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19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90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90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19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90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190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9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19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0" grpId="0"/>
      <p:bldP spid="1189970" grpId="0"/>
      <p:bldP spid="1190001" grpId="0" animBg="1"/>
      <p:bldP spid="1190002" grpId="0" animBg="1"/>
      <p:bldP spid="1190016" grpId="0" animBg="1"/>
      <p:bldP spid="1190016" grpId="1" animBg="1"/>
      <p:bldP spid="1190017" grpId="0" animBg="1"/>
      <p:bldP spid="1190017" grpId="1" animBg="1"/>
      <p:bldP spid="1190025" grpId="0"/>
      <p:bldP spid="1190032" grpId="0"/>
      <p:bldP spid="1190033" grpId="0"/>
      <p:bldP spid="1190034" grpId="0"/>
      <p:bldP spid="1190086" grpId="0" animBg="1"/>
      <p:bldP spid="119008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16B48C-418A-4237-9A36-F41073AE21D7}" type="slidenum">
              <a:rPr lang="en-GB"/>
              <a:pPr/>
              <a:t>15</a:t>
            </a:fld>
            <a:endParaRPr lang="en-GB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3200" b="1"/>
              <a:t>Doppler Dispersion</a:t>
            </a:r>
            <a:endParaRPr lang="en-US" altLang="zh-CN" sz="32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98588" y="2303463"/>
            <a:ext cx="277812" cy="134937"/>
            <a:chOff x="2064" y="2592"/>
            <a:chExt cx="384" cy="298"/>
          </a:xfrm>
        </p:grpSpPr>
        <p:sp>
          <p:nvSpPr>
            <p:cNvPr id="1197060" name="AutoShape 4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97061" name="AutoShape 5"/>
            <p:cNvCxnSpPr>
              <a:cxnSpLocks noChangeShapeType="1"/>
              <a:stCxn id="1197060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69025" y="2484438"/>
            <a:ext cx="269875" cy="134937"/>
            <a:chOff x="2004" y="2496"/>
            <a:chExt cx="252" cy="192"/>
          </a:xfrm>
        </p:grpSpPr>
        <p:sp>
          <p:nvSpPr>
            <p:cNvPr id="1197063" name="AutoShape 7"/>
            <p:cNvSpPr>
              <a:spLocks noChangeArrowheads="1"/>
            </p:cNvSpPr>
            <p:nvPr/>
          </p:nvSpPr>
          <p:spPr bwMode="auto">
            <a:xfrm>
              <a:off x="2004" y="2496"/>
              <a:ext cx="108" cy="93"/>
            </a:xfrm>
            <a:prstGeom prst="flowChartMerg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97064" name="AutoShape 8"/>
            <p:cNvCxnSpPr>
              <a:cxnSpLocks noChangeShapeType="1"/>
              <a:stCxn id="1197063" idx="2"/>
            </p:cNvCxnSpPr>
            <p:nvPr/>
          </p:nvCxnSpPr>
          <p:spPr bwMode="auto">
            <a:xfrm rot="16200000" flipH="1">
              <a:off x="2112" y="2545"/>
              <a:ext cx="89" cy="19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197065" name="Text Box 9"/>
          <p:cNvSpPr txBox="1">
            <a:spLocks noChangeArrowheads="1"/>
          </p:cNvSpPr>
          <p:nvPr/>
        </p:nvSpPr>
        <p:spPr bwMode="auto">
          <a:xfrm>
            <a:off x="1308100" y="243998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197066" name="Oval 10"/>
          <p:cNvSpPr>
            <a:spLocks noChangeArrowheads="1"/>
          </p:cNvSpPr>
          <p:nvPr/>
        </p:nvSpPr>
        <p:spPr bwMode="auto">
          <a:xfrm>
            <a:off x="3963988" y="14478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7067" name="Oval 11"/>
          <p:cNvSpPr>
            <a:spLocks noChangeArrowheads="1"/>
          </p:cNvSpPr>
          <p:nvPr/>
        </p:nvSpPr>
        <p:spPr bwMode="auto">
          <a:xfrm>
            <a:off x="6392863" y="28432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7068" name="Oval 12"/>
          <p:cNvSpPr>
            <a:spLocks noChangeArrowheads="1"/>
          </p:cNvSpPr>
          <p:nvPr/>
        </p:nvSpPr>
        <p:spPr bwMode="auto">
          <a:xfrm>
            <a:off x="8058150" y="171926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197069" name="AutoShape 13"/>
          <p:cNvCxnSpPr>
            <a:cxnSpLocks noChangeShapeType="1"/>
            <a:stCxn id="1197060" idx="0"/>
            <a:endCxn id="1197066" idx="3"/>
          </p:cNvCxnSpPr>
          <p:nvPr/>
        </p:nvCxnSpPr>
        <p:spPr bwMode="auto">
          <a:xfrm flipV="1">
            <a:off x="1624013" y="1601788"/>
            <a:ext cx="2366962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7070" name="AutoShape 14"/>
          <p:cNvCxnSpPr>
            <a:cxnSpLocks noChangeShapeType="1"/>
            <a:stCxn id="1197066" idx="5"/>
            <a:endCxn id="1197063" idx="1"/>
          </p:cNvCxnSpPr>
          <p:nvPr/>
        </p:nvCxnSpPr>
        <p:spPr bwMode="auto">
          <a:xfrm>
            <a:off x="4117975" y="1601788"/>
            <a:ext cx="2063750" cy="9159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7071" name="AutoShape 15"/>
          <p:cNvCxnSpPr>
            <a:cxnSpLocks noChangeShapeType="1"/>
            <a:stCxn id="1197060" idx="3"/>
            <a:endCxn id="1197068" idx="2"/>
          </p:cNvCxnSpPr>
          <p:nvPr/>
        </p:nvCxnSpPr>
        <p:spPr bwMode="auto">
          <a:xfrm flipV="1">
            <a:off x="1666875" y="1809750"/>
            <a:ext cx="6391275" cy="527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7072" name="AutoShape 16"/>
          <p:cNvCxnSpPr>
            <a:cxnSpLocks noChangeShapeType="1"/>
            <a:stCxn id="1197068" idx="5"/>
            <a:endCxn id="1197063" idx="3"/>
          </p:cNvCxnSpPr>
          <p:nvPr/>
        </p:nvCxnSpPr>
        <p:spPr bwMode="auto">
          <a:xfrm flipH="1">
            <a:off x="6272213" y="1873250"/>
            <a:ext cx="1939925" cy="644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7073" name="AutoShape 17"/>
          <p:cNvCxnSpPr>
            <a:cxnSpLocks noChangeShapeType="1"/>
            <a:stCxn id="1197060" idx="3"/>
            <a:endCxn id="1197067" idx="2"/>
          </p:cNvCxnSpPr>
          <p:nvPr/>
        </p:nvCxnSpPr>
        <p:spPr bwMode="auto">
          <a:xfrm>
            <a:off x="1666875" y="2336800"/>
            <a:ext cx="4725988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7074" name="AutoShape 18"/>
          <p:cNvCxnSpPr>
            <a:cxnSpLocks noChangeShapeType="1"/>
            <a:stCxn id="1197067" idx="0"/>
            <a:endCxn id="1197063" idx="3"/>
          </p:cNvCxnSpPr>
          <p:nvPr/>
        </p:nvCxnSpPr>
        <p:spPr bwMode="auto">
          <a:xfrm flipH="1" flipV="1">
            <a:off x="6272213" y="2517775"/>
            <a:ext cx="211137" cy="3254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97075" name="Line 19"/>
          <p:cNvSpPr>
            <a:spLocks noChangeShapeType="1"/>
          </p:cNvSpPr>
          <p:nvPr/>
        </p:nvSpPr>
        <p:spPr bwMode="auto">
          <a:xfrm flipV="1">
            <a:off x="8193088" y="1449388"/>
            <a:ext cx="26987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076" name="Text Box 20"/>
          <p:cNvSpPr txBox="1">
            <a:spLocks noChangeArrowheads="1"/>
          </p:cNvSpPr>
          <p:nvPr/>
        </p:nvSpPr>
        <p:spPr bwMode="auto">
          <a:xfrm>
            <a:off x="8374063" y="1133475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197077" name="Text Box 21"/>
          <p:cNvSpPr txBox="1">
            <a:spLocks noChangeArrowheads="1"/>
          </p:cNvSpPr>
          <p:nvPr/>
        </p:nvSpPr>
        <p:spPr bwMode="auto">
          <a:xfrm>
            <a:off x="5988050" y="2124075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sp>
        <p:nvSpPr>
          <p:cNvPr id="1197078" name="Line 22"/>
          <p:cNvSpPr>
            <a:spLocks noChangeShapeType="1"/>
          </p:cNvSpPr>
          <p:nvPr/>
        </p:nvSpPr>
        <p:spPr bwMode="auto">
          <a:xfrm>
            <a:off x="947738" y="1749425"/>
            <a:ext cx="0" cy="404813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080" name="Line 24"/>
          <p:cNvSpPr>
            <a:spLocks noChangeShapeType="1"/>
          </p:cNvSpPr>
          <p:nvPr/>
        </p:nvSpPr>
        <p:spPr bwMode="auto">
          <a:xfrm>
            <a:off x="7832725" y="2573338"/>
            <a:ext cx="0" cy="41751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081" name="Line 25"/>
          <p:cNvSpPr>
            <a:spLocks noChangeShapeType="1"/>
          </p:cNvSpPr>
          <p:nvPr/>
        </p:nvSpPr>
        <p:spPr bwMode="auto">
          <a:xfrm flipH="1">
            <a:off x="7693025" y="2393950"/>
            <a:ext cx="6350" cy="595313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082" name="Line 26"/>
          <p:cNvSpPr>
            <a:spLocks noChangeShapeType="1"/>
          </p:cNvSpPr>
          <p:nvPr/>
        </p:nvSpPr>
        <p:spPr bwMode="auto">
          <a:xfrm>
            <a:off x="8148638" y="2573338"/>
            <a:ext cx="0" cy="415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083" name="Rectangle 27"/>
          <p:cNvSpPr>
            <a:spLocks noChangeArrowheads="1"/>
          </p:cNvSpPr>
          <p:nvPr/>
        </p:nvSpPr>
        <p:spPr bwMode="auto">
          <a:xfrm>
            <a:off x="7478713" y="2586038"/>
            <a:ext cx="674687" cy="404812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332663" y="2705100"/>
            <a:ext cx="1535112" cy="363538"/>
            <a:chOff x="4594" y="1697"/>
            <a:chExt cx="967" cy="229"/>
          </a:xfrm>
        </p:grpSpPr>
        <p:sp>
          <p:nvSpPr>
            <p:cNvPr id="1197086" name="Line 30"/>
            <p:cNvSpPr>
              <a:spLocks noChangeShapeType="1"/>
            </p:cNvSpPr>
            <p:nvPr/>
          </p:nvSpPr>
          <p:spPr bwMode="auto">
            <a:xfrm>
              <a:off x="4594" y="1877"/>
              <a:ext cx="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97087" name="Object 31"/>
            <p:cNvGraphicFramePr>
              <a:graphicFrameLocks noChangeAspect="1"/>
            </p:cNvGraphicFramePr>
            <p:nvPr/>
          </p:nvGraphicFramePr>
          <p:xfrm>
            <a:off x="5371" y="1697"/>
            <a:ext cx="19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637" name="Equation" r:id="rId3" imgW="139680" imgH="190440" progId="Equation.DSMT4">
                    <p:embed/>
                  </p:oleObj>
                </mc:Choice>
                <mc:Fallback>
                  <p:oleObj name="Equation" r:id="rId3" imgW="1396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1" y="1697"/>
                          <a:ext cx="190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7088" name="Rectangle 32"/>
          <p:cNvSpPr>
            <a:spLocks noChangeArrowheads="1"/>
          </p:cNvSpPr>
          <p:nvPr/>
        </p:nvSpPr>
        <p:spPr bwMode="auto">
          <a:xfrm>
            <a:off x="182563" y="3340100"/>
            <a:ext cx="9542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Doppler dispersion: </a:t>
            </a:r>
            <a:r>
              <a:rPr kumimoji="0" lang="en-US" altLang="zh-CN">
                <a:solidFill>
                  <a:schemeClr val="tx1"/>
                </a:solidFill>
              </a:rPr>
              <a:t>the motion of the Rx results in a broadening of the transmitted signal spectrum</a:t>
            </a:r>
            <a:r>
              <a:rPr kumimoji="0" lang="en-US" altLang="zh-CN" b="1">
                <a:solidFill>
                  <a:schemeClr val="tx1"/>
                </a:solidFill>
              </a:rPr>
              <a:t>.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chemeClr val="tx1"/>
                </a:solidFill>
              </a:rPr>
              <a:t>Measured by Doppler spread, </a:t>
            </a:r>
            <a:r>
              <a:rPr lang="nb-NO" altLang="zh-CN" sz="1600" i="1">
                <a:solidFill>
                  <a:srgbClr val="000000"/>
                </a:solidFill>
              </a:rPr>
              <a:t>D</a:t>
            </a:r>
            <a:r>
              <a:rPr lang="nb-NO" altLang="zh-CN" sz="1600" i="1" baseline="-25000">
                <a:solidFill>
                  <a:srgbClr val="000000"/>
                </a:solidFill>
              </a:rPr>
              <a:t>s </a:t>
            </a:r>
            <a:r>
              <a:rPr kumimoji="0" lang="en-US" altLang="zh-CN" sz="1600" b="1">
                <a:solidFill>
                  <a:schemeClr val="tx1"/>
                </a:solidFill>
              </a:rPr>
              <a:t>,                                                                    . </a:t>
            </a:r>
            <a:endParaRPr kumimoji="0" lang="en-US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1197090" name="Object 34"/>
          <p:cNvGraphicFramePr>
            <a:graphicFrameLocks noChangeAspect="1"/>
          </p:cNvGraphicFramePr>
          <p:nvPr/>
        </p:nvGraphicFramePr>
        <p:xfrm>
          <a:off x="3873500" y="3679825"/>
          <a:ext cx="34242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38" name="Equation" r:id="rId5" imgW="1638000" imgH="241200" progId="Equation.DSMT4">
                  <p:embed/>
                </p:oleObj>
              </mc:Choice>
              <mc:Fallback>
                <p:oleObj name="Equation" r:id="rId5" imgW="16380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3679825"/>
                        <a:ext cx="34242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7473950" y="1989138"/>
            <a:ext cx="2024063" cy="558800"/>
            <a:chOff x="4708" y="1253"/>
            <a:chExt cx="1275" cy="352"/>
          </a:xfrm>
        </p:grpSpPr>
        <p:sp>
          <p:nvSpPr>
            <p:cNvPr id="1197097" name="AutoShape 41"/>
            <p:cNvSpPr>
              <a:spLocks/>
            </p:cNvSpPr>
            <p:nvPr/>
          </p:nvSpPr>
          <p:spPr bwMode="auto">
            <a:xfrm rot="5400000">
              <a:off x="4822" y="1293"/>
              <a:ext cx="198" cy="425"/>
            </a:xfrm>
            <a:prstGeom prst="leftBrace">
              <a:avLst>
                <a:gd name="adj1" fmla="val 178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7098" name="Text Box 42"/>
            <p:cNvSpPr txBox="1">
              <a:spLocks noChangeArrowheads="1"/>
            </p:cNvSpPr>
            <p:nvPr/>
          </p:nvSpPr>
          <p:spPr bwMode="auto">
            <a:xfrm>
              <a:off x="4764" y="1253"/>
              <a:ext cx="121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tx1"/>
                  </a:solidFill>
                </a:rPr>
                <a:t>Doppler spread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97113" name="Object 57"/>
          <p:cNvGraphicFramePr>
            <a:graphicFrameLocks noChangeAspect="1"/>
          </p:cNvGraphicFramePr>
          <p:nvPr/>
        </p:nvGraphicFramePr>
        <p:xfrm>
          <a:off x="587375" y="4284663"/>
          <a:ext cx="32400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39" name="Equation" r:id="rId7" imgW="1511280" imgH="380880" progId="Equation.DSMT4">
                  <p:embed/>
                </p:oleObj>
              </mc:Choice>
              <mc:Fallback>
                <p:oleObj name="Equation" r:id="rId7" imgW="151128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284663"/>
                        <a:ext cx="32400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7116" name="Object 60"/>
          <p:cNvGraphicFramePr>
            <a:graphicFrameLocks noChangeAspect="1"/>
          </p:cNvGraphicFramePr>
          <p:nvPr/>
        </p:nvGraphicFramePr>
        <p:xfrm>
          <a:off x="5813425" y="4275138"/>
          <a:ext cx="3730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0" name="Equation" r:id="rId9" imgW="1739880" imgH="380880" progId="Equation.DSMT4">
                  <p:embed/>
                </p:oleObj>
              </mc:Choice>
              <mc:Fallback>
                <p:oleObj name="Equation" r:id="rId9" imgW="173988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275138"/>
                        <a:ext cx="37306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7117" name="AutoShape 61"/>
          <p:cNvSpPr>
            <a:spLocks noChangeArrowheads="1"/>
          </p:cNvSpPr>
          <p:nvPr/>
        </p:nvSpPr>
        <p:spPr bwMode="auto">
          <a:xfrm>
            <a:off x="3873500" y="4489450"/>
            <a:ext cx="1665288" cy="314325"/>
          </a:xfrm>
          <a:prstGeom prst="rightArrow">
            <a:avLst>
              <a:gd name="adj1" fmla="val 50000"/>
              <a:gd name="adj2" fmla="val 132450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7118" name="Text Box 62"/>
          <p:cNvSpPr txBox="1">
            <a:spLocks noChangeArrowheads="1"/>
          </p:cNvSpPr>
          <p:nvPr/>
        </p:nvSpPr>
        <p:spPr bwMode="auto">
          <a:xfrm>
            <a:off x="3603625" y="4129088"/>
            <a:ext cx="2339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Inverse Fourier transform</a:t>
            </a:r>
            <a:endParaRPr lang="en-GB" sz="1600">
              <a:solidFill>
                <a:schemeClr val="tx1"/>
              </a:solidFill>
            </a:endParaRPr>
          </a:p>
        </p:txBody>
      </p:sp>
      <p:graphicFrame>
        <p:nvGraphicFramePr>
          <p:cNvPr id="1197119" name="Object 63"/>
          <p:cNvGraphicFramePr>
            <a:graphicFrameLocks noChangeAspect="1"/>
          </p:cNvGraphicFramePr>
          <p:nvPr/>
        </p:nvGraphicFramePr>
        <p:xfrm>
          <a:off x="4448175" y="4721225"/>
          <a:ext cx="2460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1" name="Equation" r:id="rId11" imgW="88560" imgH="139680" progId="Equation.DSMT4">
                  <p:embed/>
                </p:oleObj>
              </mc:Choice>
              <mc:Fallback>
                <p:oleObj name="Equation" r:id="rId11" imgW="8856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4721225"/>
                        <a:ext cx="24606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7121" name="Line 65"/>
          <p:cNvSpPr>
            <a:spLocks noChangeShapeType="1"/>
          </p:cNvSpPr>
          <p:nvPr/>
        </p:nvSpPr>
        <p:spPr bwMode="auto">
          <a:xfrm>
            <a:off x="273050" y="2168525"/>
            <a:ext cx="125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97122" name="Object 66"/>
          <p:cNvGraphicFramePr>
            <a:graphicFrameLocks noChangeAspect="1"/>
          </p:cNvGraphicFramePr>
          <p:nvPr/>
        </p:nvGraphicFramePr>
        <p:xfrm>
          <a:off x="1262063" y="1854200"/>
          <a:ext cx="3000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2" name="Equation" r:id="rId13" imgW="139680" imgH="190440" progId="Equation.DSMT4">
                  <p:embed/>
                </p:oleObj>
              </mc:Choice>
              <mc:Fallback>
                <p:oleObj name="Equation" r:id="rId13" imgW="1396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854200"/>
                        <a:ext cx="3000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7125" name="Object 69"/>
          <p:cNvGraphicFramePr>
            <a:graphicFrameLocks noChangeAspect="1"/>
          </p:cNvGraphicFramePr>
          <p:nvPr/>
        </p:nvGraphicFramePr>
        <p:xfrm>
          <a:off x="766763" y="1219200"/>
          <a:ext cx="327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3" name="Equation" r:id="rId15" imgW="152280" imgH="190440" progId="Equation.DSMT4">
                  <p:embed/>
                </p:oleObj>
              </mc:Choice>
              <mc:Fallback>
                <p:oleObj name="Equation" r:id="rId15" imgW="1522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219200"/>
                        <a:ext cx="327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7126" name="Line 70"/>
          <p:cNvSpPr>
            <a:spLocks noChangeShapeType="1"/>
          </p:cNvSpPr>
          <p:nvPr/>
        </p:nvSpPr>
        <p:spPr bwMode="auto">
          <a:xfrm>
            <a:off x="6392863" y="2528888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97129" name="Object 73"/>
          <p:cNvGraphicFramePr>
            <a:graphicFrameLocks noChangeAspect="1"/>
          </p:cNvGraphicFramePr>
          <p:nvPr/>
        </p:nvGraphicFramePr>
        <p:xfrm>
          <a:off x="6708775" y="2544763"/>
          <a:ext cx="2174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4" name="Equation" r:id="rId17" imgW="101520" imgH="126720" progId="Equation.DSMT4">
                  <p:embed/>
                </p:oleObj>
              </mc:Choice>
              <mc:Fallback>
                <p:oleObj name="Equation" r:id="rId17" imgW="101520" imgH="126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2544763"/>
                        <a:ext cx="21748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7132" name="Object 76"/>
          <p:cNvGraphicFramePr>
            <a:graphicFrameLocks noChangeAspect="1"/>
          </p:cNvGraphicFramePr>
          <p:nvPr/>
        </p:nvGraphicFramePr>
        <p:xfrm>
          <a:off x="7562850" y="3024188"/>
          <a:ext cx="327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45" name="Equation" r:id="rId19" imgW="152280" imgH="190440" progId="Equation.DSMT4">
                  <p:embed/>
                </p:oleObj>
              </mc:Choice>
              <mc:Fallback>
                <p:oleObj name="Equation" r:id="rId19" imgW="15228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3024188"/>
                        <a:ext cx="327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7133" name="Line 77"/>
          <p:cNvSpPr>
            <a:spLocks noChangeShapeType="1"/>
          </p:cNvSpPr>
          <p:nvPr/>
        </p:nvSpPr>
        <p:spPr bwMode="auto">
          <a:xfrm>
            <a:off x="7473950" y="2573338"/>
            <a:ext cx="0" cy="415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135" name="Line 79"/>
          <p:cNvSpPr>
            <a:spLocks noChangeShapeType="1"/>
          </p:cNvSpPr>
          <p:nvPr/>
        </p:nvSpPr>
        <p:spPr bwMode="auto">
          <a:xfrm flipH="1">
            <a:off x="947738" y="1563688"/>
            <a:ext cx="6350" cy="595312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690563" y="2168525"/>
            <a:ext cx="192087" cy="269875"/>
            <a:chOff x="4538" y="1233"/>
            <a:chExt cx="121" cy="170"/>
          </a:xfrm>
        </p:grpSpPr>
        <p:sp>
          <p:nvSpPr>
            <p:cNvPr id="1197140" name="Line 84"/>
            <p:cNvSpPr>
              <a:spLocks noChangeShapeType="1"/>
            </p:cNvSpPr>
            <p:nvPr/>
          </p:nvSpPr>
          <p:spPr bwMode="auto">
            <a:xfrm>
              <a:off x="4659" y="1233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7141" name="Line 85"/>
            <p:cNvSpPr>
              <a:spLocks noChangeShapeType="1"/>
            </p:cNvSpPr>
            <p:nvPr/>
          </p:nvSpPr>
          <p:spPr bwMode="auto">
            <a:xfrm>
              <a:off x="4538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004888" y="2168525"/>
            <a:ext cx="204787" cy="269875"/>
            <a:chOff x="4834" y="1225"/>
            <a:chExt cx="129" cy="170"/>
          </a:xfrm>
        </p:grpSpPr>
        <p:sp>
          <p:nvSpPr>
            <p:cNvPr id="1197143" name="Line 87"/>
            <p:cNvSpPr>
              <a:spLocks noChangeShapeType="1"/>
            </p:cNvSpPr>
            <p:nvPr/>
          </p:nvSpPr>
          <p:spPr bwMode="auto">
            <a:xfrm>
              <a:off x="4834" y="1225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7144" name="Line 88"/>
            <p:cNvSpPr>
              <a:spLocks noChangeShapeType="1"/>
            </p:cNvSpPr>
            <p:nvPr/>
          </p:nvSpPr>
          <p:spPr bwMode="auto">
            <a:xfrm>
              <a:off x="4850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7145" name="Text Box 89"/>
          <p:cNvSpPr txBox="1">
            <a:spLocks noChangeArrowheads="1"/>
          </p:cNvSpPr>
          <p:nvPr/>
        </p:nvSpPr>
        <p:spPr bwMode="auto">
          <a:xfrm>
            <a:off x="766763" y="2438400"/>
            <a:ext cx="404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7146" name="Line 90"/>
          <p:cNvSpPr>
            <a:spLocks noChangeShapeType="1"/>
          </p:cNvSpPr>
          <p:nvPr/>
        </p:nvSpPr>
        <p:spPr bwMode="auto">
          <a:xfrm>
            <a:off x="7697788" y="2579688"/>
            <a:ext cx="0" cy="404812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7147" name="Text Box 91"/>
          <p:cNvSpPr txBox="1">
            <a:spLocks noChangeArrowheads="1"/>
          </p:cNvSpPr>
          <p:nvPr/>
        </p:nvSpPr>
        <p:spPr bwMode="auto">
          <a:xfrm>
            <a:off x="1803400" y="53054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&gt; </a:t>
            </a:r>
            <a:r>
              <a:rPr lang="nb-NO" altLang="zh-CN" i="1">
                <a:solidFill>
                  <a:srgbClr val="000000"/>
                </a:solidFill>
              </a:rPr>
              <a:t>D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7148" name="Text Box 92"/>
          <p:cNvSpPr txBox="1">
            <a:spLocks noChangeArrowheads="1"/>
          </p:cNvSpPr>
          <p:nvPr/>
        </p:nvSpPr>
        <p:spPr bwMode="auto">
          <a:xfrm>
            <a:off x="4503738" y="5319713"/>
            <a:ext cx="2519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Slow fading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7149" name="Text Box 93"/>
          <p:cNvSpPr txBox="1">
            <a:spLocks noChangeArrowheads="1"/>
          </p:cNvSpPr>
          <p:nvPr/>
        </p:nvSpPr>
        <p:spPr bwMode="auto">
          <a:xfrm>
            <a:off x="1822450" y="5724525"/>
            <a:ext cx="1285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&lt;= </a:t>
            </a:r>
            <a:r>
              <a:rPr lang="nb-NO" altLang="zh-CN" i="1">
                <a:solidFill>
                  <a:srgbClr val="000000"/>
                </a:solidFill>
              </a:rPr>
              <a:t>D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97150" name="Text Box 94"/>
          <p:cNvSpPr txBox="1">
            <a:spLocks noChangeArrowheads="1"/>
          </p:cNvSpPr>
          <p:nvPr/>
        </p:nvSpPr>
        <p:spPr bwMode="auto">
          <a:xfrm>
            <a:off x="4548188" y="5724525"/>
            <a:ext cx="4005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Fast fading (time-selective) channels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7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7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7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7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97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97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9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9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7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7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9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7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97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9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7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7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9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97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97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9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197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97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9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97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97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9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97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97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9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19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7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97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9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197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97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97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9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9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9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9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97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97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19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9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80" grpId="0" animBg="1"/>
      <p:bldP spid="1197081" grpId="0" animBg="1"/>
      <p:bldP spid="1197081" grpId="1" animBg="1"/>
      <p:bldP spid="1197082" grpId="0" animBg="1"/>
      <p:bldP spid="1197083" grpId="0" animBg="1"/>
      <p:bldP spid="1197133" grpId="0" animBg="1"/>
      <p:bldP spid="1197146" grpId="0" animBg="1"/>
      <p:bldP spid="1197147" grpId="0"/>
      <p:bldP spid="1197148" grpId="0"/>
      <p:bldP spid="1197149" grpId="0"/>
      <p:bldP spid="1197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FDA2ED-0903-48E8-AB6D-F3BFB85B64C5}" type="slidenum">
              <a:rPr lang="en-GB"/>
              <a:pPr/>
              <a:t>16</a:t>
            </a:fld>
            <a:endParaRPr lang="en-GB"/>
          </a:p>
        </p:txBody>
      </p:sp>
      <p:sp>
        <p:nvSpPr>
          <p:cNvPr id="1198118" name="Text Box 38"/>
          <p:cNvSpPr txBox="1">
            <a:spLocks noChangeArrowheads="1"/>
          </p:cNvSpPr>
          <p:nvPr/>
        </p:nvSpPr>
        <p:spPr bwMode="auto">
          <a:xfrm>
            <a:off x="7248525" y="5665788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chemeClr val="tx1"/>
                </a:solidFill>
              </a:rPr>
              <a:t>D</a:t>
            </a:r>
            <a:r>
              <a:rPr lang="nb-NO" altLang="zh-CN" i="1" baseline="-25000">
                <a:solidFill>
                  <a:schemeClr val="tx1"/>
                </a:solidFill>
              </a:rPr>
              <a:t>s</a:t>
            </a:r>
            <a:r>
              <a:rPr lang="en-GB" altLang="zh-CN">
                <a:solidFill>
                  <a:schemeClr val="bg2"/>
                </a:solidFill>
              </a:rPr>
              <a:t> 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198115" name="Rectangle 35"/>
          <p:cNvSpPr>
            <a:spLocks noChangeArrowheads="1"/>
          </p:cNvSpPr>
          <p:nvPr/>
        </p:nvSpPr>
        <p:spPr bwMode="auto">
          <a:xfrm>
            <a:off x="7035800" y="4508500"/>
            <a:ext cx="946150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0323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/>
              <a:t>Doppler Dispersion-Time Selectivy Duality</a:t>
            </a:r>
            <a:endParaRPr lang="en-US" altLang="zh-CN" sz="2800" b="1"/>
          </a:p>
        </p:txBody>
      </p:sp>
      <p:sp>
        <p:nvSpPr>
          <p:cNvPr id="1198083" name="Text Box 3"/>
          <p:cNvSpPr txBox="1">
            <a:spLocks noChangeArrowheads="1"/>
          </p:cNvSpPr>
          <p:nvPr/>
        </p:nvSpPr>
        <p:spPr bwMode="auto">
          <a:xfrm>
            <a:off x="452438" y="131445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Time variant function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198086" name="Object 6"/>
          <p:cNvGraphicFramePr>
            <a:graphicFrameLocks noChangeAspect="1"/>
          </p:cNvGraphicFramePr>
          <p:nvPr/>
        </p:nvGraphicFramePr>
        <p:xfrm>
          <a:off x="6257925" y="1358900"/>
          <a:ext cx="611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55" name="Equation" r:id="rId3" imgW="241200" imgH="190440" progId="Equation.DSMT4">
                  <p:embed/>
                </p:oleObj>
              </mc:Choice>
              <mc:Fallback>
                <p:oleObj name="Equation" r:id="rId3" imgW="2412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358900"/>
                        <a:ext cx="611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087" name="Object 7"/>
          <p:cNvGraphicFramePr>
            <a:graphicFrameLocks noChangeAspect="1"/>
          </p:cNvGraphicFramePr>
          <p:nvPr/>
        </p:nvGraphicFramePr>
        <p:xfrm>
          <a:off x="9405938" y="3292475"/>
          <a:ext cx="227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56" name="Equation" r:id="rId5" imgW="88560" imgH="139680" progId="Equation.DSMT4">
                  <p:embed/>
                </p:oleObj>
              </mc:Choice>
              <mc:Fallback>
                <p:oleObj name="Equation" r:id="rId5" imgW="8856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38" y="3292475"/>
                        <a:ext cx="2270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088" name="Line 8"/>
          <p:cNvSpPr>
            <a:spLocks noChangeShapeType="1"/>
          </p:cNvSpPr>
          <p:nvPr/>
        </p:nvSpPr>
        <p:spPr bwMode="auto">
          <a:xfrm>
            <a:off x="6213475" y="1403350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8089" name="Line 9"/>
          <p:cNvSpPr>
            <a:spLocks noChangeShapeType="1"/>
          </p:cNvSpPr>
          <p:nvPr/>
        </p:nvSpPr>
        <p:spPr bwMode="auto">
          <a:xfrm flipH="1" flipV="1">
            <a:off x="6213475" y="3652838"/>
            <a:ext cx="34655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77200" y="1944688"/>
            <a:ext cx="204788" cy="269875"/>
            <a:chOff x="4834" y="1225"/>
            <a:chExt cx="129" cy="170"/>
          </a:xfrm>
        </p:grpSpPr>
        <p:sp>
          <p:nvSpPr>
            <p:cNvPr id="1198092" name="Line 12"/>
            <p:cNvSpPr>
              <a:spLocks noChangeShapeType="1"/>
            </p:cNvSpPr>
            <p:nvPr/>
          </p:nvSpPr>
          <p:spPr bwMode="auto">
            <a:xfrm>
              <a:off x="4834" y="1225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093" name="Line 13"/>
            <p:cNvSpPr>
              <a:spLocks noChangeShapeType="1"/>
            </p:cNvSpPr>
            <p:nvPr/>
          </p:nvSpPr>
          <p:spPr bwMode="auto">
            <a:xfrm>
              <a:off x="4850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094" name="Text Box 14"/>
          <p:cNvSpPr txBox="1">
            <a:spLocks noChangeArrowheads="1"/>
          </p:cNvSpPr>
          <p:nvPr/>
        </p:nvSpPr>
        <p:spPr bwMode="auto">
          <a:xfrm>
            <a:off x="7697788" y="15859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T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198096" name="Object 16"/>
          <p:cNvGraphicFramePr>
            <a:graphicFrameLocks noChangeAspect="1"/>
          </p:cNvGraphicFramePr>
          <p:nvPr/>
        </p:nvGraphicFramePr>
        <p:xfrm>
          <a:off x="631825" y="2214563"/>
          <a:ext cx="14668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57" name="Equation" r:id="rId7" imgW="507960" imgH="190440" progId="Equation.DSMT4">
                  <p:embed/>
                </p:oleObj>
              </mc:Choice>
              <mc:Fallback>
                <p:oleObj name="Equation" r:id="rId7" imgW="5079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214563"/>
                        <a:ext cx="14668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097" name="AutoShape 17"/>
          <p:cNvSpPr>
            <a:spLocks noChangeArrowheads="1"/>
          </p:cNvSpPr>
          <p:nvPr/>
        </p:nvSpPr>
        <p:spPr bwMode="auto">
          <a:xfrm rot="16200000">
            <a:off x="1870869" y="2326481"/>
            <a:ext cx="539750" cy="134938"/>
          </a:xfrm>
          <a:prstGeom prst="curvedUpArrow">
            <a:avLst>
              <a:gd name="adj1" fmla="val 80000"/>
              <a:gd name="adj2" fmla="val 159999"/>
              <a:gd name="adj3" fmla="val 74236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8098" name="AutoShape 18"/>
          <p:cNvSpPr>
            <a:spLocks noChangeArrowheads="1"/>
          </p:cNvSpPr>
          <p:nvPr/>
        </p:nvSpPr>
        <p:spPr bwMode="auto">
          <a:xfrm>
            <a:off x="2343150" y="2393950"/>
            <a:ext cx="944563" cy="134938"/>
          </a:xfrm>
          <a:prstGeom prst="rightArrow">
            <a:avLst>
              <a:gd name="adj1" fmla="val 50000"/>
              <a:gd name="adj2" fmla="val 174999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22650" y="2168525"/>
            <a:ext cx="1981200" cy="539750"/>
            <a:chOff x="2156" y="1366"/>
            <a:chExt cx="1248" cy="340"/>
          </a:xfrm>
        </p:grpSpPr>
        <p:sp>
          <p:nvSpPr>
            <p:cNvPr id="1198100" name="AutoShape 20"/>
            <p:cNvSpPr>
              <a:spLocks noChangeArrowheads="1"/>
            </p:cNvSpPr>
            <p:nvPr/>
          </p:nvSpPr>
          <p:spPr bwMode="auto">
            <a:xfrm rot="16200000">
              <a:off x="3135" y="1493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01" name="Text Box 21"/>
            <p:cNvSpPr txBox="1">
              <a:spLocks noChangeArrowheads="1"/>
            </p:cNvSpPr>
            <p:nvPr/>
          </p:nvSpPr>
          <p:spPr bwMode="auto">
            <a:xfrm>
              <a:off x="2156" y="1395"/>
              <a:ext cx="124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400" b="1">
                  <a:solidFill>
                    <a:schemeClr val="bg2"/>
                  </a:solidFill>
                </a:rPr>
                <a:t>Fluctuation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98588" y="3879850"/>
            <a:ext cx="763587" cy="539750"/>
            <a:chOff x="881" y="2444"/>
            <a:chExt cx="481" cy="340"/>
          </a:xfrm>
        </p:grpSpPr>
        <p:sp>
          <p:nvSpPr>
            <p:cNvPr id="1198106" name="Text Box 26"/>
            <p:cNvSpPr txBox="1">
              <a:spLocks noChangeArrowheads="1"/>
            </p:cNvSpPr>
            <p:nvPr/>
          </p:nvSpPr>
          <p:spPr bwMode="auto">
            <a:xfrm>
              <a:off x="881" y="2496"/>
              <a:ext cx="42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D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s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198107" name="AutoShape 27"/>
            <p:cNvSpPr>
              <a:spLocks noChangeArrowheads="1"/>
            </p:cNvSpPr>
            <p:nvPr/>
          </p:nvSpPr>
          <p:spPr bwMode="auto">
            <a:xfrm rot="16200000">
              <a:off x="1150" y="2571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343150" y="3789363"/>
            <a:ext cx="2160588" cy="495300"/>
            <a:chOff x="1476" y="2387"/>
            <a:chExt cx="1361" cy="312"/>
          </a:xfrm>
        </p:grpSpPr>
        <p:sp>
          <p:nvSpPr>
            <p:cNvPr id="1198109" name="AutoShape 29"/>
            <p:cNvSpPr>
              <a:spLocks noChangeArrowheads="1"/>
            </p:cNvSpPr>
            <p:nvPr/>
          </p:nvSpPr>
          <p:spPr bwMode="auto">
            <a:xfrm>
              <a:off x="1476" y="2614"/>
              <a:ext cx="1048" cy="85"/>
            </a:xfrm>
            <a:prstGeom prst="leftRightArrow">
              <a:avLst>
                <a:gd name="adj1" fmla="val 50000"/>
                <a:gd name="adj2" fmla="val 246588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10" name="Text Box 30"/>
            <p:cNvSpPr txBox="1">
              <a:spLocks noChangeArrowheads="1"/>
            </p:cNvSpPr>
            <p:nvPr/>
          </p:nvSpPr>
          <p:spPr bwMode="auto">
            <a:xfrm>
              <a:off x="1589" y="2387"/>
              <a:ext cx="124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000" b="1">
                  <a:solidFill>
                    <a:schemeClr val="bg2"/>
                  </a:solidFill>
                </a:rPr>
                <a:t>Reciprocal</a:t>
              </a:r>
              <a:endParaRPr lang="en-GB" sz="2000" b="1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198111" name="Object 31"/>
          <p:cNvGraphicFramePr>
            <a:graphicFrameLocks noChangeAspect="1"/>
          </p:cNvGraphicFramePr>
          <p:nvPr/>
        </p:nvGraphicFramePr>
        <p:xfrm>
          <a:off x="6259513" y="3743325"/>
          <a:ext cx="898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58" name="Equation" r:id="rId9" imgW="355320" imgH="190440" progId="Equation.DSMT4">
                  <p:embed/>
                </p:oleObj>
              </mc:Choice>
              <mc:Fallback>
                <p:oleObj name="Equation" r:id="rId9" imgW="35532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743325"/>
                        <a:ext cx="898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2" name="Object 32"/>
          <p:cNvGraphicFramePr>
            <a:graphicFrameLocks noChangeAspect="1"/>
          </p:cNvGraphicFramePr>
          <p:nvPr/>
        </p:nvGraphicFramePr>
        <p:xfrm>
          <a:off x="9217025" y="5637213"/>
          <a:ext cx="45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59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025" y="5637213"/>
                        <a:ext cx="4524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3" name="Line 33"/>
          <p:cNvSpPr>
            <a:spLocks noChangeShapeType="1"/>
          </p:cNvSpPr>
          <p:nvPr/>
        </p:nvSpPr>
        <p:spPr bwMode="auto">
          <a:xfrm>
            <a:off x="6213475" y="3787775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8114" name="Line 34"/>
          <p:cNvSpPr>
            <a:spLocks noChangeShapeType="1"/>
          </p:cNvSpPr>
          <p:nvPr/>
        </p:nvSpPr>
        <p:spPr bwMode="auto">
          <a:xfrm flipH="1" flipV="1">
            <a:off x="6213475" y="6037263"/>
            <a:ext cx="34655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8116" name="Line 36"/>
          <p:cNvSpPr>
            <a:spLocks noChangeShapeType="1"/>
          </p:cNvSpPr>
          <p:nvPr/>
        </p:nvSpPr>
        <p:spPr bwMode="auto">
          <a:xfrm flipH="1">
            <a:off x="7023100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8117" name="Line 37"/>
          <p:cNvSpPr>
            <a:spLocks noChangeShapeType="1"/>
          </p:cNvSpPr>
          <p:nvPr/>
        </p:nvSpPr>
        <p:spPr bwMode="auto">
          <a:xfrm flipH="1">
            <a:off x="7761288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98119" name="Text Box 39"/>
          <p:cNvSpPr txBox="1">
            <a:spLocks noChangeArrowheads="1"/>
          </p:cNvSpPr>
          <p:nvPr/>
        </p:nvSpPr>
        <p:spPr bwMode="auto">
          <a:xfrm>
            <a:off x="2522538" y="2071688"/>
            <a:ext cx="6746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TD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278313" y="2798763"/>
            <a:ext cx="809625" cy="944562"/>
            <a:chOff x="2695" y="1763"/>
            <a:chExt cx="510" cy="595"/>
          </a:xfrm>
        </p:grpSpPr>
        <p:sp>
          <p:nvSpPr>
            <p:cNvPr id="1198121" name="AutoShape 41"/>
            <p:cNvSpPr>
              <a:spLocks noChangeArrowheads="1"/>
            </p:cNvSpPr>
            <p:nvPr/>
          </p:nvSpPr>
          <p:spPr bwMode="auto">
            <a:xfrm rot="5400000">
              <a:off x="2440" y="2018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22" name="Text Box 42"/>
            <p:cNvSpPr txBox="1">
              <a:spLocks noChangeArrowheads="1"/>
            </p:cNvSpPr>
            <p:nvPr/>
          </p:nvSpPr>
          <p:spPr bwMode="auto">
            <a:xfrm>
              <a:off x="2780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TD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082675" y="2844800"/>
            <a:ext cx="674688" cy="944563"/>
            <a:chOff x="682" y="1792"/>
            <a:chExt cx="425" cy="595"/>
          </a:xfrm>
        </p:grpSpPr>
        <p:sp>
          <p:nvSpPr>
            <p:cNvPr id="1198124" name="AutoShape 44"/>
            <p:cNvSpPr>
              <a:spLocks noChangeArrowheads="1"/>
            </p:cNvSpPr>
            <p:nvPr/>
          </p:nvSpPr>
          <p:spPr bwMode="auto">
            <a:xfrm rot="5400000">
              <a:off x="767" y="2047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25" name="Text Box 45"/>
            <p:cNvSpPr txBox="1">
              <a:spLocks noChangeArrowheads="1"/>
            </p:cNvSpPr>
            <p:nvPr/>
          </p:nvSpPr>
          <p:spPr bwMode="auto">
            <a:xfrm>
              <a:off x="682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DD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7562850" y="1944688"/>
            <a:ext cx="192088" cy="269875"/>
            <a:chOff x="4538" y="1233"/>
            <a:chExt cx="121" cy="170"/>
          </a:xfrm>
        </p:grpSpPr>
        <p:sp>
          <p:nvSpPr>
            <p:cNvPr id="1198128" name="Line 48"/>
            <p:cNvSpPr>
              <a:spLocks noChangeShapeType="1"/>
            </p:cNvSpPr>
            <p:nvPr/>
          </p:nvSpPr>
          <p:spPr bwMode="auto">
            <a:xfrm>
              <a:off x="4659" y="1233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29" name="Line 49"/>
            <p:cNvSpPr>
              <a:spLocks noChangeShapeType="1"/>
            </p:cNvSpPr>
            <p:nvPr/>
          </p:nvSpPr>
          <p:spPr bwMode="auto">
            <a:xfrm>
              <a:off x="4538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130" name="Rectangle 50"/>
          <p:cNvSpPr>
            <a:spLocks noChangeArrowheads="1"/>
          </p:cNvSpPr>
          <p:nvPr/>
        </p:nvSpPr>
        <p:spPr bwMode="auto">
          <a:xfrm>
            <a:off x="6497638" y="4508500"/>
            <a:ext cx="2100262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98131" name="Rectangle 51"/>
          <p:cNvSpPr>
            <a:spLocks noChangeArrowheads="1"/>
          </p:cNvSpPr>
          <p:nvPr/>
        </p:nvSpPr>
        <p:spPr bwMode="auto">
          <a:xfrm>
            <a:off x="182563" y="4733925"/>
            <a:ext cx="562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GB" altLang="zh-CN">
                <a:solidFill>
                  <a:schemeClr val="tx1"/>
                </a:solidFill>
              </a:rPr>
              <a:t>A wireless channel with higher </a:t>
            </a:r>
            <a:r>
              <a:rPr lang="nb-NO" altLang="zh-CN" i="1">
                <a:solidFill>
                  <a:schemeClr val="tx1"/>
                </a:solidFill>
              </a:rPr>
              <a:t>D</a:t>
            </a:r>
            <a:r>
              <a:rPr lang="nb-NO" altLang="zh-CN" i="1" baseline="-25000">
                <a:solidFill>
                  <a:schemeClr val="tx1"/>
                </a:solidFill>
              </a:rPr>
              <a:t>s </a:t>
            </a:r>
            <a:r>
              <a:rPr lang="en-GB" altLang="zh-CN">
                <a:solidFill>
                  <a:schemeClr val="tx1"/>
                </a:solidFill>
              </a:rPr>
              <a:t>(lower </a:t>
            </a:r>
            <a:r>
              <a:rPr lang="nb-NO" altLang="zh-CN" i="1">
                <a:solidFill>
                  <a:schemeClr val="tx1"/>
                </a:solidFill>
              </a:rPr>
              <a:t>C</a:t>
            </a:r>
            <a:r>
              <a:rPr lang="nb-NO" altLang="zh-CN" i="1" baseline="-25000">
                <a:solidFill>
                  <a:schemeClr val="tx1"/>
                </a:solidFill>
              </a:rPr>
              <a:t>T</a:t>
            </a:r>
            <a:r>
              <a:rPr lang="en-GB" altLang="zh-CN">
                <a:solidFill>
                  <a:schemeClr val="tx1"/>
                </a:solidFill>
              </a:rPr>
              <a:t>) is easier to be a fast fading channel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>
                <a:solidFill>
                  <a:schemeClr val="tx1"/>
                </a:solidFill>
              </a:rPr>
              <a:t>A wireless system with higher transmission rate (higher signal wideband) is easier to incur slow fading channels. 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198134" name="Object 54"/>
          <p:cNvGraphicFramePr>
            <a:graphicFrameLocks noChangeAspect="1"/>
          </p:cNvGraphicFramePr>
          <p:nvPr/>
        </p:nvGraphicFramePr>
        <p:xfrm>
          <a:off x="2605088" y="1171575"/>
          <a:ext cx="32400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0" name="Equation" r:id="rId13" imgW="1511280" imgH="380880" progId="Equation.DSMT4">
                  <p:embed/>
                </p:oleObj>
              </mc:Choice>
              <mc:Fallback>
                <p:oleObj name="Equation" r:id="rId13" imgW="151128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1171575"/>
                        <a:ext cx="32400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097338" y="3878263"/>
            <a:ext cx="676275" cy="630237"/>
            <a:chOff x="2581" y="2443"/>
            <a:chExt cx="426" cy="397"/>
          </a:xfrm>
        </p:grpSpPr>
        <p:sp>
          <p:nvSpPr>
            <p:cNvPr id="1198103" name="Text Box 23"/>
            <p:cNvSpPr txBox="1">
              <a:spLocks noChangeArrowheads="1"/>
            </p:cNvSpPr>
            <p:nvPr/>
          </p:nvSpPr>
          <p:spPr bwMode="auto">
            <a:xfrm>
              <a:off x="2581" y="2472"/>
              <a:ext cx="36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C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T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198104" name="AutoShape 24"/>
            <p:cNvSpPr>
              <a:spLocks noChangeArrowheads="1"/>
            </p:cNvSpPr>
            <p:nvPr/>
          </p:nvSpPr>
          <p:spPr bwMode="auto">
            <a:xfrm>
              <a:off x="2922" y="2443"/>
              <a:ext cx="85" cy="397"/>
            </a:xfrm>
            <a:prstGeom prst="curvedLeftArrow">
              <a:avLst>
                <a:gd name="adj1" fmla="val 93412"/>
                <a:gd name="adj2" fmla="val 186824"/>
                <a:gd name="adj3" fmla="val 33333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135" name="Text Box 55"/>
          <p:cNvSpPr txBox="1">
            <a:spLocks noChangeArrowheads="1"/>
          </p:cNvSpPr>
          <p:nvPr/>
        </p:nvSpPr>
        <p:spPr bwMode="auto">
          <a:xfrm>
            <a:off x="2027238" y="2905125"/>
            <a:ext cx="2205037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TD: time domain</a:t>
            </a:r>
          </a:p>
          <a:p>
            <a:r>
              <a:rPr lang="en-GB" altLang="zh-CN" sz="1600">
                <a:solidFill>
                  <a:schemeClr val="tx1"/>
                </a:solidFill>
              </a:rPr>
              <a:t>DD: Doppler domain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198136" name="Picture 5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32525" y="2214563"/>
            <a:ext cx="2320925" cy="1131887"/>
          </a:xfrm>
          <a:prstGeom prst="rect">
            <a:avLst/>
          </a:prstGeom>
          <a:noFill/>
        </p:spPr>
      </p:pic>
      <p:pic>
        <p:nvPicPr>
          <p:cNvPr id="1198137" name="Picture 5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232525" y="2297113"/>
            <a:ext cx="2339975" cy="1298575"/>
          </a:xfrm>
          <a:prstGeom prst="rect">
            <a:avLst/>
          </a:prstGeom>
          <a:noFill/>
        </p:spPr>
      </p:pic>
      <p:graphicFrame>
        <p:nvGraphicFramePr>
          <p:cNvPr id="1198140" name="Object 60"/>
          <p:cNvGraphicFramePr>
            <a:graphicFrameLocks noChangeAspect="1"/>
          </p:cNvGraphicFramePr>
          <p:nvPr/>
        </p:nvGraphicFramePr>
        <p:xfrm>
          <a:off x="4818063" y="1541463"/>
          <a:ext cx="9001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1" name="Equation" r:id="rId17" imgW="533160" imgH="355320" progId="Equation.DSMT4">
                  <p:embed/>
                </p:oleObj>
              </mc:Choice>
              <mc:Fallback>
                <p:oleObj name="Equation" r:id="rId17" imgW="53316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541463"/>
                        <a:ext cx="900112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98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8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9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9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9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9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9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9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98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98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9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8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98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9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9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9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9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9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9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9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9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9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9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9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00914 1.85185E-6 " pathEditMode="relative" ptsTypes="AA"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9 0.00185 L -0.01363 0.0018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19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9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9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9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487E-6 3.7037E-7 L 0.0641 3.703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98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487E-6 3.7037E-7 L -0.05448 3.7037E-7 " pathEditMode="relative" ptsTypes="AA">
                                      <p:cBhvr>
                                        <p:cTn id="130" dur="2000" fill="hold"/>
                                        <p:tgtEl>
                                          <p:spTgt spid="119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9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9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8" grpId="0"/>
      <p:bldP spid="1198115" grpId="0" animBg="1"/>
      <p:bldP spid="1198115" grpId="1" animBg="1"/>
      <p:bldP spid="1198097" grpId="0" animBg="1"/>
      <p:bldP spid="1198098" grpId="0" animBg="1"/>
      <p:bldP spid="1198113" grpId="0" animBg="1"/>
      <p:bldP spid="1198114" grpId="0" animBg="1"/>
      <p:bldP spid="1198116" grpId="0" animBg="1"/>
      <p:bldP spid="1198116" grpId="1" animBg="1"/>
      <p:bldP spid="1198117" grpId="0" animBg="1"/>
      <p:bldP spid="1198117" grpId="1" animBg="1"/>
      <p:bldP spid="1198119" grpId="0"/>
      <p:bldP spid="1198130" grpId="0" animBg="1"/>
      <p:bldP spid="1198131" grpId="0"/>
      <p:bldP spid="11981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093A2-82CA-4BEF-B629-BA598648B2CE}" type="slidenum">
              <a:rPr lang="en-GB"/>
              <a:pPr/>
              <a:t>17</a:t>
            </a:fld>
            <a:endParaRPr lang="en-GB"/>
          </a:p>
        </p:txBody>
      </p:sp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3200" b="1"/>
              <a:t>Space Selectivity</a:t>
            </a:r>
            <a:endParaRPr lang="en-US" altLang="zh-CN" sz="3200" b="1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308100" y="2214563"/>
            <a:ext cx="277813" cy="134937"/>
            <a:chOff x="2064" y="2592"/>
            <a:chExt cx="384" cy="298"/>
          </a:xfrm>
        </p:grpSpPr>
        <p:sp>
          <p:nvSpPr>
            <p:cNvPr id="1206343" name="AutoShape 71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6344" name="AutoShape 72"/>
            <p:cNvCxnSpPr>
              <a:cxnSpLocks noChangeShapeType="1"/>
              <a:stCxn id="1206343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808663" y="2079625"/>
            <a:ext cx="269875" cy="134938"/>
            <a:chOff x="2004" y="2496"/>
            <a:chExt cx="252" cy="192"/>
          </a:xfrm>
        </p:grpSpPr>
        <p:sp>
          <p:nvSpPr>
            <p:cNvPr id="1206346" name="AutoShape 74"/>
            <p:cNvSpPr>
              <a:spLocks noChangeArrowheads="1"/>
            </p:cNvSpPr>
            <p:nvPr/>
          </p:nvSpPr>
          <p:spPr bwMode="auto">
            <a:xfrm>
              <a:off x="2004" y="2496"/>
              <a:ext cx="108" cy="93"/>
            </a:xfrm>
            <a:prstGeom prst="flowChartMerg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6347" name="AutoShape 75"/>
            <p:cNvCxnSpPr>
              <a:cxnSpLocks noChangeShapeType="1"/>
              <a:stCxn id="1206346" idx="2"/>
            </p:cNvCxnSpPr>
            <p:nvPr/>
          </p:nvCxnSpPr>
          <p:spPr bwMode="auto">
            <a:xfrm rot="16200000" flipH="1">
              <a:off x="2112" y="2545"/>
              <a:ext cx="89" cy="19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206348" name="Text Box 76"/>
          <p:cNvSpPr txBox="1">
            <a:spLocks noChangeArrowheads="1"/>
          </p:cNvSpPr>
          <p:nvPr/>
        </p:nvSpPr>
        <p:spPr bwMode="auto">
          <a:xfrm>
            <a:off x="768350" y="2162175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206349" name="Oval 77"/>
          <p:cNvSpPr>
            <a:spLocks noChangeArrowheads="1"/>
          </p:cNvSpPr>
          <p:nvPr/>
        </p:nvSpPr>
        <p:spPr bwMode="auto">
          <a:xfrm>
            <a:off x="3873500" y="13589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6350" name="Oval 78"/>
          <p:cNvSpPr>
            <a:spLocks noChangeArrowheads="1"/>
          </p:cNvSpPr>
          <p:nvPr/>
        </p:nvSpPr>
        <p:spPr bwMode="auto">
          <a:xfrm>
            <a:off x="4278313" y="1449388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6351" name="Oval 79"/>
          <p:cNvSpPr>
            <a:spLocks noChangeArrowheads="1"/>
          </p:cNvSpPr>
          <p:nvPr/>
        </p:nvSpPr>
        <p:spPr bwMode="auto">
          <a:xfrm>
            <a:off x="5808663" y="29337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6352" name="Oval 80"/>
          <p:cNvSpPr>
            <a:spLocks noChangeArrowheads="1"/>
          </p:cNvSpPr>
          <p:nvPr/>
        </p:nvSpPr>
        <p:spPr bwMode="auto">
          <a:xfrm>
            <a:off x="6078538" y="27543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6353" name="Oval 81"/>
          <p:cNvSpPr>
            <a:spLocks noChangeArrowheads="1"/>
          </p:cNvSpPr>
          <p:nvPr/>
        </p:nvSpPr>
        <p:spPr bwMode="auto">
          <a:xfrm>
            <a:off x="7339013" y="13589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6354" name="Oval 82"/>
          <p:cNvSpPr>
            <a:spLocks noChangeArrowheads="1"/>
          </p:cNvSpPr>
          <p:nvPr/>
        </p:nvSpPr>
        <p:spPr bwMode="auto">
          <a:xfrm>
            <a:off x="7158038" y="1133475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206355" name="AutoShape 83"/>
          <p:cNvCxnSpPr>
            <a:cxnSpLocks noChangeShapeType="1"/>
            <a:stCxn id="1206343" idx="0"/>
            <a:endCxn id="1206349" idx="3"/>
          </p:cNvCxnSpPr>
          <p:nvPr/>
        </p:nvCxnSpPr>
        <p:spPr bwMode="auto">
          <a:xfrm flipV="1">
            <a:off x="1533525" y="1512888"/>
            <a:ext cx="2366963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56" name="AutoShape 84"/>
          <p:cNvCxnSpPr>
            <a:cxnSpLocks noChangeShapeType="1"/>
            <a:stCxn id="1206349" idx="5"/>
            <a:endCxn id="1206346" idx="1"/>
          </p:cNvCxnSpPr>
          <p:nvPr/>
        </p:nvCxnSpPr>
        <p:spPr bwMode="auto">
          <a:xfrm>
            <a:off x="4027488" y="1512888"/>
            <a:ext cx="1793875" cy="6000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57" name="AutoShape 85"/>
          <p:cNvCxnSpPr>
            <a:cxnSpLocks noChangeShapeType="1"/>
            <a:stCxn id="1206343" idx="3"/>
            <a:endCxn id="1206350" idx="3"/>
          </p:cNvCxnSpPr>
          <p:nvPr/>
        </p:nvCxnSpPr>
        <p:spPr bwMode="auto">
          <a:xfrm flipV="1">
            <a:off x="1576388" y="1603375"/>
            <a:ext cx="2728912" cy="644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58" name="AutoShape 86"/>
          <p:cNvCxnSpPr>
            <a:cxnSpLocks noChangeShapeType="1"/>
            <a:stCxn id="1206350" idx="6"/>
            <a:endCxn id="1206346" idx="1"/>
          </p:cNvCxnSpPr>
          <p:nvPr/>
        </p:nvCxnSpPr>
        <p:spPr bwMode="auto">
          <a:xfrm>
            <a:off x="4459288" y="1539875"/>
            <a:ext cx="1362075" cy="5730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59" name="AutoShape 87"/>
          <p:cNvCxnSpPr>
            <a:cxnSpLocks noChangeShapeType="1"/>
            <a:stCxn id="1206343" idx="3"/>
            <a:endCxn id="1206354" idx="2"/>
          </p:cNvCxnSpPr>
          <p:nvPr/>
        </p:nvCxnSpPr>
        <p:spPr bwMode="auto">
          <a:xfrm flipV="1">
            <a:off x="1576388" y="1223963"/>
            <a:ext cx="5581650" cy="10239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0" name="AutoShape 88"/>
          <p:cNvCxnSpPr>
            <a:cxnSpLocks noChangeShapeType="1"/>
            <a:stCxn id="1206354" idx="3"/>
            <a:endCxn id="1206346" idx="1"/>
          </p:cNvCxnSpPr>
          <p:nvPr/>
        </p:nvCxnSpPr>
        <p:spPr bwMode="auto">
          <a:xfrm flipH="1">
            <a:off x="5821363" y="1287463"/>
            <a:ext cx="1363662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1" name="AutoShape 89"/>
          <p:cNvCxnSpPr>
            <a:cxnSpLocks noChangeShapeType="1"/>
            <a:stCxn id="1206343" idx="3"/>
            <a:endCxn id="1206353" idx="2"/>
          </p:cNvCxnSpPr>
          <p:nvPr/>
        </p:nvCxnSpPr>
        <p:spPr bwMode="auto">
          <a:xfrm flipV="1">
            <a:off x="1576388" y="1449388"/>
            <a:ext cx="5762625" cy="7985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2" name="AutoShape 90"/>
          <p:cNvCxnSpPr>
            <a:cxnSpLocks noChangeShapeType="1"/>
            <a:stCxn id="1206353" idx="4"/>
            <a:endCxn id="1206346" idx="3"/>
          </p:cNvCxnSpPr>
          <p:nvPr/>
        </p:nvCxnSpPr>
        <p:spPr bwMode="auto">
          <a:xfrm flipH="1">
            <a:off x="5911850" y="1539875"/>
            <a:ext cx="1517650" cy="5730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3" name="AutoShape 91"/>
          <p:cNvCxnSpPr>
            <a:cxnSpLocks noChangeShapeType="1"/>
            <a:stCxn id="1206343" idx="0"/>
            <a:endCxn id="1206351" idx="2"/>
          </p:cNvCxnSpPr>
          <p:nvPr/>
        </p:nvCxnSpPr>
        <p:spPr bwMode="auto">
          <a:xfrm>
            <a:off x="1533525" y="2198688"/>
            <a:ext cx="4275138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4" name="AutoShape 92"/>
          <p:cNvCxnSpPr>
            <a:cxnSpLocks noChangeShapeType="1"/>
            <a:stCxn id="1206351" idx="1"/>
            <a:endCxn id="1206346" idx="2"/>
          </p:cNvCxnSpPr>
          <p:nvPr/>
        </p:nvCxnSpPr>
        <p:spPr bwMode="auto">
          <a:xfrm flipV="1">
            <a:off x="5835650" y="2160588"/>
            <a:ext cx="31750" cy="8001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5" name="AutoShape 93"/>
          <p:cNvCxnSpPr>
            <a:cxnSpLocks noChangeShapeType="1"/>
            <a:stCxn id="1206343" idx="3"/>
            <a:endCxn id="1206352" idx="2"/>
          </p:cNvCxnSpPr>
          <p:nvPr/>
        </p:nvCxnSpPr>
        <p:spPr bwMode="auto">
          <a:xfrm>
            <a:off x="1576388" y="2247900"/>
            <a:ext cx="4502150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366" name="AutoShape 94"/>
          <p:cNvCxnSpPr>
            <a:cxnSpLocks noChangeShapeType="1"/>
            <a:stCxn id="1206352" idx="0"/>
            <a:endCxn id="1206346" idx="3"/>
          </p:cNvCxnSpPr>
          <p:nvPr/>
        </p:nvCxnSpPr>
        <p:spPr bwMode="auto">
          <a:xfrm flipH="1" flipV="1">
            <a:off x="5911850" y="2112963"/>
            <a:ext cx="257175" cy="641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206367" name="Line 95"/>
          <p:cNvSpPr>
            <a:spLocks noChangeShapeType="1"/>
          </p:cNvSpPr>
          <p:nvPr/>
        </p:nvSpPr>
        <p:spPr bwMode="auto">
          <a:xfrm flipV="1">
            <a:off x="7473950" y="1219200"/>
            <a:ext cx="5857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6368" name="Text Box 96"/>
          <p:cNvSpPr txBox="1">
            <a:spLocks noChangeArrowheads="1"/>
          </p:cNvSpPr>
          <p:nvPr/>
        </p:nvSpPr>
        <p:spPr bwMode="auto">
          <a:xfrm>
            <a:off x="8013700" y="998538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206369" name="Text Box 97"/>
          <p:cNvSpPr txBox="1">
            <a:spLocks noChangeArrowheads="1"/>
          </p:cNvSpPr>
          <p:nvPr/>
        </p:nvSpPr>
        <p:spPr bwMode="auto">
          <a:xfrm>
            <a:off x="5178425" y="207168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1308100" y="2349500"/>
            <a:ext cx="288925" cy="628650"/>
            <a:chOff x="824" y="2047"/>
            <a:chExt cx="182" cy="396"/>
          </a:xfrm>
        </p:grpSpPr>
        <p:grpSp>
          <p:nvGrpSpPr>
            <p:cNvPr id="5" name="Group 106"/>
            <p:cNvGrpSpPr>
              <a:grpSpLocks/>
            </p:cNvGrpSpPr>
            <p:nvPr/>
          </p:nvGrpSpPr>
          <p:grpSpPr bwMode="auto">
            <a:xfrm>
              <a:off x="831" y="2358"/>
              <a:ext cx="175" cy="85"/>
              <a:chOff x="2064" y="2592"/>
              <a:chExt cx="384" cy="298"/>
            </a:xfrm>
          </p:grpSpPr>
          <p:sp>
            <p:nvSpPr>
              <p:cNvPr id="1206379" name="AutoShape 107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44" cy="144"/>
              </a:xfrm>
              <a:prstGeom prst="flowChartMerge">
                <a:avLst/>
              </a:prstGeom>
              <a:solidFill>
                <a:srgbClr val="000000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206380" name="AutoShape 108"/>
              <p:cNvCxnSpPr>
                <a:cxnSpLocks noChangeShapeType="1"/>
                <a:stCxn id="1206379" idx="2"/>
              </p:cNvCxnSpPr>
              <p:nvPr/>
            </p:nvCxnSpPr>
            <p:spPr bwMode="auto">
              <a:xfrm rot="5400000">
                <a:off x="2148" y="2662"/>
                <a:ext cx="144" cy="312"/>
              </a:xfrm>
              <a:prstGeom prst="bentConnector2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sp>
          <p:nvSpPr>
            <p:cNvPr id="1206381" name="Line 109"/>
            <p:cNvSpPr>
              <a:spLocks noChangeShapeType="1"/>
            </p:cNvSpPr>
            <p:nvPr/>
          </p:nvSpPr>
          <p:spPr bwMode="auto">
            <a:xfrm>
              <a:off x="824" y="2047"/>
              <a:ext cx="0" cy="3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206382" name="AutoShape 110"/>
          <p:cNvCxnSpPr>
            <a:cxnSpLocks noChangeShapeType="1"/>
            <a:stCxn id="1206379" idx="0"/>
            <a:endCxn id="1206349" idx="3"/>
          </p:cNvCxnSpPr>
          <p:nvPr/>
        </p:nvCxnSpPr>
        <p:spPr bwMode="auto">
          <a:xfrm flipV="1">
            <a:off x="1544638" y="1512888"/>
            <a:ext cx="2355850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1206384" name="Object 112"/>
          <p:cNvGraphicFramePr>
            <a:graphicFrameLocks noChangeAspect="1"/>
          </p:cNvGraphicFramePr>
          <p:nvPr/>
        </p:nvGraphicFramePr>
        <p:xfrm>
          <a:off x="947738" y="2528888"/>
          <a:ext cx="2444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91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528888"/>
                        <a:ext cx="2444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7286625" y="3287713"/>
            <a:ext cx="2470150" cy="2346325"/>
            <a:chOff x="4590" y="2071"/>
            <a:chExt cx="1556" cy="1478"/>
          </a:xfrm>
        </p:grpSpPr>
        <p:graphicFrame>
          <p:nvGraphicFramePr>
            <p:cNvPr id="1206390" name="Object 118"/>
            <p:cNvGraphicFramePr>
              <a:graphicFrameLocks noChangeAspect="1"/>
            </p:cNvGraphicFramePr>
            <p:nvPr/>
          </p:nvGraphicFramePr>
          <p:xfrm>
            <a:off x="4590" y="2071"/>
            <a:ext cx="4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92" name="Equation" r:id="rId5" imgW="304560" imgH="190440" progId="Equation.DSMT4">
                    <p:embed/>
                  </p:oleObj>
                </mc:Choice>
                <mc:Fallback>
                  <p:oleObj name="Equation" r:id="rId5" imgW="30456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071"/>
                          <a:ext cx="48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6391" name="Object 119"/>
            <p:cNvGraphicFramePr>
              <a:graphicFrameLocks noChangeAspect="1"/>
            </p:cNvGraphicFramePr>
            <p:nvPr/>
          </p:nvGraphicFramePr>
          <p:xfrm>
            <a:off x="5963" y="3359"/>
            <a:ext cx="18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93" name="Equation" r:id="rId7" imgW="114120" imgH="126720" progId="Equation.DSMT4">
                    <p:embed/>
                  </p:oleObj>
                </mc:Choice>
                <mc:Fallback>
                  <p:oleObj name="Equation" r:id="rId7" imgW="114120" imgH="1267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3" y="3359"/>
                          <a:ext cx="183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6392" name="Line 120"/>
            <p:cNvSpPr>
              <a:spLocks noChangeShapeType="1"/>
            </p:cNvSpPr>
            <p:nvPr/>
          </p:nvSpPr>
          <p:spPr bwMode="auto">
            <a:xfrm>
              <a:off x="4594" y="2131"/>
              <a:ext cx="0" cy="1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6393" name="Line 121"/>
            <p:cNvSpPr>
              <a:spLocks noChangeShapeType="1"/>
            </p:cNvSpPr>
            <p:nvPr/>
          </p:nvSpPr>
          <p:spPr bwMode="auto">
            <a:xfrm flipH="1" flipV="1">
              <a:off x="4594" y="3548"/>
              <a:ext cx="153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6396" name="Line 124"/>
          <p:cNvSpPr>
            <a:spLocks noChangeShapeType="1"/>
          </p:cNvSpPr>
          <p:nvPr/>
        </p:nvSpPr>
        <p:spPr bwMode="auto">
          <a:xfrm flipV="1">
            <a:off x="7653338" y="4329113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6397" name="Line 125"/>
          <p:cNvSpPr>
            <a:spLocks noChangeShapeType="1"/>
          </p:cNvSpPr>
          <p:nvPr/>
        </p:nvSpPr>
        <p:spPr bwMode="auto">
          <a:xfrm flipV="1">
            <a:off x="8102600" y="5049838"/>
            <a:ext cx="0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8270875" y="3519488"/>
            <a:ext cx="687388" cy="642937"/>
            <a:chOff x="2525" y="2415"/>
            <a:chExt cx="433" cy="405"/>
          </a:xfrm>
        </p:grpSpPr>
        <p:sp>
          <p:nvSpPr>
            <p:cNvPr id="1206400" name="Line 128"/>
            <p:cNvSpPr>
              <a:spLocks noChangeShapeType="1"/>
            </p:cNvSpPr>
            <p:nvPr/>
          </p:nvSpPr>
          <p:spPr bwMode="auto">
            <a:xfrm>
              <a:off x="2646" y="2650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6401" name="Line 129"/>
            <p:cNvSpPr>
              <a:spLocks noChangeShapeType="1"/>
            </p:cNvSpPr>
            <p:nvPr/>
          </p:nvSpPr>
          <p:spPr bwMode="auto">
            <a:xfrm>
              <a:off x="2821" y="2642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6402" name="Line 130"/>
            <p:cNvSpPr>
              <a:spLocks noChangeShapeType="1"/>
            </p:cNvSpPr>
            <p:nvPr/>
          </p:nvSpPr>
          <p:spPr bwMode="auto">
            <a:xfrm>
              <a:off x="2525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6403" name="Line 131"/>
            <p:cNvSpPr>
              <a:spLocks noChangeShapeType="1"/>
            </p:cNvSpPr>
            <p:nvPr/>
          </p:nvSpPr>
          <p:spPr bwMode="auto">
            <a:xfrm>
              <a:off x="2837" y="275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6404" name="Text Box 132"/>
            <p:cNvSpPr txBox="1">
              <a:spLocks noChangeArrowheads="1"/>
            </p:cNvSpPr>
            <p:nvPr/>
          </p:nvSpPr>
          <p:spPr bwMode="auto">
            <a:xfrm>
              <a:off x="2590" y="2415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06407" name="Object 135"/>
          <p:cNvGraphicFramePr>
            <a:graphicFrameLocks noChangeAspect="1"/>
          </p:cNvGraphicFramePr>
          <p:nvPr/>
        </p:nvGraphicFramePr>
        <p:xfrm>
          <a:off x="2522538" y="4229100"/>
          <a:ext cx="3486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94" name="Equation" r:id="rId9" imgW="1625400" imgH="380880" progId="Equation.DSMT4">
                  <p:embed/>
                </p:oleObj>
              </mc:Choice>
              <mc:Fallback>
                <p:oleObj name="Equation" r:id="rId9" imgW="162540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229100"/>
                        <a:ext cx="34861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6408" name="Text Box 136"/>
          <p:cNvSpPr txBox="1">
            <a:spLocks noChangeArrowheads="1"/>
          </p:cNvSpPr>
          <p:nvPr/>
        </p:nvSpPr>
        <p:spPr bwMode="auto">
          <a:xfrm>
            <a:off x="182563" y="4373563"/>
            <a:ext cx="26558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Space variant function: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06411" name="Object 139"/>
          <p:cNvGraphicFramePr>
            <a:graphicFrameLocks noChangeAspect="1"/>
          </p:cNvGraphicFramePr>
          <p:nvPr/>
        </p:nvGraphicFramePr>
        <p:xfrm>
          <a:off x="6059488" y="4316413"/>
          <a:ext cx="9445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95" name="Equation" r:id="rId11" imgW="482400" imgH="355320" progId="Equation.DSMT4">
                  <p:embed/>
                </p:oleObj>
              </mc:Choice>
              <mc:Fallback>
                <p:oleObj name="Equation" r:id="rId11" imgW="48240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316413"/>
                        <a:ext cx="94456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6413" name="AutoShape 141"/>
          <p:cNvCxnSpPr>
            <a:cxnSpLocks noChangeShapeType="1"/>
            <a:stCxn id="1206379" idx="3"/>
            <a:endCxn id="1206350" idx="3"/>
          </p:cNvCxnSpPr>
          <p:nvPr/>
        </p:nvCxnSpPr>
        <p:spPr bwMode="auto">
          <a:xfrm flipV="1">
            <a:off x="1587500" y="1603375"/>
            <a:ext cx="2717800" cy="127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414" name="AutoShape 142"/>
          <p:cNvCxnSpPr>
            <a:cxnSpLocks noChangeShapeType="1"/>
            <a:stCxn id="1206379" idx="3"/>
            <a:endCxn id="1206351" idx="2"/>
          </p:cNvCxnSpPr>
          <p:nvPr/>
        </p:nvCxnSpPr>
        <p:spPr bwMode="auto">
          <a:xfrm>
            <a:off x="1587500" y="2876550"/>
            <a:ext cx="4221163" cy="1476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415" name="AutoShape 143"/>
          <p:cNvCxnSpPr>
            <a:cxnSpLocks noChangeShapeType="1"/>
            <a:stCxn id="1206379" idx="0"/>
            <a:endCxn id="1206354" idx="3"/>
          </p:cNvCxnSpPr>
          <p:nvPr/>
        </p:nvCxnSpPr>
        <p:spPr bwMode="auto">
          <a:xfrm flipV="1">
            <a:off x="1544638" y="1287463"/>
            <a:ext cx="5640387" cy="15398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416" name="AutoShape 144"/>
          <p:cNvCxnSpPr>
            <a:cxnSpLocks noChangeShapeType="1"/>
            <a:stCxn id="1206379" idx="0"/>
            <a:endCxn id="1206352" idx="2"/>
          </p:cNvCxnSpPr>
          <p:nvPr/>
        </p:nvCxnSpPr>
        <p:spPr bwMode="auto">
          <a:xfrm>
            <a:off x="1544638" y="2827338"/>
            <a:ext cx="4533900" cy="17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6417" name="AutoShape 145"/>
          <p:cNvCxnSpPr>
            <a:cxnSpLocks noChangeShapeType="1"/>
            <a:stCxn id="1206379" idx="0"/>
            <a:endCxn id="1206353" idx="3"/>
          </p:cNvCxnSpPr>
          <p:nvPr/>
        </p:nvCxnSpPr>
        <p:spPr bwMode="auto">
          <a:xfrm flipV="1">
            <a:off x="1544638" y="1512888"/>
            <a:ext cx="5821362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pic>
        <p:nvPicPr>
          <p:cNvPr id="1206418" name="Picture 14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18375" y="4137025"/>
            <a:ext cx="1935163" cy="1227138"/>
          </a:xfrm>
          <a:prstGeom prst="rect">
            <a:avLst/>
          </a:prstGeom>
          <a:noFill/>
        </p:spPr>
      </p:pic>
      <p:sp>
        <p:nvSpPr>
          <p:cNvPr id="1206419" name="Rectangle 147"/>
          <p:cNvSpPr>
            <a:spLocks noChangeArrowheads="1"/>
          </p:cNvSpPr>
          <p:nvPr/>
        </p:nvSpPr>
        <p:spPr bwMode="auto">
          <a:xfrm>
            <a:off x="273050" y="3384550"/>
            <a:ext cx="697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Space selectivity: </a:t>
            </a:r>
            <a:r>
              <a:rPr kumimoji="0" lang="en-US" altLang="zh-CN">
                <a:solidFill>
                  <a:schemeClr val="tx1"/>
                </a:solidFill>
              </a:rPr>
              <a:t>channel changes over locations.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chemeClr val="tx1"/>
                </a:solidFill>
              </a:rPr>
              <a:t>Measured by coherence distance, </a:t>
            </a:r>
            <a:r>
              <a:rPr lang="nb-NO" altLang="zh-CN" sz="1600" i="1">
                <a:solidFill>
                  <a:srgbClr val="000000"/>
                </a:solidFill>
              </a:rPr>
              <a:t>C</a:t>
            </a:r>
            <a:r>
              <a:rPr lang="nb-NO" altLang="zh-CN" sz="1600" i="1" baseline="-25000">
                <a:solidFill>
                  <a:srgbClr val="000000"/>
                </a:solidFill>
              </a:rPr>
              <a:t>S </a:t>
            </a:r>
            <a:r>
              <a:rPr kumimoji="0" lang="en-US" altLang="zh-CN" sz="1600" b="1">
                <a:solidFill>
                  <a:schemeClr val="tx1"/>
                </a:solidFill>
              </a:rPr>
              <a:t>: the distance over which channels express similar </a:t>
            </a:r>
            <a:r>
              <a:rPr kumimoji="0" lang="en-US" altLang="en-US" sz="1600" b="1">
                <a:solidFill>
                  <a:schemeClr val="tx1"/>
                </a:solidFill>
              </a:rPr>
              <a:t>characteristic</a:t>
            </a:r>
            <a:r>
              <a:rPr kumimoji="0" lang="en-US" altLang="zh-CN" sz="1600" b="1">
                <a:solidFill>
                  <a:schemeClr val="tx1"/>
                </a:solidFill>
              </a:rPr>
              <a:t>.                                            </a:t>
            </a:r>
          </a:p>
        </p:txBody>
      </p:sp>
      <p:sp>
        <p:nvSpPr>
          <p:cNvPr id="1206420" name="Text Box 148"/>
          <p:cNvSpPr txBox="1">
            <a:spLocks noChangeArrowheads="1"/>
          </p:cNvSpPr>
          <p:nvPr/>
        </p:nvSpPr>
        <p:spPr bwMode="auto">
          <a:xfrm>
            <a:off x="1082675" y="5305425"/>
            <a:ext cx="19351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S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&lt;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06421" name="Text Box 149"/>
          <p:cNvSpPr txBox="1">
            <a:spLocks noChangeArrowheads="1"/>
          </p:cNvSpPr>
          <p:nvPr/>
        </p:nvSpPr>
        <p:spPr bwMode="auto">
          <a:xfrm>
            <a:off x="2747963" y="5319713"/>
            <a:ext cx="30146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Spatial correlated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06422" name="Text Box 150"/>
          <p:cNvSpPr txBox="1">
            <a:spLocks noChangeArrowheads="1"/>
          </p:cNvSpPr>
          <p:nvPr/>
        </p:nvSpPr>
        <p:spPr bwMode="auto">
          <a:xfrm>
            <a:off x="1101725" y="5724525"/>
            <a:ext cx="1285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S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&gt;= </a:t>
            </a:r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06423" name="Text Box 151"/>
          <p:cNvSpPr txBox="1">
            <a:spLocks noChangeArrowheads="1"/>
          </p:cNvSpPr>
          <p:nvPr/>
        </p:nvSpPr>
        <p:spPr bwMode="auto">
          <a:xfrm>
            <a:off x="2747963" y="5724525"/>
            <a:ext cx="4005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Spatial uncorrelated channels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06424" name="Text Box 152"/>
          <p:cNvSpPr txBox="1">
            <a:spLocks noChangeArrowheads="1"/>
          </p:cNvSpPr>
          <p:nvPr/>
        </p:nvSpPr>
        <p:spPr bwMode="auto">
          <a:xfrm>
            <a:off x="180975" y="4824413"/>
            <a:ext cx="7112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Space separation between any two antennas in a multiple antenna array: </a:t>
            </a:r>
            <a:r>
              <a:rPr lang="nb-NO" altLang="zh-CN" i="1">
                <a:solidFill>
                  <a:srgbClr val="000000"/>
                </a:solidFill>
              </a:rPr>
              <a:t>S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1081088" y="1763713"/>
            <a:ext cx="7966075" cy="3914775"/>
            <a:chOff x="625" y="1423"/>
            <a:chExt cx="5018" cy="2466"/>
          </a:xfrm>
        </p:grpSpPr>
        <p:grpSp>
          <p:nvGrpSpPr>
            <p:cNvPr id="9" name="Group 154"/>
            <p:cNvGrpSpPr>
              <a:grpSpLocks/>
            </p:cNvGrpSpPr>
            <p:nvPr/>
          </p:nvGrpSpPr>
          <p:grpSpPr bwMode="auto">
            <a:xfrm>
              <a:off x="625" y="1423"/>
              <a:ext cx="5018" cy="2466"/>
              <a:chOff x="625" y="1423"/>
              <a:chExt cx="5018" cy="2466"/>
            </a:xfrm>
          </p:grpSpPr>
          <p:grpSp>
            <p:nvGrpSpPr>
              <p:cNvPr id="10" name="Group 155"/>
              <p:cNvGrpSpPr>
                <a:grpSpLocks/>
              </p:cNvGrpSpPr>
              <p:nvPr/>
            </p:nvGrpSpPr>
            <p:grpSpPr bwMode="auto">
              <a:xfrm>
                <a:off x="625" y="1423"/>
                <a:ext cx="5018" cy="2466"/>
                <a:chOff x="625" y="1253"/>
                <a:chExt cx="5018" cy="2466"/>
              </a:xfrm>
            </p:grpSpPr>
            <p:grpSp>
              <p:nvGrpSpPr>
                <p:cNvPr id="11" name="Group 156"/>
                <p:cNvGrpSpPr>
                  <a:grpSpLocks/>
                </p:cNvGrpSpPr>
                <p:nvPr/>
              </p:nvGrpSpPr>
              <p:grpSpPr bwMode="auto">
                <a:xfrm>
                  <a:off x="625" y="1253"/>
                  <a:ext cx="5018" cy="2466"/>
                  <a:chOff x="625" y="1253"/>
                  <a:chExt cx="5018" cy="2466"/>
                </a:xfrm>
              </p:grpSpPr>
              <p:sp>
                <p:nvSpPr>
                  <p:cNvPr id="120642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1253"/>
                    <a:ext cx="5018" cy="246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2">
                          <a:alpha val="33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1425" tIns="45713" rIns="91425" bIns="45713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206430" name="Picture 158" descr="Stellaris_Yin_Yang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95" y="3067"/>
                    <a:ext cx="581" cy="58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206431" name="Picture 159" descr="Stellaris_Yin_Yang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 rot="10800000">
                    <a:off x="4864" y="3053"/>
                    <a:ext cx="581" cy="58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20643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4" y="1451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Time domain, </a:t>
                    </a:r>
                  </a:p>
                </p:txBody>
              </p:sp>
              <p:sp>
                <p:nvSpPr>
                  <p:cNvPr id="1206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2" y="1906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Frequency domain, </a:t>
                    </a:r>
                  </a:p>
                </p:txBody>
              </p:sp>
              <p:sp>
                <p:nvSpPr>
                  <p:cNvPr id="1206434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2" y="2358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Space domain, </a:t>
                    </a:r>
                  </a:p>
                </p:txBody>
              </p:sp>
              <p:sp>
                <p:nvSpPr>
                  <p:cNvPr id="1206435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1938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Delay domain, </a:t>
                    </a:r>
                  </a:p>
                </p:txBody>
              </p:sp>
              <p:sp>
                <p:nvSpPr>
                  <p:cNvPr id="1206436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3" y="2392"/>
                    <a:ext cx="1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 sz="2000">
                        <a:solidFill>
                          <a:schemeClr val="tx1"/>
                        </a:solidFill>
                      </a:rPr>
                      <a:t>Angle domain, </a:t>
                    </a:r>
                  </a:p>
                </p:txBody>
              </p:sp>
              <p:graphicFrame>
                <p:nvGraphicFramePr>
                  <p:cNvPr id="1206437" name="Object 165"/>
                  <p:cNvGraphicFramePr>
                    <a:graphicFrameLocks noChangeAspect="1"/>
                  </p:cNvGraphicFramePr>
                  <p:nvPr/>
                </p:nvGraphicFramePr>
                <p:xfrm>
                  <a:off x="1986" y="1508"/>
                  <a:ext cx="120" cy="16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2696" name="Equation" r:id="rId15" imgW="88560" imgH="139680" progId="Equation.DSMT4">
                          <p:embed/>
                        </p:oleObj>
                      </mc:Choice>
                      <mc:Fallback>
                        <p:oleObj name="Equation" r:id="rId15" imgW="88560" imgH="139680" progId="Equation.DSMT4">
                          <p:embed/>
                          <p:pic>
                            <p:nvPicPr>
                              <p:cNvPr id="0" name="Picture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6" y="1508"/>
                                <a:ext cx="120" cy="16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06438" name="Object 166"/>
                  <p:cNvGraphicFramePr>
                    <a:graphicFrameLocks noChangeAspect="1"/>
                  </p:cNvGraphicFramePr>
                  <p:nvPr/>
                </p:nvGraphicFramePr>
                <p:xfrm>
                  <a:off x="2326" y="1927"/>
                  <a:ext cx="206" cy="2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2697" name="Equation" r:id="rId17" imgW="152280" imgH="190440" progId="Equation.DSMT4">
                          <p:embed/>
                        </p:oleObj>
                      </mc:Choice>
                      <mc:Fallback>
                        <p:oleObj name="Equation" r:id="rId17" imgW="152280" imgH="190440" progId="Equation.DSMT4">
                          <p:embed/>
                          <p:pic>
                            <p:nvPicPr>
                              <p:cNvPr id="0" name="Picture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26" y="1927"/>
                                <a:ext cx="206" cy="23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857" y="1480"/>
                    <a:ext cx="1392" cy="253"/>
                    <a:chOff x="3375" y="1480"/>
                    <a:chExt cx="1392" cy="253"/>
                  </a:xfrm>
                </p:grpSpPr>
                <p:sp>
                  <p:nvSpPr>
                    <p:cNvPr id="1206440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5" y="1480"/>
                      <a:ext cx="1392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0" lang="en-GB" altLang="zh-CN" sz="2000">
                          <a:solidFill>
                            <a:schemeClr val="tx1"/>
                          </a:solidFill>
                        </a:rPr>
                        <a:t>Doppler domain, </a:t>
                      </a:r>
                    </a:p>
                  </p:txBody>
                </p:sp>
                <p:graphicFrame>
                  <p:nvGraphicFramePr>
                    <p:cNvPr id="1206441" name="Object 16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12" y="1503"/>
                    <a:ext cx="241" cy="2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22698" name="Equation" r:id="rId19" imgW="177480" imgH="190440" progId="Equation.DSMT4">
                            <p:embed/>
                          </p:oleObj>
                        </mc:Choice>
                        <mc:Fallback>
                          <p:oleObj name="Equation" r:id="rId19" imgW="177480" imgH="190440" progId="Equation.DSMT4">
                            <p:embed/>
                            <p:pic>
                              <p:nvPicPr>
                                <p:cNvPr id="0" name="Picture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12" y="1503"/>
                                  <a:ext cx="241" cy="23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206442" name="Object 170"/>
                  <p:cNvGraphicFramePr>
                    <a:graphicFrameLocks noChangeAspect="1"/>
                  </p:cNvGraphicFramePr>
                  <p:nvPr/>
                </p:nvGraphicFramePr>
                <p:xfrm>
                  <a:off x="4901" y="2027"/>
                  <a:ext cx="155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2699" name="Equation" r:id="rId21" imgW="114120" imgH="126720" progId="Equation.DSMT4">
                          <p:embed/>
                        </p:oleObj>
                      </mc:Choice>
                      <mc:Fallback>
                        <p:oleObj name="Equation" r:id="rId21" imgW="114120" imgH="126720" progId="Equation.DSMT4">
                          <p:embed/>
                          <p:pic>
                            <p:nvPicPr>
                              <p:cNvPr id="0" name="Picture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01" y="2027"/>
                                <a:ext cx="155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06443" name="Object 171"/>
                  <p:cNvGraphicFramePr>
                    <a:graphicFrameLocks noChangeAspect="1"/>
                  </p:cNvGraphicFramePr>
                  <p:nvPr/>
                </p:nvGraphicFramePr>
                <p:xfrm>
                  <a:off x="2043" y="2423"/>
                  <a:ext cx="154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2700" name="Equation" r:id="rId23" imgW="114120" imgH="126720" progId="Equation.DSMT4">
                          <p:embed/>
                        </p:oleObj>
                      </mc:Choice>
                      <mc:Fallback>
                        <p:oleObj name="Equation" r:id="rId23" imgW="114120" imgH="126720" progId="Equation.DSMT4">
                          <p:embed/>
                          <p:pic>
                            <p:nvPicPr>
                              <p:cNvPr id="0" name="Picture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43" y="2423"/>
                                <a:ext cx="154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06444" name="Object 172"/>
                  <p:cNvGraphicFramePr>
                    <a:graphicFrameLocks noChangeAspect="1"/>
                  </p:cNvGraphicFramePr>
                  <p:nvPr/>
                </p:nvGraphicFramePr>
                <p:xfrm>
                  <a:off x="4939" y="2468"/>
                  <a:ext cx="189" cy="1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22701" name="Equation" r:id="rId25" imgW="139680" imgH="126720" progId="Equation.DSMT4">
                          <p:embed/>
                        </p:oleObj>
                      </mc:Choice>
                      <mc:Fallback>
                        <p:oleObj name="Equation" r:id="rId25" imgW="139680" imgH="126720" progId="Equation.DSMT4">
                          <p:embed/>
                          <p:pic>
                            <p:nvPicPr>
                              <p:cNvPr id="0" name="Picture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39" y="2468"/>
                                <a:ext cx="189" cy="15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3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2525" y="1565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206446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6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2535" y="2018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206449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6450" name="Oval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solidFill>
                      <a:srgbClr val="006600"/>
                    </a:solidFill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2535" y="2484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206452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6453" name="Oval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" name="Group 182"/>
                <p:cNvGrpSpPr>
                  <a:grpSpLocks/>
                </p:cNvGrpSpPr>
                <p:nvPr/>
              </p:nvGrpSpPr>
              <p:grpSpPr bwMode="auto">
                <a:xfrm>
                  <a:off x="2559" y="3096"/>
                  <a:ext cx="1440" cy="327"/>
                  <a:chOff x="4656" y="1497"/>
                  <a:chExt cx="1440" cy="327"/>
                </a:xfrm>
              </p:grpSpPr>
              <p:sp>
                <p:nvSpPr>
                  <p:cNvPr id="1206455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497"/>
                    <a:ext cx="139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kumimoji="0" lang="en-GB" altLang="zh-CN">
                        <a:solidFill>
                          <a:srgbClr val="000000"/>
                        </a:solidFill>
                      </a:rPr>
                      <a:t>Fourier Transform</a:t>
                    </a:r>
                  </a:p>
                </p:txBody>
              </p:sp>
              <p:grpSp>
                <p:nvGrpSpPr>
                  <p:cNvPr id="17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4656" y="1751"/>
                    <a:ext cx="1209" cy="73"/>
                    <a:chOff x="1223" y="1799"/>
                    <a:chExt cx="1209" cy="73"/>
                  </a:xfrm>
                </p:grpSpPr>
                <p:sp>
                  <p:nvSpPr>
                    <p:cNvPr id="1206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47"/>
                      <a:ext cx="11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 type="none" w="lg" len="lg"/>
                      <a:tailEnd type="oval" w="lg" len="lg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6458" name="Oval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3" y="1799"/>
                      <a:ext cx="73" cy="7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6633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206459" name="Oval 187"/>
              <p:cNvSpPr>
                <a:spLocks noChangeArrowheads="1"/>
              </p:cNvSpPr>
              <p:nvPr/>
            </p:nvSpPr>
            <p:spPr bwMode="auto">
              <a:xfrm>
                <a:off x="3743" y="2200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188"/>
            <p:cNvGrpSpPr>
              <a:grpSpLocks/>
            </p:cNvGrpSpPr>
            <p:nvPr/>
          </p:nvGrpSpPr>
          <p:grpSpPr bwMode="auto">
            <a:xfrm>
              <a:off x="937" y="1565"/>
              <a:ext cx="1758" cy="1616"/>
              <a:chOff x="937" y="1565"/>
              <a:chExt cx="1758" cy="1616"/>
            </a:xfrm>
          </p:grpSpPr>
          <p:sp>
            <p:nvSpPr>
              <p:cNvPr id="1206461" name="Text Box 189"/>
              <p:cNvSpPr txBox="1">
                <a:spLocks noChangeArrowheads="1"/>
              </p:cNvSpPr>
              <p:nvPr/>
            </p:nvSpPr>
            <p:spPr bwMode="auto">
              <a:xfrm>
                <a:off x="1561" y="2902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/>
                  <a:t>Selectivity</a:t>
                </a:r>
              </a:p>
            </p:txBody>
          </p:sp>
          <p:sp>
            <p:nvSpPr>
              <p:cNvPr id="1206462" name="Rectangle 190"/>
              <p:cNvSpPr>
                <a:spLocks noChangeArrowheads="1"/>
              </p:cNvSpPr>
              <p:nvPr/>
            </p:nvSpPr>
            <p:spPr bwMode="auto">
              <a:xfrm>
                <a:off x="937" y="1565"/>
                <a:ext cx="1559" cy="1616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lIns="91425" tIns="45713" rIns="91425" bIns="45713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Group 191"/>
            <p:cNvGrpSpPr>
              <a:grpSpLocks/>
            </p:cNvGrpSpPr>
            <p:nvPr/>
          </p:nvGrpSpPr>
          <p:grpSpPr bwMode="auto">
            <a:xfrm>
              <a:off x="3829" y="1565"/>
              <a:ext cx="1559" cy="1616"/>
              <a:chOff x="3829" y="1565"/>
              <a:chExt cx="1559" cy="1616"/>
            </a:xfrm>
          </p:grpSpPr>
          <p:sp>
            <p:nvSpPr>
              <p:cNvPr id="1206464" name="Text Box 192"/>
              <p:cNvSpPr txBox="1">
                <a:spLocks noChangeArrowheads="1"/>
              </p:cNvSpPr>
              <p:nvPr/>
            </p:nvSpPr>
            <p:spPr bwMode="auto">
              <a:xfrm>
                <a:off x="3942" y="2897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/>
                  <a:t>Dispersion</a:t>
                </a:r>
              </a:p>
            </p:txBody>
          </p:sp>
          <p:sp>
            <p:nvSpPr>
              <p:cNvPr id="1206465" name="Rectangle 193"/>
              <p:cNvSpPr>
                <a:spLocks noChangeArrowheads="1"/>
              </p:cNvSpPr>
              <p:nvPr/>
            </p:nvSpPr>
            <p:spPr bwMode="auto">
              <a:xfrm>
                <a:off x="3829" y="1565"/>
                <a:ext cx="1559" cy="1616"/>
              </a:xfrm>
              <a:prstGeom prst="rect">
                <a:avLst/>
              </a:prstGeom>
              <a:noFill/>
              <a:ln w="22225" algn="ctr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lIns="91425" tIns="45713" rIns="91425" bIns="45713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" name="Group 194"/>
            <p:cNvGrpSpPr>
              <a:grpSpLocks/>
            </p:cNvGrpSpPr>
            <p:nvPr/>
          </p:nvGrpSpPr>
          <p:grpSpPr bwMode="auto">
            <a:xfrm>
              <a:off x="2383" y="2812"/>
              <a:ext cx="1587" cy="290"/>
              <a:chOff x="2383" y="2812"/>
              <a:chExt cx="1587" cy="290"/>
            </a:xfrm>
          </p:grpSpPr>
          <p:grpSp>
            <p:nvGrpSpPr>
              <p:cNvPr id="21" name="Group 195"/>
              <p:cNvGrpSpPr>
                <a:grpSpLocks/>
              </p:cNvGrpSpPr>
              <p:nvPr/>
            </p:nvGrpSpPr>
            <p:grpSpPr bwMode="auto">
              <a:xfrm>
                <a:off x="2383" y="3010"/>
                <a:ext cx="1531" cy="92"/>
                <a:chOff x="1223" y="1799"/>
                <a:chExt cx="1209" cy="73"/>
              </a:xfrm>
            </p:grpSpPr>
            <p:sp>
              <p:nvSpPr>
                <p:cNvPr id="1206468" name="Line 196"/>
                <p:cNvSpPr>
                  <a:spLocks noChangeShapeType="1"/>
                </p:cNvSpPr>
                <p:nvPr/>
              </p:nvSpPr>
              <p:spPr bwMode="auto">
                <a:xfrm>
                  <a:off x="1296" y="1847"/>
                  <a:ext cx="1136" cy="0"/>
                </a:xfrm>
                <a:prstGeom prst="lin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 type="none" w="lg" len="lg"/>
                  <a:tailEnd type="oval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6469" name="Oval 197"/>
                <p:cNvSpPr>
                  <a:spLocks noChangeArrowheads="1"/>
                </p:cNvSpPr>
                <p:nvPr/>
              </p:nvSpPr>
              <p:spPr bwMode="auto">
                <a:xfrm>
                  <a:off x="1223" y="1799"/>
                  <a:ext cx="73" cy="73"/>
                </a:xfrm>
                <a:prstGeom prst="ellips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06470" name="Text Box 198"/>
              <p:cNvSpPr txBox="1">
                <a:spLocks noChangeArrowheads="1"/>
              </p:cNvSpPr>
              <p:nvPr/>
            </p:nvSpPr>
            <p:spPr bwMode="auto">
              <a:xfrm>
                <a:off x="2836" y="2812"/>
                <a:ext cx="1134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Duality</a:t>
                </a:r>
              </a:p>
            </p:txBody>
          </p:sp>
        </p:grpSp>
      </p:grpSp>
      <p:sp>
        <p:nvSpPr>
          <p:cNvPr id="1206471" name="Oval 199"/>
          <p:cNvSpPr>
            <a:spLocks noChangeArrowheads="1"/>
          </p:cNvSpPr>
          <p:nvPr/>
        </p:nvSpPr>
        <p:spPr bwMode="auto">
          <a:xfrm>
            <a:off x="1443038" y="3429000"/>
            <a:ext cx="7424737" cy="63023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6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6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0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06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6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6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0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0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06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06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0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0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0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0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0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0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0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0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0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0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06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06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0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06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6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0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0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0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0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0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0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0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0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0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0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0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0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0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0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0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0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0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0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06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0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20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20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20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20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20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0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0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0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20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0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0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0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20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20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0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0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0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0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0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0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20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4" grpId="0"/>
      <p:bldP spid="1206396" grpId="0" animBg="1"/>
      <p:bldP spid="1206396" grpId="1" animBg="1"/>
      <p:bldP spid="1206397" grpId="0" animBg="1"/>
      <p:bldP spid="1206397" grpId="1" animBg="1"/>
      <p:bldP spid="1206420" grpId="0"/>
      <p:bldP spid="1206421" grpId="0"/>
      <p:bldP spid="1206422" grpId="0"/>
      <p:bldP spid="1206423" grpId="0"/>
      <p:bldP spid="1206424" grpId="0"/>
      <p:bldP spid="1206471" grpId="0" animBg="1"/>
      <p:bldP spid="120647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C402-930A-401E-AF2C-A29A6323FFC0}" type="slidenum">
              <a:rPr lang="en-GB"/>
              <a:pPr/>
              <a:t>18</a:t>
            </a:fld>
            <a:endParaRPr lang="en-GB"/>
          </a:p>
        </p:txBody>
      </p:sp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3200" b="1"/>
              <a:t>Angle Dispersion</a:t>
            </a:r>
            <a:endParaRPr lang="en-US" altLang="zh-CN" sz="32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60688" y="2473325"/>
            <a:ext cx="277812" cy="134938"/>
            <a:chOff x="2064" y="2592"/>
            <a:chExt cx="384" cy="298"/>
          </a:xfrm>
        </p:grpSpPr>
        <p:sp>
          <p:nvSpPr>
            <p:cNvPr id="1207300" name="AutoShape 4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7301" name="AutoShape 5"/>
            <p:cNvCxnSpPr>
              <a:cxnSpLocks noChangeShapeType="1"/>
              <a:stCxn id="1207300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207305" name="Text Box 9"/>
          <p:cNvSpPr txBox="1">
            <a:spLocks noChangeArrowheads="1"/>
          </p:cNvSpPr>
          <p:nvPr/>
        </p:nvSpPr>
        <p:spPr bwMode="auto">
          <a:xfrm>
            <a:off x="2478088" y="2397125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207306" name="Oval 10"/>
          <p:cNvSpPr>
            <a:spLocks noChangeArrowheads="1"/>
          </p:cNvSpPr>
          <p:nvPr/>
        </p:nvSpPr>
        <p:spPr bwMode="auto">
          <a:xfrm>
            <a:off x="5526088" y="14478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207309" name="AutoShape 13"/>
          <p:cNvCxnSpPr>
            <a:cxnSpLocks noChangeShapeType="1"/>
            <a:stCxn id="1207300" idx="0"/>
            <a:endCxn id="1207306" idx="3"/>
          </p:cNvCxnSpPr>
          <p:nvPr/>
        </p:nvCxnSpPr>
        <p:spPr bwMode="auto">
          <a:xfrm flipV="1">
            <a:off x="3186113" y="1601788"/>
            <a:ext cx="2366962" cy="8556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207315" name="Line 19"/>
          <p:cNvSpPr>
            <a:spLocks noChangeShapeType="1"/>
          </p:cNvSpPr>
          <p:nvPr/>
        </p:nvSpPr>
        <p:spPr bwMode="auto">
          <a:xfrm flipV="1">
            <a:off x="5749925" y="1404938"/>
            <a:ext cx="360363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7316" name="Text Box 20"/>
          <p:cNvSpPr txBox="1">
            <a:spLocks noChangeArrowheads="1"/>
          </p:cNvSpPr>
          <p:nvPr/>
        </p:nvSpPr>
        <p:spPr bwMode="auto">
          <a:xfrm>
            <a:off x="6021388" y="1089025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207319" name="Line 23"/>
          <p:cNvSpPr>
            <a:spLocks noChangeShapeType="1"/>
          </p:cNvSpPr>
          <p:nvPr/>
        </p:nvSpPr>
        <p:spPr bwMode="auto">
          <a:xfrm>
            <a:off x="6470650" y="2212975"/>
            <a:ext cx="0" cy="4175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7321" name="Line 25"/>
          <p:cNvSpPr>
            <a:spLocks noChangeShapeType="1"/>
          </p:cNvSpPr>
          <p:nvPr/>
        </p:nvSpPr>
        <p:spPr bwMode="auto">
          <a:xfrm>
            <a:off x="6850063" y="2212975"/>
            <a:ext cx="0" cy="415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7322" name="Rectangle 26"/>
          <p:cNvSpPr>
            <a:spLocks noChangeArrowheads="1"/>
          </p:cNvSpPr>
          <p:nvPr/>
        </p:nvSpPr>
        <p:spPr bwMode="auto">
          <a:xfrm>
            <a:off x="6110288" y="2214563"/>
            <a:ext cx="765175" cy="430212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970588" y="2405063"/>
            <a:ext cx="1535112" cy="241300"/>
            <a:chOff x="4594" y="1735"/>
            <a:chExt cx="967" cy="152"/>
          </a:xfrm>
        </p:grpSpPr>
        <p:sp>
          <p:nvSpPr>
            <p:cNvPr id="1207324" name="Line 28"/>
            <p:cNvSpPr>
              <a:spLocks noChangeShapeType="1"/>
            </p:cNvSpPr>
            <p:nvPr/>
          </p:nvSpPr>
          <p:spPr bwMode="auto">
            <a:xfrm>
              <a:off x="4594" y="1877"/>
              <a:ext cx="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07325" name="Object 29"/>
            <p:cNvGraphicFramePr>
              <a:graphicFrameLocks noChangeAspect="1"/>
            </p:cNvGraphicFramePr>
            <p:nvPr/>
          </p:nvGraphicFramePr>
          <p:xfrm>
            <a:off x="5371" y="1735"/>
            <a:ext cx="19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715" name="Equation" r:id="rId3" imgW="139680" imgH="126720" progId="Equation.DSMT4">
                    <p:embed/>
                  </p:oleObj>
                </mc:Choice>
                <mc:Fallback>
                  <p:oleObj name="Equation" r:id="rId3" imgW="139680" imgH="1267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1" y="1735"/>
                          <a:ext cx="19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7326" name="Rectangle 30"/>
          <p:cNvSpPr>
            <a:spLocks noChangeArrowheads="1"/>
          </p:cNvSpPr>
          <p:nvPr/>
        </p:nvSpPr>
        <p:spPr bwMode="auto">
          <a:xfrm>
            <a:off x="182563" y="3340100"/>
            <a:ext cx="9542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Angle dispersion: </a:t>
            </a:r>
            <a:r>
              <a:rPr kumimoji="0" lang="en-US" altLang="zh-CN">
                <a:solidFill>
                  <a:schemeClr val="tx1"/>
                </a:solidFill>
              </a:rPr>
              <a:t>multiple antennas lead to the spread of the transmitted signal in angle domain</a:t>
            </a:r>
            <a:r>
              <a:rPr kumimoji="0" lang="en-US" altLang="zh-CN" b="1">
                <a:solidFill>
                  <a:schemeClr val="tx1"/>
                </a:solidFill>
              </a:rPr>
              <a:t>.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chemeClr val="tx1"/>
                </a:solidFill>
              </a:rPr>
              <a:t>Measured by angle spread, </a:t>
            </a:r>
            <a:r>
              <a:rPr lang="nb-NO" altLang="zh-CN" sz="1600" i="1">
                <a:solidFill>
                  <a:srgbClr val="000000"/>
                </a:solidFill>
              </a:rPr>
              <a:t>A</a:t>
            </a:r>
            <a:r>
              <a:rPr lang="nb-NO" altLang="zh-CN" sz="1600" i="1" baseline="-25000">
                <a:solidFill>
                  <a:srgbClr val="000000"/>
                </a:solidFill>
              </a:rPr>
              <a:t>s </a:t>
            </a:r>
            <a:r>
              <a:rPr kumimoji="0" lang="en-US" altLang="zh-CN" sz="1600" b="1">
                <a:solidFill>
                  <a:schemeClr val="tx1"/>
                </a:solidFill>
              </a:rPr>
              <a:t>,                                           .               </a:t>
            </a: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0" lang="en-US" altLang="zh-CN" sz="1600" b="1">
              <a:solidFill>
                <a:schemeClr val="tx1"/>
              </a:solidFill>
            </a:endParaRP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0" lang="en-US" altLang="zh-CN" sz="1200" b="1">
              <a:solidFill>
                <a:schemeClr val="tx1"/>
              </a:solidFill>
            </a:endParaRP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0" lang="en-US" altLang="zh-CN" sz="1600" b="1">
              <a:solidFill>
                <a:schemeClr val="tx1"/>
              </a:solidFill>
            </a:endParaRPr>
          </a:p>
          <a:p>
            <a:pPr marL="742950" lvl="1" indent="-285750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0" lang="en-US" altLang="zh-CN" sz="1600" b="1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b="1">
                <a:solidFill>
                  <a:schemeClr val="tx1"/>
                </a:solidFill>
              </a:rPr>
              <a:t>Angle dispersion also relates to the pattern of multiple antenna arrays! </a:t>
            </a:r>
          </a:p>
        </p:txBody>
      </p:sp>
      <p:graphicFrame>
        <p:nvGraphicFramePr>
          <p:cNvPr id="1207327" name="Object 31"/>
          <p:cNvGraphicFramePr>
            <a:graphicFrameLocks noChangeAspect="1"/>
          </p:cNvGraphicFramePr>
          <p:nvPr/>
        </p:nvGraphicFramePr>
        <p:xfrm>
          <a:off x="3692525" y="3654425"/>
          <a:ext cx="20161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6" name="Equation" r:id="rId5" imgW="965160" imgH="241200" progId="Equation.DSMT4">
                  <p:embed/>
                </p:oleObj>
              </mc:Choice>
              <mc:Fallback>
                <p:oleObj name="Equation" r:id="rId5" imgW="9651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654425"/>
                        <a:ext cx="20161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110288" y="1584325"/>
            <a:ext cx="2160587" cy="558800"/>
            <a:chOff x="4708" y="1253"/>
            <a:chExt cx="1275" cy="352"/>
          </a:xfrm>
        </p:grpSpPr>
        <p:sp>
          <p:nvSpPr>
            <p:cNvPr id="1207329" name="AutoShape 33"/>
            <p:cNvSpPr>
              <a:spLocks/>
            </p:cNvSpPr>
            <p:nvPr/>
          </p:nvSpPr>
          <p:spPr bwMode="auto">
            <a:xfrm rot="5400000">
              <a:off x="4822" y="1293"/>
              <a:ext cx="198" cy="425"/>
            </a:xfrm>
            <a:prstGeom prst="leftBrace">
              <a:avLst>
                <a:gd name="adj1" fmla="val 178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7330" name="Text Box 34"/>
            <p:cNvSpPr txBox="1">
              <a:spLocks noChangeArrowheads="1"/>
            </p:cNvSpPr>
            <p:nvPr/>
          </p:nvSpPr>
          <p:spPr bwMode="auto">
            <a:xfrm>
              <a:off x="4764" y="1253"/>
              <a:ext cx="121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tx1"/>
                  </a:solidFill>
                </a:rPr>
                <a:t>angle spread</a:t>
              </a:r>
              <a:endParaRPr lang="en-GB" sz="1600">
                <a:solidFill>
                  <a:schemeClr val="tx1"/>
                </a:solidFill>
              </a:endParaRPr>
            </a:p>
          </p:txBody>
        </p:sp>
      </p:grpSp>
      <p:sp>
        <p:nvSpPr>
          <p:cNvPr id="1207342" name="Line 46"/>
          <p:cNvSpPr>
            <a:spLocks noChangeShapeType="1"/>
          </p:cNvSpPr>
          <p:nvPr/>
        </p:nvSpPr>
        <p:spPr bwMode="auto">
          <a:xfrm>
            <a:off x="6111875" y="2212975"/>
            <a:ext cx="0" cy="4159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207357" name="Object 61"/>
          <p:cNvGraphicFramePr>
            <a:graphicFrameLocks noChangeAspect="1"/>
          </p:cNvGraphicFramePr>
          <p:nvPr/>
        </p:nvGraphicFramePr>
        <p:xfrm>
          <a:off x="5848350" y="4419600"/>
          <a:ext cx="36496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7" name="Equation" r:id="rId7" imgW="1701720" imgH="380880" progId="Equation.DSMT4">
                  <p:embed/>
                </p:oleObj>
              </mc:Choice>
              <mc:Fallback>
                <p:oleObj name="Equation" r:id="rId7" imgW="170172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419600"/>
                        <a:ext cx="36496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58" name="AutoShape 62"/>
          <p:cNvSpPr>
            <a:spLocks noChangeArrowheads="1"/>
          </p:cNvSpPr>
          <p:nvPr/>
        </p:nvSpPr>
        <p:spPr bwMode="auto">
          <a:xfrm>
            <a:off x="3986213" y="4624388"/>
            <a:ext cx="1665287" cy="314325"/>
          </a:xfrm>
          <a:prstGeom prst="rightArrow">
            <a:avLst>
              <a:gd name="adj1" fmla="val 50000"/>
              <a:gd name="adj2" fmla="val 132449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7359" name="Text Box 63"/>
          <p:cNvSpPr txBox="1">
            <a:spLocks noChangeArrowheads="1"/>
          </p:cNvSpPr>
          <p:nvPr/>
        </p:nvSpPr>
        <p:spPr bwMode="auto">
          <a:xfrm>
            <a:off x="3716338" y="4264025"/>
            <a:ext cx="2339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Inverse Fourier transform</a:t>
            </a:r>
            <a:endParaRPr lang="en-GB" sz="1600">
              <a:solidFill>
                <a:schemeClr val="tx1"/>
              </a:solidFill>
            </a:endParaRPr>
          </a:p>
        </p:txBody>
      </p:sp>
      <p:graphicFrame>
        <p:nvGraphicFramePr>
          <p:cNvPr id="1207360" name="Object 64"/>
          <p:cNvGraphicFramePr>
            <a:graphicFrameLocks noChangeAspect="1"/>
          </p:cNvGraphicFramePr>
          <p:nvPr/>
        </p:nvGraphicFramePr>
        <p:xfrm>
          <a:off x="4525963" y="4872038"/>
          <a:ext cx="3159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8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872038"/>
                        <a:ext cx="3159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63" name="Object 67"/>
          <p:cNvGraphicFramePr>
            <a:graphicFrameLocks noChangeAspect="1"/>
          </p:cNvGraphicFramePr>
          <p:nvPr/>
        </p:nvGraphicFramePr>
        <p:xfrm>
          <a:off x="365125" y="4364038"/>
          <a:ext cx="3486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9" name="Equation" r:id="rId11" imgW="1625400" imgH="380880" progId="Equation.DSMT4">
                  <p:embed/>
                </p:oleObj>
              </mc:Choice>
              <mc:Fallback>
                <p:oleObj name="Equation" r:id="rId11" imgW="162540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364038"/>
                        <a:ext cx="34861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66" name="Line 70"/>
          <p:cNvSpPr>
            <a:spLocks noChangeShapeType="1"/>
          </p:cNvSpPr>
          <p:nvPr/>
        </p:nvSpPr>
        <p:spPr bwMode="auto">
          <a:xfrm>
            <a:off x="3275013" y="2479675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7367" name="Arc 71"/>
          <p:cNvSpPr>
            <a:spLocks/>
          </p:cNvSpPr>
          <p:nvPr/>
        </p:nvSpPr>
        <p:spPr bwMode="auto">
          <a:xfrm rot="3079938">
            <a:off x="3315494" y="2216944"/>
            <a:ext cx="284162" cy="673100"/>
          </a:xfrm>
          <a:custGeom>
            <a:avLst/>
            <a:gdLst>
              <a:gd name="G0" fmla="+- 0 0 0"/>
              <a:gd name="G1" fmla="+- 21493 0 0"/>
              <a:gd name="G2" fmla="+- 21600 0 0"/>
              <a:gd name="T0" fmla="*/ 2150 w 9091"/>
              <a:gd name="T1" fmla="*/ 0 h 21493"/>
              <a:gd name="T2" fmla="*/ 9091 w 9091"/>
              <a:gd name="T3" fmla="*/ 1899 h 21493"/>
              <a:gd name="T4" fmla="*/ 0 w 9091"/>
              <a:gd name="T5" fmla="*/ 21493 h 2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91" h="21493" fill="none" extrusionOk="0">
                <a:moveTo>
                  <a:pt x="2149" y="0"/>
                </a:moveTo>
                <a:cubicBezTo>
                  <a:pt x="4553" y="240"/>
                  <a:pt x="6899" y="882"/>
                  <a:pt x="9090" y="1899"/>
                </a:cubicBezTo>
              </a:path>
              <a:path w="9091" h="21493" stroke="0" extrusionOk="0">
                <a:moveTo>
                  <a:pt x="2149" y="0"/>
                </a:moveTo>
                <a:cubicBezTo>
                  <a:pt x="4553" y="240"/>
                  <a:pt x="6899" y="882"/>
                  <a:pt x="9090" y="1899"/>
                </a:cubicBezTo>
                <a:lnTo>
                  <a:pt x="0" y="214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07368" name="Object 72"/>
          <p:cNvGraphicFramePr>
            <a:graphicFrameLocks noChangeAspect="1"/>
          </p:cNvGraphicFramePr>
          <p:nvPr/>
        </p:nvGraphicFramePr>
        <p:xfrm>
          <a:off x="3795713" y="2162175"/>
          <a:ext cx="325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20" name="Equation" r:id="rId13" imgW="152280" imgH="190440" progId="Equation.DSMT4">
                  <p:embed/>
                </p:oleObj>
              </mc:Choice>
              <mc:Fallback>
                <p:oleObj name="Equation" r:id="rId13" imgW="1522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162175"/>
                        <a:ext cx="3254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71" name="Object 75"/>
          <p:cNvGraphicFramePr>
            <a:graphicFrameLocks noChangeAspect="1"/>
          </p:cNvGraphicFramePr>
          <p:nvPr/>
        </p:nvGraphicFramePr>
        <p:xfrm>
          <a:off x="6323013" y="2632075"/>
          <a:ext cx="325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21" name="Equation" r:id="rId15" imgW="152280" imgH="190440" progId="Equation.DSMT4">
                  <p:embed/>
                </p:oleObj>
              </mc:Choice>
              <mc:Fallback>
                <p:oleObj name="Equation" r:id="rId15" imgW="1522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2632075"/>
                        <a:ext cx="3254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940050" y="2578100"/>
            <a:ext cx="288925" cy="628650"/>
            <a:chOff x="824" y="2047"/>
            <a:chExt cx="182" cy="396"/>
          </a:xfrm>
        </p:grpSpPr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831" y="2358"/>
              <a:ext cx="175" cy="85"/>
              <a:chOff x="2064" y="2592"/>
              <a:chExt cx="384" cy="298"/>
            </a:xfrm>
          </p:grpSpPr>
          <p:sp>
            <p:nvSpPr>
              <p:cNvPr id="1207374" name="AutoShape 7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44" cy="144"/>
              </a:xfrm>
              <a:prstGeom prst="flowChartMerge">
                <a:avLst/>
              </a:prstGeom>
              <a:solidFill>
                <a:srgbClr val="000000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207375" name="AutoShape 79"/>
              <p:cNvCxnSpPr>
                <a:cxnSpLocks noChangeShapeType="1"/>
                <a:stCxn id="1207374" idx="2"/>
              </p:cNvCxnSpPr>
              <p:nvPr/>
            </p:nvCxnSpPr>
            <p:spPr bwMode="auto">
              <a:xfrm rot="5400000">
                <a:off x="2148" y="2662"/>
                <a:ext cx="144" cy="312"/>
              </a:xfrm>
              <a:prstGeom prst="bentConnector2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sp>
          <p:nvSpPr>
            <p:cNvPr id="1207376" name="Line 80"/>
            <p:cNvSpPr>
              <a:spLocks noChangeShapeType="1"/>
            </p:cNvSpPr>
            <p:nvPr/>
          </p:nvSpPr>
          <p:spPr bwMode="auto">
            <a:xfrm>
              <a:off x="824" y="2047"/>
              <a:ext cx="0" cy="3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940050" y="1854200"/>
            <a:ext cx="288925" cy="754063"/>
            <a:chOff x="852" y="968"/>
            <a:chExt cx="182" cy="475"/>
          </a:xfrm>
        </p:grpSpPr>
        <p:grpSp>
          <p:nvGrpSpPr>
            <p:cNvPr id="8" name="Group 82"/>
            <p:cNvGrpSpPr>
              <a:grpSpLocks/>
            </p:cNvGrpSpPr>
            <p:nvPr/>
          </p:nvGrpSpPr>
          <p:grpSpPr bwMode="auto">
            <a:xfrm>
              <a:off x="859" y="968"/>
              <a:ext cx="175" cy="85"/>
              <a:chOff x="2064" y="2592"/>
              <a:chExt cx="384" cy="298"/>
            </a:xfrm>
          </p:grpSpPr>
          <p:sp>
            <p:nvSpPr>
              <p:cNvPr id="1207379" name="AutoShape 8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44" cy="144"/>
              </a:xfrm>
              <a:prstGeom prst="flowChartMerge">
                <a:avLst/>
              </a:prstGeom>
              <a:solidFill>
                <a:srgbClr val="000000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207380" name="AutoShape 84"/>
              <p:cNvCxnSpPr>
                <a:cxnSpLocks noChangeShapeType="1"/>
                <a:stCxn id="1207379" idx="2"/>
              </p:cNvCxnSpPr>
              <p:nvPr/>
            </p:nvCxnSpPr>
            <p:spPr bwMode="auto">
              <a:xfrm rot="5400000">
                <a:off x="2148" y="2662"/>
                <a:ext cx="144" cy="312"/>
              </a:xfrm>
              <a:prstGeom prst="bentConnector2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sp>
          <p:nvSpPr>
            <p:cNvPr id="1207381" name="Line 85"/>
            <p:cNvSpPr>
              <a:spLocks noChangeShapeType="1"/>
            </p:cNvSpPr>
            <p:nvPr/>
          </p:nvSpPr>
          <p:spPr bwMode="auto">
            <a:xfrm>
              <a:off x="852" y="1047"/>
              <a:ext cx="0" cy="3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207383" name="AutoShape 87"/>
          <p:cNvCxnSpPr>
            <a:cxnSpLocks noChangeShapeType="1"/>
            <a:stCxn id="1207374" idx="0"/>
            <a:endCxn id="1207306" idx="3"/>
          </p:cNvCxnSpPr>
          <p:nvPr/>
        </p:nvCxnSpPr>
        <p:spPr bwMode="auto">
          <a:xfrm flipV="1">
            <a:off x="3176588" y="1601788"/>
            <a:ext cx="2376487" cy="14541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7384" name="AutoShape 88"/>
          <p:cNvCxnSpPr>
            <a:cxnSpLocks noChangeShapeType="1"/>
            <a:stCxn id="1207379" idx="0"/>
            <a:endCxn id="1207306" idx="2"/>
          </p:cNvCxnSpPr>
          <p:nvPr/>
        </p:nvCxnSpPr>
        <p:spPr bwMode="auto">
          <a:xfrm flipV="1">
            <a:off x="3176588" y="1538288"/>
            <a:ext cx="2349500" cy="3000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3065463" y="2760663"/>
            <a:ext cx="1379537" cy="538162"/>
            <a:chOff x="947" y="1739"/>
            <a:chExt cx="869" cy="339"/>
          </a:xfrm>
        </p:grpSpPr>
        <p:sp>
          <p:nvSpPr>
            <p:cNvPr id="1207385" name="Line 89"/>
            <p:cNvSpPr>
              <a:spLocks noChangeShapeType="1"/>
            </p:cNvSpPr>
            <p:nvPr/>
          </p:nvSpPr>
          <p:spPr bwMode="auto">
            <a:xfrm>
              <a:off x="1051" y="1939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7386" name="Arc 90"/>
            <p:cNvSpPr>
              <a:spLocks/>
            </p:cNvSpPr>
            <p:nvPr/>
          </p:nvSpPr>
          <p:spPr bwMode="auto">
            <a:xfrm rot="3079938">
              <a:off x="1057" y="1763"/>
              <a:ext cx="205" cy="426"/>
            </a:xfrm>
            <a:custGeom>
              <a:avLst/>
              <a:gdLst>
                <a:gd name="G0" fmla="+- 1328 0 0"/>
                <a:gd name="G1" fmla="+- 21600 0 0"/>
                <a:gd name="G2" fmla="+- 21600 0 0"/>
                <a:gd name="T0" fmla="*/ 0 w 10419"/>
                <a:gd name="T1" fmla="*/ 41 h 21600"/>
                <a:gd name="T2" fmla="*/ 10419 w 10419"/>
                <a:gd name="T3" fmla="*/ 2006 h 21600"/>
                <a:gd name="T4" fmla="*/ 1328 w 104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19" h="21600" fill="none" extrusionOk="0">
                  <a:moveTo>
                    <a:pt x="-1" y="40"/>
                  </a:moveTo>
                  <a:cubicBezTo>
                    <a:pt x="442" y="13"/>
                    <a:pt x="885" y="-1"/>
                    <a:pt x="1328" y="0"/>
                  </a:cubicBezTo>
                  <a:cubicBezTo>
                    <a:pt x="4468" y="0"/>
                    <a:pt x="7570" y="684"/>
                    <a:pt x="10418" y="2006"/>
                  </a:cubicBezTo>
                </a:path>
                <a:path w="10419" h="21600" stroke="0" extrusionOk="0">
                  <a:moveTo>
                    <a:pt x="-1" y="40"/>
                  </a:moveTo>
                  <a:cubicBezTo>
                    <a:pt x="442" y="13"/>
                    <a:pt x="885" y="-1"/>
                    <a:pt x="1328" y="0"/>
                  </a:cubicBezTo>
                  <a:cubicBezTo>
                    <a:pt x="4468" y="0"/>
                    <a:pt x="7570" y="684"/>
                    <a:pt x="10418" y="2006"/>
                  </a:cubicBezTo>
                  <a:lnTo>
                    <a:pt x="132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07387" name="Object 91"/>
            <p:cNvGraphicFramePr>
              <a:graphicFrameLocks noChangeAspect="1"/>
            </p:cNvGraphicFramePr>
            <p:nvPr/>
          </p:nvGraphicFramePr>
          <p:xfrm>
            <a:off x="1371" y="1739"/>
            <a:ext cx="22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722" name="Equation" r:id="rId16" imgW="164880" imgH="190440" progId="Equation.DSMT4">
                    <p:embed/>
                  </p:oleObj>
                </mc:Choice>
                <mc:Fallback>
                  <p:oleObj name="Equation" r:id="rId16" imgW="16488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1739"/>
                          <a:ext cx="22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3214688" y="1577975"/>
            <a:ext cx="1500187" cy="447675"/>
            <a:chOff x="1041" y="994"/>
            <a:chExt cx="945" cy="282"/>
          </a:xfrm>
        </p:grpSpPr>
        <p:sp>
          <p:nvSpPr>
            <p:cNvPr id="1207389" name="Line 93"/>
            <p:cNvSpPr>
              <a:spLocks noChangeShapeType="1"/>
            </p:cNvSpPr>
            <p:nvPr/>
          </p:nvSpPr>
          <p:spPr bwMode="auto">
            <a:xfrm>
              <a:off x="1041" y="1171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7390" name="Arc 94"/>
            <p:cNvSpPr>
              <a:spLocks/>
            </p:cNvSpPr>
            <p:nvPr/>
          </p:nvSpPr>
          <p:spPr bwMode="auto">
            <a:xfrm rot="3729335">
              <a:off x="1440" y="993"/>
              <a:ext cx="141" cy="426"/>
            </a:xfrm>
            <a:custGeom>
              <a:avLst/>
              <a:gdLst>
                <a:gd name="G0" fmla="+- 0 0 0"/>
                <a:gd name="G1" fmla="+- 21591 0 0"/>
                <a:gd name="G2" fmla="+- 21600 0 0"/>
                <a:gd name="T0" fmla="*/ 629 w 7177"/>
                <a:gd name="T1" fmla="*/ 0 h 21591"/>
                <a:gd name="T2" fmla="*/ 7177 w 7177"/>
                <a:gd name="T3" fmla="*/ 1218 h 21591"/>
                <a:gd name="T4" fmla="*/ 0 w 7177"/>
                <a:gd name="T5" fmla="*/ 21591 h 2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77" h="21591" fill="none" extrusionOk="0">
                  <a:moveTo>
                    <a:pt x="628" y="0"/>
                  </a:moveTo>
                  <a:cubicBezTo>
                    <a:pt x="2861" y="65"/>
                    <a:pt x="5070" y="476"/>
                    <a:pt x="7176" y="1218"/>
                  </a:cubicBezTo>
                </a:path>
                <a:path w="7177" h="21591" stroke="0" extrusionOk="0">
                  <a:moveTo>
                    <a:pt x="628" y="0"/>
                  </a:moveTo>
                  <a:cubicBezTo>
                    <a:pt x="2861" y="65"/>
                    <a:pt x="5070" y="476"/>
                    <a:pt x="7176" y="1218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07391" name="Object 95"/>
            <p:cNvGraphicFramePr>
              <a:graphicFrameLocks noChangeAspect="1"/>
            </p:cNvGraphicFramePr>
            <p:nvPr/>
          </p:nvGraphicFramePr>
          <p:xfrm>
            <a:off x="1764" y="994"/>
            <a:ext cx="22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723" name="Equation" r:id="rId18" imgW="164880" imgH="190440" progId="Equation.DSMT4">
                    <p:embed/>
                  </p:oleObj>
                </mc:Choice>
                <mc:Fallback>
                  <p:oleObj name="Equation" r:id="rId18" imgW="1648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994"/>
                          <a:ext cx="22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7394" name="Object 98"/>
          <p:cNvGraphicFramePr>
            <a:graphicFrameLocks noChangeAspect="1"/>
          </p:cNvGraphicFramePr>
          <p:nvPr/>
        </p:nvGraphicFramePr>
        <p:xfrm>
          <a:off x="6689725" y="2624138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24" name="Equation" r:id="rId20" imgW="164880" imgH="190440" progId="Equation.DSMT4">
                  <p:embed/>
                </p:oleObj>
              </mc:Choice>
              <mc:Fallback>
                <p:oleObj name="Equation" r:id="rId20" imgW="16488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2624138"/>
                        <a:ext cx="3524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97" name="Object 101"/>
          <p:cNvGraphicFramePr>
            <a:graphicFrameLocks noChangeAspect="1"/>
          </p:cNvGraphicFramePr>
          <p:nvPr/>
        </p:nvGraphicFramePr>
        <p:xfrm>
          <a:off x="5929313" y="2663825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25" name="Equation" r:id="rId21" imgW="164880" imgH="190440" progId="Equation.DSMT4">
                  <p:embed/>
                </p:oleObj>
              </mc:Choice>
              <mc:Fallback>
                <p:oleObj name="Equation" r:id="rId21" imgW="16488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663825"/>
                        <a:ext cx="3524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7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7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0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0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0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07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07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0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0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207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07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0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0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0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0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0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0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0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207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207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20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0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0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0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0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0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07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19" grpId="0" animBg="1"/>
      <p:bldP spid="1207321" grpId="0" animBg="1"/>
      <p:bldP spid="1207322" grpId="0" animBg="1"/>
      <p:bldP spid="1207342" grpId="0" animBg="1"/>
      <p:bldP spid="1207366" grpId="0" animBg="1"/>
      <p:bldP spid="12073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1B3F3-7E97-4910-933C-A6A496617CD2}" type="slidenum">
              <a:rPr lang="en-GB"/>
              <a:pPr/>
              <a:t>19</a:t>
            </a:fld>
            <a:endParaRPr lang="en-GB"/>
          </a:p>
        </p:txBody>
      </p:sp>
      <p:sp>
        <p:nvSpPr>
          <p:cNvPr id="1208322" name="Text Box 2"/>
          <p:cNvSpPr txBox="1">
            <a:spLocks noChangeArrowheads="1"/>
          </p:cNvSpPr>
          <p:nvPr/>
        </p:nvSpPr>
        <p:spPr bwMode="auto">
          <a:xfrm>
            <a:off x="7248525" y="5665788"/>
            <a:ext cx="8540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chemeClr val="tx1"/>
                </a:solidFill>
              </a:rPr>
              <a:t>A</a:t>
            </a:r>
            <a:r>
              <a:rPr lang="nb-NO" altLang="zh-CN" i="1" baseline="-25000">
                <a:solidFill>
                  <a:schemeClr val="tx1"/>
                </a:solidFill>
              </a:rPr>
              <a:t>s</a:t>
            </a:r>
            <a:r>
              <a:rPr lang="en-GB" altLang="zh-CN">
                <a:solidFill>
                  <a:schemeClr val="bg2"/>
                </a:solidFill>
              </a:rPr>
              <a:t> 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208323" name="Rectangle 3"/>
          <p:cNvSpPr>
            <a:spLocks noChangeArrowheads="1"/>
          </p:cNvSpPr>
          <p:nvPr/>
        </p:nvSpPr>
        <p:spPr bwMode="auto">
          <a:xfrm>
            <a:off x="7035800" y="4508500"/>
            <a:ext cx="946150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title"/>
          </p:nvPr>
        </p:nvSpPr>
        <p:spPr>
          <a:xfrm>
            <a:off x="722313" y="50323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/>
              <a:t>Angle Dispersion-Distance Selectivy Duality</a:t>
            </a:r>
            <a:endParaRPr lang="en-US" altLang="zh-CN" sz="2800" b="1"/>
          </a:p>
        </p:txBody>
      </p:sp>
      <p:sp>
        <p:nvSpPr>
          <p:cNvPr id="1208325" name="Text Box 5"/>
          <p:cNvSpPr txBox="1">
            <a:spLocks noChangeArrowheads="1"/>
          </p:cNvSpPr>
          <p:nvPr/>
        </p:nvSpPr>
        <p:spPr bwMode="auto">
          <a:xfrm>
            <a:off x="452438" y="1262063"/>
            <a:ext cx="2295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Time variant function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08326" name="Object 6"/>
          <p:cNvGraphicFramePr>
            <a:graphicFrameLocks noChangeAspect="1"/>
          </p:cNvGraphicFramePr>
          <p:nvPr/>
        </p:nvGraphicFramePr>
        <p:xfrm>
          <a:off x="6176963" y="1358900"/>
          <a:ext cx="773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7" name="Equation" r:id="rId3" imgW="304560" imgH="190440" progId="Equation.DSMT4">
                  <p:embed/>
                </p:oleObj>
              </mc:Choice>
              <mc:Fallback>
                <p:oleObj name="Equation" r:id="rId3" imgW="3045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1358900"/>
                        <a:ext cx="7731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7" name="Object 7"/>
          <p:cNvGraphicFramePr>
            <a:graphicFrameLocks noChangeAspect="1"/>
          </p:cNvGraphicFramePr>
          <p:nvPr/>
        </p:nvGraphicFramePr>
        <p:xfrm>
          <a:off x="9374188" y="3306763"/>
          <a:ext cx="2921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8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8" y="3306763"/>
                        <a:ext cx="2921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28" name="Line 8"/>
          <p:cNvSpPr>
            <a:spLocks noChangeShapeType="1"/>
          </p:cNvSpPr>
          <p:nvPr/>
        </p:nvSpPr>
        <p:spPr bwMode="auto">
          <a:xfrm>
            <a:off x="6213475" y="1403350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8329" name="Line 9"/>
          <p:cNvSpPr>
            <a:spLocks noChangeShapeType="1"/>
          </p:cNvSpPr>
          <p:nvPr/>
        </p:nvSpPr>
        <p:spPr bwMode="auto">
          <a:xfrm flipH="1" flipV="1">
            <a:off x="6213475" y="3652838"/>
            <a:ext cx="34655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77200" y="1944688"/>
            <a:ext cx="204788" cy="269875"/>
            <a:chOff x="4834" y="1225"/>
            <a:chExt cx="129" cy="170"/>
          </a:xfrm>
        </p:grpSpPr>
        <p:sp>
          <p:nvSpPr>
            <p:cNvPr id="1208331" name="Line 11"/>
            <p:cNvSpPr>
              <a:spLocks noChangeShapeType="1"/>
            </p:cNvSpPr>
            <p:nvPr/>
          </p:nvSpPr>
          <p:spPr bwMode="auto">
            <a:xfrm>
              <a:off x="4834" y="1225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32" name="Line 12"/>
            <p:cNvSpPr>
              <a:spLocks noChangeShapeType="1"/>
            </p:cNvSpPr>
            <p:nvPr/>
          </p:nvSpPr>
          <p:spPr bwMode="auto">
            <a:xfrm>
              <a:off x="4850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8333" name="Text Box 13"/>
          <p:cNvSpPr txBox="1">
            <a:spLocks noChangeArrowheads="1"/>
          </p:cNvSpPr>
          <p:nvPr/>
        </p:nvSpPr>
        <p:spPr bwMode="auto">
          <a:xfrm>
            <a:off x="7697788" y="1585913"/>
            <a:ext cx="584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C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08334" name="Object 14"/>
          <p:cNvGraphicFramePr>
            <a:graphicFrameLocks noChangeAspect="1"/>
          </p:cNvGraphicFramePr>
          <p:nvPr/>
        </p:nvGraphicFramePr>
        <p:xfrm>
          <a:off x="1397000" y="2214563"/>
          <a:ext cx="4778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9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214563"/>
                        <a:ext cx="4778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5" name="AutoShape 15"/>
          <p:cNvSpPr>
            <a:spLocks noChangeArrowheads="1"/>
          </p:cNvSpPr>
          <p:nvPr/>
        </p:nvSpPr>
        <p:spPr bwMode="auto">
          <a:xfrm rot="16200000">
            <a:off x="1870869" y="2326481"/>
            <a:ext cx="539750" cy="134938"/>
          </a:xfrm>
          <a:prstGeom prst="curvedUpArrow">
            <a:avLst>
              <a:gd name="adj1" fmla="val 80000"/>
              <a:gd name="adj2" fmla="val 159999"/>
              <a:gd name="adj3" fmla="val 74236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8336" name="AutoShape 16"/>
          <p:cNvSpPr>
            <a:spLocks noChangeArrowheads="1"/>
          </p:cNvSpPr>
          <p:nvPr/>
        </p:nvSpPr>
        <p:spPr bwMode="auto">
          <a:xfrm>
            <a:off x="2343150" y="2393950"/>
            <a:ext cx="944563" cy="134938"/>
          </a:xfrm>
          <a:prstGeom prst="rightArrow">
            <a:avLst>
              <a:gd name="adj1" fmla="val 50000"/>
              <a:gd name="adj2" fmla="val 174999"/>
            </a:avLst>
          </a:prstGeom>
          <a:gradFill rotWithShape="1">
            <a:gsLst>
              <a:gs pos="0">
                <a:srgbClr val="FF3300"/>
              </a:gs>
              <a:gs pos="100000">
                <a:srgbClr val="99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22650" y="2168525"/>
            <a:ext cx="1981200" cy="539750"/>
            <a:chOff x="2156" y="1366"/>
            <a:chExt cx="1248" cy="340"/>
          </a:xfrm>
        </p:grpSpPr>
        <p:sp>
          <p:nvSpPr>
            <p:cNvPr id="1208338" name="AutoShape 18"/>
            <p:cNvSpPr>
              <a:spLocks noChangeArrowheads="1"/>
            </p:cNvSpPr>
            <p:nvPr/>
          </p:nvSpPr>
          <p:spPr bwMode="auto">
            <a:xfrm rot="16200000">
              <a:off x="3135" y="1493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39" name="Text Box 19"/>
            <p:cNvSpPr txBox="1">
              <a:spLocks noChangeArrowheads="1"/>
            </p:cNvSpPr>
            <p:nvPr/>
          </p:nvSpPr>
          <p:spPr bwMode="auto">
            <a:xfrm>
              <a:off x="2156" y="1395"/>
              <a:ext cx="124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400" b="1">
                  <a:solidFill>
                    <a:schemeClr val="bg2"/>
                  </a:solidFill>
                </a:rPr>
                <a:t>Fluctuation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98588" y="3879850"/>
            <a:ext cx="763587" cy="539750"/>
            <a:chOff x="881" y="2444"/>
            <a:chExt cx="481" cy="340"/>
          </a:xfrm>
        </p:grpSpPr>
        <p:sp>
          <p:nvSpPr>
            <p:cNvPr id="1208341" name="Text Box 21"/>
            <p:cNvSpPr txBox="1">
              <a:spLocks noChangeArrowheads="1"/>
            </p:cNvSpPr>
            <p:nvPr/>
          </p:nvSpPr>
          <p:spPr bwMode="auto">
            <a:xfrm>
              <a:off x="881" y="2496"/>
              <a:ext cx="42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A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s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208342" name="AutoShape 22"/>
            <p:cNvSpPr>
              <a:spLocks noChangeArrowheads="1"/>
            </p:cNvSpPr>
            <p:nvPr/>
          </p:nvSpPr>
          <p:spPr bwMode="auto">
            <a:xfrm rot="16200000">
              <a:off x="1150" y="2571"/>
              <a:ext cx="340" cy="85"/>
            </a:xfrm>
            <a:prstGeom prst="curvedUpArrow">
              <a:avLst>
                <a:gd name="adj1" fmla="val 80000"/>
                <a:gd name="adj2" fmla="val 160000"/>
                <a:gd name="adj3" fmla="val 74236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343150" y="3789363"/>
            <a:ext cx="2160588" cy="495300"/>
            <a:chOff x="1476" y="2387"/>
            <a:chExt cx="1361" cy="312"/>
          </a:xfrm>
        </p:grpSpPr>
        <p:sp>
          <p:nvSpPr>
            <p:cNvPr id="1208344" name="AutoShape 24"/>
            <p:cNvSpPr>
              <a:spLocks noChangeArrowheads="1"/>
            </p:cNvSpPr>
            <p:nvPr/>
          </p:nvSpPr>
          <p:spPr bwMode="auto">
            <a:xfrm>
              <a:off x="1476" y="2614"/>
              <a:ext cx="1048" cy="85"/>
            </a:xfrm>
            <a:prstGeom prst="leftRightArrow">
              <a:avLst>
                <a:gd name="adj1" fmla="val 50000"/>
                <a:gd name="adj2" fmla="val 246588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45" name="Text Box 25"/>
            <p:cNvSpPr txBox="1">
              <a:spLocks noChangeArrowheads="1"/>
            </p:cNvSpPr>
            <p:nvPr/>
          </p:nvSpPr>
          <p:spPr bwMode="auto">
            <a:xfrm>
              <a:off x="1589" y="2387"/>
              <a:ext cx="124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2000" b="1">
                  <a:solidFill>
                    <a:schemeClr val="bg2"/>
                  </a:solidFill>
                </a:rPr>
                <a:t>Reciprocal</a:t>
              </a:r>
              <a:endParaRPr lang="en-GB" sz="2000" b="1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208346" name="Object 26"/>
          <p:cNvGraphicFramePr>
            <a:graphicFrameLocks noChangeAspect="1"/>
          </p:cNvGraphicFramePr>
          <p:nvPr/>
        </p:nvGraphicFramePr>
        <p:xfrm>
          <a:off x="6259513" y="3743325"/>
          <a:ext cx="898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0" name="Equation" r:id="rId9" imgW="355320" imgH="190440" progId="Equation.DSMT4">
                  <p:embed/>
                </p:oleObj>
              </mc:Choice>
              <mc:Fallback>
                <p:oleObj name="Equation" r:id="rId9" imgW="35532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743325"/>
                        <a:ext cx="898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7" name="Object 27"/>
          <p:cNvGraphicFramePr>
            <a:graphicFrameLocks noChangeAspect="1"/>
          </p:cNvGraphicFramePr>
          <p:nvPr/>
        </p:nvGraphicFramePr>
        <p:xfrm>
          <a:off x="9264650" y="5708650"/>
          <a:ext cx="355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1" name="Equation" r:id="rId11" imgW="139680" imgH="126720" progId="Equation.DSMT4">
                  <p:embed/>
                </p:oleObj>
              </mc:Choice>
              <mc:Fallback>
                <p:oleObj name="Equation" r:id="rId11" imgW="13968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0" y="5708650"/>
                        <a:ext cx="3556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48" name="Line 28"/>
          <p:cNvSpPr>
            <a:spLocks noChangeShapeType="1"/>
          </p:cNvSpPr>
          <p:nvPr/>
        </p:nvSpPr>
        <p:spPr bwMode="auto">
          <a:xfrm>
            <a:off x="6213475" y="3787775"/>
            <a:ext cx="0" cy="225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8349" name="Line 29"/>
          <p:cNvSpPr>
            <a:spLocks noChangeShapeType="1"/>
          </p:cNvSpPr>
          <p:nvPr/>
        </p:nvSpPr>
        <p:spPr bwMode="auto">
          <a:xfrm flipH="1" flipV="1">
            <a:off x="6213475" y="6037263"/>
            <a:ext cx="34655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8350" name="Line 30"/>
          <p:cNvSpPr>
            <a:spLocks noChangeShapeType="1"/>
          </p:cNvSpPr>
          <p:nvPr/>
        </p:nvSpPr>
        <p:spPr bwMode="auto">
          <a:xfrm flipH="1">
            <a:off x="7023100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8351" name="Line 31"/>
          <p:cNvSpPr>
            <a:spLocks noChangeShapeType="1"/>
          </p:cNvSpPr>
          <p:nvPr/>
        </p:nvSpPr>
        <p:spPr bwMode="auto">
          <a:xfrm flipH="1">
            <a:off x="7761288" y="590391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08352" name="Text Box 32"/>
          <p:cNvSpPr txBox="1">
            <a:spLocks noChangeArrowheads="1"/>
          </p:cNvSpPr>
          <p:nvPr/>
        </p:nvSpPr>
        <p:spPr bwMode="auto">
          <a:xfrm>
            <a:off x="2522538" y="2071688"/>
            <a:ext cx="6746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>
                <a:solidFill>
                  <a:schemeClr val="tx1"/>
                </a:solidFill>
              </a:rPr>
              <a:t>SD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78313" y="2798763"/>
            <a:ext cx="809625" cy="944562"/>
            <a:chOff x="2695" y="1763"/>
            <a:chExt cx="510" cy="595"/>
          </a:xfrm>
        </p:grpSpPr>
        <p:sp>
          <p:nvSpPr>
            <p:cNvPr id="1208354" name="AutoShape 34"/>
            <p:cNvSpPr>
              <a:spLocks noChangeArrowheads="1"/>
            </p:cNvSpPr>
            <p:nvPr/>
          </p:nvSpPr>
          <p:spPr bwMode="auto">
            <a:xfrm rot="5400000">
              <a:off x="2440" y="2018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55" name="Text Box 35"/>
            <p:cNvSpPr txBox="1">
              <a:spLocks noChangeArrowheads="1"/>
            </p:cNvSpPr>
            <p:nvPr/>
          </p:nvSpPr>
          <p:spPr bwMode="auto">
            <a:xfrm>
              <a:off x="2780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SD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082675" y="2844800"/>
            <a:ext cx="674688" cy="944563"/>
            <a:chOff x="682" y="1792"/>
            <a:chExt cx="425" cy="595"/>
          </a:xfrm>
        </p:grpSpPr>
        <p:sp>
          <p:nvSpPr>
            <p:cNvPr id="1208357" name="AutoShape 37"/>
            <p:cNvSpPr>
              <a:spLocks noChangeArrowheads="1"/>
            </p:cNvSpPr>
            <p:nvPr/>
          </p:nvSpPr>
          <p:spPr bwMode="auto">
            <a:xfrm rot="5400000">
              <a:off x="767" y="2047"/>
              <a:ext cx="595" cy="85"/>
            </a:xfrm>
            <a:prstGeom prst="rightArrow">
              <a:avLst>
                <a:gd name="adj1" fmla="val 50000"/>
                <a:gd name="adj2" fmla="val 17500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99330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58" name="Text Box 38"/>
            <p:cNvSpPr txBox="1">
              <a:spLocks noChangeArrowheads="1"/>
            </p:cNvSpPr>
            <p:nvPr/>
          </p:nvSpPr>
          <p:spPr bwMode="auto">
            <a:xfrm>
              <a:off x="682" y="1933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>
                  <a:solidFill>
                    <a:schemeClr val="tx1"/>
                  </a:solidFill>
                </a:rPr>
                <a:t>AD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7562850" y="1944688"/>
            <a:ext cx="192088" cy="269875"/>
            <a:chOff x="4538" y="1233"/>
            <a:chExt cx="121" cy="170"/>
          </a:xfrm>
        </p:grpSpPr>
        <p:sp>
          <p:nvSpPr>
            <p:cNvPr id="1208360" name="Line 40"/>
            <p:cNvSpPr>
              <a:spLocks noChangeShapeType="1"/>
            </p:cNvSpPr>
            <p:nvPr/>
          </p:nvSpPr>
          <p:spPr bwMode="auto">
            <a:xfrm>
              <a:off x="4659" y="1233"/>
              <a:ext cx="0" cy="1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361" name="Line 41"/>
            <p:cNvSpPr>
              <a:spLocks noChangeShapeType="1"/>
            </p:cNvSpPr>
            <p:nvPr/>
          </p:nvSpPr>
          <p:spPr bwMode="auto">
            <a:xfrm>
              <a:off x="4538" y="1338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8362" name="Rectangle 42"/>
          <p:cNvSpPr>
            <a:spLocks noChangeArrowheads="1"/>
          </p:cNvSpPr>
          <p:nvPr/>
        </p:nvSpPr>
        <p:spPr bwMode="auto">
          <a:xfrm>
            <a:off x="6497638" y="4508500"/>
            <a:ext cx="2100262" cy="1530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08363" name="Rectangle 43"/>
          <p:cNvSpPr>
            <a:spLocks noChangeArrowheads="1"/>
          </p:cNvSpPr>
          <p:nvPr/>
        </p:nvSpPr>
        <p:spPr bwMode="auto">
          <a:xfrm>
            <a:off x="182563" y="4733925"/>
            <a:ext cx="562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GB" altLang="zh-CN">
                <a:solidFill>
                  <a:schemeClr val="tx1"/>
                </a:solidFill>
              </a:rPr>
              <a:t>A wireless channel with higher </a:t>
            </a:r>
            <a:r>
              <a:rPr lang="nb-NO" altLang="zh-CN" i="1">
                <a:solidFill>
                  <a:schemeClr val="tx1"/>
                </a:solidFill>
              </a:rPr>
              <a:t>A</a:t>
            </a:r>
            <a:r>
              <a:rPr lang="nb-NO" altLang="zh-CN" i="1" baseline="-25000">
                <a:solidFill>
                  <a:schemeClr val="tx1"/>
                </a:solidFill>
              </a:rPr>
              <a:t>s </a:t>
            </a:r>
            <a:r>
              <a:rPr lang="en-GB" altLang="zh-CN">
                <a:solidFill>
                  <a:schemeClr val="tx1"/>
                </a:solidFill>
              </a:rPr>
              <a:t>(lower </a:t>
            </a:r>
            <a:r>
              <a:rPr lang="nb-NO" altLang="zh-CN" i="1">
                <a:solidFill>
                  <a:schemeClr val="tx1"/>
                </a:solidFill>
              </a:rPr>
              <a:t>C</a:t>
            </a:r>
            <a:r>
              <a:rPr lang="nb-NO" altLang="zh-CN" i="1" baseline="-25000">
                <a:solidFill>
                  <a:schemeClr val="tx1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) is easier to be a spatial uncorrelated channel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>
                <a:solidFill>
                  <a:schemeClr val="tx1"/>
                </a:solidFill>
              </a:rPr>
              <a:t>A multiple antenna wireless system with larger antenna spacing is easier to incur spatial uncorrelated channels. 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097338" y="3878263"/>
            <a:ext cx="676275" cy="630237"/>
            <a:chOff x="2581" y="2443"/>
            <a:chExt cx="426" cy="397"/>
          </a:xfrm>
        </p:grpSpPr>
        <p:sp>
          <p:nvSpPr>
            <p:cNvPr id="1208366" name="Text Box 46"/>
            <p:cNvSpPr txBox="1">
              <a:spLocks noChangeArrowheads="1"/>
            </p:cNvSpPr>
            <p:nvPr/>
          </p:nvSpPr>
          <p:spPr bwMode="auto">
            <a:xfrm>
              <a:off x="2581" y="2472"/>
              <a:ext cx="36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sz="2400" b="1" i="1">
                  <a:solidFill>
                    <a:schemeClr val="bg2"/>
                  </a:solidFill>
                </a:rPr>
                <a:t>C</a:t>
              </a:r>
              <a:r>
                <a:rPr lang="nb-NO" altLang="zh-CN" sz="2400" b="1" i="1" baseline="-25000">
                  <a:solidFill>
                    <a:schemeClr val="bg2"/>
                  </a:solidFill>
                </a:rPr>
                <a:t>S</a:t>
              </a:r>
              <a:r>
                <a:rPr lang="en-GB" altLang="zh-CN" sz="2400" b="1">
                  <a:solidFill>
                    <a:schemeClr val="bg2"/>
                  </a:solidFill>
                </a:rPr>
                <a:t> </a:t>
              </a:r>
              <a:endParaRPr lang="en-GB" sz="2400" b="1">
                <a:solidFill>
                  <a:schemeClr val="bg2"/>
                </a:solidFill>
              </a:endParaRPr>
            </a:p>
          </p:txBody>
        </p:sp>
        <p:sp>
          <p:nvSpPr>
            <p:cNvPr id="1208367" name="AutoShape 47"/>
            <p:cNvSpPr>
              <a:spLocks noChangeArrowheads="1"/>
            </p:cNvSpPr>
            <p:nvPr/>
          </p:nvSpPr>
          <p:spPr bwMode="auto">
            <a:xfrm>
              <a:off x="2922" y="2443"/>
              <a:ext cx="85" cy="397"/>
            </a:xfrm>
            <a:prstGeom prst="curvedLeftArrow">
              <a:avLst>
                <a:gd name="adj1" fmla="val 93412"/>
                <a:gd name="adj2" fmla="val 186824"/>
                <a:gd name="adj3" fmla="val 33333"/>
              </a:avLst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8368" name="Text Box 48"/>
          <p:cNvSpPr txBox="1">
            <a:spLocks noChangeArrowheads="1"/>
          </p:cNvSpPr>
          <p:nvPr/>
        </p:nvSpPr>
        <p:spPr bwMode="auto">
          <a:xfrm>
            <a:off x="2027238" y="2905125"/>
            <a:ext cx="2205037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SD: space domain</a:t>
            </a:r>
          </a:p>
          <a:p>
            <a:r>
              <a:rPr lang="en-GB" altLang="zh-CN" sz="1600">
                <a:solidFill>
                  <a:schemeClr val="tx1"/>
                </a:solidFill>
              </a:rPr>
              <a:t>AD: Angle domain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208369" name="Picture 4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32525" y="2214563"/>
            <a:ext cx="2320925" cy="1131887"/>
          </a:xfrm>
          <a:prstGeom prst="rect">
            <a:avLst/>
          </a:prstGeom>
          <a:noFill/>
        </p:spPr>
      </p:pic>
      <p:pic>
        <p:nvPicPr>
          <p:cNvPr id="1208370" name="Picture 5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232525" y="2297113"/>
            <a:ext cx="2339975" cy="1298575"/>
          </a:xfrm>
          <a:prstGeom prst="rect">
            <a:avLst/>
          </a:prstGeom>
          <a:noFill/>
        </p:spPr>
      </p:pic>
      <p:graphicFrame>
        <p:nvGraphicFramePr>
          <p:cNvPr id="1208374" name="Object 54"/>
          <p:cNvGraphicFramePr>
            <a:graphicFrameLocks noChangeAspect="1"/>
          </p:cNvGraphicFramePr>
          <p:nvPr/>
        </p:nvGraphicFramePr>
        <p:xfrm>
          <a:off x="2657475" y="1089025"/>
          <a:ext cx="3486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2" name="Equation" r:id="rId15" imgW="1625400" imgH="380880" progId="Equation.DSMT4">
                  <p:embed/>
                </p:oleObj>
              </mc:Choice>
              <mc:Fallback>
                <p:oleObj name="Equation" r:id="rId15" imgW="162540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089025"/>
                        <a:ext cx="34861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7" name="Object 57"/>
          <p:cNvGraphicFramePr>
            <a:graphicFrameLocks noChangeAspect="1"/>
          </p:cNvGraphicFramePr>
          <p:nvPr/>
        </p:nvGraphicFramePr>
        <p:xfrm>
          <a:off x="4953000" y="1531938"/>
          <a:ext cx="76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3" name="Equation" r:id="rId17" imgW="482400" imgH="355320" progId="Equation.DSMT4">
                  <p:embed/>
                </p:oleObj>
              </mc:Choice>
              <mc:Fallback>
                <p:oleObj name="Equation" r:id="rId17" imgW="48240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31938"/>
                        <a:ext cx="762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08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08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0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0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0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0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0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08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8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0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0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08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08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0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08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08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0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0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0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00914 1.85185E-6 " pathEditMode="relative" ptsTypes="AA"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9 0.00185 L -0.01363 0.0018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20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0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0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0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487E-6 3.7037E-7 L 0.0641 3.703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20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487E-6 3.7037E-7 L -0.05448 3.7037E-7 " pathEditMode="relative" ptsTypes="AA">
                                      <p:cBhvr>
                                        <p:cTn id="130" dur="2000" fill="hold"/>
                                        <p:tgtEl>
                                          <p:spTgt spid="1208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0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0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2" grpId="0"/>
      <p:bldP spid="1208323" grpId="0" animBg="1"/>
      <p:bldP spid="1208323" grpId="1" animBg="1"/>
      <p:bldP spid="1208335" grpId="0" animBg="1"/>
      <p:bldP spid="1208336" grpId="0" animBg="1"/>
      <p:bldP spid="1208348" grpId="0" animBg="1"/>
      <p:bldP spid="1208349" grpId="0" animBg="1"/>
      <p:bldP spid="1208350" grpId="0" animBg="1"/>
      <p:bldP spid="1208350" grpId="1" animBg="1"/>
      <p:bldP spid="1208351" grpId="0" animBg="1"/>
      <p:bldP spid="1208351" grpId="1" animBg="1"/>
      <p:bldP spid="1208352" grpId="0"/>
      <p:bldP spid="1208362" grpId="0" animBg="1"/>
      <p:bldP spid="1208363" grpId="0"/>
      <p:bldP spid="12083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32" name="Rectangle 32"/>
          <p:cNvSpPr>
            <a:spLocks noGrp="1" noChangeArrowheads="1"/>
          </p:cNvSpPr>
          <p:nvPr>
            <p:ph type="title"/>
          </p:nvPr>
        </p:nvSpPr>
        <p:spPr>
          <a:xfrm>
            <a:off x="808038" y="825500"/>
            <a:ext cx="8285162" cy="611188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en-US" altLang="zh-CN" sz="3600" b="1" dirty="0" smtClean="0">
                <a:solidFill>
                  <a:schemeClr val="bg2"/>
                </a:solidFill>
                <a:latin typeface="Arial Black" pitchFamily="34" charset="0"/>
              </a:rPr>
              <a:t>Teaching Contents</a:t>
            </a:r>
            <a:endParaRPr lang="en-US" sz="3600" b="1" dirty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1530350" y="1784350"/>
            <a:ext cx="72898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609600" indent="-609600">
              <a:lnSpc>
                <a:spcPct val="150000"/>
              </a:lnSpc>
              <a:buFontTx/>
              <a:buAutoNum type="romanUcPeriod"/>
            </a:pPr>
            <a:r>
              <a:rPr lang="en-US" altLang="zh-CN" sz="2400" b="1" dirty="0" smtClean="0">
                <a:solidFill>
                  <a:schemeClr val="bg2"/>
                </a:solidFill>
                <a:latin typeface="Arial Black" pitchFamily="34" charset="0"/>
                <a:ea typeface="华文仿宋" pitchFamily="2" charset="-122"/>
              </a:rPr>
              <a:t>Why Study Wireless Channels?</a:t>
            </a:r>
            <a:endParaRPr lang="en-US" altLang="zh-CN" sz="2400" b="1" dirty="0">
              <a:solidFill>
                <a:schemeClr val="bg2"/>
              </a:solidFill>
              <a:latin typeface="Arial Black" pitchFamily="34" charset="0"/>
              <a:ea typeface="华文仿宋" pitchFamily="2" charset="-122"/>
            </a:endParaRPr>
          </a:p>
          <a:p>
            <a:pPr marL="609600" indent="-609600">
              <a:lnSpc>
                <a:spcPct val="150000"/>
              </a:lnSpc>
              <a:buFontTx/>
              <a:buAutoNum type="romanUcPeriod" startAt="2"/>
            </a:pPr>
            <a:r>
              <a:rPr lang="en-US" altLang="zh-CN" sz="2400" b="1" dirty="0" smtClean="0">
                <a:solidFill>
                  <a:schemeClr val="bg2"/>
                </a:solidFill>
                <a:latin typeface="Arial Black" pitchFamily="34" charset="0"/>
                <a:ea typeface="华文仿宋" pitchFamily="2" charset="-122"/>
              </a:rPr>
              <a:t>What Are Wireless Channels?</a:t>
            </a:r>
            <a:endParaRPr lang="nb-NO" altLang="zh-CN" sz="2400" b="1" dirty="0">
              <a:solidFill>
                <a:schemeClr val="bg2"/>
              </a:solidFill>
              <a:latin typeface="Arial Black" pitchFamily="34" charset="0"/>
              <a:ea typeface="华文仿宋" pitchFamily="2" charset="-122"/>
            </a:endParaRPr>
          </a:p>
          <a:p>
            <a:pPr marL="609600" indent="-609600">
              <a:lnSpc>
                <a:spcPct val="150000"/>
              </a:lnSpc>
              <a:buFontTx/>
              <a:buAutoNum type="romanUcPeriod" startAt="2"/>
            </a:pPr>
            <a:r>
              <a:rPr lang="en-US" altLang="zh-CN" sz="2400" b="1" dirty="0" smtClean="0">
                <a:solidFill>
                  <a:schemeClr val="bg2"/>
                </a:solidFill>
                <a:latin typeface="Arial Black" pitchFamily="34" charset="0"/>
                <a:ea typeface="华文仿宋" pitchFamily="2" charset="-122"/>
              </a:rPr>
              <a:t>Three Phenomena in Wireless Channels</a:t>
            </a:r>
          </a:p>
          <a:p>
            <a:pPr marL="609600" indent="-609600">
              <a:lnSpc>
                <a:spcPct val="150000"/>
              </a:lnSpc>
              <a:buFontTx/>
              <a:buAutoNum type="romanUcPeriod" startAt="2"/>
            </a:pPr>
            <a:r>
              <a:rPr lang="en-US" altLang="zh-CN" sz="2400" b="1" dirty="0" smtClean="0">
                <a:solidFill>
                  <a:schemeClr val="bg2"/>
                </a:solidFill>
                <a:latin typeface="Arial Black" pitchFamily="34" charset="0"/>
                <a:ea typeface="华文仿宋" pitchFamily="2" charset="-122"/>
              </a:rPr>
              <a:t>Multipath Fading</a:t>
            </a:r>
            <a:endParaRPr lang="nb-NO" altLang="zh-CN" sz="2400" b="1" dirty="0">
              <a:solidFill>
                <a:schemeClr val="bg2"/>
              </a:solidFill>
              <a:latin typeface="Arial Black" pitchFamily="34" charset="0"/>
              <a:ea typeface="华文仿宋" pitchFamily="2" charset="-122"/>
            </a:endParaRPr>
          </a:p>
          <a:p>
            <a:pPr marL="609600" indent="-609600">
              <a:lnSpc>
                <a:spcPct val="150000"/>
              </a:lnSpc>
              <a:buFontTx/>
              <a:buAutoNum type="romanUcPeriod" startAt="2"/>
            </a:pPr>
            <a:r>
              <a:rPr lang="en-US" altLang="zh-CN" sz="2400" b="1" dirty="0" smtClean="0">
                <a:solidFill>
                  <a:schemeClr val="bg2"/>
                </a:solidFill>
                <a:latin typeface="Arial Black" pitchFamily="34" charset="0"/>
              </a:rPr>
              <a:t>Summary</a:t>
            </a:r>
            <a:endParaRPr lang="en-US" altLang="zh-CN" sz="2400" b="1" dirty="0">
              <a:solidFill>
                <a:schemeClr val="bg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F9111-61F8-4F9B-B3C0-FF8006CC6ECD}" type="slidenum">
              <a:rPr lang="en-GB"/>
              <a:pPr/>
              <a:t>20</a:t>
            </a:fld>
            <a:endParaRPr lang="en-GB"/>
          </a:p>
        </p:txBody>
      </p:sp>
      <p:sp>
        <p:nvSpPr>
          <p:cNvPr id="1218564" name="Rectangle 4"/>
          <p:cNvSpPr>
            <a:spLocks noGrp="1" noChangeArrowheads="1"/>
          </p:cNvSpPr>
          <p:nvPr>
            <p:ph type="title"/>
          </p:nvPr>
        </p:nvSpPr>
        <p:spPr>
          <a:xfrm>
            <a:off x="722313" y="50323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/>
              <a:t>V. Main Plot</a:t>
            </a:r>
            <a:endParaRPr lang="en-US" altLang="zh-CN" sz="2800" b="1"/>
          </a:p>
        </p:txBody>
      </p:sp>
      <p:sp>
        <p:nvSpPr>
          <p:cNvPr id="1218612" name="Text Box 52"/>
          <p:cNvSpPr txBox="1">
            <a:spLocks noChangeArrowheads="1"/>
          </p:cNvSpPr>
          <p:nvPr/>
        </p:nvSpPr>
        <p:spPr bwMode="auto">
          <a:xfrm>
            <a:off x="4187825" y="1195388"/>
            <a:ext cx="9445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Fading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14" name="Text Box 54"/>
          <p:cNvSpPr txBox="1">
            <a:spLocks noChangeArrowheads="1"/>
          </p:cNvSpPr>
          <p:nvPr/>
        </p:nvSpPr>
        <p:spPr bwMode="auto">
          <a:xfrm>
            <a:off x="6032500" y="1219200"/>
            <a:ext cx="2114550" cy="557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altLang="zh-CN" sz="1600">
                <a:solidFill>
                  <a:schemeClr val="tx1"/>
                </a:solidFill>
              </a:rPr>
              <a:t>Large-scale fading</a:t>
            </a:r>
          </a:p>
          <a:p>
            <a:pPr algn="ctr">
              <a:lnSpc>
                <a:spcPct val="70000"/>
              </a:lnSpc>
            </a:pPr>
            <a:r>
              <a:rPr lang="en-GB" altLang="zh-CN" sz="1600">
                <a:solidFill>
                  <a:schemeClr val="tx1"/>
                </a:solidFill>
              </a:rPr>
              <a:t>(</a:t>
            </a:r>
            <a:r>
              <a:rPr lang="en-GB" altLang="zh-CN" sz="1600">
                <a:solidFill>
                  <a:schemeClr val="bg2"/>
                </a:solidFill>
              </a:rPr>
              <a:t>cell-cite plan</a:t>
            </a:r>
            <a:r>
              <a:rPr lang="en-GB" altLang="zh-CN" sz="1600">
                <a:solidFill>
                  <a:schemeClr val="tx1"/>
                </a:solidFill>
              </a:rPr>
              <a:t>)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15" name="AutoShape 55"/>
          <p:cNvSpPr>
            <a:spLocks/>
          </p:cNvSpPr>
          <p:nvPr/>
        </p:nvSpPr>
        <p:spPr bwMode="auto">
          <a:xfrm>
            <a:off x="7921625" y="863600"/>
            <a:ext cx="360363" cy="1035050"/>
          </a:xfrm>
          <a:prstGeom prst="leftBrace">
            <a:avLst>
              <a:gd name="adj1" fmla="val 23935"/>
              <a:gd name="adj2" fmla="val 50000"/>
            </a:avLst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218616" name="Text Box 56"/>
          <p:cNvSpPr txBox="1">
            <a:spLocks noChangeArrowheads="1"/>
          </p:cNvSpPr>
          <p:nvPr/>
        </p:nvSpPr>
        <p:spPr bwMode="auto">
          <a:xfrm>
            <a:off x="8283575" y="819150"/>
            <a:ext cx="12144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Path loss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17" name="Text Box 57"/>
          <p:cNvSpPr txBox="1">
            <a:spLocks noChangeArrowheads="1"/>
          </p:cNvSpPr>
          <p:nvPr/>
        </p:nvSpPr>
        <p:spPr bwMode="auto">
          <a:xfrm>
            <a:off x="8328025" y="1538288"/>
            <a:ext cx="12144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Shadowing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0" name="Text Box 60"/>
          <p:cNvSpPr txBox="1">
            <a:spLocks noChangeArrowheads="1"/>
          </p:cNvSpPr>
          <p:nvPr/>
        </p:nvSpPr>
        <p:spPr bwMode="auto">
          <a:xfrm>
            <a:off x="3783013" y="1914525"/>
            <a:ext cx="2114550" cy="557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altLang="zh-CN" sz="1600">
                <a:solidFill>
                  <a:schemeClr val="tx1"/>
                </a:solidFill>
              </a:rPr>
              <a:t>Small-scale fading</a:t>
            </a:r>
          </a:p>
          <a:p>
            <a:pPr algn="ctr">
              <a:lnSpc>
                <a:spcPct val="70000"/>
              </a:lnSpc>
            </a:pPr>
            <a:r>
              <a:rPr lang="en-GB" altLang="zh-CN" sz="1600">
                <a:solidFill>
                  <a:schemeClr val="tx1"/>
                </a:solidFill>
              </a:rPr>
              <a:t>(</a:t>
            </a:r>
            <a:r>
              <a:rPr lang="en-GB" altLang="zh-CN" sz="1600">
                <a:solidFill>
                  <a:schemeClr val="bg2"/>
                </a:solidFill>
              </a:rPr>
              <a:t>system design</a:t>
            </a:r>
            <a:r>
              <a:rPr lang="en-GB" altLang="zh-CN" sz="1600">
                <a:solidFill>
                  <a:schemeClr val="tx1"/>
                </a:solidFill>
              </a:rPr>
              <a:t>)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1" name="Text Box 61"/>
          <p:cNvSpPr txBox="1">
            <a:spLocks noChangeArrowheads="1"/>
          </p:cNvSpPr>
          <p:nvPr/>
        </p:nvSpPr>
        <p:spPr bwMode="auto">
          <a:xfrm>
            <a:off x="542925" y="1831975"/>
            <a:ext cx="1797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8 system functions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2" name="Text Box 62"/>
          <p:cNvSpPr txBox="1">
            <a:spLocks noChangeArrowheads="1"/>
          </p:cNvSpPr>
          <p:nvPr/>
        </p:nvSpPr>
        <p:spPr bwMode="auto">
          <a:xfrm>
            <a:off x="1938338" y="2554288"/>
            <a:ext cx="1439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Dispersion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3" name="Text Box 63"/>
          <p:cNvSpPr txBox="1">
            <a:spLocks noChangeArrowheads="1"/>
          </p:cNvSpPr>
          <p:nvPr/>
        </p:nvSpPr>
        <p:spPr bwMode="auto">
          <a:xfrm>
            <a:off x="6630988" y="2554288"/>
            <a:ext cx="1439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Selectivity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7" name="Text Box 67"/>
          <p:cNvSpPr txBox="1">
            <a:spLocks noChangeArrowheads="1"/>
          </p:cNvSpPr>
          <p:nvPr/>
        </p:nvSpPr>
        <p:spPr bwMode="auto">
          <a:xfrm>
            <a:off x="496888" y="3114675"/>
            <a:ext cx="10350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Delay dispersion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8" name="Text Box 68"/>
          <p:cNvSpPr txBox="1">
            <a:spLocks noChangeArrowheads="1"/>
          </p:cNvSpPr>
          <p:nvPr/>
        </p:nvSpPr>
        <p:spPr bwMode="auto">
          <a:xfrm>
            <a:off x="3603625" y="3130550"/>
            <a:ext cx="108108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Doppler dispersion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29" name="Text Box 69"/>
          <p:cNvSpPr txBox="1">
            <a:spLocks noChangeArrowheads="1"/>
          </p:cNvSpPr>
          <p:nvPr/>
        </p:nvSpPr>
        <p:spPr bwMode="auto">
          <a:xfrm>
            <a:off x="6348413" y="3130550"/>
            <a:ext cx="108108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Angle dispersion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30" name="Text Box 70"/>
          <p:cNvSpPr txBox="1">
            <a:spLocks noChangeArrowheads="1"/>
          </p:cNvSpPr>
          <p:nvPr/>
        </p:nvSpPr>
        <p:spPr bwMode="auto">
          <a:xfrm>
            <a:off x="2343150" y="3152775"/>
            <a:ext cx="108108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Frequency selectivity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31" name="Text Box 71"/>
          <p:cNvSpPr txBox="1">
            <a:spLocks noChangeArrowheads="1"/>
          </p:cNvSpPr>
          <p:nvPr/>
        </p:nvSpPr>
        <p:spPr bwMode="auto">
          <a:xfrm>
            <a:off x="5222875" y="3143250"/>
            <a:ext cx="108108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Time selectivity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32" name="Text Box 72"/>
          <p:cNvSpPr txBox="1">
            <a:spLocks noChangeArrowheads="1"/>
          </p:cNvSpPr>
          <p:nvPr/>
        </p:nvSpPr>
        <p:spPr bwMode="auto">
          <a:xfrm>
            <a:off x="8193088" y="3125788"/>
            <a:ext cx="108108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Space selectivity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34" name="Text Box 74"/>
          <p:cNvSpPr txBox="1">
            <a:spLocks noChangeArrowheads="1"/>
          </p:cNvSpPr>
          <p:nvPr/>
        </p:nvSpPr>
        <p:spPr bwMode="auto">
          <a:xfrm>
            <a:off x="682625" y="3892550"/>
            <a:ext cx="585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De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18639" name="Text Box 79"/>
          <p:cNvSpPr txBox="1">
            <a:spLocks noChangeArrowheads="1"/>
          </p:cNvSpPr>
          <p:nvPr/>
        </p:nvSpPr>
        <p:spPr bwMode="auto">
          <a:xfrm>
            <a:off x="1082675" y="4598988"/>
            <a:ext cx="495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T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18641" name="Text Box 81"/>
          <p:cNvSpPr txBox="1">
            <a:spLocks noChangeArrowheads="1"/>
          </p:cNvSpPr>
          <p:nvPr/>
        </p:nvSpPr>
        <p:spPr bwMode="auto">
          <a:xfrm>
            <a:off x="2297113" y="4579938"/>
            <a:ext cx="495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B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18643" name="Text Box 83"/>
          <p:cNvSpPr txBox="1">
            <a:spLocks noChangeArrowheads="1"/>
          </p:cNvSpPr>
          <p:nvPr/>
        </p:nvSpPr>
        <p:spPr bwMode="auto">
          <a:xfrm>
            <a:off x="8058150" y="4643438"/>
            <a:ext cx="495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nb-NO" altLang="zh-CN" i="1">
                <a:solidFill>
                  <a:srgbClr val="000000"/>
                </a:solidFill>
              </a:rPr>
              <a:t>S</a:t>
            </a:r>
            <a:r>
              <a:rPr lang="nb-NO" altLang="zh-CN" i="1" baseline="-25000">
                <a:solidFill>
                  <a:srgbClr val="000000"/>
                </a:solidFill>
              </a:rPr>
              <a:t>s</a:t>
            </a:r>
            <a:r>
              <a:rPr lang="en-GB" altLang="zh-CN">
                <a:solidFill>
                  <a:schemeClr val="tx1"/>
                </a:solidFill>
              </a:rPr>
              <a:t>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18644" name="Line 84"/>
          <p:cNvSpPr>
            <a:spLocks noChangeShapeType="1"/>
          </p:cNvSpPr>
          <p:nvPr/>
        </p:nvSpPr>
        <p:spPr bwMode="auto">
          <a:xfrm>
            <a:off x="5040313" y="1358900"/>
            <a:ext cx="11255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18645" name="Line 85"/>
          <p:cNvSpPr>
            <a:spLocks noChangeShapeType="1"/>
          </p:cNvSpPr>
          <p:nvPr/>
        </p:nvSpPr>
        <p:spPr bwMode="auto">
          <a:xfrm>
            <a:off x="4591050" y="1584325"/>
            <a:ext cx="0" cy="3143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18646" name="Line 86"/>
          <p:cNvSpPr>
            <a:spLocks noChangeShapeType="1"/>
          </p:cNvSpPr>
          <p:nvPr/>
        </p:nvSpPr>
        <p:spPr bwMode="auto">
          <a:xfrm>
            <a:off x="2297113" y="2033588"/>
            <a:ext cx="16637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18647" name="Line 87"/>
          <p:cNvSpPr>
            <a:spLocks noChangeShapeType="1"/>
          </p:cNvSpPr>
          <p:nvPr/>
        </p:nvSpPr>
        <p:spPr bwMode="auto">
          <a:xfrm>
            <a:off x="5538788" y="2214563"/>
            <a:ext cx="1079500" cy="449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218648" name="Line 88"/>
          <p:cNvSpPr>
            <a:spLocks noChangeShapeType="1"/>
          </p:cNvSpPr>
          <p:nvPr/>
        </p:nvSpPr>
        <p:spPr bwMode="auto">
          <a:xfrm flipH="1">
            <a:off x="2973388" y="2259013"/>
            <a:ext cx="1123950" cy="4048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47738" y="2798763"/>
            <a:ext cx="1033462" cy="404812"/>
            <a:chOff x="597" y="1763"/>
            <a:chExt cx="651" cy="255"/>
          </a:xfrm>
        </p:grpSpPr>
        <p:sp>
          <p:nvSpPr>
            <p:cNvPr id="1218649" name="Line 89"/>
            <p:cNvSpPr>
              <a:spLocks noChangeShapeType="1"/>
            </p:cNvSpPr>
            <p:nvPr/>
          </p:nvSpPr>
          <p:spPr bwMode="auto">
            <a:xfrm flipH="1">
              <a:off x="597" y="1763"/>
              <a:ext cx="651" cy="85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53" name="Line 93"/>
            <p:cNvSpPr>
              <a:spLocks noChangeShapeType="1"/>
            </p:cNvSpPr>
            <p:nvPr/>
          </p:nvSpPr>
          <p:spPr bwMode="auto">
            <a:xfrm>
              <a:off x="606" y="1848"/>
              <a:ext cx="0" cy="17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7653338" y="2798763"/>
            <a:ext cx="855662" cy="404812"/>
            <a:chOff x="4821" y="1763"/>
            <a:chExt cx="539" cy="255"/>
          </a:xfrm>
        </p:grpSpPr>
        <p:sp>
          <p:nvSpPr>
            <p:cNvPr id="1218654" name="Line 94"/>
            <p:cNvSpPr>
              <a:spLocks noChangeShapeType="1"/>
            </p:cNvSpPr>
            <p:nvPr/>
          </p:nvSpPr>
          <p:spPr bwMode="auto">
            <a:xfrm flipH="1" flipV="1">
              <a:off x="4821" y="1763"/>
              <a:ext cx="539" cy="85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56" name="Line 96"/>
            <p:cNvSpPr>
              <a:spLocks noChangeShapeType="1"/>
            </p:cNvSpPr>
            <p:nvPr/>
          </p:nvSpPr>
          <p:spPr bwMode="auto">
            <a:xfrm>
              <a:off x="5360" y="1848"/>
              <a:ext cx="0" cy="17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2973388" y="2754313"/>
            <a:ext cx="3689350" cy="487362"/>
            <a:chOff x="1816" y="1763"/>
            <a:chExt cx="2381" cy="279"/>
          </a:xfrm>
        </p:grpSpPr>
        <p:sp>
          <p:nvSpPr>
            <p:cNvPr id="1218651" name="Line 91"/>
            <p:cNvSpPr>
              <a:spLocks noChangeShapeType="1"/>
            </p:cNvSpPr>
            <p:nvPr/>
          </p:nvSpPr>
          <p:spPr bwMode="auto">
            <a:xfrm>
              <a:off x="1816" y="1763"/>
              <a:ext cx="2381" cy="114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57" name="Line 97"/>
            <p:cNvSpPr>
              <a:spLocks noChangeShapeType="1"/>
            </p:cNvSpPr>
            <p:nvPr/>
          </p:nvSpPr>
          <p:spPr bwMode="auto">
            <a:xfrm>
              <a:off x="4197" y="1872"/>
              <a:ext cx="0" cy="17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566988" y="2889250"/>
            <a:ext cx="1531937" cy="347663"/>
            <a:chOff x="1617" y="1820"/>
            <a:chExt cx="965" cy="219"/>
          </a:xfrm>
        </p:grpSpPr>
        <p:sp>
          <p:nvSpPr>
            <p:cNvPr id="1218650" name="Line 90"/>
            <p:cNvSpPr>
              <a:spLocks noChangeShapeType="1"/>
            </p:cNvSpPr>
            <p:nvPr/>
          </p:nvSpPr>
          <p:spPr bwMode="auto">
            <a:xfrm>
              <a:off x="1617" y="1820"/>
              <a:ext cx="965" cy="57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59" name="Line 99"/>
            <p:cNvSpPr>
              <a:spLocks noChangeShapeType="1"/>
            </p:cNvSpPr>
            <p:nvPr/>
          </p:nvSpPr>
          <p:spPr bwMode="auto">
            <a:xfrm>
              <a:off x="2581" y="1869"/>
              <a:ext cx="0" cy="17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2838450" y="2754313"/>
            <a:ext cx="3779838" cy="501650"/>
            <a:chOff x="1788" y="1735"/>
            <a:chExt cx="2381" cy="316"/>
          </a:xfrm>
        </p:grpSpPr>
        <p:sp>
          <p:nvSpPr>
            <p:cNvPr id="1218652" name="Line 92"/>
            <p:cNvSpPr>
              <a:spLocks noChangeShapeType="1"/>
            </p:cNvSpPr>
            <p:nvPr/>
          </p:nvSpPr>
          <p:spPr bwMode="auto">
            <a:xfrm flipH="1">
              <a:off x="1788" y="1735"/>
              <a:ext cx="2381" cy="14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61" name="Line 101"/>
            <p:cNvSpPr>
              <a:spLocks noChangeShapeType="1"/>
            </p:cNvSpPr>
            <p:nvPr/>
          </p:nvSpPr>
          <p:spPr bwMode="auto">
            <a:xfrm>
              <a:off x="1800" y="1881"/>
              <a:ext cx="0" cy="1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5492750" y="2843213"/>
            <a:ext cx="1439863" cy="406400"/>
            <a:chOff x="3460" y="1791"/>
            <a:chExt cx="907" cy="256"/>
          </a:xfrm>
        </p:grpSpPr>
        <p:sp>
          <p:nvSpPr>
            <p:cNvPr id="1218663" name="Line 103"/>
            <p:cNvSpPr>
              <a:spLocks noChangeShapeType="1"/>
            </p:cNvSpPr>
            <p:nvPr/>
          </p:nvSpPr>
          <p:spPr bwMode="auto">
            <a:xfrm>
              <a:off x="3460" y="1877"/>
              <a:ext cx="0" cy="17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66" name="Line 106"/>
            <p:cNvSpPr>
              <a:spLocks noChangeShapeType="1"/>
            </p:cNvSpPr>
            <p:nvPr/>
          </p:nvSpPr>
          <p:spPr bwMode="auto">
            <a:xfrm flipH="1">
              <a:off x="3460" y="1791"/>
              <a:ext cx="907" cy="8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18667" name="Line 107"/>
          <p:cNvSpPr>
            <a:spLocks noChangeShapeType="1"/>
          </p:cNvSpPr>
          <p:nvPr/>
        </p:nvSpPr>
        <p:spPr bwMode="auto">
          <a:xfrm>
            <a:off x="947738" y="3654425"/>
            <a:ext cx="0" cy="269875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2613025" y="3667125"/>
            <a:ext cx="495300" cy="603250"/>
            <a:chOff x="1646" y="2310"/>
            <a:chExt cx="312" cy="380"/>
          </a:xfrm>
        </p:grpSpPr>
        <p:sp>
          <p:nvSpPr>
            <p:cNvPr id="1218636" name="Text Box 76"/>
            <p:cNvSpPr txBox="1">
              <a:spLocks noChangeArrowheads="1"/>
            </p:cNvSpPr>
            <p:nvPr/>
          </p:nvSpPr>
          <p:spPr bwMode="auto">
            <a:xfrm>
              <a:off x="1646" y="2459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B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668" name="Line 108"/>
            <p:cNvSpPr>
              <a:spLocks noChangeShapeType="1"/>
            </p:cNvSpPr>
            <p:nvPr/>
          </p:nvSpPr>
          <p:spPr bwMode="auto">
            <a:xfrm>
              <a:off x="1808" y="2310"/>
              <a:ext cx="0" cy="1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08"/>
          <p:cNvGrpSpPr>
            <a:grpSpLocks/>
          </p:cNvGrpSpPr>
          <p:nvPr/>
        </p:nvGrpSpPr>
        <p:grpSpPr bwMode="auto">
          <a:xfrm>
            <a:off x="3886200" y="3667125"/>
            <a:ext cx="495300" cy="615950"/>
            <a:chOff x="2448" y="2310"/>
            <a:chExt cx="312" cy="388"/>
          </a:xfrm>
        </p:grpSpPr>
        <p:sp>
          <p:nvSpPr>
            <p:cNvPr id="1218633" name="Text Box 73"/>
            <p:cNvSpPr txBox="1">
              <a:spLocks noChangeArrowheads="1"/>
            </p:cNvSpPr>
            <p:nvPr/>
          </p:nvSpPr>
          <p:spPr bwMode="auto">
            <a:xfrm>
              <a:off x="2448" y="2467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D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669" name="Line 109"/>
            <p:cNvSpPr>
              <a:spLocks noChangeShapeType="1"/>
            </p:cNvSpPr>
            <p:nvPr/>
          </p:nvSpPr>
          <p:spPr bwMode="auto">
            <a:xfrm>
              <a:off x="2586" y="2310"/>
              <a:ext cx="0" cy="17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209"/>
          <p:cNvGrpSpPr>
            <a:grpSpLocks/>
          </p:cNvGrpSpPr>
          <p:nvPr/>
        </p:nvGrpSpPr>
        <p:grpSpPr bwMode="auto">
          <a:xfrm>
            <a:off x="5318125" y="3673475"/>
            <a:ext cx="495300" cy="592138"/>
            <a:chOff x="3350" y="2314"/>
            <a:chExt cx="312" cy="373"/>
          </a:xfrm>
        </p:grpSpPr>
        <p:sp>
          <p:nvSpPr>
            <p:cNvPr id="1218637" name="Text Box 77"/>
            <p:cNvSpPr txBox="1">
              <a:spLocks noChangeArrowheads="1"/>
            </p:cNvSpPr>
            <p:nvPr/>
          </p:nvSpPr>
          <p:spPr bwMode="auto">
            <a:xfrm>
              <a:off x="3350" y="2456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T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670" name="Line 110"/>
            <p:cNvSpPr>
              <a:spLocks noChangeShapeType="1"/>
            </p:cNvSpPr>
            <p:nvPr/>
          </p:nvSpPr>
          <p:spPr bwMode="auto">
            <a:xfrm>
              <a:off x="3481" y="2314"/>
              <a:ext cx="0" cy="17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211"/>
          <p:cNvGrpSpPr>
            <a:grpSpLocks/>
          </p:cNvGrpSpPr>
          <p:nvPr/>
        </p:nvGrpSpPr>
        <p:grpSpPr bwMode="auto">
          <a:xfrm>
            <a:off x="6527800" y="3686175"/>
            <a:ext cx="495300" cy="573088"/>
            <a:chOff x="4112" y="2322"/>
            <a:chExt cx="312" cy="361"/>
          </a:xfrm>
        </p:grpSpPr>
        <p:sp>
          <p:nvSpPr>
            <p:cNvPr id="1218635" name="Text Box 75"/>
            <p:cNvSpPr txBox="1">
              <a:spLocks noChangeArrowheads="1"/>
            </p:cNvSpPr>
            <p:nvPr/>
          </p:nvSpPr>
          <p:spPr bwMode="auto">
            <a:xfrm>
              <a:off x="4112" y="2452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A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671" name="Line 111"/>
            <p:cNvSpPr>
              <a:spLocks noChangeShapeType="1"/>
            </p:cNvSpPr>
            <p:nvPr/>
          </p:nvSpPr>
          <p:spPr bwMode="auto">
            <a:xfrm>
              <a:off x="4218" y="2322"/>
              <a:ext cx="0" cy="17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212"/>
          <p:cNvGrpSpPr>
            <a:grpSpLocks/>
          </p:cNvGrpSpPr>
          <p:nvPr/>
        </p:nvGrpSpPr>
        <p:grpSpPr bwMode="auto">
          <a:xfrm>
            <a:off x="8315325" y="3679825"/>
            <a:ext cx="495300" cy="577850"/>
            <a:chOff x="5238" y="2318"/>
            <a:chExt cx="312" cy="364"/>
          </a:xfrm>
        </p:grpSpPr>
        <p:sp>
          <p:nvSpPr>
            <p:cNvPr id="1218638" name="Text Box 78"/>
            <p:cNvSpPr txBox="1">
              <a:spLocks noChangeArrowheads="1"/>
            </p:cNvSpPr>
            <p:nvPr/>
          </p:nvSpPr>
          <p:spPr bwMode="auto">
            <a:xfrm>
              <a:off x="5238" y="2451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C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672" name="Line 112"/>
            <p:cNvSpPr>
              <a:spLocks noChangeShapeType="1"/>
            </p:cNvSpPr>
            <p:nvPr/>
          </p:nvSpPr>
          <p:spPr bwMode="auto">
            <a:xfrm>
              <a:off x="5380" y="2318"/>
              <a:ext cx="0" cy="17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18673" name="Text Box 113"/>
          <p:cNvSpPr txBox="1">
            <a:spLocks noChangeArrowheads="1"/>
          </p:cNvSpPr>
          <p:nvPr/>
        </p:nvSpPr>
        <p:spPr bwMode="auto">
          <a:xfrm>
            <a:off x="1397000" y="5003800"/>
            <a:ext cx="12160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Narrowband channel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74" name="Text Box 114"/>
          <p:cNvSpPr txBox="1">
            <a:spLocks noChangeArrowheads="1"/>
          </p:cNvSpPr>
          <p:nvPr/>
        </p:nvSpPr>
        <p:spPr bwMode="auto">
          <a:xfrm>
            <a:off x="1417638" y="5638800"/>
            <a:ext cx="12160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Wideband channel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75" name="Text Box 115"/>
          <p:cNvSpPr txBox="1">
            <a:spLocks noChangeArrowheads="1"/>
          </p:cNvSpPr>
          <p:nvPr/>
        </p:nvSpPr>
        <p:spPr bwMode="auto">
          <a:xfrm>
            <a:off x="4278313" y="5003800"/>
            <a:ext cx="12160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Slow fading channel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76" name="Text Box 116"/>
          <p:cNvSpPr txBox="1">
            <a:spLocks noChangeArrowheads="1"/>
          </p:cNvSpPr>
          <p:nvPr/>
        </p:nvSpPr>
        <p:spPr bwMode="auto">
          <a:xfrm>
            <a:off x="4278313" y="5638800"/>
            <a:ext cx="12160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Fast fading channel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77" name="Text Box 117"/>
          <p:cNvSpPr txBox="1">
            <a:spLocks noChangeArrowheads="1"/>
          </p:cNvSpPr>
          <p:nvPr/>
        </p:nvSpPr>
        <p:spPr bwMode="auto">
          <a:xfrm>
            <a:off x="6457950" y="5634038"/>
            <a:ext cx="18446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Spatial correlated channel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18678" name="Text Box 118"/>
          <p:cNvSpPr txBox="1">
            <a:spLocks noChangeArrowheads="1"/>
          </p:cNvSpPr>
          <p:nvPr/>
        </p:nvSpPr>
        <p:spPr bwMode="auto">
          <a:xfrm>
            <a:off x="6438900" y="5094288"/>
            <a:ext cx="18446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Spatial uncorrelated channel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928688" y="4373563"/>
            <a:ext cx="468312" cy="900112"/>
            <a:chOff x="585" y="2755"/>
            <a:chExt cx="295" cy="567"/>
          </a:xfrm>
        </p:grpSpPr>
        <p:sp>
          <p:nvSpPr>
            <p:cNvPr id="1218679" name="Line 119"/>
            <p:cNvSpPr>
              <a:spLocks noChangeShapeType="1"/>
            </p:cNvSpPr>
            <p:nvPr/>
          </p:nvSpPr>
          <p:spPr bwMode="auto">
            <a:xfrm>
              <a:off x="597" y="3322"/>
              <a:ext cx="283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80" name="Line 120"/>
            <p:cNvSpPr>
              <a:spLocks noChangeShapeType="1"/>
            </p:cNvSpPr>
            <p:nvPr/>
          </p:nvSpPr>
          <p:spPr bwMode="auto">
            <a:xfrm>
              <a:off x="589" y="2755"/>
              <a:ext cx="0" cy="567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81" name="Line 121"/>
            <p:cNvSpPr>
              <a:spLocks noChangeShapeType="1"/>
            </p:cNvSpPr>
            <p:nvPr/>
          </p:nvSpPr>
          <p:spPr bwMode="auto">
            <a:xfrm>
              <a:off x="585" y="3010"/>
              <a:ext cx="141" cy="1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915988" y="5273675"/>
            <a:ext cx="447675" cy="630238"/>
            <a:chOff x="577" y="3322"/>
            <a:chExt cx="282" cy="397"/>
          </a:xfrm>
        </p:grpSpPr>
        <p:sp>
          <p:nvSpPr>
            <p:cNvPr id="1218683" name="Line 123"/>
            <p:cNvSpPr>
              <a:spLocks noChangeShapeType="1"/>
            </p:cNvSpPr>
            <p:nvPr/>
          </p:nvSpPr>
          <p:spPr bwMode="auto">
            <a:xfrm>
              <a:off x="577" y="3719"/>
              <a:ext cx="282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84" name="Line 124"/>
            <p:cNvSpPr>
              <a:spLocks noChangeShapeType="1"/>
            </p:cNvSpPr>
            <p:nvPr/>
          </p:nvSpPr>
          <p:spPr bwMode="auto">
            <a:xfrm>
              <a:off x="589" y="3322"/>
              <a:ext cx="0" cy="397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15"/>
          <p:cNvGrpSpPr>
            <a:grpSpLocks/>
          </p:cNvGrpSpPr>
          <p:nvPr/>
        </p:nvGrpSpPr>
        <p:grpSpPr bwMode="auto">
          <a:xfrm>
            <a:off x="4068763" y="4432300"/>
            <a:ext cx="639762" cy="900113"/>
            <a:chOff x="2563" y="2792"/>
            <a:chExt cx="403" cy="567"/>
          </a:xfrm>
        </p:grpSpPr>
        <p:sp>
          <p:nvSpPr>
            <p:cNvPr id="1218642" name="Text Box 82"/>
            <p:cNvSpPr txBox="1">
              <a:spLocks noChangeArrowheads="1"/>
            </p:cNvSpPr>
            <p:nvPr/>
          </p:nvSpPr>
          <p:spPr bwMode="auto">
            <a:xfrm>
              <a:off x="2654" y="2921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B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6" name="Group 152"/>
            <p:cNvGrpSpPr>
              <a:grpSpLocks/>
            </p:cNvGrpSpPr>
            <p:nvPr/>
          </p:nvGrpSpPr>
          <p:grpSpPr bwMode="auto">
            <a:xfrm>
              <a:off x="2563" y="2792"/>
              <a:ext cx="160" cy="567"/>
              <a:chOff x="2563" y="2792"/>
              <a:chExt cx="160" cy="567"/>
            </a:xfrm>
          </p:grpSpPr>
          <p:sp>
            <p:nvSpPr>
              <p:cNvPr id="1218685" name="Line 125"/>
              <p:cNvSpPr>
                <a:spLocks noChangeShapeType="1"/>
              </p:cNvSpPr>
              <p:nvPr/>
            </p:nvSpPr>
            <p:spPr bwMode="auto">
              <a:xfrm>
                <a:off x="2575" y="3359"/>
                <a:ext cx="148" cy="0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8686" name="Line 126"/>
              <p:cNvSpPr>
                <a:spLocks noChangeShapeType="1"/>
              </p:cNvSpPr>
              <p:nvPr/>
            </p:nvSpPr>
            <p:spPr bwMode="auto">
              <a:xfrm>
                <a:off x="2567" y="2792"/>
                <a:ext cx="0" cy="567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18687" name="Line 127"/>
              <p:cNvSpPr>
                <a:spLocks noChangeShapeType="1"/>
              </p:cNvSpPr>
              <p:nvPr/>
            </p:nvSpPr>
            <p:spPr bwMode="auto">
              <a:xfrm>
                <a:off x="2563" y="3047"/>
                <a:ext cx="141" cy="1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 lIns="91425" tIns="45713" rIns="91425" bIns="45713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4056063" y="5332413"/>
            <a:ext cx="266700" cy="630237"/>
            <a:chOff x="2555" y="3359"/>
            <a:chExt cx="168" cy="397"/>
          </a:xfrm>
        </p:grpSpPr>
        <p:sp>
          <p:nvSpPr>
            <p:cNvPr id="1218688" name="Line 128"/>
            <p:cNvSpPr>
              <a:spLocks noChangeShapeType="1"/>
            </p:cNvSpPr>
            <p:nvPr/>
          </p:nvSpPr>
          <p:spPr bwMode="auto">
            <a:xfrm>
              <a:off x="2555" y="3756"/>
              <a:ext cx="168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 type="triangle" w="med" len="med"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89" name="Line 129"/>
            <p:cNvSpPr>
              <a:spLocks noChangeShapeType="1"/>
            </p:cNvSpPr>
            <p:nvPr/>
          </p:nvSpPr>
          <p:spPr bwMode="auto">
            <a:xfrm>
              <a:off x="2567" y="3359"/>
              <a:ext cx="0" cy="397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2406650" y="4411663"/>
            <a:ext cx="447675" cy="900112"/>
            <a:chOff x="1516" y="2779"/>
            <a:chExt cx="282" cy="567"/>
          </a:xfrm>
        </p:grpSpPr>
        <p:sp>
          <p:nvSpPr>
            <p:cNvPr id="1218690" name="Line 130"/>
            <p:cNvSpPr>
              <a:spLocks noChangeShapeType="1"/>
            </p:cNvSpPr>
            <p:nvPr/>
          </p:nvSpPr>
          <p:spPr bwMode="auto">
            <a:xfrm>
              <a:off x="1516" y="3346"/>
              <a:ext cx="28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1" name="Line 131"/>
            <p:cNvSpPr>
              <a:spLocks noChangeShapeType="1"/>
            </p:cNvSpPr>
            <p:nvPr/>
          </p:nvSpPr>
          <p:spPr bwMode="auto">
            <a:xfrm>
              <a:off x="1797" y="2779"/>
              <a:ext cx="0" cy="567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2" name="Line 132"/>
            <p:cNvSpPr>
              <a:spLocks noChangeShapeType="1"/>
            </p:cNvSpPr>
            <p:nvPr/>
          </p:nvSpPr>
          <p:spPr bwMode="auto">
            <a:xfrm>
              <a:off x="1658" y="3034"/>
              <a:ext cx="130" cy="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151"/>
          <p:cNvGrpSpPr>
            <a:grpSpLocks/>
          </p:cNvGrpSpPr>
          <p:nvPr/>
        </p:nvGrpSpPr>
        <p:grpSpPr bwMode="auto">
          <a:xfrm>
            <a:off x="2403475" y="5311775"/>
            <a:ext cx="449263" cy="630238"/>
            <a:chOff x="1514" y="3346"/>
            <a:chExt cx="283" cy="397"/>
          </a:xfrm>
        </p:grpSpPr>
        <p:sp>
          <p:nvSpPr>
            <p:cNvPr id="1218693" name="Line 133"/>
            <p:cNvSpPr>
              <a:spLocks noChangeShapeType="1"/>
            </p:cNvSpPr>
            <p:nvPr/>
          </p:nvSpPr>
          <p:spPr bwMode="auto">
            <a:xfrm>
              <a:off x="1514" y="3743"/>
              <a:ext cx="28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4" name="Line 134"/>
            <p:cNvSpPr>
              <a:spLocks noChangeShapeType="1"/>
            </p:cNvSpPr>
            <p:nvPr/>
          </p:nvSpPr>
          <p:spPr bwMode="auto">
            <a:xfrm>
              <a:off x="1797" y="3346"/>
              <a:ext cx="0" cy="39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54"/>
          <p:cNvGrpSpPr>
            <a:grpSpLocks/>
          </p:cNvGrpSpPr>
          <p:nvPr/>
        </p:nvGrpSpPr>
        <p:grpSpPr bwMode="auto">
          <a:xfrm>
            <a:off x="5267325" y="4464050"/>
            <a:ext cx="292100" cy="900113"/>
            <a:chOff x="3318" y="2812"/>
            <a:chExt cx="184" cy="567"/>
          </a:xfrm>
        </p:grpSpPr>
        <p:sp>
          <p:nvSpPr>
            <p:cNvPr id="1218695" name="Line 135"/>
            <p:cNvSpPr>
              <a:spLocks noChangeShapeType="1"/>
            </p:cNvSpPr>
            <p:nvPr/>
          </p:nvSpPr>
          <p:spPr bwMode="auto">
            <a:xfrm>
              <a:off x="3318" y="3379"/>
              <a:ext cx="1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6" name="Line 136"/>
            <p:cNvSpPr>
              <a:spLocks noChangeShapeType="1"/>
            </p:cNvSpPr>
            <p:nvPr/>
          </p:nvSpPr>
          <p:spPr bwMode="auto">
            <a:xfrm>
              <a:off x="3500" y="2812"/>
              <a:ext cx="0" cy="56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7" name="Line 137"/>
            <p:cNvSpPr>
              <a:spLocks noChangeShapeType="1"/>
            </p:cNvSpPr>
            <p:nvPr/>
          </p:nvSpPr>
          <p:spPr bwMode="auto">
            <a:xfrm>
              <a:off x="3361" y="3067"/>
              <a:ext cx="141" cy="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55"/>
          <p:cNvGrpSpPr>
            <a:grpSpLocks/>
          </p:cNvGrpSpPr>
          <p:nvPr/>
        </p:nvGrpSpPr>
        <p:grpSpPr bwMode="auto">
          <a:xfrm>
            <a:off x="5267325" y="5364163"/>
            <a:ext cx="288925" cy="630237"/>
            <a:chOff x="3318" y="3379"/>
            <a:chExt cx="182" cy="397"/>
          </a:xfrm>
        </p:grpSpPr>
        <p:sp>
          <p:nvSpPr>
            <p:cNvPr id="1218698" name="Line 138"/>
            <p:cNvSpPr>
              <a:spLocks noChangeShapeType="1"/>
            </p:cNvSpPr>
            <p:nvPr/>
          </p:nvSpPr>
          <p:spPr bwMode="auto">
            <a:xfrm>
              <a:off x="3318" y="3776"/>
              <a:ext cx="18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699" name="Line 139"/>
            <p:cNvSpPr>
              <a:spLocks noChangeShapeType="1"/>
            </p:cNvSpPr>
            <p:nvPr/>
          </p:nvSpPr>
          <p:spPr bwMode="auto">
            <a:xfrm>
              <a:off x="3500" y="3379"/>
              <a:ext cx="0" cy="39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46"/>
          <p:cNvGrpSpPr>
            <a:grpSpLocks/>
          </p:cNvGrpSpPr>
          <p:nvPr/>
        </p:nvGrpSpPr>
        <p:grpSpPr bwMode="auto">
          <a:xfrm>
            <a:off x="8193088" y="4432300"/>
            <a:ext cx="373062" cy="900113"/>
            <a:chOff x="5161" y="2792"/>
            <a:chExt cx="235" cy="567"/>
          </a:xfrm>
        </p:grpSpPr>
        <p:sp>
          <p:nvSpPr>
            <p:cNvPr id="1218700" name="Line 140"/>
            <p:cNvSpPr>
              <a:spLocks noChangeShapeType="1"/>
            </p:cNvSpPr>
            <p:nvPr/>
          </p:nvSpPr>
          <p:spPr bwMode="auto">
            <a:xfrm>
              <a:off x="5161" y="3359"/>
              <a:ext cx="234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01" name="Line 141"/>
            <p:cNvSpPr>
              <a:spLocks noChangeShapeType="1"/>
            </p:cNvSpPr>
            <p:nvPr/>
          </p:nvSpPr>
          <p:spPr bwMode="auto">
            <a:xfrm>
              <a:off x="5394" y="2792"/>
              <a:ext cx="0" cy="567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02" name="Line 142"/>
            <p:cNvSpPr>
              <a:spLocks noChangeShapeType="1"/>
            </p:cNvSpPr>
            <p:nvPr/>
          </p:nvSpPr>
          <p:spPr bwMode="auto">
            <a:xfrm>
              <a:off x="5255" y="3047"/>
              <a:ext cx="14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8193088" y="5332413"/>
            <a:ext cx="369887" cy="630237"/>
            <a:chOff x="5161" y="3359"/>
            <a:chExt cx="233" cy="397"/>
          </a:xfrm>
        </p:grpSpPr>
        <p:sp>
          <p:nvSpPr>
            <p:cNvPr id="1218703" name="Line 143"/>
            <p:cNvSpPr>
              <a:spLocks noChangeShapeType="1"/>
            </p:cNvSpPr>
            <p:nvPr/>
          </p:nvSpPr>
          <p:spPr bwMode="auto">
            <a:xfrm>
              <a:off x="5161" y="3756"/>
              <a:ext cx="2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04" name="Line 144"/>
            <p:cNvSpPr>
              <a:spLocks noChangeShapeType="1"/>
            </p:cNvSpPr>
            <p:nvPr/>
          </p:nvSpPr>
          <p:spPr bwMode="auto">
            <a:xfrm>
              <a:off x="5394" y="3359"/>
              <a:ext cx="0" cy="397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18721" name="Object 161"/>
          <p:cNvGraphicFramePr>
            <a:graphicFrameLocks noChangeAspect="1"/>
          </p:cNvGraphicFramePr>
          <p:nvPr/>
        </p:nvGraphicFramePr>
        <p:xfrm>
          <a:off x="1038225" y="504190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0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04190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4" name="Object 164"/>
          <p:cNvGraphicFramePr>
            <a:graphicFrameLocks noChangeAspect="1"/>
          </p:cNvGraphicFramePr>
          <p:nvPr/>
        </p:nvGraphicFramePr>
        <p:xfrm>
          <a:off x="1082675" y="5629275"/>
          <a:ext cx="1809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1" name="Equation" r:id="rId5" imgW="114120" imgH="139680" progId="Equation.DSMT4">
                  <p:embed/>
                </p:oleObj>
              </mc:Choice>
              <mc:Fallback>
                <p:oleObj name="Equation" r:id="rId5" imgW="11412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629275"/>
                        <a:ext cx="180975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5" name="Object 165"/>
          <p:cNvGraphicFramePr>
            <a:graphicFrameLocks noChangeAspect="1"/>
          </p:cNvGraphicFramePr>
          <p:nvPr/>
        </p:nvGraphicFramePr>
        <p:xfrm>
          <a:off x="2522538" y="5049838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2" name="Equation" r:id="rId7" imgW="114120" imgH="114120" progId="Equation.DSMT4">
                  <p:embed/>
                </p:oleObj>
              </mc:Choice>
              <mc:Fallback>
                <p:oleObj name="Equation" r:id="rId7" imgW="114120" imgH="114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049838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6" name="Object 166"/>
          <p:cNvGraphicFramePr>
            <a:graphicFrameLocks noChangeAspect="1"/>
          </p:cNvGraphicFramePr>
          <p:nvPr/>
        </p:nvGraphicFramePr>
        <p:xfrm>
          <a:off x="2566988" y="5637213"/>
          <a:ext cx="180975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3" name="Equation" r:id="rId9" imgW="114120" imgH="139680" progId="Equation.DSMT4">
                  <p:embed/>
                </p:oleObj>
              </mc:Choice>
              <mc:Fallback>
                <p:oleObj name="Equation" r:id="rId9" imgW="11412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637213"/>
                        <a:ext cx="180975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7" name="Object 167"/>
          <p:cNvGraphicFramePr>
            <a:graphicFrameLocks noChangeAspect="1"/>
          </p:cNvGraphicFramePr>
          <p:nvPr/>
        </p:nvGraphicFramePr>
        <p:xfrm>
          <a:off x="5313363" y="5062538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4" name="Equation" r:id="rId10" imgW="114120" imgH="114120" progId="Equation.DSMT4">
                  <p:embed/>
                </p:oleObj>
              </mc:Choice>
              <mc:Fallback>
                <p:oleObj name="Equation" r:id="rId10" imgW="114120" imgH="114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062538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8" name="Object 168"/>
          <p:cNvGraphicFramePr>
            <a:graphicFrameLocks noChangeAspect="1"/>
          </p:cNvGraphicFramePr>
          <p:nvPr/>
        </p:nvGraphicFramePr>
        <p:xfrm>
          <a:off x="5357813" y="5649913"/>
          <a:ext cx="180975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5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649913"/>
                        <a:ext cx="180975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9" name="Object 169"/>
          <p:cNvGraphicFramePr>
            <a:graphicFrameLocks noChangeAspect="1"/>
          </p:cNvGraphicFramePr>
          <p:nvPr/>
        </p:nvGraphicFramePr>
        <p:xfrm>
          <a:off x="4097338" y="509905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6" name="Equation" r:id="rId12" imgW="114120" imgH="114120" progId="Equation.DSMT4">
                  <p:embed/>
                </p:oleObj>
              </mc:Choice>
              <mc:Fallback>
                <p:oleObj name="Equation" r:id="rId12" imgW="114120" imgH="114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09905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0" name="Object 170"/>
          <p:cNvGraphicFramePr>
            <a:graphicFrameLocks noChangeAspect="1"/>
          </p:cNvGraphicFramePr>
          <p:nvPr/>
        </p:nvGraphicFramePr>
        <p:xfrm>
          <a:off x="4141788" y="5686425"/>
          <a:ext cx="1809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7" name="Equation" r:id="rId13" imgW="114120" imgH="139680" progId="Equation.DSMT4">
                  <p:embed/>
                </p:oleObj>
              </mc:Choice>
              <mc:Fallback>
                <p:oleObj name="Equation" r:id="rId13" imgW="11412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5686425"/>
                        <a:ext cx="180975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1" name="Object 171"/>
          <p:cNvGraphicFramePr>
            <a:graphicFrameLocks noChangeAspect="1"/>
          </p:cNvGraphicFramePr>
          <p:nvPr/>
        </p:nvGraphicFramePr>
        <p:xfrm>
          <a:off x="8237538" y="5113338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8" name="Equation" r:id="rId14" imgW="114120" imgH="114120" progId="Equation.DSMT4">
                  <p:embed/>
                </p:oleObj>
              </mc:Choice>
              <mc:Fallback>
                <p:oleObj name="Equation" r:id="rId14" imgW="114120" imgH="114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5113338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2" name="Object 172"/>
          <p:cNvGraphicFramePr>
            <a:graphicFrameLocks noChangeAspect="1"/>
          </p:cNvGraphicFramePr>
          <p:nvPr/>
        </p:nvGraphicFramePr>
        <p:xfrm>
          <a:off x="8281988" y="5700713"/>
          <a:ext cx="180975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69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988" y="5700713"/>
                        <a:ext cx="180975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99"/>
          <p:cNvGrpSpPr>
            <a:grpSpLocks/>
          </p:cNvGrpSpPr>
          <p:nvPr/>
        </p:nvGrpSpPr>
        <p:grpSpPr bwMode="auto">
          <a:xfrm>
            <a:off x="1441450" y="3087688"/>
            <a:ext cx="1003300" cy="385762"/>
            <a:chOff x="908" y="1945"/>
            <a:chExt cx="632" cy="243"/>
          </a:xfrm>
        </p:grpSpPr>
        <p:sp>
          <p:nvSpPr>
            <p:cNvPr id="1218746" name="Text Box 186"/>
            <p:cNvSpPr txBox="1">
              <a:spLocks noChangeArrowheads="1"/>
            </p:cNvSpPr>
            <p:nvPr/>
          </p:nvSpPr>
          <p:spPr bwMode="auto">
            <a:xfrm>
              <a:off x="945" y="1945"/>
              <a:ext cx="59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Duality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37" name="Line 177"/>
            <p:cNvSpPr>
              <a:spLocks noChangeShapeType="1"/>
            </p:cNvSpPr>
            <p:nvPr/>
          </p:nvSpPr>
          <p:spPr bwMode="auto">
            <a:xfrm>
              <a:off x="981" y="2163"/>
              <a:ext cx="466" cy="0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 type="none" w="lg" len="lg"/>
              <a:tailEnd type="oval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38" name="Oval 178"/>
            <p:cNvSpPr>
              <a:spLocks noChangeArrowheads="1"/>
            </p:cNvSpPr>
            <p:nvPr/>
          </p:nvSpPr>
          <p:spPr bwMode="auto">
            <a:xfrm>
              <a:off x="908" y="2115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200"/>
          <p:cNvGrpSpPr>
            <a:grpSpLocks/>
          </p:cNvGrpSpPr>
          <p:nvPr/>
        </p:nvGrpSpPr>
        <p:grpSpPr bwMode="auto">
          <a:xfrm>
            <a:off x="4413250" y="3101975"/>
            <a:ext cx="1009650" cy="371475"/>
            <a:chOff x="2780" y="1954"/>
            <a:chExt cx="636" cy="234"/>
          </a:xfrm>
        </p:grpSpPr>
        <p:sp>
          <p:nvSpPr>
            <p:cNvPr id="1218747" name="Text Box 187"/>
            <p:cNvSpPr txBox="1">
              <a:spLocks noChangeArrowheads="1"/>
            </p:cNvSpPr>
            <p:nvPr/>
          </p:nvSpPr>
          <p:spPr bwMode="auto">
            <a:xfrm>
              <a:off x="2821" y="1954"/>
              <a:ext cx="59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Duality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39" name="Line 179"/>
            <p:cNvSpPr>
              <a:spLocks noChangeShapeType="1"/>
            </p:cNvSpPr>
            <p:nvPr/>
          </p:nvSpPr>
          <p:spPr bwMode="auto">
            <a:xfrm>
              <a:off x="2853" y="2163"/>
              <a:ext cx="466" cy="0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 type="none" w="lg" len="lg"/>
              <a:tailEnd type="oval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40" name="Oval 180"/>
            <p:cNvSpPr>
              <a:spLocks noChangeArrowheads="1"/>
            </p:cNvSpPr>
            <p:nvPr/>
          </p:nvSpPr>
          <p:spPr bwMode="auto">
            <a:xfrm>
              <a:off x="2780" y="2115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01"/>
          <p:cNvGrpSpPr>
            <a:grpSpLocks/>
          </p:cNvGrpSpPr>
          <p:nvPr/>
        </p:nvGrpSpPr>
        <p:grpSpPr bwMode="auto">
          <a:xfrm>
            <a:off x="7248525" y="3094038"/>
            <a:ext cx="990600" cy="379412"/>
            <a:chOff x="4566" y="1949"/>
            <a:chExt cx="624" cy="239"/>
          </a:xfrm>
        </p:grpSpPr>
        <p:sp>
          <p:nvSpPr>
            <p:cNvPr id="1218748" name="Text Box 188"/>
            <p:cNvSpPr txBox="1">
              <a:spLocks noChangeArrowheads="1"/>
            </p:cNvSpPr>
            <p:nvPr/>
          </p:nvSpPr>
          <p:spPr bwMode="auto">
            <a:xfrm>
              <a:off x="4595" y="1949"/>
              <a:ext cx="59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Duality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41" name="Line 181"/>
            <p:cNvSpPr>
              <a:spLocks noChangeShapeType="1"/>
            </p:cNvSpPr>
            <p:nvPr/>
          </p:nvSpPr>
          <p:spPr bwMode="auto">
            <a:xfrm>
              <a:off x="4639" y="2163"/>
              <a:ext cx="466" cy="0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 type="none" w="lg" len="lg"/>
              <a:tailEnd type="oval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42" name="Oval 182"/>
            <p:cNvSpPr>
              <a:spLocks noChangeArrowheads="1"/>
            </p:cNvSpPr>
            <p:nvPr/>
          </p:nvSpPr>
          <p:spPr bwMode="auto">
            <a:xfrm>
              <a:off x="4566" y="2115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10"/>
          <p:cNvGrpSpPr>
            <a:grpSpLocks/>
          </p:cNvGrpSpPr>
          <p:nvPr/>
        </p:nvGrpSpPr>
        <p:grpSpPr bwMode="auto">
          <a:xfrm>
            <a:off x="4278313" y="3743325"/>
            <a:ext cx="1258887" cy="373063"/>
            <a:chOff x="2695" y="2358"/>
            <a:chExt cx="793" cy="235"/>
          </a:xfrm>
        </p:grpSpPr>
        <p:sp>
          <p:nvSpPr>
            <p:cNvPr id="1218750" name="Text Box 190"/>
            <p:cNvSpPr txBox="1">
              <a:spLocks noChangeArrowheads="1"/>
            </p:cNvSpPr>
            <p:nvPr/>
          </p:nvSpPr>
          <p:spPr bwMode="auto">
            <a:xfrm>
              <a:off x="2751" y="2358"/>
              <a:ext cx="7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Reciprocal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44" name="Line 184"/>
            <p:cNvSpPr>
              <a:spLocks noChangeShapeType="1"/>
            </p:cNvSpPr>
            <p:nvPr/>
          </p:nvSpPr>
          <p:spPr bwMode="auto">
            <a:xfrm>
              <a:off x="2695" y="2593"/>
              <a:ext cx="68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207"/>
          <p:cNvGrpSpPr>
            <a:grpSpLocks/>
          </p:cNvGrpSpPr>
          <p:nvPr/>
        </p:nvGrpSpPr>
        <p:grpSpPr bwMode="auto">
          <a:xfrm>
            <a:off x="1173163" y="3763963"/>
            <a:ext cx="1395412" cy="339725"/>
            <a:chOff x="739" y="2371"/>
            <a:chExt cx="879" cy="214"/>
          </a:xfrm>
        </p:grpSpPr>
        <p:sp>
          <p:nvSpPr>
            <p:cNvPr id="1218743" name="Line 183"/>
            <p:cNvSpPr>
              <a:spLocks noChangeShapeType="1"/>
            </p:cNvSpPr>
            <p:nvPr/>
          </p:nvSpPr>
          <p:spPr bwMode="auto">
            <a:xfrm>
              <a:off x="739" y="2585"/>
              <a:ext cx="87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49" name="Text Box 189"/>
            <p:cNvSpPr txBox="1">
              <a:spLocks noChangeArrowheads="1"/>
            </p:cNvSpPr>
            <p:nvPr/>
          </p:nvSpPr>
          <p:spPr bwMode="auto">
            <a:xfrm>
              <a:off x="860" y="2371"/>
              <a:ext cx="7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Reciprocal</a:t>
              </a:r>
              <a:endParaRPr lang="en-GB" sz="160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13"/>
          <p:cNvGrpSpPr>
            <a:grpSpLocks/>
          </p:cNvGrpSpPr>
          <p:nvPr/>
        </p:nvGrpSpPr>
        <p:grpSpPr bwMode="auto">
          <a:xfrm>
            <a:off x="6932613" y="3743325"/>
            <a:ext cx="1395412" cy="354013"/>
            <a:chOff x="4367" y="2358"/>
            <a:chExt cx="879" cy="223"/>
          </a:xfrm>
        </p:grpSpPr>
        <p:sp>
          <p:nvSpPr>
            <p:cNvPr id="1218745" name="Line 185"/>
            <p:cNvSpPr>
              <a:spLocks noChangeShapeType="1"/>
            </p:cNvSpPr>
            <p:nvPr/>
          </p:nvSpPr>
          <p:spPr bwMode="auto">
            <a:xfrm>
              <a:off x="4367" y="2581"/>
              <a:ext cx="87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51" name="Text Box 191"/>
            <p:cNvSpPr txBox="1">
              <a:spLocks noChangeArrowheads="1"/>
            </p:cNvSpPr>
            <p:nvPr/>
          </p:nvSpPr>
          <p:spPr bwMode="auto">
            <a:xfrm>
              <a:off x="4509" y="2358"/>
              <a:ext cx="7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Reciprocal</a:t>
              </a:r>
              <a:endParaRPr lang="en-GB" sz="1600">
                <a:solidFill>
                  <a:schemeClr val="bg2"/>
                </a:solidFill>
              </a:endParaRPr>
            </a:p>
          </p:txBody>
        </p:sp>
      </p:grpSp>
      <p:sp>
        <p:nvSpPr>
          <p:cNvPr id="1218752" name="Text Box 192"/>
          <p:cNvSpPr txBox="1">
            <a:spLocks noChangeArrowheads="1"/>
          </p:cNvSpPr>
          <p:nvPr/>
        </p:nvSpPr>
        <p:spPr bwMode="auto">
          <a:xfrm>
            <a:off x="1925638" y="1382713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FFCC00"/>
                </a:solidFill>
              </a:rPr>
              <a:t>Space domain</a:t>
            </a:r>
            <a:endParaRPr lang="en-GB" sz="1600" b="1">
              <a:solidFill>
                <a:srgbClr val="FFCC00"/>
              </a:solidFill>
            </a:endParaRPr>
          </a:p>
        </p:txBody>
      </p:sp>
      <p:sp>
        <p:nvSpPr>
          <p:cNvPr id="1218753" name="Text Box 193"/>
          <p:cNvSpPr txBox="1">
            <a:spLocks noChangeArrowheads="1"/>
          </p:cNvSpPr>
          <p:nvPr/>
        </p:nvSpPr>
        <p:spPr bwMode="auto">
          <a:xfrm>
            <a:off x="1881188" y="609600"/>
            <a:ext cx="1889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FF9900"/>
                </a:solidFill>
              </a:rPr>
              <a:t>Frequency domain</a:t>
            </a:r>
            <a:endParaRPr lang="en-GB" sz="1600" b="1">
              <a:solidFill>
                <a:srgbClr val="FF9900"/>
              </a:solidFill>
            </a:endParaRPr>
          </a:p>
        </p:txBody>
      </p:sp>
      <p:sp>
        <p:nvSpPr>
          <p:cNvPr id="1218754" name="Text Box 194"/>
          <p:cNvSpPr txBox="1">
            <a:spLocks noChangeArrowheads="1"/>
          </p:cNvSpPr>
          <p:nvPr/>
        </p:nvSpPr>
        <p:spPr bwMode="auto">
          <a:xfrm>
            <a:off x="1892300" y="1003300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CC00FF"/>
                </a:solidFill>
              </a:rPr>
              <a:t>Time domain</a:t>
            </a:r>
            <a:endParaRPr lang="en-GB" sz="1600" b="1">
              <a:solidFill>
                <a:srgbClr val="CC00FF"/>
              </a:solidFill>
            </a:endParaRPr>
          </a:p>
        </p:txBody>
      </p:sp>
      <p:sp>
        <p:nvSpPr>
          <p:cNvPr id="1218755" name="Text Box 195"/>
          <p:cNvSpPr txBox="1">
            <a:spLocks noChangeArrowheads="1"/>
          </p:cNvSpPr>
          <p:nvPr/>
        </p:nvSpPr>
        <p:spPr bwMode="auto">
          <a:xfrm>
            <a:off x="361950" y="1003300"/>
            <a:ext cx="1800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99CC00"/>
                </a:solidFill>
              </a:rPr>
              <a:t>Doppler domain</a:t>
            </a:r>
            <a:endParaRPr lang="en-GB" sz="1600" b="1">
              <a:solidFill>
                <a:srgbClr val="99CC00"/>
              </a:solidFill>
            </a:endParaRPr>
          </a:p>
        </p:txBody>
      </p:sp>
      <p:sp>
        <p:nvSpPr>
          <p:cNvPr id="1218756" name="Text Box 196"/>
          <p:cNvSpPr txBox="1">
            <a:spLocks noChangeArrowheads="1"/>
          </p:cNvSpPr>
          <p:nvPr/>
        </p:nvSpPr>
        <p:spPr bwMode="auto">
          <a:xfrm>
            <a:off x="361950" y="1363663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00FFCC"/>
                </a:solidFill>
              </a:rPr>
              <a:t>Angle domain</a:t>
            </a:r>
            <a:endParaRPr lang="en-GB" sz="1600" b="1">
              <a:solidFill>
                <a:srgbClr val="00FFCC"/>
              </a:solidFill>
            </a:endParaRPr>
          </a:p>
        </p:txBody>
      </p:sp>
      <p:sp>
        <p:nvSpPr>
          <p:cNvPr id="1218757" name="Text Box 197"/>
          <p:cNvSpPr txBox="1">
            <a:spLocks noChangeArrowheads="1"/>
          </p:cNvSpPr>
          <p:nvPr/>
        </p:nvSpPr>
        <p:spPr bwMode="auto">
          <a:xfrm>
            <a:off x="361950" y="598488"/>
            <a:ext cx="1530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 b="1">
                <a:solidFill>
                  <a:srgbClr val="006600"/>
                </a:solidFill>
              </a:rPr>
              <a:t>Delay domain</a:t>
            </a:r>
            <a:endParaRPr lang="en-GB" sz="1600" b="1">
              <a:solidFill>
                <a:srgbClr val="006600"/>
              </a:solidFill>
            </a:endParaRPr>
          </a:p>
        </p:txBody>
      </p:sp>
      <p:sp>
        <p:nvSpPr>
          <p:cNvPr id="1218758" name="Rectangle 198"/>
          <p:cNvSpPr>
            <a:spLocks noChangeArrowheads="1"/>
          </p:cNvSpPr>
          <p:nvPr/>
        </p:nvSpPr>
        <p:spPr bwMode="auto">
          <a:xfrm>
            <a:off x="227013" y="593725"/>
            <a:ext cx="3421062" cy="1169988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30" name="Group 214"/>
          <p:cNvGrpSpPr>
            <a:grpSpLocks/>
          </p:cNvGrpSpPr>
          <p:nvPr/>
        </p:nvGrpSpPr>
        <p:grpSpPr bwMode="auto">
          <a:xfrm>
            <a:off x="1365250" y="4438650"/>
            <a:ext cx="1169988" cy="339725"/>
            <a:chOff x="860" y="2796"/>
            <a:chExt cx="737" cy="214"/>
          </a:xfrm>
        </p:grpSpPr>
        <p:sp>
          <p:nvSpPr>
            <p:cNvPr id="1218763" name="Text Box 203"/>
            <p:cNvSpPr txBox="1">
              <a:spLocks noChangeArrowheads="1"/>
            </p:cNvSpPr>
            <p:nvPr/>
          </p:nvSpPr>
          <p:spPr bwMode="auto">
            <a:xfrm>
              <a:off x="860" y="2796"/>
              <a:ext cx="7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Reciprocal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62" name="Line 202"/>
            <p:cNvSpPr>
              <a:spLocks noChangeShapeType="1"/>
            </p:cNvSpPr>
            <p:nvPr/>
          </p:nvSpPr>
          <p:spPr bwMode="auto">
            <a:xfrm>
              <a:off x="913" y="3010"/>
              <a:ext cx="53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216"/>
          <p:cNvGrpSpPr>
            <a:grpSpLocks/>
          </p:cNvGrpSpPr>
          <p:nvPr/>
        </p:nvGrpSpPr>
        <p:grpSpPr bwMode="auto">
          <a:xfrm>
            <a:off x="4278313" y="4484688"/>
            <a:ext cx="1266825" cy="512762"/>
            <a:chOff x="2695" y="2825"/>
            <a:chExt cx="798" cy="323"/>
          </a:xfrm>
        </p:grpSpPr>
        <p:sp>
          <p:nvSpPr>
            <p:cNvPr id="1218764" name="Text Box 204"/>
            <p:cNvSpPr txBox="1">
              <a:spLocks noChangeArrowheads="1"/>
            </p:cNvSpPr>
            <p:nvPr/>
          </p:nvSpPr>
          <p:spPr bwMode="auto">
            <a:xfrm>
              <a:off x="2695" y="2825"/>
              <a:ext cx="7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Reciprocal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640" name="Text Box 80"/>
            <p:cNvSpPr txBox="1">
              <a:spLocks noChangeArrowheads="1"/>
            </p:cNvSpPr>
            <p:nvPr/>
          </p:nvSpPr>
          <p:spPr bwMode="auto">
            <a:xfrm>
              <a:off x="3181" y="2917"/>
              <a:ext cx="3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nb-NO" altLang="zh-CN" i="1">
                  <a:solidFill>
                    <a:srgbClr val="000000"/>
                  </a:solidFill>
                </a:rPr>
                <a:t>T</a:t>
              </a:r>
              <a:r>
                <a:rPr lang="nb-NO" altLang="zh-CN" i="1" baseline="-25000">
                  <a:solidFill>
                    <a:srgbClr val="000000"/>
                  </a:solidFill>
                </a:rPr>
                <a:t>s</a:t>
              </a:r>
              <a:r>
                <a:rPr lang="en-GB" altLang="zh-CN">
                  <a:solidFill>
                    <a:schemeClr val="tx1"/>
                  </a:solidFill>
                </a:rPr>
                <a:t> </a:t>
              </a: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18765" name="Line 205"/>
            <p:cNvSpPr>
              <a:spLocks noChangeShapeType="1"/>
            </p:cNvSpPr>
            <p:nvPr/>
          </p:nvSpPr>
          <p:spPr bwMode="auto">
            <a:xfrm>
              <a:off x="2849" y="3039"/>
              <a:ext cx="36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18560" name="Group 221"/>
          <p:cNvGrpSpPr>
            <a:grpSpLocks/>
          </p:cNvGrpSpPr>
          <p:nvPr/>
        </p:nvGrpSpPr>
        <p:grpSpPr bwMode="auto">
          <a:xfrm>
            <a:off x="3152775" y="2417763"/>
            <a:ext cx="3240088" cy="336550"/>
            <a:chOff x="1986" y="1523"/>
            <a:chExt cx="2041" cy="212"/>
          </a:xfrm>
        </p:grpSpPr>
        <p:sp>
          <p:nvSpPr>
            <p:cNvPr id="1218778" name="Text Box 218"/>
            <p:cNvSpPr txBox="1">
              <a:spLocks noChangeArrowheads="1"/>
            </p:cNvSpPr>
            <p:nvPr/>
          </p:nvSpPr>
          <p:spPr bwMode="auto">
            <a:xfrm>
              <a:off x="2780" y="1523"/>
              <a:ext cx="59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r>
                <a:rPr lang="en-GB" altLang="zh-CN" sz="1600">
                  <a:solidFill>
                    <a:schemeClr val="bg2"/>
                  </a:solidFill>
                </a:rPr>
                <a:t>Duality</a:t>
              </a:r>
              <a:endParaRPr lang="en-GB" sz="1600">
                <a:solidFill>
                  <a:schemeClr val="bg2"/>
                </a:solidFill>
              </a:endParaRPr>
            </a:p>
          </p:txBody>
        </p:sp>
        <p:sp>
          <p:nvSpPr>
            <p:cNvPr id="1218779" name="Line 219"/>
            <p:cNvSpPr>
              <a:spLocks noChangeShapeType="1"/>
            </p:cNvSpPr>
            <p:nvPr/>
          </p:nvSpPr>
          <p:spPr bwMode="auto">
            <a:xfrm flipV="1">
              <a:off x="2071" y="1706"/>
              <a:ext cx="1956" cy="0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 type="none" w="lg" len="lg"/>
              <a:tailEnd type="oval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80" name="Oval 220"/>
            <p:cNvSpPr>
              <a:spLocks noChangeArrowheads="1"/>
            </p:cNvSpPr>
            <p:nvPr/>
          </p:nvSpPr>
          <p:spPr bwMode="auto">
            <a:xfrm>
              <a:off x="1986" y="1661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1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18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8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1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1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1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1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18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8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1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8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18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1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1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1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1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1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1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1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1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1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1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1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1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1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1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1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1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1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1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1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1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1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18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1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1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1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2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1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1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1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1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1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1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1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1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1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1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1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21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1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1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1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1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21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1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1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21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1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1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21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1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21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1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1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1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1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21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21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21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21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2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1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21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21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1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1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1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1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21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1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21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21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1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1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21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21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21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21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21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2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21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1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21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2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2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21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1" grpId="0"/>
      <p:bldP spid="1218622" grpId="0"/>
      <p:bldP spid="1218623" grpId="0"/>
      <p:bldP spid="1218627" grpId="0"/>
      <p:bldP spid="1218628" grpId="0"/>
      <p:bldP spid="1218629" grpId="0"/>
      <p:bldP spid="1218630" grpId="0"/>
      <p:bldP spid="1218631" grpId="0"/>
      <p:bldP spid="1218632" grpId="0"/>
      <p:bldP spid="1218634" grpId="0"/>
      <p:bldP spid="1218639" grpId="0"/>
      <p:bldP spid="1218641" grpId="0"/>
      <p:bldP spid="1218643" grpId="0"/>
      <p:bldP spid="1218646" grpId="0" animBg="1"/>
      <p:bldP spid="1218647" grpId="0" animBg="1"/>
      <p:bldP spid="1218648" grpId="0" animBg="1"/>
      <p:bldP spid="1218667" grpId="0" animBg="1"/>
      <p:bldP spid="1218673" grpId="0"/>
      <p:bldP spid="1218674" grpId="0"/>
      <p:bldP spid="1218675" grpId="0"/>
      <p:bldP spid="1218676" grpId="0"/>
      <p:bldP spid="1218677" grpId="0"/>
      <p:bldP spid="1218678" grpId="0"/>
      <p:bldP spid="1218752" grpId="0"/>
      <p:bldP spid="1218753" grpId="0"/>
      <p:bldP spid="1218754" grpId="0"/>
      <p:bldP spid="1218755" grpId="0"/>
      <p:bldP spid="1218756" grpId="0"/>
      <p:bldP spid="1218757" grpId="0"/>
      <p:bldP spid="12187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ChangeArrowheads="1"/>
          </p:cNvSpPr>
          <p:nvPr/>
        </p:nvSpPr>
        <p:spPr bwMode="auto">
          <a:xfrm>
            <a:off x="766763" y="1584325"/>
            <a:ext cx="84201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kumimoji="0" lang="en-US" altLang="zh-CN" sz="4800" b="1" dirty="0">
                <a:solidFill>
                  <a:schemeClr val="bg2"/>
                </a:solidFill>
                <a:latin typeface="Arial Black" pitchFamily="34" charset="0"/>
              </a:rPr>
              <a:t>Thank you for your attention!</a:t>
            </a:r>
            <a:br>
              <a:rPr kumimoji="0" lang="en-US" altLang="zh-CN" sz="4800" b="1" dirty="0">
                <a:solidFill>
                  <a:schemeClr val="bg2"/>
                </a:solidFill>
                <a:latin typeface="Arial Black" pitchFamily="34" charset="0"/>
              </a:rPr>
            </a:br>
            <a:r>
              <a:rPr kumimoji="0" lang="en-US" altLang="zh-CN" sz="3200" b="1" dirty="0">
                <a:solidFill>
                  <a:schemeClr val="bg2"/>
                </a:solidFill>
              </a:rPr>
              <a:t/>
            </a:r>
            <a:br>
              <a:rPr kumimoji="0" lang="en-US" altLang="zh-CN" sz="3200" b="1" dirty="0">
                <a:solidFill>
                  <a:schemeClr val="bg2"/>
                </a:solidFill>
              </a:rPr>
            </a:br>
            <a:endParaRPr kumimoji="0" lang="en-US" altLang="zh-CN" sz="3200" b="1" dirty="0">
              <a:solidFill>
                <a:schemeClr val="bg2"/>
              </a:solidFill>
            </a:endParaRPr>
          </a:p>
        </p:txBody>
      </p:sp>
      <p:pic>
        <p:nvPicPr>
          <p:cNvPr id="6" name="图片 5" descr="u=411241636,142333999&amp;fm=0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251200"/>
            <a:ext cx="5470552" cy="22082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45" name="Rectangle 25"/>
          <p:cNvSpPr>
            <a:spLocks noChangeArrowheads="1"/>
          </p:cNvSpPr>
          <p:nvPr/>
        </p:nvSpPr>
        <p:spPr bwMode="auto">
          <a:xfrm>
            <a:off x="407988" y="1089025"/>
            <a:ext cx="9405937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Any wireless communication system basically includes three parts: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dirty="0" err="1" smtClean="0">
                <a:solidFill>
                  <a:schemeClr val="tx1"/>
                </a:solidFill>
              </a:rPr>
              <a:t>Tx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and Rx can be designed to make the system present better </a:t>
            </a:r>
            <a:r>
              <a:rPr kumimoji="0" lang="en-US" altLang="zh-CN" sz="2000" b="1" dirty="0" smtClean="0">
                <a:solidFill>
                  <a:srgbClr val="FF0000"/>
                </a:solidFill>
                <a:latin typeface="Forte" pitchFamily="66" charset="0"/>
              </a:rPr>
              <a:t>tradeoff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between </a:t>
            </a:r>
            <a:r>
              <a:rPr kumimoji="0" lang="en-US" altLang="zh-CN" sz="2000" b="1" dirty="0" smtClean="0">
                <a:solidFill>
                  <a:schemeClr val="tx1"/>
                </a:solidFill>
              </a:rPr>
              <a:t>reliability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and </a:t>
            </a:r>
            <a:r>
              <a:rPr kumimoji="0" lang="en-US" altLang="zh-CN" sz="2000" b="1" dirty="0" smtClean="0">
                <a:solidFill>
                  <a:schemeClr val="tx1"/>
                </a:solidFill>
              </a:rPr>
              <a:t>efficiency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. 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 dirty="0" smtClean="0">
                <a:solidFill>
                  <a:schemeClr val="tx1"/>
                </a:solidFill>
              </a:rPr>
              <a:t>Wireless channels cannot be engineered!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None/>
            </a:pP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441450" y="939800"/>
            <a:ext cx="6768000" cy="19080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25" tIns="45713" rIns="91425" bIns="45713">
            <a:spAutoFit/>
          </a:bodyPr>
          <a:lstStyle/>
          <a:p>
            <a:pPr>
              <a:defRPr/>
            </a:pPr>
            <a:r>
              <a:rPr lang="en-US" altLang="zh-CN" sz="2800" b="1" dirty="0" smtClean="0"/>
              <a:t>System </a:t>
            </a:r>
          </a:p>
          <a:p>
            <a:pPr>
              <a:defRPr/>
            </a:pPr>
            <a:r>
              <a:rPr lang="en-US" altLang="zh-CN" sz="2800" b="1" dirty="0" smtClean="0"/>
              <a:t>Design</a:t>
            </a:r>
            <a:endParaRPr lang="zh-CN" altLang="en-US" sz="2800" b="1" dirty="0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45878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I. </a:t>
            </a:r>
            <a:r>
              <a:rPr lang="en-US" altLang="zh-CN" sz="2800" b="1" dirty="0" smtClean="0">
                <a:latin typeface="Arial Black" pitchFamily="34" charset="0"/>
              </a:rPr>
              <a:t>Why Study Wireless Channels?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029192" name="Rectangle 72"/>
          <p:cNvSpPr>
            <a:spLocks noChangeArrowheads="1"/>
          </p:cNvSpPr>
          <p:nvPr/>
        </p:nvSpPr>
        <p:spPr bwMode="auto">
          <a:xfrm>
            <a:off x="1308100" y="1763713"/>
            <a:ext cx="1665288" cy="1754187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GB" altLang="zh-CN" b="1" dirty="0" smtClean="0">
                <a:solidFill>
                  <a:schemeClr val="tx1"/>
                </a:solidFill>
                <a:latin typeface="Forte" pitchFamily="66" charset="0"/>
              </a:rPr>
              <a:t>Transmitter</a:t>
            </a:r>
          </a:p>
          <a:p>
            <a:pPr algn="ctr">
              <a:spcBef>
                <a:spcPct val="0"/>
              </a:spcBef>
            </a:pPr>
            <a:r>
              <a:rPr kumimoji="0" lang="en-GB" altLang="zh-CN" b="1" dirty="0" smtClean="0">
                <a:solidFill>
                  <a:schemeClr val="tx1"/>
                </a:solidFill>
                <a:latin typeface="Forte" pitchFamily="66" charset="0"/>
              </a:rPr>
              <a:t>(</a:t>
            </a:r>
            <a:r>
              <a:rPr kumimoji="0" lang="en-GB" altLang="zh-CN" b="1" dirty="0" err="1" smtClean="0">
                <a:solidFill>
                  <a:schemeClr val="tx1"/>
                </a:solidFill>
                <a:latin typeface="Forte" pitchFamily="66" charset="0"/>
              </a:rPr>
              <a:t>Tx</a:t>
            </a:r>
            <a:r>
              <a:rPr kumimoji="0" lang="en-GB" altLang="zh-CN" b="1" dirty="0" smtClean="0">
                <a:solidFill>
                  <a:schemeClr val="tx1"/>
                </a:solidFill>
                <a:latin typeface="Forte" pitchFamily="66" charset="0"/>
              </a:rPr>
              <a:t>)</a:t>
            </a:r>
            <a:endParaRPr kumimoji="0" lang="en-GB" altLang="zh-CN" b="1" dirty="0">
              <a:solidFill>
                <a:schemeClr val="tx1"/>
              </a:solidFill>
              <a:latin typeface="Forte" pitchFamily="66" charset="0"/>
            </a:endParaRPr>
          </a:p>
        </p:txBody>
      </p:sp>
      <p:grpSp>
        <p:nvGrpSpPr>
          <p:cNvPr id="1029212" name="Group 92"/>
          <p:cNvGrpSpPr>
            <a:grpSpLocks/>
          </p:cNvGrpSpPr>
          <p:nvPr/>
        </p:nvGrpSpPr>
        <p:grpSpPr bwMode="auto">
          <a:xfrm>
            <a:off x="3692525" y="1763713"/>
            <a:ext cx="2205038" cy="2000250"/>
            <a:chOff x="2128" y="1962"/>
            <a:chExt cx="1389" cy="126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029193" name="AutoShape 73"/>
            <p:cNvSpPr>
              <a:spLocks noChangeArrowheads="1"/>
            </p:cNvSpPr>
            <p:nvPr/>
          </p:nvSpPr>
          <p:spPr bwMode="auto">
            <a:xfrm>
              <a:off x="2128" y="1962"/>
              <a:ext cx="1389" cy="1260"/>
            </a:xfrm>
            <a:prstGeom prst="irregularSeal1">
              <a:avLst/>
            </a:prstGeom>
            <a:solidFill>
              <a:srgbClr val="FFCCFF"/>
            </a:solidFill>
            <a:ln w="38100">
              <a:solidFill>
                <a:srgbClr val="3908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94" name="Text Box 74"/>
            <p:cNvSpPr txBox="1">
              <a:spLocks noChangeArrowheads="1"/>
            </p:cNvSpPr>
            <p:nvPr/>
          </p:nvSpPr>
          <p:spPr bwMode="auto">
            <a:xfrm>
              <a:off x="2522" y="2330"/>
              <a:ext cx="70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fr-FR" altLang="zh-CN" dirty="0" smtClean="0">
                  <a:solidFill>
                    <a:schemeClr val="tx1"/>
                  </a:solidFill>
                  <a:latin typeface="Forte" pitchFamily="66" charset="0"/>
                  <a:cs typeface="Arial" charset="0"/>
                </a:rPr>
                <a:t>Wireless</a:t>
              </a:r>
              <a:r>
                <a:rPr kumimoji="0" lang="fr-FR" dirty="0" smtClean="0">
                  <a:solidFill>
                    <a:schemeClr val="tx1"/>
                  </a:solidFill>
                  <a:latin typeface="Forte" pitchFamily="66" charset="0"/>
                  <a:cs typeface="Arial" charset="0"/>
                </a:rPr>
                <a:t> </a:t>
              </a:r>
              <a:endParaRPr kumimoji="0" lang="fr-FR" altLang="zh-CN" dirty="0" smtClean="0">
                <a:solidFill>
                  <a:schemeClr val="tx1"/>
                </a:solidFill>
                <a:latin typeface="Forte" pitchFamily="66" charset="0"/>
                <a:cs typeface="Arial" charset="0"/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fr-FR" dirty="0" smtClean="0">
                  <a:solidFill>
                    <a:schemeClr val="tx1"/>
                  </a:solidFill>
                  <a:latin typeface="Forte" pitchFamily="66" charset="0"/>
                  <a:cs typeface="Arial" charset="0"/>
                </a:rPr>
                <a:t>Chan</a:t>
              </a:r>
              <a:r>
                <a:rPr kumimoji="0" lang="fr-FR" altLang="zh-CN" dirty="0" smtClean="0">
                  <a:solidFill>
                    <a:schemeClr val="tx1"/>
                  </a:solidFill>
                  <a:latin typeface="Forte" pitchFamily="66" charset="0"/>
                  <a:cs typeface="Arial" charset="0"/>
                </a:rPr>
                <a:t>nel</a:t>
              </a:r>
              <a:endParaRPr kumimoji="0" lang="fr-FR" dirty="0">
                <a:solidFill>
                  <a:schemeClr val="tx1"/>
                </a:solidFill>
                <a:latin typeface="Forte" pitchFamily="66" charset="0"/>
                <a:cs typeface="Arial" charset="0"/>
              </a:endParaRPr>
            </a:p>
          </p:txBody>
        </p:sp>
      </p:grpSp>
      <p:sp>
        <p:nvSpPr>
          <p:cNvPr id="1029201" name="Rectangle 81"/>
          <p:cNvSpPr>
            <a:spLocks noChangeArrowheads="1"/>
          </p:cNvSpPr>
          <p:nvPr/>
        </p:nvSpPr>
        <p:spPr bwMode="auto">
          <a:xfrm>
            <a:off x="6753225" y="1763713"/>
            <a:ext cx="1711325" cy="1692275"/>
          </a:xfrm>
          <a:prstGeom prst="rect">
            <a:avLst/>
          </a:prstGeom>
          <a:solidFill>
            <a:srgbClr val="FF7C80"/>
          </a:solidFill>
          <a:ln w="31750">
            <a:solidFill>
              <a:srgbClr val="0033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GB" altLang="zh-CN" b="1" dirty="0" smtClean="0">
                <a:solidFill>
                  <a:schemeClr val="tx1"/>
                </a:solidFill>
                <a:latin typeface="Forte" pitchFamily="66" charset="0"/>
              </a:rPr>
              <a:t>Receiver</a:t>
            </a:r>
          </a:p>
          <a:p>
            <a:pPr algn="ctr">
              <a:spcBef>
                <a:spcPct val="0"/>
              </a:spcBef>
            </a:pPr>
            <a:r>
              <a:rPr kumimoji="0" lang="en-GB" altLang="zh-CN" b="1" dirty="0" smtClean="0">
                <a:solidFill>
                  <a:schemeClr val="tx1"/>
                </a:solidFill>
                <a:latin typeface="Forte" pitchFamily="66" charset="0"/>
              </a:rPr>
              <a:t>(Rx)</a:t>
            </a:r>
            <a:endParaRPr kumimoji="0" lang="en-GB" altLang="zh-CN" b="1" dirty="0">
              <a:solidFill>
                <a:schemeClr val="tx1"/>
              </a:solidFill>
              <a:latin typeface="Forte" pitchFamily="66" charset="0"/>
            </a:endParaRPr>
          </a:p>
        </p:txBody>
      </p:sp>
      <p:pic>
        <p:nvPicPr>
          <p:cNvPr id="1029214" name="Picture 9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2393950"/>
            <a:ext cx="990600" cy="1285875"/>
          </a:xfrm>
          <a:prstGeom prst="rect">
            <a:avLst/>
          </a:prstGeom>
          <a:noFill/>
        </p:spPr>
      </p:pic>
      <p:pic>
        <p:nvPicPr>
          <p:cNvPr id="1029215" name="Picture 9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2438400"/>
            <a:ext cx="990600" cy="1285875"/>
          </a:xfrm>
          <a:prstGeom prst="rect">
            <a:avLst/>
          </a:prstGeom>
          <a:noFill/>
        </p:spPr>
      </p:pic>
      <p:pic>
        <p:nvPicPr>
          <p:cNvPr id="1029219" name="Picture 99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2875" y="2889250"/>
            <a:ext cx="971550" cy="1209675"/>
          </a:xfrm>
          <a:prstGeom prst="rect">
            <a:avLst/>
          </a:prstGeom>
          <a:noFill/>
        </p:spPr>
      </p:pic>
      <p:sp>
        <p:nvSpPr>
          <p:cNvPr id="1029224" name="Rectangle 104"/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029225" name="Rectangle 105"/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029226" name="Rectangle 106"/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029227" name="Rectangle 107"/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1029228" name="Rectangle 108"/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</a:endParaRPr>
          </a:p>
        </p:txBody>
      </p:sp>
      <p:pic>
        <p:nvPicPr>
          <p:cNvPr id="1125378" name="Picture 2" descr="D:\STUDY\Teaching\第十届青年教师教学演示竞赛\22163S7-1-924K6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4350" y="1962150"/>
            <a:ext cx="1333500" cy="1333500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/>
        </p:nvGrpSpPr>
        <p:grpSpPr>
          <a:xfrm>
            <a:off x="5930900" y="4318000"/>
            <a:ext cx="3689350" cy="1847203"/>
            <a:chOff x="6508750" y="4293247"/>
            <a:chExt cx="3155950" cy="1847203"/>
          </a:xfrm>
        </p:grpSpPr>
        <p:pic>
          <p:nvPicPr>
            <p:cNvPr id="1123329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08750" y="4293247"/>
              <a:ext cx="3155950" cy="184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矩形 20"/>
            <p:cNvSpPr/>
            <p:nvPr/>
          </p:nvSpPr>
          <p:spPr bwMode="auto">
            <a:xfrm>
              <a:off x="6698867" y="4737747"/>
              <a:ext cx="1983982" cy="1200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3" rIns="91425" bIns="4571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The concept of 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+mn-lt"/>
                  <a:ea typeface="华文琥珀" pitchFamily="2" charset="-122"/>
                </a:rPr>
                <a:t>tradeoff </a:t>
              </a:r>
              <a:r>
                <a:rPr lang="en-US" altLang="zh-CN" b="1" dirty="0" smtClean="0">
                  <a:latin typeface="Chiller" pitchFamily="82" charset="0"/>
                  <a:ea typeface="华文琥珀" pitchFamily="2" charset="-122"/>
                </a:rPr>
                <a:t>appears ubiquitously in 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the</a:t>
              </a:r>
              <a:r>
                <a:rPr kumimoji="1" lang="en-US" altLang="zh-CN" sz="1800" b="1" i="0" u="none" strike="noStrike" cap="none" normalizeH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 investigation of wireless communications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！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4750" y="2184400"/>
            <a:ext cx="7245350" cy="4489700"/>
            <a:chOff x="1174750" y="2184400"/>
            <a:chExt cx="7245350" cy="44897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174750" y="2184400"/>
              <a:ext cx="7245350" cy="4489700"/>
              <a:chOff x="1441450" y="1473200"/>
              <a:chExt cx="7245350" cy="5112000"/>
            </a:xfrm>
          </p:grpSpPr>
          <p:sp>
            <p:nvSpPr>
              <p:cNvPr id="30" name="同侧圆角矩形 29"/>
              <p:cNvSpPr/>
              <p:nvPr/>
            </p:nvSpPr>
            <p:spPr bwMode="auto">
              <a:xfrm>
                <a:off x="1441450" y="1473200"/>
                <a:ext cx="7245350" cy="5112000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perspectiveRelaxed"/>
                <a:lightRig rig="threePt" dir="t"/>
              </a:scene3d>
              <a:sp3d>
                <a:bevelT prst="angle"/>
              </a:sp3d>
            </p:spPr>
            <p:txBody>
              <a:bodyPr vert="horz" wrap="square" lIns="91425" tIns="45713" rIns="91425" bIns="45713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2241550" y="4965362"/>
                <a:ext cx="5778500" cy="8059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3" rIns="91425" bIns="45713" numCol="1" rtlCol="0" anchor="t" anchorCtr="0" compatLnSpc="1">
                <a:prstTxWarp prst="textNoShape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>
                  <a:bevelT w="57150" h="38100" prst="artDeco"/>
                </a:sp3d>
              </a:bodyPr>
              <a:lstStyle/>
              <a:p>
                <a:r>
                  <a:rPr kumimoji="0" lang="en-US" altLang="zh-CN" sz="2000" b="1" dirty="0" smtClean="0">
                    <a:solidFill>
                      <a:srgbClr val="FF0000"/>
                    </a:solidFill>
                    <a:latin typeface="+mj-lt"/>
                    <a:ea typeface="宋体" charset="-122"/>
                  </a:rPr>
                  <a:t>Enabling foundation 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+mj-lt"/>
                    <a:ea typeface="宋体" charset="-122"/>
                  </a:rPr>
                  <a:t>for successful analysis and design of any wireless system!</a:t>
                </a:r>
                <a:endParaRPr kumimoji="1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SimSun" pitchFamily="2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 bwMode="auto">
            <a:xfrm>
              <a:off x="2330450" y="3340100"/>
              <a:ext cx="4978400" cy="1200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3" rIns="91425" bIns="45713" numCol="1" rtlCol="0" anchor="t" anchorCtr="0" compatLnSpc="1">
              <a:prstTxWarp prst="textNoShape">
                <a:avLst/>
              </a:prstTxWarp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 Black" pitchFamily="34" charset="0"/>
                </a:rPr>
                <a:t>Knowledge of Wireless Channels</a:t>
              </a:r>
              <a:endParaRPr kumimoji="1" lang="zh-CN" alt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ea typeface="SimSun" pitchFamily="2" charset="-122"/>
              </a:endParaRPr>
            </a:p>
          </p:txBody>
        </p:sp>
      </p:grpSp>
      <p:sp>
        <p:nvSpPr>
          <p:cNvPr id="37" name="下箭头 36"/>
          <p:cNvSpPr/>
          <p:nvPr/>
        </p:nvSpPr>
        <p:spPr bwMode="auto">
          <a:xfrm rot="10800000">
            <a:off x="4508500" y="2851150"/>
            <a:ext cx="1022350" cy="360000"/>
          </a:xfrm>
          <a:prstGeom prst="downArrow">
            <a:avLst>
              <a:gd name="adj1" fmla="val 50000"/>
              <a:gd name="adj2" fmla="val 39167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13" rIns="91425" bIns="45713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02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2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2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2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2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9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2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029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029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02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578E-6 -3.7037E-6 C 0.05126 -0.04074 0.10301 -0.08101 0.12528 -0.09791 C 0.14771 -0.11458 0.1405 -0.10833 0.13345 -0.10162 " pathEditMode="relative" rAng="0" ptsTypes="aaA">
                                      <p:cBhvr>
                                        <p:cTn id="105" dur="2000" fill="hold"/>
                                        <p:tgtEl>
                                          <p:spTgt spid="1029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57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56 -0.09838 " pathEditMode="relative" ptsTypes="AA">
                                      <p:cBhvr>
                                        <p:cTn id="107" dur="2000" fill="hold"/>
                                        <p:tgtEl>
                                          <p:spTgt spid="1029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2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02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029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29192" grpId="0" animBg="1"/>
      <p:bldP spid="1029192" grpId="1" animBg="1"/>
      <p:bldP spid="1029201" grpId="0" animBg="1"/>
      <p:bldP spid="1029201" grpId="1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679" name="Group 15"/>
          <p:cNvGrpSpPr>
            <a:grpSpLocks/>
          </p:cNvGrpSpPr>
          <p:nvPr/>
        </p:nvGrpSpPr>
        <p:grpSpPr bwMode="auto">
          <a:xfrm>
            <a:off x="996950" y="1428750"/>
            <a:ext cx="7734300" cy="4711700"/>
            <a:chOff x="739" y="1083"/>
            <a:chExt cx="4763" cy="2751"/>
          </a:xfrm>
        </p:grpSpPr>
        <p:pic>
          <p:nvPicPr>
            <p:cNvPr id="1137670" name="Picture 6" descr="multi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" y="1083"/>
              <a:ext cx="4763" cy="2751"/>
            </a:xfrm>
            <a:prstGeom prst="rect">
              <a:avLst/>
            </a:prstGeom>
            <a:noFill/>
          </p:spPr>
        </p:pic>
        <p:sp>
          <p:nvSpPr>
            <p:cNvPr id="1137671" name="Text Box 7"/>
            <p:cNvSpPr txBox="1">
              <a:spLocks noChangeArrowheads="1"/>
            </p:cNvSpPr>
            <p:nvPr/>
          </p:nvSpPr>
          <p:spPr bwMode="auto">
            <a:xfrm>
              <a:off x="1192" y="1777"/>
              <a:ext cx="75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Base station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2" name="Text Box 8"/>
            <p:cNvSpPr txBox="1">
              <a:spLocks noChangeArrowheads="1"/>
            </p:cNvSpPr>
            <p:nvPr/>
          </p:nvSpPr>
          <p:spPr bwMode="auto">
            <a:xfrm>
              <a:off x="1780" y="3065"/>
              <a:ext cx="83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Shadowing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（阴影效应）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3" name="Text Box 9"/>
            <p:cNvSpPr txBox="1">
              <a:spLocks noChangeArrowheads="1"/>
            </p:cNvSpPr>
            <p:nvPr/>
          </p:nvSpPr>
          <p:spPr bwMode="auto">
            <a:xfrm>
              <a:off x="2928" y="1329"/>
              <a:ext cx="6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Scattering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（散射）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4" name="Text Box 10"/>
            <p:cNvSpPr txBox="1">
              <a:spLocks noChangeArrowheads="1"/>
            </p:cNvSpPr>
            <p:nvPr/>
          </p:nvSpPr>
          <p:spPr bwMode="auto">
            <a:xfrm>
              <a:off x="3152" y="2673"/>
              <a:ext cx="81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Diffraction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（衍射）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5" name="Text Box 11"/>
            <p:cNvSpPr txBox="1">
              <a:spLocks noChangeArrowheads="1"/>
            </p:cNvSpPr>
            <p:nvPr/>
          </p:nvSpPr>
          <p:spPr bwMode="auto">
            <a:xfrm>
              <a:off x="2652" y="2312"/>
              <a:ext cx="10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Line-of-sight path {LOS}</a:t>
              </a:r>
            </a:p>
          </p:txBody>
        </p:sp>
        <p:sp>
          <p:nvSpPr>
            <p:cNvPr id="1137676" name="Text Box 12"/>
            <p:cNvSpPr txBox="1">
              <a:spLocks noChangeArrowheads="1"/>
            </p:cNvSpPr>
            <p:nvPr/>
          </p:nvSpPr>
          <p:spPr bwMode="auto">
            <a:xfrm>
              <a:off x="3694" y="3231"/>
              <a:ext cx="74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Scattering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（散射）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7" name="Text Box 13"/>
            <p:cNvSpPr txBox="1">
              <a:spLocks noChangeArrowheads="1"/>
            </p:cNvSpPr>
            <p:nvPr/>
          </p:nvSpPr>
          <p:spPr bwMode="auto">
            <a:xfrm>
              <a:off x="4524" y="2785"/>
              <a:ext cx="60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Mobile station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37678" name="Text Box 14"/>
            <p:cNvSpPr txBox="1">
              <a:spLocks noChangeArrowheads="1"/>
            </p:cNvSpPr>
            <p:nvPr/>
          </p:nvSpPr>
          <p:spPr bwMode="auto">
            <a:xfrm>
              <a:off x="4440" y="2057"/>
              <a:ext cx="72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Reflection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（反射）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45878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II. </a:t>
            </a:r>
            <a:r>
              <a:rPr lang="en-US" altLang="zh-CN" sz="2800" b="1" dirty="0" smtClean="0">
                <a:latin typeface="Arial Black" pitchFamily="34" charset="0"/>
              </a:rPr>
              <a:t>What Are Wireless Channels?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273050" y="984250"/>
            <a:ext cx="9405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dirty="0">
                <a:solidFill>
                  <a:schemeClr val="tx1"/>
                </a:solidFill>
              </a:rPr>
              <a:t>Wireless channels are the </a:t>
            </a:r>
            <a:r>
              <a:rPr kumimoji="0" lang="en-US" altLang="zh-CN" sz="2000" b="1" dirty="0">
                <a:solidFill>
                  <a:schemeClr val="tx1"/>
                </a:solidFill>
              </a:rPr>
              <a:t>real environments </a:t>
            </a:r>
            <a:r>
              <a:rPr kumimoji="0" lang="en-US" altLang="zh-CN" sz="2000" dirty="0">
                <a:solidFill>
                  <a:schemeClr val="tx1"/>
                </a:solidFill>
              </a:rPr>
              <a:t>in which the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Tx</a:t>
            </a:r>
            <a:r>
              <a:rPr kumimoji="0" lang="en-US" altLang="zh-CN" sz="2000" dirty="0">
                <a:solidFill>
                  <a:schemeClr val="tx1"/>
                </a:solidFill>
              </a:rPr>
              <a:t> and Rx are operating.</a:t>
            </a:r>
            <a:r>
              <a:rPr kumimoji="0" lang="en-US" altLang="zh-CN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None/>
            </a:pPr>
            <a:endParaRPr kumimoji="0"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32" name="Rectangle 32"/>
          <p:cNvSpPr>
            <a:spLocks noGrp="1" noChangeArrowheads="1"/>
          </p:cNvSpPr>
          <p:nvPr>
            <p:ph type="title"/>
          </p:nvPr>
        </p:nvSpPr>
        <p:spPr>
          <a:xfrm>
            <a:off x="374650" y="539750"/>
            <a:ext cx="4711700" cy="611188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en-US" altLang="zh-CN" sz="2800" b="1" dirty="0" smtClean="0">
                <a:solidFill>
                  <a:schemeClr val="bg2"/>
                </a:solidFill>
                <a:latin typeface="Arial Black" pitchFamily="34" charset="0"/>
              </a:rPr>
              <a:t>Common Problems</a:t>
            </a:r>
            <a:endParaRPr lang="en-US" sz="2800" b="1" dirty="0">
              <a:solidFill>
                <a:schemeClr val="bg2"/>
              </a:solidFill>
              <a:latin typeface="Arial Black" pitchFamily="34" charset="0"/>
            </a:endParaRPr>
          </a:p>
        </p:txBody>
      </p:sp>
      <p:pic>
        <p:nvPicPr>
          <p:cNvPr id="11253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184400"/>
            <a:ext cx="1862455" cy="211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1050" y="3429000"/>
            <a:ext cx="406400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5264150" y="673100"/>
            <a:ext cx="4184650" cy="3733800"/>
            <a:chOff x="5264150" y="673100"/>
            <a:chExt cx="4184650" cy="3733800"/>
          </a:xfrm>
        </p:grpSpPr>
        <p:pic>
          <p:nvPicPr>
            <p:cNvPr id="16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97650" y="939800"/>
              <a:ext cx="62865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538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53100" y="1339850"/>
              <a:ext cx="62865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538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2050" y="120650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31050" y="80645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4450" y="1028700"/>
              <a:ext cx="62865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42300" y="67310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31100" y="240665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8950" y="200660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64550" y="2406650"/>
              <a:ext cx="62865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20150" y="1117600"/>
              <a:ext cx="62865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1950" y="2540000"/>
              <a:ext cx="539750" cy="1079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6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75600" y="3340100"/>
              <a:ext cx="533400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64150" y="1295400"/>
              <a:ext cx="539750" cy="1079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09050" y="2984500"/>
              <a:ext cx="539750" cy="1079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2538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200" y="1206500"/>
            <a:ext cx="4594879" cy="227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195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650" y="4495800"/>
            <a:ext cx="81194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 Box 67"/>
          <p:cNvSpPr txBox="1">
            <a:spLocks noChangeArrowheads="1"/>
          </p:cNvSpPr>
          <p:nvPr/>
        </p:nvSpPr>
        <p:spPr bwMode="auto">
          <a:xfrm>
            <a:off x="5219700" y="4372644"/>
            <a:ext cx="4711700" cy="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Chiller" pitchFamily="82" charset="0"/>
                <a:ea typeface="华文楷体" pitchFamily="2" charset="-122"/>
              </a:rPr>
              <a:t>Fail to see the forest for the trees. </a:t>
            </a:r>
            <a:endParaRPr lang="en-US" altLang="zh-CN" sz="2800" baseline="30000" dirty="0">
              <a:solidFill>
                <a:schemeClr val="tx1"/>
              </a:solidFill>
              <a:latin typeface="Chiller" pitchFamily="82" charset="0"/>
              <a:ea typeface="华文楷体" pitchFamily="2" charset="-122"/>
            </a:endParaRP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0" y="3616994"/>
            <a:ext cx="5842000" cy="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Chiller" pitchFamily="82" charset="0"/>
                <a:ea typeface="华文楷体" pitchFamily="2" charset="-122"/>
              </a:rPr>
              <a:t>Draw a trolley without raising head to look the road. </a:t>
            </a:r>
            <a:endParaRPr lang="en-US" altLang="zh-CN" sz="2800" baseline="30000" dirty="0">
              <a:solidFill>
                <a:schemeClr val="tx1"/>
              </a:solidFill>
              <a:latin typeface="Chiller" pitchFamily="82" charset="0"/>
              <a:ea typeface="华文楷体" pitchFamily="2" charset="-122"/>
            </a:endParaRPr>
          </a:p>
        </p:txBody>
      </p:sp>
      <p:pic>
        <p:nvPicPr>
          <p:cNvPr id="1123329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50" y="1117600"/>
            <a:ext cx="7877743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1841500" y="1517650"/>
            <a:ext cx="115570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Path Loss 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2" name="Text Box 67"/>
          <p:cNvSpPr txBox="1">
            <a:spLocks noChangeArrowheads="1"/>
          </p:cNvSpPr>
          <p:nvPr/>
        </p:nvSpPr>
        <p:spPr bwMode="auto">
          <a:xfrm>
            <a:off x="2641600" y="2139950"/>
            <a:ext cx="1911350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2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Shadowing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3930650" y="1517650"/>
            <a:ext cx="3422650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Righ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Small Scale Fading</a:t>
            </a:r>
            <a:endParaRPr lang="en-US" altLang="zh-CN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4286250" y="2584450"/>
            <a:ext cx="3244850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BottomDown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FFF00"/>
                </a:solidFill>
                <a:latin typeface="Arial Black" pitchFamily="34" charset="0"/>
                <a:ea typeface="华文楷体" pitchFamily="2" charset="-122"/>
              </a:rPr>
              <a:t>Channel Impulse Response</a:t>
            </a:r>
            <a:endParaRPr lang="en-US" altLang="zh-CN" sz="1600" baseline="30000" dirty="0">
              <a:solidFill>
                <a:srgbClr val="FFFF00"/>
              </a:solidFill>
              <a:latin typeface="Arial Black" pitchFamily="34" charset="0"/>
              <a:ea typeface="华文楷体" pitchFamily="2" charset="-122"/>
            </a:endParaRPr>
          </a:p>
        </p:txBody>
      </p:sp>
      <p:pic>
        <p:nvPicPr>
          <p:cNvPr id="121958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86750" y="4584700"/>
            <a:ext cx="1260475" cy="145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1485900" y="4328194"/>
            <a:ext cx="1911350" cy="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prstTxWarp prst="textArchUp">
              <a:avLst/>
            </a:prstTxWarp>
            <a:spAutoFit/>
            <a:scene3d>
              <a:camera prst="isometricOffAxis1Righ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Frequency Selectivity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7531100" y="4006850"/>
            <a:ext cx="1333500" cy="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Time Selectivity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7" name="Text Box 67"/>
          <p:cNvSpPr txBox="1">
            <a:spLocks noChangeArrowheads="1"/>
          </p:cNvSpPr>
          <p:nvPr/>
        </p:nvSpPr>
        <p:spPr bwMode="auto">
          <a:xfrm>
            <a:off x="7620000" y="1339850"/>
            <a:ext cx="1333500" cy="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perspectiveRelaxed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Space Selectivity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8" name="Text Box 67"/>
          <p:cNvSpPr txBox="1">
            <a:spLocks noChangeArrowheads="1"/>
          </p:cNvSpPr>
          <p:nvPr/>
        </p:nvSpPr>
        <p:spPr bwMode="auto">
          <a:xfrm>
            <a:off x="7575550" y="2006600"/>
            <a:ext cx="1911350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2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Delay dispersion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39" name="Text Box 67"/>
          <p:cNvSpPr txBox="1">
            <a:spLocks noChangeArrowheads="1"/>
          </p:cNvSpPr>
          <p:nvPr/>
        </p:nvSpPr>
        <p:spPr bwMode="auto">
          <a:xfrm>
            <a:off x="1485900" y="3473450"/>
            <a:ext cx="1911350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2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Doppler Dispersion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7486650" y="3162300"/>
            <a:ext cx="1911350" cy="64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Lef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Angle Dispersion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3708400" y="3295650"/>
            <a:ext cx="3244850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perspectiveContrastingRightFacing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FFF00"/>
                </a:solidFill>
                <a:latin typeface="Arial Black" pitchFamily="34" charset="0"/>
                <a:ea typeface="华文楷体" pitchFamily="2" charset="-122"/>
              </a:rPr>
              <a:t>Coherent Time</a:t>
            </a:r>
            <a:endParaRPr lang="en-US" altLang="zh-CN" sz="1600" baseline="30000" dirty="0">
              <a:solidFill>
                <a:srgbClr val="FFFF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508250" y="2895600"/>
            <a:ext cx="3244850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perspectiveContrastingRightFacing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FFF00"/>
                </a:solidFill>
                <a:latin typeface="Arial Black" pitchFamily="34" charset="0"/>
                <a:ea typeface="华文楷体" pitchFamily="2" charset="-122"/>
              </a:rPr>
              <a:t>Narrowband Channel</a:t>
            </a:r>
            <a:endParaRPr lang="en-US" altLang="zh-CN" sz="1600" baseline="30000" dirty="0">
              <a:solidFill>
                <a:srgbClr val="FFFF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3841750" y="4318000"/>
            <a:ext cx="333375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Wideband Channel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4" name="Text Box 67"/>
          <p:cNvSpPr txBox="1">
            <a:spLocks noChangeArrowheads="1"/>
          </p:cNvSpPr>
          <p:nvPr/>
        </p:nvSpPr>
        <p:spPr bwMode="auto">
          <a:xfrm>
            <a:off x="5664200" y="2334810"/>
            <a:ext cx="3244850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perspectiveContrastingRightFacing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b="1" dirty="0" smtClean="0">
                <a:solidFill>
                  <a:srgbClr val="FFFF00"/>
                </a:solidFill>
                <a:latin typeface="Arial Black" pitchFamily="34" charset="0"/>
                <a:ea typeface="华文楷体" pitchFamily="2" charset="-122"/>
              </a:rPr>
              <a:t>Coherent Bandwidth</a:t>
            </a:r>
            <a:endParaRPr lang="en-US" altLang="zh-CN" sz="1600" baseline="30000" dirty="0">
              <a:solidFill>
                <a:srgbClr val="FFFF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5" name="Text Box 67"/>
          <p:cNvSpPr txBox="1">
            <a:spLocks noChangeArrowheads="1"/>
          </p:cNvSpPr>
          <p:nvPr/>
        </p:nvSpPr>
        <p:spPr bwMode="auto">
          <a:xfrm>
            <a:off x="1041400" y="2806700"/>
            <a:ext cx="333375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FF00"/>
                </a:solidFill>
                <a:latin typeface="Arial Black" pitchFamily="34" charset="0"/>
                <a:ea typeface="华文楷体" pitchFamily="2" charset="-122"/>
              </a:rPr>
              <a:t>Fast Fading Channel</a:t>
            </a:r>
            <a:endParaRPr lang="en-US" altLang="zh-CN" sz="1400" baseline="30000" dirty="0">
              <a:solidFill>
                <a:srgbClr val="FFFF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6" name="Text Box 67"/>
          <p:cNvSpPr txBox="1">
            <a:spLocks noChangeArrowheads="1"/>
          </p:cNvSpPr>
          <p:nvPr/>
        </p:nvSpPr>
        <p:spPr bwMode="auto">
          <a:xfrm>
            <a:off x="1263650" y="2184400"/>
            <a:ext cx="1911350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2Righ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Delay Spread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47" name="Text Box 67"/>
          <p:cNvSpPr txBox="1">
            <a:spLocks noChangeArrowheads="1"/>
          </p:cNvSpPr>
          <p:nvPr/>
        </p:nvSpPr>
        <p:spPr bwMode="auto">
          <a:xfrm>
            <a:off x="3975100" y="3829050"/>
            <a:ext cx="3244850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  <a:scene3d>
              <a:camera prst="isometricOffAxis2Lef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itchFamily="34" charset="0"/>
                <a:ea typeface="华文楷体" pitchFamily="2" charset="-122"/>
              </a:rPr>
              <a:t>Slow Fading Channel</a:t>
            </a:r>
            <a:endParaRPr lang="en-US" altLang="zh-CN" baseline="300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 Black" pitchFamily="34" charset="0"/>
              <a:ea typeface="华文楷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086100" y="4584700"/>
            <a:ext cx="3644900" cy="1580503"/>
            <a:chOff x="6508750" y="4559947"/>
            <a:chExt cx="2875421" cy="1580503"/>
          </a:xfrm>
        </p:grpSpPr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508750" y="4559947"/>
              <a:ext cx="2875421" cy="158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矩形 49"/>
            <p:cNvSpPr/>
            <p:nvPr/>
          </p:nvSpPr>
          <p:spPr bwMode="auto">
            <a:xfrm>
              <a:off x="6733933" y="4871097"/>
              <a:ext cx="1913850" cy="1200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3" rIns="91425" bIns="4571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b="1" dirty="0" smtClean="0">
                  <a:latin typeface="Chiller" pitchFamily="82" charset="0"/>
                  <a:ea typeface="华文琥珀" pitchFamily="2" charset="-122"/>
                </a:rPr>
                <a:t>Provide a unified and conceptually simple explanation of a morass of concepts for wireless channels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2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2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2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2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0" grpId="0"/>
      <p:bldP spid="30" grpId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996950" y="1428750"/>
            <a:ext cx="7734300" cy="4711700"/>
            <a:chOff x="739" y="1083"/>
            <a:chExt cx="4763" cy="2751"/>
          </a:xfrm>
        </p:grpSpPr>
        <p:pic>
          <p:nvPicPr>
            <p:cNvPr id="11" name="Picture 6" descr="multi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" y="1083"/>
              <a:ext cx="4763" cy="2751"/>
            </a:xfrm>
            <a:prstGeom prst="rect">
              <a:avLst/>
            </a:prstGeom>
            <a:noFill/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92" y="1777"/>
              <a:ext cx="75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Base station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80" y="3065"/>
              <a:ext cx="83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Shadowing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（阴影效应）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28" y="1329"/>
              <a:ext cx="6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Scattering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（散射）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152" y="2673"/>
              <a:ext cx="81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Diffraction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（衍射）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652" y="2312"/>
              <a:ext cx="10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Line-of-sight path {LOS}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694" y="3231"/>
              <a:ext cx="74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Scattering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（散射）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524" y="2785"/>
              <a:ext cx="60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Mobile station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440" y="2057"/>
              <a:ext cx="72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Reflection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（反射）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任意多边形 50"/>
          <p:cNvSpPr/>
          <p:nvPr/>
        </p:nvSpPr>
        <p:spPr bwMode="auto">
          <a:xfrm>
            <a:off x="6597650" y="5251450"/>
            <a:ext cx="1476000" cy="504000"/>
          </a:xfrm>
          <a:custGeom>
            <a:avLst/>
            <a:gdLst>
              <a:gd name="connsiteX0" fmla="*/ 21265 w 1107558"/>
              <a:gd name="connsiteY0" fmla="*/ 1772 h 480238"/>
              <a:gd name="connsiteX1" fmla="*/ 659218 w 1107558"/>
              <a:gd name="connsiteY1" fmla="*/ 54935 h 480238"/>
              <a:gd name="connsiteX2" fmla="*/ 1084521 w 1107558"/>
              <a:gd name="connsiteY2" fmla="*/ 331382 h 480238"/>
              <a:gd name="connsiteX3" fmla="*/ 520995 w 1107558"/>
              <a:gd name="connsiteY3" fmla="*/ 437707 h 480238"/>
              <a:gd name="connsiteX4" fmla="*/ 0 w 1107558"/>
              <a:gd name="connsiteY4" fmla="*/ 480238 h 48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558" h="480238">
                <a:moveTo>
                  <a:pt x="21265" y="1772"/>
                </a:moveTo>
                <a:cubicBezTo>
                  <a:pt x="251637" y="886"/>
                  <a:pt x="482009" y="0"/>
                  <a:pt x="659218" y="54935"/>
                </a:cubicBezTo>
                <a:cubicBezTo>
                  <a:pt x="836427" y="109870"/>
                  <a:pt x="1107558" y="267587"/>
                  <a:pt x="1084521" y="331382"/>
                </a:cubicBezTo>
                <a:cubicBezTo>
                  <a:pt x="1061484" y="395177"/>
                  <a:pt x="701748" y="412898"/>
                  <a:pt x="520995" y="437707"/>
                </a:cubicBezTo>
                <a:cubicBezTo>
                  <a:pt x="340242" y="462516"/>
                  <a:pt x="170121" y="471377"/>
                  <a:pt x="0" y="480238"/>
                </a:cubicBezTo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68300"/>
            <a:ext cx="8915400" cy="67945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it-IT" altLang="zh-CN" sz="2800" b="1" dirty="0">
                <a:latin typeface="Arial Black" pitchFamily="34" charset="0"/>
              </a:rPr>
              <a:t>III. Three Phenomena in Wireless Channels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092712" name="Rectangle 104"/>
          <p:cNvSpPr>
            <a:spLocks noChangeArrowheads="1"/>
          </p:cNvSpPr>
          <p:nvPr/>
        </p:nvSpPr>
        <p:spPr bwMode="auto">
          <a:xfrm>
            <a:off x="273050" y="1089025"/>
            <a:ext cx="94059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 dirty="0">
                <a:solidFill>
                  <a:schemeClr val="tx1"/>
                </a:solidFill>
              </a:rPr>
              <a:t>Fading</a:t>
            </a:r>
            <a:r>
              <a:rPr kumimoji="0" lang="en-US" altLang="zh-CN" sz="2000" dirty="0">
                <a:solidFill>
                  <a:schemeClr val="tx1"/>
                </a:solidFill>
              </a:rPr>
              <a:t>: </a:t>
            </a:r>
            <a:r>
              <a:rPr kumimoji="0" lang="en-US" altLang="zh-CN" dirty="0">
                <a:solidFill>
                  <a:schemeClr val="tx1"/>
                </a:solidFill>
              </a:rPr>
              <a:t>variation of the received signal power due to the environment, </a:t>
            </a:r>
            <a:r>
              <a:rPr kumimoji="0" lang="en-US" altLang="zh-CN" dirty="0" err="1">
                <a:solidFill>
                  <a:schemeClr val="tx1"/>
                </a:solidFill>
              </a:rPr>
              <a:t>multipaths</a:t>
            </a:r>
            <a:r>
              <a:rPr kumimoji="0" lang="en-US" altLang="zh-CN" dirty="0">
                <a:solidFill>
                  <a:schemeClr val="tx1"/>
                </a:solidFill>
              </a:rPr>
              <a:t>, and mobility.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None/>
            </a:pPr>
            <a:endParaRPr kumimoji="0"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67"/>
          <p:cNvSpPr txBox="1">
            <a:spLocks noChangeArrowheads="1"/>
          </p:cNvSpPr>
          <p:nvPr/>
        </p:nvSpPr>
        <p:spPr bwMode="auto">
          <a:xfrm>
            <a:off x="2108200" y="1962150"/>
            <a:ext cx="177800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Environment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2908300" y="3206750"/>
            <a:ext cx="177800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Multipaths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22" name="Text Box 67"/>
          <p:cNvSpPr txBox="1">
            <a:spLocks noChangeArrowheads="1"/>
          </p:cNvSpPr>
          <p:nvPr/>
        </p:nvSpPr>
        <p:spPr bwMode="auto">
          <a:xfrm>
            <a:off x="7264400" y="3962400"/>
            <a:ext cx="128905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Mobility</a:t>
            </a:r>
            <a:endParaRPr lang="en-US" altLang="zh-CN" sz="1400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775100" y="3917950"/>
            <a:ext cx="756000" cy="57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08300" y="2717800"/>
            <a:ext cx="266700" cy="115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50" y="3206750"/>
            <a:ext cx="765036" cy="1644650"/>
          </a:xfrm>
          <a:prstGeom prst="rect">
            <a:avLst/>
          </a:prstGeom>
          <a:noFill/>
        </p:spPr>
      </p:pic>
      <p:pic>
        <p:nvPicPr>
          <p:cNvPr id="26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5550" y="5207000"/>
            <a:ext cx="444500" cy="587375"/>
          </a:xfrm>
          <a:prstGeom prst="rect">
            <a:avLst/>
          </a:prstGeom>
          <a:noFill/>
        </p:spPr>
      </p:pic>
      <p:sp>
        <p:nvSpPr>
          <p:cNvPr id="27" name="弧形 26"/>
          <p:cNvSpPr/>
          <p:nvPr/>
        </p:nvSpPr>
        <p:spPr bwMode="auto">
          <a:xfrm rot="2950322">
            <a:off x="656472" y="3264742"/>
            <a:ext cx="488950" cy="733635"/>
          </a:xfrm>
          <a:prstGeom prst="arc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弧形 27"/>
          <p:cNvSpPr/>
          <p:nvPr/>
        </p:nvSpPr>
        <p:spPr bwMode="auto">
          <a:xfrm rot="6383595">
            <a:off x="996768" y="3239332"/>
            <a:ext cx="1456090" cy="1112239"/>
          </a:xfrm>
          <a:prstGeom prst="arc">
            <a:avLst>
              <a:gd name="adj1" fmla="val 12558889"/>
              <a:gd name="adj2" fmla="val 20295253"/>
            </a:avLst>
          </a:prstGeom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弧形 28"/>
          <p:cNvSpPr/>
          <p:nvPr/>
        </p:nvSpPr>
        <p:spPr bwMode="auto">
          <a:xfrm rot="6652458">
            <a:off x="2035176" y="3775337"/>
            <a:ext cx="1889588" cy="590766"/>
          </a:xfrm>
          <a:prstGeom prst="arc">
            <a:avLst>
              <a:gd name="adj1" fmla="val 11109095"/>
              <a:gd name="adj2" fmla="val 268685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弧形 29"/>
          <p:cNvSpPr/>
          <p:nvPr/>
        </p:nvSpPr>
        <p:spPr bwMode="auto">
          <a:xfrm rot="6580515">
            <a:off x="2565792" y="3711036"/>
            <a:ext cx="2877489" cy="883648"/>
          </a:xfrm>
          <a:prstGeom prst="arc">
            <a:avLst>
              <a:gd name="adj1" fmla="val 11226954"/>
              <a:gd name="adj2" fmla="val 21417410"/>
            </a:avLst>
          </a:prstGeom>
          <a:ln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弧形 30"/>
          <p:cNvSpPr/>
          <p:nvPr/>
        </p:nvSpPr>
        <p:spPr bwMode="auto">
          <a:xfrm rot="6402728">
            <a:off x="3469506" y="3594640"/>
            <a:ext cx="3871092" cy="933652"/>
          </a:xfrm>
          <a:prstGeom prst="arc">
            <a:avLst>
              <a:gd name="adj1" fmla="val 11382856"/>
              <a:gd name="adj2" fmla="val 21417410"/>
            </a:avLst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弧形 31"/>
          <p:cNvSpPr/>
          <p:nvPr/>
        </p:nvSpPr>
        <p:spPr bwMode="auto">
          <a:xfrm rot="6106718">
            <a:off x="5553052" y="3588553"/>
            <a:ext cx="4280865" cy="955083"/>
          </a:xfrm>
          <a:prstGeom prst="arc">
            <a:avLst>
              <a:gd name="adj1" fmla="val 10990711"/>
              <a:gd name="adj2" fmla="val 214174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弧形 32"/>
          <p:cNvSpPr/>
          <p:nvPr/>
        </p:nvSpPr>
        <p:spPr bwMode="auto">
          <a:xfrm rot="6263901">
            <a:off x="4743452" y="3639090"/>
            <a:ext cx="3871092" cy="933652"/>
          </a:xfrm>
          <a:prstGeom prst="arc">
            <a:avLst>
              <a:gd name="adj1" fmla="val 11098610"/>
              <a:gd name="adj2" fmla="val 214174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400" y="1517651"/>
            <a:ext cx="5156200" cy="1730161"/>
            <a:chOff x="152400" y="1517651"/>
            <a:chExt cx="5156200" cy="1730161"/>
          </a:xfrm>
        </p:grpSpPr>
        <p:cxnSp>
          <p:nvCxnSpPr>
            <p:cNvPr id="35" name="直接箭头连接符 34"/>
            <p:cNvCxnSpPr/>
            <p:nvPr/>
          </p:nvCxnSpPr>
          <p:spPr bwMode="auto">
            <a:xfrm rot="16200000" flipV="1">
              <a:off x="-247253" y="2228454"/>
              <a:ext cx="1423194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 bwMode="auto">
            <a:xfrm flipV="1">
              <a:off x="463550" y="2892028"/>
              <a:ext cx="4845050" cy="4881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508000" y="2940050"/>
              <a:ext cx="4267200" cy="30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5" tIns="45713" rIns="91425" bIns="45713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Arial Black" pitchFamily="34" charset="0"/>
                  <a:ea typeface="华文楷体" pitchFamily="2" charset="-122"/>
                </a:rPr>
                <a:t>Distance between the </a:t>
              </a:r>
              <a:r>
                <a:rPr lang="en-US" altLang="zh-CN" sz="1400" b="1" dirty="0" err="1" smtClean="0">
                  <a:solidFill>
                    <a:schemeClr val="tx1"/>
                  </a:solidFill>
                  <a:latin typeface="Arial Black" pitchFamily="34" charset="0"/>
                  <a:ea typeface="华文楷体" pitchFamily="2" charset="-122"/>
                </a:rPr>
                <a:t>Tx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Arial Black" pitchFamily="34" charset="0"/>
                  <a:ea typeface="华文楷体" pitchFamily="2" charset="-122"/>
                </a:rPr>
                <a:t> and Rx</a:t>
              </a:r>
              <a:endParaRPr lang="en-US" altLang="zh-CN" sz="1400" baseline="30000" dirty="0">
                <a:solidFill>
                  <a:schemeClr val="tx1"/>
                </a:solidFill>
                <a:latin typeface="Arial Black" pitchFamily="34" charset="0"/>
                <a:ea typeface="华文楷体" pitchFamily="2" charset="-122"/>
              </a:endParaRPr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 rot="16200000">
              <a:off x="-204894" y="2097194"/>
              <a:ext cx="1022350" cy="30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5" tIns="45713" rIns="91425" bIns="45713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Arial Black" pitchFamily="34" charset="0"/>
                  <a:ea typeface="华文楷体" pitchFamily="2" charset="-122"/>
                </a:rPr>
                <a:t>Power</a:t>
              </a:r>
              <a:endParaRPr lang="en-US" altLang="zh-CN" sz="1400" baseline="30000" dirty="0">
                <a:solidFill>
                  <a:schemeClr val="tx1"/>
                </a:solidFill>
                <a:latin typeface="Arial Black" pitchFamily="34" charset="0"/>
                <a:ea typeface="华文楷体" pitchFamily="2" charset="-122"/>
              </a:endParaRPr>
            </a:p>
          </p:txBody>
        </p:sp>
      </p:grpSp>
      <p:sp>
        <p:nvSpPr>
          <p:cNvPr id="48" name="任意多边形 47"/>
          <p:cNvSpPr/>
          <p:nvPr/>
        </p:nvSpPr>
        <p:spPr bwMode="auto">
          <a:xfrm>
            <a:off x="673395" y="1706083"/>
            <a:ext cx="4058093" cy="1245781"/>
          </a:xfrm>
          <a:custGeom>
            <a:avLst/>
            <a:gdLst>
              <a:gd name="connsiteX0" fmla="*/ 7089 w 4058093"/>
              <a:gd name="connsiteY0" fmla="*/ 69111 h 1245781"/>
              <a:gd name="connsiteX1" fmla="*/ 81517 w 4058093"/>
              <a:gd name="connsiteY1" fmla="*/ 15948 h 1245781"/>
              <a:gd name="connsiteX2" fmla="*/ 70884 w 4058093"/>
              <a:gd name="connsiteY2" fmla="*/ 58479 h 1245781"/>
              <a:gd name="connsiteX3" fmla="*/ 166577 w 4058093"/>
              <a:gd name="connsiteY3" fmla="*/ 5316 h 1245781"/>
              <a:gd name="connsiteX4" fmla="*/ 92149 w 4058093"/>
              <a:gd name="connsiteY4" fmla="*/ 90376 h 1245781"/>
              <a:gd name="connsiteX5" fmla="*/ 230372 w 4058093"/>
              <a:gd name="connsiteY5" fmla="*/ 26581 h 1245781"/>
              <a:gd name="connsiteX6" fmla="*/ 60252 w 4058093"/>
              <a:gd name="connsiteY6" fmla="*/ 111641 h 1245781"/>
              <a:gd name="connsiteX7" fmla="*/ 251638 w 4058093"/>
              <a:gd name="connsiteY7" fmla="*/ 79744 h 1245781"/>
              <a:gd name="connsiteX8" fmla="*/ 92149 w 4058093"/>
              <a:gd name="connsiteY8" fmla="*/ 143539 h 1245781"/>
              <a:gd name="connsiteX9" fmla="*/ 230372 w 4058093"/>
              <a:gd name="connsiteY9" fmla="*/ 122274 h 1245781"/>
              <a:gd name="connsiteX10" fmla="*/ 17721 w 4058093"/>
              <a:gd name="connsiteY10" fmla="*/ 239232 h 1245781"/>
              <a:gd name="connsiteX11" fmla="*/ 124047 w 4058093"/>
              <a:gd name="connsiteY11" fmla="*/ 207334 h 1245781"/>
              <a:gd name="connsiteX12" fmla="*/ 7089 w 4058093"/>
              <a:gd name="connsiteY12" fmla="*/ 334925 h 1245781"/>
              <a:gd name="connsiteX13" fmla="*/ 145312 w 4058093"/>
              <a:gd name="connsiteY13" fmla="*/ 186069 h 1245781"/>
              <a:gd name="connsiteX14" fmla="*/ 145312 w 4058093"/>
              <a:gd name="connsiteY14" fmla="*/ 324292 h 1245781"/>
              <a:gd name="connsiteX15" fmla="*/ 209107 w 4058093"/>
              <a:gd name="connsiteY15" fmla="*/ 154172 h 1245781"/>
              <a:gd name="connsiteX16" fmla="*/ 166577 w 4058093"/>
              <a:gd name="connsiteY16" fmla="*/ 345558 h 1245781"/>
              <a:gd name="connsiteX17" fmla="*/ 251638 w 4058093"/>
              <a:gd name="connsiteY17" fmla="*/ 207334 h 1245781"/>
              <a:gd name="connsiteX18" fmla="*/ 155945 w 4058093"/>
              <a:gd name="connsiteY18" fmla="*/ 409353 h 1245781"/>
              <a:gd name="connsiteX19" fmla="*/ 336698 w 4058093"/>
              <a:gd name="connsiteY19" fmla="*/ 292395 h 1245781"/>
              <a:gd name="connsiteX20" fmla="*/ 209107 w 4058093"/>
              <a:gd name="connsiteY20" fmla="*/ 451883 h 1245781"/>
              <a:gd name="connsiteX21" fmla="*/ 347331 w 4058093"/>
              <a:gd name="connsiteY21" fmla="*/ 366823 h 1245781"/>
              <a:gd name="connsiteX22" fmla="*/ 230372 w 4058093"/>
              <a:gd name="connsiteY22" fmla="*/ 483781 h 1245781"/>
              <a:gd name="connsiteX23" fmla="*/ 400493 w 4058093"/>
              <a:gd name="connsiteY23" fmla="*/ 313660 h 1245781"/>
              <a:gd name="connsiteX24" fmla="*/ 209107 w 4058093"/>
              <a:gd name="connsiteY24" fmla="*/ 568841 h 1245781"/>
              <a:gd name="connsiteX25" fmla="*/ 357963 w 4058093"/>
              <a:gd name="connsiteY25" fmla="*/ 441251 h 1245781"/>
              <a:gd name="connsiteX26" fmla="*/ 326065 w 4058093"/>
              <a:gd name="connsiteY26" fmla="*/ 590106 h 1245781"/>
              <a:gd name="connsiteX27" fmla="*/ 357963 w 4058093"/>
              <a:gd name="connsiteY27" fmla="*/ 430618 h 1245781"/>
              <a:gd name="connsiteX28" fmla="*/ 443024 w 4058093"/>
              <a:gd name="connsiteY28" fmla="*/ 600739 h 1245781"/>
              <a:gd name="connsiteX29" fmla="*/ 400493 w 4058093"/>
              <a:gd name="connsiteY29" fmla="*/ 419986 h 1245781"/>
              <a:gd name="connsiteX30" fmla="*/ 517452 w 4058093"/>
              <a:gd name="connsiteY30" fmla="*/ 568841 h 1245781"/>
              <a:gd name="connsiteX31" fmla="*/ 474921 w 4058093"/>
              <a:gd name="connsiteY31" fmla="*/ 324292 h 1245781"/>
              <a:gd name="connsiteX32" fmla="*/ 506819 w 4058093"/>
              <a:gd name="connsiteY32" fmla="*/ 590106 h 1245781"/>
              <a:gd name="connsiteX33" fmla="*/ 581247 w 4058093"/>
              <a:gd name="connsiteY33" fmla="*/ 334925 h 1245781"/>
              <a:gd name="connsiteX34" fmla="*/ 549349 w 4058093"/>
              <a:gd name="connsiteY34" fmla="*/ 558209 h 1245781"/>
              <a:gd name="connsiteX35" fmla="*/ 634410 w 4058093"/>
              <a:gd name="connsiteY35" fmla="*/ 494413 h 1245781"/>
              <a:gd name="connsiteX36" fmla="*/ 559982 w 4058093"/>
              <a:gd name="connsiteY36" fmla="*/ 653902 h 1245781"/>
              <a:gd name="connsiteX37" fmla="*/ 698205 w 4058093"/>
              <a:gd name="connsiteY37" fmla="*/ 547576 h 1245781"/>
              <a:gd name="connsiteX38" fmla="*/ 506819 w 4058093"/>
              <a:gd name="connsiteY38" fmla="*/ 824023 h 1245781"/>
              <a:gd name="connsiteX39" fmla="*/ 698205 w 4058093"/>
              <a:gd name="connsiteY39" fmla="*/ 611372 h 1245781"/>
              <a:gd name="connsiteX40" fmla="*/ 666307 w 4058093"/>
              <a:gd name="connsiteY40" fmla="*/ 802758 h 1245781"/>
              <a:gd name="connsiteX41" fmla="*/ 740735 w 4058093"/>
              <a:gd name="connsiteY41" fmla="*/ 685799 h 1245781"/>
              <a:gd name="connsiteX42" fmla="*/ 751368 w 4058093"/>
              <a:gd name="connsiteY42" fmla="*/ 834655 h 1245781"/>
              <a:gd name="connsiteX43" fmla="*/ 804531 w 4058093"/>
              <a:gd name="connsiteY43" fmla="*/ 696432 h 1245781"/>
              <a:gd name="connsiteX44" fmla="*/ 868326 w 4058093"/>
              <a:gd name="connsiteY44" fmla="*/ 813390 h 1245781"/>
              <a:gd name="connsiteX45" fmla="*/ 847061 w 4058093"/>
              <a:gd name="connsiteY45" fmla="*/ 622004 h 1245781"/>
              <a:gd name="connsiteX46" fmla="*/ 900224 w 4058093"/>
              <a:gd name="connsiteY46" fmla="*/ 707065 h 1245781"/>
              <a:gd name="connsiteX47" fmla="*/ 942754 w 4058093"/>
              <a:gd name="connsiteY47" fmla="*/ 515679 h 1245781"/>
              <a:gd name="connsiteX48" fmla="*/ 932121 w 4058093"/>
              <a:gd name="connsiteY48" fmla="*/ 760227 h 1245781"/>
              <a:gd name="connsiteX49" fmla="*/ 1049079 w 4058093"/>
              <a:gd name="connsiteY49" fmla="*/ 632637 h 1245781"/>
              <a:gd name="connsiteX50" fmla="*/ 932121 w 4058093"/>
              <a:gd name="connsiteY50" fmla="*/ 834655 h 1245781"/>
              <a:gd name="connsiteX51" fmla="*/ 1049079 w 4058093"/>
              <a:gd name="connsiteY51" fmla="*/ 717697 h 1245781"/>
              <a:gd name="connsiteX52" fmla="*/ 995917 w 4058093"/>
              <a:gd name="connsiteY52" fmla="*/ 930348 h 1245781"/>
              <a:gd name="connsiteX53" fmla="*/ 1112875 w 4058093"/>
              <a:gd name="connsiteY53" fmla="*/ 781492 h 1245781"/>
              <a:gd name="connsiteX54" fmla="*/ 1059712 w 4058093"/>
              <a:gd name="connsiteY54" fmla="*/ 919716 h 1245781"/>
              <a:gd name="connsiteX55" fmla="*/ 1123507 w 4058093"/>
              <a:gd name="connsiteY55" fmla="*/ 781492 h 1245781"/>
              <a:gd name="connsiteX56" fmla="*/ 1197935 w 4058093"/>
              <a:gd name="connsiteY56" fmla="*/ 930348 h 1245781"/>
              <a:gd name="connsiteX57" fmla="*/ 1176670 w 4058093"/>
              <a:gd name="connsiteY57" fmla="*/ 749595 h 1245781"/>
              <a:gd name="connsiteX58" fmla="*/ 1219200 w 4058093"/>
              <a:gd name="connsiteY58" fmla="*/ 877186 h 1245781"/>
              <a:gd name="connsiteX59" fmla="*/ 1176670 w 4058093"/>
              <a:gd name="connsiteY59" fmla="*/ 600739 h 1245781"/>
              <a:gd name="connsiteX60" fmla="*/ 1293628 w 4058093"/>
              <a:gd name="connsiteY60" fmla="*/ 1047306 h 1245781"/>
              <a:gd name="connsiteX61" fmla="*/ 1229833 w 4058093"/>
              <a:gd name="connsiteY61" fmla="*/ 696432 h 1245781"/>
              <a:gd name="connsiteX62" fmla="*/ 1325526 w 4058093"/>
              <a:gd name="connsiteY62" fmla="*/ 919716 h 1245781"/>
              <a:gd name="connsiteX63" fmla="*/ 1293628 w 4058093"/>
              <a:gd name="connsiteY63" fmla="*/ 675167 h 1245781"/>
              <a:gd name="connsiteX64" fmla="*/ 1357424 w 4058093"/>
              <a:gd name="connsiteY64" fmla="*/ 855920 h 1245781"/>
              <a:gd name="connsiteX65" fmla="*/ 1325526 w 4058093"/>
              <a:gd name="connsiteY65" fmla="*/ 558209 h 1245781"/>
              <a:gd name="connsiteX66" fmla="*/ 1410586 w 4058093"/>
              <a:gd name="connsiteY66" fmla="*/ 887818 h 1245781"/>
              <a:gd name="connsiteX67" fmla="*/ 1410586 w 4058093"/>
              <a:gd name="connsiteY67" fmla="*/ 643269 h 1245781"/>
              <a:gd name="connsiteX68" fmla="*/ 1442484 w 4058093"/>
              <a:gd name="connsiteY68" fmla="*/ 824023 h 1245781"/>
              <a:gd name="connsiteX69" fmla="*/ 1485014 w 4058093"/>
              <a:gd name="connsiteY69" fmla="*/ 345558 h 1245781"/>
              <a:gd name="connsiteX70" fmla="*/ 1485014 w 4058093"/>
              <a:gd name="connsiteY70" fmla="*/ 802758 h 1245781"/>
              <a:gd name="connsiteX71" fmla="*/ 1548810 w 4058093"/>
              <a:gd name="connsiteY71" fmla="*/ 707065 h 1245781"/>
              <a:gd name="connsiteX72" fmla="*/ 1527545 w 4058093"/>
              <a:gd name="connsiteY72" fmla="*/ 877186 h 1245781"/>
              <a:gd name="connsiteX73" fmla="*/ 1612605 w 4058093"/>
              <a:gd name="connsiteY73" fmla="*/ 770860 h 1245781"/>
              <a:gd name="connsiteX74" fmla="*/ 1580707 w 4058093"/>
              <a:gd name="connsiteY74" fmla="*/ 951613 h 1245781"/>
              <a:gd name="connsiteX75" fmla="*/ 1697665 w 4058093"/>
              <a:gd name="connsiteY75" fmla="*/ 813390 h 1245781"/>
              <a:gd name="connsiteX76" fmla="*/ 1655135 w 4058093"/>
              <a:gd name="connsiteY76" fmla="*/ 1015409 h 1245781"/>
              <a:gd name="connsiteX77" fmla="*/ 1729563 w 4058093"/>
              <a:gd name="connsiteY77" fmla="*/ 834655 h 1245781"/>
              <a:gd name="connsiteX78" fmla="*/ 1697665 w 4058093"/>
              <a:gd name="connsiteY78" fmla="*/ 1079204 h 1245781"/>
              <a:gd name="connsiteX79" fmla="*/ 1857154 w 4058093"/>
              <a:gd name="connsiteY79" fmla="*/ 845288 h 1245781"/>
              <a:gd name="connsiteX80" fmla="*/ 1793358 w 4058093"/>
              <a:gd name="connsiteY80" fmla="*/ 1089837 h 1245781"/>
              <a:gd name="connsiteX81" fmla="*/ 1878419 w 4058093"/>
              <a:gd name="connsiteY81" fmla="*/ 845288 h 1245781"/>
              <a:gd name="connsiteX82" fmla="*/ 1952847 w 4058093"/>
              <a:gd name="connsiteY82" fmla="*/ 1089837 h 1245781"/>
              <a:gd name="connsiteX83" fmla="*/ 1952847 w 4058093"/>
              <a:gd name="connsiteY83" fmla="*/ 781492 h 1245781"/>
              <a:gd name="connsiteX84" fmla="*/ 2006010 w 4058093"/>
              <a:gd name="connsiteY84" fmla="*/ 919716 h 1245781"/>
              <a:gd name="connsiteX85" fmla="*/ 2006010 w 4058093"/>
              <a:gd name="connsiteY85" fmla="*/ 760227 h 1245781"/>
              <a:gd name="connsiteX86" fmla="*/ 2069805 w 4058093"/>
              <a:gd name="connsiteY86" fmla="*/ 919716 h 1245781"/>
              <a:gd name="connsiteX87" fmla="*/ 2069805 w 4058093"/>
              <a:gd name="connsiteY87" fmla="*/ 738962 h 1245781"/>
              <a:gd name="connsiteX88" fmla="*/ 2154865 w 4058093"/>
              <a:gd name="connsiteY88" fmla="*/ 898451 h 1245781"/>
              <a:gd name="connsiteX89" fmla="*/ 2218661 w 4058093"/>
              <a:gd name="connsiteY89" fmla="*/ 717697 h 1245781"/>
              <a:gd name="connsiteX90" fmla="*/ 2059172 w 4058093"/>
              <a:gd name="connsiteY90" fmla="*/ 972879 h 1245781"/>
              <a:gd name="connsiteX91" fmla="*/ 2229293 w 4058093"/>
              <a:gd name="connsiteY91" fmla="*/ 877186 h 1245781"/>
              <a:gd name="connsiteX92" fmla="*/ 2112335 w 4058093"/>
              <a:gd name="connsiteY92" fmla="*/ 1057939 h 1245781"/>
              <a:gd name="connsiteX93" fmla="*/ 2229293 w 4058093"/>
              <a:gd name="connsiteY93" fmla="*/ 972879 h 1245781"/>
              <a:gd name="connsiteX94" fmla="*/ 2229293 w 4058093"/>
              <a:gd name="connsiteY94" fmla="*/ 1121734 h 1245781"/>
              <a:gd name="connsiteX95" fmla="*/ 2271824 w 4058093"/>
              <a:gd name="connsiteY95" fmla="*/ 930348 h 1245781"/>
              <a:gd name="connsiteX96" fmla="*/ 2335619 w 4058093"/>
              <a:gd name="connsiteY96" fmla="*/ 1089837 h 1245781"/>
              <a:gd name="connsiteX97" fmla="*/ 2324986 w 4058093"/>
              <a:gd name="connsiteY97" fmla="*/ 887818 h 1245781"/>
              <a:gd name="connsiteX98" fmla="*/ 2410047 w 4058093"/>
              <a:gd name="connsiteY98" fmla="*/ 1036674 h 1245781"/>
              <a:gd name="connsiteX99" fmla="*/ 2388782 w 4058093"/>
              <a:gd name="connsiteY99" fmla="*/ 813390 h 1245781"/>
              <a:gd name="connsiteX100" fmla="*/ 2441945 w 4058093"/>
              <a:gd name="connsiteY100" fmla="*/ 1015409 h 1245781"/>
              <a:gd name="connsiteX101" fmla="*/ 2420679 w 4058093"/>
              <a:gd name="connsiteY101" fmla="*/ 675167 h 1245781"/>
              <a:gd name="connsiteX102" fmla="*/ 2484475 w 4058093"/>
              <a:gd name="connsiteY102" fmla="*/ 1015409 h 1245781"/>
              <a:gd name="connsiteX103" fmla="*/ 2495107 w 4058093"/>
              <a:gd name="connsiteY103" fmla="*/ 802758 h 1245781"/>
              <a:gd name="connsiteX104" fmla="*/ 2548270 w 4058093"/>
              <a:gd name="connsiteY104" fmla="*/ 1004776 h 1245781"/>
              <a:gd name="connsiteX105" fmla="*/ 2569535 w 4058093"/>
              <a:gd name="connsiteY105" fmla="*/ 824023 h 1245781"/>
              <a:gd name="connsiteX106" fmla="*/ 2601433 w 4058093"/>
              <a:gd name="connsiteY106" fmla="*/ 983511 h 1245781"/>
              <a:gd name="connsiteX107" fmla="*/ 2643963 w 4058093"/>
              <a:gd name="connsiteY107" fmla="*/ 877186 h 1245781"/>
              <a:gd name="connsiteX108" fmla="*/ 2633331 w 4058093"/>
              <a:gd name="connsiteY108" fmla="*/ 1047306 h 1245781"/>
              <a:gd name="connsiteX109" fmla="*/ 2697126 w 4058093"/>
              <a:gd name="connsiteY109" fmla="*/ 909083 h 1245781"/>
              <a:gd name="connsiteX110" fmla="*/ 2675861 w 4058093"/>
              <a:gd name="connsiteY110" fmla="*/ 1068572 h 1245781"/>
              <a:gd name="connsiteX111" fmla="*/ 2739656 w 4058093"/>
              <a:gd name="connsiteY111" fmla="*/ 909083 h 1245781"/>
              <a:gd name="connsiteX112" fmla="*/ 2697126 w 4058093"/>
              <a:gd name="connsiteY112" fmla="*/ 1132367 h 1245781"/>
              <a:gd name="connsiteX113" fmla="*/ 2771554 w 4058093"/>
              <a:gd name="connsiteY113" fmla="*/ 962246 h 1245781"/>
              <a:gd name="connsiteX114" fmla="*/ 2760921 w 4058093"/>
              <a:gd name="connsiteY114" fmla="*/ 1153632 h 1245781"/>
              <a:gd name="connsiteX115" fmla="*/ 2835349 w 4058093"/>
              <a:gd name="connsiteY115" fmla="*/ 962246 h 1245781"/>
              <a:gd name="connsiteX116" fmla="*/ 2835349 w 4058093"/>
              <a:gd name="connsiteY116" fmla="*/ 1206795 h 1245781"/>
              <a:gd name="connsiteX117" fmla="*/ 2888512 w 4058093"/>
              <a:gd name="connsiteY117" fmla="*/ 1015409 h 1245781"/>
              <a:gd name="connsiteX118" fmla="*/ 2962940 w 4058093"/>
              <a:gd name="connsiteY118" fmla="*/ 1111102 h 1245781"/>
              <a:gd name="connsiteX119" fmla="*/ 2909777 w 4058093"/>
              <a:gd name="connsiteY119" fmla="*/ 909083 h 1245781"/>
              <a:gd name="connsiteX120" fmla="*/ 3016103 w 4058093"/>
              <a:gd name="connsiteY120" fmla="*/ 1057939 h 1245781"/>
              <a:gd name="connsiteX121" fmla="*/ 2973572 w 4058093"/>
              <a:gd name="connsiteY121" fmla="*/ 770860 h 1245781"/>
              <a:gd name="connsiteX122" fmla="*/ 3048000 w 4058093"/>
              <a:gd name="connsiteY122" fmla="*/ 951613 h 1245781"/>
              <a:gd name="connsiteX123" fmla="*/ 3090531 w 4058093"/>
              <a:gd name="connsiteY123" fmla="*/ 760227 h 1245781"/>
              <a:gd name="connsiteX124" fmla="*/ 3079898 w 4058093"/>
              <a:gd name="connsiteY124" fmla="*/ 1026041 h 1245781"/>
              <a:gd name="connsiteX125" fmla="*/ 3164958 w 4058093"/>
              <a:gd name="connsiteY125" fmla="*/ 845288 h 1245781"/>
              <a:gd name="connsiteX126" fmla="*/ 3122428 w 4058093"/>
              <a:gd name="connsiteY126" fmla="*/ 1047306 h 1245781"/>
              <a:gd name="connsiteX127" fmla="*/ 3207489 w 4058093"/>
              <a:gd name="connsiteY127" fmla="*/ 930348 h 1245781"/>
              <a:gd name="connsiteX128" fmla="*/ 3175591 w 4058093"/>
              <a:gd name="connsiteY128" fmla="*/ 1057939 h 1245781"/>
              <a:gd name="connsiteX129" fmla="*/ 3260652 w 4058093"/>
              <a:gd name="connsiteY129" fmla="*/ 951613 h 1245781"/>
              <a:gd name="connsiteX130" fmla="*/ 3207489 w 4058093"/>
              <a:gd name="connsiteY130" fmla="*/ 1196162 h 1245781"/>
              <a:gd name="connsiteX131" fmla="*/ 3335079 w 4058093"/>
              <a:gd name="connsiteY131" fmla="*/ 994144 h 1245781"/>
              <a:gd name="connsiteX132" fmla="*/ 3324447 w 4058093"/>
              <a:gd name="connsiteY132" fmla="*/ 1164265 h 1245781"/>
              <a:gd name="connsiteX133" fmla="*/ 3409507 w 4058093"/>
              <a:gd name="connsiteY133" fmla="*/ 1004776 h 1245781"/>
              <a:gd name="connsiteX134" fmla="*/ 3409507 w 4058093"/>
              <a:gd name="connsiteY134" fmla="*/ 1217427 h 1245781"/>
              <a:gd name="connsiteX135" fmla="*/ 3462670 w 4058093"/>
              <a:gd name="connsiteY135" fmla="*/ 1015409 h 1245781"/>
              <a:gd name="connsiteX136" fmla="*/ 3558363 w 4058093"/>
              <a:gd name="connsiteY136" fmla="*/ 1164265 h 1245781"/>
              <a:gd name="connsiteX137" fmla="*/ 3526465 w 4058093"/>
              <a:gd name="connsiteY137" fmla="*/ 951613 h 1245781"/>
              <a:gd name="connsiteX138" fmla="*/ 3654056 w 4058093"/>
              <a:gd name="connsiteY138" fmla="*/ 1100469 h 1245781"/>
              <a:gd name="connsiteX139" fmla="*/ 3643424 w 4058093"/>
              <a:gd name="connsiteY139" fmla="*/ 930348 h 1245781"/>
              <a:gd name="connsiteX140" fmla="*/ 3707219 w 4058093"/>
              <a:gd name="connsiteY140" fmla="*/ 1068572 h 1245781"/>
              <a:gd name="connsiteX141" fmla="*/ 3717852 w 4058093"/>
              <a:gd name="connsiteY141" fmla="*/ 802758 h 1245781"/>
              <a:gd name="connsiteX142" fmla="*/ 3717852 w 4058093"/>
              <a:gd name="connsiteY142" fmla="*/ 1026041 h 1245781"/>
              <a:gd name="connsiteX143" fmla="*/ 3781647 w 4058093"/>
              <a:gd name="connsiteY143" fmla="*/ 728330 h 1245781"/>
              <a:gd name="connsiteX144" fmla="*/ 3771014 w 4058093"/>
              <a:gd name="connsiteY144" fmla="*/ 1057939 h 1245781"/>
              <a:gd name="connsiteX145" fmla="*/ 3834810 w 4058093"/>
              <a:gd name="connsiteY145" fmla="*/ 898451 h 1245781"/>
              <a:gd name="connsiteX146" fmla="*/ 3813545 w 4058093"/>
              <a:gd name="connsiteY146" fmla="*/ 1164265 h 1245781"/>
              <a:gd name="connsiteX147" fmla="*/ 3887972 w 4058093"/>
              <a:gd name="connsiteY147" fmla="*/ 834655 h 1245781"/>
              <a:gd name="connsiteX148" fmla="*/ 3824177 w 4058093"/>
              <a:gd name="connsiteY148" fmla="*/ 1111102 h 1245781"/>
              <a:gd name="connsiteX149" fmla="*/ 3951768 w 4058093"/>
              <a:gd name="connsiteY149" fmla="*/ 940981 h 1245781"/>
              <a:gd name="connsiteX150" fmla="*/ 3941135 w 4058093"/>
              <a:gd name="connsiteY150" fmla="*/ 1153632 h 1245781"/>
              <a:gd name="connsiteX151" fmla="*/ 4036828 w 4058093"/>
              <a:gd name="connsiteY151" fmla="*/ 994144 h 1245781"/>
              <a:gd name="connsiteX152" fmla="*/ 3994298 w 4058093"/>
              <a:gd name="connsiteY152" fmla="*/ 1228060 h 1245781"/>
              <a:gd name="connsiteX153" fmla="*/ 4058093 w 4058093"/>
              <a:gd name="connsiteY153" fmla="*/ 1100469 h 124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058093" h="1245781">
                <a:moveTo>
                  <a:pt x="7089" y="69111"/>
                </a:moveTo>
                <a:cubicBezTo>
                  <a:pt x="38986" y="43415"/>
                  <a:pt x="70884" y="17720"/>
                  <a:pt x="81517" y="15948"/>
                </a:cubicBezTo>
                <a:cubicBezTo>
                  <a:pt x="92150" y="14176"/>
                  <a:pt x="56707" y="60251"/>
                  <a:pt x="70884" y="58479"/>
                </a:cubicBezTo>
                <a:cubicBezTo>
                  <a:pt x="85061" y="56707"/>
                  <a:pt x="163033" y="0"/>
                  <a:pt x="166577" y="5316"/>
                </a:cubicBezTo>
                <a:cubicBezTo>
                  <a:pt x="170121" y="10632"/>
                  <a:pt x="81517" y="86832"/>
                  <a:pt x="92149" y="90376"/>
                </a:cubicBezTo>
                <a:cubicBezTo>
                  <a:pt x="102781" y="93920"/>
                  <a:pt x="235688" y="23037"/>
                  <a:pt x="230372" y="26581"/>
                </a:cubicBezTo>
                <a:cubicBezTo>
                  <a:pt x="225056" y="30125"/>
                  <a:pt x="56708" y="102781"/>
                  <a:pt x="60252" y="111641"/>
                </a:cubicBezTo>
                <a:cubicBezTo>
                  <a:pt x="63796" y="120501"/>
                  <a:pt x="246322" y="74428"/>
                  <a:pt x="251638" y="79744"/>
                </a:cubicBezTo>
                <a:cubicBezTo>
                  <a:pt x="256954" y="85060"/>
                  <a:pt x="95693" y="136451"/>
                  <a:pt x="92149" y="143539"/>
                </a:cubicBezTo>
                <a:cubicBezTo>
                  <a:pt x="88605" y="150627"/>
                  <a:pt x="242777" y="106325"/>
                  <a:pt x="230372" y="122274"/>
                </a:cubicBezTo>
                <a:cubicBezTo>
                  <a:pt x="217967" y="138223"/>
                  <a:pt x="35442" y="225055"/>
                  <a:pt x="17721" y="239232"/>
                </a:cubicBezTo>
                <a:cubicBezTo>
                  <a:pt x="0" y="253409"/>
                  <a:pt x="125819" y="191385"/>
                  <a:pt x="124047" y="207334"/>
                </a:cubicBezTo>
                <a:cubicBezTo>
                  <a:pt x="122275" y="223283"/>
                  <a:pt x="3545" y="338469"/>
                  <a:pt x="7089" y="334925"/>
                </a:cubicBezTo>
                <a:cubicBezTo>
                  <a:pt x="10633" y="331381"/>
                  <a:pt x="122275" y="187841"/>
                  <a:pt x="145312" y="186069"/>
                </a:cubicBezTo>
                <a:cubicBezTo>
                  <a:pt x="168349" y="184297"/>
                  <a:pt x="134680" y="329608"/>
                  <a:pt x="145312" y="324292"/>
                </a:cubicBezTo>
                <a:cubicBezTo>
                  <a:pt x="155945" y="318976"/>
                  <a:pt x="205563" y="150628"/>
                  <a:pt x="209107" y="154172"/>
                </a:cubicBezTo>
                <a:cubicBezTo>
                  <a:pt x="212651" y="157716"/>
                  <a:pt x="159489" y="336698"/>
                  <a:pt x="166577" y="345558"/>
                </a:cubicBezTo>
                <a:cubicBezTo>
                  <a:pt x="173665" y="354418"/>
                  <a:pt x="253410" y="196701"/>
                  <a:pt x="251638" y="207334"/>
                </a:cubicBezTo>
                <a:cubicBezTo>
                  <a:pt x="249866" y="217967"/>
                  <a:pt x="141768" y="395176"/>
                  <a:pt x="155945" y="409353"/>
                </a:cubicBezTo>
                <a:cubicBezTo>
                  <a:pt x="170122" y="423530"/>
                  <a:pt x="327838" y="285307"/>
                  <a:pt x="336698" y="292395"/>
                </a:cubicBezTo>
                <a:cubicBezTo>
                  <a:pt x="345558" y="299483"/>
                  <a:pt x="207335" y="439478"/>
                  <a:pt x="209107" y="451883"/>
                </a:cubicBezTo>
                <a:cubicBezTo>
                  <a:pt x="210879" y="464288"/>
                  <a:pt x="343787" y="361507"/>
                  <a:pt x="347331" y="366823"/>
                </a:cubicBezTo>
                <a:cubicBezTo>
                  <a:pt x="350875" y="372139"/>
                  <a:pt x="230372" y="483781"/>
                  <a:pt x="230372" y="483781"/>
                </a:cubicBezTo>
                <a:cubicBezTo>
                  <a:pt x="239232" y="474921"/>
                  <a:pt x="404037" y="299483"/>
                  <a:pt x="400493" y="313660"/>
                </a:cubicBezTo>
                <a:cubicBezTo>
                  <a:pt x="396949" y="327837"/>
                  <a:pt x="216195" y="547576"/>
                  <a:pt x="209107" y="568841"/>
                </a:cubicBezTo>
                <a:cubicBezTo>
                  <a:pt x="202019" y="590106"/>
                  <a:pt x="338470" y="437707"/>
                  <a:pt x="357963" y="441251"/>
                </a:cubicBezTo>
                <a:cubicBezTo>
                  <a:pt x="377456" y="444795"/>
                  <a:pt x="326065" y="591878"/>
                  <a:pt x="326065" y="590106"/>
                </a:cubicBezTo>
                <a:cubicBezTo>
                  <a:pt x="326065" y="588334"/>
                  <a:pt x="338470" y="428846"/>
                  <a:pt x="357963" y="430618"/>
                </a:cubicBezTo>
                <a:cubicBezTo>
                  <a:pt x="377456" y="432390"/>
                  <a:pt x="435936" y="602511"/>
                  <a:pt x="443024" y="600739"/>
                </a:cubicBezTo>
                <a:cubicBezTo>
                  <a:pt x="450112" y="598967"/>
                  <a:pt x="388088" y="425302"/>
                  <a:pt x="400493" y="419986"/>
                </a:cubicBezTo>
                <a:cubicBezTo>
                  <a:pt x="412898" y="414670"/>
                  <a:pt x="505047" y="584790"/>
                  <a:pt x="517452" y="568841"/>
                </a:cubicBezTo>
                <a:cubicBezTo>
                  <a:pt x="529857" y="552892"/>
                  <a:pt x="476693" y="320748"/>
                  <a:pt x="474921" y="324292"/>
                </a:cubicBezTo>
                <a:cubicBezTo>
                  <a:pt x="473149" y="327836"/>
                  <a:pt x="489098" y="588334"/>
                  <a:pt x="506819" y="590106"/>
                </a:cubicBezTo>
                <a:cubicBezTo>
                  <a:pt x="524540" y="591878"/>
                  <a:pt x="574159" y="340241"/>
                  <a:pt x="581247" y="334925"/>
                </a:cubicBezTo>
                <a:cubicBezTo>
                  <a:pt x="588335" y="329609"/>
                  <a:pt x="540489" y="531628"/>
                  <a:pt x="549349" y="558209"/>
                </a:cubicBezTo>
                <a:cubicBezTo>
                  <a:pt x="558210" y="584790"/>
                  <a:pt x="632638" y="478464"/>
                  <a:pt x="634410" y="494413"/>
                </a:cubicBezTo>
                <a:cubicBezTo>
                  <a:pt x="636182" y="510362"/>
                  <a:pt x="549350" y="645042"/>
                  <a:pt x="559982" y="653902"/>
                </a:cubicBezTo>
                <a:cubicBezTo>
                  <a:pt x="570615" y="662763"/>
                  <a:pt x="707066" y="519223"/>
                  <a:pt x="698205" y="547576"/>
                </a:cubicBezTo>
                <a:cubicBezTo>
                  <a:pt x="689345" y="575930"/>
                  <a:pt x="506819" y="813390"/>
                  <a:pt x="506819" y="824023"/>
                </a:cubicBezTo>
                <a:cubicBezTo>
                  <a:pt x="506819" y="834656"/>
                  <a:pt x="671624" y="614916"/>
                  <a:pt x="698205" y="611372"/>
                </a:cubicBezTo>
                <a:cubicBezTo>
                  <a:pt x="724786" y="607828"/>
                  <a:pt x="659219" y="790354"/>
                  <a:pt x="666307" y="802758"/>
                </a:cubicBezTo>
                <a:cubicBezTo>
                  <a:pt x="673395" y="815162"/>
                  <a:pt x="726558" y="680483"/>
                  <a:pt x="740735" y="685799"/>
                </a:cubicBezTo>
                <a:cubicBezTo>
                  <a:pt x="754912" y="691115"/>
                  <a:pt x="740735" y="832883"/>
                  <a:pt x="751368" y="834655"/>
                </a:cubicBezTo>
                <a:cubicBezTo>
                  <a:pt x="762001" y="836427"/>
                  <a:pt x="785038" y="699976"/>
                  <a:pt x="804531" y="696432"/>
                </a:cubicBezTo>
                <a:cubicBezTo>
                  <a:pt x="824024" y="692888"/>
                  <a:pt x="861238" y="825795"/>
                  <a:pt x="868326" y="813390"/>
                </a:cubicBezTo>
                <a:cubicBezTo>
                  <a:pt x="875414" y="800985"/>
                  <a:pt x="841745" y="639725"/>
                  <a:pt x="847061" y="622004"/>
                </a:cubicBezTo>
                <a:cubicBezTo>
                  <a:pt x="852377" y="604283"/>
                  <a:pt x="884275" y="724786"/>
                  <a:pt x="900224" y="707065"/>
                </a:cubicBezTo>
                <a:cubicBezTo>
                  <a:pt x="916173" y="689344"/>
                  <a:pt x="937438" y="506819"/>
                  <a:pt x="942754" y="515679"/>
                </a:cubicBezTo>
                <a:cubicBezTo>
                  <a:pt x="948070" y="524539"/>
                  <a:pt x="914400" y="740734"/>
                  <a:pt x="932121" y="760227"/>
                </a:cubicBezTo>
                <a:cubicBezTo>
                  <a:pt x="949842" y="779720"/>
                  <a:pt x="1049079" y="620232"/>
                  <a:pt x="1049079" y="632637"/>
                </a:cubicBezTo>
                <a:cubicBezTo>
                  <a:pt x="1049079" y="645042"/>
                  <a:pt x="932121" y="820478"/>
                  <a:pt x="932121" y="834655"/>
                </a:cubicBezTo>
                <a:cubicBezTo>
                  <a:pt x="932121" y="848832"/>
                  <a:pt x="1038446" y="701748"/>
                  <a:pt x="1049079" y="717697"/>
                </a:cubicBezTo>
                <a:cubicBezTo>
                  <a:pt x="1059712" y="733646"/>
                  <a:pt x="985284" y="919716"/>
                  <a:pt x="995917" y="930348"/>
                </a:cubicBezTo>
                <a:cubicBezTo>
                  <a:pt x="1006550" y="940980"/>
                  <a:pt x="1102242" y="783264"/>
                  <a:pt x="1112875" y="781492"/>
                </a:cubicBezTo>
                <a:cubicBezTo>
                  <a:pt x="1123508" y="779720"/>
                  <a:pt x="1057940" y="919716"/>
                  <a:pt x="1059712" y="919716"/>
                </a:cubicBezTo>
                <a:cubicBezTo>
                  <a:pt x="1061484" y="919716"/>
                  <a:pt x="1100470" y="779720"/>
                  <a:pt x="1123507" y="781492"/>
                </a:cubicBezTo>
                <a:cubicBezTo>
                  <a:pt x="1146544" y="783264"/>
                  <a:pt x="1189075" y="935664"/>
                  <a:pt x="1197935" y="930348"/>
                </a:cubicBezTo>
                <a:cubicBezTo>
                  <a:pt x="1206795" y="925032"/>
                  <a:pt x="1173126" y="758455"/>
                  <a:pt x="1176670" y="749595"/>
                </a:cubicBezTo>
                <a:cubicBezTo>
                  <a:pt x="1180214" y="740735"/>
                  <a:pt x="1219200" y="901995"/>
                  <a:pt x="1219200" y="877186"/>
                </a:cubicBezTo>
                <a:cubicBezTo>
                  <a:pt x="1219200" y="852377"/>
                  <a:pt x="1164265" y="572386"/>
                  <a:pt x="1176670" y="600739"/>
                </a:cubicBezTo>
                <a:cubicBezTo>
                  <a:pt x="1189075" y="629092"/>
                  <a:pt x="1284768" y="1031357"/>
                  <a:pt x="1293628" y="1047306"/>
                </a:cubicBezTo>
                <a:cubicBezTo>
                  <a:pt x="1302488" y="1063255"/>
                  <a:pt x="1224517" y="717697"/>
                  <a:pt x="1229833" y="696432"/>
                </a:cubicBezTo>
                <a:cubicBezTo>
                  <a:pt x="1235149" y="675167"/>
                  <a:pt x="1314894" y="923260"/>
                  <a:pt x="1325526" y="919716"/>
                </a:cubicBezTo>
                <a:cubicBezTo>
                  <a:pt x="1336158" y="916172"/>
                  <a:pt x="1288312" y="685800"/>
                  <a:pt x="1293628" y="675167"/>
                </a:cubicBezTo>
                <a:cubicBezTo>
                  <a:pt x="1298944" y="664534"/>
                  <a:pt x="1352108" y="875413"/>
                  <a:pt x="1357424" y="855920"/>
                </a:cubicBezTo>
                <a:cubicBezTo>
                  <a:pt x="1362740" y="836427"/>
                  <a:pt x="1316666" y="552893"/>
                  <a:pt x="1325526" y="558209"/>
                </a:cubicBezTo>
                <a:cubicBezTo>
                  <a:pt x="1334386" y="563525"/>
                  <a:pt x="1396409" y="873641"/>
                  <a:pt x="1410586" y="887818"/>
                </a:cubicBezTo>
                <a:cubicBezTo>
                  <a:pt x="1424763" y="901995"/>
                  <a:pt x="1405270" y="653902"/>
                  <a:pt x="1410586" y="643269"/>
                </a:cubicBezTo>
                <a:cubicBezTo>
                  <a:pt x="1415902" y="632637"/>
                  <a:pt x="1430079" y="873641"/>
                  <a:pt x="1442484" y="824023"/>
                </a:cubicBezTo>
                <a:cubicBezTo>
                  <a:pt x="1454889" y="774405"/>
                  <a:pt x="1477926" y="349102"/>
                  <a:pt x="1485014" y="345558"/>
                </a:cubicBezTo>
                <a:cubicBezTo>
                  <a:pt x="1492102" y="342014"/>
                  <a:pt x="1474381" y="742507"/>
                  <a:pt x="1485014" y="802758"/>
                </a:cubicBezTo>
                <a:cubicBezTo>
                  <a:pt x="1495647" y="863009"/>
                  <a:pt x="1541721" y="694660"/>
                  <a:pt x="1548810" y="707065"/>
                </a:cubicBezTo>
                <a:cubicBezTo>
                  <a:pt x="1555899" y="719470"/>
                  <a:pt x="1516913" y="866554"/>
                  <a:pt x="1527545" y="877186"/>
                </a:cubicBezTo>
                <a:cubicBezTo>
                  <a:pt x="1538177" y="887818"/>
                  <a:pt x="1603745" y="758456"/>
                  <a:pt x="1612605" y="770860"/>
                </a:cubicBezTo>
                <a:cubicBezTo>
                  <a:pt x="1621465" y="783265"/>
                  <a:pt x="1566530" y="944525"/>
                  <a:pt x="1580707" y="951613"/>
                </a:cubicBezTo>
                <a:cubicBezTo>
                  <a:pt x="1594884" y="958701"/>
                  <a:pt x="1685260" y="802757"/>
                  <a:pt x="1697665" y="813390"/>
                </a:cubicBezTo>
                <a:cubicBezTo>
                  <a:pt x="1710070" y="824023"/>
                  <a:pt x="1649819" y="1011865"/>
                  <a:pt x="1655135" y="1015409"/>
                </a:cubicBezTo>
                <a:cubicBezTo>
                  <a:pt x="1660451" y="1018953"/>
                  <a:pt x="1722475" y="824023"/>
                  <a:pt x="1729563" y="834655"/>
                </a:cubicBezTo>
                <a:cubicBezTo>
                  <a:pt x="1736651" y="845287"/>
                  <a:pt x="1676400" y="1077432"/>
                  <a:pt x="1697665" y="1079204"/>
                </a:cubicBezTo>
                <a:cubicBezTo>
                  <a:pt x="1718930" y="1080976"/>
                  <a:pt x="1841205" y="843516"/>
                  <a:pt x="1857154" y="845288"/>
                </a:cubicBezTo>
                <a:cubicBezTo>
                  <a:pt x="1873103" y="847060"/>
                  <a:pt x="1789814" y="1089837"/>
                  <a:pt x="1793358" y="1089837"/>
                </a:cubicBezTo>
                <a:cubicBezTo>
                  <a:pt x="1796902" y="1089837"/>
                  <a:pt x="1851838" y="845288"/>
                  <a:pt x="1878419" y="845288"/>
                </a:cubicBezTo>
                <a:cubicBezTo>
                  <a:pt x="1905000" y="845288"/>
                  <a:pt x="1940442" y="1100470"/>
                  <a:pt x="1952847" y="1089837"/>
                </a:cubicBezTo>
                <a:cubicBezTo>
                  <a:pt x="1965252" y="1079204"/>
                  <a:pt x="1943987" y="809846"/>
                  <a:pt x="1952847" y="781492"/>
                </a:cubicBezTo>
                <a:cubicBezTo>
                  <a:pt x="1961708" y="753139"/>
                  <a:pt x="1997150" y="923260"/>
                  <a:pt x="2006010" y="919716"/>
                </a:cubicBezTo>
                <a:cubicBezTo>
                  <a:pt x="2014870" y="916172"/>
                  <a:pt x="1995378" y="760227"/>
                  <a:pt x="2006010" y="760227"/>
                </a:cubicBezTo>
                <a:cubicBezTo>
                  <a:pt x="2016642" y="760227"/>
                  <a:pt x="2059173" y="923260"/>
                  <a:pt x="2069805" y="919716"/>
                </a:cubicBezTo>
                <a:cubicBezTo>
                  <a:pt x="2080437" y="916172"/>
                  <a:pt x="2055628" y="742506"/>
                  <a:pt x="2069805" y="738962"/>
                </a:cubicBezTo>
                <a:cubicBezTo>
                  <a:pt x="2083982" y="735418"/>
                  <a:pt x="2130056" y="901995"/>
                  <a:pt x="2154865" y="898451"/>
                </a:cubicBezTo>
                <a:cubicBezTo>
                  <a:pt x="2179674" y="894907"/>
                  <a:pt x="2234610" y="705292"/>
                  <a:pt x="2218661" y="717697"/>
                </a:cubicBezTo>
                <a:cubicBezTo>
                  <a:pt x="2202712" y="730102"/>
                  <a:pt x="2057400" y="946298"/>
                  <a:pt x="2059172" y="972879"/>
                </a:cubicBezTo>
                <a:cubicBezTo>
                  <a:pt x="2060944" y="999460"/>
                  <a:pt x="2220433" y="863009"/>
                  <a:pt x="2229293" y="877186"/>
                </a:cubicBezTo>
                <a:cubicBezTo>
                  <a:pt x="2238154" y="891363"/>
                  <a:pt x="2112335" y="1041990"/>
                  <a:pt x="2112335" y="1057939"/>
                </a:cubicBezTo>
                <a:cubicBezTo>
                  <a:pt x="2112335" y="1073888"/>
                  <a:pt x="2209800" y="962247"/>
                  <a:pt x="2229293" y="972879"/>
                </a:cubicBezTo>
                <a:cubicBezTo>
                  <a:pt x="2248786" y="983511"/>
                  <a:pt x="2222205" y="1128822"/>
                  <a:pt x="2229293" y="1121734"/>
                </a:cubicBezTo>
                <a:cubicBezTo>
                  <a:pt x="2236381" y="1114646"/>
                  <a:pt x="2254103" y="935664"/>
                  <a:pt x="2271824" y="930348"/>
                </a:cubicBezTo>
                <a:cubicBezTo>
                  <a:pt x="2289545" y="925032"/>
                  <a:pt x="2326759" y="1096925"/>
                  <a:pt x="2335619" y="1089837"/>
                </a:cubicBezTo>
                <a:cubicBezTo>
                  <a:pt x="2344479" y="1082749"/>
                  <a:pt x="2312581" y="896678"/>
                  <a:pt x="2324986" y="887818"/>
                </a:cubicBezTo>
                <a:cubicBezTo>
                  <a:pt x="2337391" y="878958"/>
                  <a:pt x="2399414" y="1049079"/>
                  <a:pt x="2410047" y="1036674"/>
                </a:cubicBezTo>
                <a:cubicBezTo>
                  <a:pt x="2420680" y="1024269"/>
                  <a:pt x="2383466" y="816934"/>
                  <a:pt x="2388782" y="813390"/>
                </a:cubicBezTo>
                <a:cubicBezTo>
                  <a:pt x="2394098" y="809846"/>
                  <a:pt x="2436629" y="1038446"/>
                  <a:pt x="2441945" y="1015409"/>
                </a:cubicBezTo>
                <a:cubicBezTo>
                  <a:pt x="2447261" y="992372"/>
                  <a:pt x="2413591" y="675167"/>
                  <a:pt x="2420679" y="675167"/>
                </a:cubicBezTo>
                <a:cubicBezTo>
                  <a:pt x="2427767" y="675167"/>
                  <a:pt x="2472070" y="994144"/>
                  <a:pt x="2484475" y="1015409"/>
                </a:cubicBezTo>
                <a:cubicBezTo>
                  <a:pt x="2496880" y="1036674"/>
                  <a:pt x="2484475" y="804530"/>
                  <a:pt x="2495107" y="802758"/>
                </a:cubicBezTo>
                <a:cubicBezTo>
                  <a:pt x="2505740" y="800986"/>
                  <a:pt x="2535865" y="1001232"/>
                  <a:pt x="2548270" y="1004776"/>
                </a:cubicBezTo>
                <a:cubicBezTo>
                  <a:pt x="2560675" y="1008320"/>
                  <a:pt x="2560675" y="827567"/>
                  <a:pt x="2569535" y="824023"/>
                </a:cubicBezTo>
                <a:cubicBezTo>
                  <a:pt x="2578395" y="820479"/>
                  <a:pt x="2589028" y="974651"/>
                  <a:pt x="2601433" y="983511"/>
                </a:cubicBezTo>
                <a:cubicBezTo>
                  <a:pt x="2613838" y="992371"/>
                  <a:pt x="2638647" y="866554"/>
                  <a:pt x="2643963" y="877186"/>
                </a:cubicBezTo>
                <a:cubicBezTo>
                  <a:pt x="2649279" y="887819"/>
                  <a:pt x="2624471" y="1041990"/>
                  <a:pt x="2633331" y="1047306"/>
                </a:cubicBezTo>
                <a:cubicBezTo>
                  <a:pt x="2642191" y="1052622"/>
                  <a:pt x="2690038" y="905539"/>
                  <a:pt x="2697126" y="909083"/>
                </a:cubicBezTo>
                <a:cubicBezTo>
                  <a:pt x="2704214" y="912627"/>
                  <a:pt x="2668773" y="1068572"/>
                  <a:pt x="2675861" y="1068572"/>
                </a:cubicBezTo>
                <a:cubicBezTo>
                  <a:pt x="2682949" y="1068572"/>
                  <a:pt x="2736112" y="898451"/>
                  <a:pt x="2739656" y="909083"/>
                </a:cubicBezTo>
                <a:cubicBezTo>
                  <a:pt x="2743200" y="919715"/>
                  <a:pt x="2691810" y="1123507"/>
                  <a:pt x="2697126" y="1132367"/>
                </a:cubicBezTo>
                <a:cubicBezTo>
                  <a:pt x="2702442" y="1141228"/>
                  <a:pt x="2760922" y="958702"/>
                  <a:pt x="2771554" y="962246"/>
                </a:cubicBezTo>
                <a:cubicBezTo>
                  <a:pt x="2782186" y="965790"/>
                  <a:pt x="2750289" y="1153632"/>
                  <a:pt x="2760921" y="1153632"/>
                </a:cubicBezTo>
                <a:cubicBezTo>
                  <a:pt x="2771553" y="1153632"/>
                  <a:pt x="2822944" y="953386"/>
                  <a:pt x="2835349" y="962246"/>
                </a:cubicBezTo>
                <a:cubicBezTo>
                  <a:pt x="2847754" y="971106"/>
                  <a:pt x="2826489" y="1197935"/>
                  <a:pt x="2835349" y="1206795"/>
                </a:cubicBezTo>
                <a:cubicBezTo>
                  <a:pt x="2844209" y="1215655"/>
                  <a:pt x="2867247" y="1031358"/>
                  <a:pt x="2888512" y="1015409"/>
                </a:cubicBezTo>
                <a:cubicBezTo>
                  <a:pt x="2909777" y="999460"/>
                  <a:pt x="2959396" y="1128823"/>
                  <a:pt x="2962940" y="1111102"/>
                </a:cubicBezTo>
                <a:cubicBezTo>
                  <a:pt x="2966484" y="1093381"/>
                  <a:pt x="2900917" y="917943"/>
                  <a:pt x="2909777" y="909083"/>
                </a:cubicBezTo>
                <a:cubicBezTo>
                  <a:pt x="2918637" y="900223"/>
                  <a:pt x="3005470" y="1080976"/>
                  <a:pt x="3016103" y="1057939"/>
                </a:cubicBezTo>
                <a:cubicBezTo>
                  <a:pt x="3026736" y="1034902"/>
                  <a:pt x="2968256" y="788581"/>
                  <a:pt x="2973572" y="770860"/>
                </a:cubicBezTo>
                <a:cubicBezTo>
                  <a:pt x="2978888" y="753139"/>
                  <a:pt x="3028507" y="953385"/>
                  <a:pt x="3048000" y="951613"/>
                </a:cubicBezTo>
                <a:cubicBezTo>
                  <a:pt x="3067493" y="949841"/>
                  <a:pt x="3085215" y="747822"/>
                  <a:pt x="3090531" y="760227"/>
                </a:cubicBezTo>
                <a:cubicBezTo>
                  <a:pt x="3095847" y="772632"/>
                  <a:pt x="3067494" y="1011864"/>
                  <a:pt x="3079898" y="1026041"/>
                </a:cubicBezTo>
                <a:cubicBezTo>
                  <a:pt x="3092302" y="1040218"/>
                  <a:pt x="3157870" y="841744"/>
                  <a:pt x="3164958" y="845288"/>
                </a:cubicBezTo>
                <a:cubicBezTo>
                  <a:pt x="3172046" y="848832"/>
                  <a:pt x="3115340" y="1033129"/>
                  <a:pt x="3122428" y="1047306"/>
                </a:cubicBezTo>
                <a:cubicBezTo>
                  <a:pt x="3129516" y="1061483"/>
                  <a:pt x="3198629" y="928576"/>
                  <a:pt x="3207489" y="930348"/>
                </a:cubicBezTo>
                <a:cubicBezTo>
                  <a:pt x="3216349" y="932120"/>
                  <a:pt x="3166731" y="1054395"/>
                  <a:pt x="3175591" y="1057939"/>
                </a:cubicBezTo>
                <a:cubicBezTo>
                  <a:pt x="3184451" y="1061483"/>
                  <a:pt x="3255336" y="928576"/>
                  <a:pt x="3260652" y="951613"/>
                </a:cubicBezTo>
                <a:cubicBezTo>
                  <a:pt x="3265968" y="974650"/>
                  <a:pt x="3195085" y="1189074"/>
                  <a:pt x="3207489" y="1196162"/>
                </a:cubicBezTo>
                <a:cubicBezTo>
                  <a:pt x="3219893" y="1203250"/>
                  <a:pt x="3315586" y="999460"/>
                  <a:pt x="3335079" y="994144"/>
                </a:cubicBezTo>
                <a:cubicBezTo>
                  <a:pt x="3354572" y="988828"/>
                  <a:pt x="3312042" y="1162493"/>
                  <a:pt x="3324447" y="1164265"/>
                </a:cubicBezTo>
                <a:cubicBezTo>
                  <a:pt x="3336852" y="1166037"/>
                  <a:pt x="3395330" y="995916"/>
                  <a:pt x="3409507" y="1004776"/>
                </a:cubicBezTo>
                <a:cubicBezTo>
                  <a:pt x="3423684" y="1013636"/>
                  <a:pt x="3400647" y="1215655"/>
                  <a:pt x="3409507" y="1217427"/>
                </a:cubicBezTo>
                <a:cubicBezTo>
                  <a:pt x="3418367" y="1219199"/>
                  <a:pt x="3437861" y="1024269"/>
                  <a:pt x="3462670" y="1015409"/>
                </a:cubicBezTo>
                <a:cubicBezTo>
                  <a:pt x="3487479" y="1006549"/>
                  <a:pt x="3547731" y="1174898"/>
                  <a:pt x="3558363" y="1164265"/>
                </a:cubicBezTo>
                <a:cubicBezTo>
                  <a:pt x="3568995" y="1153632"/>
                  <a:pt x="3510516" y="962246"/>
                  <a:pt x="3526465" y="951613"/>
                </a:cubicBezTo>
                <a:cubicBezTo>
                  <a:pt x="3542414" y="940980"/>
                  <a:pt x="3634563" y="1104013"/>
                  <a:pt x="3654056" y="1100469"/>
                </a:cubicBezTo>
                <a:cubicBezTo>
                  <a:pt x="3673549" y="1096925"/>
                  <a:pt x="3634564" y="935664"/>
                  <a:pt x="3643424" y="930348"/>
                </a:cubicBezTo>
                <a:cubicBezTo>
                  <a:pt x="3652284" y="925032"/>
                  <a:pt x="3694814" y="1089837"/>
                  <a:pt x="3707219" y="1068572"/>
                </a:cubicBezTo>
                <a:cubicBezTo>
                  <a:pt x="3719624" y="1047307"/>
                  <a:pt x="3716080" y="809846"/>
                  <a:pt x="3717852" y="802758"/>
                </a:cubicBezTo>
                <a:cubicBezTo>
                  <a:pt x="3719624" y="795670"/>
                  <a:pt x="3707220" y="1038446"/>
                  <a:pt x="3717852" y="1026041"/>
                </a:cubicBezTo>
                <a:cubicBezTo>
                  <a:pt x="3728484" y="1013636"/>
                  <a:pt x="3772787" y="723014"/>
                  <a:pt x="3781647" y="728330"/>
                </a:cubicBezTo>
                <a:cubicBezTo>
                  <a:pt x="3790507" y="733646"/>
                  <a:pt x="3762154" y="1029586"/>
                  <a:pt x="3771014" y="1057939"/>
                </a:cubicBezTo>
                <a:cubicBezTo>
                  <a:pt x="3779875" y="1086293"/>
                  <a:pt x="3827722" y="880730"/>
                  <a:pt x="3834810" y="898451"/>
                </a:cubicBezTo>
                <a:cubicBezTo>
                  <a:pt x="3841899" y="916172"/>
                  <a:pt x="3804685" y="1174898"/>
                  <a:pt x="3813545" y="1164265"/>
                </a:cubicBezTo>
                <a:cubicBezTo>
                  <a:pt x="3822405" y="1153632"/>
                  <a:pt x="3886200" y="843515"/>
                  <a:pt x="3887972" y="834655"/>
                </a:cubicBezTo>
                <a:cubicBezTo>
                  <a:pt x="3889744" y="825795"/>
                  <a:pt x="3813544" y="1093381"/>
                  <a:pt x="3824177" y="1111102"/>
                </a:cubicBezTo>
                <a:cubicBezTo>
                  <a:pt x="3834810" y="1128823"/>
                  <a:pt x="3932275" y="933893"/>
                  <a:pt x="3951768" y="940981"/>
                </a:cubicBezTo>
                <a:cubicBezTo>
                  <a:pt x="3971261" y="948069"/>
                  <a:pt x="3926958" y="1144772"/>
                  <a:pt x="3941135" y="1153632"/>
                </a:cubicBezTo>
                <a:cubicBezTo>
                  <a:pt x="3955312" y="1162493"/>
                  <a:pt x="4027968" y="981739"/>
                  <a:pt x="4036828" y="994144"/>
                </a:cubicBezTo>
                <a:cubicBezTo>
                  <a:pt x="4045688" y="1006549"/>
                  <a:pt x="3990754" y="1210339"/>
                  <a:pt x="3994298" y="1228060"/>
                </a:cubicBezTo>
                <a:cubicBezTo>
                  <a:pt x="3997842" y="1245781"/>
                  <a:pt x="4027967" y="1173125"/>
                  <a:pt x="4058093" y="110046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6" name="任意多边形 45"/>
          <p:cNvSpPr/>
          <p:nvPr/>
        </p:nvSpPr>
        <p:spPr bwMode="auto">
          <a:xfrm>
            <a:off x="680484" y="1743740"/>
            <a:ext cx="4104167" cy="1020725"/>
          </a:xfrm>
          <a:custGeom>
            <a:avLst/>
            <a:gdLst>
              <a:gd name="connsiteX0" fmla="*/ 0 w 4104167"/>
              <a:gd name="connsiteY0" fmla="*/ 0 h 1020725"/>
              <a:gd name="connsiteX1" fmla="*/ 265814 w 4104167"/>
              <a:gd name="connsiteY1" fmla="*/ 287079 h 1020725"/>
              <a:gd name="connsiteX2" fmla="*/ 584790 w 4104167"/>
              <a:gd name="connsiteY2" fmla="*/ 531627 h 1020725"/>
              <a:gd name="connsiteX3" fmla="*/ 1095153 w 4104167"/>
              <a:gd name="connsiteY3" fmla="*/ 701748 h 1020725"/>
              <a:gd name="connsiteX4" fmla="*/ 1637414 w 4104167"/>
              <a:gd name="connsiteY4" fmla="*/ 818707 h 1020725"/>
              <a:gd name="connsiteX5" fmla="*/ 2137144 w 4104167"/>
              <a:gd name="connsiteY5" fmla="*/ 893134 h 1020725"/>
              <a:gd name="connsiteX6" fmla="*/ 2743200 w 4104167"/>
              <a:gd name="connsiteY6" fmla="*/ 946297 h 1020725"/>
              <a:gd name="connsiteX7" fmla="*/ 3306725 w 4104167"/>
              <a:gd name="connsiteY7" fmla="*/ 978195 h 1020725"/>
              <a:gd name="connsiteX8" fmla="*/ 3912781 w 4104167"/>
              <a:gd name="connsiteY8" fmla="*/ 1010093 h 1020725"/>
              <a:gd name="connsiteX9" fmla="*/ 4104167 w 4104167"/>
              <a:gd name="connsiteY9" fmla="*/ 1020725 h 1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04167" h="1020725">
                <a:moveTo>
                  <a:pt x="0" y="0"/>
                </a:moveTo>
                <a:cubicBezTo>
                  <a:pt x="84174" y="99237"/>
                  <a:pt x="168349" y="198475"/>
                  <a:pt x="265814" y="287079"/>
                </a:cubicBezTo>
                <a:cubicBezTo>
                  <a:pt x="363279" y="375683"/>
                  <a:pt x="446567" y="462516"/>
                  <a:pt x="584790" y="531627"/>
                </a:cubicBezTo>
                <a:cubicBezTo>
                  <a:pt x="723013" y="600738"/>
                  <a:pt x="919716" y="653901"/>
                  <a:pt x="1095153" y="701748"/>
                </a:cubicBezTo>
                <a:cubicBezTo>
                  <a:pt x="1270590" y="749595"/>
                  <a:pt x="1463749" y="786809"/>
                  <a:pt x="1637414" y="818707"/>
                </a:cubicBezTo>
                <a:cubicBezTo>
                  <a:pt x="1811079" y="850605"/>
                  <a:pt x="1952846" y="871869"/>
                  <a:pt x="2137144" y="893134"/>
                </a:cubicBezTo>
                <a:cubicBezTo>
                  <a:pt x="2321442" y="914399"/>
                  <a:pt x="2548270" y="932120"/>
                  <a:pt x="2743200" y="946297"/>
                </a:cubicBezTo>
                <a:cubicBezTo>
                  <a:pt x="2938130" y="960474"/>
                  <a:pt x="3306725" y="978195"/>
                  <a:pt x="3306725" y="978195"/>
                </a:cubicBezTo>
                <a:lnTo>
                  <a:pt x="3912781" y="1010093"/>
                </a:lnTo>
                <a:lnTo>
                  <a:pt x="4104167" y="1020725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691116" y="1722327"/>
            <a:ext cx="4008475" cy="1128823"/>
          </a:xfrm>
          <a:custGeom>
            <a:avLst/>
            <a:gdLst>
              <a:gd name="connsiteX0" fmla="*/ 0 w 4008475"/>
              <a:gd name="connsiteY0" fmla="*/ 40758 h 1128823"/>
              <a:gd name="connsiteX1" fmla="*/ 170121 w 4008475"/>
              <a:gd name="connsiteY1" fmla="*/ 40758 h 1128823"/>
              <a:gd name="connsiteX2" fmla="*/ 42531 w 4008475"/>
              <a:gd name="connsiteY2" fmla="*/ 285306 h 1128823"/>
              <a:gd name="connsiteX3" fmla="*/ 202019 w 4008475"/>
              <a:gd name="connsiteY3" fmla="*/ 189613 h 1128823"/>
              <a:gd name="connsiteX4" fmla="*/ 308344 w 4008475"/>
              <a:gd name="connsiteY4" fmla="*/ 487325 h 1128823"/>
              <a:gd name="connsiteX5" fmla="*/ 520996 w 4008475"/>
              <a:gd name="connsiteY5" fmla="*/ 412897 h 1128823"/>
              <a:gd name="connsiteX6" fmla="*/ 712382 w 4008475"/>
              <a:gd name="connsiteY6" fmla="*/ 742506 h 1128823"/>
              <a:gd name="connsiteX7" fmla="*/ 925033 w 4008475"/>
              <a:gd name="connsiteY7" fmla="*/ 593651 h 1128823"/>
              <a:gd name="connsiteX8" fmla="*/ 1063256 w 4008475"/>
              <a:gd name="connsiteY8" fmla="*/ 838200 h 1128823"/>
              <a:gd name="connsiteX9" fmla="*/ 1446028 w 4008475"/>
              <a:gd name="connsiteY9" fmla="*/ 689344 h 1128823"/>
              <a:gd name="connsiteX10" fmla="*/ 1807535 w 4008475"/>
              <a:gd name="connsiteY10" fmla="*/ 944525 h 1128823"/>
              <a:gd name="connsiteX11" fmla="*/ 2105247 w 4008475"/>
              <a:gd name="connsiteY11" fmla="*/ 774404 h 1128823"/>
              <a:gd name="connsiteX12" fmla="*/ 2190307 w 4008475"/>
              <a:gd name="connsiteY12" fmla="*/ 1029586 h 1128823"/>
              <a:gd name="connsiteX13" fmla="*/ 2477386 w 4008475"/>
              <a:gd name="connsiteY13" fmla="*/ 870097 h 1128823"/>
              <a:gd name="connsiteX14" fmla="*/ 2870791 w 4008475"/>
              <a:gd name="connsiteY14" fmla="*/ 1050851 h 1128823"/>
              <a:gd name="connsiteX15" fmla="*/ 3040912 w 4008475"/>
              <a:gd name="connsiteY15" fmla="*/ 848832 h 1128823"/>
              <a:gd name="connsiteX16" fmla="*/ 3370521 w 4008475"/>
              <a:gd name="connsiteY16" fmla="*/ 1114646 h 1128823"/>
              <a:gd name="connsiteX17" fmla="*/ 3721396 w 4008475"/>
              <a:gd name="connsiteY17" fmla="*/ 933893 h 1128823"/>
              <a:gd name="connsiteX18" fmla="*/ 4008475 w 4008475"/>
              <a:gd name="connsiteY18" fmla="*/ 1114646 h 112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8475" h="1128823">
                <a:moveTo>
                  <a:pt x="0" y="40758"/>
                </a:moveTo>
                <a:cubicBezTo>
                  <a:pt x="81516" y="20379"/>
                  <a:pt x="163033" y="0"/>
                  <a:pt x="170121" y="40758"/>
                </a:cubicBezTo>
                <a:cubicBezTo>
                  <a:pt x="177210" y="81516"/>
                  <a:pt x="37215" y="260497"/>
                  <a:pt x="42531" y="285306"/>
                </a:cubicBezTo>
                <a:cubicBezTo>
                  <a:pt x="47847" y="310115"/>
                  <a:pt x="157717" y="155943"/>
                  <a:pt x="202019" y="189613"/>
                </a:cubicBezTo>
                <a:cubicBezTo>
                  <a:pt x="246321" y="223283"/>
                  <a:pt x="255181" y="450111"/>
                  <a:pt x="308344" y="487325"/>
                </a:cubicBezTo>
                <a:cubicBezTo>
                  <a:pt x="361507" y="524539"/>
                  <a:pt x="453656" y="370367"/>
                  <a:pt x="520996" y="412897"/>
                </a:cubicBezTo>
                <a:cubicBezTo>
                  <a:pt x="588336" y="455427"/>
                  <a:pt x="645043" y="712380"/>
                  <a:pt x="712382" y="742506"/>
                </a:cubicBezTo>
                <a:cubicBezTo>
                  <a:pt x="779722" y="772632"/>
                  <a:pt x="866554" y="577702"/>
                  <a:pt x="925033" y="593651"/>
                </a:cubicBezTo>
                <a:cubicBezTo>
                  <a:pt x="983512" y="609600"/>
                  <a:pt x="976424" y="822251"/>
                  <a:pt x="1063256" y="838200"/>
                </a:cubicBezTo>
                <a:cubicBezTo>
                  <a:pt x="1150089" y="854149"/>
                  <a:pt x="1321982" y="671623"/>
                  <a:pt x="1446028" y="689344"/>
                </a:cubicBezTo>
                <a:cubicBezTo>
                  <a:pt x="1570075" y="707065"/>
                  <a:pt x="1697665" y="930348"/>
                  <a:pt x="1807535" y="944525"/>
                </a:cubicBezTo>
                <a:cubicBezTo>
                  <a:pt x="1917405" y="958702"/>
                  <a:pt x="2041452" y="760227"/>
                  <a:pt x="2105247" y="774404"/>
                </a:cubicBezTo>
                <a:cubicBezTo>
                  <a:pt x="2169042" y="788581"/>
                  <a:pt x="2128284" y="1013637"/>
                  <a:pt x="2190307" y="1029586"/>
                </a:cubicBezTo>
                <a:cubicBezTo>
                  <a:pt x="2252330" y="1045535"/>
                  <a:pt x="2363972" y="866553"/>
                  <a:pt x="2477386" y="870097"/>
                </a:cubicBezTo>
                <a:cubicBezTo>
                  <a:pt x="2590800" y="873641"/>
                  <a:pt x="2776870" y="1054395"/>
                  <a:pt x="2870791" y="1050851"/>
                </a:cubicBezTo>
                <a:cubicBezTo>
                  <a:pt x="2964712" y="1047307"/>
                  <a:pt x="2957624" y="838200"/>
                  <a:pt x="3040912" y="848832"/>
                </a:cubicBezTo>
                <a:cubicBezTo>
                  <a:pt x="3124200" y="859464"/>
                  <a:pt x="3257107" y="1100469"/>
                  <a:pt x="3370521" y="1114646"/>
                </a:cubicBezTo>
                <a:cubicBezTo>
                  <a:pt x="3483935" y="1128823"/>
                  <a:pt x="3615070" y="933893"/>
                  <a:pt x="3721396" y="933893"/>
                </a:cubicBezTo>
                <a:cubicBezTo>
                  <a:pt x="3827722" y="933893"/>
                  <a:pt x="3918098" y="1024269"/>
                  <a:pt x="4008475" y="1114646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121281" name="Object 1"/>
          <p:cNvGraphicFramePr>
            <a:graphicFrameLocks noChangeAspect="1"/>
          </p:cNvGraphicFramePr>
          <p:nvPr/>
        </p:nvGraphicFramePr>
        <p:xfrm>
          <a:off x="2463800" y="4495800"/>
          <a:ext cx="17081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92" r:id="rId6" imgW="2910840" imgH="1871472" progId="">
                  <p:embed/>
                </p:oleObj>
              </mc:Choice>
              <mc:Fallback>
                <p:oleObj r:id="rId6" imgW="2910840" imgH="1871472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495800"/>
                        <a:ext cx="1708150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任意多边形 49"/>
          <p:cNvSpPr/>
          <p:nvPr/>
        </p:nvSpPr>
        <p:spPr bwMode="auto">
          <a:xfrm>
            <a:off x="3886200" y="5260162"/>
            <a:ext cx="1107558" cy="480238"/>
          </a:xfrm>
          <a:custGeom>
            <a:avLst/>
            <a:gdLst>
              <a:gd name="connsiteX0" fmla="*/ 21265 w 1107558"/>
              <a:gd name="connsiteY0" fmla="*/ 1772 h 480238"/>
              <a:gd name="connsiteX1" fmla="*/ 659218 w 1107558"/>
              <a:gd name="connsiteY1" fmla="*/ 54935 h 480238"/>
              <a:gd name="connsiteX2" fmla="*/ 1084521 w 1107558"/>
              <a:gd name="connsiteY2" fmla="*/ 331382 h 480238"/>
              <a:gd name="connsiteX3" fmla="*/ 520995 w 1107558"/>
              <a:gd name="connsiteY3" fmla="*/ 437707 h 480238"/>
              <a:gd name="connsiteX4" fmla="*/ 0 w 1107558"/>
              <a:gd name="connsiteY4" fmla="*/ 480238 h 48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558" h="480238">
                <a:moveTo>
                  <a:pt x="21265" y="1772"/>
                </a:moveTo>
                <a:cubicBezTo>
                  <a:pt x="251637" y="886"/>
                  <a:pt x="482009" y="0"/>
                  <a:pt x="659218" y="54935"/>
                </a:cubicBezTo>
                <a:cubicBezTo>
                  <a:pt x="836427" y="109870"/>
                  <a:pt x="1107558" y="267587"/>
                  <a:pt x="1084521" y="331382"/>
                </a:cubicBezTo>
                <a:cubicBezTo>
                  <a:pt x="1061484" y="395177"/>
                  <a:pt x="701748" y="412898"/>
                  <a:pt x="520995" y="437707"/>
                </a:cubicBezTo>
                <a:cubicBezTo>
                  <a:pt x="340242" y="462516"/>
                  <a:pt x="170121" y="471377"/>
                  <a:pt x="0" y="480238"/>
                </a:cubicBezTo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121282" name="Object 2"/>
          <p:cNvGraphicFramePr>
            <a:graphicFrameLocks noChangeAspect="1"/>
          </p:cNvGraphicFramePr>
          <p:nvPr/>
        </p:nvGraphicFramePr>
        <p:xfrm>
          <a:off x="5175250" y="4362450"/>
          <a:ext cx="1665288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93" r:id="rId8" imgW="2883408" imgH="1798320" progId="">
                  <p:embed/>
                </p:oleObj>
              </mc:Choice>
              <mc:Fallback>
                <p:oleObj r:id="rId8" imgW="2883408" imgH="1798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362450"/>
                        <a:ext cx="1665288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7"/>
          <p:cNvSpPr txBox="1">
            <a:spLocks noChangeArrowheads="1"/>
          </p:cNvSpPr>
          <p:nvPr/>
        </p:nvSpPr>
        <p:spPr bwMode="auto">
          <a:xfrm>
            <a:off x="2152650" y="1606550"/>
            <a:ext cx="1778000" cy="30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00B050"/>
                </a:solidFill>
                <a:latin typeface="Arial Black" pitchFamily="34" charset="0"/>
                <a:ea typeface="华文楷体" pitchFamily="2" charset="-122"/>
              </a:rPr>
              <a:t>Path Loss, </a:t>
            </a:r>
            <a:r>
              <a:rPr lang="en-US" altLang="zh-CN" sz="1400" b="1" i="1" dirty="0" smtClean="0">
                <a:solidFill>
                  <a:srgbClr val="00B050"/>
                </a:solidFill>
                <a:latin typeface="Arial Black" pitchFamily="34" charset="0"/>
                <a:ea typeface="华文楷体" pitchFamily="2" charset="-122"/>
              </a:rPr>
              <a:t>P</a:t>
            </a:r>
            <a:endParaRPr lang="en-US" altLang="zh-CN" sz="1400" i="1" baseline="30000" dirty="0">
              <a:solidFill>
                <a:srgbClr val="00B050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53" name="Text Box 67"/>
          <p:cNvSpPr txBox="1">
            <a:spLocks noChangeArrowheads="1"/>
          </p:cNvSpPr>
          <p:nvPr/>
        </p:nvSpPr>
        <p:spPr bwMode="auto">
          <a:xfrm>
            <a:off x="3930650" y="1606550"/>
            <a:ext cx="1778000" cy="30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华文楷体" pitchFamily="2" charset="-122"/>
              </a:rPr>
              <a:t>Shadowing, </a:t>
            </a:r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华文楷体" pitchFamily="2" charset="-122"/>
              </a:rPr>
              <a:t>S</a:t>
            </a:r>
            <a:endParaRPr lang="en-US" altLang="zh-CN" sz="1400" i="1" baseline="30000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ea typeface="华文楷体" pitchFamily="2" charset="-122"/>
            </a:endParaRPr>
          </a:p>
        </p:txBody>
      </p:sp>
      <p:pic>
        <p:nvPicPr>
          <p:cNvPr id="1121283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08650" y="2429317"/>
            <a:ext cx="1038225" cy="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弧形 53"/>
          <p:cNvSpPr/>
          <p:nvPr/>
        </p:nvSpPr>
        <p:spPr bwMode="auto">
          <a:xfrm rot="5908740">
            <a:off x="6153444" y="2899643"/>
            <a:ext cx="488950" cy="733635"/>
          </a:xfrm>
          <a:prstGeom prst="arc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5" name="弧形 54"/>
          <p:cNvSpPr/>
          <p:nvPr/>
        </p:nvSpPr>
        <p:spPr bwMode="auto">
          <a:xfrm rot="7253704">
            <a:off x="6414698" y="3312893"/>
            <a:ext cx="766945" cy="733635"/>
          </a:xfrm>
          <a:prstGeom prst="arc">
            <a:avLst>
              <a:gd name="adj1" fmla="val 15322830"/>
              <a:gd name="adj2" fmla="val 0"/>
            </a:avLst>
          </a:prstGeom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6" name="弧形 55"/>
          <p:cNvSpPr/>
          <p:nvPr/>
        </p:nvSpPr>
        <p:spPr bwMode="auto">
          <a:xfrm rot="8345943">
            <a:off x="6391327" y="3828213"/>
            <a:ext cx="1836914" cy="733635"/>
          </a:xfrm>
          <a:prstGeom prst="arc">
            <a:avLst>
              <a:gd name="adj1" fmla="val 13066453"/>
              <a:gd name="adj2" fmla="val 0"/>
            </a:avLst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" name="弧形 56"/>
          <p:cNvSpPr/>
          <p:nvPr/>
        </p:nvSpPr>
        <p:spPr bwMode="auto">
          <a:xfrm rot="8832812">
            <a:off x="6543727" y="4478947"/>
            <a:ext cx="1836914" cy="733635"/>
          </a:xfrm>
          <a:prstGeom prst="arc">
            <a:avLst>
              <a:gd name="adj1" fmla="val 1123022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21284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708900" y="1962150"/>
            <a:ext cx="892175" cy="109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弧形 57"/>
          <p:cNvSpPr/>
          <p:nvPr/>
        </p:nvSpPr>
        <p:spPr bwMode="auto">
          <a:xfrm rot="7542111">
            <a:off x="7779527" y="2516240"/>
            <a:ext cx="488950" cy="733635"/>
          </a:xfrm>
          <a:prstGeom prst="arc">
            <a:avLst/>
          </a:prstGeom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" name="弧形 58"/>
          <p:cNvSpPr/>
          <p:nvPr/>
        </p:nvSpPr>
        <p:spPr bwMode="auto">
          <a:xfrm rot="10413595">
            <a:off x="7692560" y="3350254"/>
            <a:ext cx="1045343" cy="733635"/>
          </a:xfrm>
          <a:prstGeom prst="arc">
            <a:avLst>
              <a:gd name="adj1" fmla="val 14059470"/>
              <a:gd name="adj2" fmla="val 21173310"/>
            </a:avLst>
          </a:prstGeom>
          <a:ln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" name="弧形 60"/>
          <p:cNvSpPr/>
          <p:nvPr/>
        </p:nvSpPr>
        <p:spPr bwMode="auto">
          <a:xfrm rot="10800000">
            <a:off x="7228571" y="4162214"/>
            <a:ext cx="1991629" cy="733635"/>
          </a:xfrm>
          <a:prstGeom prst="arc">
            <a:avLst>
              <a:gd name="adj1" fmla="val 12227319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2" name="Text Box 67"/>
          <p:cNvSpPr txBox="1">
            <a:spLocks noChangeArrowheads="1"/>
          </p:cNvSpPr>
          <p:nvPr/>
        </p:nvSpPr>
        <p:spPr bwMode="auto">
          <a:xfrm>
            <a:off x="5708650" y="1606550"/>
            <a:ext cx="2311400" cy="30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Multipath Fading,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Arial Black" pitchFamily="34" charset="0"/>
                <a:ea typeface="华文楷体" pitchFamily="2" charset="-122"/>
              </a:rPr>
              <a:t>h</a:t>
            </a:r>
            <a:endParaRPr lang="en-US" altLang="zh-CN" sz="1400" i="1" baseline="30000" dirty="0">
              <a:solidFill>
                <a:srgbClr val="FF0000"/>
              </a:solidFill>
              <a:latin typeface="Arial Black" pitchFamily="34" charset="0"/>
              <a:ea typeface="华文楷体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841750" y="1651000"/>
            <a:ext cx="222250" cy="222250"/>
            <a:chOff x="419100" y="5429250"/>
            <a:chExt cx="222250" cy="222250"/>
          </a:xfrm>
        </p:grpSpPr>
        <p:cxnSp>
          <p:nvCxnSpPr>
            <p:cNvPr id="64" name="直接连接符 63"/>
            <p:cNvCxnSpPr/>
            <p:nvPr/>
          </p:nvCxnSpPr>
          <p:spPr bwMode="auto">
            <a:xfrm rot="16200000" flipH="1">
              <a:off x="419100" y="5429250"/>
              <a:ext cx="222250" cy="222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419100" y="5429250"/>
              <a:ext cx="222250" cy="222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619750" y="1651000"/>
            <a:ext cx="222250" cy="222250"/>
            <a:chOff x="419100" y="5429250"/>
            <a:chExt cx="222250" cy="222250"/>
          </a:xfrm>
        </p:grpSpPr>
        <p:cxnSp>
          <p:nvCxnSpPr>
            <p:cNvPr id="69" name="直接连接符 68"/>
            <p:cNvCxnSpPr/>
            <p:nvPr/>
          </p:nvCxnSpPr>
          <p:spPr bwMode="auto">
            <a:xfrm rot="16200000" flipH="1">
              <a:off x="419100" y="5429250"/>
              <a:ext cx="222250" cy="222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419100" y="5429250"/>
              <a:ext cx="222250" cy="222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1285" name="Object 5"/>
          <p:cNvGraphicFramePr>
            <a:graphicFrameLocks noChangeAspect="1"/>
          </p:cNvGraphicFramePr>
          <p:nvPr/>
        </p:nvGraphicFramePr>
        <p:xfrm>
          <a:off x="8331200" y="1562100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94" name="Equation" r:id="rId12" imgW="609480" imgH="190440" progId="Equation.DSMT4">
                  <p:embed/>
                </p:oleObj>
              </mc:Choice>
              <mc:Fallback>
                <p:oleObj name="Equation" r:id="rId12" imgW="6094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0" y="1562100"/>
                        <a:ext cx="13049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右箭头 70"/>
          <p:cNvSpPr/>
          <p:nvPr/>
        </p:nvSpPr>
        <p:spPr bwMode="auto">
          <a:xfrm>
            <a:off x="7931150" y="1606550"/>
            <a:ext cx="400050" cy="324000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3772650" y="297701"/>
            <a:ext cx="324000" cy="3564000"/>
          </a:xfrm>
          <a:prstGeom prst="leftBrace">
            <a:avLst>
              <a:gd name="adj1" fmla="val 83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2908300" y="2139950"/>
            <a:ext cx="213360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 Black" pitchFamily="34" charset="0"/>
                <a:ea typeface="华文楷体" pitchFamily="2" charset="-122"/>
              </a:rPr>
              <a:t>Large Scale Fading</a:t>
            </a:r>
            <a:endParaRPr lang="en-US" altLang="zh-CN" sz="1400" baseline="30000" dirty="0">
              <a:solidFill>
                <a:schemeClr val="tx1"/>
              </a:solidFill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74" name="左大括号 73"/>
          <p:cNvSpPr/>
          <p:nvPr/>
        </p:nvSpPr>
        <p:spPr bwMode="auto">
          <a:xfrm rot="16200000">
            <a:off x="6717100" y="932850"/>
            <a:ext cx="324000" cy="2268000"/>
          </a:xfrm>
          <a:prstGeom prst="leftBrace">
            <a:avLst>
              <a:gd name="adj1" fmla="val 83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 Box 67"/>
          <p:cNvSpPr txBox="1">
            <a:spLocks noChangeArrowheads="1"/>
          </p:cNvSpPr>
          <p:nvPr/>
        </p:nvSpPr>
        <p:spPr bwMode="auto">
          <a:xfrm>
            <a:off x="5842000" y="2139950"/>
            <a:ext cx="213360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5" tIns="45713" rIns="91425" bIns="45713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 Black" pitchFamily="34" charset="0"/>
                <a:ea typeface="华文楷体" pitchFamily="2" charset="-122"/>
              </a:rPr>
              <a:t>Small Scale Fading</a:t>
            </a:r>
            <a:endParaRPr lang="en-US" altLang="zh-CN" sz="1400" baseline="30000" dirty="0">
              <a:solidFill>
                <a:schemeClr val="tx1"/>
              </a:solidFill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1000"/>
                                        <p:tgtEl>
                                          <p:spTgt spid="11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1000"/>
                                        <p:tgtEl>
                                          <p:spTgt spid="112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1000"/>
                                        <p:tgtEl>
                                          <p:spTgt spid="112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000"/>
                            </p:stCondLst>
                            <p:childTnLst>
                              <p:par>
                                <p:cTn id="1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0"/>
                            </p:stCondLst>
                            <p:childTnLst>
                              <p:par>
                                <p:cTn id="1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1000"/>
                                        <p:tgtEl>
                                          <p:spTgt spid="112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000"/>
                            </p:stCondLst>
                            <p:childTnLst>
                              <p:par>
                                <p:cTn id="1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000"/>
                            </p:stCondLst>
                            <p:childTnLst>
                              <p:par>
                                <p:cTn id="1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9000"/>
                            </p:stCondLst>
                            <p:childTnLst>
                              <p:par>
                                <p:cTn id="2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0" dur="500"/>
                                        <p:tgtEl>
                                          <p:spTgt spid="112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092610" grpId="0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8" grpId="0" animBg="1"/>
      <p:bldP spid="46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71" grpId="0" animBg="1"/>
      <p:bldP spid="72" grpId="0" animBg="1"/>
      <p:bldP spid="73" grpId="0"/>
      <p:bldP spid="74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827" name="Group 19"/>
          <p:cNvGrpSpPr>
            <a:grpSpLocks/>
          </p:cNvGrpSpPr>
          <p:nvPr/>
        </p:nvGrpSpPr>
        <p:grpSpPr bwMode="auto">
          <a:xfrm>
            <a:off x="3513138" y="1133475"/>
            <a:ext cx="2700337" cy="2384425"/>
            <a:chOff x="2128" y="1962"/>
            <a:chExt cx="1389" cy="126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1143828" name="AutoShape 20"/>
            <p:cNvSpPr>
              <a:spLocks noChangeArrowheads="1"/>
            </p:cNvSpPr>
            <p:nvPr/>
          </p:nvSpPr>
          <p:spPr bwMode="auto">
            <a:xfrm>
              <a:off x="2128" y="1962"/>
              <a:ext cx="1389" cy="1260"/>
            </a:xfrm>
            <a:prstGeom prst="irregularSeal1">
              <a:avLst/>
            </a:prstGeom>
            <a:solidFill>
              <a:srgbClr val="FFCCFF"/>
            </a:solidFill>
            <a:ln w="38100">
              <a:solidFill>
                <a:srgbClr val="3908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3829" name="Text Box 21"/>
            <p:cNvSpPr txBox="1">
              <a:spLocks noChangeArrowheads="1"/>
            </p:cNvSpPr>
            <p:nvPr/>
          </p:nvSpPr>
          <p:spPr bwMode="auto">
            <a:xfrm>
              <a:off x="2580" y="2330"/>
              <a:ext cx="553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fr-FR" altLang="zh-CN" dirty="0" smtClean="0">
                  <a:solidFill>
                    <a:schemeClr val="tx1"/>
                  </a:solidFill>
                  <a:latin typeface="Forte" pitchFamily="66" charset="0"/>
                  <a:cs typeface="Arial" pitchFamily="34" charset="0"/>
                </a:rPr>
                <a:t>Wireless</a:t>
              </a:r>
              <a:r>
                <a:rPr kumimoji="0" lang="fr-FR" dirty="0" smtClean="0">
                  <a:solidFill>
                    <a:schemeClr val="tx1"/>
                  </a:solidFill>
                  <a:latin typeface="Forte" pitchFamily="66" charset="0"/>
                  <a:cs typeface="Arial" pitchFamily="34" charset="0"/>
                </a:rPr>
                <a:t> </a:t>
              </a:r>
              <a:endParaRPr kumimoji="0" lang="fr-FR" altLang="zh-CN" dirty="0">
                <a:solidFill>
                  <a:schemeClr val="tx1"/>
                </a:solidFill>
                <a:latin typeface="Forte" pitchFamily="66" charset="0"/>
                <a:cs typeface="Arial" pitchFamily="34" charset="0"/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fr-FR" dirty="0">
                  <a:solidFill>
                    <a:schemeClr val="tx1"/>
                  </a:solidFill>
                  <a:latin typeface="Forte" pitchFamily="66" charset="0"/>
                  <a:cs typeface="Arial" pitchFamily="34" charset="0"/>
                </a:rPr>
                <a:t>C</a:t>
              </a:r>
              <a:r>
                <a:rPr kumimoji="0" lang="fr-FR" dirty="0" smtClean="0">
                  <a:solidFill>
                    <a:schemeClr val="tx1"/>
                  </a:solidFill>
                  <a:latin typeface="Forte" pitchFamily="66" charset="0"/>
                  <a:cs typeface="Arial" pitchFamily="34" charset="0"/>
                </a:rPr>
                <a:t>han</a:t>
              </a:r>
              <a:r>
                <a:rPr kumimoji="0" lang="fr-FR" altLang="zh-CN" dirty="0" smtClean="0">
                  <a:solidFill>
                    <a:schemeClr val="tx1"/>
                  </a:solidFill>
                  <a:latin typeface="Forte" pitchFamily="66" charset="0"/>
                  <a:cs typeface="Arial" pitchFamily="34" charset="0"/>
                </a:rPr>
                <a:t>nel</a:t>
              </a:r>
              <a:endParaRPr kumimoji="0" lang="fr-FR" dirty="0">
                <a:solidFill>
                  <a:schemeClr val="tx1"/>
                </a:solidFill>
                <a:latin typeface="Forte" pitchFamily="66" charset="0"/>
                <a:cs typeface="Arial" pitchFamily="34" charset="0"/>
              </a:endParaRPr>
            </a:p>
            <a:p>
              <a:pPr algn="ctr">
                <a:spcBef>
                  <a:spcPct val="0"/>
                </a:spcBef>
              </a:pPr>
              <a:endParaRPr kumimoji="0" lang="fr-FR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68300"/>
            <a:ext cx="8915400" cy="67945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it-IT" altLang="zh-CN" sz="2800" b="1" dirty="0">
                <a:latin typeface="Arial Black" pitchFamily="34" charset="0"/>
              </a:rPr>
              <a:t>IV. Multipath Fading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2566988" y="2220913"/>
            <a:ext cx="811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>
            <a:off x="6257925" y="221456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43819" name="Object 11"/>
          <p:cNvGraphicFramePr>
            <a:graphicFrameLocks noChangeAspect="1"/>
          </p:cNvGraphicFramePr>
          <p:nvPr/>
        </p:nvGraphicFramePr>
        <p:xfrm>
          <a:off x="2657475" y="1854200"/>
          <a:ext cx="517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83" name="Equation" r:id="rId3" imgW="241200" imgH="190440" progId="Equation.DSMT4">
                  <p:embed/>
                </p:oleObj>
              </mc:Choice>
              <mc:Fallback>
                <p:oleObj name="Equation" r:id="rId3" imgW="24120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854200"/>
                        <a:ext cx="5175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822" name="Object 14"/>
          <p:cNvGraphicFramePr>
            <a:graphicFrameLocks noChangeAspect="1"/>
          </p:cNvGraphicFramePr>
          <p:nvPr/>
        </p:nvGraphicFramePr>
        <p:xfrm>
          <a:off x="6527800" y="1808163"/>
          <a:ext cx="544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84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808163"/>
                        <a:ext cx="5445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3832" name="Group 24"/>
          <p:cNvGrpSpPr>
            <a:grpSpLocks/>
          </p:cNvGrpSpPr>
          <p:nvPr/>
        </p:nvGrpSpPr>
        <p:grpSpPr bwMode="auto">
          <a:xfrm>
            <a:off x="3422650" y="1719263"/>
            <a:ext cx="2835275" cy="1725612"/>
            <a:chOff x="2156" y="1083"/>
            <a:chExt cx="1786" cy="1087"/>
          </a:xfrm>
        </p:grpSpPr>
        <p:sp>
          <p:nvSpPr>
            <p:cNvPr id="1143814" name="Rectangle 6"/>
            <p:cNvSpPr>
              <a:spLocks noChangeArrowheads="1"/>
            </p:cNvSpPr>
            <p:nvPr/>
          </p:nvSpPr>
          <p:spPr bwMode="auto">
            <a:xfrm>
              <a:off x="2156" y="1083"/>
              <a:ext cx="1786" cy="62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3823" name="Text Box 15"/>
            <p:cNvSpPr txBox="1">
              <a:spLocks noChangeArrowheads="1"/>
            </p:cNvSpPr>
            <p:nvPr/>
          </p:nvSpPr>
          <p:spPr bwMode="auto">
            <a:xfrm>
              <a:off x="2496" y="1763"/>
              <a:ext cx="1134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lIns="91425" tIns="45713" rIns="91425" bIns="45713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Forte" pitchFamily="66" charset="0"/>
                </a:rPr>
                <a:t>Wireless </a:t>
              </a:r>
              <a:r>
                <a:rPr lang="en-US" altLang="zh-CN" dirty="0" smtClean="0">
                  <a:solidFill>
                    <a:schemeClr val="tx1"/>
                  </a:solidFill>
                  <a:latin typeface="Forte" pitchFamily="66" charset="0"/>
                </a:rPr>
                <a:t>Channel </a:t>
              </a:r>
              <a:endParaRPr lang="en-US" altLang="zh-CN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aphicFrame>
          <p:nvGraphicFramePr>
            <p:cNvPr id="1143826" name="Object 18"/>
            <p:cNvGraphicFramePr>
              <a:graphicFrameLocks noChangeAspect="1"/>
            </p:cNvGraphicFramePr>
            <p:nvPr/>
          </p:nvGraphicFramePr>
          <p:xfrm>
            <a:off x="2780" y="1253"/>
            <a:ext cx="48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85" name="Equation" r:id="rId7" imgW="355320" imgH="190440" progId="Equation.DSMT4">
                    <p:embed/>
                  </p:oleObj>
                </mc:Choice>
                <mc:Fallback>
                  <p:oleObj name="Equation" r:id="rId7" imgW="355320" imgH="1904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253"/>
                          <a:ext cx="48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3830" name="Rectangle 22"/>
          <p:cNvSpPr>
            <a:spLocks noChangeArrowheads="1"/>
          </p:cNvSpPr>
          <p:nvPr/>
        </p:nvSpPr>
        <p:spPr bwMode="auto">
          <a:xfrm>
            <a:off x="903288" y="1358900"/>
            <a:ext cx="1665287" cy="1754188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GB" altLang="zh-CN" b="1" dirty="0">
                <a:solidFill>
                  <a:schemeClr val="tx1"/>
                </a:solidFill>
                <a:latin typeface="Forte" pitchFamily="66" charset="0"/>
              </a:rPr>
              <a:t>Transmitter</a:t>
            </a:r>
          </a:p>
          <a:p>
            <a:pPr algn="ctr">
              <a:spcBef>
                <a:spcPct val="0"/>
              </a:spcBef>
            </a:pPr>
            <a:r>
              <a:rPr kumimoji="0" lang="en-GB" altLang="zh-CN" b="1" dirty="0">
                <a:solidFill>
                  <a:schemeClr val="tx1"/>
                </a:solidFill>
                <a:latin typeface="Forte" pitchFamily="66" charset="0"/>
              </a:rPr>
              <a:t>(</a:t>
            </a:r>
            <a:r>
              <a:rPr kumimoji="0" lang="en-GB" altLang="zh-CN" b="1" dirty="0" err="1">
                <a:solidFill>
                  <a:schemeClr val="tx1"/>
                </a:solidFill>
                <a:latin typeface="Forte" pitchFamily="66" charset="0"/>
              </a:rPr>
              <a:t>Tx</a:t>
            </a:r>
            <a:r>
              <a:rPr kumimoji="0" lang="en-GB" altLang="zh-CN" b="1" dirty="0">
                <a:solidFill>
                  <a:schemeClr val="tx1"/>
                </a:solidFill>
                <a:latin typeface="Forte" pitchFamily="66" charset="0"/>
              </a:rPr>
              <a:t>)</a:t>
            </a:r>
          </a:p>
        </p:txBody>
      </p:sp>
      <p:sp>
        <p:nvSpPr>
          <p:cNvPr id="1143831" name="Rectangle 23"/>
          <p:cNvSpPr>
            <a:spLocks noChangeArrowheads="1"/>
          </p:cNvSpPr>
          <p:nvPr/>
        </p:nvSpPr>
        <p:spPr bwMode="auto">
          <a:xfrm>
            <a:off x="7023100" y="1403350"/>
            <a:ext cx="1711325" cy="1692275"/>
          </a:xfrm>
          <a:prstGeom prst="rect">
            <a:avLst/>
          </a:prstGeom>
          <a:solidFill>
            <a:srgbClr val="FF7C80"/>
          </a:solidFill>
          <a:ln w="31750">
            <a:solidFill>
              <a:srgbClr val="0033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GB" altLang="zh-CN" b="1" dirty="0">
                <a:solidFill>
                  <a:schemeClr val="tx1"/>
                </a:solidFill>
                <a:latin typeface="Forte" pitchFamily="66" charset="0"/>
              </a:rPr>
              <a:t>Receiver</a:t>
            </a:r>
          </a:p>
          <a:p>
            <a:pPr algn="ctr">
              <a:spcBef>
                <a:spcPct val="0"/>
              </a:spcBef>
            </a:pPr>
            <a:r>
              <a:rPr kumimoji="0" lang="en-GB" altLang="zh-CN" b="1" dirty="0">
                <a:solidFill>
                  <a:schemeClr val="tx1"/>
                </a:solidFill>
                <a:latin typeface="Forte" pitchFamily="66" charset="0"/>
              </a:rPr>
              <a:t>(Rx)</a:t>
            </a:r>
          </a:p>
        </p:txBody>
      </p:sp>
      <p:graphicFrame>
        <p:nvGraphicFramePr>
          <p:cNvPr id="1143835" name="Object 27"/>
          <p:cNvGraphicFramePr>
            <a:graphicFrameLocks noChangeAspect="1"/>
          </p:cNvGraphicFramePr>
          <p:nvPr/>
        </p:nvGraphicFramePr>
        <p:xfrm>
          <a:off x="795338" y="3833813"/>
          <a:ext cx="2178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86" name="Equation" r:id="rId9" imgW="1015920" imgH="190440" progId="Equation.DSMT4">
                  <p:embed/>
                </p:oleObj>
              </mc:Choice>
              <mc:Fallback>
                <p:oleObj name="Equation" r:id="rId9" imgW="1015920" imgH="1904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833813"/>
                        <a:ext cx="21780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5402263" y="1763713"/>
            <a:ext cx="811212" cy="404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5222875" y="1898650"/>
            <a:ext cx="944563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5357813" y="2214563"/>
            <a:ext cx="809625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39" name="Line 31"/>
          <p:cNvSpPr>
            <a:spLocks noChangeShapeType="1"/>
          </p:cNvSpPr>
          <p:nvPr/>
        </p:nvSpPr>
        <p:spPr bwMode="auto">
          <a:xfrm flipV="1">
            <a:off x="5538788" y="2349500"/>
            <a:ext cx="628650" cy="134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40" name="Line 32"/>
          <p:cNvSpPr>
            <a:spLocks noChangeShapeType="1"/>
          </p:cNvSpPr>
          <p:nvPr/>
        </p:nvSpPr>
        <p:spPr bwMode="auto">
          <a:xfrm flipV="1">
            <a:off x="6032500" y="2349500"/>
            <a:ext cx="180975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41" name="Line 33"/>
          <p:cNvSpPr>
            <a:spLocks noChangeShapeType="1"/>
          </p:cNvSpPr>
          <p:nvPr/>
        </p:nvSpPr>
        <p:spPr bwMode="auto">
          <a:xfrm>
            <a:off x="5943600" y="1763713"/>
            <a:ext cx="314325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43842" name="Rectangle 34"/>
          <p:cNvSpPr>
            <a:spLocks noChangeArrowheads="1"/>
          </p:cNvSpPr>
          <p:nvPr/>
        </p:nvSpPr>
        <p:spPr bwMode="auto">
          <a:xfrm>
            <a:off x="361950" y="1042988"/>
            <a:ext cx="9091613" cy="2655887"/>
          </a:xfrm>
          <a:prstGeom prst="rect">
            <a:avLst/>
          </a:prstGeom>
          <a:noFill/>
          <a:ln w="15875" algn="ctr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43843" name="Text Box 35"/>
          <p:cNvSpPr txBox="1">
            <a:spLocks noChangeArrowheads="1"/>
          </p:cNvSpPr>
          <p:nvPr/>
        </p:nvSpPr>
        <p:spPr bwMode="auto">
          <a:xfrm>
            <a:off x="452438" y="3294063"/>
            <a:ext cx="2114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b="1" dirty="0">
                <a:latin typeface="Forte" pitchFamily="66" charset="0"/>
              </a:rPr>
              <a:t>Wireless System</a:t>
            </a:r>
          </a:p>
        </p:txBody>
      </p:sp>
      <p:sp>
        <p:nvSpPr>
          <p:cNvPr id="1143844" name="Text Box 36"/>
          <p:cNvSpPr txBox="1">
            <a:spLocks noChangeArrowheads="1"/>
          </p:cNvSpPr>
          <p:nvPr/>
        </p:nvSpPr>
        <p:spPr bwMode="auto">
          <a:xfrm>
            <a:off x="452438" y="3287713"/>
            <a:ext cx="2114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b="1" dirty="0">
                <a:latin typeface="Forte" pitchFamily="66" charset="0"/>
              </a:rPr>
              <a:t>Signal System</a:t>
            </a:r>
          </a:p>
        </p:txBody>
      </p:sp>
      <p:graphicFrame>
        <p:nvGraphicFramePr>
          <p:cNvPr id="1143847" name="Object 39"/>
          <p:cNvGraphicFramePr>
            <a:graphicFrameLocks noChangeAspect="1"/>
          </p:cNvGraphicFramePr>
          <p:nvPr/>
        </p:nvGraphicFramePr>
        <p:xfrm>
          <a:off x="3233738" y="3789363"/>
          <a:ext cx="3484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87" name="Equation" r:id="rId11" imgW="1625400" imgH="304560" progId="Equation.DSMT4">
                  <p:embed/>
                </p:oleObj>
              </mc:Choice>
              <mc:Fallback>
                <p:oleObj name="Equation" r:id="rId11" imgW="1625400" imgH="3045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3789363"/>
                        <a:ext cx="34845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3871" name="Group 63"/>
          <p:cNvGrpSpPr>
            <a:grpSpLocks/>
          </p:cNvGrpSpPr>
          <p:nvPr/>
        </p:nvGrpSpPr>
        <p:grpSpPr bwMode="auto">
          <a:xfrm>
            <a:off x="5583238" y="4373563"/>
            <a:ext cx="4456112" cy="1092200"/>
            <a:chOff x="3517" y="2755"/>
            <a:chExt cx="2807" cy="688"/>
          </a:xfrm>
        </p:grpSpPr>
        <p:sp>
          <p:nvSpPr>
            <p:cNvPr id="1143811" name="Rectangle 3"/>
            <p:cNvSpPr>
              <a:spLocks noChangeArrowheads="1"/>
            </p:cNvSpPr>
            <p:nvPr/>
          </p:nvSpPr>
          <p:spPr bwMode="auto">
            <a:xfrm>
              <a:off x="3517" y="2755"/>
              <a:ext cx="280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742950" lvl="1" indent="-285750">
                <a:buClr>
                  <a:schemeClr val="bg2"/>
                </a:buClr>
                <a:buFontTx/>
                <a:buChar char="•"/>
              </a:pPr>
              <a:r>
                <a:rPr lang="nb-NO" altLang="zh-CN" sz="1600" i="1">
                  <a:solidFill>
                    <a:srgbClr val="000000"/>
                  </a:solidFill>
                </a:rPr>
                <a:t>c</a:t>
              </a:r>
              <a:r>
                <a:rPr lang="nb-NO" sz="1600" i="1" baseline="-25000">
                  <a:solidFill>
                    <a:srgbClr val="000000"/>
                  </a:solidFill>
                </a:rPr>
                <a:t>n</a:t>
              </a:r>
              <a:r>
                <a:rPr lang="nb-NO" sz="1600">
                  <a:solidFill>
                    <a:srgbClr val="000000"/>
                  </a:solidFill>
                </a:rPr>
                <a:t>: amplitude of the </a:t>
              </a:r>
              <a:r>
                <a:rPr lang="nb-NO" sz="1600" i="1">
                  <a:solidFill>
                    <a:srgbClr val="000000"/>
                  </a:solidFill>
                </a:rPr>
                <a:t>n</a:t>
              </a:r>
              <a:r>
                <a:rPr lang="nb-NO" sz="1600">
                  <a:solidFill>
                    <a:srgbClr val="000000"/>
                  </a:solidFill>
                </a:rPr>
                <a:t>th propagation path.</a:t>
              </a:r>
            </a:p>
            <a:p>
              <a:pPr marL="742950" lvl="1" indent="-285750">
                <a:spcAft>
                  <a:spcPct val="20000"/>
                </a:spcAft>
                <a:buClr>
                  <a:schemeClr val="bg2"/>
                </a:buClr>
                <a:buFontTx/>
                <a:buChar char="•"/>
              </a:pPr>
              <a:r>
                <a:rPr lang="nb-NO" sz="1600" b="1">
                  <a:solidFill>
                    <a:srgbClr val="000000"/>
                  </a:solidFill>
                </a:rPr>
                <a:t>    </a:t>
              </a:r>
              <a:r>
                <a:rPr lang="nb-NO" sz="1600">
                  <a:solidFill>
                    <a:srgbClr val="000000"/>
                  </a:solidFill>
                </a:rPr>
                <a:t>  time delay of the </a:t>
              </a:r>
              <a:r>
                <a:rPr lang="nb-NO" sz="1600" i="1">
                  <a:solidFill>
                    <a:srgbClr val="000000"/>
                  </a:solidFill>
                </a:rPr>
                <a:t>n</a:t>
              </a:r>
              <a:r>
                <a:rPr lang="nb-NO" sz="1600">
                  <a:solidFill>
                    <a:srgbClr val="000000"/>
                  </a:solidFill>
                </a:rPr>
                <a:t>th propagation.</a:t>
              </a:r>
              <a:endParaRPr lang="nb-NO" altLang="zh-CN" sz="1600">
                <a:solidFill>
                  <a:srgbClr val="000000"/>
                </a:solidFill>
              </a:endParaRPr>
            </a:p>
            <a:p>
              <a:pPr marL="742950" lvl="1" indent="-285750">
                <a:spcAft>
                  <a:spcPct val="20000"/>
                </a:spcAft>
                <a:buClr>
                  <a:schemeClr val="bg2"/>
                </a:buClr>
                <a:buFontTx/>
                <a:buChar char="•"/>
              </a:pPr>
              <a:r>
                <a:rPr lang="nb-NO" altLang="zh-CN" sz="1600">
                  <a:solidFill>
                    <a:srgbClr val="000000"/>
                  </a:solidFill>
                </a:rPr>
                <a:t>       phase</a:t>
              </a:r>
              <a:r>
                <a:rPr lang="nb-NO" sz="1600">
                  <a:solidFill>
                    <a:srgbClr val="000000"/>
                  </a:solidFill>
                </a:rPr>
                <a:t> of the </a:t>
              </a:r>
              <a:r>
                <a:rPr lang="nb-NO" sz="1600" i="1">
                  <a:solidFill>
                    <a:srgbClr val="000000"/>
                  </a:solidFill>
                </a:rPr>
                <a:t>n</a:t>
              </a:r>
              <a:r>
                <a:rPr lang="nb-NO" sz="1600">
                  <a:solidFill>
                    <a:srgbClr val="000000"/>
                  </a:solidFill>
                </a:rPr>
                <a:t>th propagation.</a:t>
              </a:r>
              <a:endParaRPr lang="nb-NO" altLang="zh-CN" sz="1600">
                <a:solidFill>
                  <a:srgbClr val="000000"/>
                </a:solidFill>
              </a:endParaRPr>
            </a:p>
            <a:p>
              <a:pPr marL="742950" lvl="1" indent="-285750">
                <a:spcAft>
                  <a:spcPct val="20000"/>
                </a:spcAft>
                <a:buClr>
                  <a:schemeClr val="bg2"/>
                </a:buClr>
                <a:buFontTx/>
                <a:buChar char="•"/>
              </a:pPr>
              <a:r>
                <a:rPr lang="nb-NO" altLang="zh-CN" sz="1600">
                  <a:solidFill>
                    <a:srgbClr val="000000"/>
                  </a:solidFill>
                </a:rPr>
                <a:t>TV: time-varying</a:t>
              </a:r>
              <a:endParaRPr kumimoji="0" lang="en-US" altLang="zh-CN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1143850" name="Object 42"/>
            <p:cNvGraphicFramePr>
              <a:graphicFrameLocks noChangeAspect="1"/>
            </p:cNvGraphicFramePr>
            <p:nvPr/>
          </p:nvGraphicFramePr>
          <p:xfrm>
            <a:off x="3970" y="2954"/>
            <a:ext cx="19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88" name="Equation" r:id="rId13" imgW="228600" imgH="228600" progId="Equation.DSMT4">
                    <p:embed/>
                  </p:oleObj>
                </mc:Choice>
                <mc:Fallback>
                  <p:oleObj name="Equation" r:id="rId13" imgW="228600" imgH="2286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954"/>
                          <a:ext cx="199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3853" name="Object 45"/>
            <p:cNvGraphicFramePr>
              <a:graphicFrameLocks noChangeAspect="1"/>
            </p:cNvGraphicFramePr>
            <p:nvPr/>
          </p:nvGraphicFramePr>
          <p:xfrm>
            <a:off x="3983" y="3230"/>
            <a:ext cx="1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89" name="Equation" r:id="rId15" imgW="203040" imgH="190440" progId="Equation.DSMT4">
                    <p:embed/>
                  </p:oleObj>
                </mc:Choice>
                <mc:Fallback>
                  <p:oleObj name="Equation" r:id="rId15" imgW="203040" imgH="19044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3230"/>
                          <a:ext cx="17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3868" name="Group 60"/>
          <p:cNvGrpSpPr>
            <a:grpSpLocks/>
          </p:cNvGrpSpPr>
          <p:nvPr/>
        </p:nvGrpSpPr>
        <p:grpSpPr bwMode="auto">
          <a:xfrm>
            <a:off x="2613025" y="4284663"/>
            <a:ext cx="1258888" cy="404812"/>
            <a:chOff x="1646" y="2699"/>
            <a:chExt cx="793" cy="255"/>
          </a:xfrm>
        </p:grpSpPr>
        <p:sp>
          <p:nvSpPr>
            <p:cNvPr id="1143854" name="Line 46"/>
            <p:cNvSpPr>
              <a:spLocks noChangeShapeType="1"/>
            </p:cNvSpPr>
            <p:nvPr/>
          </p:nvSpPr>
          <p:spPr bwMode="auto">
            <a:xfrm>
              <a:off x="1646" y="2727"/>
              <a:ext cx="425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3855" name="Line 47"/>
            <p:cNvSpPr>
              <a:spLocks noChangeShapeType="1"/>
            </p:cNvSpPr>
            <p:nvPr/>
          </p:nvSpPr>
          <p:spPr bwMode="auto">
            <a:xfrm flipV="1">
              <a:off x="2071" y="2699"/>
              <a:ext cx="368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43856" name="Line 48"/>
          <p:cNvSpPr>
            <a:spLocks noChangeShapeType="1"/>
          </p:cNvSpPr>
          <p:nvPr/>
        </p:nvSpPr>
        <p:spPr bwMode="auto">
          <a:xfrm>
            <a:off x="3287713" y="4689475"/>
            <a:ext cx="0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43859" name="Object 51"/>
          <p:cNvGraphicFramePr>
            <a:graphicFrameLocks noChangeAspect="1"/>
          </p:cNvGraphicFramePr>
          <p:nvPr/>
        </p:nvGraphicFramePr>
        <p:xfrm>
          <a:off x="1644650" y="4959350"/>
          <a:ext cx="3757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90" name="Equation" r:id="rId17" imgW="1752480" imgH="304560" progId="Equation.DSMT4">
                  <p:embed/>
                </p:oleObj>
              </mc:Choice>
              <mc:Fallback>
                <p:oleObj name="Equation" r:id="rId17" imgW="1752480" imgH="3045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959350"/>
                        <a:ext cx="37576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61" name="Line 53"/>
          <p:cNvSpPr>
            <a:spLocks noChangeShapeType="1"/>
          </p:cNvSpPr>
          <p:nvPr/>
        </p:nvSpPr>
        <p:spPr bwMode="auto">
          <a:xfrm>
            <a:off x="3287713" y="5364163"/>
            <a:ext cx="0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43864" name="Object 56"/>
          <p:cNvGraphicFramePr>
            <a:graphicFrameLocks noChangeAspect="1"/>
          </p:cNvGraphicFramePr>
          <p:nvPr/>
        </p:nvGraphicFramePr>
        <p:xfrm>
          <a:off x="2128838" y="5629275"/>
          <a:ext cx="2832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91" name="Equation" r:id="rId19" imgW="1320480" imgH="304560" progId="Equation.DSMT4">
                  <p:embed/>
                </p:oleObj>
              </mc:Choice>
              <mc:Fallback>
                <p:oleObj name="Equation" r:id="rId19" imgW="1320480" imgH="3045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629275"/>
                        <a:ext cx="2832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65" name="Text Box 57"/>
          <p:cNvSpPr txBox="1">
            <a:spLocks noChangeArrowheads="1"/>
          </p:cNvSpPr>
          <p:nvPr/>
        </p:nvSpPr>
        <p:spPr bwMode="auto">
          <a:xfrm>
            <a:off x="3513138" y="5364163"/>
            <a:ext cx="2655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Time-invariant</a:t>
            </a:r>
          </a:p>
        </p:txBody>
      </p:sp>
      <p:sp>
        <p:nvSpPr>
          <p:cNvPr id="1143866" name="Text Box 58"/>
          <p:cNvSpPr txBox="1">
            <a:spLocks noChangeArrowheads="1"/>
          </p:cNvSpPr>
          <p:nvPr/>
        </p:nvSpPr>
        <p:spPr bwMode="auto">
          <a:xfrm>
            <a:off x="6662738" y="3846513"/>
            <a:ext cx="2655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en-US" altLang="zh-CN" sz="1600" b="1">
                <a:solidFill>
                  <a:schemeClr val="tx1"/>
                </a:solidFill>
              </a:rPr>
              <a:t>Linear TV system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3867" name="Text Box 59"/>
          <p:cNvSpPr txBox="1">
            <a:spLocks noChangeArrowheads="1"/>
          </p:cNvSpPr>
          <p:nvPr/>
        </p:nvSpPr>
        <p:spPr bwMode="auto">
          <a:xfrm>
            <a:off x="47625" y="4643438"/>
            <a:ext cx="2655888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</a:rPr>
              <a:t>TV channel impulse response</a:t>
            </a:r>
          </a:p>
          <a:p>
            <a:r>
              <a:rPr lang="en-US" altLang="zh-CN" sz="1600">
                <a:solidFill>
                  <a:schemeClr val="tx1"/>
                </a:solidFill>
              </a:rPr>
              <a:t>(system function):</a:t>
            </a:r>
          </a:p>
        </p:txBody>
      </p:sp>
      <p:sp>
        <p:nvSpPr>
          <p:cNvPr id="1143869" name="Oval 61"/>
          <p:cNvSpPr>
            <a:spLocks noChangeArrowheads="1"/>
          </p:cNvSpPr>
          <p:nvPr/>
        </p:nvSpPr>
        <p:spPr bwMode="auto">
          <a:xfrm>
            <a:off x="3738563" y="4959350"/>
            <a:ext cx="360362" cy="3143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43870" name="Oval 62"/>
          <p:cNvSpPr>
            <a:spLocks noChangeArrowheads="1"/>
          </p:cNvSpPr>
          <p:nvPr/>
        </p:nvSpPr>
        <p:spPr bwMode="auto">
          <a:xfrm>
            <a:off x="3738563" y="5634038"/>
            <a:ext cx="223837" cy="3143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43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43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4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4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43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43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4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4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4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4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43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43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4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4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4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4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4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4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4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43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43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4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4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4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4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4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4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4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4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4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4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4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4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2000" fill="hold"/>
                                        <p:tgtEl>
                                          <p:spTgt spid="1143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1143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/>
      <p:bldP spid="1143836" grpId="0" animBg="1"/>
      <p:bldP spid="1143837" grpId="0" animBg="1"/>
      <p:bldP spid="1143838" grpId="0" animBg="1"/>
      <p:bldP spid="1143839" grpId="0" animBg="1"/>
      <p:bldP spid="1143840" grpId="0" animBg="1"/>
      <p:bldP spid="1143841" grpId="0" animBg="1"/>
      <p:bldP spid="1143843" grpId="1"/>
      <p:bldP spid="1143844" grpId="0"/>
      <p:bldP spid="1143856" grpId="0" animBg="1"/>
      <p:bldP spid="1143861" grpId="0" animBg="1"/>
      <p:bldP spid="1143865" grpId="0"/>
      <p:bldP spid="1143866" grpId="0"/>
      <p:bldP spid="1143867" grpId="0"/>
      <p:bldP spid="1143869" grpId="0" animBg="1"/>
      <p:bldP spid="1143869" grpId="1" animBg="1"/>
      <p:bldP spid="1143870" grpId="0" animBg="1"/>
      <p:bldP spid="114387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184" name="Object 136"/>
          <p:cNvGraphicFramePr>
            <a:graphicFrameLocks noChangeAspect="1"/>
          </p:cNvGraphicFramePr>
          <p:nvPr/>
        </p:nvGraphicFramePr>
        <p:xfrm>
          <a:off x="1847850" y="4284663"/>
          <a:ext cx="4003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4" name="Equation" r:id="rId3" imgW="1866600" imgH="304560" progId="Equation.DSMT4">
                  <p:embed/>
                </p:oleObj>
              </mc:Choice>
              <mc:Fallback>
                <p:oleObj name="Equation" r:id="rId3" imgW="1866600" imgH="3045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284663"/>
                        <a:ext cx="40036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136" name="Object 88"/>
          <p:cNvGraphicFramePr>
            <a:graphicFrameLocks noChangeAspect="1"/>
          </p:cNvGraphicFramePr>
          <p:nvPr/>
        </p:nvGraphicFramePr>
        <p:xfrm>
          <a:off x="3462338" y="4914900"/>
          <a:ext cx="1085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5" name="Equation" r:id="rId5" imgW="507960" imgH="368280" progId="Equation.DSMT4">
                  <p:embed/>
                </p:oleObj>
              </mc:Choice>
              <mc:Fallback>
                <p:oleObj name="Equation" r:id="rId5" imgW="507960" imgH="3682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4914900"/>
                        <a:ext cx="10858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141" name="Object 93"/>
          <p:cNvGraphicFramePr>
            <a:graphicFrameLocks noChangeAspect="1"/>
          </p:cNvGraphicFramePr>
          <p:nvPr/>
        </p:nvGraphicFramePr>
        <p:xfrm>
          <a:off x="3570288" y="4884738"/>
          <a:ext cx="11128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6" name="Equation" r:id="rId7" imgW="520560" imgH="368280" progId="Equation.DSMT4">
                  <p:embed/>
                </p:oleObj>
              </mc:Choice>
              <mc:Fallback>
                <p:oleObj name="Equation" r:id="rId7" imgW="520560" imgH="3682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884738"/>
                        <a:ext cx="111283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147" name="Object 99"/>
          <p:cNvGraphicFramePr>
            <a:graphicFrameLocks noChangeAspect="1"/>
          </p:cNvGraphicFramePr>
          <p:nvPr/>
        </p:nvGraphicFramePr>
        <p:xfrm>
          <a:off x="1847850" y="4284663"/>
          <a:ext cx="3757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7" name="Equation" r:id="rId9" imgW="1752480" imgH="304560" progId="Equation.DSMT4">
                  <p:embed/>
                </p:oleObj>
              </mc:Choice>
              <mc:Fallback>
                <p:oleObj name="Equation" r:id="rId9" imgW="1752480" imgH="3045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284663"/>
                        <a:ext cx="37576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060" name="Rectangle 12"/>
          <p:cNvSpPr>
            <a:spLocks noGrp="1" noChangeArrowheads="1"/>
          </p:cNvSpPr>
          <p:nvPr>
            <p:ph type="title"/>
          </p:nvPr>
        </p:nvSpPr>
        <p:spPr>
          <a:xfrm>
            <a:off x="742950" y="458788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>
                <a:latin typeface="Arial Black" pitchFamily="34" charset="0"/>
              </a:rPr>
              <a:t>Channel Impulse Response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54061" name="Rectangle 13"/>
          <p:cNvSpPr>
            <a:spLocks noChangeArrowheads="1"/>
          </p:cNvSpPr>
          <p:nvPr/>
        </p:nvSpPr>
        <p:spPr bwMode="auto">
          <a:xfrm>
            <a:off x="273050" y="1089025"/>
            <a:ext cx="94059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>
                <a:solidFill>
                  <a:schemeClr val="tx1"/>
                </a:solidFill>
              </a:rPr>
              <a:t>Assumption</a:t>
            </a:r>
            <a:r>
              <a:rPr kumimoji="0" lang="en-US" altLang="zh-CN" sz="2000">
                <a:solidFill>
                  <a:schemeClr val="tx1"/>
                </a:solidFill>
              </a:rPr>
              <a:t>: The distance between the BS and the MS is sufficiently large so that the radio propagation environment can be modeled as two-dimensional (2-D).</a:t>
            </a:r>
          </a:p>
        </p:txBody>
      </p:sp>
      <p:grpSp>
        <p:nvGrpSpPr>
          <p:cNvPr id="1154065" name="Group 17"/>
          <p:cNvGrpSpPr>
            <a:grpSpLocks/>
          </p:cNvGrpSpPr>
          <p:nvPr/>
        </p:nvGrpSpPr>
        <p:grpSpPr bwMode="auto">
          <a:xfrm>
            <a:off x="1308100" y="3114675"/>
            <a:ext cx="277813" cy="134938"/>
            <a:chOff x="2064" y="2592"/>
            <a:chExt cx="384" cy="298"/>
          </a:xfrm>
        </p:grpSpPr>
        <p:sp>
          <p:nvSpPr>
            <p:cNvPr id="1154066" name="AutoShape 18"/>
            <p:cNvSpPr>
              <a:spLocks noChangeArrowheads="1"/>
            </p:cNvSpPr>
            <p:nvPr/>
          </p:nvSpPr>
          <p:spPr bwMode="auto">
            <a:xfrm>
              <a:off x="2304" y="2592"/>
              <a:ext cx="144" cy="144"/>
            </a:xfrm>
            <a:prstGeom prst="flowChartMerg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54067" name="AutoShape 19"/>
            <p:cNvCxnSpPr>
              <a:cxnSpLocks noChangeShapeType="1"/>
              <a:stCxn id="1154066" idx="2"/>
            </p:cNvCxnSpPr>
            <p:nvPr/>
          </p:nvCxnSpPr>
          <p:spPr bwMode="auto">
            <a:xfrm rot="5400000">
              <a:off x="2148" y="2662"/>
              <a:ext cx="144" cy="312"/>
            </a:xfrm>
            <a:prstGeom prst="bentConnector2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1154068" name="Group 20"/>
          <p:cNvGrpSpPr>
            <a:grpSpLocks/>
          </p:cNvGrpSpPr>
          <p:nvPr/>
        </p:nvGrpSpPr>
        <p:grpSpPr bwMode="auto">
          <a:xfrm>
            <a:off x="5808663" y="2979738"/>
            <a:ext cx="269875" cy="134937"/>
            <a:chOff x="2004" y="2496"/>
            <a:chExt cx="252" cy="192"/>
          </a:xfrm>
        </p:grpSpPr>
        <p:sp>
          <p:nvSpPr>
            <p:cNvPr id="1154069" name="AutoShape 21"/>
            <p:cNvSpPr>
              <a:spLocks noChangeArrowheads="1"/>
            </p:cNvSpPr>
            <p:nvPr/>
          </p:nvSpPr>
          <p:spPr bwMode="auto">
            <a:xfrm>
              <a:off x="2004" y="2496"/>
              <a:ext cx="108" cy="93"/>
            </a:xfrm>
            <a:prstGeom prst="flowChartMerg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154070" name="AutoShape 22"/>
            <p:cNvCxnSpPr>
              <a:cxnSpLocks noChangeShapeType="1"/>
              <a:stCxn id="1154069" idx="2"/>
            </p:cNvCxnSpPr>
            <p:nvPr/>
          </p:nvCxnSpPr>
          <p:spPr bwMode="auto">
            <a:xfrm rot="16200000" flipH="1">
              <a:off x="2112" y="2545"/>
              <a:ext cx="89" cy="19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154089" name="Text Box 41"/>
          <p:cNvSpPr txBox="1">
            <a:spLocks noChangeArrowheads="1"/>
          </p:cNvSpPr>
          <p:nvPr/>
        </p:nvSpPr>
        <p:spPr bwMode="auto">
          <a:xfrm>
            <a:off x="768350" y="306228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Tx </a:t>
            </a:r>
          </a:p>
        </p:txBody>
      </p:sp>
      <p:sp>
        <p:nvSpPr>
          <p:cNvPr id="1154092" name="Oval 44"/>
          <p:cNvSpPr>
            <a:spLocks noChangeArrowheads="1"/>
          </p:cNvSpPr>
          <p:nvPr/>
        </p:nvSpPr>
        <p:spPr bwMode="auto">
          <a:xfrm>
            <a:off x="3873500" y="22590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093" name="Oval 45"/>
          <p:cNvSpPr>
            <a:spLocks noChangeArrowheads="1"/>
          </p:cNvSpPr>
          <p:nvPr/>
        </p:nvSpPr>
        <p:spPr bwMode="auto">
          <a:xfrm>
            <a:off x="4278313" y="2349500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094" name="Oval 46"/>
          <p:cNvSpPr>
            <a:spLocks noChangeArrowheads="1"/>
          </p:cNvSpPr>
          <p:nvPr/>
        </p:nvSpPr>
        <p:spPr bwMode="auto">
          <a:xfrm>
            <a:off x="5808663" y="38338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095" name="Oval 47"/>
          <p:cNvSpPr>
            <a:spLocks noChangeArrowheads="1"/>
          </p:cNvSpPr>
          <p:nvPr/>
        </p:nvSpPr>
        <p:spPr bwMode="auto">
          <a:xfrm>
            <a:off x="6078538" y="3654425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096" name="Oval 48"/>
          <p:cNvSpPr>
            <a:spLocks noChangeArrowheads="1"/>
          </p:cNvSpPr>
          <p:nvPr/>
        </p:nvSpPr>
        <p:spPr bwMode="auto">
          <a:xfrm>
            <a:off x="7339013" y="2259013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097" name="Oval 49"/>
          <p:cNvSpPr>
            <a:spLocks noChangeArrowheads="1"/>
          </p:cNvSpPr>
          <p:nvPr/>
        </p:nvSpPr>
        <p:spPr bwMode="auto">
          <a:xfrm>
            <a:off x="7158038" y="2033588"/>
            <a:ext cx="180975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5" tIns="45713" rIns="91425" bIns="45713" anchor="ctr">
            <a:spAutoFit/>
          </a:bodyPr>
          <a:lstStyle/>
          <a:p>
            <a:endParaRPr lang="zh-CN" altLang="en-US"/>
          </a:p>
        </p:txBody>
      </p:sp>
      <p:cxnSp>
        <p:nvCxnSpPr>
          <p:cNvPr id="1154098" name="AutoShape 50"/>
          <p:cNvCxnSpPr>
            <a:cxnSpLocks noChangeShapeType="1"/>
            <a:stCxn id="1154066" idx="0"/>
            <a:endCxn id="1154092" idx="3"/>
          </p:cNvCxnSpPr>
          <p:nvPr/>
        </p:nvCxnSpPr>
        <p:spPr bwMode="auto">
          <a:xfrm flipV="1">
            <a:off x="1533525" y="2413000"/>
            <a:ext cx="2366963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099" name="AutoShape 51"/>
          <p:cNvCxnSpPr>
            <a:cxnSpLocks noChangeShapeType="1"/>
            <a:stCxn id="1154092" idx="5"/>
            <a:endCxn id="1154069" idx="1"/>
          </p:cNvCxnSpPr>
          <p:nvPr/>
        </p:nvCxnSpPr>
        <p:spPr bwMode="auto">
          <a:xfrm>
            <a:off x="4027488" y="2413000"/>
            <a:ext cx="1793875" cy="6000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0" name="AutoShape 52"/>
          <p:cNvCxnSpPr>
            <a:cxnSpLocks noChangeShapeType="1"/>
            <a:stCxn id="1154066" idx="3"/>
            <a:endCxn id="1154093" idx="3"/>
          </p:cNvCxnSpPr>
          <p:nvPr/>
        </p:nvCxnSpPr>
        <p:spPr bwMode="auto">
          <a:xfrm flipV="1">
            <a:off x="1576388" y="2503488"/>
            <a:ext cx="2728912" cy="644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1" name="AutoShape 53"/>
          <p:cNvCxnSpPr>
            <a:cxnSpLocks noChangeShapeType="1"/>
            <a:stCxn id="1154093" idx="6"/>
            <a:endCxn id="1154069" idx="1"/>
          </p:cNvCxnSpPr>
          <p:nvPr/>
        </p:nvCxnSpPr>
        <p:spPr bwMode="auto">
          <a:xfrm>
            <a:off x="4459288" y="2439988"/>
            <a:ext cx="1362075" cy="5730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2" name="AutoShape 54"/>
          <p:cNvCxnSpPr>
            <a:cxnSpLocks noChangeShapeType="1"/>
            <a:stCxn id="1154066" idx="3"/>
            <a:endCxn id="1154097" idx="2"/>
          </p:cNvCxnSpPr>
          <p:nvPr/>
        </p:nvCxnSpPr>
        <p:spPr bwMode="auto">
          <a:xfrm flipV="1">
            <a:off x="1576388" y="2124075"/>
            <a:ext cx="5581650" cy="1023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3" name="AutoShape 55"/>
          <p:cNvCxnSpPr>
            <a:cxnSpLocks noChangeShapeType="1"/>
            <a:stCxn id="1154097" idx="3"/>
            <a:endCxn id="1154069" idx="1"/>
          </p:cNvCxnSpPr>
          <p:nvPr/>
        </p:nvCxnSpPr>
        <p:spPr bwMode="auto">
          <a:xfrm flipH="1">
            <a:off x="5821363" y="2187575"/>
            <a:ext cx="1363662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4" name="AutoShape 56"/>
          <p:cNvCxnSpPr>
            <a:cxnSpLocks noChangeShapeType="1"/>
            <a:stCxn id="1154066" idx="3"/>
            <a:endCxn id="1154096" idx="2"/>
          </p:cNvCxnSpPr>
          <p:nvPr/>
        </p:nvCxnSpPr>
        <p:spPr bwMode="auto">
          <a:xfrm flipV="1">
            <a:off x="1576388" y="2349500"/>
            <a:ext cx="5762625" cy="7985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5" name="AutoShape 57"/>
          <p:cNvCxnSpPr>
            <a:cxnSpLocks noChangeShapeType="1"/>
            <a:stCxn id="1154096" idx="4"/>
            <a:endCxn id="1154069" idx="3"/>
          </p:cNvCxnSpPr>
          <p:nvPr/>
        </p:nvCxnSpPr>
        <p:spPr bwMode="auto">
          <a:xfrm flipH="1">
            <a:off x="5911850" y="2439988"/>
            <a:ext cx="1517650" cy="5730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6" name="AutoShape 58"/>
          <p:cNvCxnSpPr>
            <a:cxnSpLocks noChangeShapeType="1"/>
            <a:stCxn id="1154066" idx="0"/>
            <a:endCxn id="1154094" idx="2"/>
          </p:cNvCxnSpPr>
          <p:nvPr/>
        </p:nvCxnSpPr>
        <p:spPr bwMode="auto">
          <a:xfrm>
            <a:off x="1533525" y="3098800"/>
            <a:ext cx="4275138" cy="8255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7" name="AutoShape 59"/>
          <p:cNvCxnSpPr>
            <a:cxnSpLocks noChangeShapeType="1"/>
            <a:stCxn id="1154094" idx="1"/>
            <a:endCxn id="1154069" idx="2"/>
          </p:cNvCxnSpPr>
          <p:nvPr/>
        </p:nvCxnSpPr>
        <p:spPr bwMode="auto">
          <a:xfrm flipV="1">
            <a:off x="5835650" y="3060700"/>
            <a:ext cx="31750" cy="8001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8" name="AutoShape 60"/>
          <p:cNvCxnSpPr>
            <a:cxnSpLocks noChangeShapeType="1"/>
            <a:stCxn id="1154066" idx="3"/>
            <a:endCxn id="1154095" idx="2"/>
          </p:cNvCxnSpPr>
          <p:nvPr/>
        </p:nvCxnSpPr>
        <p:spPr bwMode="auto">
          <a:xfrm>
            <a:off x="1576388" y="3148013"/>
            <a:ext cx="4502150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09" name="AutoShape 61"/>
          <p:cNvCxnSpPr>
            <a:cxnSpLocks noChangeShapeType="1"/>
            <a:stCxn id="1154095" idx="0"/>
            <a:endCxn id="1154069" idx="3"/>
          </p:cNvCxnSpPr>
          <p:nvPr/>
        </p:nvCxnSpPr>
        <p:spPr bwMode="auto">
          <a:xfrm flipH="1" flipV="1">
            <a:off x="5911850" y="3013075"/>
            <a:ext cx="257175" cy="641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54110" name="Line 62"/>
          <p:cNvSpPr>
            <a:spLocks noChangeShapeType="1"/>
          </p:cNvSpPr>
          <p:nvPr/>
        </p:nvSpPr>
        <p:spPr bwMode="auto">
          <a:xfrm flipV="1">
            <a:off x="7473950" y="2119313"/>
            <a:ext cx="585788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54111" name="Text Box 63"/>
          <p:cNvSpPr txBox="1">
            <a:spLocks noChangeArrowheads="1"/>
          </p:cNvSpPr>
          <p:nvPr/>
        </p:nvSpPr>
        <p:spPr bwMode="auto">
          <a:xfrm>
            <a:off x="8013700" y="1898650"/>
            <a:ext cx="1079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GB" altLang="zh-CN" sz="1600">
                <a:solidFill>
                  <a:schemeClr val="tx1"/>
                </a:solidFill>
              </a:rPr>
              <a:t>S</a:t>
            </a:r>
            <a:r>
              <a:rPr lang="en-GB" sz="1600">
                <a:solidFill>
                  <a:schemeClr val="tx1"/>
                </a:solidFill>
              </a:rPr>
              <a:t>catterers</a:t>
            </a:r>
          </a:p>
        </p:txBody>
      </p:sp>
      <p:sp>
        <p:nvSpPr>
          <p:cNvPr id="1154112" name="Text Box 64"/>
          <p:cNvSpPr txBox="1">
            <a:spLocks noChangeArrowheads="1"/>
          </p:cNvSpPr>
          <p:nvPr/>
        </p:nvSpPr>
        <p:spPr bwMode="auto">
          <a:xfrm>
            <a:off x="5178425" y="2971800"/>
            <a:ext cx="539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sp>
        <p:nvSpPr>
          <p:cNvPr id="1154113" name="Text Box 65"/>
          <p:cNvSpPr txBox="1">
            <a:spLocks noChangeArrowheads="1"/>
          </p:cNvSpPr>
          <p:nvPr/>
        </p:nvSpPr>
        <p:spPr bwMode="auto">
          <a:xfrm>
            <a:off x="766763" y="4310063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Fixed Rx: </a:t>
            </a:r>
          </a:p>
        </p:txBody>
      </p:sp>
      <p:graphicFrame>
        <p:nvGraphicFramePr>
          <p:cNvPr id="1154116" name="Object 68"/>
          <p:cNvGraphicFramePr>
            <a:graphicFrameLocks noChangeAspect="1"/>
          </p:cNvGraphicFramePr>
          <p:nvPr/>
        </p:nvGraphicFramePr>
        <p:xfrm>
          <a:off x="1847850" y="4284663"/>
          <a:ext cx="2832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8" name="Equation" r:id="rId11" imgW="1320480" imgH="304560" progId="Equation.DSMT4">
                  <p:embed/>
                </p:oleObj>
              </mc:Choice>
              <mc:Fallback>
                <p:oleObj name="Equation" r:id="rId11" imgW="1320480" imgH="3045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284663"/>
                        <a:ext cx="2832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4120" name="AutoShape 72"/>
          <p:cNvCxnSpPr>
            <a:cxnSpLocks noChangeShapeType="1"/>
            <a:stCxn id="1154096" idx="4"/>
          </p:cNvCxnSpPr>
          <p:nvPr/>
        </p:nvCxnSpPr>
        <p:spPr bwMode="auto">
          <a:xfrm>
            <a:off x="7429500" y="2439988"/>
            <a:ext cx="757238" cy="838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21" name="AutoShape 73"/>
          <p:cNvCxnSpPr>
            <a:cxnSpLocks noChangeShapeType="1"/>
          </p:cNvCxnSpPr>
          <p:nvPr/>
        </p:nvCxnSpPr>
        <p:spPr bwMode="auto">
          <a:xfrm>
            <a:off x="7339013" y="2168525"/>
            <a:ext cx="847725" cy="11096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22" name="AutoShape 74"/>
          <p:cNvCxnSpPr>
            <a:cxnSpLocks noChangeShapeType="1"/>
            <a:stCxn id="1154095" idx="7"/>
          </p:cNvCxnSpPr>
          <p:nvPr/>
        </p:nvCxnSpPr>
        <p:spPr bwMode="auto">
          <a:xfrm flipV="1">
            <a:off x="6232525" y="3278188"/>
            <a:ext cx="1954213" cy="4032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23" name="AutoShape 75"/>
          <p:cNvCxnSpPr>
            <a:cxnSpLocks noChangeShapeType="1"/>
            <a:stCxn id="1154094" idx="6"/>
          </p:cNvCxnSpPr>
          <p:nvPr/>
        </p:nvCxnSpPr>
        <p:spPr bwMode="auto">
          <a:xfrm flipV="1">
            <a:off x="5989638" y="3327400"/>
            <a:ext cx="2151062" cy="596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24" name="AutoShape 76"/>
          <p:cNvCxnSpPr>
            <a:cxnSpLocks noChangeShapeType="1"/>
            <a:stCxn id="1154093" idx="6"/>
          </p:cNvCxnSpPr>
          <p:nvPr/>
        </p:nvCxnSpPr>
        <p:spPr bwMode="auto">
          <a:xfrm>
            <a:off x="4459288" y="2439988"/>
            <a:ext cx="3681412" cy="887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4125" name="AutoShape 77"/>
          <p:cNvCxnSpPr>
            <a:cxnSpLocks noChangeShapeType="1"/>
            <a:stCxn id="1154092" idx="5"/>
          </p:cNvCxnSpPr>
          <p:nvPr/>
        </p:nvCxnSpPr>
        <p:spPr bwMode="auto">
          <a:xfrm>
            <a:off x="4027488" y="2413000"/>
            <a:ext cx="4113212" cy="914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8058150" y="3608388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Rx </a:t>
            </a:r>
          </a:p>
        </p:txBody>
      </p:sp>
      <p:sp>
        <p:nvSpPr>
          <p:cNvPr id="1154127" name="Oval 79"/>
          <p:cNvSpPr>
            <a:spLocks noChangeArrowheads="1"/>
          </p:cNvSpPr>
          <p:nvPr/>
        </p:nvSpPr>
        <p:spPr bwMode="auto">
          <a:xfrm>
            <a:off x="3467100" y="4238625"/>
            <a:ext cx="223838" cy="3143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128" name="Line 80"/>
          <p:cNvSpPr>
            <a:spLocks noChangeShapeType="1"/>
          </p:cNvSpPr>
          <p:nvPr/>
        </p:nvSpPr>
        <p:spPr bwMode="auto">
          <a:xfrm>
            <a:off x="3603625" y="4554538"/>
            <a:ext cx="2698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54135" name="Text Box 87"/>
          <p:cNvSpPr txBox="1">
            <a:spLocks noChangeArrowheads="1"/>
          </p:cNvSpPr>
          <p:nvPr/>
        </p:nvSpPr>
        <p:spPr bwMode="auto">
          <a:xfrm>
            <a:off x="5492750" y="5543550"/>
            <a:ext cx="26114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c </a:t>
            </a:r>
            <a:r>
              <a:rPr lang="en-US" altLang="zh-CN">
                <a:solidFill>
                  <a:schemeClr val="tx1"/>
                </a:solidFill>
              </a:rPr>
              <a:t>: speed of light</a:t>
            </a:r>
          </a:p>
        </p:txBody>
      </p:sp>
      <p:graphicFrame>
        <p:nvGraphicFramePr>
          <p:cNvPr id="1154137" name="Object 89"/>
          <p:cNvGraphicFramePr>
            <a:graphicFrameLocks noChangeAspect="1"/>
          </p:cNvGraphicFramePr>
          <p:nvPr/>
        </p:nvGraphicFramePr>
        <p:xfrm>
          <a:off x="5535613" y="5084763"/>
          <a:ext cx="21177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39" name="Equation" r:id="rId13" imgW="990360" imgH="215640" progId="Equation.DSMT4">
                  <p:embed/>
                </p:oleObj>
              </mc:Choice>
              <mc:Fallback>
                <p:oleObj name="Equation" r:id="rId13" imgW="990360" imgH="215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5084763"/>
                        <a:ext cx="211772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38" name="Text Box 90"/>
          <p:cNvSpPr txBox="1">
            <a:spLocks noChangeArrowheads="1"/>
          </p:cNvSpPr>
          <p:nvPr/>
        </p:nvSpPr>
        <p:spPr bwMode="auto">
          <a:xfrm>
            <a:off x="3241675" y="55562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Multipath</a:t>
            </a:r>
          </a:p>
        </p:txBody>
      </p:sp>
      <p:graphicFrame>
        <p:nvGraphicFramePr>
          <p:cNvPr id="1154144" name="Object 96"/>
          <p:cNvGraphicFramePr>
            <a:graphicFrameLocks noChangeAspect="1"/>
          </p:cNvGraphicFramePr>
          <p:nvPr/>
        </p:nvGraphicFramePr>
        <p:xfrm>
          <a:off x="5132388" y="5094288"/>
          <a:ext cx="2062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0" name="Equation" r:id="rId15" imgW="965160" imgH="190440" progId="Equation.DSMT4">
                  <p:embed/>
                </p:oleObj>
              </mc:Choice>
              <mc:Fallback>
                <p:oleObj name="Equation" r:id="rId15" imgW="965160" imgH="1904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094288"/>
                        <a:ext cx="20621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48" name="Text Box 100"/>
          <p:cNvSpPr txBox="1">
            <a:spLocks noChangeArrowheads="1"/>
          </p:cNvSpPr>
          <p:nvPr/>
        </p:nvSpPr>
        <p:spPr bwMode="auto">
          <a:xfrm>
            <a:off x="631825" y="4310063"/>
            <a:ext cx="13509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Moved Rx: </a:t>
            </a:r>
          </a:p>
        </p:txBody>
      </p:sp>
      <p:sp>
        <p:nvSpPr>
          <p:cNvPr id="1154149" name="Oval 101"/>
          <p:cNvSpPr>
            <a:spLocks noChangeArrowheads="1"/>
          </p:cNvSpPr>
          <p:nvPr/>
        </p:nvSpPr>
        <p:spPr bwMode="auto">
          <a:xfrm>
            <a:off x="3957638" y="4251325"/>
            <a:ext cx="360362" cy="3143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150" name="Line 102"/>
          <p:cNvSpPr>
            <a:spLocks noChangeShapeType="1"/>
          </p:cNvSpPr>
          <p:nvPr/>
        </p:nvSpPr>
        <p:spPr bwMode="auto">
          <a:xfrm>
            <a:off x="4143375" y="4554538"/>
            <a:ext cx="4445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54153" name="Object 105"/>
          <p:cNvGraphicFramePr>
            <a:graphicFrameLocks noChangeAspect="1"/>
          </p:cNvGraphicFramePr>
          <p:nvPr/>
        </p:nvGraphicFramePr>
        <p:xfrm>
          <a:off x="3287713" y="4884738"/>
          <a:ext cx="25527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1" name="Equation" r:id="rId17" imgW="1193760" imgH="368280" progId="Equation.DSMT4">
                  <p:embed/>
                </p:oleObj>
              </mc:Choice>
              <mc:Fallback>
                <p:oleObj name="Equation" r:id="rId17" imgW="1193760" imgH="3682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884738"/>
                        <a:ext cx="25527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158" name="Object 110"/>
          <p:cNvGraphicFramePr>
            <a:graphicFrameLocks noChangeAspect="1"/>
          </p:cNvGraphicFramePr>
          <p:nvPr/>
        </p:nvGraphicFramePr>
        <p:xfrm>
          <a:off x="6288088" y="4914900"/>
          <a:ext cx="11398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2" name="Equation" r:id="rId19" imgW="533160" imgH="355320" progId="Equation.DSMT4">
                  <p:embed/>
                </p:oleObj>
              </mc:Choice>
              <mc:Fallback>
                <p:oleObj name="Equation" r:id="rId19" imgW="533160" imgH="3553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4914900"/>
                        <a:ext cx="11398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59" name="Text Box 111"/>
          <p:cNvSpPr txBox="1">
            <a:spLocks noChangeArrowheads="1"/>
          </p:cNvSpPr>
          <p:nvPr/>
        </p:nvSpPr>
        <p:spPr bwMode="auto">
          <a:xfrm>
            <a:off x="6257925" y="5543550"/>
            <a:ext cx="3016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Maximum Doppler frequency</a:t>
            </a:r>
          </a:p>
        </p:txBody>
      </p:sp>
      <p:sp>
        <p:nvSpPr>
          <p:cNvPr id="1154160" name="Text Box 112"/>
          <p:cNvSpPr txBox="1">
            <a:spLocks noChangeArrowheads="1"/>
          </p:cNvSpPr>
          <p:nvPr/>
        </p:nvSpPr>
        <p:spPr bwMode="auto">
          <a:xfrm>
            <a:off x="4592638" y="5578475"/>
            <a:ext cx="1216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Motion of the Rx</a:t>
            </a:r>
          </a:p>
        </p:txBody>
      </p:sp>
      <p:grpSp>
        <p:nvGrpSpPr>
          <p:cNvPr id="1154165" name="Group 117"/>
          <p:cNvGrpSpPr>
            <a:grpSpLocks/>
          </p:cNvGrpSpPr>
          <p:nvPr/>
        </p:nvGrpSpPr>
        <p:grpSpPr bwMode="auto">
          <a:xfrm>
            <a:off x="1308100" y="3249613"/>
            <a:ext cx="288925" cy="628650"/>
            <a:chOff x="824" y="2047"/>
            <a:chExt cx="182" cy="396"/>
          </a:xfrm>
        </p:grpSpPr>
        <p:grpSp>
          <p:nvGrpSpPr>
            <p:cNvPr id="1154161" name="Group 113"/>
            <p:cNvGrpSpPr>
              <a:grpSpLocks/>
            </p:cNvGrpSpPr>
            <p:nvPr/>
          </p:nvGrpSpPr>
          <p:grpSpPr bwMode="auto">
            <a:xfrm>
              <a:off x="831" y="2358"/>
              <a:ext cx="175" cy="85"/>
              <a:chOff x="2064" y="2592"/>
              <a:chExt cx="384" cy="298"/>
            </a:xfrm>
          </p:grpSpPr>
          <p:sp>
            <p:nvSpPr>
              <p:cNvPr id="1154162" name="AutoShape 114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44" cy="144"/>
              </a:xfrm>
              <a:prstGeom prst="flowChartMerge">
                <a:avLst/>
              </a:prstGeom>
              <a:solidFill>
                <a:srgbClr val="000000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154163" name="AutoShape 115"/>
              <p:cNvCxnSpPr>
                <a:cxnSpLocks noChangeShapeType="1"/>
                <a:stCxn id="1154162" idx="2"/>
              </p:cNvCxnSpPr>
              <p:nvPr/>
            </p:nvCxnSpPr>
            <p:spPr bwMode="auto">
              <a:xfrm rot="5400000">
                <a:off x="2148" y="2662"/>
                <a:ext cx="144" cy="312"/>
              </a:xfrm>
              <a:prstGeom prst="bentConnector2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sp>
          <p:nvSpPr>
            <p:cNvPr id="1154164" name="Line 116"/>
            <p:cNvSpPr>
              <a:spLocks noChangeShapeType="1"/>
            </p:cNvSpPr>
            <p:nvPr/>
          </p:nvSpPr>
          <p:spPr bwMode="auto">
            <a:xfrm>
              <a:off x="824" y="2047"/>
              <a:ext cx="0" cy="3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154166" name="AutoShape 118"/>
          <p:cNvCxnSpPr>
            <a:cxnSpLocks noChangeShapeType="1"/>
            <a:stCxn id="1154162" idx="0"/>
            <a:endCxn id="1154092" idx="3"/>
          </p:cNvCxnSpPr>
          <p:nvPr/>
        </p:nvCxnSpPr>
        <p:spPr bwMode="auto">
          <a:xfrm flipV="1">
            <a:off x="1544638" y="2413000"/>
            <a:ext cx="2355850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154167" name="Line 119"/>
          <p:cNvSpPr>
            <a:spLocks noChangeShapeType="1"/>
          </p:cNvSpPr>
          <p:nvPr/>
        </p:nvSpPr>
        <p:spPr bwMode="auto">
          <a:xfrm>
            <a:off x="1531938" y="3159125"/>
            <a:ext cx="271462" cy="40481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54170" name="Object 122"/>
          <p:cNvGraphicFramePr>
            <a:graphicFrameLocks noChangeAspect="1"/>
          </p:cNvGraphicFramePr>
          <p:nvPr/>
        </p:nvGraphicFramePr>
        <p:xfrm>
          <a:off x="947738" y="3429000"/>
          <a:ext cx="2444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3"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29000"/>
                        <a:ext cx="2444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71" name="Oval 123"/>
          <p:cNvSpPr>
            <a:spLocks noChangeArrowheads="1"/>
          </p:cNvSpPr>
          <p:nvPr/>
        </p:nvSpPr>
        <p:spPr bwMode="auto">
          <a:xfrm>
            <a:off x="1565275" y="3538538"/>
            <a:ext cx="269875" cy="225425"/>
          </a:xfrm>
          <a:prstGeom prst="ellipse">
            <a:avLst/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4174" name="Object 126"/>
          <p:cNvGraphicFramePr>
            <a:graphicFrameLocks noChangeAspect="1"/>
          </p:cNvGraphicFramePr>
          <p:nvPr/>
        </p:nvGraphicFramePr>
        <p:xfrm>
          <a:off x="1604963" y="3878263"/>
          <a:ext cx="1003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4" name="Equation" r:id="rId23" imgW="469800" imgH="190440" progId="Equation.DSMT4">
                  <p:embed/>
                </p:oleObj>
              </mc:Choice>
              <mc:Fallback>
                <p:oleObj name="Equation" r:id="rId23" imgW="469800" imgH="1904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878263"/>
                        <a:ext cx="10033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4180" name="Group 132"/>
          <p:cNvGrpSpPr>
            <a:grpSpLocks/>
          </p:cNvGrpSpPr>
          <p:nvPr/>
        </p:nvGrpSpPr>
        <p:grpSpPr bwMode="auto">
          <a:xfrm>
            <a:off x="1489075" y="3324225"/>
            <a:ext cx="1214438" cy="852488"/>
            <a:chOff x="938" y="2094"/>
            <a:chExt cx="765" cy="537"/>
          </a:xfrm>
        </p:grpSpPr>
        <p:sp>
          <p:nvSpPr>
            <p:cNvPr id="1154175" name="Line 127"/>
            <p:cNvSpPr>
              <a:spLocks noChangeShapeType="1"/>
            </p:cNvSpPr>
            <p:nvPr/>
          </p:nvSpPr>
          <p:spPr bwMode="auto">
            <a:xfrm>
              <a:off x="938" y="2358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4176" name="Arc 128"/>
            <p:cNvSpPr>
              <a:spLocks/>
            </p:cNvSpPr>
            <p:nvPr/>
          </p:nvSpPr>
          <p:spPr bwMode="auto">
            <a:xfrm rot="1788692">
              <a:off x="1164" y="2205"/>
              <a:ext cx="223" cy="4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1356"/>
                <a:gd name="T1" fmla="*/ 0 h 21600"/>
                <a:gd name="T2" fmla="*/ 11356 w 11356"/>
                <a:gd name="T3" fmla="*/ 3226 h 21600"/>
                <a:gd name="T4" fmla="*/ 0 w 11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56" h="21600" fill="none" extrusionOk="0">
                  <a:moveTo>
                    <a:pt x="-1" y="0"/>
                  </a:moveTo>
                  <a:cubicBezTo>
                    <a:pt x="4011" y="0"/>
                    <a:pt x="7943" y="1117"/>
                    <a:pt x="11355" y="3226"/>
                  </a:cubicBezTo>
                </a:path>
                <a:path w="11356" h="21600" stroke="0" extrusionOk="0">
                  <a:moveTo>
                    <a:pt x="-1" y="0"/>
                  </a:moveTo>
                  <a:cubicBezTo>
                    <a:pt x="4011" y="0"/>
                    <a:pt x="7943" y="1117"/>
                    <a:pt x="11355" y="32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91425" tIns="45713" rIns="91425" bIns="45713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54179" name="Object 131"/>
            <p:cNvGraphicFramePr>
              <a:graphicFrameLocks noChangeAspect="1"/>
            </p:cNvGraphicFramePr>
            <p:nvPr/>
          </p:nvGraphicFramePr>
          <p:xfrm>
            <a:off x="1430" y="2094"/>
            <a:ext cx="22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45" name="Equation" r:id="rId25" imgW="164880" imgH="190440" progId="Equation.DSMT4">
                    <p:embed/>
                  </p:oleObj>
                </mc:Choice>
                <mc:Fallback>
                  <p:oleObj name="Equation" r:id="rId25" imgW="164880" imgH="19044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2094"/>
                          <a:ext cx="222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4181" name="Text Box 133"/>
          <p:cNvSpPr txBox="1">
            <a:spLocks noChangeArrowheads="1"/>
          </p:cNvSpPr>
          <p:nvPr/>
        </p:nvSpPr>
        <p:spPr bwMode="auto">
          <a:xfrm>
            <a:off x="273050" y="4579938"/>
            <a:ext cx="2252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(multiple antennas) </a:t>
            </a:r>
          </a:p>
        </p:txBody>
      </p:sp>
      <p:sp>
        <p:nvSpPr>
          <p:cNvPr id="1154185" name="Oval 137"/>
          <p:cNvSpPr>
            <a:spLocks noChangeArrowheads="1"/>
          </p:cNvSpPr>
          <p:nvPr/>
        </p:nvSpPr>
        <p:spPr bwMode="auto">
          <a:xfrm>
            <a:off x="4225925" y="4238625"/>
            <a:ext cx="360363" cy="3143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sp>
        <p:nvSpPr>
          <p:cNvPr id="1154186" name="Line 138"/>
          <p:cNvSpPr>
            <a:spLocks noChangeShapeType="1"/>
          </p:cNvSpPr>
          <p:nvPr/>
        </p:nvSpPr>
        <p:spPr bwMode="auto">
          <a:xfrm>
            <a:off x="4413250" y="4554538"/>
            <a:ext cx="134938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graphicFrame>
        <p:nvGraphicFramePr>
          <p:cNvPr id="1154189" name="Object 141"/>
          <p:cNvGraphicFramePr>
            <a:graphicFrameLocks noChangeAspect="1"/>
          </p:cNvGraphicFramePr>
          <p:nvPr/>
        </p:nvGraphicFramePr>
        <p:xfrm>
          <a:off x="5762625" y="5075238"/>
          <a:ext cx="17637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6" name="Equation" r:id="rId27" imgW="825480" imgH="203040" progId="Equation.DSMT4">
                  <p:embed/>
                </p:oleObj>
              </mc:Choice>
              <mc:Fallback>
                <p:oleObj name="Equation" r:id="rId27" imgW="825480" imgH="2030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075238"/>
                        <a:ext cx="176371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90" name="Text Box 142"/>
          <p:cNvSpPr txBox="1">
            <a:spLocks noChangeArrowheads="1"/>
          </p:cNvSpPr>
          <p:nvPr/>
        </p:nvSpPr>
        <p:spPr bwMode="auto">
          <a:xfrm>
            <a:off x="5988050" y="5589588"/>
            <a:ext cx="1216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Multiple antennas</a:t>
            </a:r>
          </a:p>
        </p:txBody>
      </p:sp>
      <p:graphicFrame>
        <p:nvGraphicFramePr>
          <p:cNvPr id="1154193" name="Object 145"/>
          <p:cNvGraphicFramePr>
            <a:graphicFrameLocks noChangeAspect="1"/>
          </p:cNvGraphicFramePr>
          <p:nvPr/>
        </p:nvGraphicFramePr>
        <p:xfrm>
          <a:off x="7697788" y="4972050"/>
          <a:ext cx="1031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7" name="Equation" r:id="rId29" imgW="482400" imgH="355320" progId="Equation.DSMT4">
                  <p:embed/>
                </p:oleObj>
              </mc:Choice>
              <mc:Fallback>
                <p:oleObj name="Equation" r:id="rId29" imgW="482400" imgH="3553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4972050"/>
                        <a:ext cx="10318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194" name="Line 146"/>
          <p:cNvSpPr>
            <a:spLocks noChangeShapeType="1"/>
          </p:cNvSpPr>
          <p:nvPr/>
        </p:nvSpPr>
        <p:spPr bwMode="auto">
          <a:xfrm>
            <a:off x="8643938" y="3429000"/>
            <a:ext cx="719137" cy="134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25" tIns="45713" rIns="91425" bIns="45713">
            <a:spAutoFit/>
          </a:bodyPr>
          <a:lstStyle/>
          <a:p>
            <a:endParaRPr lang="zh-CN" altLang="en-US"/>
          </a:p>
        </p:txBody>
      </p:sp>
      <p:sp>
        <p:nvSpPr>
          <p:cNvPr id="1154195" name="Arc 147"/>
          <p:cNvSpPr>
            <a:spLocks/>
          </p:cNvSpPr>
          <p:nvPr/>
        </p:nvSpPr>
        <p:spPr bwMode="auto">
          <a:xfrm rot="14602797" flipV="1">
            <a:off x="8107363" y="2841625"/>
            <a:ext cx="827087" cy="735013"/>
          </a:xfrm>
          <a:custGeom>
            <a:avLst/>
            <a:gdLst>
              <a:gd name="G0" fmla="+- 14243 0 0"/>
              <a:gd name="G1" fmla="+- 21600 0 0"/>
              <a:gd name="G2" fmla="+- 21600 0 0"/>
              <a:gd name="T0" fmla="*/ 0 w 35843"/>
              <a:gd name="T1" fmla="*/ 5361 h 32019"/>
              <a:gd name="T2" fmla="*/ 33164 w 35843"/>
              <a:gd name="T3" fmla="*/ 32019 h 32019"/>
              <a:gd name="T4" fmla="*/ 14243 w 35843"/>
              <a:gd name="T5" fmla="*/ 21600 h 3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43" h="32019" fill="none" extrusionOk="0">
                <a:moveTo>
                  <a:pt x="0" y="5361"/>
                </a:moveTo>
                <a:cubicBezTo>
                  <a:pt x="3940" y="1905"/>
                  <a:pt x="9002" y="-1"/>
                  <a:pt x="14243" y="0"/>
                </a:cubicBezTo>
                <a:cubicBezTo>
                  <a:pt x="26172" y="0"/>
                  <a:pt x="35843" y="9670"/>
                  <a:pt x="35843" y="21600"/>
                </a:cubicBezTo>
                <a:cubicBezTo>
                  <a:pt x="35843" y="25243"/>
                  <a:pt x="34921" y="28827"/>
                  <a:pt x="33164" y="32019"/>
                </a:cubicBezTo>
              </a:path>
              <a:path w="35843" h="32019" stroke="0" extrusionOk="0">
                <a:moveTo>
                  <a:pt x="0" y="5361"/>
                </a:moveTo>
                <a:cubicBezTo>
                  <a:pt x="3940" y="1905"/>
                  <a:pt x="9002" y="-1"/>
                  <a:pt x="14243" y="0"/>
                </a:cubicBezTo>
                <a:cubicBezTo>
                  <a:pt x="26172" y="0"/>
                  <a:pt x="35843" y="9670"/>
                  <a:pt x="35843" y="21600"/>
                </a:cubicBezTo>
                <a:cubicBezTo>
                  <a:pt x="35843" y="25243"/>
                  <a:pt x="34921" y="28827"/>
                  <a:pt x="33164" y="32019"/>
                </a:cubicBezTo>
                <a:lnTo>
                  <a:pt x="1424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4198" name="Object 150"/>
          <p:cNvGraphicFramePr>
            <a:graphicFrameLocks noChangeAspect="1"/>
          </p:cNvGraphicFramePr>
          <p:nvPr/>
        </p:nvGraphicFramePr>
        <p:xfrm>
          <a:off x="8953500" y="2930525"/>
          <a:ext cx="3254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8" name="Equation" r:id="rId31" imgW="152280" imgH="190440" progId="Equation.DSMT4">
                  <p:embed/>
                </p:oleObj>
              </mc:Choice>
              <mc:Fallback>
                <p:oleObj name="Equation" r:id="rId31" imgW="152280" imgH="1904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0" y="2930525"/>
                        <a:ext cx="3254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201" name="Object 153"/>
          <p:cNvGraphicFramePr>
            <a:graphicFrameLocks noChangeAspect="1"/>
          </p:cNvGraphicFramePr>
          <p:nvPr/>
        </p:nvGraphicFramePr>
        <p:xfrm>
          <a:off x="9056688" y="362426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9" name="Equation" r:id="rId33" imgW="101520" imgH="126720" progId="Equation.DSMT4">
                  <p:embed/>
                </p:oleObj>
              </mc:Choice>
              <mc:Fallback>
                <p:oleObj name="Equation" r:id="rId33" imgW="101520" imgH="12672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3624263"/>
                        <a:ext cx="215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5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5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5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5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5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5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5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5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5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5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5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5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5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5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5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5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5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5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5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5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5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5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5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5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5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54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54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5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5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5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5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5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5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5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051E-6 7.40741E-7 L 0.23622 0.0458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15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15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15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15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15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15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15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15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15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15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115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15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15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1000"/>
                                        <p:tgtEl>
                                          <p:spTgt spid="115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15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15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15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15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115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54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54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15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115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115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115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54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54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15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115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5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15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15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115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15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115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15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15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15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15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15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115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1154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15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5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15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15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5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15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15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5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15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15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15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15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154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154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5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15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5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5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54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54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15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5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15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5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15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15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15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15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15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15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15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15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7" dur="500"/>
                                        <p:tgtEl>
                                          <p:spTgt spid="1154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154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154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5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5" dur="500"/>
                                        <p:tgtEl>
                                          <p:spTgt spid="115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8" dur="500"/>
                                        <p:tgtEl>
                                          <p:spTgt spid="115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154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154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15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54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54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15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115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115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115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8" dur="500"/>
                                        <p:tgtEl>
                                          <p:spTgt spid="115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1154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54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54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15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000" fill="hold"/>
                                        <p:tgtEl>
                                          <p:spTgt spid="1154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000" fill="hold"/>
                                        <p:tgtEl>
                                          <p:spTgt spid="1154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2000"/>
                                        <p:tgtEl>
                                          <p:spTgt spid="115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112" grpId="0"/>
      <p:bldP spid="1154113" grpId="0"/>
      <p:bldP spid="1154127" grpId="0" animBg="1"/>
      <p:bldP spid="1154127" grpId="1" animBg="1"/>
      <p:bldP spid="1154128" grpId="0" animBg="1"/>
      <p:bldP spid="1154128" grpId="1" animBg="1"/>
      <p:bldP spid="1154135" grpId="0"/>
      <p:bldP spid="1154135" grpId="1"/>
      <p:bldP spid="1154138" grpId="0"/>
      <p:bldP spid="1154138" grpId="1"/>
      <p:bldP spid="1154138" grpId="2"/>
      <p:bldP spid="1154148" grpId="0"/>
      <p:bldP spid="1154149" grpId="0" animBg="1"/>
      <p:bldP spid="1154149" grpId="1" animBg="1"/>
      <p:bldP spid="1154150" grpId="0" animBg="1"/>
      <p:bldP spid="1154150" grpId="1" animBg="1"/>
      <p:bldP spid="1154159" grpId="0"/>
      <p:bldP spid="1154159" grpId="1"/>
      <p:bldP spid="1154160" grpId="0"/>
      <p:bldP spid="1154167" grpId="0" animBg="1"/>
      <p:bldP spid="1154171" grpId="0" animBg="1"/>
      <p:bldP spid="1154181" grpId="0"/>
      <p:bldP spid="1154185" grpId="0" animBg="1"/>
      <p:bldP spid="1154186" grpId="0" animBg="1"/>
      <p:bldP spid="1154190" grpId="0"/>
      <p:bldP spid="1154194" grpId="0" animBg="1"/>
      <p:bldP spid="11541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690" name="Group 146"/>
          <p:cNvGrpSpPr>
            <a:grpSpLocks/>
          </p:cNvGrpSpPr>
          <p:nvPr/>
        </p:nvGrpSpPr>
        <p:grpSpPr bwMode="auto">
          <a:xfrm>
            <a:off x="992188" y="1989138"/>
            <a:ext cx="7966075" cy="3914775"/>
            <a:chOff x="625" y="1253"/>
            <a:chExt cx="5018" cy="2466"/>
          </a:xfrm>
        </p:grpSpPr>
        <p:grpSp>
          <p:nvGrpSpPr>
            <p:cNvPr id="1132685" name="Group 141"/>
            <p:cNvGrpSpPr>
              <a:grpSpLocks/>
            </p:cNvGrpSpPr>
            <p:nvPr/>
          </p:nvGrpSpPr>
          <p:grpSpPr bwMode="auto">
            <a:xfrm>
              <a:off x="625" y="1253"/>
              <a:ext cx="5018" cy="2466"/>
              <a:chOff x="625" y="1253"/>
              <a:chExt cx="5018" cy="2466"/>
            </a:xfrm>
          </p:grpSpPr>
          <p:sp>
            <p:nvSpPr>
              <p:cNvPr id="1132551" name="Rectangle 7"/>
              <p:cNvSpPr>
                <a:spLocks noChangeArrowheads="1"/>
              </p:cNvSpPr>
              <p:nvPr/>
            </p:nvSpPr>
            <p:spPr bwMode="auto">
              <a:xfrm>
                <a:off x="625" y="1253"/>
                <a:ext cx="5018" cy="24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>
                      <a:alpha val="33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25" tIns="45713" rIns="91425" bIns="45713" anchor="ctr">
                <a:spAutoFit/>
              </a:bodyPr>
              <a:lstStyle/>
              <a:p>
                <a:endParaRPr lang="zh-CN" altLang="en-US"/>
              </a:p>
            </p:txBody>
          </p:sp>
          <p:pic>
            <p:nvPicPr>
              <p:cNvPr id="1132550" name="Picture 6" descr="Stellaris_Yin_Ya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5" y="3067"/>
                <a:ext cx="581" cy="581"/>
              </a:xfrm>
              <a:prstGeom prst="rect">
                <a:avLst/>
              </a:prstGeom>
              <a:noFill/>
            </p:spPr>
          </p:pic>
          <p:pic>
            <p:nvPicPr>
              <p:cNvPr id="1132552" name="Picture 8" descr="Stellaris_Yin_Ya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0800000">
                <a:off x="4864" y="3053"/>
                <a:ext cx="581" cy="581"/>
              </a:xfrm>
              <a:prstGeom prst="rect">
                <a:avLst/>
              </a:prstGeom>
              <a:noFill/>
            </p:spPr>
          </p:pic>
          <p:sp>
            <p:nvSpPr>
              <p:cNvPr id="1132563" name="Text Box 19"/>
              <p:cNvSpPr txBox="1">
                <a:spLocks noChangeArrowheads="1"/>
              </p:cNvSpPr>
              <p:nvPr/>
            </p:nvSpPr>
            <p:spPr bwMode="auto">
              <a:xfrm>
                <a:off x="994" y="1451"/>
                <a:ext cx="1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GB" altLang="zh-CN" sz="2000">
                    <a:solidFill>
                      <a:schemeClr val="tx1"/>
                    </a:solidFill>
                  </a:rPr>
                  <a:t>Time domain, </a:t>
                </a:r>
              </a:p>
            </p:txBody>
          </p:sp>
          <p:sp>
            <p:nvSpPr>
              <p:cNvPr id="1132564" name="Text Box 20"/>
              <p:cNvSpPr txBox="1">
                <a:spLocks noChangeArrowheads="1"/>
              </p:cNvSpPr>
              <p:nvPr/>
            </p:nvSpPr>
            <p:spPr bwMode="auto">
              <a:xfrm>
                <a:off x="1022" y="1906"/>
                <a:ext cx="1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GB" altLang="zh-CN" sz="2000">
                    <a:solidFill>
                      <a:schemeClr val="tx1"/>
                    </a:solidFill>
                  </a:rPr>
                  <a:t>Frequency domain, </a:t>
                </a:r>
              </a:p>
            </p:txBody>
          </p:sp>
          <p:sp>
            <p:nvSpPr>
              <p:cNvPr id="1132565" name="Text Box 21"/>
              <p:cNvSpPr txBox="1">
                <a:spLocks noChangeArrowheads="1"/>
              </p:cNvSpPr>
              <p:nvPr/>
            </p:nvSpPr>
            <p:spPr bwMode="auto">
              <a:xfrm>
                <a:off x="1022" y="2358"/>
                <a:ext cx="1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GB" altLang="zh-CN" sz="2000">
                    <a:solidFill>
                      <a:schemeClr val="tx1"/>
                    </a:solidFill>
                  </a:rPr>
                  <a:t>Space domain, </a:t>
                </a:r>
              </a:p>
            </p:txBody>
          </p:sp>
          <p:sp>
            <p:nvSpPr>
              <p:cNvPr id="1132566" name="Text Box 22"/>
              <p:cNvSpPr txBox="1">
                <a:spLocks noChangeArrowheads="1"/>
              </p:cNvSpPr>
              <p:nvPr/>
            </p:nvSpPr>
            <p:spPr bwMode="auto">
              <a:xfrm>
                <a:off x="3878" y="1938"/>
                <a:ext cx="1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GB" altLang="zh-CN" sz="2000">
                    <a:solidFill>
                      <a:schemeClr val="tx1"/>
                    </a:solidFill>
                  </a:rPr>
                  <a:t>Delay domain, </a:t>
                </a:r>
              </a:p>
            </p:txBody>
          </p:sp>
          <p:sp>
            <p:nvSpPr>
              <p:cNvPr id="1132568" name="Text Box 24"/>
              <p:cNvSpPr txBox="1">
                <a:spLocks noChangeArrowheads="1"/>
              </p:cNvSpPr>
              <p:nvPr/>
            </p:nvSpPr>
            <p:spPr bwMode="auto">
              <a:xfrm>
                <a:off x="3883" y="2392"/>
                <a:ext cx="1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GB" altLang="zh-CN" sz="2000">
                    <a:solidFill>
                      <a:schemeClr val="tx1"/>
                    </a:solidFill>
                  </a:rPr>
                  <a:t>Angle domain, </a:t>
                </a:r>
              </a:p>
            </p:txBody>
          </p:sp>
          <p:graphicFrame>
            <p:nvGraphicFramePr>
              <p:cNvPr id="1132571" name="Object 27"/>
              <p:cNvGraphicFramePr>
                <a:graphicFrameLocks noChangeAspect="1"/>
              </p:cNvGraphicFramePr>
              <p:nvPr/>
            </p:nvGraphicFramePr>
            <p:xfrm>
              <a:off x="1986" y="1508"/>
              <a:ext cx="12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755" name="Equation" r:id="rId4" imgW="88560" imgH="139680" progId="Equation.DSMT4">
                      <p:embed/>
                    </p:oleObj>
                  </mc:Choice>
                  <mc:Fallback>
                    <p:oleObj name="Equation" r:id="rId4" imgW="88560" imgH="139680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6" y="1508"/>
                            <a:ext cx="120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74" name="Object 30"/>
              <p:cNvGraphicFramePr>
                <a:graphicFrameLocks noChangeAspect="1"/>
              </p:cNvGraphicFramePr>
              <p:nvPr/>
            </p:nvGraphicFramePr>
            <p:xfrm>
              <a:off x="2326" y="1927"/>
              <a:ext cx="20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756" name="Equation" r:id="rId6" imgW="152280" imgH="190440" progId="Equation.DSMT4">
                      <p:embed/>
                    </p:oleObj>
                  </mc:Choice>
                  <mc:Fallback>
                    <p:oleObj name="Equation" r:id="rId6" imgW="152280" imgH="190440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" y="1927"/>
                            <a:ext cx="206" cy="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2593" name="Group 49"/>
              <p:cNvGrpSpPr>
                <a:grpSpLocks/>
              </p:cNvGrpSpPr>
              <p:nvPr/>
            </p:nvGrpSpPr>
            <p:grpSpPr bwMode="auto">
              <a:xfrm>
                <a:off x="3857" y="1480"/>
                <a:ext cx="1392" cy="253"/>
                <a:chOff x="3375" y="1480"/>
                <a:chExt cx="1392" cy="253"/>
              </a:xfrm>
            </p:grpSpPr>
            <p:sp>
              <p:nvSpPr>
                <p:cNvPr id="11325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75" y="1480"/>
                  <a:ext cx="139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0" lang="en-GB" altLang="zh-CN" sz="2000">
                      <a:solidFill>
                        <a:schemeClr val="tx1"/>
                      </a:solidFill>
                    </a:rPr>
                    <a:t>Doppler domain, </a:t>
                  </a:r>
                </a:p>
              </p:txBody>
            </p:sp>
            <p:graphicFrame>
              <p:nvGraphicFramePr>
                <p:cNvPr id="1132577" name="Object 33"/>
                <p:cNvGraphicFramePr>
                  <a:graphicFrameLocks noChangeAspect="1"/>
                </p:cNvGraphicFramePr>
                <p:nvPr/>
              </p:nvGraphicFramePr>
              <p:xfrm>
                <a:off x="4512" y="1503"/>
                <a:ext cx="241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757" name="Equation" r:id="rId8" imgW="177480" imgH="190440" progId="Equation.DSMT4">
                        <p:embed/>
                      </p:oleObj>
                    </mc:Choice>
                    <mc:Fallback>
                      <p:oleObj name="Equation" r:id="rId8" imgW="177480" imgH="190440" progId="Equation.DSMT4">
                        <p:embed/>
                        <p:pic>
                          <p:nvPicPr>
                            <p:cNvPr id="0" name="Picture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1503"/>
                              <a:ext cx="241" cy="23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32580" name="Object 36"/>
              <p:cNvGraphicFramePr>
                <a:graphicFrameLocks noChangeAspect="1"/>
              </p:cNvGraphicFramePr>
              <p:nvPr/>
            </p:nvGraphicFramePr>
            <p:xfrm>
              <a:off x="4901" y="2027"/>
              <a:ext cx="15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758" name="Equation" r:id="rId10" imgW="114120" imgH="126720" progId="Equation.DSMT4">
                      <p:embed/>
                    </p:oleObj>
                  </mc:Choice>
                  <mc:Fallback>
                    <p:oleObj name="Equation" r:id="rId10" imgW="114120" imgH="126720" progId="Equation.DSMT4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1" y="2027"/>
                            <a:ext cx="155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83" name="Object 39"/>
              <p:cNvGraphicFramePr>
                <a:graphicFrameLocks noChangeAspect="1"/>
              </p:cNvGraphicFramePr>
              <p:nvPr/>
            </p:nvGraphicFramePr>
            <p:xfrm>
              <a:off x="2043" y="2423"/>
              <a:ext cx="15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759" name="Equation" r:id="rId12" imgW="114120" imgH="126720" progId="Equation.DSMT4">
                      <p:embed/>
                    </p:oleObj>
                  </mc:Choice>
                  <mc:Fallback>
                    <p:oleObj name="Equation" r:id="rId12" imgW="114120" imgH="126720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3" y="2423"/>
                            <a:ext cx="154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86" name="Object 42"/>
              <p:cNvGraphicFramePr>
                <a:graphicFrameLocks noChangeAspect="1"/>
              </p:cNvGraphicFramePr>
              <p:nvPr/>
            </p:nvGraphicFramePr>
            <p:xfrm>
              <a:off x="4939" y="2468"/>
              <a:ext cx="189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760" name="Equation" r:id="rId14" imgW="139680" imgH="126720" progId="Equation.DSMT4">
                      <p:embed/>
                    </p:oleObj>
                  </mc:Choice>
                  <mc:Fallback>
                    <p:oleObj name="Equation" r:id="rId14" imgW="139680" imgH="126720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9" y="2468"/>
                            <a:ext cx="189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2590" name="Group 46"/>
              <p:cNvGrpSpPr>
                <a:grpSpLocks/>
              </p:cNvGrpSpPr>
              <p:nvPr/>
            </p:nvGrpSpPr>
            <p:grpSpPr bwMode="auto">
              <a:xfrm>
                <a:off x="2525" y="1565"/>
                <a:ext cx="1209" cy="73"/>
                <a:chOff x="1223" y="1799"/>
                <a:chExt cx="1209" cy="73"/>
              </a:xfrm>
            </p:grpSpPr>
            <p:sp>
              <p:nvSpPr>
                <p:cNvPr id="1132591" name="Line 47"/>
                <p:cNvSpPr>
                  <a:spLocks noChangeShapeType="1"/>
                </p:cNvSpPr>
                <p:nvPr/>
              </p:nvSpPr>
              <p:spPr bwMode="auto">
                <a:xfrm>
                  <a:off x="1296" y="1847"/>
                  <a:ext cx="1136" cy="0"/>
                </a:xfrm>
                <a:prstGeom prst="lin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 type="none" w="lg" len="lg"/>
                  <a:tailEnd type="oval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92" name="Oval 48"/>
                <p:cNvSpPr>
                  <a:spLocks noChangeArrowheads="1"/>
                </p:cNvSpPr>
                <p:nvPr/>
              </p:nvSpPr>
              <p:spPr bwMode="auto">
                <a:xfrm>
                  <a:off x="1223" y="1799"/>
                  <a:ext cx="73" cy="73"/>
                </a:xfrm>
                <a:prstGeom prst="ellips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594" name="Group 50"/>
              <p:cNvGrpSpPr>
                <a:grpSpLocks/>
              </p:cNvGrpSpPr>
              <p:nvPr/>
            </p:nvGrpSpPr>
            <p:grpSpPr bwMode="auto">
              <a:xfrm>
                <a:off x="2535" y="2018"/>
                <a:ext cx="1209" cy="73"/>
                <a:chOff x="1223" y="1799"/>
                <a:chExt cx="1209" cy="73"/>
              </a:xfrm>
            </p:grpSpPr>
            <p:sp>
              <p:nvSpPr>
                <p:cNvPr id="1132595" name="Line 51"/>
                <p:cNvSpPr>
                  <a:spLocks noChangeShapeType="1"/>
                </p:cNvSpPr>
                <p:nvPr/>
              </p:nvSpPr>
              <p:spPr bwMode="auto">
                <a:xfrm>
                  <a:off x="1296" y="1847"/>
                  <a:ext cx="1136" cy="0"/>
                </a:xfrm>
                <a:prstGeom prst="lin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96" name="Oval 52"/>
                <p:cNvSpPr>
                  <a:spLocks noChangeArrowheads="1"/>
                </p:cNvSpPr>
                <p:nvPr/>
              </p:nvSpPr>
              <p:spPr bwMode="auto">
                <a:xfrm>
                  <a:off x="1223" y="1799"/>
                  <a:ext cx="73" cy="73"/>
                </a:xfrm>
                <a:prstGeom prst="ellipse">
                  <a:avLst/>
                </a:prstGeom>
                <a:solidFill>
                  <a:srgbClr val="006600"/>
                </a:solidFill>
                <a:ln w="9525">
                  <a:solidFill>
                    <a:srgbClr val="00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597" name="Group 53"/>
              <p:cNvGrpSpPr>
                <a:grpSpLocks/>
              </p:cNvGrpSpPr>
              <p:nvPr/>
            </p:nvGrpSpPr>
            <p:grpSpPr bwMode="auto">
              <a:xfrm>
                <a:off x="2535" y="2484"/>
                <a:ext cx="1209" cy="73"/>
                <a:chOff x="1223" y="1799"/>
                <a:chExt cx="1209" cy="73"/>
              </a:xfrm>
            </p:grpSpPr>
            <p:sp>
              <p:nvSpPr>
                <p:cNvPr id="1132598" name="Line 54"/>
                <p:cNvSpPr>
                  <a:spLocks noChangeShapeType="1"/>
                </p:cNvSpPr>
                <p:nvPr/>
              </p:nvSpPr>
              <p:spPr bwMode="auto">
                <a:xfrm>
                  <a:off x="1296" y="1847"/>
                  <a:ext cx="1136" cy="0"/>
                </a:xfrm>
                <a:prstGeom prst="lin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 type="none" w="lg" len="lg"/>
                  <a:tailEnd type="oval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99" name="Oval 55"/>
                <p:cNvSpPr>
                  <a:spLocks noChangeArrowheads="1"/>
                </p:cNvSpPr>
                <p:nvPr/>
              </p:nvSpPr>
              <p:spPr bwMode="auto">
                <a:xfrm>
                  <a:off x="1223" y="1799"/>
                  <a:ext cx="73" cy="73"/>
                </a:xfrm>
                <a:prstGeom prst="ellipse">
                  <a:avLst/>
                </a:prstGeom>
                <a:noFill/>
                <a:ln w="9525">
                  <a:solidFill>
                    <a:srgbClr val="00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2689" name="Oval 145"/>
            <p:cNvSpPr>
              <a:spLocks noChangeArrowheads="1"/>
            </p:cNvSpPr>
            <p:nvPr/>
          </p:nvSpPr>
          <p:spPr bwMode="auto">
            <a:xfrm>
              <a:off x="3743" y="2030"/>
              <a:ext cx="73" cy="73"/>
            </a:xfrm>
            <a:prstGeom prst="ellips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2602" name="Group 58"/>
          <p:cNvGrpSpPr>
            <a:grpSpLocks/>
          </p:cNvGrpSpPr>
          <p:nvPr/>
        </p:nvGrpSpPr>
        <p:grpSpPr bwMode="auto">
          <a:xfrm>
            <a:off x="361950" y="1557338"/>
            <a:ext cx="6505575" cy="4481512"/>
            <a:chOff x="432" y="830"/>
            <a:chExt cx="4098" cy="2823"/>
          </a:xfrm>
        </p:grpSpPr>
        <p:sp>
          <p:nvSpPr>
            <p:cNvPr id="1132603" name="Rectangle 59"/>
            <p:cNvSpPr>
              <a:spLocks noChangeArrowheads="1"/>
            </p:cNvSpPr>
            <p:nvPr/>
          </p:nvSpPr>
          <p:spPr bwMode="auto">
            <a:xfrm>
              <a:off x="1536" y="864"/>
              <a:ext cx="81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aphicFrame>
          <p:nvGraphicFramePr>
            <p:cNvPr id="1132604" name="Object 60"/>
            <p:cNvGraphicFramePr>
              <a:graphicFrameLocks noChangeAspect="1"/>
            </p:cNvGraphicFramePr>
            <p:nvPr/>
          </p:nvGraphicFramePr>
          <p:xfrm>
            <a:off x="1606" y="895"/>
            <a:ext cx="67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1" name="Equation" r:id="rId16" imgW="482400" imgH="215640" progId="Equation.DSMT4">
                    <p:embed/>
                  </p:oleObj>
                </mc:Choice>
                <mc:Fallback>
                  <p:oleObj name="Equation" r:id="rId16" imgW="482400" imgH="21564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895"/>
                          <a:ext cx="677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605" name="Rectangle 61"/>
            <p:cNvSpPr>
              <a:spLocks noChangeArrowheads="1"/>
            </p:cNvSpPr>
            <p:nvPr/>
          </p:nvSpPr>
          <p:spPr bwMode="auto">
            <a:xfrm>
              <a:off x="3600" y="864"/>
              <a:ext cx="81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06" name="Rectangle 62"/>
            <p:cNvSpPr>
              <a:spLocks noChangeArrowheads="1"/>
            </p:cNvSpPr>
            <p:nvPr/>
          </p:nvSpPr>
          <p:spPr bwMode="auto">
            <a:xfrm>
              <a:off x="432" y="1680"/>
              <a:ext cx="81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07" name="Rectangle 63"/>
            <p:cNvSpPr>
              <a:spLocks noChangeArrowheads="1"/>
            </p:cNvSpPr>
            <p:nvPr/>
          </p:nvSpPr>
          <p:spPr bwMode="auto">
            <a:xfrm>
              <a:off x="2496" y="1680"/>
              <a:ext cx="81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08" name="Rectangle 64"/>
            <p:cNvSpPr>
              <a:spLocks noChangeArrowheads="1"/>
            </p:cNvSpPr>
            <p:nvPr/>
          </p:nvSpPr>
          <p:spPr bwMode="auto">
            <a:xfrm>
              <a:off x="1632" y="2496"/>
              <a:ext cx="816" cy="336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09" name="Rectangle 65"/>
            <p:cNvSpPr>
              <a:spLocks noChangeArrowheads="1"/>
            </p:cNvSpPr>
            <p:nvPr/>
          </p:nvSpPr>
          <p:spPr bwMode="auto">
            <a:xfrm>
              <a:off x="3696" y="2496"/>
              <a:ext cx="816" cy="336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10" name="Rectangle 66"/>
            <p:cNvSpPr>
              <a:spLocks noChangeArrowheads="1"/>
            </p:cNvSpPr>
            <p:nvPr/>
          </p:nvSpPr>
          <p:spPr bwMode="auto">
            <a:xfrm>
              <a:off x="528" y="3312"/>
              <a:ext cx="816" cy="336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32611" name="Rectangle 67"/>
            <p:cNvSpPr>
              <a:spLocks noChangeArrowheads="1"/>
            </p:cNvSpPr>
            <p:nvPr/>
          </p:nvSpPr>
          <p:spPr bwMode="auto">
            <a:xfrm>
              <a:off x="2592" y="3312"/>
              <a:ext cx="816" cy="336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zh-CN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aphicFrame>
          <p:nvGraphicFramePr>
            <p:cNvPr id="1132612" name="Object 68"/>
            <p:cNvGraphicFramePr>
              <a:graphicFrameLocks noChangeAspect="1"/>
            </p:cNvGraphicFramePr>
            <p:nvPr/>
          </p:nvGraphicFramePr>
          <p:xfrm>
            <a:off x="484" y="1725"/>
            <a:ext cx="79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2" name="Equation" r:id="rId18" imgW="571320" imgH="215640" progId="Equation.DSMT4">
                    <p:embed/>
                  </p:oleObj>
                </mc:Choice>
                <mc:Fallback>
                  <p:oleObj name="Equation" r:id="rId18" imgW="571320" imgH="21564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725"/>
                          <a:ext cx="794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3" name="Object 69"/>
            <p:cNvGraphicFramePr>
              <a:graphicFrameLocks noChangeAspect="1"/>
            </p:cNvGraphicFramePr>
            <p:nvPr/>
          </p:nvGraphicFramePr>
          <p:xfrm>
            <a:off x="3690" y="912"/>
            <a:ext cx="66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3" name="Equation" r:id="rId20" imgW="609480" imgH="215640" progId="Equation.DSMT4">
                    <p:embed/>
                  </p:oleObj>
                </mc:Choice>
                <mc:Fallback>
                  <p:oleObj name="Equation" r:id="rId20" imgW="609480" imgH="21564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912"/>
                          <a:ext cx="66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4" name="Object 70"/>
            <p:cNvGraphicFramePr>
              <a:graphicFrameLocks noChangeAspect="1"/>
            </p:cNvGraphicFramePr>
            <p:nvPr/>
          </p:nvGraphicFramePr>
          <p:xfrm>
            <a:off x="2517" y="1728"/>
            <a:ext cx="71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4" name="Equation" r:id="rId22" imgW="660240" imgH="215640" progId="Equation.DSMT4">
                    <p:embed/>
                  </p:oleObj>
                </mc:Choice>
                <mc:Fallback>
                  <p:oleObj name="Equation" r:id="rId22" imgW="660240" imgH="21564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28"/>
                          <a:ext cx="71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5" name="Object 71"/>
            <p:cNvGraphicFramePr>
              <a:graphicFrameLocks noChangeAspect="1"/>
            </p:cNvGraphicFramePr>
            <p:nvPr/>
          </p:nvGraphicFramePr>
          <p:xfrm>
            <a:off x="603" y="3360"/>
            <a:ext cx="67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5" name="Equation" r:id="rId24" imgW="622080" imgH="215640" progId="Equation.DSMT4">
                    <p:embed/>
                  </p:oleObj>
                </mc:Choice>
                <mc:Fallback>
                  <p:oleObj name="Equation" r:id="rId24" imgW="622080" imgH="21564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3360"/>
                          <a:ext cx="677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6" name="Object 72"/>
            <p:cNvGraphicFramePr>
              <a:graphicFrameLocks noChangeAspect="1"/>
            </p:cNvGraphicFramePr>
            <p:nvPr/>
          </p:nvGraphicFramePr>
          <p:xfrm>
            <a:off x="1762" y="2544"/>
            <a:ext cx="53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6" name="Equation" r:id="rId26" imgW="495000" imgH="215640" progId="Equation.DSMT4">
                    <p:embed/>
                  </p:oleObj>
                </mc:Choice>
                <mc:Fallback>
                  <p:oleObj name="Equation" r:id="rId26" imgW="495000" imgH="21564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2544"/>
                          <a:ext cx="53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7" name="Object 73"/>
            <p:cNvGraphicFramePr>
              <a:graphicFrameLocks noChangeAspect="1"/>
            </p:cNvGraphicFramePr>
            <p:nvPr/>
          </p:nvGraphicFramePr>
          <p:xfrm>
            <a:off x="2592" y="3408"/>
            <a:ext cx="81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7" name="Equation" r:id="rId28" imgW="711000" imgH="215640" progId="Equation.DSMT4">
                    <p:embed/>
                  </p:oleObj>
                </mc:Choice>
                <mc:Fallback>
                  <p:oleObj name="Equation" r:id="rId28" imgW="711000" imgH="21564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408"/>
                          <a:ext cx="81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8" name="Object 74"/>
            <p:cNvGraphicFramePr>
              <a:graphicFrameLocks noChangeAspect="1"/>
            </p:cNvGraphicFramePr>
            <p:nvPr/>
          </p:nvGraphicFramePr>
          <p:xfrm>
            <a:off x="3744" y="2551"/>
            <a:ext cx="7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8" name="Equation" r:id="rId30" imgW="622080" imgH="215640" progId="Equation.DSMT4">
                    <p:embed/>
                  </p:oleObj>
                </mc:Choice>
                <mc:Fallback>
                  <p:oleObj name="Equation" r:id="rId30" imgW="622080" imgH="21564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51"/>
                          <a:ext cx="7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19" name="Object 75"/>
            <p:cNvGraphicFramePr>
              <a:graphicFrameLocks noChangeAspect="1"/>
            </p:cNvGraphicFramePr>
            <p:nvPr/>
          </p:nvGraphicFramePr>
          <p:xfrm>
            <a:off x="1296" y="1001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69" name="Equation" r:id="rId32" imgW="126720" imgH="139680" progId="Equation.3">
                    <p:embed/>
                  </p:oleObj>
                </mc:Choice>
                <mc:Fallback>
                  <p:oleObj name="Equation" r:id="rId32" imgW="126720" imgH="13968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01"/>
                          <a:ext cx="13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0" name="Object 76"/>
            <p:cNvGraphicFramePr>
              <a:graphicFrameLocks noChangeAspect="1"/>
            </p:cNvGraphicFramePr>
            <p:nvPr/>
          </p:nvGraphicFramePr>
          <p:xfrm>
            <a:off x="611" y="1406"/>
            <a:ext cx="16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0" name="Equation" r:id="rId34" imgW="152280" imgH="190440" progId="Equation.DSMT4">
                    <p:embed/>
                  </p:oleObj>
                </mc:Choice>
                <mc:Fallback>
                  <p:oleObj name="Equation" r:id="rId34" imgW="152280" imgH="19044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1406"/>
                          <a:ext cx="16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1" name="Object 77"/>
            <p:cNvGraphicFramePr>
              <a:graphicFrameLocks noChangeAspect="1"/>
            </p:cNvGraphicFramePr>
            <p:nvPr/>
          </p:nvGraphicFramePr>
          <p:xfrm>
            <a:off x="2469" y="843"/>
            <a:ext cx="9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1" name="Equation" r:id="rId36" imgW="88560" imgH="152280" progId="Equation.3">
                    <p:embed/>
                  </p:oleObj>
                </mc:Choice>
                <mc:Fallback>
                  <p:oleObj name="Equation" r:id="rId36" imgW="88560" imgH="15228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" y="843"/>
                          <a:ext cx="9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2" name="Object 78"/>
            <p:cNvGraphicFramePr>
              <a:graphicFrameLocks noChangeAspect="1"/>
            </p:cNvGraphicFramePr>
            <p:nvPr/>
          </p:nvGraphicFramePr>
          <p:xfrm>
            <a:off x="3381" y="830"/>
            <a:ext cx="1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2" name="Equation" r:id="rId38" imgW="177480" imgH="190440" progId="Equation.DSMT4">
                    <p:embed/>
                  </p:oleObj>
                </mc:Choice>
                <mc:Fallback>
                  <p:oleObj name="Equation" r:id="rId38" imgW="177480" imgH="19044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830"/>
                          <a:ext cx="193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3" name="Object 79"/>
            <p:cNvGraphicFramePr>
              <a:graphicFrameLocks noChangeAspect="1"/>
            </p:cNvGraphicFramePr>
            <p:nvPr/>
          </p:nvGraphicFramePr>
          <p:xfrm>
            <a:off x="1344" y="1659"/>
            <a:ext cx="9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3" name="Equation" r:id="rId40" imgW="88560" imgH="152280" progId="Equation.3">
                    <p:embed/>
                  </p:oleObj>
                </mc:Choice>
                <mc:Fallback>
                  <p:oleObj name="Equation" r:id="rId40" imgW="88560" imgH="15228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659"/>
                          <a:ext cx="9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4" name="Object 80"/>
            <p:cNvGraphicFramePr>
              <a:graphicFrameLocks noChangeAspect="1"/>
            </p:cNvGraphicFramePr>
            <p:nvPr/>
          </p:nvGraphicFramePr>
          <p:xfrm>
            <a:off x="2261" y="1637"/>
            <a:ext cx="1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4" name="Equation" r:id="rId42" imgW="177480" imgH="190440" progId="Equation.DSMT4">
                    <p:embed/>
                  </p:oleObj>
                </mc:Choice>
                <mc:Fallback>
                  <p:oleObj name="Equation" r:id="rId42" imgW="177480" imgH="19044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637"/>
                          <a:ext cx="193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5" name="Object 81"/>
            <p:cNvGraphicFramePr>
              <a:graphicFrameLocks noChangeAspect="1"/>
            </p:cNvGraphicFramePr>
            <p:nvPr/>
          </p:nvGraphicFramePr>
          <p:xfrm>
            <a:off x="3936" y="1200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5" name="Equation" r:id="rId44" imgW="126720" imgH="139680" progId="Equation.3">
                    <p:embed/>
                  </p:oleObj>
                </mc:Choice>
                <mc:Fallback>
                  <p:oleObj name="Equation" r:id="rId44" imgW="126720" imgH="139680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3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6" name="Object 82"/>
            <p:cNvGraphicFramePr>
              <a:graphicFrameLocks noChangeAspect="1"/>
            </p:cNvGraphicFramePr>
            <p:nvPr/>
          </p:nvGraphicFramePr>
          <p:xfrm>
            <a:off x="1488" y="2784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6" name="Equation" r:id="rId46" imgW="126720" imgH="139680" progId="Equation.3">
                    <p:embed/>
                  </p:oleObj>
                </mc:Choice>
                <mc:Fallback>
                  <p:oleObj name="Equation" r:id="rId46" imgW="126720" imgH="139680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784"/>
                          <a:ext cx="13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7" name="Object 83"/>
            <p:cNvGraphicFramePr>
              <a:graphicFrameLocks noChangeAspect="1"/>
            </p:cNvGraphicFramePr>
            <p:nvPr/>
          </p:nvGraphicFramePr>
          <p:xfrm>
            <a:off x="912" y="3127"/>
            <a:ext cx="16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7" name="Equation" r:id="rId47" imgW="152280" imgH="190440" progId="Equation.DSMT4">
                    <p:embed/>
                  </p:oleObj>
                </mc:Choice>
                <mc:Fallback>
                  <p:oleObj name="Equation" r:id="rId47" imgW="152280" imgH="19044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27"/>
                          <a:ext cx="16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8" name="Object 84"/>
            <p:cNvGraphicFramePr>
              <a:graphicFrameLocks noChangeAspect="1"/>
            </p:cNvGraphicFramePr>
            <p:nvPr/>
          </p:nvGraphicFramePr>
          <p:xfrm>
            <a:off x="1398" y="3332"/>
            <a:ext cx="9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8" name="Equation" r:id="rId49" imgW="88560" imgH="152280" progId="Equation.3">
                    <p:embed/>
                  </p:oleObj>
                </mc:Choice>
                <mc:Fallback>
                  <p:oleObj name="Equation" r:id="rId49" imgW="88560" imgH="152280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3332"/>
                          <a:ext cx="9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29" name="Object 85"/>
            <p:cNvGraphicFramePr>
              <a:graphicFrameLocks noChangeAspect="1"/>
            </p:cNvGraphicFramePr>
            <p:nvPr/>
          </p:nvGraphicFramePr>
          <p:xfrm>
            <a:off x="2331" y="3264"/>
            <a:ext cx="1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79" name="Equation" r:id="rId50" imgW="177480" imgH="190440" progId="Equation.DSMT4">
                    <p:embed/>
                  </p:oleObj>
                </mc:Choice>
                <mc:Fallback>
                  <p:oleObj name="Equation" r:id="rId50" imgW="177480" imgH="19044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3264"/>
                          <a:ext cx="193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0" name="Object 86"/>
            <p:cNvGraphicFramePr>
              <a:graphicFrameLocks noChangeAspect="1"/>
            </p:cNvGraphicFramePr>
            <p:nvPr/>
          </p:nvGraphicFramePr>
          <p:xfrm>
            <a:off x="2571" y="2475"/>
            <a:ext cx="9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0" name="Equation" r:id="rId52" imgW="88560" imgH="152280" progId="Equation.3">
                    <p:embed/>
                  </p:oleObj>
                </mc:Choice>
                <mc:Fallback>
                  <p:oleObj name="Equation" r:id="rId52" imgW="88560" imgH="15228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475"/>
                          <a:ext cx="9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1" name="Object 87"/>
            <p:cNvGraphicFramePr>
              <a:graphicFrameLocks noChangeAspect="1"/>
            </p:cNvGraphicFramePr>
            <p:nvPr/>
          </p:nvGraphicFramePr>
          <p:xfrm>
            <a:off x="3455" y="2448"/>
            <a:ext cx="1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1" name="Equation" r:id="rId53" imgW="177480" imgH="190440" progId="Equation.DSMT4">
                    <p:embed/>
                  </p:oleObj>
                </mc:Choice>
                <mc:Fallback>
                  <p:oleObj name="Equation" r:id="rId53" imgW="177480" imgH="19044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2448"/>
                          <a:ext cx="193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2" name="Object 88"/>
            <p:cNvGraphicFramePr>
              <a:graphicFrameLocks noChangeAspect="1"/>
            </p:cNvGraphicFramePr>
            <p:nvPr/>
          </p:nvGraphicFramePr>
          <p:xfrm>
            <a:off x="4032" y="2832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2" name="Equation" r:id="rId55" imgW="126720" imgH="139680" progId="Equation.3">
                    <p:embed/>
                  </p:oleObj>
                </mc:Choice>
                <mc:Fallback>
                  <p:oleObj name="Equation" r:id="rId55" imgW="126720" imgH="13968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32"/>
                          <a:ext cx="13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3" name="Object 89"/>
            <p:cNvGraphicFramePr>
              <a:graphicFrameLocks noChangeAspect="1"/>
            </p:cNvGraphicFramePr>
            <p:nvPr/>
          </p:nvGraphicFramePr>
          <p:xfrm>
            <a:off x="3435" y="3175"/>
            <a:ext cx="16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3" name="Equation" r:id="rId56" imgW="152280" imgH="190440" progId="Equation.DSMT4">
                    <p:embed/>
                  </p:oleObj>
                </mc:Choice>
                <mc:Fallback>
                  <p:oleObj name="Equation" r:id="rId56" imgW="152280" imgH="19044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175"/>
                          <a:ext cx="16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4" name="Object 90"/>
            <p:cNvGraphicFramePr>
              <a:graphicFrameLocks noChangeAspect="1"/>
            </p:cNvGraphicFramePr>
            <p:nvPr/>
          </p:nvGraphicFramePr>
          <p:xfrm>
            <a:off x="541" y="2064"/>
            <a:ext cx="12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4" name="Equation" r:id="rId58" imgW="114120" imgH="126720" progId="Equation.DSMT4">
                    <p:embed/>
                  </p:oleObj>
                </mc:Choice>
                <mc:Fallback>
                  <p:oleObj name="Equation" r:id="rId58" imgW="114120" imgH="12672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2064"/>
                          <a:ext cx="12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5" name="Object 91"/>
            <p:cNvGraphicFramePr>
              <a:graphicFrameLocks noChangeAspect="1"/>
            </p:cNvGraphicFramePr>
            <p:nvPr/>
          </p:nvGraphicFramePr>
          <p:xfrm>
            <a:off x="555" y="3079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5" name="Equation" r:id="rId60" imgW="139680" imgH="126720" progId="Equation.DSMT4">
                    <p:embed/>
                  </p:oleObj>
                </mc:Choice>
                <mc:Fallback>
                  <p:oleObj name="Equation" r:id="rId60" imgW="139680" imgH="12672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3079"/>
                          <a:ext cx="15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6" name="Object 92"/>
            <p:cNvGraphicFramePr>
              <a:graphicFrameLocks noChangeAspect="1"/>
            </p:cNvGraphicFramePr>
            <p:nvPr/>
          </p:nvGraphicFramePr>
          <p:xfrm>
            <a:off x="2749" y="2119"/>
            <a:ext cx="12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6" name="Equation" r:id="rId62" imgW="114120" imgH="126720" progId="Equation.DSMT4">
                    <p:embed/>
                  </p:oleObj>
                </mc:Choice>
                <mc:Fallback>
                  <p:oleObj name="Equation" r:id="rId62" imgW="114120" imgH="12672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119"/>
                          <a:ext cx="12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7" name="Object 93"/>
            <p:cNvGraphicFramePr>
              <a:graphicFrameLocks noChangeAspect="1"/>
            </p:cNvGraphicFramePr>
            <p:nvPr/>
          </p:nvGraphicFramePr>
          <p:xfrm>
            <a:off x="2762" y="3134"/>
            <a:ext cx="15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7" name="Equation" r:id="rId64" imgW="139680" imgH="126720" progId="Equation.DSMT4">
                    <p:embed/>
                  </p:oleObj>
                </mc:Choice>
                <mc:Fallback>
                  <p:oleObj name="Equation" r:id="rId64" imgW="139680" imgH="12672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3134"/>
                          <a:ext cx="152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8" name="Object 94"/>
            <p:cNvGraphicFramePr>
              <a:graphicFrameLocks noChangeAspect="1"/>
            </p:cNvGraphicFramePr>
            <p:nvPr/>
          </p:nvGraphicFramePr>
          <p:xfrm>
            <a:off x="1782" y="1275"/>
            <a:ext cx="12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8" name="Equation" r:id="rId66" imgW="114120" imgH="126720" progId="Equation.DSMT4">
                    <p:embed/>
                  </p:oleObj>
                </mc:Choice>
                <mc:Fallback>
                  <p:oleObj name="Equation" r:id="rId66" imgW="114120" imgH="12672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275"/>
                          <a:ext cx="125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39" name="Object 95"/>
            <p:cNvGraphicFramePr>
              <a:graphicFrameLocks noChangeAspect="1"/>
            </p:cNvGraphicFramePr>
            <p:nvPr/>
          </p:nvGraphicFramePr>
          <p:xfrm>
            <a:off x="1797" y="229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89" name="Equation" r:id="rId68" imgW="139680" imgH="126720" progId="Equation.DSMT4">
                    <p:embed/>
                  </p:oleObj>
                </mc:Choice>
                <mc:Fallback>
                  <p:oleObj name="Equation" r:id="rId68" imgW="139680" imgH="12672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290"/>
                          <a:ext cx="15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40" name="Object 96"/>
            <p:cNvGraphicFramePr>
              <a:graphicFrameLocks noChangeAspect="1"/>
            </p:cNvGraphicFramePr>
            <p:nvPr/>
          </p:nvGraphicFramePr>
          <p:xfrm>
            <a:off x="4279" y="1255"/>
            <a:ext cx="12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90" name="Equation" r:id="rId70" imgW="114120" imgH="126720" progId="Equation.DSMT4">
                    <p:embed/>
                  </p:oleObj>
                </mc:Choice>
                <mc:Fallback>
                  <p:oleObj name="Equation" r:id="rId70" imgW="114120" imgH="12672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255"/>
                          <a:ext cx="12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641" name="Object 97"/>
            <p:cNvGraphicFramePr>
              <a:graphicFrameLocks noChangeAspect="1"/>
            </p:cNvGraphicFramePr>
            <p:nvPr/>
          </p:nvGraphicFramePr>
          <p:xfrm>
            <a:off x="4293" y="227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91" name="Equation" r:id="rId72" imgW="139680" imgH="126720" progId="Equation.DSMT4">
                    <p:embed/>
                  </p:oleObj>
                </mc:Choice>
                <mc:Fallback>
                  <p:oleObj name="Equation" r:id="rId72" imgW="139680" imgH="12672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2270"/>
                          <a:ext cx="15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2642" name="Group 98"/>
            <p:cNvGrpSpPr>
              <a:grpSpLocks/>
            </p:cNvGrpSpPr>
            <p:nvPr/>
          </p:nvGrpSpPr>
          <p:grpSpPr bwMode="auto">
            <a:xfrm rot="10800000">
              <a:off x="1344" y="3456"/>
              <a:ext cx="1200" cy="73"/>
              <a:chOff x="1392" y="3456"/>
              <a:chExt cx="1200" cy="73"/>
            </a:xfrm>
          </p:grpSpPr>
          <p:sp>
            <p:nvSpPr>
              <p:cNvPr id="1132643" name="Line 99"/>
              <p:cNvSpPr>
                <a:spLocks noChangeShapeType="1"/>
              </p:cNvSpPr>
              <p:nvPr/>
            </p:nvSpPr>
            <p:spPr bwMode="auto">
              <a:xfrm>
                <a:off x="1392" y="3504"/>
                <a:ext cx="113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44" name="Oval 100"/>
              <p:cNvSpPr>
                <a:spLocks noChangeArrowheads="1"/>
              </p:cNvSpPr>
              <p:nvPr/>
            </p:nvSpPr>
            <p:spPr bwMode="auto">
              <a:xfrm>
                <a:off x="2519" y="3456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45" name="Group 101"/>
            <p:cNvGrpSpPr>
              <a:grpSpLocks/>
            </p:cNvGrpSpPr>
            <p:nvPr/>
          </p:nvGrpSpPr>
          <p:grpSpPr bwMode="auto">
            <a:xfrm rot="10800000">
              <a:off x="2448" y="2615"/>
              <a:ext cx="1200" cy="73"/>
              <a:chOff x="1392" y="3456"/>
              <a:chExt cx="1200" cy="73"/>
            </a:xfrm>
          </p:grpSpPr>
          <p:sp>
            <p:nvSpPr>
              <p:cNvPr id="1132646" name="Line 102"/>
              <p:cNvSpPr>
                <a:spLocks noChangeShapeType="1"/>
              </p:cNvSpPr>
              <p:nvPr/>
            </p:nvSpPr>
            <p:spPr bwMode="auto">
              <a:xfrm>
                <a:off x="1392" y="3504"/>
                <a:ext cx="113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47" name="Oval 103"/>
              <p:cNvSpPr>
                <a:spLocks noChangeArrowheads="1"/>
              </p:cNvSpPr>
              <p:nvPr/>
            </p:nvSpPr>
            <p:spPr bwMode="auto">
              <a:xfrm>
                <a:off x="2519" y="3456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48" name="Group 104"/>
            <p:cNvGrpSpPr>
              <a:grpSpLocks/>
            </p:cNvGrpSpPr>
            <p:nvPr/>
          </p:nvGrpSpPr>
          <p:grpSpPr bwMode="auto">
            <a:xfrm rot="10800000">
              <a:off x="790" y="2688"/>
              <a:ext cx="794" cy="576"/>
              <a:chOff x="768" y="2736"/>
              <a:chExt cx="794" cy="576"/>
            </a:xfrm>
          </p:grpSpPr>
          <p:sp>
            <p:nvSpPr>
              <p:cNvPr id="1132649" name="Line 105"/>
              <p:cNvSpPr>
                <a:spLocks noChangeShapeType="1"/>
              </p:cNvSpPr>
              <p:nvPr/>
            </p:nvSpPr>
            <p:spPr bwMode="auto">
              <a:xfrm flipV="1">
                <a:off x="816" y="2736"/>
                <a:ext cx="746" cy="50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50" name="Oval 106"/>
              <p:cNvSpPr>
                <a:spLocks noChangeArrowheads="1"/>
              </p:cNvSpPr>
              <p:nvPr/>
            </p:nvSpPr>
            <p:spPr bwMode="auto">
              <a:xfrm>
                <a:off x="768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51" name="Group 107"/>
            <p:cNvGrpSpPr>
              <a:grpSpLocks/>
            </p:cNvGrpSpPr>
            <p:nvPr/>
          </p:nvGrpSpPr>
          <p:grpSpPr bwMode="auto">
            <a:xfrm rot="10800000">
              <a:off x="3456" y="2880"/>
              <a:ext cx="794" cy="576"/>
              <a:chOff x="768" y="2736"/>
              <a:chExt cx="794" cy="576"/>
            </a:xfrm>
          </p:grpSpPr>
          <p:sp>
            <p:nvSpPr>
              <p:cNvPr id="1132652" name="Line 108"/>
              <p:cNvSpPr>
                <a:spLocks noChangeShapeType="1"/>
              </p:cNvSpPr>
              <p:nvPr/>
            </p:nvSpPr>
            <p:spPr bwMode="auto">
              <a:xfrm flipV="1">
                <a:off x="816" y="2736"/>
                <a:ext cx="746" cy="50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53" name="Oval 109"/>
              <p:cNvSpPr>
                <a:spLocks noChangeArrowheads="1"/>
              </p:cNvSpPr>
              <p:nvPr/>
            </p:nvSpPr>
            <p:spPr bwMode="auto">
              <a:xfrm>
                <a:off x="768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54" name="Group 110"/>
            <p:cNvGrpSpPr>
              <a:grpSpLocks/>
            </p:cNvGrpSpPr>
            <p:nvPr/>
          </p:nvGrpSpPr>
          <p:grpSpPr bwMode="auto">
            <a:xfrm>
              <a:off x="1239" y="1799"/>
              <a:ext cx="1209" cy="73"/>
              <a:chOff x="1223" y="1799"/>
              <a:chExt cx="1209" cy="73"/>
            </a:xfrm>
          </p:grpSpPr>
          <p:sp>
            <p:nvSpPr>
              <p:cNvPr id="1132655" name="Line 111"/>
              <p:cNvSpPr>
                <a:spLocks noChangeShapeType="1"/>
              </p:cNvSpPr>
              <p:nvPr/>
            </p:nvSpPr>
            <p:spPr bwMode="auto">
              <a:xfrm>
                <a:off x="1296" y="1847"/>
                <a:ext cx="113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56" name="Oval 112"/>
              <p:cNvSpPr>
                <a:spLocks noChangeArrowheads="1"/>
              </p:cNvSpPr>
              <p:nvPr/>
            </p:nvSpPr>
            <p:spPr bwMode="auto">
              <a:xfrm>
                <a:off x="1223" y="179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57" name="Group 113"/>
            <p:cNvGrpSpPr>
              <a:grpSpLocks/>
            </p:cNvGrpSpPr>
            <p:nvPr/>
          </p:nvGrpSpPr>
          <p:grpSpPr bwMode="auto">
            <a:xfrm rot="10800000">
              <a:off x="720" y="1056"/>
              <a:ext cx="794" cy="576"/>
              <a:chOff x="768" y="2736"/>
              <a:chExt cx="794" cy="576"/>
            </a:xfrm>
          </p:grpSpPr>
          <p:sp>
            <p:nvSpPr>
              <p:cNvPr id="1132658" name="Line 114"/>
              <p:cNvSpPr>
                <a:spLocks noChangeShapeType="1"/>
              </p:cNvSpPr>
              <p:nvPr/>
            </p:nvSpPr>
            <p:spPr bwMode="auto">
              <a:xfrm flipV="1">
                <a:off x="816" y="2736"/>
                <a:ext cx="746" cy="50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59" name="Oval 115"/>
              <p:cNvSpPr>
                <a:spLocks noChangeArrowheads="1"/>
              </p:cNvSpPr>
              <p:nvPr/>
            </p:nvSpPr>
            <p:spPr bwMode="auto">
              <a:xfrm>
                <a:off x="768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60" name="Group 116"/>
            <p:cNvGrpSpPr>
              <a:grpSpLocks/>
            </p:cNvGrpSpPr>
            <p:nvPr/>
          </p:nvGrpSpPr>
          <p:grpSpPr bwMode="auto">
            <a:xfrm rot="10800000">
              <a:off x="3360" y="1248"/>
              <a:ext cx="794" cy="576"/>
              <a:chOff x="768" y="2736"/>
              <a:chExt cx="794" cy="576"/>
            </a:xfrm>
          </p:grpSpPr>
          <p:sp>
            <p:nvSpPr>
              <p:cNvPr id="1132661" name="Line 117"/>
              <p:cNvSpPr>
                <a:spLocks noChangeShapeType="1"/>
              </p:cNvSpPr>
              <p:nvPr/>
            </p:nvSpPr>
            <p:spPr bwMode="auto">
              <a:xfrm flipV="1">
                <a:off x="816" y="2736"/>
                <a:ext cx="746" cy="50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62" name="Oval 118"/>
              <p:cNvSpPr>
                <a:spLocks noChangeArrowheads="1"/>
              </p:cNvSpPr>
              <p:nvPr/>
            </p:nvSpPr>
            <p:spPr bwMode="auto">
              <a:xfrm>
                <a:off x="768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63" name="Group 119"/>
            <p:cNvGrpSpPr>
              <a:grpSpLocks/>
            </p:cNvGrpSpPr>
            <p:nvPr/>
          </p:nvGrpSpPr>
          <p:grpSpPr bwMode="auto">
            <a:xfrm rot="10800000">
              <a:off x="672" y="2016"/>
              <a:ext cx="73" cy="1254"/>
              <a:chOff x="672" y="2058"/>
              <a:chExt cx="73" cy="1254"/>
            </a:xfrm>
          </p:grpSpPr>
          <p:sp>
            <p:nvSpPr>
              <p:cNvPr id="1132664" name="Line 120"/>
              <p:cNvSpPr>
                <a:spLocks noChangeShapeType="1"/>
              </p:cNvSpPr>
              <p:nvPr/>
            </p:nvSpPr>
            <p:spPr bwMode="auto">
              <a:xfrm>
                <a:off x="720" y="2058"/>
                <a:ext cx="0" cy="118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65" name="Oval 121"/>
              <p:cNvSpPr>
                <a:spLocks noChangeArrowheads="1"/>
              </p:cNvSpPr>
              <p:nvPr/>
            </p:nvSpPr>
            <p:spPr bwMode="auto">
              <a:xfrm>
                <a:off x="672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66" name="Group 122"/>
            <p:cNvGrpSpPr>
              <a:grpSpLocks/>
            </p:cNvGrpSpPr>
            <p:nvPr/>
          </p:nvGrpSpPr>
          <p:grpSpPr bwMode="auto">
            <a:xfrm rot="10800000">
              <a:off x="1943" y="1200"/>
              <a:ext cx="73" cy="1254"/>
              <a:chOff x="672" y="2058"/>
              <a:chExt cx="73" cy="1254"/>
            </a:xfrm>
          </p:grpSpPr>
          <p:sp>
            <p:nvSpPr>
              <p:cNvPr id="1132667" name="Line 123"/>
              <p:cNvSpPr>
                <a:spLocks noChangeShapeType="1"/>
              </p:cNvSpPr>
              <p:nvPr/>
            </p:nvSpPr>
            <p:spPr bwMode="auto">
              <a:xfrm>
                <a:off x="720" y="2058"/>
                <a:ext cx="0" cy="118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68" name="Oval 124"/>
              <p:cNvSpPr>
                <a:spLocks noChangeArrowheads="1"/>
              </p:cNvSpPr>
              <p:nvPr/>
            </p:nvSpPr>
            <p:spPr bwMode="auto">
              <a:xfrm>
                <a:off x="672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69" name="Group 125"/>
            <p:cNvGrpSpPr>
              <a:grpSpLocks/>
            </p:cNvGrpSpPr>
            <p:nvPr/>
          </p:nvGrpSpPr>
          <p:grpSpPr bwMode="auto">
            <a:xfrm rot="10800000">
              <a:off x="4151" y="1200"/>
              <a:ext cx="73" cy="1254"/>
              <a:chOff x="672" y="2058"/>
              <a:chExt cx="73" cy="1254"/>
            </a:xfrm>
          </p:grpSpPr>
          <p:sp>
            <p:nvSpPr>
              <p:cNvPr id="1132670" name="Line 126"/>
              <p:cNvSpPr>
                <a:spLocks noChangeShapeType="1"/>
              </p:cNvSpPr>
              <p:nvPr/>
            </p:nvSpPr>
            <p:spPr bwMode="auto">
              <a:xfrm>
                <a:off x="720" y="2058"/>
                <a:ext cx="0" cy="118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71" name="Oval 127"/>
              <p:cNvSpPr>
                <a:spLocks noChangeArrowheads="1"/>
              </p:cNvSpPr>
              <p:nvPr/>
            </p:nvSpPr>
            <p:spPr bwMode="auto">
              <a:xfrm>
                <a:off x="672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72" name="Group 128"/>
            <p:cNvGrpSpPr>
              <a:grpSpLocks/>
            </p:cNvGrpSpPr>
            <p:nvPr/>
          </p:nvGrpSpPr>
          <p:grpSpPr bwMode="auto">
            <a:xfrm rot="10800000">
              <a:off x="2928" y="2016"/>
              <a:ext cx="73" cy="1254"/>
              <a:chOff x="672" y="2058"/>
              <a:chExt cx="73" cy="1254"/>
            </a:xfrm>
          </p:grpSpPr>
          <p:sp>
            <p:nvSpPr>
              <p:cNvPr id="1132673" name="Line 129"/>
              <p:cNvSpPr>
                <a:spLocks noChangeShapeType="1"/>
              </p:cNvSpPr>
              <p:nvPr/>
            </p:nvSpPr>
            <p:spPr bwMode="auto">
              <a:xfrm>
                <a:off x="720" y="2058"/>
                <a:ext cx="0" cy="118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 type="oval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74" name="Oval 130"/>
              <p:cNvSpPr>
                <a:spLocks noChangeArrowheads="1"/>
              </p:cNvSpPr>
              <p:nvPr/>
            </p:nvSpPr>
            <p:spPr bwMode="auto">
              <a:xfrm>
                <a:off x="672" y="323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675" name="Group 131"/>
            <p:cNvGrpSpPr>
              <a:grpSpLocks/>
            </p:cNvGrpSpPr>
            <p:nvPr/>
          </p:nvGrpSpPr>
          <p:grpSpPr bwMode="auto">
            <a:xfrm>
              <a:off x="2352" y="983"/>
              <a:ext cx="1209" cy="73"/>
              <a:chOff x="1223" y="1799"/>
              <a:chExt cx="1209" cy="73"/>
            </a:xfrm>
          </p:grpSpPr>
          <p:sp>
            <p:nvSpPr>
              <p:cNvPr id="1132676" name="Line 132"/>
              <p:cNvSpPr>
                <a:spLocks noChangeShapeType="1"/>
              </p:cNvSpPr>
              <p:nvPr/>
            </p:nvSpPr>
            <p:spPr bwMode="auto">
              <a:xfrm>
                <a:off x="1296" y="1847"/>
                <a:ext cx="113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677" name="Oval 133"/>
              <p:cNvSpPr>
                <a:spLocks noChangeArrowheads="1"/>
              </p:cNvSpPr>
              <p:nvPr/>
            </p:nvSpPr>
            <p:spPr bwMode="auto">
              <a:xfrm>
                <a:off x="1223" y="1799"/>
                <a:ext cx="73" cy="73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32678" name="Object 134"/>
            <p:cNvGraphicFramePr>
              <a:graphicFrameLocks noChangeAspect="1"/>
            </p:cNvGraphicFramePr>
            <p:nvPr/>
          </p:nvGraphicFramePr>
          <p:xfrm>
            <a:off x="3291" y="1522"/>
            <a:ext cx="16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92" name="Equation" r:id="rId74" imgW="152280" imgH="190440" progId="Equation.DSMT4">
                    <p:embed/>
                  </p:oleObj>
                </mc:Choice>
                <mc:Fallback>
                  <p:oleObj name="Equation" r:id="rId74" imgW="152280" imgH="19044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522"/>
                          <a:ext cx="16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9275"/>
            <a:ext cx="8420100" cy="495300"/>
          </a:xfrm>
          <a:noFill/>
          <a:ln/>
        </p:spPr>
        <p:txBody>
          <a:bodyPr lIns="91425" tIns="45713" rIns="91425" bIns="45713"/>
          <a:lstStyle/>
          <a:p>
            <a:pPr algn="ctr"/>
            <a:r>
              <a:rPr lang="nb-NO" altLang="zh-CN" sz="2800" b="1" dirty="0" smtClean="0">
                <a:latin typeface="Arial Black" pitchFamily="34" charset="0"/>
              </a:rPr>
              <a:t>Duality </a:t>
            </a:r>
            <a:r>
              <a:rPr lang="nb-NO" altLang="zh-CN" sz="2800" b="1" dirty="0">
                <a:latin typeface="Arial Black" pitchFamily="34" charset="0"/>
              </a:rPr>
              <a:t>of Wireless Channels</a:t>
            </a:r>
            <a:endParaRPr lang="en-US" altLang="zh-CN" sz="2800" b="1" dirty="0">
              <a:latin typeface="Arial Black" pitchFamily="34" charset="0"/>
            </a:endParaRPr>
          </a:p>
        </p:txBody>
      </p:sp>
      <p:sp>
        <p:nvSpPr>
          <p:cNvPr id="1132547" name="Rectangle 3"/>
          <p:cNvSpPr>
            <a:spLocks noChangeArrowheads="1"/>
          </p:cNvSpPr>
          <p:nvPr/>
        </p:nvSpPr>
        <p:spPr bwMode="auto">
          <a:xfrm>
            <a:off x="273050" y="1179513"/>
            <a:ext cx="7470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0" lang="en-US" altLang="zh-CN" sz="2000" b="1">
                <a:solidFill>
                  <a:schemeClr val="tx1"/>
                </a:solidFill>
              </a:rPr>
              <a:t>Duality: to express the same phenomena in different domains. </a:t>
            </a:r>
          </a:p>
          <a:p>
            <a:pPr marL="342900" indent="-342900">
              <a:spcBef>
                <a:spcPct val="60000"/>
              </a:spcBef>
              <a:buClr>
                <a:schemeClr val="bg2"/>
              </a:buClr>
              <a:buFont typeface="Wingdings" pitchFamily="2" charset="2"/>
              <a:buNone/>
            </a:pPr>
            <a:endParaRPr kumimoji="0"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132558" name="Group 14"/>
          <p:cNvGrpSpPr>
            <a:grpSpLocks/>
          </p:cNvGrpSpPr>
          <p:nvPr/>
        </p:nvGrpSpPr>
        <p:grpSpPr bwMode="auto">
          <a:xfrm>
            <a:off x="4062413" y="4914900"/>
            <a:ext cx="2286000" cy="519113"/>
            <a:chOff x="4656" y="1497"/>
            <a:chExt cx="1440" cy="327"/>
          </a:xfrm>
        </p:grpSpPr>
        <p:sp>
          <p:nvSpPr>
            <p:cNvPr id="1132559" name="Text Box 15"/>
            <p:cNvSpPr txBox="1">
              <a:spLocks noChangeArrowheads="1"/>
            </p:cNvSpPr>
            <p:nvPr/>
          </p:nvSpPr>
          <p:spPr bwMode="auto">
            <a:xfrm>
              <a:off x="4704" y="1497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GB" altLang="zh-CN">
                  <a:solidFill>
                    <a:srgbClr val="000000"/>
                  </a:solidFill>
                </a:rPr>
                <a:t>Fourier Transform</a:t>
              </a:r>
            </a:p>
          </p:txBody>
        </p:sp>
        <p:grpSp>
          <p:nvGrpSpPr>
            <p:cNvPr id="1132560" name="Group 16"/>
            <p:cNvGrpSpPr>
              <a:grpSpLocks/>
            </p:cNvGrpSpPr>
            <p:nvPr/>
          </p:nvGrpSpPr>
          <p:grpSpPr bwMode="auto">
            <a:xfrm>
              <a:off x="4656" y="1751"/>
              <a:ext cx="1209" cy="73"/>
              <a:chOff x="1223" y="1799"/>
              <a:chExt cx="1209" cy="73"/>
            </a:xfrm>
          </p:grpSpPr>
          <p:sp>
            <p:nvSpPr>
              <p:cNvPr id="1132561" name="Line 17"/>
              <p:cNvSpPr>
                <a:spLocks noChangeShapeType="1"/>
              </p:cNvSpPr>
              <p:nvPr/>
            </p:nvSpPr>
            <p:spPr bwMode="auto">
              <a:xfrm>
                <a:off x="1296" y="1847"/>
                <a:ext cx="1136" cy="0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 type="none" w="lg" len="lg"/>
                <a:tailEnd type="oval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62" name="Oval 18"/>
              <p:cNvSpPr>
                <a:spLocks noChangeArrowheads="1"/>
              </p:cNvSpPr>
              <p:nvPr/>
            </p:nvSpPr>
            <p:spPr bwMode="auto">
              <a:xfrm>
                <a:off x="1223" y="1799"/>
                <a:ext cx="73" cy="73"/>
              </a:xfrm>
              <a:prstGeom prst="ellips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2682" name="Text Box 138"/>
          <p:cNvSpPr txBox="1">
            <a:spLocks noChangeArrowheads="1"/>
          </p:cNvSpPr>
          <p:nvPr/>
        </p:nvSpPr>
        <p:spPr bwMode="auto">
          <a:xfrm>
            <a:off x="7202488" y="2933700"/>
            <a:ext cx="16652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3" rIns="91425" bIns="45713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8 system functions</a:t>
            </a:r>
          </a:p>
        </p:txBody>
      </p:sp>
      <p:sp>
        <p:nvSpPr>
          <p:cNvPr id="1132686" name="Oval 142"/>
          <p:cNvSpPr>
            <a:spLocks noChangeArrowheads="1"/>
          </p:cNvSpPr>
          <p:nvPr/>
        </p:nvSpPr>
        <p:spPr bwMode="auto">
          <a:xfrm>
            <a:off x="1757363" y="1449388"/>
            <a:ext cx="2070100" cy="8096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lIns="91425" tIns="45713" rIns="91425" bIns="45713"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3086100" y="4584700"/>
            <a:ext cx="3644900" cy="1580503"/>
            <a:chOff x="6508750" y="4559947"/>
            <a:chExt cx="2875421" cy="1580503"/>
          </a:xfrm>
        </p:grpSpPr>
        <p:pic>
          <p:nvPicPr>
            <p:cNvPr id="120" name="Picture 1"/>
            <p:cNvPicPr>
              <a:picLocks noChangeAspect="1" noChangeArrowheads="1"/>
            </p:cNvPicPr>
            <p:nvPr/>
          </p:nvPicPr>
          <p:blipFill>
            <a:blip r:embed="rId75" cstate="print"/>
            <a:srcRect/>
            <a:stretch>
              <a:fillRect/>
            </a:stretch>
          </p:blipFill>
          <p:spPr bwMode="auto">
            <a:xfrm>
              <a:off x="6508750" y="4559947"/>
              <a:ext cx="2875421" cy="158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1" name="矩形 120"/>
            <p:cNvSpPr/>
            <p:nvPr/>
          </p:nvSpPr>
          <p:spPr bwMode="auto">
            <a:xfrm>
              <a:off x="6733933" y="4871097"/>
              <a:ext cx="1913850" cy="9233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3" rIns="91425" bIns="45713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b="1" dirty="0" smtClean="0">
                  <a:latin typeface="Chiller" pitchFamily="82" charset="0"/>
                  <a:ea typeface="华文琥珀" pitchFamily="2" charset="-122"/>
                </a:rPr>
                <a:t>Properly utilize the concept of duality may help understand some puzzles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hiller" pitchFamily="82" charset="0"/>
                  <a:ea typeface="华文琥珀" pitchFamily="2" charset="-122"/>
                </a:rPr>
                <a:t>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2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2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13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32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2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2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3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682" grpId="0"/>
      <p:bldP spid="113268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3" rIns="91425" bIns="4571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3" rIns="91425" bIns="4571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3" rIns="91425" bIns="4571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3" rIns="91425" bIns="4571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52280</TotalTime>
  <Words>1255</Words>
  <Application>Microsoft Office PowerPoint</Application>
  <PresentationFormat>A4 纸张(210x297 毫米)</PresentationFormat>
  <Paragraphs>354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Edwardian Script ITC</vt:lpstr>
      <vt:lpstr>Forte</vt:lpstr>
      <vt:lpstr>华文彩云</vt:lpstr>
      <vt:lpstr>华文仿宋</vt:lpstr>
      <vt:lpstr>华文琥珀</vt:lpstr>
      <vt:lpstr>华文楷体</vt:lpstr>
      <vt:lpstr>宋体</vt:lpstr>
      <vt:lpstr>宋体</vt:lpstr>
      <vt:lpstr>Arial</vt:lpstr>
      <vt:lpstr>Arial Black</vt:lpstr>
      <vt:lpstr>Bernard MT Condensed</vt:lpstr>
      <vt:lpstr>Chiller</vt:lpstr>
      <vt:lpstr>Garamond</vt:lpstr>
      <vt:lpstr>Times New Roman</vt:lpstr>
      <vt:lpstr>Wingdings</vt:lpstr>
      <vt:lpstr>Edge</vt:lpstr>
      <vt:lpstr>Pixel</vt:lpstr>
      <vt:lpstr>Equation</vt:lpstr>
      <vt:lpstr>PowerPoint 演示文稿</vt:lpstr>
      <vt:lpstr>Teaching Contents</vt:lpstr>
      <vt:lpstr>I. Why Study Wireless Channels?</vt:lpstr>
      <vt:lpstr>II. What Are Wireless Channels?</vt:lpstr>
      <vt:lpstr>Common Problems</vt:lpstr>
      <vt:lpstr>III. Three Phenomena in Wireless Channels</vt:lpstr>
      <vt:lpstr>IV. Multipath Fading</vt:lpstr>
      <vt:lpstr>Channel Impulse Response</vt:lpstr>
      <vt:lpstr>Duality of Wireless Channels</vt:lpstr>
      <vt:lpstr>Dispersion and Seclectivity of Wireless Channels</vt:lpstr>
      <vt:lpstr>Delay Dispersion</vt:lpstr>
      <vt:lpstr>Frequency Seclectivity</vt:lpstr>
      <vt:lpstr>Delay Dispersion-Frequency Selectivy Duality</vt:lpstr>
      <vt:lpstr>Time Selectivity</vt:lpstr>
      <vt:lpstr>Doppler Dispersion</vt:lpstr>
      <vt:lpstr>Doppler Dispersion-Time Selectivy Duality</vt:lpstr>
      <vt:lpstr>Space Selectivity</vt:lpstr>
      <vt:lpstr>Angle Dispersion</vt:lpstr>
      <vt:lpstr>Angle Dispersion-Distance Selectivy Duality</vt:lpstr>
      <vt:lpstr>V. Main Plot</vt:lpstr>
      <vt:lpstr>PowerPoint 演示文稿</vt:lpstr>
    </vt:vector>
  </TitlesOfParts>
  <Company>FSP 4-06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Rui Lu</dc:creator>
  <cp:lastModifiedBy>Qinglong Yang</cp:lastModifiedBy>
  <cp:revision>4392</cp:revision>
  <cp:lastPrinted>2001-09-03T09:22:01Z</cp:lastPrinted>
  <dcterms:modified xsi:type="dcterms:W3CDTF">2017-11-16T10:48:27Z</dcterms:modified>
</cp:coreProperties>
</file>