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2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6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3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7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2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5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5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B206-5EA1-485E-8366-BD74CC803F1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EB75-B800-4823-B505-FE0706127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785" y="369277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Sparse Matrix Vector Multiplication Part</a:t>
            </a:r>
            <a:endParaRPr lang="zh-CN" altLang="en-US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112977" y="2400299"/>
            <a:ext cx="4059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Map Reduce like Model</a:t>
            </a:r>
          </a:p>
          <a:p>
            <a:endParaRPr lang="en-US" altLang="zh-CN" dirty="0"/>
          </a:p>
          <a:p>
            <a:r>
              <a:rPr lang="en-US" altLang="zh-CN" dirty="0" smtClean="0"/>
              <a:t>Because </a:t>
            </a:r>
            <a:r>
              <a:rPr lang="en-US" altLang="zh-CN" b="1" dirty="0" smtClean="0"/>
              <a:t>reference PE design </a:t>
            </a:r>
            <a:r>
              <a:rPr lang="en-US" altLang="zh-CN" dirty="0" smtClean="0"/>
              <a:t>already has </a:t>
            </a:r>
            <a:r>
              <a:rPr lang="en-US" altLang="zh-CN" b="1" dirty="0" smtClean="0"/>
              <a:t>a very good data partition pattern</a:t>
            </a:r>
            <a:r>
              <a:rPr lang="en-US" altLang="zh-CN" dirty="0" smtClean="0"/>
              <a:t>, which decouples PEs and </a:t>
            </a:r>
            <a:r>
              <a:rPr lang="en-US" altLang="zh-CN" b="1" dirty="0" smtClean="0"/>
              <a:t>needs no result reduction </a:t>
            </a:r>
            <a:r>
              <a:rPr lang="en-US" altLang="zh-CN" dirty="0" smtClean="0"/>
              <a:t>during a sparse matrix vector multiplication,</a:t>
            </a:r>
          </a:p>
          <a:p>
            <a:r>
              <a:rPr lang="en-US" altLang="zh-CN" dirty="0" smtClean="0"/>
              <a:t>we can </a:t>
            </a:r>
            <a:r>
              <a:rPr lang="en-US" altLang="zh-CN" b="1" dirty="0" smtClean="0"/>
              <a:t>leverage some techniques from distributed computing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9" y="2374307"/>
            <a:ext cx="5881448" cy="26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4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6" y="1012976"/>
            <a:ext cx="6212362" cy="47796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29500" y="1969477"/>
            <a:ext cx="37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Sparse Matrix Vector Multiplication</a:t>
            </a:r>
          </a:p>
          <a:p>
            <a:r>
              <a:rPr lang="en-US" altLang="zh-CN" dirty="0" smtClean="0"/>
              <a:t>Design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3362" y="868936"/>
            <a:ext cx="42554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Activation Pool Design</a:t>
            </a:r>
          </a:p>
          <a:p>
            <a:endParaRPr lang="en-US" altLang="zh-CN" dirty="0"/>
          </a:p>
          <a:p>
            <a:r>
              <a:rPr lang="en-US" altLang="zh-CN" dirty="0" smtClean="0"/>
              <a:t>Leverage </a:t>
            </a:r>
            <a:r>
              <a:rPr lang="en-US" altLang="zh-CN" dirty="0"/>
              <a:t>1</a:t>
            </a:r>
            <a:r>
              <a:rPr lang="en-US" altLang="zh-CN" dirty="0" smtClean="0"/>
              <a:t> extra features of the problem (may ignored by previous design), that is, </a:t>
            </a:r>
            <a:r>
              <a:rPr lang="en-US" altLang="zh-CN" b="1" dirty="0" smtClean="0"/>
              <a:t>input activation is read only</a:t>
            </a:r>
            <a:r>
              <a:rPr lang="en-US" altLang="zh-CN" dirty="0" smtClean="0"/>
              <a:t> when it has been loaded !</a:t>
            </a:r>
          </a:p>
          <a:p>
            <a:endParaRPr lang="en-US" altLang="zh-CN" dirty="0"/>
          </a:p>
          <a:p>
            <a:r>
              <a:rPr lang="en-US" altLang="zh-CN" dirty="0" smtClean="0"/>
              <a:t>The wrapper of </a:t>
            </a:r>
            <a:r>
              <a:rPr lang="en-US" altLang="zh-CN" dirty="0" smtClean="0"/>
              <a:t>Input Activation Pool  can be modeled as a Register File, which has k independent read ports and 1 write port. Read ports’ data width is normal, while write port’s can be very wide to improve throughput (</a:t>
            </a:r>
            <a:r>
              <a:rPr lang="en-US" altLang="zh-CN" dirty="0"/>
              <a:t>O</a:t>
            </a:r>
            <a:r>
              <a:rPr lang="en-US" altLang="zh-CN" dirty="0" smtClean="0"/>
              <a:t>f course, it can also be implemented as a narrow one if it can save area. Actually, the copy of input activation costs a little when compared with weight matrix data)</a:t>
            </a:r>
            <a:endParaRPr lang="zh-CN" altLang="en-US" dirty="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8" y="1470279"/>
            <a:ext cx="5495670" cy="35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97516" y="930482"/>
            <a:ext cx="5073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Activation Pool Design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Concrete Implementation: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Element RAMs may have multiple read ports, and have only 1write port to avoid the problem of write arbitration.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Input data are striped to leverage multiple RAMs.</a:t>
            </a:r>
          </a:p>
          <a:p>
            <a:endParaRPr lang="en-US" altLang="zh-CN" dirty="0"/>
          </a:p>
          <a:p>
            <a:r>
              <a:rPr lang="en-US" altLang="zh-CN" dirty="0" smtClean="0"/>
              <a:t>Between output ports and </a:t>
            </a:r>
            <a:r>
              <a:rPr lang="en-US" altLang="zh-CN" dirty="0" smtClean="0"/>
              <a:t>Input Activation Pool top module’s read ports, there is a </a:t>
            </a:r>
            <a:r>
              <a:rPr lang="en-US" altLang="zh-CN" b="1" dirty="0" smtClean="0"/>
              <a:t>crossbar</a:t>
            </a:r>
            <a:r>
              <a:rPr lang="en-US" altLang="zh-CN" dirty="0" smtClean="0"/>
              <a:t> interconnect (</a:t>
            </a:r>
            <a:r>
              <a:rPr lang="en-US" altLang="zh-CN" b="1" dirty="0" smtClean="0"/>
              <a:t>which means each RP can access any port of any RAM</a:t>
            </a:r>
            <a:r>
              <a:rPr lang="en-US" altLang="zh-CN" dirty="0" smtClean="0"/>
              <a:t>). This setting could let top module RPs </a:t>
            </a:r>
            <a:r>
              <a:rPr lang="en-US" altLang="zh-CN" b="1" dirty="0" smtClean="0"/>
              <a:t>share the same address space</a:t>
            </a:r>
            <a:r>
              <a:rPr lang="en-US" altLang="zh-CN" dirty="0" smtClean="0"/>
              <a:t>, thus, could share the ‘read-only’ input.</a:t>
            </a:r>
            <a:endParaRPr lang="zh-CN" altLang="en-US" dirty="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8" y="1470279"/>
            <a:ext cx="5495670" cy="35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006320" y="2740861"/>
            <a:ext cx="2357941" cy="533956"/>
            <a:chOff x="3139475" y="987678"/>
            <a:chExt cx="2357941" cy="533956"/>
          </a:xfrm>
        </p:grpSpPr>
        <p:sp>
          <p:nvSpPr>
            <p:cNvPr id="3" name="Rounded Rectangle 22"/>
            <p:cNvSpPr/>
            <p:nvPr/>
          </p:nvSpPr>
          <p:spPr>
            <a:xfrm>
              <a:off x="3139475" y="987678"/>
              <a:ext cx="2357941" cy="533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23"/>
            <p:cNvSpPr txBox="1"/>
            <p:nvPr/>
          </p:nvSpPr>
          <p:spPr>
            <a:xfrm>
              <a:off x="3322608" y="1071316"/>
              <a:ext cx="1916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Distributor</a:t>
              </a:r>
              <a:endParaRPr 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21369" y="756138"/>
            <a:ext cx="8150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Simplest distributor : </a:t>
            </a:r>
          </a:p>
          <a:p>
            <a:r>
              <a:rPr lang="en-US" altLang="zh-CN" dirty="0" smtClean="0"/>
              <a:t>No distributor, make PEs connected to Activation Pool’s RPs directly.</a:t>
            </a:r>
          </a:p>
          <a:p>
            <a:r>
              <a:rPr lang="en-US" altLang="zh-CN" dirty="0" smtClean="0"/>
              <a:t>PE number == RP number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 simple distributor :</a:t>
            </a:r>
          </a:p>
          <a:p>
            <a:r>
              <a:rPr lang="en-US" altLang="zh-CN" b="1" dirty="0" smtClean="0"/>
              <a:t>Round-robin for each RP</a:t>
            </a:r>
          </a:p>
          <a:p>
            <a:endParaRPr lang="en-US" altLang="zh-CN" dirty="0"/>
          </a:p>
          <a:p>
            <a:r>
              <a:rPr lang="en-US" altLang="zh-CN" dirty="0" smtClean="0"/>
              <a:t>A complex distributor :</a:t>
            </a:r>
          </a:p>
          <a:p>
            <a:r>
              <a:rPr lang="en-US" altLang="zh-CN" dirty="0" smtClean="0"/>
              <a:t>Use </a:t>
            </a:r>
            <a:r>
              <a:rPr lang="en-US" altLang="zh-CN" b="1" dirty="0" smtClean="0"/>
              <a:t>weighted request</a:t>
            </a:r>
            <a:r>
              <a:rPr lang="en-US" altLang="zh-CN" dirty="0" smtClean="0"/>
              <a:t>, use a priority queue to serve all PEs</a:t>
            </a:r>
          </a:p>
          <a:p>
            <a:r>
              <a:rPr lang="en-US" altLang="zh-CN" dirty="0" smtClean="0"/>
              <a:t>Weight can be the </a:t>
            </a:r>
            <a:r>
              <a:rPr lang="en-US" altLang="zh-CN" b="1" dirty="0" smtClean="0"/>
              <a:t>load</a:t>
            </a:r>
            <a:r>
              <a:rPr lang="en-US" altLang="zh-CN" dirty="0" smtClean="0"/>
              <a:t> of a PE, that is, leverage the weight matrix information in PE.</a:t>
            </a:r>
          </a:p>
          <a:p>
            <a:endParaRPr lang="en-US" altLang="zh-CN" dirty="0"/>
          </a:p>
          <a:p>
            <a:r>
              <a:rPr lang="en-US" altLang="zh-CN" dirty="0" smtClean="0"/>
              <a:t>A more complex technique :</a:t>
            </a:r>
          </a:p>
          <a:p>
            <a:r>
              <a:rPr lang="en-US" altLang="zh-CN" dirty="0" smtClean="0"/>
              <a:t>Use memory access coalesce, which is used by many memory controllers.</a:t>
            </a:r>
          </a:p>
          <a:p>
            <a:r>
              <a:rPr lang="en-US" altLang="zh-CN" dirty="0" smtClean="0"/>
              <a:t>Merge the requests which has the same activation request, fetch the activation, and broadcast it to corresponding 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23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3192" y="1046286"/>
            <a:ext cx="10119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 Be Discussed : </a:t>
            </a:r>
          </a:p>
          <a:p>
            <a:endParaRPr lang="en-US" altLang="zh-CN" dirty="0"/>
          </a:p>
          <a:p>
            <a:r>
              <a:rPr lang="en-US" altLang="zh-CN" b="1" dirty="0" smtClean="0"/>
              <a:t>A precision-variable PE</a:t>
            </a:r>
          </a:p>
          <a:p>
            <a:r>
              <a:rPr lang="en-US" altLang="zh-CN" b="1" dirty="0" smtClean="0"/>
              <a:t>Supporting different data precision.</a:t>
            </a:r>
          </a:p>
          <a:p>
            <a:endParaRPr lang="en-US" altLang="zh-CN" dirty="0"/>
          </a:p>
          <a:p>
            <a:r>
              <a:rPr lang="en-US" altLang="zh-CN" dirty="0" smtClean="0"/>
              <a:t>Not sure.</a:t>
            </a:r>
          </a:p>
          <a:p>
            <a:r>
              <a:rPr lang="en-US" altLang="zh-CN" dirty="0" smtClean="0"/>
              <a:t>A potential design : </a:t>
            </a:r>
          </a:p>
          <a:p>
            <a:r>
              <a:rPr lang="en-US" altLang="zh-CN" dirty="0" smtClean="0"/>
              <a:t>Use a 8-bit multiplier, to do 8-bit, 16-bit, 32-bit multiplication, etc.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may like using a 8-bit CPU to perform high precision multiplication.</a:t>
            </a:r>
          </a:p>
          <a:p>
            <a:r>
              <a:rPr lang="en-US" altLang="zh-CN" dirty="0" smtClean="0"/>
              <a:t>16-bit Multiplication:</a:t>
            </a:r>
          </a:p>
          <a:p>
            <a:r>
              <a:rPr lang="en-US" altLang="zh-CN" dirty="0" smtClean="0"/>
              <a:t>A * B = 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high</a:t>
            </a:r>
            <a:r>
              <a:rPr lang="en-US" altLang="zh-CN" dirty="0" smtClean="0"/>
              <a:t> * 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low</a:t>
            </a:r>
            <a:r>
              <a:rPr lang="en-US" altLang="zh-CN" dirty="0" smtClean="0"/>
              <a:t>) * (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high</a:t>
            </a:r>
            <a:r>
              <a:rPr lang="en-US" altLang="zh-CN" dirty="0" smtClean="0"/>
              <a:t> * 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 + B</a:t>
            </a:r>
            <a:r>
              <a:rPr lang="en-US" altLang="zh-CN" baseline="-25000" dirty="0" smtClean="0"/>
              <a:t>low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a </a:t>
            </a:r>
            <a:r>
              <a:rPr lang="en-US" altLang="zh-CN" b="1" dirty="0" smtClean="0"/>
              <a:t>control register </a:t>
            </a:r>
            <a:r>
              <a:rPr lang="en-US" altLang="zh-CN" dirty="0" smtClean="0"/>
              <a:t>in PE to change the mode. Can </a:t>
            </a:r>
            <a:r>
              <a:rPr lang="en-US" altLang="zh-CN" b="1" dirty="0" smtClean="0"/>
              <a:t>change it</a:t>
            </a:r>
            <a:r>
              <a:rPr lang="en-US" altLang="zh-CN" dirty="0" smtClean="0"/>
              <a:t> before a sparse matrix vector multiplication begin</a:t>
            </a:r>
            <a:r>
              <a:rPr lang="en-US" altLang="zh-CN" dirty="0"/>
              <a:t>.</a:t>
            </a:r>
            <a:r>
              <a:rPr lang="en-US" altLang="zh-CN" dirty="0" smtClean="0"/>
              <a:t> Thus, this kind of flexibility is </a:t>
            </a:r>
            <a:r>
              <a:rPr lang="en-US" altLang="zh-CN" b="1" dirty="0" smtClean="0"/>
              <a:t>coarse-grained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But I think it is enough now, because to tune every parameter is annoying for software guys too 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9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8554" y="395654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Wrapper Part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Use SpMV to do 3D convolution (Actually, current CNNs’ 3D convolution can be mapped as a 2D convolution over a Matrix Vector Multiplication).</a:t>
            </a:r>
          </a:p>
          <a:p>
            <a:endParaRPr lang="en-US" altLang="zh-CN" dirty="0"/>
          </a:p>
          <a:p>
            <a:r>
              <a:rPr lang="en-US" altLang="zh-CN" dirty="0" smtClean="0"/>
              <a:t>Cooperate with other parts, like non-linear part, Vector Add/Accumulate part (to deal with CNNs or LSTMs).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Need a global dispatcher ? Or hard-wired pipeline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536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梁政</dc:creator>
  <cp:lastModifiedBy>梁政</cp:lastModifiedBy>
  <cp:revision>20</cp:revision>
  <dcterms:created xsi:type="dcterms:W3CDTF">2018-03-08T13:24:45Z</dcterms:created>
  <dcterms:modified xsi:type="dcterms:W3CDTF">2018-03-08T14:18:57Z</dcterms:modified>
</cp:coreProperties>
</file>