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4" r:id="rId2"/>
    <p:sldMasterId id="2147484048" r:id="rId3"/>
    <p:sldMasterId id="2147484060" r:id="rId4"/>
  </p:sldMasterIdLst>
  <p:notesMasterIdLst>
    <p:notesMasterId r:id="rId32"/>
  </p:notesMasterIdLst>
  <p:handoutMasterIdLst>
    <p:handoutMasterId r:id="rId33"/>
  </p:handoutMasterIdLst>
  <p:sldIdLst>
    <p:sldId id="256" r:id="rId5"/>
    <p:sldId id="353" r:id="rId6"/>
    <p:sldId id="389" r:id="rId7"/>
    <p:sldId id="341" r:id="rId8"/>
    <p:sldId id="379" r:id="rId9"/>
    <p:sldId id="361" r:id="rId10"/>
    <p:sldId id="383" r:id="rId11"/>
    <p:sldId id="363" r:id="rId12"/>
    <p:sldId id="390" r:id="rId13"/>
    <p:sldId id="258" r:id="rId14"/>
    <p:sldId id="259" r:id="rId15"/>
    <p:sldId id="260" r:id="rId16"/>
    <p:sldId id="365" r:id="rId17"/>
    <p:sldId id="369" r:id="rId18"/>
    <p:sldId id="376" r:id="rId19"/>
    <p:sldId id="377" r:id="rId20"/>
    <p:sldId id="385" r:id="rId21"/>
    <p:sldId id="386" r:id="rId22"/>
    <p:sldId id="370" r:id="rId23"/>
    <p:sldId id="391" r:id="rId24"/>
    <p:sldId id="393" r:id="rId25"/>
    <p:sldId id="366" r:id="rId26"/>
    <p:sldId id="394" r:id="rId27"/>
    <p:sldId id="392" r:id="rId28"/>
    <p:sldId id="367" r:id="rId29"/>
    <p:sldId id="378" r:id="rId30"/>
    <p:sldId id="381" r:id="rId31"/>
  </p:sldIdLst>
  <p:sldSz cx="9144000" cy="6858000" type="screen4x3"/>
  <p:notesSz cx="7010400" cy="92964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6" userDrawn="1">
          <p15:clr>
            <a:srgbClr val="A4A3A4"/>
          </p15:clr>
        </p15:guide>
        <p15:guide id="2" pos="2116" userDrawn="1">
          <p15:clr>
            <a:srgbClr val="A4A3A4"/>
          </p15:clr>
        </p15:guide>
        <p15:guide id="3" orient="horz" pos="2929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4" autoAdjust="0"/>
    <p:restoredTop sz="86489" autoAdjust="0"/>
  </p:normalViewPr>
  <p:slideViewPr>
    <p:cSldViewPr snapToGrid="0">
      <p:cViewPr varScale="1">
        <p:scale>
          <a:sx n="138" d="100"/>
          <a:sy n="138" d="100"/>
        </p:scale>
        <p:origin x="176" y="1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1522" y="-62"/>
      </p:cViewPr>
      <p:guideLst>
        <p:guide orient="horz" pos="2836"/>
        <p:guide pos="2116"/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wmf"/><Relationship Id="rId4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4" tIns="46577" rIns="93154" bIns="46577" numCol="1" anchor="t" anchorCtr="0" compatLnSpc="1">
            <a:prstTxWarp prst="textNoShape">
              <a:avLst/>
            </a:prstTxWarp>
          </a:bodyPr>
          <a:lstStyle>
            <a:lvl1pPr defTabSz="93138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4" tIns="46577" rIns="93154" bIns="46577" numCol="1" anchor="t" anchorCtr="0" compatLnSpc="1">
            <a:prstTxWarp prst="textNoShape">
              <a:avLst/>
            </a:prstTxWarp>
          </a:bodyPr>
          <a:lstStyle>
            <a:lvl1pPr algn="r" defTabSz="93138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4" tIns="46577" rIns="93154" bIns="46577" numCol="1" anchor="b" anchorCtr="0" compatLnSpc="1">
            <a:prstTxWarp prst="textNoShape">
              <a:avLst/>
            </a:prstTxWarp>
          </a:bodyPr>
          <a:lstStyle>
            <a:lvl1pPr defTabSz="93138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4" tIns="46577" rIns="93154" bIns="46577" numCol="1" anchor="b" anchorCtr="0" compatLnSpc="1">
            <a:prstTxWarp prst="textNoShape">
              <a:avLst/>
            </a:prstTxWarp>
          </a:bodyPr>
          <a:lstStyle>
            <a:lvl1pPr algn="r" defTabSz="93138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cs typeface="+mn-cs"/>
              </a:defRPr>
            </a:lvl1pPr>
          </a:lstStyle>
          <a:p>
            <a:pPr>
              <a:defRPr/>
            </a:pPr>
            <a:fld id="{1AB82522-7EA1-4AEB-824D-34120ADF9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93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3550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3550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EA25AEE-4BA5-4963-949D-D3A2990E8B91}" type="datetimeFigureOut">
              <a:rPr lang="en-US"/>
              <a:pPr>
                <a:defRPr/>
              </a:pPr>
              <a:t>10/16/20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1475"/>
          </a:xfrm>
          <a:prstGeom prst="rect">
            <a:avLst/>
          </a:prstGeom>
        </p:spPr>
        <p:txBody>
          <a:bodyPr vert="horz" lIns="91705" tIns="45853" rIns="91705" bIns="458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1263"/>
            <a:ext cx="3038475" cy="463550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31263"/>
            <a:ext cx="3038475" cy="463550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9F53227-163E-4528-8660-286FD036E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2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50056-55B1-0749-B59A-9768440B4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19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50056-55B1-0749-B59A-9768440B4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12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50056-55B1-0749-B59A-9768440B4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18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50056-55B1-0749-B59A-9768440B4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232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50056-55B1-0749-B59A-9768440B4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90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151C77"/>
              </a:buClr>
              <a:buSzPct val="80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5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1000" y="1119762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151C77"/>
              </a:buClr>
              <a:buSzPct val="80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13619"/>
            <a:ext cx="91440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sz="3600" i="1" u="none">
                <a:cs typeface="+mn-cs"/>
              </a:rPr>
              <a:t>Air Force Institute of Technology</a:t>
            </a:r>
            <a:endParaRPr lang="en-US" sz="4000" i="1" u="none">
              <a:cs typeface="+mn-cs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3597215" y="3505200"/>
            <a:ext cx="5013385" cy="10477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 bwMode="auto">
          <a:xfrm>
            <a:off x="3372928" y="1600200"/>
            <a:ext cx="5275772" cy="160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i="0" baseline="0"/>
            </a:lvl1pPr>
          </a:lstStyle>
          <a:p>
            <a:r>
              <a:rPr lang="en-US" sz="3600" dirty="0"/>
              <a:t>System Architecture</a:t>
            </a:r>
            <a:br>
              <a:rPr lang="en-US" sz="3600" dirty="0"/>
            </a:br>
            <a:r>
              <a:rPr lang="en-US" sz="3600" dirty="0"/>
              <a:t>SENG 640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0"/>
            <p:custDataLst>
              <p:tags r:id="rId6"/>
            </p:custDataLst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607B88E-5E18-4868-8258-D23E4D7A08B7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9" cstate="print"/>
          <a:srcRect l="1755" r="-2106" b="-21826"/>
          <a:stretch>
            <a:fillRect/>
          </a:stretch>
        </p:blipFill>
        <p:spPr bwMode="auto">
          <a:xfrm>
            <a:off x="385324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shiel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48937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>
            <p:custDataLst>
              <p:tags r:id="rId7"/>
            </p:custDataLst>
          </p:nvPr>
        </p:nvSpPr>
        <p:spPr>
          <a:xfrm>
            <a:off x="155276" y="6574710"/>
            <a:ext cx="1871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u="none" dirty="0"/>
              <a:t>Last Updated: </a:t>
            </a:r>
            <a:fld id="{6B96FE2A-A596-4E2C-A521-0EBF40DA415D}" type="datetime5">
              <a:rPr lang="en-US" sz="1100" b="0" u="none" smtClean="0"/>
              <a:pPr/>
              <a:t>16-Oct-20</a:t>
            </a:fld>
            <a:endParaRPr lang="en-US" sz="1100" b="0" u="none" dirty="0"/>
          </a:p>
        </p:txBody>
      </p:sp>
    </p:spTree>
    <p:extLst>
      <p:ext uri="{BB962C8B-B14F-4D97-AF65-F5344CB8AC3E}">
        <p14:creationId xmlns:p14="http://schemas.microsoft.com/office/powerpoint/2010/main" val="742873761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216D77E-8822-4F24-B865-2C1D1CE7CEF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9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3550" y="274638"/>
            <a:ext cx="2117725" cy="55864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203950" cy="5586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F5B960A-E044-4660-B974-A0F4A50B58D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9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047767B4-DD28-4078-BBA1-0E7BD3306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115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3474EE77-5536-4876-863D-6703CD8B1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5491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5181AC80-441B-40BA-8AFB-564B9F99F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108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96A24C4B-53BF-45AB-82D1-8DB71FF13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4041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0E432B34-307B-466A-AAA3-BA31A26A8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296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8200" y="6553200"/>
            <a:ext cx="685800" cy="203200"/>
          </a:xfrm>
        </p:spPr>
        <p:txBody>
          <a:bodyPr/>
          <a:lstStyle>
            <a:lvl1pPr>
              <a:defRPr sz="1200" b="0" u="none"/>
            </a:lvl1pPr>
          </a:lstStyle>
          <a:p>
            <a:pPr>
              <a:defRPr/>
            </a:pPr>
            <a:fld id="{2EB3DEF1-F8EC-4E70-ABF6-8302B6270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084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763EE9D2-6740-4EB4-8E51-1885D7A82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6869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38FB292F-F170-4EEA-AE66-F927E91CC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879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95554" y="152400"/>
            <a:ext cx="6435305" cy="694493"/>
          </a:xfrm>
          <a:prstGeom prst="rect">
            <a:avLst/>
          </a:prstGeom>
        </p:spPr>
        <p:txBody>
          <a:bodyPr/>
          <a:lstStyle>
            <a:lvl1pPr algn="ctr">
              <a:defRPr sz="320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73893" y="1139885"/>
            <a:ext cx="8438786" cy="4324350"/>
          </a:xfrm>
        </p:spPr>
        <p:txBody>
          <a:bodyPr/>
          <a:lstStyle>
            <a:lvl2pPr marL="628650" indent="-284163">
              <a:defRPr b="0"/>
            </a:lvl2pPr>
            <a:lvl3pPr marL="974725" indent="-285750">
              <a:defRPr sz="1800" b="0"/>
            </a:lvl3pPr>
            <a:lvl4pPr marL="1371600" indent="-285750">
              <a:defRPr sz="1600"/>
            </a:lvl4pPr>
            <a:lvl5pPr marL="1768475" indent="-293688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642D102-6127-4C83-914E-CBB4CB7F0BB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17" descr="AFIT(good)"/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3777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53C2B372-8611-4FC4-B325-D94E29E59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8905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5DADD32A-06D5-4544-9FAD-502FB3D61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3995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3175"/>
            <a:ext cx="2057400" cy="6129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175"/>
            <a:ext cx="6019800" cy="6129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C66A5665-9F6E-4242-9F9D-9A94E971F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378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-3175"/>
            <a:ext cx="8229600" cy="6129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AFC6B57A-491D-48A0-9183-91C7C894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670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pPr/>
              <a:t>10/16/20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CSCE 623 SPRING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614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4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97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394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9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5592D88-4C7F-479B-AA74-1F27B7AEFB2F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31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02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985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6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885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15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184C-EF48-0B46-A9DF-58ECA10D5B66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3292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3D6-B88D-144A-B948-1F45B4585621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C19-2B06-384B-A5E1-EF5A9FA7B593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74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B7A-1C47-BC4B-AE96-AFF1885DDEF1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22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4CD-22D8-0347-B740-0C9846931AB0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33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C7A12CA-3EF0-44CE-92D5-513D06DE291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74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FC14-B1C6-9447-9B23-422C37473F79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271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CFB8-0DE8-964E-AEA0-F4C701634ACB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62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17B8-CB8E-A94F-B9B6-1390ECB3988E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368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DEA3-8AB0-D44F-A0CE-A0AC5C314ACF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104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3804-19A2-0543-A939-317DBBE4D2B5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373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F72-F781-5647-99C9-B1A14BD22BAC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1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39AD4BB-EC7F-4D5E-B184-89330C80547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9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74EA89C-6B81-4D85-9345-C1EDAB18D1D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0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0F8D7B88-9704-4760-981A-DC0D62026735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5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9FE1AB4-8D89-434D-85CC-B0C79482085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9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F3EAC1C-DBCE-4FAE-AC77-0F381F3501CF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558" name="Line 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81000" y="990372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151C77"/>
              </a:buClr>
              <a:buSzPct val="80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 userDrawn="1">
            <p:custDataLst>
              <p:tags r:id="rId15"/>
            </p:custDataLst>
          </p:nvPr>
        </p:nvSpPr>
        <p:spPr>
          <a:xfrm>
            <a:off x="8458200" y="6553200"/>
            <a:ext cx="685800" cy="203200"/>
          </a:xfrm>
          <a:prstGeom prst="rect">
            <a:avLst/>
          </a:prstGeom>
          <a:ln/>
        </p:spPr>
        <p:txBody>
          <a:bodyPr/>
          <a:lstStyle>
            <a:lvl1pPr>
              <a:defRPr sz="1200" b="0" u="none"/>
            </a:lvl1pPr>
          </a:lstStyle>
          <a:p>
            <a:pPr algn="r">
              <a:defRPr/>
            </a:pPr>
            <a:fld id="{B5FCEF36-23CB-40D5-B03F-3C626FA7EF99}" type="slidenum">
              <a:rPr lang="en-US" smtClean="0">
                <a:solidFill>
                  <a:srgbClr val="000000"/>
                </a:solidFill>
                <a:cs typeface="+mn-cs"/>
              </a:rPr>
              <a:pPr algn="r"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7" name="Picture 11" descr="chrmblue_std small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7" descr="AFIT(good)"/>
          <p:cNvPicPr>
            <a:picLocks noChangeAspect="1" noChangeArrowheads="1"/>
          </p:cNvPicPr>
          <p:nvPr userDrawn="1"/>
        </p:nvPicPr>
        <p:blipFill>
          <a:blip r:embed="rId18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Placeholder 8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81875" y="6654800"/>
            <a:ext cx="10763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b="0" u="none">
                <a:solidFill>
                  <a:srgbClr val="000000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02400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 u="none">
                <a:solidFill>
                  <a:srgbClr val="000000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77000"/>
            <a:ext cx="685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 b="0" u="none">
                <a:solidFill>
                  <a:srgbClr val="000000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837BE3FF-7030-467D-B6BF-3D4ECB6BE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-3175"/>
            <a:ext cx="6545262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2054" name="Group 139"/>
          <p:cNvGrpSpPr>
            <a:grpSpLocks/>
          </p:cNvGrpSpPr>
          <p:nvPr userDrawn="1"/>
        </p:nvGrpSpPr>
        <p:grpSpPr bwMode="auto">
          <a:xfrm>
            <a:off x="0" y="1008063"/>
            <a:ext cx="9144000" cy="228600"/>
            <a:chOff x="0" y="599"/>
            <a:chExt cx="5760" cy="144"/>
          </a:xfrm>
        </p:grpSpPr>
        <p:sp>
          <p:nvSpPr>
            <p:cNvPr id="40076" name="Rectangle 140"/>
            <p:cNvSpPr>
              <a:spLocks noChangeArrowheads="1"/>
            </p:cNvSpPr>
            <p:nvPr userDrawn="1"/>
          </p:nvSpPr>
          <p:spPr bwMode="auto">
            <a:xfrm>
              <a:off x="0" y="599"/>
              <a:ext cx="5760" cy="48"/>
            </a:xfrm>
            <a:prstGeom prst="rect">
              <a:avLst/>
            </a:prstGeom>
            <a:solidFill>
              <a:srgbClr val="FF0000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tIns="137160" bIns="13716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000" b="0" u="none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40077" name="Rectangle 141"/>
            <p:cNvSpPr>
              <a:spLocks noChangeArrowheads="1"/>
            </p:cNvSpPr>
            <p:nvPr userDrawn="1"/>
          </p:nvSpPr>
          <p:spPr bwMode="auto">
            <a:xfrm>
              <a:off x="0" y="695"/>
              <a:ext cx="5760" cy="48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tIns="137160" bIns="13716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000" b="0" u="none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055" name="Picture 147" descr="Netwarcom Silver Stars Large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488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4FB7E5-E5E8-454F-9FF1-E74A3ED31BF0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7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4.e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2.emf"/><Relationship Id="rId5" Type="http://schemas.openxmlformats.org/officeDocument/2006/relationships/image" Target="../media/image29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23.wmf"/><Relationship Id="rId9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66800" y="2667000"/>
            <a:ext cx="76200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51250" y="4105275"/>
            <a:ext cx="5143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b="0" u="none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Regression Review</a:t>
            </a:r>
          </a:p>
          <a:p>
            <a:pPr algn="r" eaLnBrk="0" hangingPunct="0">
              <a:defRPr/>
            </a:pPr>
            <a:endParaRPr lang="en-US" sz="2800" b="0" u="none" kern="0" dirty="0">
              <a:solidFill>
                <a:srgbClr val="000000"/>
              </a:solidFill>
              <a:latin typeface="Arial"/>
            </a:endParaRPr>
          </a:p>
          <a:p>
            <a:pPr algn="r" eaLnBrk="0" hangingPunct="0">
              <a:defRPr/>
            </a:pPr>
            <a:r>
              <a:rPr lang="en-US" sz="1600" b="0" u="none" kern="0" dirty="0">
                <a:solidFill>
                  <a:srgbClr val="000000"/>
                </a:solidFill>
                <a:latin typeface="Arial"/>
              </a:rPr>
              <a:t>Dr. Torrey Wagner</a:t>
            </a:r>
          </a:p>
          <a:p>
            <a:pPr algn="r" eaLnBrk="0" hangingPunct="0">
              <a:defRPr/>
            </a:pPr>
            <a:endParaRPr lang="en-US" b="0" u="none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3299381" y="1752600"/>
            <a:ext cx="5495369" cy="1470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sz="2800" dirty="0"/>
              <a:t>Machine Learning</a:t>
            </a:r>
            <a:br>
              <a:rPr lang="en-US" sz="2800" dirty="0"/>
            </a:br>
            <a:r>
              <a:rPr lang="en-US" sz="2800" dirty="0"/>
              <a:t>DASC 522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Statistical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Suppose we observe     and                           for</a:t>
            </a:r>
          </a:p>
          <a:p>
            <a:pPr>
              <a:buFont typeface="Wingdings" charset="2"/>
              <a:buChar char="Ø"/>
            </a:pPr>
            <a:r>
              <a:rPr lang="en-US" dirty="0"/>
              <a:t>We believe that there is a relationship between Y and at least one of the X’s.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We can model the relationship as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Where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 is an unknown function and </a:t>
            </a:r>
            <a:r>
              <a:rPr lang="el-GR" dirty="0"/>
              <a:t>ε</a:t>
            </a:r>
            <a:r>
              <a:rPr lang="en-US" dirty="0"/>
              <a:t> is a random error with mean zero.</a:t>
            </a:r>
            <a:endParaRPr lang="el-GR" dirty="0"/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2830656" y="3352800"/>
          <a:ext cx="3429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Equation" r:id="rId3" imgW="927100" imgH="228600" progId="Equation.3">
                  <p:embed/>
                </p:oleObj>
              </mc:Choice>
              <mc:Fallback>
                <p:oleObj name="Equation" r:id="rId3" imgW="927100" imgH="2286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656" y="3352800"/>
                        <a:ext cx="3429000" cy="844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668856" y="1662545"/>
          <a:ext cx="304800" cy="47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Equation" r:id="rId5" imgW="127800" imgH="200880" progId="Equation.3">
                  <p:embed/>
                </p:oleObj>
              </mc:Choice>
              <mc:Fallback>
                <p:oleObj name="Equation" r:id="rId5" imgW="127800" imgH="2008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856" y="1662545"/>
                        <a:ext cx="304800" cy="4710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583256" y="1633538"/>
          <a:ext cx="21891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Equation" r:id="rId7" imgW="987120" imgH="219240" progId="Equation.3">
                  <p:embed/>
                </p:oleObj>
              </mc:Choice>
              <mc:Fallback>
                <p:oleObj name="Equation" r:id="rId7" imgW="987120" imgH="2192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256" y="1633538"/>
                        <a:ext cx="21891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221681" y="1668463"/>
          <a:ext cx="12477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Equation" r:id="rId9" imgW="557640" imgH="164520" progId="Equation.3">
                  <p:embed/>
                </p:oleObj>
              </mc:Choice>
              <mc:Fallback>
                <p:oleObj name="Equation" r:id="rId9" imgW="557640" imgH="16452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681" y="1668463"/>
                        <a:ext cx="1247775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9EEFC-C968-A445-849B-6041AB320CED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108781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0"/>
          <a:stretch>
            <a:fillRect/>
          </a:stretch>
        </p:blipFill>
        <p:spPr bwMode="auto">
          <a:xfrm>
            <a:off x="1600200" y="1687512"/>
            <a:ext cx="5410200" cy="5018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34544-DD04-5B40-96A8-3503E3D7BA97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389914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606550" y="1676400"/>
            <a:ext cx="5403850" cy="5029200"/>
            <a:chOff x="960" y="1056"/>
            <a:chExt cx="3404" cy="3168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83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8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/>
            <a:stretch>
              <a:fillRect/>
            </a:stretch>
          </p:blipFill>
          <p:spPr bwMode="auto">
            <a:xfrm>
              <a:off x="960" y="1056"/>
              <a:ext cx="3404" cy="3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2640" y="196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876" y="1824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ε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i</a:t>
              </a: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 flipV="1">
              <a:off x="1920" y="2688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208" y="30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4654550" y="685800"/>
          <a:ext cx="342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4" imgW="927100" imgH="228600" progId="Equation.3">
                  <p:embed/>
                </p:oleObj>
              </mc:Choice>
              <mc:Fallback>
                <p:oleObj name="Equation" r:id="rId4" imgW="927100" imgH="228600" progId="Equation.3">
                  <p:embed/>
                  <p:pic>
                    <p:nvPicPr>
                      <p:cNvPr id="2560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685800"/>
                        <a:ext cx="3429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7C05611-E0AF-7F48-BB6B-43E18AFFD031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374943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A7B9F-4093-4143-83C5-E69CF6CF1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31"/>
          <a:stretch/>
        </p:blipFill>
        <p:spPr>
          <a:xfrm>
            <a:off x="0" y="0"/>
            <a:ext cx="9121406" cy="5880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76F6A-8944-E84A-B9E1-08623826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3177"/>
            <a:ext cx="2605414" cy="230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8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(multiple) Linear Regression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8984" y="45258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4728" y="2671130"/>
            <a:ext cx="8082071" cy="380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Wingdings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parameters in the linear regression model are very easy to interpret.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Wingdings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Wingdings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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the intercept (i.e. the average value for Y if all the X’s are zero),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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the slope for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3000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variable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X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j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  <a:sym typeface="Symbol" pitchFamily="18" charset="2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Wingdings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Wingdings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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the average increase in Y when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X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j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 increased by one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other X’s are held constant. 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4C960-4A4F-694C-9D67-3852AD7E0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43" y="1709928"/>
            <a:ext cx="6591300" cy="66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F9826B-4D56-8448-B723-03E9861AE72D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224062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/>
              <a:t>The effect on Y of increasing X</a:t>
            </a:r>
            <a:r>
              <a:rPr lang="en-US" sz="2800" baseline="-25000" dirty="0"/>
              <a:t>1</a:t>
            </a:r>
            <a:r>
              <a:rPr lang="en-US" sz="2800" dirty="0"/>
              <a:t> depends on another data feature (e.g. X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/>
              <a:t>Examples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Salaries may go up faster (or slower) depending on how long someone has been at a </a:t>
            </a:r>
            <a:r>
              <a:rPr lang="en-US" sz="2400" dirty="0" err="1"/>
              <a:t>comopany</a:t>
            </a:r>
            <a:r>
              <a:rPr lang="en-US" sz="2400" dirty="0"/>
              <a:t>.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TV and radio advertising both increase sales.</a:t>
            </a:r>
          </a:p>
          <a:p>
            <a:pPr lvl="2">
              <a:buFont typeface="Wingdings" charset="2"/>
              <a:buChar char="Ø"/>
            </a:pPr>
            <a:r>
              <a:rPr lang="en-US" sz="2200" dirty="0"/>
              <a:t>Perhaps due to synergy, spending money on both of them may increase sales more than spending the same amount on one alone?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4D5CC-7265-9244-ADE4-6A49881130C0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4014952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in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860" y="2396499"/>
            <a:ext cx="5894340" cy="202041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Spending $1 extra on TV increases average sales by 0.0191 + 0.0011×Radio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Spending $1 extra on Radio increases average sales by 0.0289 + 0.0011×TV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6" y="4724400"/>
            <a:ext cx="53022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71589" y="1582615"/>
                <a:ext cx="68946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89" y="1582615"/>
                <a:ext cx="689461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80200" y="261162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Interaction Term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TV &amp; Radio together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6559289" y="1951947"/>
            <a:ext cx="0" cy="649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" name="Object 5"/>
          <p:cNvGraphicFramePr>
            <a:graphicFrameLocks noChangeAspect="1"/>
          </p:cNvGraphicFramePr>
          <p:nvPr>
            <p:extLst/>
          </p:nvPr>
        </p:nvGraphicFramePr>
        <p:xfrm>
          <a:off x="1363589" y="1524000"/>
          <a:ext cx="6082356" cy="42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Equation" r:id="rId6" imgW="3071880" imgH="200880" progId="Equation.3">
                  <p:embed/>
                </p:oleObj>
              </mc:Choice>
              <mc:Fallback>
                <p:oleObj name="Equation" r:id="rId6" imgW="3071880" imgH="20088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589" y="1524000"/>
                        <a:ext cx="6082356" cy="42794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/>
          </p:nvPr>
        </p:nvGraphicFramePr>
        <p:xfrm>
          <a:off x="666414" y="2372036"/>
          <a:ext cx="3583079" cy="27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Equation" r:id="rId8" imgW="2861640" imgH="200880" progId="Equation.3">
                  <p:embed/>
                </p:oleObj>
              </mc:Choice>
              <mc:Fallback>
                <p:oleObj name="Equation" r:id="rId8" imgW="2861640" imgH="20088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14" y="2372036"/>
                        <a:ext cx="3583079" cy="27152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/>
          </p:nvPr>
        </p:nvGraphicFramePr>
        <p:xfrm>
          <a:off x="673099" y="3346450"/>
          <a:ext cx="3592369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Equation" r:id="rId10" imgW="2706120" imgH="200880" progId="Equation.3">
                  <p:embed/>
                </p:oleObj>
              </mc:Choice>
              <mc:Fallback>
                <p:oleObj name="Equation" r:id="rId10" imgW="2706120" imgH="200880" progId="Equation.3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99" y="3346450"/>
                        <a:ext cx="3592369" cy="2714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B8FACE-9D81-304B-B555-221A78F5DAF7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1650737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629"/>
          </a:xfrm>
        </p:spPr>
        <p:txBody>
          <a:bodyPr>
            <a:normAutofit/>
          </a:bodyPr>
          <a:lstStyle/>
          <a:p>
            <a:pPr algn="ctr"/>
            <a:r>
              <a:rPr lang="en-US" sz="2900" i="0" dirty="0"/>
              <a:t>Loss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4D44AE-F98D-0B45-833C-66BBBEE71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322"/>
            <a:ext cx="9144000" cy="516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78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629"/>
          </a:xfrm>
        </p:spPr>
        <p:txBody>
          <a:bodyPr>
            <a:normAutofit/>
          </a:bodyPr>
          <a:lstStyle/>
          <a:p>
            <a:pPr algn="ctr"/>
            <a:r>
              <a:rPr lang="en-US" sz="2900" i="0" dirty="0"/>
              <a:t>Loss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E8C60-6DB2-EE4C-BFF5-FC636730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672"/>
            <a:ext cx="9144000" cy="43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4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600200"/>
            <a:ext cx="4232366" cy="2013858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Estimate the parameters using least squares </a:t>
            </a:r>
            <a:br>
              <a:rPr lang="en-US" dirty="0"/>
            </a:b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 best </a:t>
            </a:r>
            <a:r>
              <a:rPr lang="en-US" dirty="0" err="1"/>
              <a:t>coeff’s</a:t>
            </a:r>
            <a:r>
              <a:rPr lang="en-US" dirty="0"/>
              <a:t> are the ones which minimize the cost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0" t="27757" r="25964" b="36060"/>
          <a:stretch>
            <a:fillRect/>
          </a:stretch>
        </p:blipFill>
        <p:spPr bwMode="auto">
          <a:xfrm>
            <a:off x="4572000" y="707571"/>
            <a:ext cx="3775347" cy="42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23F3D-46D0-3842-8197-EE9EA4BAE2AF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60516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/>
              <a:t>Big Picture</a:t>
            </a:r>
          </a:p>
          <a:p>
            <a:r>
              <a:rPr lang="en-US" dirty="0"/>
              <a:t>Regression Fundamentals</a:t>
            </a:r>
          </a:p>
          <a:p>
            <a:r>
              <a:rPr lang="en-US" dirty="0"/>
              <a:t>Error</a:t>
            </a:r>
          </a:p>
          <a:p>
            <a:r>
              <a:rPr lang="en-US" dirty="0"/>
              <a:t>Model Building with Python Examples</a:t>
            </a:r>
          </a:p>
          <a:p>
            <a:pPr lvl="1"/>
            <a:r>
              <a:rPr lang="en-US" dirty="0"/>
              <a:t>Iris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43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Big Picture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Regression Fundamentals</a:t>
            </a:r>
          </a:p>
          <a:p>
            <a:r>
              <a:rPr lang="en-US" dirty="0"/>
              <a:t>Error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Model Building with Python Examples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Iris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4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7D38E-A7CF-D54F-BCA9-408A8C68F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41" y="1279786"/>
            <a:ext cx="6846849" cy="2400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6EF3AB-0FF9-0F48-A362-A87CD02B3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" r="1"/>
          <a:stretch/>
        </p:blipFill>
        <p:spPr>
          <a:xfrm>
            <a:off x="745341" y="4112977"/>
            <a:ext cx="6595948" cy="254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6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830D7-D5A1-DC42-B49A-CB7052350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2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1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16B34-0472-3B4E-9C5D-2E6BECAE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50" y="1419734"/>
            <a:ext cx="8302026" cy="35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08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Big Picture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Regression Fundamentals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Error</a:t>
            </a:r>
          </a:p>
          <a:p>
            <a:r>
              <a:rPr lang="en-US" dirty="0"/>
              <a:t>Model Building with Python Examples</a:t>
            </a:r>
          </a:p>
          <a:p>
            <a:pPr lvl="1"/>
            <a:r>
              <a:rPr lang="en-US" dirty="0"/>
              <a:t>Iris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A26228-977A-3241-80A0-2CBF2CFB7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86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74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Troubleshooting Potential Fit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a number of possible problems that one may encounter when fitting the linear regression model.  Fill out the second side of the handout per the instructions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Non-linearity of the data (R2)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Dependence of the error terms (</a:t>
            </a:r>
            <a:r>
              <a:rPr lang="en-US" dirty="0" err="1"/>
              <a:t>coliniarity</a:t>
            </a:r>
            <a:r>
              <a:rPr lang="en-US" dirty="0"/>
              <a:t> – will get a “condition” error)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Non-constant variance of error terms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High leverage points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Collinearity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8D92B-E1DB-474D-8A1A-B7083556F2B2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39201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Iris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7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/>
              <a:t>Big Picture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Regression Fundamentals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Error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Model Building with Python Examples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Iris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2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629"/>
          </a:xfrm>
        </p:spPr>
        <p:txBody>
          <a:bodyPr>
            <a:normAutofit/>
          </a:bodyPr>
          <a:lstStyle/>
          <a:p>
            <a:pPr algn="ctr"/>
            <a:r>
              <a:rPr lang="en-US" sz="2900" i="0" dirty="0"/>
              <a:t>Concept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F493B7-DD57-E245-9A2A-F1AB79F0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41984"/>
            <a:ext cx="7558391" cy="42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7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629"/>
          </a:xfrm>
        </p:spPr>
        <p:txBody>
          <a:bodyPr>
            <a:normAutofit/>
          </a:bodyPr>
          <a:lstStyle/>
          <a:p>
            <a:pPr algn="ctr"/>
            <a:r>
              <a:rPr lang="en-US" sz="2900" i="0" dirty="0"/>
              <a:t>Concept Map - Detailed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9BF86-FFC7-EF46-809B-B385DA7A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420"/>
            <a:ext cx="9144000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629"/>
          </a:xfrm>
        </p:spPr>
        <p:txBody>
          <a:bodyPr>
            <a:normAutofit/>
          </a:bodyPr>
          <a:lstStyle/>
          <a:p>
            <a:pPr algn="ctr"/>
            <a:r>
              <a:rPr lang="en-US" sz="2900" i="0" dirty="0"/>
              <a:t>Tools &amp; Problems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A58009-0DF7-6742-B5FB-22BD15CAA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18719"/>
              </p:ext>
            </p:extLst>
          </p:nvPr>
        </p:nvGraphicFramePr>
        <p:xfrm>
          <a:off x="555624" y="1616421"/>
          <a:ext cx="8131176" cy="3596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0392">
                  <a:extLst>
                    <a:ext uri="{9D8B030D-6E8A-4147-A177-3AD203B41FA5}">
                      <a16:colId xmlns:a16="http://schemas.microsoft.com/office/drawing/2014/main" val="520752289"/>
                    </a:ext>
                  </a:extLst>
                </a:gridCol>
                <a:gridCol w="2710392">
                  <a:extLst>
                    <a:ext uri="{9D8B030D-6E8A-4147-A177-3AD203B41FA5}">
                      <a16:colId xmlns:a16="http://schemas.microsoft.com/office/drawing/2014/main" val="2195656471"/>
                    </a:ext>
                  </a:extLst>
                </a:gridCol>
                <a:gridCol w="2710392">
                  <a:extLst>
                    <a:ext uri="{9D8B030D-6E8A-4147-A177-3AD203B41FA5}">
                      <a16:colId xmlns:a16="http://schemas.microsoft.com/office/drawing/2014/main" val="830108238"/>
                    </a:ext>
                  </a:extLst>
                </a:gridCol>
              </a:tblGrid>
              <a:tr h="455954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Type of ML Problem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75992" marB="759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75992" marB="759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Example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75992" marB="75992" anchor="ctr"/>
                </a:tc>
                <a:extLst>
                  <a:ext uri="{0D108BD9-81ED-4DB2-BD59-A6C34878D82A}">
                    <a16:rowId xmlns:a16="http://schemas.microsoft.com/office/drawing/2014/main" val="1002370809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Classification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66493" marB="7599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Pick one of N labels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66493" marB="7599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Cat, dog, horse, or bear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66493" marB="75992"/>
                </a:tc>
                <a:extLst>
                  <a:ext uri="{0D108BD9-81ED-4DB2-BD59-A6C34878D82A}">
                    <a16:rowId xmlns:a16="http://schemas.microsoft.com/office/drawing/2014/main" val="3039941429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Regression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66493" marB="7599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Predict numerical values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66493" marB="7599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Click-through rate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66493" marB="75992"/>
                </a:tc>
                <a:extLst>
                  <a:ext uri="{0D108BD9-81ED-4DB2-BD59-A6C34878D82A}">
                    <a16:rowId xmlns:a16="http://schemas.microsoft.com/office/drawing/2014/main" val="1434914632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Clustering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66493" marB="7599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Group similar examples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66493" marB="7599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Most-relevant documents (unsupervised)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66493" marB="75992"/>
                </a:tc>
                <a:extLst>
                  <a:ext uri="{0D108BD9-81ED-4DB2-BD59-A6C34878D82A}">
                    <a16:rowId xmlns:a16="http://schemas.microsoft.com/office/drawing/2014/main" val="4018357213"/>
                  </a:ext>
                </a:extLst>
              </a:tr>
              <a:tr h="510605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Association rule learning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66493" marB="7599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Infer likely association patterns in 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66493" marB="7599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If you buy hamburger buns, you're likely to buy hamburgers (unsupervised)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66493" marB="75992"/>
                </a:tc>
                <a:extLst>
                  <a:ext uri="{0D108BD9-81ED-4DB2-BD59-A6C34878D82A}">
                    <a16:rowId xmlns:a16="http://schemas.microsoft.com/office/drawing/2014/main" val="3554552193"/>
                  </a:ext>
                </a:extLst>
              </a:tr>
              <a:tr h="510605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Structured output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66493" marB="7599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 complex output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66493" marB="7599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Natural language parse trees, image recognition bounding boxes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66493" marB="75992"/>
                </a:tc>
                <a:extLst>
                  <a:ext uri="{0D108BD9-81ED-4DB2-BD59-A6C34878D82A}">
                    <a16:rowId xmlns:a16="http://schemas.microsoft.com/office/drawing/2014/main" val="3385877747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Ranking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66493" marB="7599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Identify position on a scale or status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66493" marB="75992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Search result ranking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92" marR="75992" marT="66493" marB="75992"/>
                </a:tc>
                <a:extLst>
                  <a:ext uri="{0D108BD9-81ED-4DB2-BD59-A6C34878D82A}">
                    <a16:rowId xmlns:a16="http://schemas.microsoft.com/office/drawing/2014/main" val="375099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16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629"/>
          </a:xfrm>
        </p:spPr>
        <p:txBody>
          <a:bodyPr>
            <a:normAutofit/>
          </a:bodyPr>
          <a:lstStyle/>
          <a:p>
            <a:pPr algn="ctr"/>
            <a:r>
              <a:rPr lang="en-US" sz="2900" i="0" dirty="0"/>
              <a:t>Continuous Problems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244B4-2DDF-AD4F-99D0-07C4CC3D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976"/>
            <a:ext cx="8179337" cy="5014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641F3-D984-5B4D-B553-1DD3A3FC6719}"/>
              </a:ext>
            </a:extLst>
          </p:cNvPr>
          <p:cNvSpPr txBox="1"/>
          <p:nvPr/>
        </p:nvSpPr>
        <p:spPr>
          <a:xfrm>
            <a:off x="0" y="6604084"/>
            <a:ext cx="3687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Jason </a:t>
            </a:r>
            <a:r>
              <a:rPr lang="en-US" sz="1050" b="0" u="none" dirty="0" err="1"/>
              <a:t>Freels</a:t>
            </a:r>
            <a:r>
              <a:rPr lang="en-US" sz="1050" b="0" u="none" dirty="0"/>
              <a:t>, AFIT/ENS DASC 500 course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229412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VCJCS AI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568F5-BFC7-CF40-B9A8-E421F87E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33" y="2030679"/>
            <a:ext cx="5951626" cy="333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3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Big Picture</a:t>
            </a:r>
          </a:p>
          <a:p>
            <a:r>
              <a:rPr lang="en-US" dirty="0"/>
              <a:t>Regression Fundamentals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Error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Model Building with Python Examples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Iris</a:t>
            </a:r>
          </a:p>
          <a:p>
            <a:pPr lvl="1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63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VIDEO_FILES_RECORD" val="&lt;Videos&gt;&lt;Video Name=&quot;FLV_287_1_63926.flv&quot; Position=&quot;1&quot; SlideID=&quot;287&quot;/&gt;&lt;Video Name=&quot;FLV_256_1_23244.flv&quot; Position=&quot;1&quot; SlideID=&quot;256&quot;/&gt;&lt;Video Name=&quot;FLV_256_1_17255.flv&quot; Position=&quot;1&quot; SlideID=&quot;256&quot;/&gt;&lt;Video Name=&quot;FLV_256_1_33907.flv&quot; Position=&quot;1&quot; SlideID=&quot;256&quot;/&gt;&lt;/Videos&gt;&#10;"/>
  <p:tag name="MMPROD_UIDATA" val="&lt;database version=&quot;7.0&quot;&gt;&lt;object type=&quot;1&quot; unique_id=&quot;10001&quot;&gt;&lt;property id=&quot;20141&quot; value=&quot;01 Course Intro&quot;/&gt;&lt;property id=&quot;20148&quot; value=&quot;5&quot;/&gt;&lt;property id=&quot;20184&quot; value=&quot;7&quot;/&gt;&lt;property id=&quot;20226&quot; value=&quot;I:\My Documents\Faculty\Courses\SENG 640, SP13\02. Lecture Materials\01 Course Intro.pptx&quot;/&gt;&lt;property id=&quot;20250&quot; value=&quot;7&quot;/&gt;&lt;property id=&quot;20251&quot; value=&quot;0&quot;/&gt;&lt;property id=&quot;20259&quot; value=&quot;0&quot;/&gt;&lt;property id=&quot;20501&quot; value=&quot;I:\My Documents\Faculty\Courses\SENG 640, SP13\02. Lecture Materials\&quot;/&gt;&lt;object type=&quot;2&quot; unique_id=&quot;10002&quot;&gt;&lt;object type=&quot;3&quot; unique_id=&quot;10003&quot;&gt;&lt;property id=&quot;20148&quot; value=&quot;5&quot;/&gt;&lt;property id=&quot;20300&quot; value=&quot;Slide 1 - &amp;quot;System Architecture&amp;#x0D;&amp;#x0A;SENG 640&amp;quot;&quot;/&gt;&lt;property id=&quot;20303&quot; value=&quot;-1&quot;/&gt;&lt;property id=&quot;20307&quot; value=&quot;256&quot;/&gt;&lt;property id=&quot;20309&quot; value=&quot;-1&quot;/&gt;&lt;/object&gt;&lt;object type=&quot;3&quot; unique_id=&quot;10004&quot;&gt;&lt;property id=&quot;20148&quot; value=&quot;5&quot;/&gt;&lt;property id=&quot;20300&quot; value=&quot;Slide 2 - &amp;quot;Agenda&amp;quot;&quot;/&gt;&lt;property id=&quot;20303&quot; value=&quot;-1&quot;/&gt;&lt;property id=&quot;20307&quot; value=&quot;287&quot;/&gt;&lt;property id=&quot;20308&quot; value=&quot;FLV_287_2_55915.flv&quot;/&gt;&lt;property id=&quot;20309&quot; value=&quot;-1&quot;/&gt;&lt;property id=&quot;20311&quot; value=&quot;0,3356&quot;/&gt;&lt;property id=&quot;20314&quot; value=&quot;0&quot;/&gt;&lt;property id=&quot;20315&quot; value=&quot;0&quot;/&gt;&lt;property id=&quot;20316&quot; value=&quot;3356&quot;/&gt;&lt;/object&gt;&lt;object type=&quot;3&quot; unique_id=&quot;10005&quot;&gt;&lt;property id=&quot;20148&quot; value=&quot;5&quot;/&gt;&lt;property id=&quot;20300&quot; value=&quot;Slide 3 - &amp;quot;Syllabus - Overview&amp;quot;&quot;/&gt;&lt;property id=&quot;20303&quot; value=&quot;-1&quot;/&gt;&lt;property id=&quot;20307&quot; value=&quot;297&quot;/&gt;&lt;property id=&quot;20309&quot; value=&quot;-1&quot;/&gt;&lt;/object&gt;&lt;object type=&quot;3&quot; unique_id=&quot;10006&quot;&gt;&lt;property id=&quot;20148&quot; value=&quot;5&quot;/&gt;&lt;property id=&quot;20300&quot; value=&quot;Slide 4 - &amp;quot;Syllabus - Materials&amp;quot;&quot;/&gt;&lt;property id=&quot;20303&quot; value=&quot;-1&quot;/&gt;&lt;property id=&quot;20307&quot; value=&quot;298&quot;/&gt;&lt;property id=&quot;20309&quot; value=&quot;-1&quot;/&gt;&lt;/object&gt;&lt;object type=&quot;3&quot; unique_id=&quot;10007&quot;&gt;&lt;property id=&quot;20148&quot; value=&quot;5&quot;/&gt;&lt;property id=&quot;20300&quot; value=&quot;Slide 5 - &amp;quot;Syllabus – Learning Outcomes&amp;quot;&quot;/&gt;&lt;property id=&quot;20303&quot; value=&quot;-1&quot;/&gt;&lt;property id=&quot;20307&quot; value=&quot;299&quot;/&gt;&lt;property id=&quot;20309&quot; value=&quot;-1&quot;/&gt;&lt;/object&gt;&lt;object type=&quot;3&quot; unique_id=&quot;10008&quot;&gt;&lt;property id=&quot;20148&quot; value=&quot;5&quot;/&gt;&lt;property id=&quot;20300&quot; value=&quot;Slide 6 - &amp;quot;Syllabus – Grading&amp;quot;&quot;/&gt;&lt;property id=&quot;20303&quot; value=&quot;-1&quot;/&gt;&lt;property id=&quot;20307&quot; value=&quot;300&quot;/&gt;&lt;property id=&quot;20309&quot; value=&quot;-1&quot;/&gt;&lt;/object&gt;&lt;object type=&quot;3&quot; unique_id=&quot;10009&quot;&gt;&lt;property id=&quot;20148&quot; value=&quot;5&quot;/&gt;&lt;property id=&quot;20300&quot; value=&quot;Slide 7 - &amp;quot;Syllabus – Schedule/DL&amp;quot;&quot;/&gt;&lt;property id=&quot;20303&quot; value=&quot;-1&quot;/&gt;&lt;property id=&quot;20307&quot; value=&quot;301&quot;/&gt;&lt;property id=&quot;20309&quot; value=&quot;-1&quot;/&gt;&lt;/object&gt;&lt;object type=&quot;3&quot; unique_id=&quot;10010&quot;&gt;&lt;property id=&quot;20148&quot; value=&quot;5&quot;/&gt;&lt;property id=&quot;20300&quot; value=&quot;Slide 8 - &amp;quot;Homework Project&amp;quot;&quot;/&gt;&lt;property id=&quot;20303&quot; value=&quot;-1&quot;/&gt;&lt;property id=&quot;20307&quot; value=&quot;302&quot;/&gt;&lt;property id=&quot;20309&quot; value=&quot;-1&quot;/&gt;&lt;/object&gt;&lt;object type=&quot;3&quot; unique_id=&quot;10011&quot;&gt;&lt;property id=&quot;20148&quot; value=&quot;5&quot;/&gt;&lt;property id=&quot;20300&quot; value=&quot;Slide 9 - &amp;quot;Homework Project&amp;quot;&quot;/&gt;&lt;property id=&quot;20303&quot; value=&quot;-1&quot;/&gt;&lt;property id=&quot;20307&quot; value=&quot;303&quot;/&gt;&lt;property id=&quot;20309&quot; value=&quot;-1&quot;/&gt;&lt;/object&gt;&lt;object type=&quot;3&quot; unique_id=&quot;10012&quot;&gt;&lt;property id=&quot;20148&quot; value=&quot;5&quot;/&gt;&lt;property id=&quot;20300&quot; value=&quot;Slide 10 - &amp;quot;Homework Template&amp;quot;&quot;/&gt;&lt;property id=&quot;20303&quot; value=&quot;-1&quot;/&gt;&lt;property id=&quot;20307&quot; value=&quot;304&quot;/&gt;&lt;property id=&quot;20309&quot; value=&quot;-1&quot;/&gt;&lt;/object&gt;&lt;object type=&quot;3&quot; unique_id=&quot;10013&quot;&gt;&lt;property id=&quot;20148&quot; value=&quot;5&quot;/&gt;&lt;property id=&quot;20300&quot; value=&quot;Slide 11 - &amp;quot;Software Tool&amp;quot;&quot;/&gt;&lt;property id=&quot;20303&quot; value=&quot;-1&quot;/&gt;&lt;property id=&quot;20307&quot; value=&quot;294&quot;/&gt;&lt;property id=&quot;20309&quot; value=&quot;-1&quot;/&gt;&lt;/object&gt;&lt;object type=&quot;3&quot; unique_id=&quot;10014&quot;&gt;&lt;property id=&quot;20148&quot; value=&quot;5&quot;/&gt;&lt;property id=&quot;20300&quot; value=&quot;Slide 12 - &amp;quot;Software Tool&amp;quot;&quot;/&gt;&lt;property id=&quot;20303&quot; value=&quot;-1&quot;/&gt;&lt;property id=&quot;20307&quot; value=&quot;305&quot;/&gt;&lt;property id=&quot;20309&quot; value=&quot;-1&quot;/&gt;&lt;/object&gt;&lt;object type=&quot;3&quot; unique_id=&quot;10015&quot;&gt;&lt;property id=&quot;20148&quot; value=&quot;5&quot;/&gt;&lt;property id=&quot;20300&quot; value=&quot;Slide 13 - &amp;quot;Summary&amp;quot;&quot;/&gt;&lt;property id=&quot;20303&quot; value=&quot;-1&quot;/&gt;&lt;property id=&quot;20307&quot; value=&quot;296&quot;/&gt;&lt;property id=&quot;20309&quot; value=&quot;-1&quot;/&gt;&lt;/object&gt;&lt;/object&gt;&lt;object type=&quot;8&quot; unique_id=&quot;10030&quot;&gt;&lt;/object&gt;&lt;object type=&quot;10&quot; unique_id=&quot;10391&quot;&gt;&lt;object type=&quot;11&quot; unique_id=&quot;10392&quot;&gt;&lt;/object&gt;&lt;object type=&quot;13&quot; unique_id=&quot;10394&quot;&gt;&lt;/object&gt;&lt;/object&gt;&lt;object type=&quot;4&quot; unique_id=&quot;10393&quot;&gt;&lt;/object&gt;&lt;/object&gt;&lt;/database&gt;"/>
  <p:tag name="MMPROD_THEME_BG_IMAGE" val=""/>
  <p:tag name="MMPROD_TAG_VCONFIG" val="PD94bWwgdmVyc2lvbj0iMS4wIiBlbmNvZGluZz0idXRm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8dWlzaG93IG5hbWU9InByZXNlbnRlcnBob3RvIiB2YWx1ZT0idHJ1ZSIvPjx1aXNob3cgbmFtZT0icHJlc2VudGVybmFtZSIgdmFsdWU9InRydWUiLz48dWlzaG93IG5hbWU9InByZXNlbnRlcnRpdGxlIiB2YWx1ZT0idHJ1ZSIvPjx1aXNob3cgbmFtZT0icHJlc2VudGVyZW1haWwiIHZhbHVlPSJ0cnVlIi8+PHVpc2hvdyBuYW1lPSJwcmVzZW50ZXJiaW8iIHZhbHVlPSJ0cnVlIi8+PHVpc2hvdyBuYW1lPSJjb21wYW55bG9nbyIgdmFsdWU9InRydWUiLz48dWlzaG93IG5hbWU9InNpZGViYXIiIHZhbHVlPSJ0cnVlIi8+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0&quot;/&gt;&lt;lineCharCount val=&quot;8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1&quot;/&gt;&lt;lineCharCount val=&quot;1&quot;/&gt;&lt;lineCharCount val=&quot;1&quot;/&gt;&lt;lineCharCount val=&quot;1&quot;/&gt;&lt;lineCharCount val=&quot;1&quot;/&gt;&lt;lineCharCount val=&quot;1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1&quot;/&gt;&lt;lineCharCount val=&quot;19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0&quot;/&gt;&lt;lineCharCount val=&quot;8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3&quot;/&gt;&lt;lineCharCount val=&quot;13&quot;/&gt;&lt;lineCharCount val=&quot;11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3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30&quot;/&gt;&lt;lineCharCount val=&quot;5&quot;/&gt;&lt;/TableIndex&gt;&lt;/ShapeTextInfo&gt;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5000 and Evolutionary Acquisi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5000 and Evolutionary Acquisi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514600" marR="0" indent="-2514600" algn="l" defTabSz="914400" rtl="0" eaLnBrk="0" fontAlgn="base" latinLnBrk="0" hangingPunct="0">
          <a:lnSpc>
            <a:spcPct val="105000"/>
          </a:lnSpc>
          <a:spcBef>
            <a:spcPct val="20000"/>
          </a:spcBef>
          <a:spcAft>
            <a:spcPct val="0"/>
          </a:spcAft>
          <a:buClr>
            <a:srgbClr val="151C77"/>
          </a:buClr>
          <a:buSzPct val="80000"/>
          <a:buFont typeface="Wingdings" pitchFamily="2" charset="2"/>
          <a:buNone/>
          <a:tabLst/>
          <a:defRPr kumimoji="0" lang="en-US" sz="20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514600" marR="0" indent="-2514600" algn="l" defTabSz="914400" rtl="0" eaLnBrk="0" fontAlgn="base" latinLnBrk="0" hangingPunct="0">
          <a:lnSpc>
            <a:spcPct val="105000"/>
          </a:lnSpc>
          <a:spcBef>
            <a:spcPct val="20000"/>
          </a:spcBef>
          <a:spcAft>
            <a:spcPct val="0"/>
          </a:spcAft>
          <a:buClr>
            <a:srgbClr val="151C77"/>
          </a:buClr>
          <a:buSzPct val="80000"/>
          <a:buFont typeface="Wingdings" pitchFamily="2" charset="2"/>
          <a:buNone/>
          <a:tabLst/>
          <a:defRPr kumimoji="0" lang="en-US" sz="20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000 and Evolutionary Acquisi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000 and Evolutionary Acquisi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 lessons</Template>
  <TotalTime>22401</TotalTime>
  <Words>692</Words>
  <Application>Microsoft Macintosh PowerPoint</Application>
  <PresentationFormat>On-screen Show (4:3)</PresentationFormat>
  <Paragraphs>149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Symbol</vt:lpstr>
      <vt:lpstr>Tahoma</vt:lpstr>
      <vt:lpstr>Times New Roman</vt:lpstr>
      <vt:lpstr>Wingdings</vt:lpstr>
      <vt:lpstr>5000 and Evolutionary Acquisition</vt:lpstr>
      <vt:lpstr>1_Default Design</vt:lpstr>
      <vt:lpstr>Clarity</vt:lpstr>
      <vt:lpstr>1_Clarity</vt:lpstr>
      <vt:lpstr>Equation</vt:lpstr>
      <vt:lpstr>Machine Learning DASC 522</vt:lpstr>
      <vt:lpstr>Overview</vt:lpstr>
      <vt:lpstr>Overview</vt:lpstr>
      <vt:lpstr>Concept Map</vt:lpstr>
      <vt:lpstr>Concept Map - Detailed</vt:lpstr>
      <vt:lpstr>Tools &amp; Problems</vt:lpstr>
      <vt:lpstr>Continuous Problems</vt:lpstr>
      <vt:lpstr>VCJCS AI Overview</vt:lpstr>
      <vt:lpstr>Overview</vt:lpstr>
      <vt:lpstr>What is Statistical Learning?</vt:lpstr>
      <vt:lpstr>A Simple Example</vt:lpstr>
      <vt:lpstr>A Simple Example</vt:lpstr>
      <vt:lpstr>blank</vt:lpstr>
      <vt:lpstr>The (multiple) Linear Regression Model</vt:lpstr>
      <vt:lpstr>Interaction</vt:lpstr>
      <vt:lpstr>Interaction in advertising</vt:lpstr>
      <vt:lpstr>Loss Function</vt:lpstr>
      <vt:lpstr>Loss Function</vt:lpstr>
      <vt:lpstr>Least Squares Fit</vt:lpstr>
      <vt:lpstr>Overview</vt:lpstr>
      <vt:lpstr>Error</vt:lpstr>
      <vt:lpstr>blank</vt:lpstr>
      <vt:lpstr>Error</vt:lpstr>
      <vt:lpstr>Overview</vt:lpstr>
      <vt:lpstr>blank</vt:lpstr>
      <vt:lpstr>Troubleshooting Potential Fit Problems</vt:lpstr>
      <vt:lpstr>Iris Example</vt:lpstr>
    </vt:vector>
  </TitlesOfParts>
  <Company>AFIT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SENG520 Course Introduction</dc:title>
  <dc:subject>Course Introduction</dc:subject>
  <dc:creator>Thomas Ford</dc:creator>
  <cp:lastModifiedBy>Torrey and MaryAnn Wagner</cp:lastModifiedBy>
  <cp:revision>286</cp:revision>
  <cp:lastPrinted>2018-03-25T17:25:56Z</cp:lastPrinted>
  <dcterms:created xsi:type="dcterms:W3CDTF">2004-01-05T15:59:25Z</dcterms:created>
  <dcterms:modified xsi:type="dcterms:W3CDTF">2020-10-16T22:28:22Z</dcterms:modified>
</cp:coreProperties>
</file>