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  <p:sldMasterId id="2147484048" r:id="rId3"/>
  </p:sldMasterIdLst>
  <p:notesMasterIdLst>
    <p:notesMasterId r:id="rId38"/>
  </p:notesMasterIdLst>
  <p:handoutMasterIdLst>
    <p:handoutMasterId r:id="rId39"/>
  </p:handoutMasterIdLst>
  <p:sldIdLst>
    <p:sldId id="256" r:id="rId4"/>
    <p:sldId id="353" r:id="rId5"/>
    <p:sldId id="415" r:id="rId6"/>
    <p:sldId id="341" r:id="rId7"/>
    <p:sldId id="416" r:id="rId8"/>
    <p:sldId id="397" r:id="rId9"/>
    <p:sldId id="398" r:id="rId10"/>
    <p:sldId id="298" r:id="rId11"/>
    <p:sldId id="400" r:id="rId12"/>
    <p:sldId id="401" r:id="rId13"/>
    <p:sldId id="402" r:id="rId14"/>
    <p:sldId id="403" r:id="rId15"/>
    <p:sldId id="405" r:id="rId16"/>
    <p:sldId id="407" r:id="rId17"/>
    <p:sldId id="409" r:id="rId18"/>
    <p:sldId id="410" r:id="rId19"/>
    <p:sldId id="424" r:id="rId20"/>
    <p:sldId id="420" r:id="rId21"/>
    <p:sldId id="412" r:id="rId22"/>
    <p:sldId id="413" r:id="rId23"/>
    <p:sldId id="425" r:id="rId24"/>
    <p:sldId id="421" r:id="rId25"/>
    <p:sldId id="313" r:id="rId26"/>
    <p:sldId id="314" r:id="rId27"/>
    <p:sldId id="316" r:id="rId28"/>
    <p:sldId id="317" r:id="rId29"/>
    <p:sldId id="422" r:id="rId30"/>
    <p:sldId id="318" r:id="rId31"/>
    <p:sldId id="320" r:id="rId32"/>
    <p:sldId id="423" r:id="rId33"/>
    <p:sldId id="322" r:id="rId34"/>
    <p:sldId id="312" r:id="rId35"/>
    <p:sldId id="289" r:id="rId36"/>
    <p:sldId id="426" r:id="rId37"/>
  </p:sldIdLst>
  <p:sldSz cx="9144000" cy="6858000" type="screen4x3"/>
  <p:notesSz cx="7010400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6" userDrawn="1">
          <p15:clr>
            <a:srgbClr val="A4A3A4"/>
          </p15:clr>
        </p15:guide>
        <p15:guide id="2" pos="2116" userDrawn="1">
          <p15:clr>
            <a:srgbClr val="A4A3A4"/>
          </p15:clr>
        </p15:guide>
        <p15:guide id="3" orient="horz" pos="2929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 autoAdjust="0"/>
    <p:restoredTop sz="86489" autoAdjust="0"/>
  </p:normalViewPr>
  <p:slideViewPr>
    <p:cSldViewPr snapToGrid="0">
      <p:cViewPr varScale="1">
        <p:scale>
          <a:sx n="141" d="100"/>
          <a:sy n="141" d="100"/>
        </p:scale>
        <p:origin x="200" y="4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42" d="100"/>
          <a:sy n="142" d="100"/>
        </p:scale>
        <p:origin x="5456" y="184"/>
      </p:cViewPr>
      <p:guideLst>
        <p:guide orient="horz" pos="2836"/>
        <p:guide pos="2116"/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fld id="{1AB82522-7EA1-4AEB-824D-34120ADF9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EA25AEE-4BA5-4963-949D-D3A2990E8B91}" type="datetimeFigureOut">
              <a:rPr lang="en-US"/>
              <a:pPr>
                <a:defRPr/>
              </a:pPr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1475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F53227-163E-4528-8660-286FD036E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50056-55B1-0749-B59A-9768440B4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13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5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" y="1119762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13619"/>
            <a:ext cx="91440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3600" i="1" u="none">
                <a:cs typeface="+mn-cs"/>
              </a:rPr>
              <a:t>Air Force Institute of Technology</a:t>
            </a:r>
            <a:endParaRPr lang="en-US" sz="4000" i="1" u="none"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597215" y="3505200"/>
            <a:ext cx="5013385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 bwMode="auto">
          <a:xfrm>
            <a:off x="3372928" y="1600200"/>
            <a:ext cx="5275772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i="0" baseline="0"/>
            </a:lvl1pPr>
          </a:lstStyle>
          <a:p>
            <a:r>
              <a:rPr lang="en-US" sz="3600" dirty="0"/>
              <a:t>System Architecture</a:t>
            </a:r>
            <a:br>
              <a:rPr lang="en-US" sz="3600" dirty="0"/>
            </a:br>
            <a:r>
              <a:rPr lang="en-US" sz="3600" dirty="0"/>
              <a:t>SENG 640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  <p:custDataLst>
              <p:tags r:id="rId6"/>
            </p:custDataLst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07B88E-5E18-4868-8258-D23E4D7A08B7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9" cstate="print"/>
          <a:srcRect l="1755" r="-2106" b="-21826"/>
          <a:stretch>
            <a:fillRect/>
          </a:stretch>
        </p:blipFill>
        <p:spPr bwMode="auto">
          <a:xfrm>
            <a:off x="385324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shiel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48937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>
            <p:custDataLst>
              <p:tags r:id="rId7"/>
            </p:custDataLst>
          </p:nvPr>
        </p:nvSpPr>
        <p:spPr>
          <a:xfrm>
            <a:off x="155276" y="6574710"/>
            <a:ext cx="1871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u="none" dirty="0"/>
              <a:t>Last Updated: </a:t>
            </a:r>
            <a:fld id="{6B96FE2A-A596-4E2C-A521-0EBF40DA415D}" type="datetime5">
              <a:rPr lang="en-US" sz="1100" b="0" u="none" smtClean="0"/>
              <a:pPr/>
              <a:t>16-Oct-20</a:t>
            </a:fld>
            <a:endParaRPr lang="en-US" sz="1100" b="0" u="none" dirty="0"/>
          </a:p>
        </p:txBody>
      </p:sp>
    </p:spTree>
    <p:extLst>
      <p:ext uri="{BB962C8B-B14F-4D97-AF65-F5344CB8AC3E}">
        <p14:creationId xmlns:p14="http://schemas.microsoft.com/office/powerpoint/2010/main" val="74287376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216D77E-8822-4F24-B865-2C1D1CE7CEF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3550" y="274638"/>
            <a:ext cx="2117725" cy="55864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03950" cy="5586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F5B960A-E044-4660-B974-A0F4A50B58D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9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47767B4-DD28-4078-BBA1-0E7BD3306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5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474EE77-5536-4876-863D-6703CD8B1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49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181AC80-441B-40BA-8AFB-564B9F99F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10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96A24C4B-53BF-45AB-82D1-8DB71FF13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041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E432B34-307B-466A-AAA3-BA31A26A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9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0" y="6553200"/>
            <a:ext cx="685800" cy="203200"/>
          </a:xfrm>
        </p:spPr>
        <p:txBody>
          <a:bodyPr/>
          <a:lstStyle>
            <a:lvl1pPr>
              <a:defRPr sz="1200" b="0" u="none"/>
            </a:lvl1pPr>
          </a:lstStyle>
          <a:p>
            <a:pPr>
              <a:defRPr/>
            </a:pPr>
            <a:fld id="{2EB3DEF1-F8EC-4E70-ABF6-8302B6270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08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763EE9D2-6740-4EB4-8E51-1885D7A82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869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8FB292F-F170-4EEA-AE66-F927E91C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79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5554" y="152400"/>
            <a:ext cx="6435305" cy="694493"/>
          </a:xfrm>
          <a:prstGeom prst="rect">
            <a:avLst/>
          </a:prstGeom>
        </p:spPr>
        <p:txBody>
          <a:bodyPr/>
          <a:lstStyle>
            <a:lvl1pPr algn="ctr">
              <a:defRPr sz="32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3893" y="1139885"/>
            <a:ext cx="8438786" cy="4324350"/>
          </a:xfrm>
        </p:spPr>
        <p:txBody>
          <a:bodyPr/>
          <a:lstStyle>
            <a:lvl2pPr marL="628650" indent="-284163">
              <a:defRPr b="0"/>
            </a:lvl2pPr>
            <a:lvl3pPr marL="974725" indent="-285750">
              <a:defRPr sz="1800" b="0"/>
            </a:lvl3pPr>
            <a:lvl4pPr marL="1371600" indent="-285750">
              <a:defRPr sz="1600"/>
            </a:lvl4pPr>
            <a:lvl5pPr marL="1768475" indent="-293688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642D102-6127-4C83-914E-CBB4CB7F0BB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17" descr="AFIT(good)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777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3C2B372-8611-4FC4-B325-D94E29E59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905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DADD32A-06D5-4544-9FAD-502FB3D61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99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3175"/>
            <a:ext cx="2057400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175"/>
            <a:ext cx="6019800" cy="6129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C66A5665-9F6E-4242-9F9D-9A94E971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37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-3175"/>
            <a:ext cx="8229600" cy="6129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AFC6B57A-491D-48A0-9183-91C7C894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67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51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9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3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81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5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5592D88-4C7F-479B-AA74-1F27B7AEFB2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31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2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32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C7A12CA-3EF0-44CE-92D5-513D06DE291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39AD4BB-EC7F-4D5E-B184-89330C80547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74EA89C-6B81-4D85-9345-C1EDAB18D1D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F8D7B88-9704-4760-981A-DC0D6202673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9FE1AB4-8D89-434D-85CC-B0C79482085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F3EAC1C-DBCE-4FAE-AC77-0F381F3501C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558" name="Line 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81000" y="990372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>
            <p:custDataLst>
              <p:tags r:id="rId15"/>
            </p:custDataLst>
          </p:nvPr>
        </p:nvSpPr>
        <p:spPr>
          <a:xfrm>
            <a:off x="8458200" y="6553200"/>
            <a:ext cx="685800" cy="203200"/>
          </a:xfrm>
          <a:prstGeom prst="rect">
            <a:avLst/>
          </a:prstGeom>
          <a:ln/>
        </p:spPr>
        <p:txBody>
          <a:bodyPr/>
          <a:lstStyle>
            <a:lvl1pPr>
              <a:defRPr sz="1200" b="0" u="none"/>
            </a:lvl1pPr>
          </a:lstStyle>
          <a:p>
            <a:pPr algn="r">
              <a:defRPr/>
            </a:pPr>
            <a:fld id="{B5FCEF36-23CB-40D5-B03F-3C626FA7EF99}" type="slidenum">
              <a:rPr lang="en-US" smtClean="0">
                <a:solidFill>
                  <a:srgbClr val="000000"/>
                </a:solidFill>
                <a:cs typeface="+mn-cs"/>
              </a:rPr>
              <a:pPr algn="r"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7" name="Picture 11" descr="chrmblue_std small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AFIT(good)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81875" y="6654800"/>
            <a:ext cx="10763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02400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7000"/>
            <a:ext cx="685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37BE3FF-7030-467D-B6BF-3D4ECB6BE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3175"/>
            <a:ext cx="6545262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2054" name="Group 139"/>
          <p:cNvGrpSpPr>
            <a:grpSpLocks/>
          </p:cNvGrpSpPr>
          <p:nvPr userDrawn="1"/>
        </p:nvGrpSpPr>
        <p:grpSpPr bwMode="auto">
          <a:xfrm>
            <a:off x="0" y="1008063"/>
            <a:ext cx="9144000" cy="228600"/>
            <a:chOff x="0" y="599"/>
            <a:chExt cx="5760" cy="144"/>
          </a:xfrm>
        </p:grpSpPr>
        <p:sp>
          <p:nvSpPr>
            <p:cNvPr id="40076" name="Rectangle 140"/>
            <p:cNvSpPr>
              <a:spLocks noChangeArrowheads="1"/>
            </p:cNvSpPr>
            <p:nvPr userDrawn="1"/>
          </p:nvSpPr>
          <p:spPr bwMode="auto">
            <a:xfrm>
              <a:off x="0" y="599"/>
              <a:ext cx="5760" cy="48"/>
            </a:xfrm>
            <a:prstGeom prst="rect">
              <a:avLst/>
            </a:prstGeom>
            <a:solidFill>
              <a:srgbClr val="FF00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0077" name="Rectangle 141"/>
            <p:cNvSpPr>
              <a:spLocks noChangeArrowheads="1"/>
            </p:cNvSpPr>
            <p:nvPr userDrawn="1"/>
          </p:nvSpPr>
          <p:spPr bwMode="auto">
            <a:xfrm>
              <a:off x="0" y="695"/>
              <a:ext cx="5760" cy="4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55" name="Picture 147" descr="Netwarcom Silver Stars Larg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66800" y="2667000"/>
            <a:ext cx="76200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3299381" y="1752600"/>
            <a:ext cx="5495369" cy="1470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sz="2800" dirty="0"/>
              <a:t>Machine Learning</a:t>
            </a:r>
            <a:br>
              <a:rPr lang="en-US" sz="2800" dirty="0"/>
            </a:br>
            <a:r>
              <a:rPr lang="en-US" sz="2800" dirty="0"/>
              <a:t>DASC 522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51250" y="4105275"/>
            <a:ext cx="5143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b="0" u="none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Tree-based Regression &amp; Classification</a:t>
            </a:r>
          </a:p>
          <a:p>
            <a:pPr algn="r" eaLnBrk="0" hangingPunct="0">
              <a:defRPr/>
            </a:pPr>
            <a:endParaRPr lang="en-US" sz="2800" b="0" u="none" kern="0" dirty="0">
              <a:solidFill>
                <a:srgbClr val="000000"/>
              </a:solidFill>
              <a:latin typeface="Arial"/>
            </a:endParaRPr>
          </a:p>
          <a:p>
            <a:pPr algn="r" eaLnBrk="0" hangingPunct="0">
              <a:defRPr/>
            </a:pPr>
            <a:r>
              <a:rPr lang="en-US" sz="1600" b="0" u="none" kern="0" dirty="0">
                <a:solidFill>
                  <a:srgbClr val="000000"/>
                </a:solidFill>
                <a:latin typeface="Arial"/>
              </a:rPr>
              <a:t>Dr. Torrey Wagner</a:t>
            </a:r>
          </a:p>
          <a:p>
            <a:pPr algn="r" eaLnBrk="0" hangingPunct="0">
              <a:defRPr/>
            </a:pPr>
            <a:endParaRPr lang="en-US" b="0" u="none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505200" y="1447800"/>
          <a:ext cx="52816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995" r="55009" b="27333"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52816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1752600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First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592311" y="3672967"/>
            <a:ext cx="2842452" cy="250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36055" y="4986937"/>
            <a:ext cx="1951744" cy="13741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406C-3A1B-9B42-96F3-142989048E14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481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3532363" y="1425548"/>
            <a:ext cx="5562600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7200" y="1752600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First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592311" y="3672967"/>
            <a:ext cx="2842452" cy="250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F2373-B188-D543-895C-B1BC6709BF59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45022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381169"/>
            <a:ext cx="8194261" cy="215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Partitions can be represented with a tree structure.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provides a very simple way to interpret the model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228600" y="1789114"/>
            <a:ext cx="2509791" cy="221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2786097" y="1871098"/>
            <a:ext cx="24384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685623" y="1492006"/>
            <a:ext cx="3013544" cy="2921158"/>
            <a:chOff x="5534108" y="1521604"/>
            <a:chExt cx="3013544" cy="2921158"/>
          </a:xfrm>
        </p:grpSpPr>
        <p:pic>
          <p:nvPicPr>
            <p:cNvPr id="35841" name="Picture 1"/>
            <p:cNvPicPr>
              <a:picLocks noChangeAspect="1" noChangeArrowheads="1"/>
            </p:cNvPicPr>
            <p:nvPr/>
          </p:nvPicPr>
          <p:blipFill>
            <a:blip r:embed="rId3"/>
            <a:srcRect r="10824"/>
            <a:stretch>
              <a:fillRect/>
            </a:stretch>
          </p:blipFill>
          <p:spPr bwMode="auto">
            <a:xfrm>
              <a:off x="5534108" y="1524000"/>
              <a:ext cx="3013544" cy="291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 rot="351948">
              <a:off x="6001571" y="3088114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74356" y="2323238"/>
              <a:ext cx="577401" cy="523220"/>
            </a:xfrm>
            <a:prstGeom prst="rect">
              <a:avLst/>
            </a:prstGeom>
            <a:noFill/>
            <a:scene3d>
              <a:camera prst="isometricTopUp">
                <a:rot lat="19533412" lon="17777082" rev="3790739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isometricOffAxis1Top">
                  <a:rot lat="19004436" lon="18088483" rev="3736756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28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US" sz="28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22403" y="3287342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78509" y="1521604"/>
              <a:ext cx="5774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28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US" sz="28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31743" y="1938517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72362" y="26321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5F0F1-B9AA-F547-848F-6437E100B345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1599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of visualizing the decision tree…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275" y="1709530"/>
            <a:ext cx="4859725" cy="3601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87826"/>
            <a:ext cx="3329741" cy="2993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3440" y="44424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6920" y="49416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49416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E027E4FB-B6E5-F84C-B4B2-9A42BF4C4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57151"/>
              </p:ext>
            </p:extLst>
          </p:nvPr>
        </p:nvGraphicFramePr>
        <p:xfrm>
          <a:off x="756920" y="5725160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Equation" r:id="rId5" imgW="1499400" imgH="200880" progId="Equation.3">
                  <p:embed/>
                </p:oleObj>
              </mc:Choice>
              <mc:Fallback>
                <p:oleObj name="Equation" r:id="rId5" imgW="1499400" imgH="20088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" y="5725160"/>
                        <a:ext cx="30226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145626-CE62-4249-8A8E-CE5FDC8C95AF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50147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Split?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2150" y="1752600"/>
            <a:ext cx="32030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Consider splitting a region into two regions,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all possible real values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feature indices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option:  Choose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that results in the lowest MSE on the training data.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611757" y="1447800"/>
          <a:ext cx="4175056" cy="4339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4611757" y="1447800"/>
                        <a:ext cx="4175056" cy="4339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5AE61F-82F4-BD45-8C76-7EB1635F78C9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08969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Split Next?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783" y="1752600"/>
            <a:ext cx="3306417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Suppose the optimal split was on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 point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Now we repeat the process looking for the next best split except that we must also consider whether to split the first region or the second region up.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 the criteria is smallest MSE.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3581400" y="1524000"/>
          <a:ext cx="5181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5181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5FA03A-D800-3448-B0C0-094182FA06D0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68866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Split?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05200" y="1447800"/>
          <a:ext cx="53070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53070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81000" y="1752600"/>
            <a:ext cx="3124200" cy="4800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Here the optimal split was the left region on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 point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process continues until our regions have too few observations to continue e.g. all regions have 5 or fewer points.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A3046-5184-0749-8294-7D9C165406ED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413373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ISLR - Hitter dataset</a:t>
            </a:r>
          </a:p>
          <a:p>
            <a:r>
              <a:rPr lang="en-US" dirty="0"/>
              <a:t>HOML – Math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73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Trees</a:t>
            </a:r>
          </a:p>
          <a:p>
            <a:r>
              <a:rPr lang="en-US" dirty="0"/>
              <a:t>Classification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 via Pruning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Trees vs. Linear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Advantages and Disadvantages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5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Classification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8000" y="1752600"/>
            <a:ext cx="5570962" cy="437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classification makes a prediction for a categorical Y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each region (or node) we predict the most common category among the training data within that region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tree is grown (i.e. the splits are chosen) in exactly the same way as with a regression tree except we need a different criteria to optimize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 are several possible different criteria to use such as the 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index” and “cross-entropy” but the easiest one to think about is to minimize the error rate.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E029A6-0CA0-7844-9C2E-06BAA6CE82C0}"/>
              </a:ext>
            </a:extLst>
          </p:cNvPr>
          <p:cNvGrpSpPr/>
          <p:nvPr/>
        </p:nvGrpSpPr>
        <p:grpSpPr>
          <a:xfrm>
            <a:off x="6130456" y="3806581"/>
            <a:ext cx="3013544" cy="2921158"/>
            <a:chOff x="5534108" y="1521604"/>
            <a:chExt cx="3013544" cy="2921158"/>
          </a:xfrm>
        </p:grpSpPr>
        <p:pic>
          <p:nvPicPr>
            <p:cNvPr id="8" name="Picture 1">
              <a:extLst>
                <a:ext uri="{FF2B5EF4-FFF2-40B4-BE49-F238E27FC236}">
                  <a16:creationId xmlns:a16="http://schemas.microsoft.com/office/drawing/2014/main" id="{8CB73FDA-4795-C348-9CA0-41B629703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r="10824"/>
            <a:stretch>
              <a:fillRect/>
            </a:stretch>
          </p:blipFill>
          <p:spPr bwMode="auto">
            <a:xfrm>
              <a:off x="5534108" y="1524000"/>
              <a:ext cx="3013544" cy="291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4A65E-F1C9-ED4F-A10F-0F7758825247}"/>
                </a:ext>
              </a:extLst>
            </p:cNvPr>
            <p:cNvSpPr/>
            <p:nvPr/>
          </p:nvSpPr>
          <p:spPr>
            <a:xfrm rot="351948">
              <a:off x="6001571" y="3088114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97EDC-5EC8-A549-96A0-5DB2FFE26E5D}"/>
                </a:ext>
              </a:extLst>
            </p:cNvPr>
            <p:cNvSpPr/>
            <p:nvPr/>
          </p:nvSpPr>
          <p:spPr>
            <a:xfrm>
              <a:off x="6674356" y="2323238"/>
              <a:ext cx="577401" cy="523220"/>
            </a:xfrm>
            <a:prstGeom prst="rect">
              <a:avLst/>
            </a:prstGeom>
            <a:noFill/>
            <a:scene3d>
              <a:camera prst="isometricTopUp">
                <a:rot lat="19533412" lon="17777082" rev="3790739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isometricOffAxis1Top">
                  <a:rot lat="19004436" lon="18088483" rev="3736756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28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US" sz="28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833032-6767-D243-A5F9-71B746E14976}"/>
                </a:ext>
              </a:extLst>
            </p:cNvPr>
            <p:cNvSpPr/>
            <p:nvPr/>
          </p:nvSpPr>
          <p:spPr>
            <a:xfrm>
              <a:off x="6722403" y="3287342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DCBFF3-9B89-E74C-A37A-69D2378643C8}"/>
                </a:ext>
              </a:extLst>
            </p:cNvPr>
            <p:cNvSpPr/>
            <p:nvPr/>
          </p:nvSpPr>
          <p:spPr>
            <a:xfrm>
              <a:off x="6778509" y="1521604"/>
              <a:ext cx="5774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28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US" sz="28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41C6E1-49D3-DB4B-B73B-E004C60C0163}"/>
                </a:ext>
              </a:extLst>
            </p:cNvPr>
            <p:cNvSpPr/>
            <p:nvPr/>
          </p:nvSpPr>
          <p:spPr>
            <a:xfrm>
              <a:off x="7331743" y="1938517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AC1D70-37DB-7240-9F62-E8359E68D833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66453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Big Picture</a:t>
            </a:r>
          </a:p>
          <a:p>
            <a:r>
              <a:rPr lang="en-US" dirty="0"/>
              <a:t>Regression Trees</a:t>
            </a:r>
          </a:p>
          <a:p>
            <a:r>
              <a:rPr lang="en-US" dirty="0"/>
              <a:t>Classification Trees</a:t>
            </a:r>
          </a:p>
          <a:p>
            <a:r>
              <a:rPr lang="en-US" dirty="0"/>
              <a:t>Regularization via Pruning</a:t>
            </a:r>
          </a:p>
          <a:p>
            <a:r>
              <a:rPr lang="en-US" dirty="0"/>
              <a:t>Trees vs. Linear Models</a:t>
            </a:r>
          </a:p>
          <a:p>
            <a:r>
              <a:rPr lang="en-US" dirty="0"/>
              <a:t>Advantages and Disadvantages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Orange Juice Preference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762000" y="1600200"/>
            <a:ext cx="8153400" cy="5043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05600" y="2209800"/>
            <a:ext cx="1828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Error Rate = 14.75%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 Error             Rate = 23.6%</a:t>
            </a:r>
          </a:p>
        </p:txBody>
      </p:sp>
    </p:spTree>
    <p:extLst>
      <p:ext uri="{BB962C8B-B14F-4D97-AF65-F5344CB8AC3E}">
        <p14:creationId xmlns:p14="http://schemas.microsoft.com/office/powerpoint/2010/main" val="21979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ISLR – Heart attack dataset</a:t>
            </a:r>
          </a:p>
          <a:p>
            <a:r>
              <a:rPr lang="en-US" dirty="0"/>
              <a:t>HOML – Iris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81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Classification Trees</a:t>
            </a:r>
          </a:p>
          <a:p>
            <a:r>
              <a:rPr lang="en-US" dirty="0"/>
              <a:t>Regularization via Pruning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Trees vs. Linear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Advantages and Disadvantages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734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Tree Accuracy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752600"/>
            <a:ext cx="80010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large tree (i.e. one with many terminal nodes) may tend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overfit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training data since you could continue to split until each observation had its own leaf node.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Generally, we can improve estimated test set accuracy by “pruning” the tree i.e. cutting off some of the terminal nodes.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do we know how far back to prune the tree? We use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cross validation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see which subtree has the lowest validation error rate.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5330D-DD80-4A4F-B956-78EE95AB5242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15733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 Example: Baseball Players’ Salaries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9" y="2443480"/>
            <a:ext cx="6360161" cy="432594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1397000"/>
          </a:xfrm>
        </p:spPr>
        <p:txBody>
          <a:bodyPr/>
          <a:lstStyle/>
          <a:p>
            <a:r>
              <a:rPr lang="en-US" dirty="0"/>
              <a:t>The minimum cross validation error occurs at a tree size of 3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98240" y="2443480"/>
            <a:ext cx="0" cy="3997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D7E49-55EF-6C47-8258-326D7DE78DCA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0239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 Example: Baseball Players’ Salaries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" y="2678906"/>
            <a:ext cx="6590219" cy="4179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3AD6C-F776-4C40-886C-87F11C045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74" y="1173163"/>
            <a:ext cx="4009473" cy="3604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3ADE2-DA7D-0341-80DF-97A384D71857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93248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 Example: Orange Juice Preference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t="8241" r="4366" b="12138"/>
          <a:stretch>
            <a:fillRect/>
          </a:stretch>
        </p:blipFill>
        <p:spPr bwMode="auto">
          <a:xfrm>
            <a:off x="3352800" y="3349625"/>
            <a:ext cx="5791200" cy="350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304800" y="1905000"/>
            <a:ext cx="3810000" cy="2211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8600" y="4116388"/>
            <a:ext cx="23622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 Tree Training Error Rate = 14.75%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 Tree Test Error Rate = 23.6%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08880" y="2564795"/>
            <a:ext cx="352552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Pruned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CV Tree Error Rate = 22.5%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81E2B-EE2F-9E46-94E4-87C6BD039582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4052152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Classification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 via Pruning</a:t>
            </a:r>
          </a:p>
          <a:p>
            <a:r>
              <a:rPr lang="en-US" dirty="0"/>
              <a:t>Trees vs. Linear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Advantages and Disadvantages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04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vs.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  <a:p>
            <a:pPr lvl="1"/>
            <a:r>
              <a:rPr lang="en-US" dirty="0"/>
              <a:t>If the relationship between the predictors and response is linear, then classical linear models such as linear regression would outperform regression trees</a:t>
            </a:r>
          </a:p>
          <a:p>
            <a:pPr lvl="1"/>
            <a:r>
              <a:rPr lang="en-US" dirty="0"/>
              <a:t>On the other hand, if the relationship between the predictors is non-linear, then decision trees can outperform linear approaches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BFDAA-ECB7-BF49-9A78-9224954EA6A7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78005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Trees vs. Linear Model: Classification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928"/>
            <a:ext cx="4514850" cy="4767072"/>
          </a:xfrm>
        </p:spPr>
        <p:txBody>
          <a:bodyPr/>
          <a:lstStyle/>
          <a:p>
            <a:r>
              <a:rPr lang="en-US" dirty="0"/>
              <a:t>Top row: the true decision boundary is linear</a:t>
            </a:r>
          </a:p>
          <a:p>
            <a:pPr lvl="1"/>
            <a:r>
              <a:rPr lang="en-US" dirty="0"/>
              <a:t>Left: linear model (good)</a:t>
            </a:r>
          </a:p>
          <a:p>
            <a:pPr lvl="1"/>
            <a:r>
              <a:rPr lang="en-US" dirty="0"/>
              <a:t>Right: decision tree </a:t>
            </a:r>
          </a:p>
          <a:p>
            <a:endParaRPr lang="en-US" dirty="0"/>
          </a:p>
          <a:p>
            <a:r>
              <a:rPr lang="en-US" dirty="0"/>
              <a:t>Bottom row: the true decision boundary is non-linear</a:t>
            </a:r>
          </a:p>
          <a:p>
            <a:pPr lvl="1"/>
            <a:r>
              <a:rPr lang="en-US" dirty="0"/>
              <a:t>Left: linear model </a:t>
            </a:r>
          </a:p>
          <a:p>
            <a:pPr lvl="1"/>
            <a:r>
              <a:rPr lang="en-US" dirty="0"/>
              <a:t>Right: decision tree (good)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1925320"/>
            <a:ext cx="3340100" cy="325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1FC84-C447-5E47-82FB-FEACB051BA18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25595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Classification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 via Pruning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Trees vs. Linear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Advantages and Disadvantages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Classification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 via Pruning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Trees vs. Linear Models</a:t>
            </a:r>
          </a:p>
          <a:p>
            <a:r>
              <a:rPr lang="en-US" dirty="0"/>
              <a:t>Advantages and Disadvantages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8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Trees are very easy to interpret (probably even easier than linear regression)</a:t>
            </a:r>
          </a:p>
          <a:p>
            <a:pPr lvl="1"/>
            <a:r>
              <a:rPr lang="en-US" dirty="0"/>
              <a:t>Trees can be plotted graphically, and are easily interpreted even by non-expert</a:t>
            </a:r>
          </a:p>
          <a:p>
            <a:pPr lvl="1"/>
            <a:r>
              <a:rPr lang="en-US" dirty="0"/>
              <a:t>Tress handle both classification and regression problems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Trees don’t have the same prediction accuracy as some of the more complicated approaches in 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51685-3B24-4F41-B7A5-10C29C715E48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170337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&amp; Forest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and Forests offer non-linear machine learning models which can answer both prediction and inference questions</a:t>
            </a:r>
          </a:p>
          <a:p>
            <a:r>
              <a:rPr lang="en-US" dirty="0"/>
              <a:t>There are </a:t>
            </a:r>
            <a:r>
              <a:rPr lang="en-US" i="1" dirty="0"/>
              <a:t>many</a:t>
            </a:r>
            <a:r>
              <a:rPr lang="en-US" dirty="0"/>
              <a:t> alternative tree &amp; forest model architectures</a:t>
            </a:r>
          </a:p>
          <a:p>
            <a:r>
              <a:rPr lang="en-US" dirty="0"/>
              <a:t>Each architecture has a set of </a:t>
            </a:r>
            <a:r>
              <a:rPr lang="en-US" dirty="0" err="1"/>
              <a:t>hyperparameters</a:t>
            </a:r>
            <a:r>
              <a:rPr lang="en-US" dirty="0"/>
              <a:t> to determine</a:t>
            </a:r>
          </a:p>
          <a:p>
            <a:r>
              <a:rPr lang="en-US" dirty="0"/>
              <a:t>Cross-validation should be used to make model and </a:t>
            </a:r>
            <a:r>
              <a:rPr lang="en-US" dirty="0" err="1"/>
              <a:t>hyperparameter</a:t>
            </a:r>
            <a:r>
              <a:rPr lang="en-US" dirty="0"/>
              <a:t> decisions… but this increases the computational cost of finding a </a:t>
            </a:r>
            <a:r>
              <a:rPr lang="en-US"/>
              <a:t>good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4A847-6749-9E45-8177-CC5A219E2DC7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606174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Bagging, Random Forests, 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08 (part 02)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11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65E36-1A07-3443-9BDB-EF69EE4A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93" y="1814511"/>
            <a:ext cx="7323225" cy="40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Concept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AC8A9-AFC7-384E-877E-FC3A369C9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0"/>
          <a:stretch/>
        </p:blipFill>
        <p:spPr>
          <a:xfrm>
            <a:off x="0" y="1035978"/>
            <a:ext cx="9300528" cy="31400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A9AED6-3ED8-A844-8C10-B5C6CA168354}"/>
              </a:ext>
            </a:extLst>
          </p:cNvPr>
          <p:cNvGrpSpPr/>
          <p:nvPr/>
        </p:nvGrpSpPr>
        <p:grpSpPr>
          <a:xfrm>
            <a:off x="3516198" y="3855563"/>
            <a:ext cx="2889315" cy="2791754"/>
            <a:chOff x="5534108" y="1521604"/>
            <a:chExt cx="3013544" cy="292115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A7ECBF96-09C6-ED4D-9541-F7F46D368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r="10824"/>
            <a:stretch>
              <a:fillRect/>
            </a:stretch>
          </p:blipFill>
          <p:spPr bwMode="auto">
            <a:xfrm>
              <a:off x="5534108" y="1524000"/>
              <a:ext cx="3013544" cy="291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50940F-3C7B-5E4E-B783-6F7CFB753447}"/>
                </a:ext>
              </a:extLst>
            </p:cNvPr>
            <p:cNvSpPr/>
            <p:nvPr/>
          </p:nvSpPr>
          <p:spPr>
            <a:xfrm rot="351948">
              <a:off x="6001571" y="3088114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4FCE0-33FA-B344-8B9E-4AADA5F97CF2}"/>
                </a:ext>
              </a:extLst>
            </p:cNvPr>
            <p:cNvSpPr/>
            <p:nvPr/>
          </p:nvSpPr>
          <p:spPr>
            <a:xfrm>
              <a:off x="6674356" y="2323238"/>
              <a:ext cx="577401" cy="523220"/>
            </a:xfrm>
            <a:prstGeom prst="rect">
              <a:avLst/>
            </a:prstGeom>
            <a:noFill/>
            <a:scene3d>
              <a:camera prst="isometricTopUp">
                <a:rot lat="19533412" lon="17777082" rev="3790739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isometricOffAxis1Top">
                  <a:rot lat="19004436" lon="18088483" rev="3736756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28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US" sz="28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D1B48B-0A28-AC44-8418-041D7CB0B014}"/>
                </a:ext>
              </a:extLst>
            </p:cNvPr>
            <p:cNvSpPr/>
            <p:nvPr/>
          </p:nvSpPr>
          <p:spPr>
            <a:xfrm>
              <a:off x="6722403" y="3287342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E88A23-0D9E-8344-A876-F8F851F4E8BC}"/>
                </a:ext>
              </a:extLst>
            </p:cNvPr>
            <p:cNvSpPr/>
            <p:nvPr/>
          </p:nvSpPr>
          <p:spPr>
            <a:xfrm>
              <a:off x="6778509" y="1521604"/>
              <a:ext cx="5774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28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US" sz="28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68F35-B143-1149-8B07-9E10F09BB147}"/>
                </a:ext>
              </a:extLst>
            </p:cNvPr>
            <p:cNvSpPr/>
            <p:nvPr/>
          </p:nvSpPr>
          <p:spPr>
            <a:xfrm>
              <a:off x="7331743" y="1938517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  <a:r>
                <a:rPr kumimoji="0" lang="en-US" sz="3600" b="1" i="0" u="none" strike="noStrike" kern="1200" cap="none" spc="0" normalizeH="0" baseline="-25000" noProof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US" sz="3600" b="1" i="0" u="none" strike="noStrike" kern="1200" cap="none" spc="0" normalizeH="0" baseline="0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2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/>
              <a:t>Regression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Classification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 via Pruning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Trees vs. Linear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Advantages and Disadvantages of Trees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Building with Python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as </a:t>
            </a:r>
            <a:br>
              <a:rPr lang="en-US" dirty="0"/>
            </a:br>
            <a:r>
              <a:rPr lang="en-US" dirty="0"/>
              <a:t>Partitioning the feature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make predictions in a regression problem is to divide the feature space into distinct regions, say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r>
              <a:rPr lang="en-US" dirty="0"/>
              <a:t>Then for each observation that falls in a particular region (say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) we make the same prediction</a:t>
            </a:r>
          </a:p>
          <a:p>
            <a:pPr lvl="1"/>
            <a:r>
              <a:rPr lang="en-US" dirty="0"/>
              <a:t>The value of the prediction should be influenced by the response variables of the observations which are members of the region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FD0D7-A6E6-8848-8929-D1A08BD62B06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989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6" t="16002" r="12333" b="64316"/>
          <a:stretch>
            <a:fillRect/>
          </a:stretch>
        </p:blipFill>
        <p:spPr bwMode="auto">
          <a:xfrm>
            <a:off x="4432852" y="1441450"/>
            <a:ext cx="4104861" cy="440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Multi-feature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1360" cy="4993640"/>
          </a:xfrm>
        </p:spPr>
        <p:txBody>
          <a:bodyPr/>
          <a:lstStyle/>
          <a:p>
            <a:r>
              <a:rPr lang="en-US" dirty="0"/>
              <a:t>two predictors and five distinct regions</a:t>
            </a:r>
          </a:p>
          <a:p>
            <a:endParaRPr lang="en-US" dirty="0"/>
          </a:p>
          <a:p>
            <a:r>
              <a:rPr lang="en-US" dirty="0"/>
              <a:t>Depending on which region our new X comes from we would make one of five possible predictions for 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66844" y="3912354"/>
            <a:ext cx="836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 = 20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89545" y="5146946"/>
            <a:ext cx="87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 = 8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911220" y="3241596"/>
            <a:ext cx="731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 = 0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290630" y="1828800"/>
            <a:ext cx="9067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 = 27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330718" y="3473594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 = 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1923" y="58442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952868" y="36428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0851C-FCF2-A94B-B670-CACF97E5BF4E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46705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581400" y="1524000"/>
          <a:ext cx="5105400" cy="525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Bitmap Image" r:id="rId3" imgW="9142857" imgH="5714286" progId="PBrush">
                  <p:embed/>
                </p:oleObj>
              </mc:Choice>
              <mc:Fallback>
                <p:oleObj name="Bitmap Image" r:id="rId3" imgW="9142857" imgH="5714286" progId="PBrush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5105400" cy="5255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1752600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First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694" b="47965"/>
          <a:stretch/>
        </p:blipFill>
        <p:spPr bwMode="auto">
          <a:xfrm>
            <a:off x="592311" y="3672968"/>
            <a:ext cx="2834768" cy="56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F7660-28C9-4E40-857E-F3CC403FA9FC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45980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3505200" y="1447800"/>
          <a:ext cx="53086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Bitmap Image" r:id="rId3" imgW="9144000" imgH="5715000" progId="Paint.Picture">
                  <p:embed/>
                </p:oleObj>
              </mc:Choice>
              <mc:Fallback>
                <p:oleObj name="Bitmap Image" r:id="rId3" imgW="9144000" imgH="5715000" progId="Paint.Picture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53086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1752600"/>
            <a:ext cx="304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First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  <a:p>
            <a:pPr marL="533400" marR="0" lvl="0" indent="-5334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split on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592311" y="3672967"/>
            <a:ext cx="2842452" cy="250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1960" y="4241587"/>
            <a:ext cx="2059321" cy="22206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C8C2B-962C-B344-B8AB-5B1346312ED0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057368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VIDEO_FILES_RECORD" val="&lt;Videos&gt;&lt;Video Name=&quot;FLV_287_1_63926.flv&quot; Position=&quot;1&quot; SlideID=&quot;287&quot;/&gt;&lt;Video Name=&quot;FLV_256_1_23244.flv&quot; Position=&quot;1&quot; SlideID=&quot;256&quot;/&gt;&lt;Video Name=&quot;FLV_256_1_17255.flv&quot; Position=&quot;1&quot; SlideID=&quot;256&quot;/&gt;&lt;Video Name=&quot;FLV_256_1_33907.flv&quot; Position=&quot;1&quot; SlideID=&quot;256&quot;/&gt;&lt;/Videos&gt;&#10;"/>
  <p:tag name="MMPROD_UIDATA" val="&lt;database version=&quot;7.0&quot;&gt;&lt;object type=&quot;1&quot; unique_id=&quot;10001&quot;&gt;&lt;property id=&quot;20141&quot; value=&quot;01 Course Intro&quot;/&gt;&lt;property id=&quot;20148&quot; value=&quot;5&quot;/&gt;&lt;property id=&quot;20184&quot; value=&quot;7&quot;/&gt;&lt;property id=&quot;20226&quot; value=&quot;I:\My Documents\Faculty\Courses\SENG 640, SP13\02. Lecture Materials\01 Course Intro.pptx&quot;/&gt;&lt;property id=&quot;20250&quot; value=&quot;7&quot;/&gt;&lt;property id=&quot;20251&quot; value=&quot;0&quot;/&gt;&lt;property id=&quot;20259&quot; value=&quot;0&quot;/&gt;&lt;property id=&quot;20501&quot; value=&quot;I:\My Documents\Faculty\Courses\SENG 640, SP13\02. Lecture Materials\&quot;/&gt;&lt;object type=&quot;2&quot; unique_id=&quot;10002&quot;&gt;&lt;object type=&quot;3&quot; unique_id=&quot;10003&quot;&gt;&lt;property id=&quot;20148&quot; value=&quot;5&quot;/&gt;&lt;property id=&quot;20300&quot; value=&quot;Slide 1 - &amp;quot;System Architecture&amp;#x0D;&amp;#x0A;SENG 640&amp;quot;&quot;/&gt;&lt;property id=&quot;20303&quot; value=&quot;-1&quot;/&gt;&lt;property id=&quot;20307&quot; value=&quot;256&quot;/&gt;&lt;property id=&quot;20309&quot; value=&quot;-1&quot;/&gt;&lt;/object&gt;&lt;object type=&quot;3&quot; unique_id=&quot;10004&quot;&gt;&lt;property id=&quot;20148&quot; value=&quot;5&quot;/&gt;&lt;property id=&quot;20300&quot; value=&quot;Slide 2 - &amp;quot;Agenda&amp;quot;&quot;/&gt;&lt;property id=&quot;20303&quot; value=&quot;-1&quot;/&gt;&lt;property id=&quot;20307&quot; value=&quot;287&quot;/&gt;&lt;property id=&quot;20308&quot; value=&quot;FLV_287_2_55915.flv&quot;/&gt;&lt;property id=&quot;20309&quot; value=&quot;-1&quot;/&gt;&lt;property id=&quot;20311&quot; value=&quot;0,3356&quot;/&gt;&lt;property id=&quot;20314&quot; value=&quot;0&quot;/&gt;&lt;property id=&quot;20315&quot; value=&quot;0&quot;/&gt;&lt;property id=&quot;20316&quot; value=&quot;3356&quot;/&gt;&lt;/object&gt;&lt;object type=&quot;3&quot; unique_id=&quot;10005&quot;&gt;&lt;property id=&quot;20148&quot; value=&quot;5&quot;/&gt;&lt;property id=&quot;20300&quot; value=&quot;Slide 3 - &amp;quot;Syllabus - Overview&amp;quot;&quot;/&gt;&lt;property id=&quot;20303&quot; value=&quot;-1&quot;/&gt;&lt;property id=&quot;20307&quot; value=&quot;297&quot;/&gt;&lt;property id=&quot;20309&quot; value=&quot;-1&quot;/&gt;&lt;/object&gt;&lt;object type=&quot;3&quot; unique_id=&quot;10006&quot;&gt;&lt;property id=&quot;20148&quot; value=&quot;5&quot;/&gt;&lt;property id=&quot;20300&quot; value=&quot;Slide 4 - &amp;quot;Syllabus - Materials&amp;quot;&quot;/&gt;&lt;property id=&quot;20303&quot; value=&quot;-1&quot;/&gt;&lt;property id=&quot;20307&quot; value=&quot;298&quot;/&gt;&lt;property id=&quot;20309&quot; value=&quot;-1&quot;/&gt;&lt;/object&gt;&lt;object type=&quot;3&quot; unique_id=&quot;10007&quot;&gt;&lt;property id=&quot;20148&quot; value=&quot;5&quot;/&gt;&lt;property id=&quot;20300&quot; value=&quot;Slide 5 - &amp;quot;Syllabus – Learning Outcomes&amp;quot;&quot;/&gt;&lt;property id=&quot;20303&quot; value=&quot;-1&quot;/&gt;&lt;property id=&quot;20307&quot; value=&quot;299&quot;/&gt;&lt;property id=&quot;20309&quot; value=&quot;-1&quot;/&gt;&lt;/object&gt;&lt;object type=&quot;3&quot; unique_id=&quot;10008&quot;&gt;&lt;property id=&quot;20148&quot; value=&quot;5&quot;/&gt;&lt;property id=&quot;20300&quot; value=&quot;Slide 6 - &amp;quot;Syllabus – Grading&amp;quot;&quot;/&gt;&lt;property id=&quot;20303&quot; value=&quot;-1&quot;/&gt;&lt;property id=&quot;20307&quot; value=&quot;300&quot;/&gt;&lt;property id=&quot;20309&quot; value=&quot;-1&quot;/&gt;&lt;/object&gt;&lt;object type=&quot;3&quot; unique_id=&quot;10009&quot;&gt;&lt;property id=&quot;20148&quot; value=&quot;5&quot;/&gt;&lt;property id=&quot;20300&quot; value=&quot;Slide 7 - &amp;quot;Syllabus – Schedule/DL&amp;quot;&quot;/&gt;&lt;property id=&quot;20303&quot; value=&quot;-1&quot;/&gt;&lt;property id=&quot;20307&quot; value=&quot;301&quot;/&gt;&lt;property id=&quot;20309&quot; value=&quot;-1&quot;/&gt;&lt;/object&gt;&lt;object type=&quot;3&quot; unique_id=&quot;10010&quot;&gt;&lt;property id=&quot;20148&quot; value=&quot;5&quot;/&gt;&lt;property id=&quot;20300&quot; value=&quot;Slide 8 - &amp;quot;Homework Project&amp;quot;&quot;/&gt;&lt;property id=&quot;20303&quot; value=&quot;-1&quot;/&gt;&lt;property id=&quot;20307&quot; value=&quot;302&quot;/&gt;&lt;property id=&quot;20309&quot; value=&quot;-1&quot;/&gt;&lt;/object&gt;&lt;object type=&quot;3&quot; unique_id=&quot;10011&quot;&gt;&lt;property id=&quot;20148&quot; value=&quot;5&quot;/&gt;&lt;property id=&quot;20300&quot; value=&quot;Slide 9 - &amp;quot;Homework Project&amp;quot;&quot;/&gt;&lt;property id=&quot;20303&quot; value=&quot;-1&quot;/&gt;&lt;property id=&quot;20307&quot; value=&quot;303&quot;/&gt;&lt;property id=&quot;20309&quot; value=&quot;-1&quot;/&gt;&lt;/object&gt;&lt;object type=&quot;3&quot; unique_id=&quot;10012&quot;&gt;&lt;property id=&quot;20148&quot; value=&quot;5&quot;/&gt;&lt;property id=&quot;20300&quot; value=&quot;Slide 10 - &amp;quot;Homework Template&amp;quot;&quot;/&gt;&lt;property id=&quot;20303&quot; value=&quot;-1&quot;/&gt;&lt;property id=&quot;20307&quot; value=&quot;304&quot;/&gt;&lt;property id=&quot;20309&quot; value=&quot;-1&quot;/&gt;&lt;/object&gt;&lt;object type=&quot;3&quot; unique_id=&quot;10013&quot;&gt;&lt;property id=&quot;20148&quot; value=&quot;5&quot;/&gt;&lt;property id=&quot;20300&quot; value=&quot;Slide 11 - &amp;quot;Software Tool&amp;quot;&quot;/&gt;&lt;property id=&quot;20303&quot; value=&quot;-1&quot;/&gt;&lt;property id=&quot;20307&quot; value=&quot;294&quot;/&gt;&lt;property id=&quot;20309&quot; value=&quot;-1&quot;/&gt;&lt;/object&gt;&lt;object type=&quot;3&quot; unique_id=&quot;10014&quot;&gt;&lt;property id=&quot;20148&quot; value=&quot;5&quot;/&gt;&lt;property id=&quot;20300&quot; value=&quot;Slide 12 - &amp;quot;Software Tool&amp;quot;&quot;/&gt;&lt;property id=&quot;20303&quot; value=&quot;-1&quot;/&gt;&lt;property id=&quot;20307&quot; value=&quot;305&quot;/&gt;&lt;property id=&quot;20309&quot; value=&quot;-1&quot;/&gt;&lt;/object&gt;&lt;object type=&quot;3&quot; unique_id=&quot;10015&quot;&gt;&lt;property id=&quot;20148&quot; value=&quot;5&quot;/&gt;&lt;property id=&quot;20300&quot; value=&quot;Slide 13 - &amp;quot;Summary&amp;quot;&quot;/&gt;&lt;property id=&quot;20303&quot; value=&quot;-1&quot;/&gt;&lt;property id=&quot;20307&quot; value=&quot;296&quot;/&gt;&lt;property id=&quot;20309&quot; value=&quot;-1&quot;/&gt;&lt;/object&gt;&lt;/object&gt;&lt;object type=&quot;8&quot; unique_id=&quot;10030&quot;&gt;&lt;/object&gt;&lt;object type=&quot;10&quot; unique_id=&quot;10391&quot;&gt;&lt;object type=&quot;11&quot; unique_id=&quot;10392&quot;&gt;&lt;/object&gt;&lt;object type=&quot;13&quot; unique_id=&quot;10394&quot;&gt;&lt;/object&gt;&lt;/object&gt;&lt;object type=&quot;4&quot; unique_id=&quot;10393&quot;&gt;&lt;/object&gt;&lt;/object&gt;&lt;/database&gt;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1&quot;/&gt;&lt;lineCharCount val=&quot;1&quot;/&gt;&lt;lineCharCount val=&quot;1&quot;/&gt;&lt;lineCharCount val=&quot;1&quot;/&gt;&lt;lineCharCount val=&quot;1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1&quot;/&gt;&lt;lineCharCount val=&quot;19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0&quot;/&gt;&lt;lineCharCount val=&quot;5&quot;/&gt;&lt;/TableIndex&gt;&lt;/ShapeTextInfo&gt;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5000 and Evolutionary Acqui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000 and Evolutionary Acquisi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000 and Evolutionary Acquisi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000 and Evolutionary Acquisi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 lessons</Template>
  <TotalTime>27641</TotalTime>
  <Words>1496</Words>
  <Application>Microsoft Macintosh PowerPoint</Application>
  <PresentationFormat>On-screen Show (4:3)</PresentationFormat>
  <Paragraphs>237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Tahoma</vt:lpstr>
      <vt:lpstr>Times New Roman</vt:lpstr>
      <vt:lpstr>Wingdings</vt:lpstr>
      <vt:lpstr>5000 and Evolutionary Acquisition</vt:lpstr>
      <vt:lpstr>1_Default Design</vt:lpstr>
      <vt:lpstr>Clarity</vt:lpstr>
      <vt:lpstr>Bitmap Image</vt:lpstr>
      <vt:lpstr>Equation</vt:lpstr>
      <vt:lpstr>Machine Learning DASC 522</vt:lpstr>
      <vt:lpstr>Overview</vt:lpstr>
      <vt:lpstr>Overview</vt:lpstr>
      <vt:lpstr>Concept Map</vt:lpstr>
      <vt:lpstr>Overview</vt:lpstr>
      <vt:lpstr>Prediction as  Partitioning the feature space</vt:lpstr>
      <vt:lpstr>Multi-feature example</vt:lpstr>
      <vt:lpstr>Splitting the X Variable</vt:lpstr>
      <vt:lpstr>Splitting the X Variable</vt:lpstr>
      <vt:lpstr>Splitting the X Variable</vt:lpstr>
      <vt:lpstr>Splitting the X Variable</vt:lpstr>
      <vt:lpstr>Splitting the X Variable</vt:lpstr>
      <vt:lpstr>Another way of visualizing the decision tree…</vt:lpstr>
      <vt:lpstr>Where to Split?</vt:lpstr>
      <vt:lpstr>Where to Split Next?</vt:lpstr>
      <vt:lpstr>Where to Split?</vt:lpstr>
      <vt:lpstr>Python Examples</vt:lpstr>
      <vt:lpstr>Overview</vt:lpstr>
      <vt:lpstr>Growing a Classification Tree</vt:lpstr>
      <vt:lpstr>Example: Orange Juice Preference</vt:lpstr>
      <vt:lpstr>Python Examples</vt:lpstr>
      <vt:lpstr>Overview</vt:lpstr>
      <vt:lpstr>Improving Tree Accuracy</vt:lpstr>
      <vt:lpstr>Pruning Example: Baseball Players’ Salaries</vt:lpstr>
      <vt:lpstr>Pruning Example: Baseball Players’ Salaries</vt:lpstr>
      <vt:lpstr>Pruning Example: Orange Juice Preference</vt:lpstr>
      <vt:lpstr>Overview</vt:lpstr>
      <vt:lpstr>Trees vs. Linear Models</vt:lpstr>
      <vt:lpstr>Trees vs. Linear Model: Classification Example </vt:lpstr>
      <vt:lpstr>Overview</vt:lpstr>
      <vt:lpstr>Pros and Cons of Decision Trees</vt:lpstr>
      <vt:lpstr>Trees &amp; Forest Summary</vt:lpstr>
      <vt:lpstr>Bagging, Random Forests, Boosting</vt:lpstr>
      <vt:lpstr>Ensemble Methods</vt:lpstr>
    </vt:vector>
  </TitlesOfParts>
  <Company>AFIT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SENG520 Course Introduction</dc:title>
  <dc:subject>Course Introduction</dc:subject>
  <dc:creator>Thomas Ford</dc:creator>
  <cp:lastModifiedBy>Torrey and MaryAnn Wagner</cp:lastModifiedBy>
  <cp:revision>324</cp:revision>
  <cp:lastPrinted>2018-03-25T17:25:56Z</cp:lastPrinted>
  <dcterms:created xsi:type="dcterms:W3CDTF">2004-01-05T15:59:25Z</dcterms:created>
  <dcterms:modified xsi:type="dcterms:W3CDTF">2020-10-16T22:10:15Z</dcterms:modified>
</cp:coreProperties>
</file>