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  <p:sldMasterId id="2147484048" r:id="rId3"/>
  </p:sldMasterIdLst>
  <p:notesMasterIdLst>
    <p:notesMasterId r:id="rId42"/>
  </p:notesMasterIdLst>
  <p:handoutMasterIdLst>
    <p:handoutMasterId r:id="rId43"/>
  </p:handoutMasterIdLst>
  <p:sldIdLst>
    <p:sldId id="256" r:id="rId4"/>
    <p:sldId id="353" r:id="rId5"/>
    <p:sldId id="354" r:id="rId6"/>
    <p:sldId id="341" r:id="rId7"/>
    <p:sldId id="349" r:id="rId8"/>
    <p:sldId id="352" r:id="rId9"/>
    <p:sldId id="350" r:id="rId10"/>
    <p:sldId id="355" r:id="rId11"/>
    <p:sldId id="282" r:id="rId12"/>
    <p:sldId id="276" r:id="rId13"/>
    <p:sldId id="277" r:id="rId14"/>
    <p:sldId id="278" r:id="rId15"/>
    <p:sldId id="360" r:id="rId16"/>
    <p:sldId id="279" r:id="rId17"/>
    <p:sldId id="356" r:id="rId18"/>
    <p:sldId id="258" r:id="rId19"/>
    <p:sldId id="259" r:id="rId20"/>
    <p:sldId id="260" r:id="rId21"/>
    <p:sldId id="261" r:id="rId22"/>
    <p:sldId id="263" r:id="rId23"/>
    <p:sldId id="264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59" r:id="rId33"/>
    <p:sldId id="357" r:id="rId34"/>
    <p:sldId id="285" r:id="rId35"/>
    <p:sldId id="284" r:id="rId36"/>
    <p:sldId id="286" r:id="rId37"/>
    <p:sldId id="287" r:id="rId38"/>
    <p:sldId id="262" r:id="rId39"/>
    <p:sldId id="358" r:id="rId40"/>
    <p:sldId id="288" r:id="rId41"/>
  </p:sldIdLst>
  <p:sldSz cx="9144000" cy="6858000" type="screen4x3"/>
  <p:notesSz cx="7010400" cy="92964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6" userDrawn="1">
          <p15:clr>
            <a:srgbClr val="A4A3A4"/>
          </p15:clr>
        </p15:guide>
        <p15:guide id="2" pos="2116" userDrawn="1">
          <p15:clr>
            <a:srgbClr val="A4A3A4"/>
          </p15:clr>
        </p15:guide>
        <p15:guide id="3" orient="horz" pos="2929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9" autoAdjust="0"/>
    <p:restoredTop sz="86489" autoAdjust="0"/>
  </p:normalViewPr>
  <p:slideViewPr>
    <p:cSldViewPr snapToGrid="0">
      <p:cViewPr varScale="1">
        <p:scale>
          <a:sx n="133" d="100"/>
          <a:sy n="133" d="100"/>
        </p:scale>
        <p:origin x="200" y="3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1522" y="-62"/>
      </p:cViewPr>
      <p:guideLst>
        <p:guide orient="horz" pos="2836"/>
        <p:guide pos="2116"/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4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t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4" tIns="46577" rIns="93154" bIns="46577" numCol="1" anchor="b" anchorCtr="0" compatLnSpc="1">
            <a:prstTxWarp prst="textNoShape">
              <a:avLst/>
            </a:prstTxWarp>
          </a:bodyPr>
          <a:lstStyle>
            <a:lvl1pPr algn="r" defTabSz="931382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u="none">
                <a:cs typeface="+mn-cs"/>
              </a:defRPr>
            </a:lvl1pPr>
          </a:lstStyle>
          <a:p>
            <a:pPr>
              <a:defRPr/>
            </a:pPr>
            <a:fld id="{1AB82522-7EA1-4AEB-824D-34120ADF9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93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0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EA25AEE-4BA5-4963-949D-D3A2990E8B91}" type="datetimeFigureOut">
              <a:rPr lang="en-US"/>
              <a:pPr>
                <a:defRPr/>
              </a:pPr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1475"/>
          </a:xfrm>
          <a:prstGeom prst="rect">
            <a:avLst/>
          </a:prstGeom>
        </p:spPr>
        <p:txBody>
          <a:bodyPr vert="horz" lIns="91705" tIns="45853" rIns="91705" bIns="458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31263"/>
            <a:ext cx="3038475" cy="463550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9F53227-163E-4528-8660-286FD036E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2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C6D61F-ADA3-4B88-B57A-FB681966EC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4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1000" y="1119762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13619"/>
            <a:ext cx="91440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3600" i="1" u="none">
                <a:cs typeface="+mn-cs"/>
              </a:rPr>
              <a:t>Air Force Institute of Technology</a:t>
            </a:r>
            <a:endParaRPr lang="en-US" sz="4000" i="1" u="none"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3597215" y="3505200"/>
            <a:ext cx="5013385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 bwMode="auto">
          <a:xfrm>
            <a:off x="3372928" y="1600200"/>
            <a:ext cx="5275772" cy="1600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i="0" baseline="0"/>
            </a:lvl1pPr>
          </a:lstStyle>
          <a:p>
            <a:r>
              <a:rPr lang="en-US" sz="3600" dirty="0"/>
              <a:t>System Architecture</a:t>
            </a:r>
            <a:br>
              <a:rPr lang="en-US" sz="3600" dirty="0"/>
            </a:br>
            <a:r>
              <a:rPr lang="en-US" sz="3600" dirty="0"/>
              <a:t>SENG 640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0"/>
            <p:custDataLst>
              <p:tags r:id="rId6"/>
            </p:custDataLst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607B88E-5E18-4868-8258-D23E4D7A08B7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9" cstate="print"/>
          <a:srcRect l="1755" r="-2106" b="-21826"/>
          <a:stretch>
            <a:fillRect/>
          </a:stretch>
        </p:blipFill>
        <p:spPr bwMode="auto">
          <a:xfrm>
            <a:off x="385324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shield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48937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>
            <p:custDataLst>
              <p:tags r:id="rId7"/>
            </p:custDataLst>
          </p:nvPr>
        </p:nvSpPr>
        <p:spPr>
          <a:xfrm>
            <a:off x="155276" y="6574710"/>
            <a:ext cx="1871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u="none" dirty="0"/>
              <a:t>Last Updated: </a:t>
            </a:r>
            <a:fld id="{6B96FE2A-A596-4E2C-A521-0EBF40DA415D}" type="datetime5">
              <a:rPr lang="en-US" sz="1100" b="0" u="none" smtClean="0"/>
              <a:pPr/>
              <a:t>16-Oct-20</a:t>
            </a:fld>
            <a:endParaRPr lang="en-US" sz="1100" b="0" u="none" dirty="0"/>
          </a:p>
        </p:txBody>
      </p:sp>
    </p:spTree>
    <p:extLst>
      <p:ext uri="{BB962C8B-B14F-4D97-AF65-F5344CB8AC3E}">
        <p14:creationId xmlns:p14="http://schemas.microsoft.com/office/powerpoint/2010/main" val="742873761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216D77E-8822-4F24-B865-2C1D1CE7CEF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3550" y="274638"/>
            <a:ext cx="2117725" cy="558641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203950" cy="5586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2F5B960A-E044-4660-B974-A0F4A50B58D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9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47767B4-DD28-4078-BBA1-0E7BD3306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5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474EE77-5536-4876-863D-6703CD8B1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49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181AC80-441B-40BA-8AFB-564B9F99F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10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96A24C4B-53BF-45AB-82D1-8DB71FF13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04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0E432B34-307B-466A-AAA3-BA31A26A8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29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58200" y="6553200"/>
            <a:ext cx="685800" cy="203200"/>
          </a:xfrm>
        </p:spPr>
        <p:txBody>
          <a:bodyPr/>
          <a:lstStyle>
            <a:lvl1pPr>
              <a:defRPr sz="1200" b="0" u="none"/>
            </a:lvl1pPr>
          </a:lstStyle>
          <a:p>
            <a:pPr>
              <a:defRPr/>
            </a:pPr>
            <a:fld id="{2EB3DEF1-F8EC-4E70-ABF6-8302B6270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08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763EE9D2-6740-4EB4-8E51-1885D7A82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869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38FB292F-F170-4EEA-AE66-F927E91C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79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95554" y="152400"/>
            <a:ext cx="6435305" cy="694493"/>
          </a:xfrm>
          <a:prstGeom prst="rect">
            <a:avLst/>
          </a:prstGeom>
        </p:spPr>
        <p:txBody>
          <a:bodyPr/>
          <a:lstStyle>
            <a:lvl1pPr algn="ctr">
              <a:defRPr sz="32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3893" y="1139885"/>
            <a:ext cx="8438786" cy="4324350"/>
          </a:xfrm>
        </p:spPr>
        <p:txBody>
          <a:bodyPr/>
          <a:lstStyle>
            <a:lvl2pPr marL="628650" indent="-284163">
              <a:defRPr b="0"/>
            </a:lvl2pPr>
            <a:lvl3pPr marL="974725" indent="-285750">
              <a:defRPr sz="1800" b="0"/>
            </a:lvl3pPr>
            <a:lvl4pPr marL="1371600" indent="-285750">
              <a:defRPr sz="1600"/>
            </a:lvl4pPr>
            <a:lvl5pPr marL="1768475" indent="-293688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  <p:custDataLst>
              <p:tags r:id="rId3"/>
            </p:custDataLst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642D102-6127-4C83-914E-CBB4CB7F0BB2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17" descr="AFIT(good)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3777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3C2B372-8611-4FC4-B325-D94E29E59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8905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5DADD32A-06D5-4544-9FAD-502FB3D61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995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3175"/>
            <a:ext cx="2057400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175"/>
            <a:ext cx="6019800" cy="6129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C66A5665-9F6E-4242-9F9D-9A94E971F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37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-3175"/>
            <a:ext cx="8229600" cy="6129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u="sng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u="sng"/>
            </a:lvl1pPr>
          </a:lstStyle>
          <a:p>
            <a:pPr>
              <a:defRPr/>
            </a:pPr>
            <a:fld id="{AFC6B57A-491D-48A0-9183-91C7C894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670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623 SPRING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14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4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97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39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5592D88-4C7F-479B-AA74-1F27B7AEFB2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312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2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98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6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8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C7A12CA-3EF0-44CE-92D5-513D06DE291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39AD4BB-EC7F-4D5E-B184-89330C80547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99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874EA89C-6B81-4D85-9345-C1EDAB18D1D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0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0F8D7B88-9704-4760-981A-DC0D62026735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5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9FE1AB4-8D89-434D-85CC-B0C79482085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88300" y="6524625"/>
            <a:ext cx="1143000" cy="304800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7F3EAC1C-DBCE-4FAE-AC77-0F381F3501CF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558" name="Line 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81000" y="990372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5000"/>
              </a:lnSpc>
              <a:spcBef>
                <a:spcPct val="20000"/>
              </a:spcBef>
              <a:buClr>
                <a:srgbClr val="151C77"/>
              </a:buClr>
              <a:buSzPct val="80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 userDrawn="1">
            <p:custDataLst>
              <p:tags r:id="rId15"/>
            </p:custDataLst>
          </p:nvPr>
        </p:nvSpPr>
        <p:spPr>
          <a:xfrm>
            <a:off x="8458200" y="6553200"/>
            <a:ext cx="685800" cy="203200"/>
          </a:xfrm>
          <a:prstGeom prst="rect">
            <a:avLst/>
          </a:prstGeom>
          <a:ln/>
        </p:spPr>
        <p:txBody>
          <a:bodyPr/>
          <a:lstStyle>
            <a:lvl1pPr>
              <a:defRPr sz="1200" b="0" u="none"/>
            </a:lvl1pPr>
          </a:lstStyle>
          <a:p>
            <a:pPr algn="r">
              <a:defRPr/>
            </a:pPr>
            <a:fld id="{B5FCEF36-23CB-40D5-B03F-3C626FA7EF99}" type="slidenum">
              <a:rPr lang="en-US" smtClean="0">
                <a:solidFill>
                  <a:srgbClr val="000000"/>
                </a:solidFill>
                <a:cs typeface="+mn-cs"/>
              </a:rPr>
              <a:pPr algn="r"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7" name="Picture 11" descr="chrmblue_std small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 descr="AFIT(good)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8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81875" y="6654800"/>
            <a:ext cx="10763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02400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477000"/>
            <a:ext cx="685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u="none">
                <a:solidFill>
                  <a:srgbClr val="000000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37BE3FF-7030-467D-B6BF-3D4ECB6BE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3175"/>
            <a:ext cx="6545262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2054" name="Group 139"/>
          <p:cNvGrpSpPr>
            <a:grpSpLocks/>
          </p:cNvGrpSpPr>
          <p:nvPr userDrawn="1"/>
        </p:nvGrpSpPr>
        <p:grpSpPr bwMode="auto">
          <a:xfrm>
            <a:off x="0" y="1008063"/>
            <a:ext cx="9144000" cy="228600"/>
            <a:chOff x="0" y="599"/>
            <a:chExt cx="5760" cy="144"/>
          </a:xfrm>
        </p:grpSpPr>
        <p:sp>
          <p:nvSpPr>
            <p:cNvPr id="40076" name="Rectangle 140"/>
            <p:cNvSpPr>
              <a:spLocks noChangeArrowheads="1"/>
            </p:cNvSpPr>
            <p:nvPr userDrawn="1"/>
          </p:nvSpPr>
          <p:spPr bwMode="auto">
            <a:xfrm>
              <a:off x="0" y="599"/>
              <a:ext cx="5760" cy="48"/>
            </a:xfrm>
            <a:prstGeom prst="rect">
              <a:avLst/>
            </a:prstGeom>
            <a:solidFill>
              <a:srgbClr val="FF00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0077" name="Rectangle 141"/>
            <p:cNvSpPr>
              <a:spLocks noChangeArrowheads="1"/>
            </p:cNvSpPr>
            <p:nvPr userDrawn="1"/>
          </p:nvSpPr>
          <p:spPr bwMode="auto">
            <a:xfrm>
              <a:off x="0" y="695"/>
              <a:ext cx="5760" cy="4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tIns="137160" bIns="13716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sz="1000" b="0" u="none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55" name="Picture 147" descr="Netwarcom Silver Stars Large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8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10/16/20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425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66800" y="2667000"/>
            <a:ext cx="76200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1250" y="4105275"/>
            <a:ext cx="5143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en-US" b="0" u="none" kern="0" dirty="0">
                <a:solidFill>
                  <a:srgbClr val="000000"/>
                </a:solidFill>
                <a:latin typeface="Arial"/>
                <a:ea typeface="+mj-ea"/>
                <a:cs typeface="+mj-cs"/>
              </a:rPr>
              <a:t>Introduction to Machine Learning</a:t>
            </a:r>
          </a:p>
          <a:p>
            <a:pPr algn="r" eaLnBrk="0" hangingPunct="0">
              <a:defRPr/>
            </a:pPr>
            <a:endParaRPr lang="en-US" sz="2800" b="0" u="none" kern="0" dirty="0">
              <a:solidFill>
                <a:srgbClr val="000000"/>
              </a:solidFill>
              <a:latin typeface="Arial"/>
            </a:endParaRPr>
          </a:p>
          <a:p>
            <a:pPr algn="r" eaLnBrk="0" hangingPunct="0">
              <a:defRPr/>
            </a:pPr>
            <a:r>
              <a:rPr lang="en-US" sz="1600" b="0" u="none" kern="0" dirty="0">
                <a:solidFill>
                  <a:srgbClr val="000000"/>
                </a:solidFill>
                <a:latin typeface="Arial"/>
              </a:rPr>
              <a:t>Dr. Torrey Wagner</a:t>
            </a:r>
          </a:p>
          <a:p>
            <a:pPr algn="r" eaLnBrk="0" hangingPunct="0">
              <a:defRPr/>
            </a:pPr>
            <a:endParaRPr lang="en-US" b="0" u="none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>
          <a:xfrm>
            <a:off x="3299381" y="1752600"/>
            <a:ext cx="5495369" cy="1470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sz="2800" dirty="0"/>
              <a:t>Machine Learning</a:t>
            </a:r>
            <a:br>
              <a:rPr lang="en-US" sz="2800" dirty="0"/>
            </a:br>
            <a:r>
              <a:rPr lang="en-US" sz="2800" dirty="0"/>
              <a:t>DASC 522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Machine Learning?  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 how data elements are related</a:t>
            </a:r>
          </a:p>
          <a:p>
            <a:pPr lvl="1"/>
            <a:r>
              <a:rPr lang="en-US" dirty="0"/>
              <a:t>Does ice cream consumption depend on outdoor temperature?</a:t>
            </a:r>
          </a:p>
          <a:p>
            <a:r>
              <a:rPr lang="en-US" dirty="0"/>
              <a:t>Make predictions about a target variable within a dataset</a:t>
            </a:r>
          </a:p>
          <a:p>
            <a:pPr lvl="1"/>
            <a:r>
              <a:rPr lang="en-US" dirty="0"/>
              <a:t>How much ice cream will be consumed this summer in Ohio?</a:t>
            </a:r>
          </a:p>
          <a:p>
            <a:r>
              <a:rPr lang="en-US" dirty="0"/>
              <a:t>Determine the category something belongs to</a:t>
            </a:r>
          </a:p>
          <a:p>
            <a:pPr lvl="1"/>
            <a:r>
              <a:rPr lang="en-US" dirty="0"/>
              <a:t>Bird vs non-bird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671" y="3603064"/>
            <a:ext cx="1896260" cy="31817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0731" y="6553199"/>
            <a:ext cx="22617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latin typeface="medium-content-sans-serif-font"/>
              </a:rPr>
              <a:t>xkcd</a:t>
            </a:r>
            <a:r>
              <a:rPr lang="en-US" sz="1050" dirty="0">
                <a:latin typeface="medium-content-sans-serif-font"/>
              </a:rPr>
              <a:t> #1425 (</a:t>
            </a:r>
            <a:r>
              <a:rPr lang="en-US" sz="1050" dirty="0">
                <a:latin typeface="medium-content-sans-serif-font"/>
                <a:hlinkClick r:id="rId3"/>
              </a:rPr>
              <a:t>View original here</a:t>
            </a:r>
            <a:r>
              <a:rPr lang="en-US" sz="1050" dirty="0">
                <a:latin typeface="medium-content-sans-serif-font"/>
              </a:rPr>
              <a:t>)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84" y="4341261"/>
            <a:ext cx="2628900" cy="1733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9" y="4341262"/>
            <a:ext cx="2502987" cy="173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64192" y="6110779"/>
            <a:ext cx="22637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https://en.wikipedia.org/wiki/Strelitzia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9967" y="6110779"/>
            <a:ext cx="20890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https://www.pexels.com/search/birds/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A2C66-4ECF-8142-89AE-9D2C2DEE1C61}"/>
              </a:ext>
            </a:extLst>
          </p:cNvPr>
          <p:cNvSpPr txBox="1"/>
          <p:nvPr/>
        </p:nvSpPr>
        <p:spPr>
          <a:xfrm>
            <a:off x="0" y="6604084"/>
            <a:ext cx="5160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u="none" dirty="0"/>
              <a:t>Slide from Dr. Brett </a:t>
            </a:r>
            <a:r>
              <a:rPr lang="en-US" sz="900" b="0" u="none" dirty="0" err="1"/>
              <a:t>Borghetti</a:t>
            </a:r>
            <a:r>
              <a:rPr lang="en-US" sz="900" b="0" u="none" dirty="0"/>
              <a:t>, AFIT/ENG CSCE 623 Statistical Machine Learning course, 2019SP</a:t>
            </a:r>
            <a:endParaRPr lang="en-US" sz="500" u="none" dirty="0"/>
          </a:p>
        </p:txBody>
      </p:sp>
    </p:spTree>
    <p:extLst>
      <p:ext uri="{BB962C8B-B14F-4D97-AF65-F5344CB8AC3E}">
        <p14:creationId xmlns:p14="http://schemas.microsoft.com/office/powerpoint/2010/main" val="26233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Machine Learning?  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2337" cy="4876800"/>
          </a:xfrm>
        </p:spPr>
        <p:txBody>
          <a:bodyPr/>
          <a:lstStyle/>
          <a:p>
            <a:r>
              <a:rPr lang="en-US" dirty="0"/>
              <a:t>Optical Character/Number recognition</a:t>
            </a:r>
          </a:p>
          <a:p>
            <a:r>
              <a:rPr lang="en-US" dirty="0"/>
              <a:t>Translate Text between languages</a:t>
            </a:r>
          </a:p>
          <a:p>
            <a:r>
              <a:rPr lang="en-US" dirty="0"/>
              <a:t>Audio&lt;-&gt;Text</a:t>
            </a:r>
          </a:p>
          <a:p>
            <a:r>
              <a:rPr lang="en-US" dirty="0"/>
              <a:t>Find Components of an image</a:t>
            </a:r>
          </a:p>
          <a:p>
            <a:r>
              <a:rPr lang="en-US" dirty="0"/>
              <a:t>Describe the contents of an image</a:t>
            </a:r>
          </a:p>
          <a:p>
            <a:r>
              <a:rPr lang="en-US" dirty="0"/>
              <a:t>Pick the best &lt;restaurant; movie; product; …&gt;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35" y="1464045"/>
            <a:ext cx="3306465" cy="25074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29119" y="4038600"/>
            <a:ext cx="291423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https://www.technologyreview.com/s/523326/how-google-cracked-house-number-identification-in-street-view/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9B303-DA83-444B-AB76-21AA855CCB88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96099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ice cream and drow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429" y="1330859"/>
            <a:ext cx="3691243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can’t you do with ML? 1 of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651"/>
            <a:ext cx="4246368" cy="4876800"/>
          </a:xfrm>
        </p:spPr>
        <p:txBody>
          <a:bodyPr/>
          <a:lstStyle/>
          <a:p>
            <a:r>
              <a:rPr lang="en-US" dirty="0"/>
              <a:t>Determine causality</a:t>
            </a:r>
          </a:p>
          <a:p>
            <a:pPr lvl="1"/>
            <a:r>
              <a:rPr lang="en-US" dirty="0"/>
              <a:t>Production of ice cream is correlated with drowning.  Which way is the causality?</a:t>
            </a:r>
          </a:p>
          <a:p>
            <a:r>
              <a:rPr lang="en-US" dirty="0"/>
              <a:t>Determine whether data is  Evidence or Coincidence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24132"/>
            <a:ext cx="676275" cy="6973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50859" y="3463491"/>
            <a:ext cx="7926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http://www.dummies.com/education/economics/</a:t>
            </a:r>
            <a:br>
              <a:rPr lang="en-US" sz="900" dirty="0"/>
            </a:br>
            <a:r>
              <a:rPr lang="en-US" sz="900" dirty="0"/>
              <a:t>econometrics/the-role-of-casuality-in-econometrics/</a:t>
            </a:r>
          </a:p>
        </p:txBody>
      </p:sp>
      <p:pic>
        <p:nvPicPr>
          <p:cNvPr id="10248" name="Picture 8" descr="https://lh3.googleusercontent.com/-gt4DRCCToC0/TXpDn_e5WtI/AAAAAAAAAlM/N8fmx-wUYhw/s1600/piracy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" y="3800475"/>
            <a:ext cx="37719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752" y="3940524"/>
            <a:ext cx="5264207" cy="24772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4456" y="6361688"/>
            <a:ext cx="293068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http://sourcesandmethods.blogspot.com/2011/03/passport-ownership-cures-diabetes.html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0C969-4C5F-144A-B1EF-FAC412A5E91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69517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can’t you do with ML? 2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5651"/>
            <a:ext cx="6270859" cy="4876800"/>
          </a:xfrm>
        </p:spPr>
        <p:txBody>
          <a:bodyPr/>
          <a:lstStyle/>
          <a:p>
            <a:r>
              <a:rPr lang="en-US" dirty="0"/>
              <a:t>Overcome bad data</a:t>
            </a:r>
          </a:p>
          <a:p>
            <a:pPr lvl="1"/>
            <a:r>
              <a:rPr lang="en-US" dirty="0"/>
              <a:t>Insufficient Quantity of Training Data </a:t>
            </a:r>
          </a:p>
          <a:p>
            <a:pPr lvl="1"/>
            <a:r>
              <a:rPr lang="en-US" dirty="0" err="1"/>
              <a:t>Nonrepresentative</a:t>
            </a:r>
            <a:r>
              <a:rPr lang="en-US" dirty="0"/>
              <a:t> Training Data </a:t>
            </a:r>
          </a:p>
          <a:p>
            <a:pPr lvl="1"/>
            <a:r>
              <a:rPr lang="en-US" dirty="0"/>
              <a:t>Poor-Quality Data </a:t>
            </a:r>
          </a:p>
          <a:p>
            <a:r>
              <a:rPr lang="en-US" dirty="0"/>
              <a:t>Humans need to be aware of challenges</a:t>
            </a:r>
          </a:p>
          <a:p>
            <a:pPr lvl="1"/>
            <a:r>
              <a:rPr lang="en-US" dirty="0"/>
              <a:t>Decide what Features are relevant </a:t>
            </a:r>
          </a:p>
          <a:p>
            <a:pPr lvl="1"/>
            <a:r>
              <a:rPr lang="en-US" dirty="0"/>
              <a:t>Detect Overfitting </a:t>
            </a:r>
          </a:p>
          <a:p>
            <a:pPr lvl="1"/>
            <a:r>
              <a:rPr lang="en-US" dirty="0"/>
              <a:t>Detect Underfitting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12B7F-BB7B-F244-B923-2DB4115EC787}"/>
              </a:ext>
            </a:extLst>
          </p:cNvPr>
          <p:cNvSpPr txBox="1"/>
          <p:nvPr/>
        </p:nvSpPr>
        <p:spPr>
          <a:xfrm>
            <a:off x="262646" y="6507804"/>
            <a:ext cx="101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/>
              <a:t>HOML Ch 1</a:t>
            </a:r>
            <a:endParaRPr lang="en-US" sz="1200" u="none" dirty="0"/>
          </a:p>
        </p:txBody>
      </p:sp>
    </p:spTree>
    <p:extLst>
      <p:ext uri="{BB962C8B-B14F-4D97-AF65-F5344CB8AC3E}">
        <p14:creationId xmlns:p14="http://schemas.microsoft.com/office/powerpoint/2010/main" val="169775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can’t you do with </a:t>
            </a:r>
            <a:r>
              <a:rPr lang="en-US" u="sng" dirty="0"/>
              <a:t>just</a:t>
            </a:r>
            <a:r>
              <a:rPr lang="en-US" dirty="0"/>
              <a:t> ML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6596" cy="4876800"/>
          </a:xfrm>
        </p:spPr>
        <p:txBody>
          <a:bodyPr/>
          <a:lstStyle/>
          <a:p>
            <a:r>
              <a:rPr lang="en-US" dirty="0"/>
              <a:t>Find the fastest route to an address on a map </a:t>
            </a:r>
            <a:br>
              <a:rPr lang="en-US" dirty="0"/>
            </a:br>
            <a:r>
              <a:rPr lang="en-US" dirty="0"/>
              <a:t>(use a cost-based pathfinding algorithm)</a:t>
            </a:r>
          </a:p>
          <a:p>
            <a:r>
              <a:rPr lang="en-US" dirty="0"/>
              <a:t>Learn to Play Chess, Checkers, Go (efficiently)</a:t>
            </a:r>
            <a:br>
              <a:rPr lang="en-US" dirty="0"/>
            </a:br>
            <a:r>
              <a:rPr lang="en-US" dirty="0"/>
              <a:t>(use a heuristic deep search algorithm)</a:t>
            </a:r>
          </a:p>
          <a:p>
            <a:r>
              <a:rPr lang="en-US" dirty="0"/>
              <a:t>Determine geocoordinates from only a photo</a:t>
            </a:r>
            <a:br>
              <a:rPr lang="en-US" dirty="0"/>
            </a:br>
            <a:r>
              <a:rPr lang="en-US" dirty="0"/>
              <a:t>(this only works for some common locations…)</a:t>
            </a:r>
          </a:p>
          <a:p>
            <a:r>
              <a:rPr lang="en-US" dirty="0"/>
              <a:t>Drive a vehicle autonomously</a:t>
            </a:r>
            <a:br>
              <a:rPr lang="en-US" dirty="0"/>
            </a:br>
            <a:r>
              <a:rPr lang="en-US" dirty="0"/>
              <a:t>(this requires much more than ML)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2D7C2-853C-BB4C-835A-1DFD3AC2FFC2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13015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Learning Overview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you can &amp; can’t do with Machine Learning </a:t>
            </a:r>
          </a:p>
          <a:p>
            <a:r>
              <a:rPr lang="en-US" dirty="0"/>
              <a:t>Review of Statistical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Quality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8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Statistical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830656" y="3352800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56" y="3352800"/>
                        <a:ext cx="3429000" cy="84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5" imgW="127800" imgH="200880" progId="Equation.3">
                  <p:embed/>
                </p:oleObj>
              </mc:Choice>
              <mc:Fallback>
                <p:oleObj name="Equation" r:id="rId5" imgW="127800" imgH="200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987120" imgH="219240" progId="Equation.3">
                  <p:embed/>
                </p:oleObj>
              </mc:Choice>
              <mc:Fallback>
                <p:oleObj name="Equation" r:id="rId7" imgW="987120" imgH="2192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9" imgW="557640" imgH="164520" progId="Equation.3">
                  <p:embed/>
                </p:oleObj>
              </mc:Choice>
              <mc:Fallback>
                <p:oleObj name="Equation" r:id="rId9" imgW="557640" imgH="16452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6D9A1-BBB4-7A45-86A7-D1FFA7492CA6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08781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2DF81-2C9A-3245-BE02-D0AAC7773BE1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89914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6550" y="1676400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ε</a:t>
              </a:r>
              <a:r>
                <a:rPr kumimoji="0" 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i</a:t>
              </a:r>
              <a:endPara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4654550" y="6858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4" imgW="927100" imgH="228600" progId="Equation.3">
                  <p:embed/>
                </p:oleObj>
              </mc:Choice>
              <mc:Fallback>
                <p:oleObj name="Equation" r:id="rId4" imgW="927100" imgH="228600" progId="Equation.3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685800"/>
                        <a:ext cx="3429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071B87-EA76-AB4E-B08A-37FBB7B84228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74943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Standard Deviations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812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difficulty of estimating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will depend on the standard deviation of the 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ε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’s.</a:t>
            </a:r>
            <a:endParaRPr kumimoji="0" lang="el-GR" sz="2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2971800" y="1590675"/>
            <a:ext cx="5334000" cy="5267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296333" y="4385733"/>
          <a:ext cx="2523067" cy="61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4" imgW="927100" imgH="228600" progId="Equation.3">
                  <p:embed/>
                </p:oleObj>
              </mc:Choice>
              <mc:Fallback>
                <p:oleObj name="Equation" r:id="rId4" imgW="927100" imgH="228600" progId="Equation.3">
                  <p:embed/>
                  <p:pic>
                    <p:nvPicPr>
                      <p:cNvPr id="245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33" y="4385733"/>
                        <a:ext cx="2523067" cy="61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3B552D-7A5C-764C-A780-666CB1413A72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32588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Machine Learning Overview</a:t>
            </a:r>
          </a:p>
          <a:p>
            <a:r>
              <a:rPr lang="en-US" dirty="0"/>
              <a:t>What you can &amp; can’t do with Machine Learning </a:t>
            </a:r>
          </a:p>
          <a:p>
            <a:r>
              <a:rPr lang="en-US" dirty="0"/>
              <a:t>Review of Statistical Learning</a:t>
            </a:r>
          </a:p>
          <a:p>
            <a:r>
              <a:rPr lang="en-US" dirty="0"/>
              <a:t>Quality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3C4B2-CB37-A546-A8E9-F8A7557E861A}"/>
              </a:ext>
            </a:extLst>
          </p:cNvPr>
          <p:cNvSpPr txBox="1"/>
          <p:nvPr/>
        </p:nvSpPr>
        <p:spPr>
          <a:xfrm>
            <a:off x="262646" y="6507804"/>
            <a:ext cx="4414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dirty="0"/>
              <a:t>Slide used from AFIT CSCE 623 Machine Learning Course</a:t>
            </a:r>
          </a:p>
        </p:txBody>
      </p:sp>
    </p:spTree>
    <p:extLst>
      <p:ext uri="{BB962C8B-B14F-4D97-AF65-F5344CB8AC3E}">
        <p14:creationId xmlns:p14="http://schemas.microsoft.com/office/powerpoint/2010/main" val="77354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vs. Education &amp; Seniority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353122"/>
            <a:ext cx="8229600" cy="112387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Shown above is the “true” relationship between the variables Years of Education, Seniority, and Income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CONCEPT CHECK:  Describe the relationship between income, years of education and seniority that you see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1828800" y="1346201"/>
            <a:ext cx="4759490" cy="400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ABBEE-5D3C-FB44-A160-E256FA9E8FD9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246399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Statistical Learning, and this course, are all about how to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term statistical learning refers to using the data to “learn”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Why do we care about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2 reasons for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Prediction (Estimation)</a:t>
            </a:r>
            <a:endParaRPr lang="en-US" dirty="0"/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Inference (Explanation)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71D14-C41E-2E46-A6FD-ABD1DAB9EAA2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3104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Prediction / Estimation </a:t>
            </a:r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Direct Mailing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How much money an individual will donate to a charity?</a:t>
            </a:r>
          </a:p>
          <a:p>
            <a:pPr>
              <a:buFont typeface="Wingdings" charset="2"/>
              <a:buChar char="Ø"/>
            </a:pPr>
            <a:r>
              <a:rPr lang="en-US" dirty="0"/>
              <a:t>Data:  </a:t>
            </a:r>
          </a:p>
          <a:p>
            <a:pPr lvl="1">
              <a:buFont typeface="Wingdings" charset="2"/>
              <a:buChar char="Ø"/>
            </a:pPr>
            <a:r>
              <a:rPr lang="en-US" b="1" i="1" dirty="0"/>
              <a:t>X</a:t>
            </a:r>
            <a:r>
              <a:rPr lang="en-US" dirty="0"/>
              <a:t>:  400 characteristics about each person </a:t>
            </a:r>
          </a:p>
          <a:p>
            <a:pPr lvl="1">
              <a:buFont typeface="Wingdings" charset="2"/>
              <a:buChar char="Ø"/>
            </a:pPr>
            <a:r>
              <a:rPr lang="en-US" i="1" dirty="0"/>
              <a:t>Y</a:t>
            </a:r>
            <a:r>
              <a:rPr lang="en-US" dirty="0"/>
              <a:t>:  How much they donated.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Question:  For a given individual should I send out a mailing?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expected value of taking the action greater than the cost of the action?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1FC3C-9B6B-1E4D-8073-6E96D64CDB56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55402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Inference</a:t>
            </a:r>
            <a:r>
              <a:rPr lang="en-US" dirty="0"/>
              <a:t> (Explanation)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may also be interested in the type of relationship between Y and the </a:t>
            </a:r>
            <a:r>
              <a:rPr lang="en-US" b="1" dirty="0"/>
              <a:t>X</a:t>
            </a:r>
            <a:r>
              <a:rPr lang="en-US" dirty="0"/>
              <a:t>'s.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Which particular predictors (features)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a simple linear one or is it more complicated?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20CCD-B8CA-6D4E-97DC-28FB8CFEAF2C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52252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920240"/>
          </a:xfrm>
        </p:spPr>
        <p:txBody>
          <a:bodyPr>
            <a:normAutofit/>
          </a:bodyPr>
          <a:lstStyle/>
          <a:p>
            <a:r>
              <a:rPr lang="en-US" dirty="0"/>
              <a:t>Inference Example:</a:t>
            </a:r>
            <a:br>
              <a:rPr lang="en-US" dirty="0"/>
            </a:br>
            <a:r>
              <a:rPr lang="en-US" dirty="0"/>
              <a:t>Understanding Home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2240"/>
            <a:ext cx="8229600" cy="37947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How do characteristics affect home prices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Housing data: </a:t>
            </a:r>
          </a:p>
          <a:p>
            <a:pPr lvl="1">
              <a:buFont typeface="Wingdings" charset="2"/>
              <a:buChar char="Ø"/>
            </a:pPr>
            <a:r>
              <a:rPr lang="en-US" b="1" dirty="0"/>
              <a:t>X</a:t>
            </a:r>
            <a:r>
              <a:rPr lang="en-US" dirty="0"/>
              <a:t>: 14 characteristics (e.g. number of beds; baths; square feet)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Y: cost of the home</a:t>
            </a:r>
          </a:p>
          <a:p>
            <a:pPr>
              <a:buFont typeface="Wingdings" charset="2"/>
              <a:buChar char="Ø"/>
            </a:pPr>
            <a:r>
              <a:rPr lang="en-US" dirty="0"/>
              <a:t>Business Question: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How would altering the variables affect my home’s value?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Would installing an in-ground pool increase my home’s value?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What is the financial impact of turning my 1-car garage into a woodworking shop?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What is the most cost-effective thing I could do to improve my home’s value before I sell it?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0F29-4C1C-D04B-B56D-874EC539BB6B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04706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assume we have observed a set of </a:t>
            </a:r>
            <a:r>
              <a:rPr lang="en-US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dirty="0"/>
              <a:t>We must then use the training data and a statistical method to estimate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1447800" y="2133600"/>
          <a:ext cx="655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553200" cy="801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91490" y="3936274"/>
          <a:ext cx="1946364" cy="207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591">
                  <a:extLst>
                    <a:ext uri="{9D8B030D-6E8A-4147-A177-3AD203B41FA5}">
                      <a16:colId xmlns:a16="http://schemas.microsoft.com/office/drawing/2014/main" val="3902074995"/>
                    </a:ext>
                  </a:extLst>
                </a:gridCol>
                <a:gridCol w="486591">
                  <a:extLst>
                    <a:ext uri="{9D8B030D-6E8A-4147-A177-3AD203B41FA5}">
                      <a16:colId xmlns:a16="http://schemas.microsoft.com/office/drawing/2014/main" val="3353951610"/>
                    </a:ext>
                  </a:extLst>
                </a:gridCol>
                <a:gridCol w="486591">
                  <a:extLst>
                    <a:ext uri="{9D8B030D-6E8A-4147-A177-3AD203B41FA5}">
                      <a16:colId xmlns:a16="http://schemas.microsoft.com/office/drawing/2014/main" val="1510361352"/>
                    </a:ext>
                  </a:extLst>
                </a:gridCol>
                <a:gridCol w="486591">
                  <a:extLst>
                    <a:ext uri="{9D8B030D-6E8A-4147-A177-3AD203B41FA5}">
                      <a16:colId xmlns:a16="http://schemas.microsoft.com/office/drawing/2014/main" val="457932031"/>
                    </a:ext>
                  </a:extLst>
                </a:gridCol>
              </a:tblGrid>
              <a:tr h="28738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:,m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52626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5845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02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717985"/>
                  </a:ext>
                </a:extLst>
              </a:tr>
              <a:tr h="445904"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388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55152" y="42584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5152" y="47040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5152" y="559190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152" y="51463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7679" y="425849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7679" y="470402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67679" y="559190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kumimoji="0" lang="en-US" sz="1800" b="0" i="1" u="none" strike="noStrike" kern="1200" cap="none" spc="0" normalizeH="0" baseline="-25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67679" y="51463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70650" y="350687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|Features|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438179" y="4961707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|Observations|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85449" y="3676051"/>
            <a:ext cx="76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Target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5A71C1-9ECB-404B-8AAB-918D40D57013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18241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Reduces the problem of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 to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, i.e. come up with a model. For example, a linear model: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504430" y="4990433"/>
          <a:ext cx="5427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2514600" imgH="241200" progId="Equation.DSMT4">
                  <p:embed/>
                </p:oleObj>
              </mc:Choice>
              <mc:Fallback>
                <p:oleObj name="Equation" r:id="rId3" imgW="25146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430" y="4990433"/>
                        <a:ext cx="542766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F07D93-FC48-E947-83EF-7061E7B7257C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30840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/>
              <a:t> or equivalently the unknown parameters such as </a:t>
            </a:r>
            <a:r>
              <a:rPr lang="el-GR" sz="2000" i="1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Individual prediction error terms can be computed: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One common approach for estimating the parameters in a linear model is ordinary least squares (OLS) – which minimizes the square of the sum of the error terms.</a:t>
            </a:r>
          </a:p>
          <a:p>
            <a:pPr lvl="3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Has limitations due to computational tractability of inverting a matrix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There are other approaches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/>
          </p:nvPr>
        </p:nvGraphicFramePr>
        <p:xfrm>
          <a:off x="2986088" y="3175000"/>
          <a:ext cx="2062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939600" imgH="228600" progId="Equation.3">
                  <p:embed/>
                </p:oleObj>
              </mc:Choice>
              <mc:Fallback>
                <p:oleObj name="Equation" r:id="rId3" imgW="939600" imgH="228600" progId="Equation.3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3175000"/>
                        <a:ext cx="2062162" cy="498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92F0C2-B448-5145-A5B4-8C09ED10CABE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746513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Parametric Example: 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3" t="5707" r="18635" b="55288"/>
          <a:stretch/>
        </p:blipFill>
        <p:spPr bwMode="auto">
          <a:xfrm>
            <a:off x="4943475" y="2467947"/>
            <a:ext cx="3952876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t="43329" r="22591" b="22472"/>
          <a:stretch/>
        </p:blipFill>
        <p:spPr bwMode="auto">
          <a:xfrm>
            <a:off x="228600" y="2486997"/>
            <a:ext cx="4143375" cy="336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4572000" y="6213837"/>
          <a:ext cx="423582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5" imgW="2386080" imgH="200880" progId="Equation.3">
                  <p:embed/>
                </p:oleObj>
              </mc:Choice>
              <mc:Fallback>
                <p:oleObj name="Equation" r:id="rId5" imgW="2386080" imgH="200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13837"/>
                        <a:ext cx="4235824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50" y="6035005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True Phenomenon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9412" y="5784481"/>
            <a:ext cx="30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Model Approximation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2CEFF-987E-7A46-8855-47CD92ECFB76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42803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Includes neural networks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Non-parametric methods do not make explicit assumptions about the functional form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/>
          </a:p>
          <a:p>
            <a:pPr lvl="1">
              <a:buFont typeface="Wingdings" charset="2"/>
              <a:buChar char="Ø"/>
            </a:pPr>
            <a:r>
              <a:rPr lang="en-US" dirty="0"/>
              <a:t>There is no parametric model, and no model parameters are fit from the data during the training process 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Instead, (some) data observations from the training set are stored and used (directly) during prediction 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accurately fit a wider range of possible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Slower to train; Risk of overfitting; A very large number of observations are required to obtain an accurate estimate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B7577-7652-614B-82CB-E3C9847B8A38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443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Machine Learning Overview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you can &amp; can’t do with Machine Learning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 of Statistical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Quality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in Non-parametric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F2C18-060F-BF45-BF67-4B361FE3FFA6}"/>
              </a:ext>
            </a:extLst>
          </p:cNvPr>
          <p:cNvSpPr txBox="1"/>
          <p:nvPr/>
        </p:nvSpPr>
        <p:spPr>
          <a:xfrm>
            <a:off x="262646" y="6507804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 2.7 ISLR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C2256-5C53-6444-9B0F-549973F0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7" y="1709928"/>
            <a:ext cx="6959065" cy="44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0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Learning Overview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you can &amp; can’t do with Machine Learning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 of Statistical Learning</a:t>
            </a:r>
          </a:p>
          <a:p>
            <a:r>
              <a:rPr lang="en-US" dirty="0"/>
              <a:t>Quality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92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Quality of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dirty="0"/>
              <a:t>How do we evaluate a regression model’s performance?</a:t>
            </a:r>
          </a:p>
          <a:p>
            <a:pPr algn="just">
              <a:buFont typeface="Wingdings" charset="2"/>
              <a:buChar char="Ø"/>
            </a:pPr>
            <a:r>
              <a:rPr lang="en-US" dirty="0"/>
              <a:t>One way: mean squared error (MSE):</a:t>
            </a:r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/>
              <a:t>Where     is the prediction our method gives for the   observation in our training data.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CONCEPT CHECK:  What is </a:t>
            </a:r>
            <a:r>
              <a:rPr 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in the equation?</a:t>
            </a:r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Which is better – a higher, or a lower MSE?</a:t>
            </a:r>
          </a:p>
          <a:p>
            <a:pPr>
              <a:buFont typeface="Wingdings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Why do we use mean </a:t>
            </a:r>
            <a:r>
              <a:rPr lang="en-US" b="1" i="1" dirty="0">
                <a:solidFill>
                  <a:srgbClr val="C00000"/>
                </a:solidFill>
              </a:rPr>
              <a:t>squared</a:t>
            </a:r>
            <a:r>
              <a:rPr lang="en-US" b="1" dirty="0">
                <a:solidFill>
                  <a:srgbClr val="C00000"/>
                </a:solidFill>
              </a:rPr>
              <a:t> error instead of mean error?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3028306" y="2585299"/>
          <a:ext cx="3451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306" y="2585299"/>
                        <a:ext cx="3451225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792806" y="3387226"/>
          <a:ext cx="414338" cy="652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5" imgW="165028" imgH="228501" progId="Equation.3">
                  <p:embed/>
                </p:oleObj>
              </mc:Choice>
              <mc:Fallback>
                <p:oleObj name="Equation" r:id="rId5" imgW="165028" imgH="22850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806" y="3387226"/>
                        <a:ext cx="414338" cy="652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B2FCA-1012-B045-BC7F-9882EDEDFFFD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16382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417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Overfitting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t="43329" r="22591" b="22472"/>
          <a:stretch/>
        </p:blipFill>
        <p:spPr bwMode="auto">
          <a:xfrm>
            <a:off x="1636295" y="2105997"/>
            <a:ext cx="2735680" cy="222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1614" y="4486187"/>
            <a:ext cx="285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True Phenomenon in 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3072" y="4347687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model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(Fitted to the noise in the data)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871" y="1117764"/>
            <a:ext cx="8220075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model can be too flexible, and make poor estimates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 unseen data.  This is also known as failure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generalize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1" t="6102" r="18963" b="55952"/>
          <a:stretch/>
        </p:blipFill>
        <p:spPr bwMode="auto">
          <a:xfrm>
            <a:off x="5447898" y="2105997"/>
            <a:ext cx="2772311" cy="222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DE653-A7D5-E049-9832-DA36D5E67D4A}"/>
              </a:ext>
            </a:extLst>
          </p:cNvPr>
          <p:cNvSpPr txBox="1"/>
          <p:nvPr/>
        </p:nvSpPr>
        <p:spPr>
          <a:xfrm>
            <a:off x="1851168" y="5919427"/>
            <a:ext cx="438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Graphic to the right is HOML Fig 1-22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5F728-5106-A142-AF77-C0A9FF22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876" y="5013181"/>
            <a:ext cx="4389120" cy="18356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AF8BC3-D719-9D4F-9DBB-D1C7991E0763}"/>
              </a:ext>
            </a:extLst>
          </p:cNvPr>
          <p:cNvSpPr txBox="1"/>
          <p:nvPr/>
        </p:nvSpPr>
        <p:spPr>
          <a:xfrm>
            <a:off x="0" y="6604084"/>
            <a:ext cx="46346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u="none" dirty="0"/>
              <a:t>Slide from Dr. Brett </a:t>
            </a:r>
            <a:r>
              <a:rPr lang="en-US" sz="800" b="0" u="none" dirty="0" err="1"/>
              <a:t>Borghetti</a:t>
            </a:r>
            <a:r>
              <a:rPr lang="en-US" sz="800" b="0" u="none" dirty="0"/>
              <a:t>, AFIT/ENG CSCE 623 Statistical Machine Learning course, 2019SP</a:t>
            </a:r>
            <a:endParaRPr lang="en-US" sz="400" u="none" dirty="0"/>
          </a:p>
        </p:txBody>
      </p:sp>
    </p:spTree>
    <p:extLst>
      <p:ext uri="{BB962C8B-B14F-4D97-AF65-F5344CB8AC3E}">
        <p14:creationId xmlns:p14="http://schemas.microsoft.com/office/powerpoint/2010/main" val="544107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vs. Test set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Model Fitting: Choose model parameters such that MSE is minimized on the </a:t>
            </a:r>
            <a:r>
              <a:rPr lang="en-US" b="1" dirty="0"/>
              <a:t>Training Data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What we really care about is how well the method works on data that was not used for training (i.e. </a:t>
            </a:r>
            <a:r>
              <a:rPr lang="en-US" b="1" dirty="0"/>
              <a:t>Test Data</a:t>
            </a:r>
            <a:r>
              <a:rPr lang="en-US" dirty="0"/>
              <a:t>).  Test data performance indicates the model’s ability to </a:t>
            </a:r>
            <a:r>
              <a:rPr lang="en-US" i="1" dirty="0"/>
              <a:t>generalize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endParaRPr lang="en-US" dirty="0"/>
          </a:p>
          <a:p>
            <a:pPr algn="just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There is no guarantee that the method with the smallest </a:t>
            </a:r>
            <a:r>
              <a:rPr lang="en-US" i="1" dirty="0"/>
              <a:t>training</a:t>
            </a:r>
            <a:r>
              <a:rPr lang="en-US" dirty="0"/>
              <a:t> MSE will have the smallest </a:t>
            </a:r>
            <a:r>
              <a:rPr lang="en-US" i="1" dirty="0"/>
              <a:t>test</a:t>
            </a:r>
            <a:r>
              <a:rPr lang="en-US" dirty="0"/>
              <a:t> MSE.  If training performance is good and test performance is bad, the model has </a:t>
            </a:r>
            <a:r>
              <a:rPr lang="en-US" i="1" dirty="0"/>
              <a:t>failed to generalize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4F386-BC6C-214B-B13E-A63DA664CDEE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253155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644064"/>
            <a:ext cx="441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Black: Truth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Orange: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Linear Estimate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smoothing spline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smoothing spline (more flexible)</a:t>
            </a:r>
          </a:p>
        </p:txBody>
      </p:sp>
      <p:pic>
        <p:nvPicPr>
          <p:cNvPr id="6" name="Picture 5" descr="2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2"/>
          <a:stretch>
            <a:fillRect/>
          </a:stretch>
        </p:blipFill>
        <p:spPr>
          <a:xfrm>
            <a:off x="457200" y="1553739"/>
            <a:ext cx="8011296" cy="3145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8332" y="4699009"/>
            <a:ext cx="3685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Test MSE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8AB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Training MSE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Dashed: Minimum possible test 		MSE (irreducible error)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199" y="6027003"/>
            <a:ext cx="837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CONCEPT CHECK:  Where does “irreducible error” come from?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 rot="16398252">
            <a:off x="4758814" y="2310366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Model</a:t>
            </a:r>
          </a:p>
        </p:txBody>
      </p:sp>
      <p:sp>
        <p:nvSpPr>
          <p:cNvPr id="9" name="TextBox 8"/>
          <p:cNvSpPr txBox="1"/>
          <p:nvPr/>
        </p:nvSpPr>
        <p:spPr>
          <a:xfrm rot="16418098">
            <a:off x="5419109" y="3046825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Smoothing Spline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6761005" y="2808962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 flexible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smoothing spline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04505" y="1706610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TestMSE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3849432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AB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TrainingMSE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8AB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D9E37-0344-2347-98F1-56381498AB0A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107201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2</a:t>
            </a:r>
          </a:p>
        </p:txBody>
      </p:sp>
      <p:pic>
        <p:nvPicPr>
          <p:cNvPr id="4" name="Picture 3" descr="2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6" y="1767328"/>
            <a:ext cx="7266124" cy="2880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44064"/>
            <a:ext cx="441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Black: Truth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Orange: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Linear Estimate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smoothing spline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smoothing spline (more flexible)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333" y="469900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Test MSE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8AB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Training MSE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Dashed: Minimum possible test 		MSE (irreducible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443798" y="311230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Model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637688" y="3060389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Smoothing Spline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6359544" y="2826304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 flexible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smoothing spline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1230" y="1990740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TestMSE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0332" y="3748825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AB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TrainingMSE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8AB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1DCEF-B619-CB44-9717-5A0EE12EA66E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2369642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with Different Levels of Flexibility: Example 3</a:t>
            </a:r>
          </a:p>
        </p:txBody>
      </p:sp>
      <p:pic>
        <p:nvPicPr>
          <p:cNvPr id="4" name="Picture 3" descr="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7" y="1798064"/>
            <a:ext cx="7545607" cy="3002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644064"/>
            <a:ext cx="4411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Black: Truth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Orange: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Linear Estimate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smoothing spline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smoothing spline (more flexible)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8333" y="4699009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Test MSE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8AB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Training MSE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Dashed: Minimum possible test 		MSE (irreducible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4229577" y="265950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Model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5006997" y="3015593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Smoothing Spline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27985" y="2877413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 flexible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smoothing spline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1230" y="1990740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TestMSE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0332" y="3748825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8ABF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TrainingMSE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98ABF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7AA62E-6863-7540-98E4-1F19711B1010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3245903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FFCA10-EE3F-AF4E-9EA4-E5CA2D91A1E4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CE88C-2E01-F64D-889B-35D3A0C1FB78}"/>
              </a:ext>
            </a:extLst>
          </p:cNvPr>
          <p:cNvSpPr/>
          <p:nvPr/>
        </p:nvSpPr>
        <p:spPr>
          <a:xfrm>
            <a:off x="457200" y="1839220"/>
            <a:ext cx="7666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 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set	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Evaluate 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set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feedback to tune hyperparameters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THEN confirm results on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2400" u="none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set</a:t>
            </a:r>
            <a:endParaRPr lang="en-US" sz="1200" u="non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8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Concept 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493B7-DD57-E245-9A2A-F1AB79F0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41984"/>
            <a:ext cx="7558391" cy="42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JAIC AI Explainer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6D80C-94FB-344A-9BB0-4CC50969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1962768"/>
            <a:ext cx="7198468" cy="40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JAIC AI Explainer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B6617-C8A6-5F4C-80D3-A67871AB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5" y="1100835"/>
            <a:ext cx="4588487" cy="3475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3331D0-5660-7D42-BD0C-D4A3738FF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981" y="4512456"/>
            <a:ext cx="5082138" cy="2133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67622-F428-384B-9559-F81DA8DACE21}"/>
              </a:ext>
            </a:extLst>
          </p:cNvPr>
          <p:cNvSpPr txBox="1"/>
          <p:nvPr/>
        </p:nvSpPr>
        <p:spPr>
          <a:xfrm>
            <a:off x="262646" y="6507804"/>
            <a:ext cx="4197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dirty="0"/>
              <a:t>Graphics from 2020 DoD Understanding AI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A56C5-3AF1-1548-A52E-FA470CF01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132" y="1485839"/>
            <a:ext cx="3939072" cy="23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3629"/>
          </a:xfrm>
        </p:spPr>
        <p:txBody>
          <a:bodyPr>
            <a:normAutofit/>
          </a:bodyPr>
          <a:lstStyle/>
          <a:p>
            <a:pPr algn="ctr"/>
            <a:r>
              <a:rPr lang="en-US" sz="2900" i="0" dirty="0"/>
              <a:t>Concept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09C95-260E-D24C-8A2D-D60403E5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53" y="1168133"/>
            <a:ext cx="6326844" cy="56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Machine Learning Overview</a:t>
            </a:r>
          </a:p>
          <a:p>
            <a:r>
              <a:rPr lang="en-US" dirty="0"/>
              <a:t>What you can &amp; can’t do with Machine Learning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Review of Statistical Learning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Quality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71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history of the world…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/>
          </a:bodyPr>
          <a:lstStyle/>
          <a:p>
            <a:r>
              <a:rPr lang="en-US" dirty="0"/>
              <a:t>Humans made decisions</a:t>
            </a:r>
          </a:p>
          <a:p>
            <a:r>
              <a:rPr lang="en-US" dirty="0"/>
              <a:t>Language, Math &amp; Logic are created and people write </a:t>
            </a:r>
            <a:r>
              <a:rPr lang="en-US" i="1" dirty="0"/>
              <a:t>rules</a:t>
            </a:r>
            <a:r>
              <a:rPr lang="en-US" dirty="0"/>
              <a:t> for making decisions</a:t>
            </a:r>
          </a:p>
          <a:p>
            <a:r>
              <a:rPr lang="en-US" dirty="0"/>
              <a:t>Computers invented: able to make </a:t>
            </a:r>
            <a:r>
              <a:rPr lang="en-US" i="1" dirty="0"/>
              <a:t>faster</a:t>
            </a:r>
            <a:r>
              <a:rPr lang="en-US" dirty="0"/>
              <a:t> decisions</a:t>
            </a:r>
          </a:p>
          <a:p>
            <a:r>
              <a:rPr lang="en-US" dirty="0"/>
              <a:t>Humans write fixed programs to make decisions using (probabilistic) distilled judgements about relationships in the data [Handcrafted]</a:t>
            </a:r>
          </a:p>
          <a:p>
            <a:r>
              <a:rPr lang="en-US" dirty="0"/>
              <a:t>Humans decided that </a:t>
            </a:r>
            <a:r>
              <a:rPr lang="en-US" i="1" dirty="0"/>
              <a:t>the computer would be better at learning relationships </a:t>
            </a:r>
            <a:r>
              <a:rPr lang="en-US" dirty="0"/>
              <a:t>between attributes of the data [Machine Learning]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u="none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CFA77-21E5-864D-A2BC-1ED65E800137}"/>
              </a:ext>
            </a:extLst>
          </p:cNvPr>
          <p:cNvSpPr txBox="1"/>
          <p:nvPr/>
        </p:nvSpPr>
        <p:spPr>
          <a:xfrm>
            <a:off x="0" y="6604084"/>
            <a:ext cx="5997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0" u="none" dirty="0"/>
              <a:t>Slide from Dr. Brett </a:t>
            </a:r>
            <a:r>
              <a:rPr lang="en-US" sz="1050" b="0" u="none" dirty="0" err="1"/>
              <a:t>Borghetti</a:t>
            </a:r>
            <a:r>
              <a:rPr lang="en-US" sz="1050" b="0" u="none" dirty="0"/>
              <a:t>, AFIT/ENG CSCE 623 Statistical Machine Learning course, 2019SP</a:t>
            </a:r>
            <a:endParaRPr lang="en-US" sz="700" u="none" dirty="0"/>
          </a:p>
        </p:txBody>
      </p:sp>
    </p:spTree>
    <p:extLst>
      <p:ext uri="{BB962C8B-B14F-4D97-AF65-F5344CB8AC3E}">
        <p14:creationId xmlns:p14="http://schemas.microsoft.com/office/powerpoint/2010/main" val="543102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VIDEO_FILES_RECORD" val="&lt;Videos&gt;&lt;Video Name=&quot;FLV_287_1_63926.flv&quot; Position=&quot;1&quot; SlideID=&quot;287&quot;/&gt;&lt;Video Name=&quot;FLV_256_1_23244.flv&quot; Position=&quot;1&quot; SlideID=&quot;256&quot;/&gt;&lt;Video Name=&quot;FLV_256_1_17255.flv&quot; Position=&quot;1&quot; SlideID=&quot;256&quot;/&gt;&lt;Video Name=&quot;FLV_256_1_33907.flv&quot; Position=&quot;1&quot; SlideID=&quot;256&quot;/&gt;&lt;/Videos&gt;&#10;"/>
  <p:tag name="MMPROD_UIDATA" val="&lt;database version=&quot;7.0&quot;&gt;&lt;object type=&quot;1&quot; unique_id=&quot;10001&quot;&gt;&lt;property id=&quot;20141&quot; value=&quot;01 Course Intro&quot;/&gt;&lt;property id=&quot;20148&quot; value=&quot;5&quot;/&gt;&lt;property id=&quot;20184&quot; value=&quot;7&quot;/&gt;&lt;property id=&quot;20226&quot; value=&quot;I:\My Documents\Faculty\Courses\SENG 640, SP13\02. Lecture Materials\01 Course Intro.pptx&quot;/&gt;&lt;property id=&quot;20250&quot; value=&quot;7&quot;/&gt;&lt;property id=&quot;20251&quot; value=&quot;0&quot;/&gt;&lt;property id=&quot;20259&quot; value=&quot;0&quot;/&gt;&lt;property id=&quot;20501&quot; value=&quot;I:\My Documents\Faculty\Courses\SENG 640, SP13\02. Lecture Materials\&quot;/&gt;&lt;object type=&quot;2&quot; unique_id=&quot;10002&quot;&gt;&lt;object type=&quot;3&quot; unique_id=&quot;10003&quot;&gt;&lt;property id=&quot;20148&quot; value=&quot;5&quot;/&gt;&lt;property id=&quot;20300&quot; value=&quot;Slide 1 - &amp;quot;System Architecture&amp;#x0D;&amp;#x0A;SENG 640&amp;quot;&quot;/&gt;&lt;property id=&quot;20303&quot; value=&quot;-1&quot;/&gt;&lt;property id=&quot;20307&quot; value=&quot;256&quot;/&gt;&lt;property id=&quot;20309&quot; value=&quot;-1&quot;/&gt;&lt;/object&gt;&lt;object type=&quot;3&quot; unique_id=&quot;10004&quot;&gt;&lt;property id=&quot;20148&quot; value=&quot;5&quot;/&gt;&lt;property id=&quot;20300&quot; value=&quot;Slide 2 - &amp;quot;Agenda&amp;quot;&quot;/&gt;&lt;property id=&quot;20303&quot; value=&quot;-1&quot;/&gt;&lt;property id=&quot;20307&quot; value=&quot;287&quot;/&gt;&lt;property id=&quot;20308&quot; value=&quot;FLV_287_2_55915.flv&quot;/&gt;&lt;property id=&quot;20309&quot; value=&quot;-1&quot;/&gt;&lt;property id=&quot;20311&quot; value=&quot;0,3356&quot;/&gt;&lt;property id=&quot;20314&quot; value=&quot;0&quot;/&gt;&lt;property id=&quot;20315&quot; value=&quot;0&quot;/&gt;&lt;property id=&quot;20316&quot; value=&quot;3356&quot;/&gt;&lt;/object&gt;&lt;object type=&quot;3&quot; unique_id=&quot;10005&quot;&gt;&lt;property id=&quot;20148&quot; value=&quot;5&quot;/&gt;&lt;property id=&quot;20300&quot; value=&quot;Slide 3 - &amp;quot;Syllabus - Overview&amp;quot;&quot;/&gt;&lt;property id=&quot;20303&quot; value=&quot;-1&quot;/&gt;&lt;property id=&quot;20307&quot; value=&quot;297&quot;/&gt;&lt;property id=&quot;20309&quot; value=&quot;-1&quot;/&gt;&lt;/object&gt;&lt;object type=&quot;3&quot; unique_id=&quot;10006&quot;&gt;&lt;property id=&quot;20148&quot; value=&quot;5&quot;/&gt;&lt;property id=&quot;20300&quot; value=&quot;Slide 4 - &amp;quot;Syllabus - Materials&amp;quot;&quot;/&gt;&lt;property id=&quot;20303&quot; value=&quot;-1&quot;/&gt;&lt;property id=&quot;20307&quot; value=&quot;298&quot;/&gt;&lt;property id=&quot;20309&quot; value=&quot;-1&quot;/&gt;&lt;/object&gt;&lt;object type=&quot;3&quot; unique_id=&quot;10007&quot;&gt;&lt;property id=&quot;20148&quot; value=&quot;5&quot;/&gt;&lt;property id=&quot;20300&quot; value=&quot;Slide 5 - &amp;quot;Syllabus – Learning Outcomes&amp;quot;&quot;/&gt;&lt;property id=&quot;20303&quot; value=&quot;-1&quot;/&gt;&lt;property id=&quot;20307&quot; value=&quot;299&quot;/&gt;&lt;property id=&quot;20309&quot; value=&quot;-1&quot;/&gt;&lt;/object&gt;&lt;object type=&quot;3&quot; unique_id=&quot;10008&quot;&gt;&lt;property id=&quot;20148&quot; value=&quot;5&quot;/&gt;&lt;property id=&quot;20300&quot; value=&quot;Slide 6 - &amp;quot;Syllabus – Grading&amp;quot;&quot;/&gt;&lt;property id=&quot;20303&quot; value=&quot;-1&quot;/&gt;&lt;property id=&quot;20307&quot; value=&quot;300&quot;/&gt;&lt;property id=&quot;20309&quot; value=&quot;-1&quot;/&gt;&lt;/object&gt;&lt;object type=&quot;3&quot; unique_id=&quot;10009&quot;&gt;&lt;property id=&quot;20148&quot; value=&quot;5&quot;/&gt;&lt;property id=&quot;20300&quot; value=&quot;Slide 7 - &amp;quot;Syllabus – Schedule/DL&amp;quot;&quot;/&gt;&lt;property id=&quot;20303&quot; value=&quot;-1&quot;/&gt;&lt;property id=&quot;20307&quot; value=&quot;301&quot;/&gt;&lt;property id=&quot;20309&quot; value=&quot;-1&quot;/&gt;&lt;/object&gt;&lt;object type=&quot;3&quot; unique_id=&quot;10010&quot;&gt;&lt;property id=&quot;20148&quot; value=&quot;5&quot;/&gt;&lt;property id=&quot;20300&quot; value=&quot;Slide 8 - &amp;quot;Homework Project&amp;quot;&quot;/&gt;&lt;property id=&quot;20303&quot; value=&quot;-1&quot;/&gt;&lt;property id=&quot;20307&quot; value=&quot;302&quot;/&gt;&lt;property id=&quot;20309&quot; value=&quot;-1&quot;/&gt;&lt;/object&gt;&lt;object type=&quot;3&quot; unique_id=&quot;10011&quot;&gt;&lt;property id=&quot;20148&quot; value=&quot;5&quot;/&gt;&lt;property id=&quot;20300&quot; value=&quot;Slide 9 - &amp;quot;Homework Project&amp;quot;&quot;/&gt;&lt;property id=&quot;20303&quot; value=&quot;-1&quot;/&gt;&lt;property id=&quot;20307&quot; value=&quot;303&quot;/&gt;&lt;property id=&quot;20309&quot; value=&quot;-1&quot;/&gt;&lt;/object&gt;&lt;object type=&quot;3&quot; unique_id=&quot;10012&quot;&gt;&lt;property id=&quot;20148&quot; value=&quot;5&quot;/&gt;&lt;property id=&quot;20300&quot; value=&quot;Slide 10 - &amp;quot;Homework Template&amp;quot;&quot;/&gt;&lt;property id=&quot;20303&quot; value=&quot;-1&quot;/&gt;&lt;property id=&quot;20307&quot; value=&quot;304&quot;/&gt;&lt;property id=&quot;20309&quot; value=&quot;-1&quot;/&gt;&lt;/object&gt;&lt;object type=&quot;3&quot; unique_id=&quot;10013&quot;&gt;&lt;property id=&quot;20148&quot; value=&quot;5&quot;/&gt;&lt;property id=&quot;20300&quot; value=&quot;Slide 11 - &amp;quot;Software Tool&amp;quot;&quot;/&gt;&lt;property id=&quot;20303&quot; value=&quot;-1&quot;/&gt;&lt;property id=&quot;20307&quot; value=&quot;294&quot;/&gt;&lt;property id=&quot;20309&quot; value=&quot;-1&quot;/&gt;&lt;/object&gt;&lt;object type=&quot;3&quot; unique_id=&quot;10014&quot;&gt;&lt;property id=&quot;20148&quot; value=&quot;5&quot;/&gt;&lt;property id=&quot;20300&quot; value=&quot;Slide 12 - &amp;quot;Software Tool&amp;quot;&quot;/&gt;&lt;property id=&quot;20303&quot; value=&quot;-1&quot;/&gt;&lt;property id=&quot;20307&quot; value=&quot;305&quot;/&gt;&lt;property id=&quot;20309&quot; value=&quot;-1&quot;/&gt;&lt;/object&gt;&lt;object type=&quot;3&quot; unique_id=&quot;10015&quot;&gt;&lt;property id=&quot;20148&quot; value=&quot;5&quot;/&gt;&lt;property id=&quot;20300&quot; value=&quot;Slide 13 - &amp;quot;Summary&amp;quot;&quot;/&gt;&lt;property id=&quot;20303&quot; value=&quot;-1&quot;/&gt;&lt;property id=&quot;20307&quot; value=&quot;296&quot;/&gt;&lt;property id=&quot;20309&quot; value=&quot;-1&quot;/&gt;&lt;/object&gt;&lt;/object&gt;&lt;object type=&quot;8&quot; unique_id=&quot;10030&quot;&gt;&lt;/object&gt;&lt;object type=&quot;10&quot; unique_id=&quot;10391&quot;&gt;&lt;object type=&quot;11&quot; unique_id=&quot;10392&quot;&gt;&lt;/object&gt;&lt;object type=&quot;13&quot; unique_id=&quot;10394&quot;&gt;&lt;/object&gt;&lt;/object&gt;&lt;object type=&quot;4&quot; unique_id=&quot;10393&quot;&gt;&lt;/object&gt;&lt;/object&gt;&lt;/database&gt;"/>
  <p:tag name="MMPROD_THEME_BG_IMAGE" val=""/>
  <p:tag name="MMPROD_TAG_VCONFIG" val="PD94bWwgdmVyc2lvbj0iMS4wIiBlbmNvZGluZz0idXRm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+PHVpc2hvdyBuYW1lPSJwcmVzZW50ZXJiaW8iIHZhbHVlPSJ0cnVlIi8+PHVpc2hvdyBuYW1lPSJjb21wYW55bG9nbyIgdmFsdWU9InRydWUiLz48dWlzaG93IG5hbWU9InNpZGViYXIiIHZhbHVlPSJ0cnV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6&quot;/&gt;&lt;lineCharCount val=&quot;1&quot;/&gt;&lt;lineCharCount val=&quot;1&quot;/&gt;&lt;lineCharCount val=&quot;1&quot;/&gt;&lt;lineCharCount val=&quot;1&quot;/&gt;&lt;lineCharCount val=&quot;1&quot;/&gt;&lt;lineCharCount val=&quot;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11&quot;/&gt;&lt;lineCharCount val=&quot;19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0&quot;/&gt;&lt;lineCharCount val=&quot;8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3&quot;/&gt;&lt;lineCharCount val=&quot;33&quot;/&gt;&lt;lineCharCount val=&quot;13&quot;/&gt;&lt;lineCharCount val=&quot;11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30&quot;/&gt;&lt;lineCharCount val=&quot;5&quot;/&gt;&lt;/TableIndex&gt;&lt;/ShapeTextInfo&gt;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5000 and Evolutionary Acqui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000 and Evolutionary Acquisi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14600" marR="0" indent="-2514600" algn="l" defTabSz="914400" rtl="0" eaLnBrk="0" fontAlgn="base" latinLnBrk="0" hangingPunct="0">
          <a:lnSpc>
            <a:spcPct val="105000"/>
          </a:lnSpc>
          <a:spcBef>
            <a:spcPct val="20000"/>
          </a:spcBef>
          <a:spcAft>
            <a:spcPct val="0"/>
          </a:spcAft>
          <a:buClr>
            <a:srgbClr val="151C77"/>
          </a:buClr>
          <a:buSzPct val="80000"/>
          <a:buFont typeface="Wingdings" pitchFamily="2" charset="2"/>
          <a:buNone/>
          <a:tabLst/>
          <a:defRPr kumimoji="0" lang="en-US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000 and Evolutionary Acquisi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000 and Evolutionary Acquisi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000 and Evolutionary Acquisi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 lessons</Template>
  <TotalTime>12207</TotalTime>
  <Words>2184</Words>
  <Application>Microsoft Macintosh PowerPoint</Application>
  <PresentationFormat>On-screen Show (4:3)</PresentationFormat>
  <Paragraphs>310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Courier New</vt:lpstr>
      <vt:lpstr>medium-content-sans-serif-font</vt:lpstr>
      <vt:lpstr>Tahoma</vt:lpstr>
      <vt:lpstr>Times New Roman</vt:lpstr>
      <vt:lpstr>Wingdings</vt:lpstr>
      <vt:lpstr>5000 and Evolutionary Acquisition</vt:lpstr>
      <vt:lpstr>1_Default Design</vt:lpstr>
      <vt:lpstr>Clarity</vt:lpstr>
      <vt:lpstr>Equation</vt:lpstr>
      <vt:lpstr>Machine Learning DASC 522</vt:lpstr>
      <vt:lpstr>Overview</vt:lpstr>
      <vt:lpstr>Overview</vt:lpstr>
      <vt:lpstr>Concept Map</vt:lpstr>
      <vt:lpstr>JAIC AI Explainer</vt:lpstr>
      <vt:lpstr>JAIC AI Explainer</vt:lpstr>
      <vt:lpstr>Concept Map</vt:lpstr>
      <vt:lpstr>Overview</vt:lpstr>
      <vt:lpstr>A short history of the world…</vt:lpstr>
      <vt:lpstr>What can you do with Machine Learning?  1 of 2</vt:lpstr>
      <vt:lpstr>What can you do with Machine Learning?  2 of 2</vt:lpstr>
      <vt:lpstr>What can’t you do with ML? 1 of 2 </vt:lpstr>
      <vt:lpstr>What can’t you do with ML? 2 of 2</vt:lpstr>
      <vt:lpstr>What can’t you do with just ML (2)</vt:lpstr>
      <vt:lpstr>Overview</vt:lpstr>
      <vt:lpstr>What is Statistical Learning?</vt:lpstr>
      <vt:lpstr>A Simple Example</vt:lpstr>
      <vt:lpstr>A Simple Example</vt:lpstr>
      <vt:lpstr>Different Standard Deviations</vt:lpstr>
      <vt:lpstr>Income vs. Education &amp; Seniority</vt:lpstr>
      <vt:lpstr>Why Do We Estimate f ?</vt:lpstr>
      <vt:lpstr>Prediction / Estimation Example:  Direct Mailing Decision</vt:lpstr>
      <vt:lpstr>Inference (Explanation)</vt:lpstr>
      <vt:lpstr>Inference Example: Understanding Home prices</vt:lpstr>
      <vt:lpstr>How Do We Estimate f ?</vt:lpstr>
      <vt:lpstr>Parametric Methods</vt:lpstr>
      <vt:lpstr>Parametric Methods (cont.)</vt:lpstr>
      <vt:lpstr>Parametric Example:  Linear Regression</vt:lpstr>
      <vt:lpstr>Non-parametric Methods</vt:lpstr>
      <vt:lpstr>Flexibility in Non-parametric Methods</vt:lpstr>
      <vt:lpstr>Overview</vt:lpstr>
      <vt:lpstr>Measuring Quality of Fit</vt:lpstr>
      <vt:lpstr>Overfitting</vt:lpstr>
      <vt:lpstr>Training vs. Test set performance</vt:lpstr>
      <vt:lpstr>Examples with Different Levels of Flexibility: Example 1</vt:lpstr>
      <vt:lpstr>Examples with Different Levels of Flexibility: Example 2</vt:lpstr>
      <vt:lpstr>Examples with Different Levels of Flexibility: Example 3</vt:lpstr>
      <vt:lpstr>Best Approach</vt:lpstr>
    </vt:vector>
  </TitlesOfParts>
  <Company>AFIT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SENG520 Course Introduction</dc:title>
  <dc:subject>Course Introduction</dc:subject>
  <dc:creator>Thomas Ford</dc:creator>
  <cp:lastModifiedBy>Torrey and MaryAnn Wagner</cp:lastModifiedBy>
  <cp:revision>262</cp:revision>
  <cp:lastPrinted>2018-03-25T17:25:56Z</cp:lastPrinted>
  <dcterms:created xsi:type="dcterms:W3CDTF">2004-01-05T15:59:25Z</dcterms:created>
  <dcterms:modified xsi:type="dcterms:W3CDTF">2020-10-16T22:08:18Z</dcterms:modified>
</cp:coreProperties>
</file>