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313" r:id="rId2"/>
    <p:sldId id="302" r:id="rId3"/>
    <p:sldId id="266" r:id="rId4"/>
    <p:sldId id="306" r:id="rId5"/>
    <p:sldId id="341" r:id="rId6"/>
    <p:sldId id="340" r:id="rId7"/>
    <p:sldId id="337" r:id="rId8"/>
    <p:sldId id="339" r:id="rId9"/>
    <p:sldId id="344" r:id="rId10"/>
    <p:sldId id="342" r:id="rId11"/>
    <p:sldId id="311" r:id="rId12"/>
    <p:sldId id="315" r:id="rId13"/>
    <p:sldId id="327" r:id="rId14"/>
    <p:sldId id="316" r:id="rId15"/>
    <p:sldId id="321" r:id="rId16"/>
    <p:sldId id="322" r:id="rId17"/>
    <p:sldId id="323" r:id="rId18"/>
    <p:sldId id="328" r:id="rId19"/>
    <p:sldId id="324" r:id="rId20"/>
    <p:sldId id="325" r:id="rId21"/>
    <p:sldId id="329" r:id="rId22"/>
    <p:sldId id="330" r:id="rId23"/>
    <p:sldId id="326" r:id="rId24"/>
    <p:sldId id="331" r:id="rId25"/>
    <p:sldId id="332" r:id="rId26"/>
    <p:sldId id="333" r:id="rId27"/>
    <p:sldId id="318" r:id="rId28"/>
    <p:sldId id="334" r:id="rId29"/>
    <p:sldId id="33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45C2E-64BA-4299-85D9-6B3873C5FBAF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4BCD9-8A95-4B10-B16F-9AC99E7F78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3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1009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3040"/>
            <a:ext cx="3868340" cy="7398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98811"/>
            <a:ext cx="3868340" cy="365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63040"/>
            <a:ext cx="3887391" cy="7398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298811"/>
            <a:ext cx="3887391" cy="365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640082"/>
            <a:ext cx="78867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640082"/>
            <a:ext cx="78867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C17F1-9F5F-4A76-A68B-F2DFCD182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9" y="6489704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33" tIns="45515" rIns="91033" bIns="45515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40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72" tIns="41489" rIns="82972" bIns="41489" anchor="ctr"/>
          <a:lstStyle/>
          <a:p>
            <a:pPr algn="ctr" defTabSz="82698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6" y="6386514"/>
            <a:ext cx="5269026" cy="26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72" tIns="41489" rIns="82972" bIns="41489">
            <a:spAutoFit/>
          </a:bodyPr>
          <a:lstStyle/>
          <a:p>
            <a:pPr defTabSz="82981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7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72" tIns="41489" rIns="82972" bIns="41489" anchor="ctr"/>
          <a:lstStyle/>
          <a:p>
            <a:pPr algn="ctr" defTabSz="82698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11" tIns="45506" rIns="91011" bIns="455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33" tIns="45515" rIns="91033" bIns="45515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081" name="Picture 11" descr="chrmblue_std small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6852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1" y="6589716"/>
            <a:ext cx="2155621" cy="26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16" tIns="41117" rIns="82216" bIns="41117">
            <a:spAutoFit/>
          </a:bodyPr>
          <a:lstStyle/>
          <a:p>
            <a:pPr defTabSz="820634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2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1" y="901701"/>
            <a:ext cx="397663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295" tIns="41647" rIns="83295" bIns="41647">
            <a:spAutoFit/>
          </a:bodyPr>
          <a:lstStyle/>
          <a:p>
            <a:pPr defTabSz="833074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9"/>
            <a:ext cx="213360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 eaLnBrk="0" hangingPunct="0">
              <a:defRPr sz="120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53" r:id="rId3"/>
    <p:sldLayoutId id="2147483658" r:id="rId4"/>
    <p:sldLayoutId id="2147483726" r:id="rId5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1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428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645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0857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0192" indent="-33019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8644" indent="-27304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28685" indent="-215895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4286" indent="-215895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39888" indent="-21589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679" indent="-227609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8889" indent="-227609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103" indent="-227609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313" indent="-227609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14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28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45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57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066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284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496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14" algn="l" defTabSz="910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fdatalab.af.mi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3426" y="5133468"/>
            <a:ext cx="277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Dr Bruce Cox, Dr. Paul </a:t>
            </a:r>
            <a:r>
              <a:rPr lang="en-US" sz="1400" b="1" dirty="0" err="1"/>
              <a:t>Auclair</a:t>
            </a:r>
            <a:r>
              <a:rPr lang="en-US" sz="1400" b="1" dirty="0"/>
              <a:t> &amp; Dr. Torrey Wagner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CDO Vault and Databricks </a:t>
            </a:r>
            <a:endParaRPr lang="en-US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424100" y="3198085"/>
            <a:ext cx="429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“How to store data and run Python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a secure environment”</a:t>
            </a:r>
          </a:p>
        </p:txBody>
      </p:sp>
      <p:pic>
        <p:nvPicPr>
          <p:cNvPr id="11" name="image1.png" descr="COA Coin COA Sid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055" y="2782678"/>
            <a:ext cx="1183640" cy="1170940"/>
          </a:xfrm>
          <a:prstGeom prst="rect">
            <a:avLst/>
          </a:prstGeom>
        </p:spPr>
      </p:pic>
      <p:pic>
        <p:nvPicPr>
          <p:cNvPr id="13" name="image3.png" descr="J:\Parson\COA Coin AFIT Si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669" y="2782678"/>
            <a:ext cx="1183640" cy="11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F6943-EE2E-437F-BD80-90E75BF3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170"/>
            <a:ext cx="7886700" cy="679507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DC0FD-A387-4C8D-956E-30082B6E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963"/>
            <a:ext cx="9144000" cy="44340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DFCCD6-A140-4EC1-81C7-6E237F09AAB5}"/>
              </a:ext>
            </a:extLst>
          </p:cNvPr>
          <p:cNvSpPr/>
          <p:nvPr/>
        </p:nvSpPr>
        <p:spPr bwMode="auto">
          <a:xfrm>
            <a:off x="5452844" y="2080469"/>
            <a:ext cx="1451295" cy="14093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BF76-F39B-43FD-A5EF-188776E1D467}"/>
              </a:ext>
            </a:extLst>
          </p:cNvPr>
          <p:cNvSpPr txBox="1"/>
          <p:nvPr/>
        </p:nvSpPr>
        <p:spPr>
          <a:xfrm>
            <a:off x="2054648" y="3891711"/>
            <a:ext cx="4849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Cart and Order now.</a:t>
            </a:r>
          </a:p>
          <a:p>
            <a:endParaRPr lang="en-US" dirty="0"/>
          </a:p>
          <a:p>
            <a:r>
              <a:rPr lang="en-US" dirty="0"/>
              <a:t>Wait.  It could be up to a day before you get Databricks added to your account.</a:t>
            </a:r>
          </a:p>
          <a:p>
            <a:endParaRPr lang="en-US" dirty="0"/>
          </a:p>
          <a:p>
            <a:r>
              <a:rPr lang="en-US" dirty="0"/>
              <a:t>There is no cost to you or your organization.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811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E802A-245D-41E5-8CD7-9738B4D0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507"/>
            <a:ext cx="9144000" cy="45089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Databricks Home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617904" y="4321984"/>
            <a:ext cx="4391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Databricks is added to your account you will see a Databricks Tile on your home screen.  Click it and you end up here.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F36D14-5749-4BD9-99DF-6F61B6788662}"/>
              </a:ext>
            </a:extLst>
          </p:cNvPr>
          <p:cNvSpPr/>
          <p:nvPr/>
        </p:nvSpPr>
        <p:spPr bwMode="auto">
          <a:xfrm>
            <a:off x="3343276" y="1762124"/>
            <a:ext cx="2524124" cy="1552575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8773B-A7A2-452E-BF20-D0EE245EBAAB}"/>
              </a:ext>
            </a:extLst>
          </p:cNvPr>
          <p:cNvSpPr/>
          <p:nvPr/>
        </p:nvSpPr>
        <p:spPr bwMode="auto">
          <a:xfrm>
            <a:off x="6381751" y="1762124"/>
            <a:ext cx="2524124" cy="1552575"/>
          </a:xfrm>
          <a:prstGeom prst="ellipse">
            <a:avLst/>
          </a:prstGeom>
          <a:noFill/>
          <a:ln w="349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588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Importing an existing .ipynb file,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Importing a data file,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Integration of datafile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Addressing common problems</a:t>
            </a:r>
            <a:endParaRPr lang="en-US" sz="3600" b="1" i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28AF8F9-3820-F04F-95F5-C083F6DB84D4}"/>
              </a:ext>
            </a:extLst>
          </p:cNvPr>
          <p:cNvSpPr txBox="1">
            <a:spLocks/>
          </p:cNvSpPr>
          <p:nvPr/>
        </p:nvSpPr>
        <p:spPr bwMode="auto">
          <a:xfrm>
            <a:off x="628651" y="145913"/>
            <a:ext cx="7886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11" tIns="45506" rIns="91011" bIns="45506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14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428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645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0857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dirty="0"/>
              <a:t>Part 2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0102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Importing an existing .ipynb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 data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Integration of datafile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Addressing common problems</a:t>
            </a:r>
            <a:endParaRPr lang="en-U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.ipynb 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439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into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Workspace (left 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your username (bottom 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5AE24-205A-A94C-AAB4-E8C83BAA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3" y="2408504"/>
            <a:ext cx="6434051" cy="3991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69C633-06C0-1344-A7E2-02B5FD813AAD}"/>
              </a:ext>
            </a:extLst>
          </p:cNvPr>
          <p:cNvSpPr/>
          <p:nvPr/>
        </p:nvSpPr>
        <p:spPr bwMode="auto">
          <a:xfrm>
            <a:off x="839584" y="2972264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595A7-BF49-A84A-90CE-70BEB6498FE0}"/>
              </a:ext>
            </a:extLst>
          </p:cNvPr>
          <p:cNvSpPr/>
          <p:nvPr/>
        </p:nvSpPr>
        <p:spPr bwMode="auto">
          <a:xfrm>
            <a:off x="917170" y="6100620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916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.ipynb 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8226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your folder (should be on top and match your username on last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dropdown arrow by your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C3398-5759-944D-9015-87C6BD73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045711"/>
            <a:ext cx="7464568" cy="29841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69C633-06C0-1344-A7E2-02B5FD813AAD}"/>
              </a:ext>
            </a:extLst>
          </p:cNvPr>
          <p:cNvSpPr/>
          <p:nvPr/>
        </p:nvSpPr>
        <p:spPr bwMode="auto">
          <a:xfrm>
            <a:off x="706321" y="4351782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3D58F-DA79-3E4A-B56C-8397B495E354}"/>
              </a:ext>
            </a:extLst>
          </p:cNvPr>
          <p:cNvSpPr/>
          <p:nvPr/>
        </p:nvSpPr>
        <p:spPr bwMode="auto">
          <a:xfrm>
            <a:off x="6253681" y="4427428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6C9912-3F97-B341-9670-E66C998D1A65}"/>
              </a:ext>
            </a:extLst>
          </p:cNvPr>
          <p:cNvSpPr/>
          <p:nvPr/>
        </p:nvSpPr>
        <p:spPr bwMode="auto">
          <a:xfrm>
            <a:off x="2282968" y="4014840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05C8AD-792A-044F-9CEA-35020300DF9F}"/>
              </a:ext>
            </a:extLst>
          </p:cNvPr>
          <p:cNvSpPr/>
          <p:nvPr/>
        </p:nvSpPr>
        <p:spPr bwMode="auto">
          <a:xfrm>
            <a:off x="4607761" y="3762410"/>
            <a:ext cx="2300115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32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.ipynb 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822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your .ipynb file onto the dialog box, click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05C8AD-792A-044F-9CEA-35020300DF9F}"/>
              </a:ext>
            </a:extLst>
          </p:cNvPr>
          <p:cNvSpPr/>
          <p:nvPr/>
        </p:nvSpPr>
        <p:spPr bwMode="auto">
          <a:xfrm>
            <a:off x="3867928" y="2814759"/>
            <a:ext cx="2300115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F6DFF-59E2-174E-BE75-5895DCFC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4" y="2432400"/>
            <a:ext cx="3801341" cy="246674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56C9912-3F97-B341-9670-E66C998D1A65}"/>
              </a:ext>
            </a:extLst>
          </p:cNvPr>
          <p:cNvSpPr/>
          <p:nvPr/>
        </p:nvSpPr>
        <p:spPr bwMode="auto">
          <a:xfrm>
            <a:off x="2981236" y="3241644"/>
            <a:ext cx="3511003" cy="610127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477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.ipynb 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822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file should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shortcut to this webpage to easily get back to your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You’ll have to log into VAULT &amp; Databricks before clicking on the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FC38B-FB2F-CB41-A7CF-FEB1420E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46" y="2408504"/>
            <a:ext cx="5220393" cy="35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21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an existing .ipynb file,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Importing a data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Integration of datafile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Addressing common problems</a:t>
            </a:r>
            <a:endParaRPr lang="en-U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datafile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822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DBFS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E8B60-90C4-E24E-AD06-056FD5C3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95" y="2743691"/>
            <a:ext cx="5536276" cy="33398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F4A9C-912D-8C4A-8E2B-8D81E6BF4104}"/>
              </a:ext>
            </a:extLst>
          </p:cNvPr>
          <p:cNvSpPr/>
          <p:nvPr/>
        </p:nvSpPr>
        <p:spPr bwMode="auto">
          <a:xfrm>
            <a:off x="1895041" y="4933672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2B81B3-C25C-814B-99A5-0E454D9B9078}"/>
              </a:ext>
            </a:extLst>
          </p:cNvPr>
          <p:cNvSpPr/>
          <p:nvPr/>
        </p:nvSpPr>
        <p:spPr bwMode="auto">
          <a:xfrm>
            <a:off x="6501938" y="2743691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31CD4A-CEFA-C548-B851-FE4D041F8B23}"/>
              </a:ext>
            </a:extLst>
          </p:cNvPr>
          <p:cNvSpPr/>
          <p:nvPr/>
        </p:nvSpPr>
        <p:spPr bwMode="auto">
          <a:xfrm>
            <a:off x="4402065" y="2743691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015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665" y="1505763"/>
            <a:ext cx="8666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Part 1 (slides 3-11)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Requesting a VAULT account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Requesting access to the Databricks python environment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Part 2 (slides 12-29)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Importing an existing .ipynb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Importing a data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Integration &amp; addressing common problems</a:t>
            </a:r>
            <a:endParaRPr lang="en-US" sz="2000" b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0430ECC-05FE-FB4B-B063-6D63CACA3E0B}"/>
              </a:ext>
            </a:extLst>
          </p:cNvPr>
          <p:cNvSpPr txBox="1">
            <a:spLocks/>
          </p:cNvSpPr>
          <p:nvPr/>
        </p:nvSpPr>
        <p:spPr bwMode="auto">
          <a:xfrm>
            <a:off x="628651" y="145913"/>
            <a:ext cx="7886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11" tIns="45506" rIns="91011" bIns="45506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14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428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645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0857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/>
              <a:t>Outline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6301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Import a datafile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822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your datafile onto the dialog box, click Import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31CD4A-CEFA-C548-B851-FE4D041F8B23}"/>
              </a:ext>
            </a:extLst>
          </p:cNvPr>
          <p:cNvSpPr/>
          <p:nvPr/>
        </p:nvSpPr>
        <p:spPr bwMode="auto">
          <a:xfrm>
            <a:off x="4402065" y="2743691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B41E4-FE5C-C54B-8ADF-77B59FF3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61" y="2642739"/>
            <a:ext cx="3635548" cy="32940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F4A9C-912D-8C4A-8E2B-8D81E6BF4104}"/>
              </a:ext>
            </a:extLst>
          </p:cNvPr>
          <p:cNvSpPr/>
          <p:nvPr/>
        </p:nvSpPr>
        <p:spPr bwMode="auto">
          <a:xfrm>
            <a:off x="3148552" y="4351781"/>
            <a:ext cx="3627857" cy="69404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919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an existing .ipynb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 data file,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Integration of datafile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Addressing common problems</a:t>
            </a:r>
            <a:endParaRPr lang="en-U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3073543" y="2696153"/>
            <a:ext cx="2986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Get the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back to your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Paste into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we’ll get the link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4FDDFABF-FC92-5F46-BB1C-1EA40C7D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Integration of Datafile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579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288779" y="1208175"/>
            <a:ext cx="2986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DBFS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FileStore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the dropdown next to your filename, and Copy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Copy, near File API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2B81B3-C25C-814B-99A5-0E454D9B9078}"/>
              </a:ext>
            </a:extLst>
          </p:cNvPr>
          <p:cNvSpPr/>
          <p:nvPr/>
        </p:nvSpPr>
        <p:spPr bwMode="auto">
          <a:xfrm>
            <a:off x="6501938" y="2743691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31CD4A-CEFA-C548-B851-FE4D041F8B23}"/>
              </a:ext>
            </a:extLst>
          </p:cNvPr>
          <p:cNvSpPr/>
          <p:nvPr/>
        </p:nvSpPr>
        <p:spPr bwMode="auto">
          <a:xfrm>
            <a:off x="4402065" y="2743691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FC87B-A975-AB40-844C-E24DC08F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72" y="0"/>
            <a:ext cx="5793828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F4A9C-912D-8C4A-8E2B-8D81E6BF4104}"/>
              </a:ext>
            </a:extLst>
          </p:cNvPr>
          <p:cNvSpPr/>
          <p:nvPr/>
        </p:nvSpPr>
        <p:spPr bwMode="auto">
          <a:xfrm>
            <a:off x="4654867" y="3416599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DE28D-9C84-A94D-AAB8-6A23B6F8C282}"/>
              </a:ext>
            </a:extLst>
          </p:cNvPr>
          <p:cNvSpPr/>
          <p:nvPr/>
        </p:nvSpPr>
        <p:spPr bwMode="auto">
          <a:xfrm>
            <a:off x="5307214" y="-56227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461083-B272-B446-A5FD-6DD2EFBCE01E}"/>
              </a:ext>
            </a:extLst>
          </p:cNvPr>
          <p:cNvSpPr/>
          <p:nvPr/>
        </p:nvSpPr>
        <p:spPr bwMode="auto">
          <a:xfrm>
            <a:off x="6394796" y="3818450"/>
            <a:ext cx="1518920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A3B34-EF82-C44A-94D8-E9BAB4BDAF6A}"/>
              </a:ext>
            </a:extLst>
          </p:cNvPr>
          <p:cNvSpPr/>
          <p:nvPr/>
        </p:nvSpPr>
        <p:spPr bwMode="auto">
          <a:xfrm>
            <a:off x="7788765" y="4002647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3479B-10F1-5641-94EA-AF695A3BA047}"/>
              </a:ext>
            </a:extLst>
          </p:cNvPr>
          <p:cNvSpPr/>
          <p:nvPr/>
        </p:nvSpPr>
        <p:spPr bwMode="auto">
          <a:xfrm>
            <a:off x="3275215" y="2018107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929A6-0FB0-3049-99BD-64BF812A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0930"/>
            <a:ext cx="3025371" cy="179707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F3FFF5C-8E3F-4342-A1D6-DE713BB51B59}"/>
              </a:ext>
            </a:extLst>
          </p:cNvPr>
          <p:cNvSpPr/>
          <p:nvPr/>
        </p:nvSpPr>
        <p:spPr bwMode="auto">
          <a:xfrm>
            <a:off x="2044931" y="6116282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06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155775" y="1224801"/>
            <a:ext cx="2986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Get the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back to your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Paste into your code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Either click the shortcut you made,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Workspace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your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click your python file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4FDDFABF-FC92-5F46-BB1C-1EA40C7D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Integration of Datafile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0DE86-0A64-DB4D-AE7A-9DE8A086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01" y="2531217"/>
            <a:ext cx="5685905" cy="36658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5417E0B-D90A-A448-AEEE-3E9B97FDE117}"/>
              </a:ext>
            </a:extLst>
          </p:cNvPr>
          <p:cNvSpPr/>
          <p:nvPr/>
        </p:nvSpPr>
        <p:spPr bwMode="auto">
          <a:xfrm>
            <a:off x="3266901" y="3754996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FA317-3F2A-094F-B88C-55CE288A5137}"/>
              </a:ext>
            </a:extLst>
          </p:cNvPr>
          <p:cNvSpPr/>
          <p:nvPr/>
        </p:nvSpPr>
        <p:spPr bwMode="auto">
          <a:xfrm>
            <a:off x="4765704" y="3203239"/>
            <a:ext cx="1989945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2C518-5EDC-BD4F-88F0-B1DF45D8A985}"/>
              </a:ext>
            </a:extLst>
          </p:cNvPr>
          <p:cNvSpPr/>
          <p:nvPr/>
        </p:nvSpPr>
        <p:spPr bwMode="auto">
          <a:xfrm>
            <a:off x="6755649" y="3788593"/>
            <a:ext cx="1490576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798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0109AB-468F-499E-8B6B-49A4FD048002}"/>
              </a:ext>
            </a:extLst>
          </p:cNvPr>
          <p:cNvSpPr txBox="1"/>
          <p:nvPr/>
        </p:nvSpPr>
        <p:spPr>
          <a:xfrm>
            <a:off x="155775" y="1224801"/>
            <a:ext cx="298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Get the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 back to your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Paste into your code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4FDDFABF-FC92-5F46-BB1C-1EA40C7D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Integration of Datafile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FA317-3F2A-094F-B88C-55CE288A5137}"/>
              </a:ext>
            </a:extLst>
          </p:cNvPr>
          <p:cNvSpPr/>
          <p:nvPr/>
        </p:nvSpPr>
        <p:spPr bwMode="auto">
          <a:xfrm>
            <a:off x="4765704" y="3203239"/>
            <a:ext cx="1989945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8151D-9E78-6D47-A588-E51DEF8B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15" y="2681470"/>
            <a:ext cx="4565765" cy="34861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5417E0B-D90A-A448-AEEE-3E9B97FDE117}"/>
              </a:ext>
            </a:extLst>
          </p:cNvPr>
          <p:cNvSpPr/>
          <p:nvPr/>
        </p:nvSpPr>
        <p:spPr bwMode="auto">
          <a:xfrm>
            <a:off x="2294312" y="2832005"/>
            <a:ext cx="3773979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760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FIT Logo"/>
          <p:cNvSpPr>
            <a:spLocks noChangeAspect="1" noChangeArrowheads="1"/>
          </p:cNvSpPr>
          <p:nvPr/>
        </p:nvSpPr>
        <p:spPr bwMode="auto">
          <a:xfrm>
            <a:off x="0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278" y="1755145"/>
            <a:ext cx="8666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an existing .ipynb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Importing a data file, </a:t>
            </a: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Integration of datafile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Addressing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337377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Add libraries as needed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634CF-359E-704F-B838-77A3ED9928F0}"/>
              </a:ext>
            </a:extLst>
          </p:cNvPr>
          <p:cNvSpPr txBox="1"/>
          <p:nvPr/>
        </p:nvSpPr>
        <p:spPr>
          <a:xfrm>
            <a:off x="155775" y="1224801"/>
            <a:ext cx="2986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one 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pip install doesn’t work use shell command prefix %sh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B22FD-DC7B-2D40-8943-091EB263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74" y="2144682"/>
            <a:ext cx="5107918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53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Some libraries won’t work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634CF-359E-704F-B838-77A3ED9928F0}"/>
              </a:ext>
            </a:extLst>
          </p:cNvPr>
          <p:cNvSpPr txBox="1"/>
          <p:nvPr/>
        </p:nvSpPr>
        <p:spPr>
          <a:xfrm>
            <a:off x="155774" y="1224801"/>
            <a:ext cx="818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get errors, check the version number of the library you are 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Colab uses seaborn 0.11.2, databricks has version 0.10.0. I had to upgrade the library to prevent 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version variation was OK for 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Colab python 3.7.13, databricks 3.7.5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Colab XGBoost 0.90, databricks 1.6.1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won’t work regardless of your efforts - Ax-client hyperparameter sweep tool is an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Research an alternative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Preferably, one that people say works on Databricks – Hyperopt worked for 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A3E79-DCFB-A54E-A5F1-611DA4ED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11" y="2180597"/>
            <a:ext cx="3592714" cy="9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831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A few quirks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634CF-359E-704F-B838-77A3ED9928F0}"/>
              </a:ext>
            </a:extLst>
          </p:cNvPr>
          <p:cNvSpPr txBox="1"/>
          <p:nvPr/>
        </p:nvSpPr>
        <p:spPr>
          <a:xfrm>
            <a:off x="155774" y="1224801"/>
            <a:ext cx="7018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Databricks will take several minutes to execute the 1</a:t>
            </a:r>
            <a:r>
              <a:rPr lang="en-US" baseline="30000" dirty="0"/>
              <a:t>st</a:t>
            </a:r>
            <a:r>
              <a:rPr lang="en-US" dirty="0"/>
              <a:t>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getting dataframe information in Databricks, sometimes there are formatting errors: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Error: 	df.info()		OK: df.info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Error: 	df.dtypes()	OK: df.dtypes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blocks will always be code blocks. To change from a code block to a text header, click Python and then Markdown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2152B-0B12-C44B-8508-67CC0079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1" y="4126917"/>
            <a:ext cx="2539654" cy="19688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5BDDC46-6B21-894F-8BA2-9EA9EFCC90CE}"/>
              </a:ext>
            </a:extLst>
          </p:cNvPr>
          <p:cNvSpPr/>
          <p:nvPr/>
        </p:nvSpPr>
        <p:spPr bwMode="auto">
          <a:xfrm>
            <a:off x="6861520" y="4178125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3268D-8EDA-914E-B535-C3A2CBABE759}"/>
              </a:ext>
            </a:extLst>
          </p:cNvPr>
          <p:cNvSpPr/>
          <p:nvPr/>
        </p:nvSpPr>
        <p:spPr bwMode="auto">
          <a:xfrm>
            <a:off x="6969586" y="4735077"/>
            <a:ext cx="1120833" cy="371994"/>
          </a:xfrm>
          <a:prstGeom prst="ellipse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632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C708-3DA0-46DE-9FAE-76D56199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" y="0"/>
            <a:ext cx="9086849" cy="1028700"/>
          </a:xfrm>
        </p:spPr>
        <p:txBody>
          <a:bodyPr/>
          <a:lstStyle/>
          <a:p>
            <a:r>
              <a:rPr lang="en-US" dirty="0"/>
              <a:t>Motivation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B964-630E-4F86-B5C3-E5E6B530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3903" y="0"/>
            <a:ext cx="0" cy="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68833-4237-4011-ADBF-7EB2F07A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4657544"/>
            <a:ext cx="2340367" cy="146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D8C27-5C27-4041-BC86-0F92B0D725F6}"/>
              </a:ext>
            </a:extLst>
          </p:cNvPr>
          <p:cNvSpPr txBox="1"/>
          <p:nvPr/>
        </p:nvSpPr>
        <p:spPr>
          <a:xfrm>
            <a:off x="4753897" y="5921715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Chief Data Officer – Real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9DDEF-0D56-4CE9-AFE7-DCA550A84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71" y="5257800"/>
            <a:ext cx="1490663" cy="91921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1C0E1C-9BB7-471E-B562-B5E9DF5D3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3" y="5730379"/>
            <a:ext cx="1597818" cy="382671"/>
          </a:xfrm>
          <a:prstGeom prst="rect">
            <a:avLst/>
          </a:prstGeom>
        </p:spPr>
      </p:pic>
      <p:sp>
        <p:nvSpPr>
          <p:cNvPr id="9" name="Vertical Text Placeholder 4">
            <a:extLst>
              <a:ext uri="{FF2B5EF4-FFF2-40B4-BE49-F238E27FC236}">
                <a16:creationId xmlns:a16="http://schemas.microsoft.com/office/drawing/2014/main" id="{B0F5CA4C-20F5-4642-830D-03C1DAE25BC1}"/>
              </a:ext>
            </a:extLst>
          </p:cNvPr>
          <p:cNvSpPr txBox="1">
            <a:spLocks/>
          </p:cNvSpPr>
          <p:nvPr/>
        </p:nvSpPr>
        <p:spPr>
          <a:xfrm>
            <a:off x="58070" y="1800108"/>
            <a:ext cx="9029699" cy="329818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330192" indent="-3301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8644" indent="-27304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28685" indent="-21589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4286" indent="-215895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39888" indent="-21589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679" indent="-2276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8889" indent="-2276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103" indent="-2276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313" indent="-2276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sz="2000" kern="0" dirty="0"/>
              <a:t>You can now (or will be able to) perform numerous data analysis techniques using Python, and likely used Python on your home computer or a web service like Google Colaboratory</a:t>
            </a:r>
          </a:p>
          <a:p>
            <a:pPr lvl="1" defTabSz="914400"/>
            <a:r>
              <a:rPr lang="en-US" sz="1800" kern="0" dirty="0"/>
              <a:t>However, these environments can’t process CUI, PII or classified data</a:t>
            </a:r>
          </a:p>
          <a:p>
            <a:pPr lvl="1" defTabSz="914400"/>
            <a:r>
              <a:rPr lang="en-US" sz="1800" kern="0" dirty="0"/>
              <a:t>A natural question is “How does this help me at work?”</a:t>
            </a:r>
          </a:p>
          <a:p>
            <a:pPr defTabSz="914400"/>
            <a:r>
              <a:rPr lang="en-US" sz="2000" kern="0" dirty="0"/>
              <a:t>This is where the CDO (Chief Data Officer) Vault swoops in to save the day</a:t>
            </a:r>
          </a:p>
        </p:txBody>
      </p:sp>
    </p:spTree>
    <p:extLst>
      <p:ext uri="{BB962C8B-B14F-4D97-AF65-F5344CB8AC3E}">
        <p14:creationId xmlns:p14="http://schemas.microsoft.com/office/powerpoint/2010/main" val="40233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 rot="16200000">
            <a:off x="2271144" y="-514350"/>
            <a:ext cx="4236716" cy="7886700"/>
          </a:xfrm>
          <a:solidFill>
            <a:schemeClr val="bg1">
              <a:alpha val="72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/>
              <a:t>On a NIPR computer (or VDI into a .mil network): </a:t>
            </a:r>
          </a:p>
          <a:p>
            <a:pPr lvl="1"/>
            <a:r>
              <a:rPr lang="en-US" dirty="0"/>
              <a:t>Navigate to: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https://afdatalab.af.mil</a:t>
            </a:r>
            <a:endParaRPr lang="en-US" alt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DOD ID certificate </a:t>
            </a:r>
            <a:r>
              <a:rPr lang="en-US" dirty="0"/>
              <a:t>to authenticate</a:t>
            </a:r>
          </a:p>
          <a:p>
            <a:pPr lvl="1"/>
            <a:r>
              <a:rPr lang="en-US" dirty="0"/>
              <a:t>Create a new account</a:t>
            </a:r>
          </a:p>
          <a:p>
            <a:pPr lvl="1"/>
            <a:r>
              <a:rPr lang="en-US" dirty="0"/>
              <a:t>When the new account is created, use the Help Desk tile to request access to the “AFAC” tenant.</a:t>
            </a:r>
          </a:p>
          <a:p>
            <a:pPr lvl="1"/>
            <a:r>
              <a:rPr lang="en-US" dirty="0"/>
              <a:t>The User Interface (UI) tends to change (improve) over time, but the basic steps remain the same.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1" y="145913"/>
            <a:ext cx="7886700" cy="727075"/>
          </a:xfrm>
        </p:spPr>
        <p:txBody>
          <a:bodyPr/>
          <a:lstStyle/>
          <a:p>
            <a:r>
              <a:rPr lang="en-US" altLang="en-US" dirty="0"/>
              <a:t>Request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69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6BA2D-6FEB-488F-84C2-C176A9F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965"/>
            <a:ext cx="7886700" cy="727075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5F901-A0A2-4675-87E1-18DF1F59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56"/>
            <a:ext cx="9144000" cy="41462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B4AB26-E5A9-4E4F-8B43-F2E7913C0214}"/>
              </a:ext>
            </a:extLst>
          </p:cNvPr>
          <p:cNvSpPr/>
          <p:nvPr/>
        </p:nvSpPr>
        <p:spPr bwMode="auto">
          <a:xfrm>
            <a:off x="0" y="2382473"/>
            <a:ext cx="1434517" cy="52850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76F7E-ECAB-49F8-B80C-C8D55A64A156}"/>
              </a:ext>
            </a:extLst>
          </p:cNvPr>
          <p:cNvSpPr txBox="1"/>
          <p:nvPr/>
        </p:nvSpPr>
        <p:spPr>
          <a:xfrm>
            <a:off x="1635854" y="2228671"/>
            <a:ext cx="7206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you log on for the first time, your screen will look like this.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Click on “Help Desk &amp; Requests”</a:t>
            </a:r>
          </a:p>
        </p:txBody>
      </p:sp>
    </p:spTree>
    <p:extLst>
      <p:ext uri="{BB962C8B-B14F-4D97-AF65-F5344CB8AC3E}">
        <p14:creationId xmlns:p14="http://schemas.microsoft.com/office/powerpoint/2010/main" val="18750182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D7A18A-86E6-42C7-8D0B-80FCC5D3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613"/>
            <a:ext cx="7886700" cy="755010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D6836-5666-4BBA-B876-218BD91C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139"/>
            <a:ext cx="9144000" cy="4541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DE2C-0D45-404C-B035-13E6D617427E}"/>
              </a:ext>
            </a:extLst>
          </p:cNvPr>
          <p:cNvSpPr txBox="1"/>
          <p:nvPr/>
        </p:nvSpPr>
        <p:spPr>
          <a:xfrm>
            <a:off x="2306970" y="2910063"/>
            <a:ext cx="41189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Select “Browse Access Requests”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from the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</a:rPr>
              <a:t>VAULT ASSET Requests pulldown menu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7A5F20-B6F8-4930-ACEB-8725BDA66038}"/>
              </a:ext>
            </a:extLst>
          </p:cNvPr>
          <p:cNvSpPr/>
          <p:nvPr/>
        </p:nvSpPr>
        <p:spPr bwMode="auto">
          <a:xfrm>
            <a:off x="511204" y="1585519"/>
            <a:ext cx="1240173" cy="46978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FC772D-8AD1-435F-BA75-7BB7C083C208}"/>
              </a:ext>
            </a:extLst>
          </p:cNvPr>
          <p:cNvSpPr/>
          <p:nvPr/>
        </p:nvSpPr>
        <p:spPr bwMode="auto">
          <a:xfrm>
            <a:off x="628650" y="2872771"/>
            <a:ext cx="1240173" cy="46978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208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10DF9-A977-4DEB-B24F-4B022ACD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71" y="136743"/>
            <a:ext cx="7886700" cy="727075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973449-8DB7-4738-91C1-9ECF7BC9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" y="1160651"/>
            <a:ext cx="9144000" cy="499389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7FEEB6F-CD55-473A-A4CC-3AD412F108FD}"/>
              </a:ext>
            </a:extLst>
          </p:cNvPr>
          <p:cNvSpPr/>
          <p:nvPr/>
        </p:nvSpPr>
        <p:spPr bwMode="auto">
          <a:xfrm>
            <a:off x="2231472" y="4278385"/>
            <a:ext cx="1233181" cy="94795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65E6ED-3913-4925-ACEB-8C4512505B43}"/>
              </a:ext>
            </a:extLst>
          </p:cNvPr>
          <p:cNvSpPr txBox="1"/>
          <p:nvPr/>
        </p:nvSpPr>
        <p:spPr>
          <a:xfrm>
            <a:off x="42207" y="3657599"/>
            <a:ext cx="264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request access</a:t>
            </a:r>
          </a:p>
          <a:p>
            <a:r>
              <a:rPr lang="en-US" dirty="0"/>
              <a:t>to applications hosted on an existing tenant.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F2B40-98F2-4AB8-BCDD-D86EE9544D8D}"/>
              </a:ext>
            </a:extLst>
          </p:cNvPr>
          <p:cNvSpPr txBox="1"/>
          <p:nvPr/>
        </p:nvSpPr>
        <p:spPr>
          <a:xfrm>
            <a:off x="42207" y="1779411"/>
            <a:ext cx="4378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make two </a:t>
            </a:r>
          </a:p>
          <a:p>
            <a:r>
              <a:rPr lang="en-US" dirty="0"/>
              <a:t>requests from</a:t>
            </a:r>
          </a:p>
          <a:p>
            <a:r>
              <a:rPr lang="en-US" dirty="0"/>
              <a:t>this page</a:t>
            </a:r>
          </a:p>
        </p:txBody>
      </p:sp>
    </p:spTree>
    <p:extLst>
      <p:ext uri="{BB962C8B-B14F-4D97-AF65-F5344CB8AC3E}">
        <p14:creationId xmlns:p14="http://schemas.microsoft.com/office/powerpoint/2010/main" val="17386158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F0DA4-15C1-4D12-8D27-A144D09E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558"/>
            <a:ext cx="7886700" cy="704675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8003B-C371-4D19-A3A8-EE2900EC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098"/>
            <a:ext cx="9144000" cy="43538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F8ACA1D-DD69-4068-B2CF-76E371AD93F1}"/>
              </a:ext>
            </a:extLst>
          </p:cNvPr>
          <p:cNvSpPr/>
          <p:nvPr/>
        </p:nvSpPr>
        <p:spPr bwMode="auto">
          <a:xfrm>
            <a:off x="2533475" y="3338818"/>
            <a:ext cx="402672" cy="23489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6CC078-3D96-4FBC-A692-7F5CBE752CA0}"/>
              </a:ext>
            </a:extLst>
          </p:cNvPr>
          <p:cNvSpPr/>
          <p:nvPr/>
        </p:nvSpPr>
        <p:spPr bwMode="auto">
          <a:xfrm>
            <a:off x="2323750" y="3640822"/>
            <a:ext cx="780178" cy="35233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375F6B-1A8B-419B-80D6-0A9C4569965D}"/>
              </a:ext>
            </a:extLst>
          </p:cNvPr>
          <p:cNvSpPr/>
          <p:nvPr/>
        </p:nvSpPr>
        <p:spPr bwMode="auto">
          <a:xfrm>
            <a:off x="5705910" y="2367094"/>
            <a:ext cx="1114339" cy="49355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8459E-8185-48CB-9444-02F2A338E1D2}"/>
              </a:ext>
            </a:extLst>
          </p:cNvPr>
          <p:cNvSpPr txBox="1"/>
          <p:nvPr/>
        </p:nvSpPr>
        <p:spPr>
          <a:xfrm>
            <a:off x="5640224" y="3559458"/>
            <a:ext cx="3503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Wait.  It could be up to a </a:t>
            </a:r>
          </a:p>
          <a:p>
            <a:r>
              <a:rPr lang="en-US" dirty="0"/>
              <a:t>day before you get Databricks added to your account.</a:t>
            </a:r>
          </a:p>
          <a:p>
            <a:endParaRPr lang="en-US" dirty="0"/>
          </a:p>
          <a:p>
            <a:r>
              <a:rPr lang="en-US" dirty="0"/>
              <a:t>There is no cost to you or </a:t>
            </a:r>
          </a:p>
          <a:p>
            <a:r>
              <a:rPr lang="en-US" dirty="0"/>
              <a:t>your organization. 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5967B-FDBE-4DA0-BA45-C0B6FE77AC30}"/>
              </a:ext>
            </a:extLst>
          </p:cNvPr>
          <p:cNvSpPr txBox="1"/>
          <p:nvPr/>
        </p:nvSpPr>
        <p:spPr>
          <a:xfrm>
            <a:off x="260056" y="3179157"/>
            <a:ext cx="210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the AFAC tenant and desired networks.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D8546-F759-4791-BD03-CCB7F0BE97CC}"/>
              </a:ext>
            </a:extLst>
          </p:cNvPr>
          <p:cNvSpPr txBox="1"/>
          <p:nvPr/>
        </p:nvSpPr>
        <p:spPr>
          <a:xfrm>
            <a:off x="6996413" y="2367094"/>
            <a:ext cx="240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to Cart</a:t>
            </a:r>
          </a:p>
          <a:p>
            <a:r>
              <a:rPr lang="en-US" dirty="0"/>
              <a:t>and Submit.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16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10DF9-A977-4DEB-B24F-4B022ACD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71" y="136743"/>
            <a:ext cx="7886700" cy="727075"/>
          </a:xfrm>
        </p:spPr>
        <p:txBody>
          <a:bodyPr/>
          <a:lstStyle/>
          <a:p>
            <a:r>
              <a:rPr lang="en-US" dirty="0"/>
              <a:t>Request Access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973449-8DB7-4738-91C1-9ECF7BC9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096"/>
            <a:ext cx="9144000" cy="499389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7FEEB6F-CD55-473A-A4CC-3AD412F108FD}"/>
              </a:ext>
            </a:extLst>
          </p:cNvPr>
          <p:cNvSpPr/>
          <p:nvPr/>
        </p:nvSpPr>
        <p:spPr bwMode="auto">
          <a:xfrm>
            <a:off x="4488115" y="3624043"/>
            <a:ext cx="1233181" cy="94795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65E6ED-3913-4925-ACEB-8C4512505B43}"/>
              </a:ext>
            </a:extLst>
          </p:cNvPr>
          <p:cNvSpPr txBox="1"/>
          <p:nvPr/>
        </p:nvSpPr>
        <p:spPr>
          <a:xfrm>
            <a:off x="117449" y="3429000"/>
            <a:ext cx="324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 this page</a:t>
            </a:r>
          </a:p>
          <a:p>
            <a:r>
              <a:rPr lang="en-US" dirty="0"/>
              <a:t>and  request access</a:t>
            </a:r>
          </a:p>
          <a:p>
            <a:r>
              <a:rPr lang="en-US" dirty="0"/>
              <a:t>to Databricks.</a:t>
            </a:r>
          </a:p>
        </p:txBody>
      </p:sp>
    </p:spTree>
    <p:extLst>
      <p:ext uri="{BB962C8B-B14F-4D97-AF65-F5344CB8AC3E}">
        <p14:creationId xmlns:p14="http://schemas.microsoft.com/office/powerpoint/2010/main" val="23242218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Template_EN_PowerPoint</Template>
  <TotalTime>7327</TotalTime>
  <Words>931</Words>
  <Application>Microsoft Macintosh PowerPoint</Application>
  <PresentationFormat>On-screen Show (4:3)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2_Default Design</vt:lpstr>
      <vt:lpstr>PowerPoint Presentation</vt:lpstr>
      <vt:lpstr>PowerPoint Presentation</vt:lpstr>
      <vt:lpstr>Motivation</vt:lpstr>
      <vt:lpstr>Request Access</vt:lpstr>
      <vt:lpstr>Request Access</vt:lpstr>
      <vt:lpstr>Request Access</vt:lpstr>
      <vt:lpstr>Request Access</vt:lpstr>
      <vt:lpstr>Request Access</vt:lpstr>
      <vt:lpstr>Request Access</vt:lpstr>
      <vt:lpstr>Request Access</vt:lpstr>
      <vt:lpstr>Databricks Home</vt:lpstr>
      <vt:lpstr>PowerPoint Presentation</vt:lpstr>
      <vt:lpstr>PowerPoint Presentation</vt:lpstr>
      <vt:lpstr>Import a .ipynb file</vt:lpstr>
      <vt:lpstr>Import a .ipynb file</vt:lpstr>
      <vt:lpstr>Import a .ipynb file</vt:lpstr>
      <vt:lpstr>Import a .ipynb file</vt:lpstr>
      <vt:lpstr>PowerPoint Presentation</vt:lpstr>
      <vt:lpstr>Import a datafile</vt:lpstr>
      <vt:lpstr>Import a datafile</vt:lpstr>
      <vt:lpstr>PowerPoint Presentation</vt:lpstr>
      <vt:lpstr>Integration of Datafile</vt:lpstr>
      <vt:lpstr>PowerPoint Presentation</vt:lpstr>
      <vt:lpstr>Integration of Datafile</vt:lpstr>
      <vt:lpstr>Integration of Datafile</vt:lpstr>
      <vt:lpstr>PowerPoint Presentation</vt:lpstr>
      <vt:lpstr>Add libraries as needed</vt:lpstr>
      <vt:lpstr>Some libraries won’t work</vt:lpstr>
      <vt:lpstr>A few quirks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Cengage Learning</dc:creator>
  <cp:lastModifiedBy>Torrey Wagner</cp:lastModifiedBy>
  <cp:revision>73</cp:revision>
  <dcterms:created xsi:type="dcterms:W3CDTF">2015-06-17T14:10:03Z</dcterms:created>
  <dcterms:modified xsi:type="dcterms:W3CDTF">2022-08-31T21:06:24Z</dcterms:modified>
</cp:coreProperties>
</file>