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30" r:id="rId5"/>
  </p:sldMasterIdLst>
  <p:notesMasterIdLst>
    <p:notesMasterId r:id="rId27"/>
  </p:notesMasterIdLst>
  <p:handoutMasterIdLst>
    <p:handoutMasterId r:id="rId28"/>
  </p:handoutMasterIdLst>
  <p:sldIdLst>
    <p:sldId id="606" r:id="rId6"/>
    <p:sldId id="617" r:id="rId7"/>
    <p:sldId id="619" r:id="rId8"/>
    <p:sldId id="618" r:id="rId9"/>
    <p:sldId id="621" r:id="rId10"/>
    <p:sldId id="622" r:id="rId11"/>
    <p:sldId id="623" r:id="rId12"/>
    <p:sldId id="630" r:id="rId13"/>
    <p:sldId id="620" r:id="rId14"/>
    <p:sldId id="625" r:id="rId15"/>
    <p:sldId id="624" r:id="rId16"/>
    <p:sldId id="638" r:id="rId17"/>
    <p:sldId id="626" r:id="rId18"/>
    <p:sldId id="631" r:id="rId19"/>
    <p:sldId id="636" r:id="rId20"/>
    <p:sldId id="639" r:id="rId21"/>
    <p:sldId id="633" r:id="rId22"/>
    <p:sldId id="635" r:id="rId23"/>
    <p:sldId id="634" r:id="rId24"/>
    <p:sldId id="628" r:id="rId25"/>
    <p:sldId id="629" r:id="rId2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4" userDrawn="1">
          <p15:clr>
            <a:srgbClr val="A4A3A4"/>
          </p15:clr>
        </p15:guide>
        <p15:guide id="2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  <a:srgbClr val="99CCFF"/>
    <a:srgbClr val="FF0000"/>
    <a:srgbClr val="009900"/>
    <a:srgbClr val="A50021"/>
    <a:srgbClr val="33CC33"/>
    <a:srgbClr val="3333CC"/>
    <a:srgbClr val="008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87211" autoAdjust="0"/>
  </p:normalViewPr>
  <p:slideViewPr>
    <p:cSldViewPr snapToGrid="0">
      <p:cViewPr varScale="1">
        <p:scale>
          <a:sx n="111" d="100"/>
          <a:sy n="111" d="100"/>
        </p:scale>
        <p:origin x="928" y="192"/>
      </p:cViewPr>
      <p:guideLst>
        <p:guide orient="horz" pos="894"/>
        <p:guide pos="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36"/>
    </p:cViewPr>
  </p:sorterViewPr>
  <p:notesViewPr>
    <p:cSldViewPr snapToGrid="0">
      <p:cViewPr>
        <p:scale>
          <a:sx n="50" d="100"/>
          <a:sy n="50" d="100"/>
        </p:scale>
        <p:origin x="-1182" y="288"/>
      </p:cViewPr>
      <p:guideLst>
        <p:guide orient="horz" pos="2928"/>
        <p:guide pos="2208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638" tIns="46317" rIns="92638" bIns="4631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638" tIns="46317" rIns="92638" bIns="463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3325"/>
            <a:ext cx="303847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638" tIns="46317" rIns="92638" bIns="4631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823325"/>
            <a:ext cx="303847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638" tIns="46317" rIns="92638" bIns="463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A08F208-309A-4D9A-82AF-E03D6ACF71F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87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7" rIns="92638" bIns="4631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7" rIns="92638" bIns="463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6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7" rIns="92638" bIns="46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7" rIns="92638" bIns="4631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7" rIns="92638" bIns="463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D00C90A-46E3-4F6E-95A0-391D41793F4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08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FB7272-D954-4397-B612-A34B18275158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1</a:t>
            </a:fld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92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C90A-46E3-4F6E-95A0-391D41793F4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2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Note: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ann_visualizer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below is broken due to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keras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update, and it is not required for the final presentation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create visualization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must temporarily remove normalization layer, otherwise you will get an error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!pip3 install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ann_visualizer</a:t>
            </a:r>
            <a:endParaRPr lang="en-US" sz="1200" b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ann_visualizer.visualize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import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ann_viz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ann_viz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(model, title="Pima Indian Diabetes Dataset NN")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C90A-46E3-4F6E-95A0-391D41793F4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93333" y="1233489"/>
            <a:ext cx="873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 i="1" dirty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361993" y="500063"/>
            <a:ext cx="74002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Air Force Institute of Technology</a:t>
            </a: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68301" y="1962150"/>
            <a:ext cx="11315700" cy="1600200"/>
          </a:xfrm>
        </p:spPr>
        <p:txBody>
          <a:bodyPr/>
          <a:lstStyle>
            <a:lvl1pPr>
              <a:defRPr sz="440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B3FFA-99AC-4324-BD10-92BBEB903BF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256D5A0-C6E1-5E4E-9DB8-084682BB0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508000" y="356235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shield">
            <a:extLst>
              <a:ext uri="{FF2B5EF4-FFF2-40B4-BE49-F238E27FC236}">
                <a16:creationId xmlns:a16="http://schemas.microsoft.com/office/drawing/2014/main" id="{1D7DF01F-4590-CD4F-8098-0C645B7D84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1613" y="272415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764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483F6-0877-46A1-B7C0-D21571CD92A6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1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0584" y="76200"/>
            <a:ext cx="2842683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1" y="76200"/>
            <a:ext cx="8329084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F53EA-732D-479B-AB95-4E99C6C16B68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4CF4F-2ECB-4C54-9552-FB58A436033C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0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F84F-E84D-4D5C-90AD-DD20F5FFBEC7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3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504950"/>
            <a:ext cx="5496984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8485" y="1504950"/>
            <a:ext cx="549698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B2E2-0FEA-4F72-89A8-11A3A8E946C8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0" y="8066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83460-22CE-41FC-80F8-C340C03D4962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C7D82-2055-4339-8CC9-F29A7C5867A4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3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DD686-7489-48DA-B652-1BB4DD80DFD4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3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18B27-62F7-4C1A-A37F-3A413F07B3CC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5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8B0B0-C180-4A75-9CAD-EA9C5D5F863B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4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1067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eaLnBrk="0" hangingPunct="0">
              <a:defRPr/>
            </a:pPr>
            <a:fld id="{B5E6CACA-09AB-49BC-8429-8308382B75D4}" type="slidenum">
              <a:rPr lang="en-US">
                <a:solidFill>
                  <a:srgbClr val="FFFFFF">
                    <a:lumMod val="50000"/>
                  </a:srgbClr>
                </a:solidFill>
              </a:rPr>
              <a:pPr eaLnBrk="0" hangingPunct="0"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156682" y="69057"/>
            <a:ext cx="952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9163" name="Line 1035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164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33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7576" y="1283270"/>
            <a:ext cx="11197167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2nd Bullet</a:t>
            </a:r>
          </a:p>
        </p:txBody>
      </p:sp>
      <p:pic>
        <p:nvPicPr>
          <p:cNvPr id="8" name="Picture 12" descr="shield">
            <a:extLst>
              <a:ext uri="{FF2B5EF4-FFF2-40B4-BE49-F238E27FC236}">
                <a16:creationId xmlns:a16="http://schemas.microsoft.com/office/drawing/2014/main" id="{FEA4FB0F-BF2D-9643-A98B-450E327644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2905" y="204675"/>
            <a:ext cx="807453" cy="88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802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1" r:id="rId1"/>
    <p:sldLayoutId id="2147484632" r:id="rId2"/>
    <p:sldLayoutId id="2147484633" r:id="rId3"/>
    <p:sldLayoutId id="2147484634" r:id="rId4"/>
    <p:sldLayoutId id="2147484635" r:id="rId5"/>
    <p:sldLayoutId id="2147484636" r:id="rId6"/>
    <p:sldLayoutId id="2147484637" r:id="rId7"/>
    <p:sldLayoutId id="2147484638" r:id="rId8"/>
    <p:sldLayoutId id="2147484639" r:id="rId9"/>
    <p:sldLayoutId id="2147484640" r:id="rId10"/>
    <p:sldLayoutId id="2147484641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85813" y="2001522"/>
            <a:ext cx="8733456" cy="176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r" eaLnBrk="0" hangingPunct="0"/>
            <a:r>
              <a:rPr lang="en-US" sz="4400" b="1" dirty="0">
                <a:solidFill>
                  <a:srgbClr val="151C77"/>
                </a:solidFill>
                <a:latin typeface="Arial" pitchFamily="34" charset="0"/>
                <a:cs typeface="Arial" pitchFamily="34" charset="0"/>
              </a:rPr>
              <a:t>Your presentation title</a:t>
            </a:r>
          </a:p>
          <a:p>
            <a:pPr algn="r" eaLnBrk="0" hangingPunct="0"/>
            <a:endParaRPr lang="en-US" sz="4400" b="1" dirty="0">
              <a:solidFill>
                <a:srgbClr val="151C77"/>
              </a:solidFill>
              <a:latin typeface="Arial" pitchFamily="34" charset="0"/>
              <a:cs typeface="Arial" pitchFamily="34" charset="0"/>
            </a:endParaRPr>
          </a:p>
          <a:p>
            <a:pPr algn="r" eaLnBrk="0" hangingPunct="0"/>
            <a:r>
              <a:rPr lang="en-US" sz="2400" b="1" dirty="0">
                <a:solidFill>
                  <a:srgbClr val="151C77"/>
                </a:solidFill>
                <a:latin typeface="Arial" pitchFamily="34" charset="0"/>
                <a:cs typeface="Arial" pitchFamily="34" charset="0"/>
              </a:rPr>
              <a:t>Your name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4619" y="4948239"/>
            <a:ext cx="49799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2CE18-BFFC-224C-AD90-E5C098BABFC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5276" y="6574710"/>
            <a:ext cx="1871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u="none" dirty="0"/>
              <a:t>Last Updated: </a:t>
            </a:r>
            <a:fld id="{6B96FE2A-A596-4E2C-A521-0EBF40DA415D}" type="datetime5">
              <a:rPr lang="en-US" sz="1100" b="0" u="none" smtClean="0"/>
              <a:pPr/>
              <a:t>19-Sep-23</a:t>
            </a:fld>
            <a:endParaRPr lang="en-US" sz="1100" b="0" u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33698-7C05-0E43-A43C-4FA055A94397}"/>
              </a:ext>
            </a:extLst>
          </p:cNvPr>
          <p:cNvSpPr txBox="1"/>
          <p:nvPr/>
        </p:nvSpPr>
        <p:spPr>
          <a:xfrm>
            <a:off x="9387140" y="5751408"/>
            <a:ext cx="2577830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template was adapted from a presentation created by DASC 522 Fall 2020 student MSgt </a:t>
            </a:r>
            <a:r>
              <a:rPr lang="en-US" dirty="0" err="1"/>
              <a:t>Guzowski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38"/>
    </mc:Choice>
    <mc:Fallback xmlns="">
      <p:transition spd="slow" advTm="396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469D-7538-4B5B-AEAA-5E0731CF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Modeling -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32B8-CE3C-40B0-B85C-66C81631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76" y="1283270"/>
            <a:ext cx="6789489" cy="4743450"/>
          </a:xfrm>
        </p:spPr>
        <p:txBody>
          <a:bodyPr/>
          <a:lstStyle/>
          <a:p>
            <a:r>
              <a:rPr lang="en-US" dirty="0"/>
              <a:t>Used Python 3.6 in the Google </a:t>
            </a:r>
            <a:r>
              <a:rPr lang="en-US" dirty="0" err="1"/>
              <a:t>Colab</a:t>
            </a:r>
            <a:r>
              <a:rPr lang="en-US" dirty="0"/>
              <a:t> (or other) IDE, and algorithms from the </a:t>
            </a:r>
            <a:r>
              <a:rPr lang="en-US" dirty="0" err="1"/>
              <a:t>SciKit</a:t>
            </a:r>
            <a:r>
              <a:rPr lang="en-US" dirty="0"/>
              <a:t>-Learn framework</a:t>
            </a:r>
          </a:p>
          <a:p>
            <a:r>
              <a:rPr lang="en-US" dirty="0"/>
              <a:t>Selected (algorithm) due to:</a:t>
            </a:r>
          </a:p>
          <a:p>
            <a:pPr lvl="1"/>
            <a:r>
              <a:rPr lang="en-US" dirty="0"/>
              <a:t>Small number of features</a:t>
            </a:r>
          </a:p>
          <a:p>
            <a:pPr lvl="1"/>
            <a:r>
              <a:rPr lang="en-US" dirty="0"/>
              <a:t>Small dataset</a:t>
            </a:r>
          </a:p>
          <a:p>
            <a:pPr lvl="1"/>
            <a:r>
              <a:rPr lang="en-US" dirty="0"/>
              <a:t>Only 2 outcomes to classify: Reenlist, or Not Reenlist</a:t>
            </a:r>
          </a:p>
          <a:p>
            <a:r>
              <a:rPr lang="en-US" dirty="0"/>
              <a:t>Conducted 3 iterations</a:t>
            </a:r>
          </a:p>
          <a:p>
            <a:pPr lvl="1"/>
            <a:r>
              <a:rPr lang="en-US" dirty="0"/>
              <a:t>Iteration 1: Selected 4 features</a:t>
            </a:r>
          </a:p>
          <a:p>
            <a:pPr lvl="1"/>
            <a:r>
              <a:rPr lang="en-US" dirty="0"/>
              <a:t>Iteration 2: Selected feature with lowest p-value</a:t>
            </a:r>
          </a:p>
          <a:p>
            <a:pPr lvl="1"/>
            <a:r>
              <a:rPr lang="en-US" dirty="0"/>
              <a:t>Iteration 3: Normalized numerical features and selected features with lowest p-values</a:t>
            </a:r>
          </a:p>
          <a:p>
            <a:pPr lvl="2"/>
            <a:r>
              <a:rPr lang="en-US" dirty="0"/>
              <a:t>Iteration 3 was the final selected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28A88-F8FD-4DA3-BB36-AFFC6038D6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69"/>
    </mc:Choice>
    <mc:Fallback xmlns="">
      <p:transition spd="slow" advTm="636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C7D5-90E2-4CF8-90DD-3200DBB4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Modeling – Results (if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48A4-7FFC-4584-B173-77371A997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E32E5-DF51-4B4F-9D2B-211D60796989}"/>
              </a:ext>
            </a:extLst>
          </p:cNvPr>
          <p:cNvSpPr txBox="1"/>
          <p:nvPr/>
        </p:nvSpPr>
        <p:spPr>
          <a:xfrm>
            <a:off x="200661" y="5722918"/>
            <a:ext cx="16891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See “</a:t>
            </a:r>
            <a:r>
              <a:rPr lang="en-US" dirty="0" err="1"/>
              <a:t>Guzowski</a:t>
            </a:r>
            <a:r>
              <a:rPr lang="en-US" dirty="0"/>
              <a:t> </a:t>
            </a:r>
            <a:r>
              <a:rPr lang="en-US" dirty="0" err="1"/>
              <a:t>comparison.xlsx</a:t>
            </a:r>
            <a:r>
              <a:rPr lang="en-US" dirty="0"/>
              <a:t>” for an editable version of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C47A8-D1F6-3F45-91F0-820E7CAB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761"/>
            <a:ext cx="12192000" cy="34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10"/>
    </mc:Choice>
    <mc:Fallback xmlns="">
      <p:transition spd="slow" advTm="788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C7D5-90E2-4CF8-90DD-3200DBB4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Modeling – Results (if Classification)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48A4-7FFC-4584-B173-77371A997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B580B-8596-7E4F-873B-677B75D9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398607"/>
            <a:ext cx="12192000" cy="52494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E32E5-DF51-4B4F-9D2B-211D60796989}"/>
              </a:ext>
            </a:extLst>
          </p:cNvPr>
          <p:cNvSpPr txBox="1"/>
          <p:nvPr/>
        </p:nvSpPr>
        <p:spPr>
          <a:xfrm>
            <a:off x="9992582" y="5784654"/>
            <a:ext cx="16891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See “</a:t>
            </a:r>
            <a:r>
              <a:rPr lang="en-US" dirty="0" err="1"/>
              <a:t>Guzowski</a:t>
            </a:r>
            <a:r>
              <a:rPr lang="en-US" dirty="0"/>
              <a:t> </a:t>
            </a:r>
            <a:r>
              <a:rPr lang="en-US" dirty="0" err="1"/>
              <a:t>comparison.xlsx</a:t>
            </a:r>
            <a:r>
              <a:rPr lang="en-US" dirty="0"/>
              <a:t>” for an editable version of this</a:t>
            </a:r>
          </a:p>
        </p:txBody>
      </p:sp>
    </p:spTree>
    <p:extLst>
      <p:ext uri="{BB962C8B-B14F-4D97-AF65-F5344CB8AC3E}">
        <p14:creationId xmlns:p14="http://schemas.microsoft.com/office/powerpoint/2010/main" val="14518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10"/>
    </mc:Choice>
    <mc:Fallback xmlns="">
      <p:transition spd="slow" advTm="7881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27A-33AC-42BE-BAAF-C8EABBA1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Modeling -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B760-73FC-40B5-AAE3-13F0BCC2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5" y="1496616"/>
            <a:ext cx="11197167" cy="4743450"/>
          </a:xfrm>
        </p:spPr>
        <p:txBody>
          <a:bodyPr/>
          <a:lstStyle/>
          <a:p>
            <a:r>
              <a:rPr lang="en-US" dirty="0"/>
              <a:t>Used Keras and TensorFlow frameworks within (your IDE)</a:t>
            </a:r>
          </a:p>
          <a:p>
            <a:r>
              <a:rPr lang="en-US" dirty="0"/>
              <a:t>Discuss the structure of your NN &amp; choices that led to that, such as</a:t>
            </a:r>
          </a:p>
          <a:p>
            <a:pPr lvl="1"/>
            <a:r>
              <a:rPr lang="en-US" dirty="0"/>
              <a:t>Data quantity</a:t>
            </a:r>
          </a:p>
          <a:p>
            <a:pPr lvl="1"/>
            <a:r>
              <a:rPr lang="en-US" dirty="0"/>
              <a:t>Your type of problem (regression or classification)</a:t>
            </a:r>
          </a:p>
          <a:p>
            <a:pPr lvl="1"/>
            <a:r>
              <a:rPr lang="en-US" dirty="0"/>
              <a:t>Problem complexity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Justify your choice of compile &amp; fit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B7B5A-539E-4889-98D4-37BA6CB6A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4E11F-AF6A-C04C-BB8D-D5BF1984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556" y="2569973"/>
            <a:ext cx="3474126" cy="21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59"/>
    </mc:Choice>
    <mc:Fallback xmlns="">
      <p:transition spd="slow" advTm="4465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27A-33AC-42BE-BAAF-C8EABBA1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Method - Hyperparameter Sweeps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B760-73FC-40B5-AAE3-13F0BCC2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5" y="1496616"/>
            <a:ext cx="11197167" cy="4743450"/>
          </a:xfrm>
        </p:spPr>
        <p:txBody>
          <a:bodyPr/>
          <a:lstStyle/>
          <a:p>
            <a:r>
              <a:rPr lang="en-US" dirty="0"/>
              <a:t>Tested 4 hyperparameter sweeps:</a:t>
            </a:r>
          </a:p>
          <a:p>
            <a:pPr lvl="1"/>
            <a:r>
              <a:rPr lang="en-US" dirty="0"/>
              <a:t>Iteration 1: Batch Size and Epochs</a:t>
            </a:r>
          </a:p>
          <a:p>
            <a:pPr lvl="2"/>
            <a:r>
              <a:rPr lang="en-US" dirty="0"/>
              <a:t>Batch sizes of 10, 20, 30</a:t>
            </a:r>
          </a:p>
          <a:p>
            <a:pPr lvl="2"/>
            <a:r>
              <a:rPr lang="en-US" dirty="0"/>
              <a:t>Epochs of 10, 50, 100</a:t>
            </a:r>
          </a:p>
          <a:p>
            <a:pPr lvl="1"/>
            <a:r>
              <a:rPr lang="en-US" dirty="0"/>
              <a:t>Iteration 2: Change Optimizer</a:t>
            </a:r>
          </a:p>
          <a:p>
            <a:pPr lvl="2"/>
            <a:r>
              <a:rPr lang="en-US" dirty="0"/>
              <a:t> Stochastic Gradient Descent to Adam</a:t>
            </a:r>
          </a:p>
          <a:p>
            <a:pPr lvl="1"/>
            <a:r>
              <a:rPr lang="en-US" dirty="0"/>
              <a:t>Iteration 3: Add additional complexity</a:t>
            </a:r>
          </a:p>
          <a:p>
            <a:pPr lvl="2"/>
            <a:r>
              <a:rPr lang="en-US" dirty="0"/>
              <a:t>Hidden Layer with 6 nodes</a:t>
            </a:r>
          </a:p>
          <a:p>
            <a:r>
              <a:rPr lang="en-US" dirty="0"/>
              <a:t>Regularization</a:t>
            </a:r>
          </a:p>
          <a:p>
            <a:pPr lvl="1"/>
            <a:r>
              <a:rPr lang="en-US" dirty="0"/>
              <a:t>Utilized Early Stopping Technique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B7B5A-539E-4889-98D4-37BA6CB6A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7DAC0-2221-E94C-8981-B782ED87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026" y="1622571"/>
            <a:ext cx="3194656" cy="1884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BFD81-6B4C-A143-9663-692A25EB1748}"/>
              </a:ext>
            </a:extLst>
          </p:cNvPr>
          <p:cNvSpPr txBox="1"/>
          <p:nvPr/>
        </p:nvSpPr>
        <p:spPr>
          <a:xfrm>
            <a:off x="9396333" y="3632698"/>
            <a:ext cx="2509467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u="none" dirty="0"/>
              <a:t>Feel free to delete this!</a:t>
            </a:r>
          </a:p>
          <a:p>
            <a:endParaRPr lang="en-US" sz="900" dirty="0"/>
          </a:p>
          <a:p>
            <a:r>
              <a:rPr lang="en-US" sz="900" u="none" dirty="0"/>
              <a:t>https://</a:t>
            </a:r>
            <a:r>
              <a:rPr lang="en-US" sz="900" u="none" dirty="0" err="1"/>
              <a:t>towardsdatascience.com</a:t>
            </a:r>
            <a:r>
              <a:rPr lang="en-US" sz="900" u="none" dirty="0"/>
              <a:t>/a-i-enhanced-molecular-discovery-and-optimization-9434f3f8a593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E2229-DBA8-2349-A267-1FDC9BE0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778" y="4489034"/>
            <a:ext cx="1118642" cy="16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59"/>
    </mc:Choice>
    <mc:Fallback xmlns="">
      <p:transition spd="slow" advTm="446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C7D5-90E2-4CF8-90DD-3200DBB4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Modeling – Results (if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48A4-7FFC-4584-B173-77371A997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734D9-C042-E843-921C-C6612E55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088"/>
            <a:ext cx="12192000" cy="55469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E32E5-DF51-4B4F-9D2B-211D60796989}"/>
              </a:ext>
            </a:extLst>
          </p:cNvPr>
          <p:cNvSpPr txBox="1"/>
          <p:nvPr/>
        </p:nvSpPr>
        <p:spPr>
          <a:xfrm>
            <a:off x="9992582" y="5802293"/>
            <a:ext cx="16891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See “</a:t>
            </a:r>
            <a:r>
              <a:rPr lang="en-US" dirty="0" err="1"/>
              <a:t>Guzowski</a:t>
            </a:r>
            <a:r>
              <a:rPr lang="en-US" dirty="0"/>
              <a:t> </a:t>
            </a:r>
            <a:r>
              <a:rPr lang="en-US" dirty="0" err="1"/>
              <a:t>comparison.xlsx</a:t>
            </a:r>
            <a:r>
              <a:rPr lang="en-US" dirty="0"/>
              <a:t>” for an editable version of this</a:t>
            </a:r>
          </a:p>
        </p:txBody>
      </p:sp>
    </p:spTree>
    <p:extLst>
      <p:ext uri="{BB962C8B-B14F-4D97-AF65-F5344CB8AC3E}">
        <p14:creationId xmlns:p14="http://schemas.microsoft.com/office/powerpoint/2010/main" val="15445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10"/>
    </mc:Choice>
    <mc:Fallback xmlns="">
      <p:transition spd="slow" advTm="7881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C7D5-90E2-4CF8-90DD-3200DBB4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Modeling – Results (if Classification)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48A4-7FFC-4584-B173-77371A997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835ED-B59A-A844-B48E-B6D0990E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" y="1275557"/>
            <a:ext cx="10668000" cy="56345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E32E5-DF51-4B4F-9D2B-211D60796989}"/>
              </a:ext>
            </a:extLst>
          </p:cNvPr>
          <p:cNvSpPr txBox="1"/>
          <p:nvPr/>
        </p:nvSpPr>
        <p:spPr>
          <a:xfrm>
            <a:off x="10233491" y="5314613"/>
            <a:ext cx="16891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See “</a:t>
            </a:r>
            <a:r>
              <a:rPr lang="en-US" dirty="0" err="1"/>
              <a:t>Guzowski</a:t>
            </a:r>
            <a:r>
              <a:rPr lang="en-US" dirty="0"/>
              <a:t> </a:t>
            </a:r>
            <a:r>
              <a:rPr lang="en-US" dirty="0" err="1"/>
              <a:t>comparison.xlsx</a:t>
            </a:r>
            <a:r>
              <a:rPr lang="en-US" dirty="0"/>
              <a:t>” for an editable version of this</a:t>
            </a:r>
          </a:p>
        </p:txBody>
      </p:sp>
    </p:spTree>
    <p:extLst>
      <p:ext uri="{BB962C8B-B14F-4D97-AF65-F5344CB8AC3E}">
        <p14:creationId xmlns:p14="http://schemas.microsoft.com/office/powerpoint/2010/main" val="34973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10"/>
    </mc:Choice>
    <mc:Fallback xmlns="">
      <p:transition spd="slow" advTm="7881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6E42-5561-4324-8E4D-07DD880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921EB-B730-4CDD-B2A6-9D78BAD82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7D9DC-F33C-AF46-8916-23EE393D0E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68" y="2304784"/>
            <a:ext cx="6875730" cy="38977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C62002-DCBB-B24F-819E-F7AB4B20A1FE}"/>
              </a:ext>
            </a:extLst>
          </p:cNvPr>
          <p:cNvSpPr txBox="1"/>
          <p:nvPr/>
        </p:nvSpPr>
        <p:spPr>
          <a:xfrm>
            <a:off x="4108087" y="1290699"/>
            <a:ext cx="417155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dirty="0"/>
              <a:t>The example below is for regression, but for classification you could substitute accuracy or another metric for RMSE</a:t>
            </a:r>
          </a:p>
        </p:txBody>
      </p:sp>
    </p:spTree>
    <p:extLst>
      <p:ext uri="{BB962C8B-B14F-4D97-AF65-F5344CB8AC3E}">
        <p14:creationId xmlns:p14="http://schemas.microsoft.com/office/powerpoint/2010/main" val="19659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22"/>
    </mc:Choice>
    <mc:Fallback xmlns="">
      <p:transition spd="slow" advTm="4542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921EB-B730-4CDD-B2A6-9D78BAD82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723EB61-1DF5-274D-9F6D-E74D5AE5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76" y="3588327"/>
            <a:ext cx="3694176" cy="2722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5DFA9-1012-B947-B17A-06456B72DA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78" y="1392816"/>
            <a:ext cx="3709196" cy="24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8464B6-B676-D34C-A5E1-F3807E44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682" y="69057"/>
            <a:ext cx="9525000" cy="1143000"/>
          </a:xfrm>
        </p:spPr>
        <p:txBody>
          <a:bodyPr/>
          <a:lstStyle/>
          <a:p>
            <a:r>
              <a:rPr lang="en-US" dirty="0"/>
              <a:t>Evaluation - Final Model &amp; Metrics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F0B01E-42B0-2E4A-9F04-2BB820464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5" y="1496616"/>
            <a:ext cx="4721469" cy="4743450"/>
          </a:xfrm>
        </p:spPr>
        <p:txBody>
          <a:bodyPr/>
          <a:lstStyle/>
          <a:p>
            <a:r>
              <a:rPr lang="en-US" dirty="0"/>
              <a:t>The final model selected was …</a:t>
            </a:r>
          </a:p>
          <a:p>
            <a:r>
              <a:rPr lang="en-US" dirty="0"/>
              <a:t>Be sure to discuss the performance difference between the training &amp; test/holdout datasets</a:t>
            </a:r>
          </a:p>
        </p:txBody>
      </p:sp>
    </p:spTree>
    <p:extLst>
      <p:ext uri="{BB962C8B-B14F-4D97-AF65-F5344CB8AC3E}">
        <p14:creationId xmlns:p14="http://schemas.microsoft.com/office/powerpoint/2010/main" val="40843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22"/>
    </mc:Choice>
    <mc:Fallback xmlns="">
      <p:transition spd="slow" advTm="4542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6E42-5561-4324-8E4D-07DD880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921EB-B730-4CDD-B2A6-9D78BAD82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2002-DCBB-B24F-819E-F7AB4B20A1FE}"/>
              </a:ext>
            </a:extLst>
          </p:cNvPr>
          <p:cNvSpPr txBox="1"/>
          <p:nvPr/>
        </p:nvSpPr>
        <p:spPr>
          <a:xfrm>
            <a:off x="784018" y="1446312"/>
            <a:ext cx="91040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Talk the audience through a simple application of your model, qualitative or quantitative. How can it be used to further the mission of your organization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Qualitative applications: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mention how you could apply inferences from classical modeling - here is an example from an AF Drug Testing Lab student: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Inference “younger, less educated individuals who exhibit sensation seeking behavior and are open to experience tend to be at higher risk for THC (pot) use”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Application: we recommend a personality survey for new employees, and focus drug prevention efforts on those at highest risk for TCH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Quantitative applications: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how can you best use the prediction of the model to make a decision?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You could create an excel (or Python) analysis showing how a decision could be made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Be sure to mention the impact of that decision (i.e. we could save $500K, avoid 20% of space launch failures, or </a:t>
            </a:r>
            <a:r>
              <a:rPr lang="en-US" sz="1800" dirty="0" err="1"/>
              <a:t>predeploy</a:t>
            </a:r>
            <a:r>
              <a:rPr lang="en-US" sz="1800" dirty="0"/>
              <a:t> food aid to areas that have the highest risk for a food crisis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8EB82-7A6A-40B9-1F92-C95CA76F75D2}"/>
              </a:ext>
            </a:extLst>
          </p:cNvPr>
          <p:cNvSpPr txBox="1"/>
          <p:nvPr/>
        </p:nvSpPr>
        <p:spPr>
          <a:xfrm>
            <a:off x="9888069" y="4470400"/>
            <a:ext cx="1947575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dirty="0"/>
              <a:t>There are way too many words on this example slide – I just copied/pasted from the word template to give ideas</a:t>
            </a:r>
          </a:p>
        </p:txBody>
      </p:sp>
    </p:spTree>
    <p:extLst>
      <p:ext uri="{BB962C8B-B14F-4D97-AF65-F5344CB8AC3E}">
        <p14:creationId xmlns:p14="http://schemas.microsoft.com/office/powerpoint/2010/main" val="12668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22"/>
    </mc:Choice>
    <mc:Fallback xmlns="">
      <p:transition spd="slow" advTm="454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6139-D0C2-4A3D-A260-9F7C94F4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9B8E-8A2C-476D-83C6-899F992B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16" y="1858074"/>
            <a:ext cx="11197167" cy="4743450"/>
          </a:xfrm>
        </p:spPr>
        <p:txBody>
          <a:bodyPr/>
          <a:lstStyle/>
          <a:p>
            <a:r>
              <a:rPr lang="en-US" sz="2800" dirty="0"/>
              <a:t>Mission Understanding</a:t>
            </a:r>
          </a:p>
          <a:p>
            <a:r>
              <a:rPr lang="en-US" sz="2800" dirty="0"/>
              <a:t>Data Understanding </a:t>
            </a:r>
          </a:p>
          <a:p>
            <a:r>
              <a:rPr lang="en-US" sz="2800" dirty="0"/>
              <a:t>Data Preparation</a:t>
            </a:r>
          </a:p>
          <a:p>
            <a:r>
              <a:rPr lang="en-US" sz="2800" dirty="0"/>
              <a:t>Classical Modeling</a:t>
            </a:r>
          </a:p>
          <a:p>
            <a:r>
              <a:rPr lang="en-US" sz="2800" dirty="0"/>
              <a:t>Neural Network Modeling</a:t>
            </a:r>
          </a:p>
          <a:p>
            <a:r>
              <a:rPr lang="en-US" sz="2800" dirty="0"/>
              <a:t>Evaluation &amp; Deployment</a:t>
            </a:r>
          </a:p>
          <a:p>
            <a:r>
              <a:rPr lang="en-US" sz="28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AA521-36BF-4656-A66E-73E310932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587AF-CAB0-644D-BD8F-2E378A8BD138}"/>
              </a:ext>
            </a:extLst>
          </p:cNvPr>
          <p:cNvSpPr txBox="1"/>
          <p:nvPr/>
        </p:nvSpPr>
        <p:spPr>
          <a:xfrm>
            <a:off x="5797779" y="5029719"/>
            <a:ext cx="2577830" cy="16004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slide template has a lot of room on the right for appealing pictures (or informative graphs/tables).</a:t>
            </a:r>
          </a:p>
          <a:p>
            <a:r>
              <a:rPr lang="en-US" dirty="0"/>
              <a:t>If you use an internet graphic, paste the link like this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653FA-BB8C-CE47-BF93-7EB51929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841" y="2313768"/>
            <a:ext cx="3517159" cy="26542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E68D-C7D3-584C-B70B-06456C73E4F9}"/>
              </a:ext>
            </a:extLst>
          </p:cNvPr>
          <p:cNvSpPr/>
          <p:nvPr/>
        </p:nvSpPr>
        <p:spPr>
          <a:xfrm>
            <a:off x="8495640" y="5034485"/>
            <a:ext cx="29343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u="none" dirty="0"/>
              <a:t>https://</a:t>
            </a:r>
            <a:r>
              <a:rPr lang="en-US" sz="1000" u="none" dirty="0" err="1"/>
              <a:t>towardsdatascience.com</a:t>
            </a:r>
            <a:r>
              <a:rPr lang="en-US" sz="1000" u="none" dirty="0"/>
              <a:t>/neural-network-optimization-7ca72d4db3e0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8BBB0-4522-B746-908B-6940BF86E1E6}"/>
              </a:ext>
            </a:extLst>
          </p:cNvPr>
          <p:cNvSpPr txBox="1"/>
          <p:nvPr/>
        </p:nvSpPr>
        <p:spPr>
          <a:xfrm>
            <a:off x="3821128" y="363724"/>
            <a:ext cx="2577830" cy="11695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 this slide, verbally mention that the headings are aligned with the cross-industry standard process for data mining (CRISP-DM). </a:t>
            </a:r>
          </a:p>
        </p:txBody>
      </p:sp>
    </p:spTree>
    <p:extLst>
      <p:ext uri="{BB962C8B-B14F-4D97-AF65-F5344CB8AC3E}">
        <p14:creationId xmlns:p14="http://schemas.microsoft.com/office/powerpoint/2010/main" val="248991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45"/>
    </mc:Choice>
    <mc:Fallback xmlns="">
      <p:transition spd="slow" advTm="343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022C-199C-4E27-AF25-283C8416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B3F4-B0B3-4E80-AAC6-173DA484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points from the conclusion of your paper</a:t>
            </a:r>
          </a:p>
          <a:p>
            <a:r>
              <a:rPr lang="en-US" dirty="0"/>
              <a:t>Avoid introducing new information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4F6F7-DEB8-48E7-901E-5EBBE004C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29"/>
    </mc:Choice>
    <mc:Fallback xmlns="">
      <p:transition spd="slow" advTm="6272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022C-199C-4E27-AF25-283C8416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B3F4-B0B3-4E80-AAC6-173DA484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your word bibliography here, and cite sources using the IEEE format [1]. You don’t have to cite every source in your presentation.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4F6F7-DEB8-48E7-901E-5EBBE004C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80808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B1F287-168E-8D4B-AD49-EFB53B16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73482"/>
              </p:ext>
            </p:extLst>
          </p:nvPr>
        </p:nvGraphicFramePr>
        <p:xfrm>
          <a:off x="633130" y="2190170"/>
          <a:ext cx="10806057" cy="38711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9598">
                  <a:extLst>
                    <a:ext uri="{9D8B030D-6E8A-4147-A177-3AD203B41FA5}">
                      <a16:colId xmlns:a16="http://schemas.microsoft.com/office/drawing/2014/main" val="1236505013"/>
                    </a:ext>
                  </a:extLst>
                </a:gridCol>
                <a:gridCol w="10476459">
                  <a:extLst>
                    <a:ext uri="{9D8B030D-6E8A-4147-A177-3AD203B41FA5}">
                      <a16:colId xmlns:a16="http://schemas.microsoft.com/office/drawing/2014/main" val="2607660056"/>
                    </a:ext>
                  </a:extLst>
                </a:gridCol>
              </a:tblGrid>
              <a:tr h="37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[1]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P. K. Tong, M. G. Mattock, B. J. Asch, J. Hosek and F. Knutson, "Modeling Career Enlisted Aviator Retention in the U.S. Air Force," Rand Corporation, Santa Monica, 2020.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extLst>
                  <a:ext uri="{0D108BD9-81ED-4DB2-BD59-A6C34878D82A}">
                    <a16:rowId xmlns:a16="http://schemas.microsoft.com/office/drawing/2014/main" val="1311244627"/>
                  </a:ext>
                </a:extLst>
              </a:tr>
              <a:tr h="37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[2]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 T. Ribeiro, S. Singh and C. Guestrin, ""Why Should I Trust You?" Explaining the Predictions of Any Classifier," in Proceedings of the 2016 Conference of the North American Chapter of the Association for Computational Linguistics: Demonstrations, San Diego, 2016.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extLst>
                  <a:ext uri="{0D108BD9-81ED-4DB2-BD59-A6C34878D82A}">
                    <a16:rowId xmlns:a16="http://schemas.microsoft.com/office/drawing/2014/main" val="120157660"/>
                  </a:ext>
                </a:extLst>
              </a:tr>
              <a:tr h="37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[3]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L. M. Harrington, J. H. Bigelow, A. Rothenberg, J. Pita and P. D. Emslie, "A Methodology for Modeling the Flow of Military Personnel Across Air Force Active and Reserve Components," Rand Corporation, Santa Monica, 2016.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extLst>
                  <a:ext uri="{0D108BD9-81ED-4DB2-BD59-A6C34878D82A}">
                    <a16:rowId xmlns:a16="http://schemas.microsoft.com/office/drawing/2014/main" val="447757072"/>
                  </a:ext>
                </a:extLst>
              </a:tr>
              <a:tr h="37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[4]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H. L. </a:t>
                      </a:r>
                      <a:r>
                        <a:rPr lang="en-US" sz="1000" dirty="0" err="1">
                          <a:effectLst/>
                        </a:rPr>
                        <a:t>Jantscher</a:t>
                      </a:r>
                      <a:r>
                        <a:rPr lang="en-US" sz="1000" dirty="0">
                          <a:effectLst/>
                        </a:rPr>
                        <a:t>, "An Examination of Economic Metrics as Indicators of Air Force Retention," Air Force Institute of Technology, vol. 365, 2016.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extLst>
                  <a:ext uri="{0D108BD9-81ED-4DB2-BD59-A6C34878D82A}">
                    <a16:rowId xmlns:a16="http://schemas.microsoft.com/office/drawing/2014/main" val="703779994"/>
                  </a:ext>
                </a:extLst>
              </a:tr>
              <a:tr h="37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[5]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T. S. Pujats, "Forecasting Attrition by AFSC for the United States Air Force," Air Force Institute of Technology, vol. 3200, 2020.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extLst>
                  <a:ext uri="{0D108BD9-81ED-4DB2-BD59-A6C34878D82A}">
                    <a16:rowId xmlns:a16="http://schemas.microsoft.com/office/drawing/2014/main" val="3782680690"/>
                  </a:ext>
                </a:extLst>
              </a:tr>
              <a:tr h="37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[6]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J. T. Zimmerman, "Application of Enlisted Force Retention Levels and Career Field Stability," Air Force Institute of Technology, vol. 805, 2017.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extLst>
                  <a:ext uri="{0D108BD9-81ED-4DB2-BD59-A6C34878D82A}">
                    <a16:rowId xmlns:a16="http://schemas.microsoft.com/office/drawing/2014/main" val="3455177261"/>
                  </a:ext>
                </a:extLst>
              </a:tr>
              <a:tr h="37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[7]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V. L. Wiggins, S. K. Engquist and L. T. Looper, "Applying Neural Networks to Air Force Personnel Analysis," Human Resources Directorate Manpower and Personnel Research Division, Brooks Air Force Base, 1992.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extLst>
                  <a:ext uri="{0D108BD9-81ED-4DB2-BD59-A6C34878D82A}">
                    <a16:rowId xmlns:a16="http://schemas.microsoft.com/office/drawing/2014/main" val="3203489714"/>
                  </a:ext>
                </a:extLst>
              </a:tr>
              <a:tr h="37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[8]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J. A. Schofield, "Non-Rated Air Force Line Officer Attrition Rates Using Survival Analysis," Air Force Institute of Technology, vol. 131, 2015.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extLst>
                  <a:ext uri="{0D108BD9-81ED-4DB2-BD59-A6C34878D82A}">
                    <a16:rowId xmlns:a16="http://schemas.microsoft.com/office/drawing/2014/main" val="3387136448"/>
                  </a:ext>
                </a:extLst>
              </a:tr>
              <a:tr h="37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[9]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J. T. Elliot, "Air Force Officer Attrition: An Econometric Analysis," Air Force Institute of Technology, vol. 2075, 2018.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extLst>
                  <a:ext uri="{0D108BD9-81ED-4DB2-BD59-A6C34878D82A}">
                    <a16:rowId xmlns:a16="http://schemas.microsoft.com/office/drawing/2014/main" val="466469872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[10]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X. Zhu, "Forecasting Employee Turnover in Large Organizations," University of Tennessee, vol. 3985, 2016.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193" marR="9193" marT="9193" marB="9193"/>
                </a:tc>
                <a:extLst>
                  <a:ext uri="{0D108BD9-81ED-4DB2-BD59-A6C34878D82A}">
                    <a16:rowId xmlns:a16="http://schemas.microsoft.com/office/drawing/2014/main" val="34074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29"/>
    </mc:Choice>
    <mc:Fallback xmlns="">
      <p:transition spd="slow" advTm="6272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84D1-E1C0-4E6A-BDCD-965D6EA0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18E9-6D71-4361-9862-1CC21E25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65" y="1437893"/>
            <a:ext cx="11077677" cy="4743450"/>
          </a:xfrm>
        </p:spPr>
        <p:txBody>
          <a:bodyPr/>
          <a:lstStyle/>
          <a:p>
            <a:r>
              <a:rPr lang="en-US" dirty="0"/>
              <a:t>Organization supported: </a:t>
            </a:r>
          </a:p>
          <a:p>
            <a:r>
              <a:rPr lang="en-US" dirty="0"/>
              <a:t>Background information about your topic (you could summarize section 1 of your paper)</a:t>
            </a:r>
          </a:p>
          <a:p>
            <a:r>
              <a:rPr lang="en-US" dirty="0"/>
              <a:t>This could be a good slide to cite references from your bibliography slide [1]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D2F5B-CE9A-4B63-9921-14F523877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81"/>
    </mc:Choice>
    <mc:Fallback xmlns="">
      <p:transition spd="slow" advTm="1180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959D-0811-46C4-80E0-AA664DD5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DF07-56B4-46B2-8ECB-E888DFB5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5" y="1496616"/>
            <a:ext cx="11197167" cy="4743450"/>
          </a:xfrm>
        </p:spPr>
        <p:txBody>
          <a:bodyPr/>
          <a:lstStyle/>
          <a:p>
            <a:r>
              <a:rPr lang="en-US" sz="2400" dirty="0"/>
              <a:t>Research Question:</a:t>
            </a:r>
          </a:p>
          <a:p>
            <a:pPr lvl="1"/>
            <a:r>
              <a:rPr lang="en-US" sz="2400" dirty="0"/>
              <a:t>…</a:t>
            </a:r>
          </a:p>
          <a:p>
            <a:pPr lvl="2"/>
            <a:endParaRPr lang="en-US" sz="2400" dirty="0"/>
          </a:p>
          <a:p>
            <a:r>
              <a:rPr lang="en-US" sz="2400" dirty="0"/>
              <a:t>Success Criteria:</a:t>
            </a:r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CEF20-C42E-4A4F-9BE8-88264AD86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64"/>
    </mc:Choice>
    <mc:Fallback xmlns="">
      <p:transition spd="slow" advTm="466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9E1BAA0-DE03-45B8-8D9B-8FB881314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55859"/>
              </p:ext>
            </p:extLst>
          </p:nvPr>
        </p:nvGraphicFramePr>
        <p:xfrm>
          <a:off x="6344536" y="4421865"/>
          <a:ext cx="5270500" cy="1362075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8367446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83050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0373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4259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9279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57207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48714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03815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8346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65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BONUS_ELIG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252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SVC_YRS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32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DRILL_PAY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473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REENLIST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618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SVC_RES_STATE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4854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1C0B81-E18B-49B4-9E63-4B728051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86A1-85CD-43E6-9F53-D4485097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87" y="1392327"/>
            <a:ext cx="6391063" cy="4743450"/>
          </a:xfrm>
        </p:spPr>
        <p:txBody>
          <a:bodyPr/>
          <a:lstStyle/>
          <a:p>
            <a:r>
              <a:rPr lang="en-US" sz="1600" dirty="0"/>
              <a:t>Dataset details:</a:t>
            </a:r>
          </a:p>
          <a:p>
            <a:pPr lvl="1"/>
            <a:r>
              <a:rPr lang="en-US" sz="1600" dirty="0"/>
              <a:t>Sample consisted of enlisted members from FY19</a:t>
            </a:r>
          </a:p>
          <a:p>
            <a:pPr lvl="1"/>
            <a:r>
              <a:rPr lang="en-US" sz="1600" dirty="0"/>
              <a:t>357 Observations</a:t>
            </a:r>
          </a:p>
          <a:p>
            <a:pPr lvl="2"/>
            <a:r>
              <a:rPr lang="en-US" sz="1600" dirty="0"/>
              <a:t>260 Reenlisted</a:t>
            </a:r>
          </a:p>
          <a:p>
            <a:pPr lvl="2"/>
            <a:r>
              <a:rPr lang="en-US" sz="1600" dirty="0"/>
              <a:t>97 Did not reenlist</a:t>
            </a:r>
          </a:p>
          <a:p>
            <a:pPr lvl="2"/>
            <a:r>
              <a:rPr lang="en-US" sz="1600" dirty="0"/>
              <a:t>FY 19 Retention rate: 72.83%</a:t>
            </a:r>
          </a:p>
          <a:p>
            <a:pPr lvl="1"/>
            <a:r>
              <a:rPr lang="en-US" sz="1600" dirty="0"/>
              <a:t>8 Features</a:t>
            </a:r>
          </a:p>
          <a:p>
            <a:pPr lvl="2"/>
            <a:r>
              <a:rPr lang="en-US" sz="1600" dirty="0"/>
              <a:t>Bonus Eligibility</a:t>
            </a:r>
          </a:p>
          <a:p>
            <a:pPr lvl="2"/>
            <a:r>
              <a:rPr lang="en-US" sz="1600" dirty="0"/>
              <a:t>Years of Service</a:t>
            </a:r>
          </a:p>
          <a:p>
            <a:pPr lvl="2"/>
            <a:r>
              <a:rPr lang="en-US" sz="1600" dirty="0"/>
              <a:t>Pay Grade</a:t>
            </a:r>
          </a:p>
          <a:p>
            <a:pPr lvl="2"/>
            <a:r>
              <a:rPr lang="en-US" sz="1600" dirty="0"/>
              <a:t>Drill Pay </a:t>
            </a:r>
          </a:p>
          <a:p>
            <a:pPr lvl="2"/>
            <a:r>
              <a:rPr lang="en-US" sz="1600" dirty="0"/>
              <a:t>Reenlist </a:t>
            </a:r>
          </a:p>
          <a:p>
            <a:pPr lvl="2"/>
            <a:r>
              <a:rPr lang="en-US" sz="1600" dirty="0"/>
              <a:t>Service vs Resident State </a:t>
            </a:r>
          </a:p>
          <a:p>
            <a:pPr lvl="2"/>
            <a:r>
              <a:rPr lang="en-US" sz="1600" dirty="0"/>
              <a:t>Career Field</a:t>
            </a:r>
          </a:p>
          <a:p>
            <a:pPr lvl="2"/>
            <a:r>
              <a:rPr lang="en-US" sz="1600" dirty="0"/>
              <a:t>Air Force Specialty Code (AFSC)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8921E-5A6A-405F-8E11-F368AAF2E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80808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A0805B-B3FD-463F-95A4-FFB72B9AD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45597"/>
              </p:ext>
            </p:extLst>
          </p:nvPr>
        </p:nvGraphicFramePr>
        <p:xfrm>
          <a:off x="6369936" y="2191130"/>
          <a:ext cx="5219700" cy="1162050"/>
        </p:xfrm>
        <a:graphic>
          <a:graphicData uri="http://schemas.openxmlformats.org/drawingml/2006/table">
            <a:tbl>
              <a:tblPr/>
              <a:tblGrid>
                <a:gridCol w="370798">
                  <a:extLst>
                    <a:ext uri="{9D8B030D-6E8A-4147-A177-3AD203B41FA5}">
                      <a16:colId xmlns:a16="http://schemas.microsoft.com/office/drawing/2014/main" val="467798584"/>
                    </a:ext>
                  </a:extLst>
                </a:gridCol>
                <a:gridCol w="697228">
                  <a:extLst>
                    <a:ext uri="{9D8B030D-6E8A-4147-A177-3AD203B41FA5}">
                      <a16:colId xmlns:a16="http://schemas.microsoft.com/office/drawing/2014/main" val="2512911962"/>
                    </a:ext>
                  </a:extLst>
                </a:gridCol>
                <a:gridCol w="484890">
                  <a:extLst>
                    <a:ext uri="{9D8B030D-6E8A-4147-A177-3AD203B41FA5}">
                      <a16:colId xmlns:a16="http://schemas.microsoft.com/office/drawing/2014/main" val="2811369697"/>
                    </a:ext>
                  </a:extLst>
                </a:gridCol>
                <a:gridCol w="646520">
                  <a:extLst>
                    <a:ext uri="{9D8B030D-6E8A-4147-A177-3AD203B41FA5}">
                      <a16:colId xmlns:a16="http://schemas.microsoft.com/office/drawing/2014/main" val="3609374051"/>
                    </a:ext>
                  </a:extLst>
                </a:gridCol>
                <a:gridCol w="583136">
                  <a:extLst>
                    <a:ext uri="{9D8B030D-6E8A-4147-A177-3AD203B41FA5}">
                      <a16:colId xmlns:a16="http://schemas.microsoft.com/office/drawing/2014/main" val="1611407610"/>
                    </a:ext>
                  </a:extLst>
                </a:gridCol>
                <a:gridCol w="522921">
                  <a:extLst>
                    <a:ext uri="{9D8B030D-6E8A-4147-A177-3AD203B41FA5}">
                      <a16:colId xmlns:a16="http://schemas.microsoft.com/office/drawing/2014/main" val="2852574553"/>
                    </a:ext>
                  </a:extLst>
                </a:gridCol>
                <a:gridCol w="836673">
                  <a:extLst>
                    <a:ext uri="{9D8B030D-6E8A-4147-A177-3AD203B41FA5}">
                      <a16:colId xmlns:a16="http://schemas.microsoft.com/office/drawing/2014/main" val="2323147749"/>
                    </a:ext>
                  </a:extLst>
                </a:gridCol>
                <a:gridCol w="773289">
                  <a:extLst>
                    <a:ext uri="{9D8B030D-6E8A-4147-A177-3AD203B41FA5}">
                      <a16:colId xmlns:a16="http://schemas.microsoft.com/office/drawing/2014/main" val="3283488934"/>
                    </a:ext>
                  </a:extLst>
                </a:gridCol>
                <a:gridCol w="304245">
                  <a:extLst>
                    <a:ext uri="{9D8B030D-6E8A-4147-A177-3AD203B41FA5}">
                      <a16:colId xmlns:a16="http://schemas.microsoft.com/office/drawing/2014/main" val="222004988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BONUS_ELIG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SVC_YRS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PAY_GRADE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DRILL_PAY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REENLIST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SVC_RES_STATE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CAREER_FIELD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955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13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1N4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914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1N0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260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0418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4Y0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7927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BD1B4EC-D3CB-40C4-B961-F7BD22C673BC}"/>
              </a:ext>
            </a:extLst>
          </p:cNvPr>
          <p:cNvSpPr txBox="1"/>
          <p:nvPr/>
        </p:nvSpPr>
        <p:spPr>
          <a:xfrm>
            <a:off x="8016830" y="190013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 Sample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346DE-2E3A-4040-8537-6550F4ABAD7F}"/>
              </a:ext>
            </a:extLst>
          </p:cNvPr>
          <p:cNvSpPr txBox="1"/>
          <p:nvPr/>
        </p:nvSpPr>
        <p:spPr>
          <a:xfrm>
            <a:off x="7896669" y="4332253"/>
            <a:ext cx="1563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3526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301"/>
    </mc:Choice>
    <mc:Fallback xmlns="">
      <p:transition spd="slow" advTm="1683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BF933E-B1CA-4642-9516-2C4C2719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76" y="1283270"/>
            <a:ext cx="11197167" cy="4743450"/>
          </a:xfrm>
        </p:spPr>
        <p:txBody>
          <a:bodyPr/>
          <a:lstStyle/>
          <a:p>
            <a:r>
              <a:rPr lang="en-US" dirty="0"/>
              <a:t>Reenlistments and Non-Reenlistments by Career Field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Intelligence career field’s low retention rate may be having an outsize impact on the overall retention rate, as it comprises 63% of all non-reenlistments</a:t>
            </a:r>
          </a:p>
          <a:p>
            <a:r>
              <a:rPr lang="en-US" dirty="0"/>
              <a:t>The low retention rates for Intelligence and Civil Engineering confirmed anecdotal information provided by the Career Advisor’s office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47799-F585-41A6-93A2-275A0BC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1ADFC-47CA-4B3A-B4D0-F774D7F48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A505CB0-C6F4-4391-AE73-CA5EF303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0" y="1664141"/>
            <a:ext cx="6061026" cy="285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50B4A3-7DF6-4566-B16A-E95515A1B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5096"/>
              </p:ext>
            </p:extLst>
          </p:nvPr>
        </p:nvGraphicFramePr>
        <p:xfrm>
          <a:off x="7110872" y="2502895"/>
          <a:ext cx="3911600" cy="1533525"/>
        </p:xfrm>
        <a:graphic>
          <a:graphicData uri="http://schemas.openxmlformats.org/drawingml/2006/table">
            <a:tbl>
              <a:tblPr/>
              <a:tblGrid>
                <a:gridCol w="228045">
                  <a:extLst>
                    <a:ext uri="{9D8B030D-6E8A-4147-A177-3AD203B41FA5}">
                      <a16:colId xmlns:a16="http://schemas.microsoft.com/office/drawing/2014/main" val="2419332605"/>
                    </a:ext>
                  </a:extLst>
                </a:gridCol>
                <a:gridCol w="1510796">
                  <a:extLst>
                    <a:ext uri="{9D8B030D-6E8A-4147-A177-3AD203B41FA5}">
                      <a16:colId xmlns:a16="http://schemas.microsoft.com/office/drawing/2014/main" val="1112912041"/>
                    </a:ext>
                  </a:extLst>
                </a:gridCol>
                <a:gridCol w="484595">
                  <a:extLst>
                    <a:ext uri="{9D8B030D-6E8A-4147-A177-3AD203B41FA5}">
                      <a16:colId xmlns:a16="http://schemas.microsoft.com/office/drawing/2014/main" val="568932746"/>
                    </a:ext>
                  </a:extLst>
                </a:gridCol>
                <a:gridCol w="750647">
                  <a:extLst>
                    <a:ext uri="{9D8B030D-6E8A-4147-A177-3AD203B41FA5}">
                      <a16:colId xmlns:a16="http://schemas.microsoft.com/office/drawing/2014/main" val="2072309969"/>
                    </a:ext>
                  </a:extLst>
                </a:gridCol>
                <a:gridCol w="937517">
                  <a:extLst>
                    <a:ext uri="{9D8B030D-6E8A-4147-A177-3AD203B41FA5}">
                      <a16:colId xmlns:a16="http://schemas.microsoft.com/office/drawing/2014/main" val="3114936026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CAREER FIELD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REENLISTED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REENLISTMENT PERCENTAGE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423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Intelligence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24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Aerospace Maintenance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196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Maintenance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456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 Engineering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809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8553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171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AD2644-7CDE-41F7-B879-0E9A3D9ECF21}"/>
              </a:ext>
            </a:extLst>
          </p:cNvPr>
          <p:cNvSpPr txBox="1"/>
          <p:nvPr/>
        </p:nvSpPr>
        <p:spPr>
          <a:xfrm>
            <a:off x="7435360" y="2195118"/>
            <a:ext cx="326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Career Fields with more than 20 Members</a:t>
            </a:r>
          </a:p>
        </p:txBody>
      </p:sp>
    </p:spTree>
    <p:extLst>
      <p:ext uri="{BB962C8B-B14F-4D97-AF65-F5344CB8AC3E}">
        <p14:creationId xmlns:p14="http://schemas.microsoft.com/office/powerpoint/2010/main" val="12708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14"/>
    </mc:Choice>
    <mc:Fallback xmlns="">
      <p:transition spd="slow" advTm="846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3276-56CA-4F96-A787-FE72389B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5C5B2-B5DB-48F8-B3C1-EA8B8A51F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80808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C99C54-0A3B-44D2-A82D-B8EB4AD2477D}"/>
              </a:ext>
            </a:extLst>
          </p:cNvPr>
          <p:cNvCxnSpPr/>
          <p:nvPr/>
        </p:nvCxnSpPr>
        <p:spPr bwMode="auto">
          <a:xfrm>
            <a:off x="6096000" y="1462024"/>
            <a:ext cx="0" cy="48152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E60E9E-13A9-4D95-A363-42F3200EFF37}"/>
              </a:ext>
            </a:extLst>
          </p:cNvPr>
          <p:cNvCxnSpPr>
            <a:cxnSpLocks/>
          </p:cNvCxnSpPr>
          <p:nvPr/>
        </p:nvCxnSpPr>
        <p:spPr bwMode="auto">
          <a:xfrm>
            <a:off x="815130" y="3867325"/>
            <a:ext cx="103604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57BDDC-44D1-4FB1-86EA-92A1EA87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47" y="1432420"/>
            <a:ext cx="3214985" cy="235545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4DD93BF-7A81-48B6-A56F-17AD29E0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47" y="4049791"/>
            <a:ext cx="3257130" cy="221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A699193-B75D-4DCB-BE8A-3C3FC097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10" y="1515580"/>
            <a:ext cx="3167606" cy="218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06B11F0-F823-4929-81B1-C1CF49BAF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46" y="4080272"/>
            <a:ext cx="3225642" cy="218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C5AE8B-717C-48C5-A637-D3B91CFFC053}"/>
              </a:ext>
            </a:extLst>
          </p:cNvPr>
          <p:cNvSpPr txBox="1"/>
          <p:nvPr/>
        </p:nvSpPr>
        <p:spPr>
          <a:xfrm>
            <a:off x="6196669" y="39467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Drill Pay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BD0A0-8955-4C62-9E83-A19DB5A73D15}"/>
              </a:ext>
            </a:extLst>
          </p:cNvPr>
          <p:cNvSpPr txBox="1"/>
          <p:nvPr/>
        </p:nvSpPr>
        <p:spPr>
          <a:xfrm>
            <a:off x="6154524" y="1361691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Years of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D28AC-2535-4A3D-8C59-7DB9D0118451}"/>
              </a:ext>
            </a:extLst>
          </p:cNvPr>
          <p:cNvSpPr txBox="1"/>
          <p:nvPr/>
        </p:nvSpPr>
        <p:spPr>
          <a:xfrm>
            <a:off x="540937" y="136169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Pay Grade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BF6B0-8EC0-4066-8F38-ABC1EABCB888}"/>
              </a:ext>
            </a:extLst>
          </p:cNvPr>
          <p:cNvSpPr txBox="1"/>
          <p:nvPr/>
        </p:nvSpPr>
        <p:spPr>
          <a:xfrm>
            <a:off x="540936" y="3958448"/>
            <a:ext cx="290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State &amp; Out of State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5CE8E-D83B-4A60-A12D-9CC6617B5D10}"/>
              </a:ext>
            </a:extLst>
          </p:cNvPr>
          <p:cNvSpPr txBox="1"/>
          <p:nvPr/>
        </p:nvSpPr>
        <p:spPr>
          <a:xfrm>
            <a:off x="6317764" y="2079899"/>
            <a:ext cx="2024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 could indicate that members are more likely to reenlist after they hit the 15-year mark.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01DE1D-A68C-49A6-BA94-9A99D4AA521F}"/>
              </a:ext>
            </a:extLst>
          </p:cNvPr>
          <p:cNvSpPr txBox="1"/>
          <p:nvPr/>
        </p:nvSpPr>
        <p:spPr>
          <a:xfrm>
            <a:off x="596273" y="2079899"/>
            <a:ext cx="2024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 that are Senior Non-Commissioned Officers seem almost certain to reenlist.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55237-E59E-463E-A662-918B2CE6D4B4}"/>
              </a:ext>
            </a:extLst>
          </p:cNvPr>
          <p:cNvSpPr txBox="1"/>
          <p:nvPr/>
        </p:nvSpPr>
        <p:spPr>
          <a:xfrm>
            <a:off x="6300932" y="4659304"/>
            <a:ext cx="2024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 could indicate that members making more than $125 per drill period may be more likely to reenlist.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152B-29CE-4DC7-9F79-EB1AE1781338}"/>
              </a:ext>
            </a:extLst>
          </p:cNvPr>
          <p:cNvSpPr txBox="1"/>
          <p:nvPr/>
        </p:nvSpPr>
        <p:spPr>
          <a:xfrm>
            <a:off x="630540" y="4659304"/>
            <a:ext cx="2024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Living out of state from a unit does not seem to tip the scale towards not reenlisting.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3FD63-28F5-314D-950E-39434E619DEA}"/>
              </a:ext>
            </a:extLst>
          </p:cNvPr>
          <p:cNvSpPr txBox="1"/>
          <p:nvPr/>
        </p:nvSpPr>
        <p:spPr>
          <a:xfrm>
            <a:off x="3726588" y="6527272"/>
            <a:ext cx="537153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could select the 4 most important variables and discuss them</a:t>
            </a:r>
          </a:p>
        </p:txBody>
      </p:sp>
    </p:spTree>
    <p:extLst>
      <p:ext uri="{BB962C8B-B14F-4D97-AF65-F5344CB8AC3E}">
        <p14:creationId xmlns:p14="http://schemas.microsoft.com/office/powerpoint/2010/main" val="16080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65"/>
    </mc:Choice>
    <mc:Fallback xmlns="">
      <p:transition spd="slow" advTm="745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F48CA4BB-77E8-4946-8E28-4998CA49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5" y="1496616"/>
            <a:ext cx="11197167" cy="4743450"/>
          </a:xfrm>
        </p:spPr>
        <p:txBody>
          <a:bodyPr/>
          <a:lstStyle/>
          <a:p>
            <a:r>
              <a:rPr lang="en-US" dirty="0"/>
              <a:t>Discuss cleaning, transformations, filtering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Discuss their impact on the data. Examples:</a:t>
            </a:r>
          </a:p>
          <a:p>
            <a:pPr lvl="1"/>
            <a:r>
              <a:rPr lang="en-US" dirty="0"/>
              <a:t>Did it change the distribution? </a:t>
            </a:r>
          </a:p>
          <a:p>
            <a:pPr lvl="1"/>
            <a:r>
              <a:rPr lang="en-US" dirty="0"/>
              <a:t>Did it change the number of datapoints?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376F3-FB7B-417B-8D1E-6C39EAD7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C9CA-FB9C-406F-A2D2-A298811258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5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96"/>
    </mc:Choice>
    <mc:Fallback xmlns="">
      <p:transition spd="slow" advTm="587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F48CA4BB-77E8-4946-8E28-4998CA49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5" y="1496616"/>
            <a:ext cx="11197167" cy="4743450"/>
          </a:xfrm>
        </p:spPr>
        <p:txBody>
          <a:bodyPr/>
          <a:lstStyle/>
          <a:p>
            <a:r>
              <a:rPr lang="en-US" sz="1600" dirty="0"/>
              <a:t>The chart below is optional, but could be used to summarize the DP process (transformations, filtering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376F3-FB7B-417B-8D1E-6C39EAD7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C9CA-FB9C-406F-A2D2-A298811258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4CF4F-2ECB-4C54-9552-FB58A436033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991E624-565B-4125-9116-1EB150FA98A9}"/>
              </a:ext>
            </a:extLst>
          </p:cNvPr>
          <p:cNvSpPr/>
          <p:nvPr/>
        </p:nvSpPr>
        <p:spPr bwMode="auto">
          <a:xfrm>
            <a:off x="687895" y="2829186"/>
            <a:ext cx="503340" cy="696287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EA7A0-1100-454F-B6A3-C263E1CB9B21}"/>
              </a:ext>
            </a:extLst>
          </p:cNvPr>
          <p:cNvCxnSpPr>
            <a:cxnSpLocks/>
            <a:stCxn id="5" idx="4"/>
            <a:endCxn id="16" idx="2"/>
          </p:cNvCxnSpPr>
          <p:nvPr/>
        </p:nvCxnSpPr>
        <p:spPr bwMode="auto">
          <a:xfrm flipV="1">
            <a:off x="1191235" y="2743741"/>
            <a:ext cx="911884" cy="4335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775475-9C78-41C4-B2EE-E9340BF5B0D2}"/>
              </a:ext>
            </a:extLst>
          </p:cNvPr>
          <p:cNvSpPr txBox="1"/>
          <p:nvPr/>
        </p:nvSpPr>
        <p:spPr>
          <a:xfrm>
            <a:off x="658533" y="3130548"/>
            <a:ext cx="578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MilPDS</a:t>
            </a:r>
            <a:endParaRPr lang="en-US" sz="9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16DC07-F332-428D-8316-497904ADC6B8}"/>
              </a:ext>
            </a:extLst>
          </p:cNvPr>
          <p:cNvCxnSpPr>
            <a:cxnSpLocks/>
          </p:cNvCxnSpPr>
          <p:nvPr/>
        </p:nvCxnSpPr>
        <p:spPr bwMode="auto">
          <a:xfrm>
            <a:off x="1191235" y="3179908"/>
            <a:ext cx="822122" cy="4167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09B3F85-3382-464D-B14E-2614A6E05DDD}"/>
              </a:ext>
            </a:extLst>
          </p:cNvPr>
          <p:cNvSpPr/>
          <p:nvPr/>
        </p:nvSpPr>
        <p:spPr bwMode="auto">
          <a:xfrm>
            <a:off x="3524871" y="2894709"/>
            <a:ext cx="840064" cy="630764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3BE6D955-3D39-411A-92F1-D766F9B2F859}"/>
              </a:ext>
            </a:extLst>
          </p:cNvPr>
          <p:cNvSpPr/>
          <p:nvPr/>
        </p:nvSpPr>
        <p:spPr bwMode="auto">
          <a:xfrm>
            <a:off x="2013357" y="2428359"/>
            <a:ext cx="897622" cy="630764"/>
          </a:xfrm>
          <a:prstGeom prst="flowChartInputOutput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96334653-482A-4686-A142-C67B2C455814}"/>
              </a:ext>
            </a:extLst>
          </p:cNvPr>
          <p:cNvSpPr/>
          <p:nvPr/>
        </p:nvSpPr>
        <p:spPr bwMode="auto">
          <a:xfrm>
            <a:off x="1932311" y="3305508"/>
            <a:ext cx="897622" cy="630764"/>
          </a:xfrm>
          <a:prstGeom prst="flowChartInputOutput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2E538-BC68-4578-A390-EDBDDF4305D1}"/>
              </a:ext>
            </a:extLst>
          </p:cNvPr>
          <p:cNvSpPr txBox="1"/>
          <p:nvPr/>
        </p:nvSpPr>
        <p:spPr>
          <a:xfrm>
            <a:off x="2145063" y="2479673"/>
            <a:ext cx="7801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Oct 2018 Personnel Roster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54F4A4-9BBF-4454-B460-6145858905B1}"/>
              </a:ext>
            </a:extLst>
          </p:cNvPr>
          <p:cNvSpPr txBox="1"/>
          <p:nvPr/>
        </p:nvSpPr>
        <p:spPr>
          <a:xfrm>
            <a:off x="2036845" y="3374505"/>
            <a:ext cx="7801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Oct 2019 Personnel Roster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865E97-338F-4507-987C-397BB101263C}"/>
              </a:ext>
            </a:extLst>
          </p:cNvPr>
          <p:cNvCxnSpPr>
            <a:cxnSpLocks/>
          </p:cNvCxnSpPr>
          <p:nvPr/>
        </p:nvCxnSpPr>
        <p:spPr bwMode="auto">
          <a:xfrm>
            <a:off x="2817023" y="2776036"/>
            <a:ext cx="707848" cy="2627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23BB65-6A37-42E6-8583-F151F947ED37}"/>
              </a:ext>
            </a:extLst>
          </p:cNvPr>
          <p:cNvCxnSpPr>
            <a:cxnSpLocks/>
          </p:cNvCxnSpPr>
          <p:nvPr/>
        </p:nvCxnSpPr>
        <p:spPr bwMode="auto">
          <a:xfrm flipV="1">
            <a:off x="2692830" y="3361382"/>
            <a:ext cx="832041" cy="2670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1AE049-B043-4F0F-87E3-729253930A34}"/>
              </a:ext>
            </a:extLst>
          </p:cNvPr>
          <p:cNvSpPr txBox="1"/>
          <p:nvPr/>
        </p:nvSpPr>
        <p:spPr>
          <a:xfrm>
            <a:off x="3582429" y="2956175"/>
            <a:ext cx="840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Compare Personnel Rosters</a:t>
            </a:r>
          </a:p>
        </p:txBody>
      </p: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B406B527-0AF9-4DD2-878F-DDDCCFC38153}"/>
              </a:ext>
            </a:extLst>
          </p:cNvPr>
          <p:cNvSpPr/>
          <p:nvPr/>
        </p:nvSpPr>
        <p:spPr bwMode="auto">
          <a:xfrm>
            <a:off x="4795514" y="2894708"/>
            <a:ext cx="897622" cy="630764"/>
          </a:xfrm>
          <a:prstGeom prst="flowChartInputOutput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63AFBD-5263-422B-8CB1-78502906CE59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 flipV="1">
            <a:off x="4364935" y="3210090"/>
            <a:ext cx="492291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D5D898-A17E-42CF-88AD-50D5C032B076}"/>
              </a:ext>
            </a:extLst>
          </p:cNvPr>
          <p:cNvSpPr txBox="1"/>
          <p:nvPr/>
        </p:nvSpPr>
        <p:spPr>
          <a:xfrm>
            <a:off x="4911289" y="2960534"/>
            <a:ext cx="840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FY 2019 Retention Records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C8916128-7CC3-4734-8EE0-8DEEE8666480}"/>
              </a:ext>
            </a:extLst>
          </p:cNvPr>
          <p:cNvSpPr/>
          <p:nvPr/>
        </p:nvSpPr>
        <p:spPr bwMode="auto">
          <a:xfrm>
            <a:off x="7318477" y="2058670"/>
            <a:ext cx="897622" cy="630764"/>
          </a:xfrm>
          <a:prstGeom prst="flowChartInputOutput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0AC5ECB1-E243-4F17-949B-54BE283F5F48}"/>
              </a:ext>
            </a:extLst>
          </p:cNvPr>
          <p:cNvSpPr/>
          <p:nvPr/>
        </p:nvSpPr>
        <p:spPr bwMode="auto">
          <a:xfrm>
            <a:off x="8442362" y="2058670"/>
            <a:ext cx="897622" cy="630764"/>
          </a:xfrm>
          <a:prstGeom prst="flowChartInputOutput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909153C1-3A57-4CC6-AF32-23E7413F2F4B}"/>
              </a:ext>
            </a:extLst>
          </p:cNvPr>
          <p:cNvSpPr/>
          <p:nvPr/>
        </p:nvSpPr>
        <p:spPr bwMode="auto">
          <a:xfrm>
            <a:off x="9591414" y="2058670"/>
            <a:ext cx="897622" cy="630764"/>
          </a:xfrm>
          <a:prstGeom prst="flowChartInputOutput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0AA9F4-C52D-4123-892F-575815C7B7FB}"/>
              </a:ext>
            </a:extLst>
          </p:cNvPr>
          <p:cNvSpPr txBox="1"/>
          <p:nvPr/>
        </p:nvSpPr>
        <p:spPr>
          <a:xfrm>
            <a:off x="7388459" y="2183836"/>
            <a:ext cx="79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FY 2019 Pay Tables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7348E-8B28-4F24-8F3C-9859FE69342A}"/>
              </a:ext>
            </a:extLst>
          </p:cNvPr>
          <p:cNvSpPr txBox="1"/>
          <p:nvPr/>
        </p:nvSpPr>
        <p:spPr>
          <a:xfrm>
            <a:off x="8579216" y="2183836"/>
            <a:ext cx="79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VPC PAS Codes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5782A-155F-4871-954D-13CE4EBC73A9}"/>
              </a:ext>
            </a:extLst>
          </p:cNvPr>
          <p:cNvSpPr txBox="1"/>
          <p:nvPr/>
        </p:nvSpPr>
        <p:spPr>
          <a:xfrm>
            <a:off x="9695965" y="2114586"/>
            <a:ext cx="7930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AFSC Bonus Eligibility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F8043D-2898-4EC7-A02B-9956B42CE674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>
            <a:off x="7072465" y="3214058"/>
            <a:ext cx="3568381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FCD8735-8494-48F4-A68D-68BB7A0DBAF5}"/>
              </a:ext>
            </a:extLst>
          </p:cNvPr>
          <p:cNvSpPr/>
          <p:nvPr/>
        </p:nvSpPr>
        <p:spPr bwMode="auto">
          <a:xfrm>
            <a:off x="7564218" y="3122611"/>
            <a:ext cx="195600" cy="1828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35A5B9-87CD-471B-8A56-1CC86942343D}"/>
              </a:ext>
            </a:extLst>
          </p:cNvPr>
          <p:cNvSpPr/>
          <p:nvPr/>
        </p:nvSpPr>
        <p:spPr bwMode="auto">
          <a:xfrm>
            <a:off x="8746596" y="3118643"/>
            <a:ext cx="195600" cy="1828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CAB4B5-C641-4A82-959F-C391C93B0C7C}"/>
              </a:ext>
            </a:extLst>
          </p:cNvPr>
          <p:cNvSpPr/>
          <p:nvPr/>
        </p:nvSpPr>
        <p:spPr bwMode="auto">
          <a:xfrm>
            <a:off x="9852544" y="3118643"/>
            <a:ext cx="195600" cy="1828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DAE5E8-26E4-4315-9BEE-45D1ABD40F77}"/>
              </a:ext>
            </a:extLst>
          </p:cNvPr>
          <p:cNvCxnSpPr>
            <a:stCxn id="40" idx="3"/>
            <a:endCxn id="50" idx="0"/>
          </p:cNvCxnSpPr>
          <p:nvPr/>
        </p:nvCxnSpPr>
        <p:spPr bwMode="auto">
          <a:xfrm flipH="1">
            <a:off x="7662018" y="2689434"/>
            <a:ext cx="15508" cy="4331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9F458-465C-4EF1-A5FB-751A786436D1}"/>
              </a:ext>
            </a:extLst>
          </p:cNvPr>
          <p:cNvCxnSpPr/>
          <p:nvPr/>
        </p:nvCxnSpPr>
        <p:spPr bwMode="auto">
          <a:xfrm flipH="1">
            <a:off x="8839573" y="2699375"/>
            <a:ext cx="15508" cy="4331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32954D-F932-454C-93BA-19FB70735C2D}"/>
              </a:ext>
            </a:extLst>
          </p:cNvPr>
          <p:cNvCxnSpPr/>
          <p:nvPr/>
        </p:nvCxnSpPr>
        <p:spPr bwMode="auto">
          <a:xfrm flipH="1">
            <a:off x="9946699" y="2689434"/>
            <a:ext cx="15508" cy="4331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04B54B68-12DB-4119-92B9-23616B5C83CB}"/>
              </a:ext>
            </a:extLst>
          </p:cNvPr>
          <p:cNvSpPr/>
          <p:nvPr/>
        </p:nvSpPr>
        <p:spPr bwMode="auto">
          <a:xfrm>
            <a:off x="6232401" y="2898676"/>
            <a:ext cx="840064" cy="630764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15201C-57A8-470E-A835-D0EBF4C02438}"/>
              </a:ext>
            </a:extLst>
          </p:cNvPr>
          <p:cNvSpPr txBox="1"/>
          <p:nvPr/>
        </p:nvSpPr>
        <p:spPr>
          <a:xfrm>
            <a:off x="6289959" y="2960142"/>
            <a:ext cx="739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irrelevant records*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49C3320-6A60-4B21-8626-4AA6E42020D3}"/>
              </a:ext>
            </a:extLst>
          </p:cNvPr>
          <p:cNvCxnSpPr>
            <a:cxnSpLocks/>
            <a:endCxn id="63" idx="1"/>
          </p:cNvCxnSpPr>
          <p:nvPr/>
        </p:nvCxnSpPr>
        <p:spPr bwMode="auto">
          <a:xfrm>
            <a:off x="5587068" y="3214058"/>
            <a:ext cx="64533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ata 72">
            <a:extLst>
              <a:ext uri="{FF2B5EF4-FFF2-40B4-BE49-F238E27FC236}">
                <a16:creationId xmlns:a16="http://schemas.microsoft.com/office/drawing/2014/main" id="{9FCC7BC0-D0DA-4BD1-AF33-158093630448}"/>
              </a:ext>
            </a:extLst>
          </p:cNvPr>
          <p:cNvSpPr/>
          <p:nvPr/>
        </p:nvSpPr>
        <p:spPr bwMode="auto">
          <a:xfrm>
            <a:off x="10581831" y="2864137"/>
            <a:ext cx="897622" cy="630764"/>
          </a:xfrm>
          <a:prstGeom prst="flowChartInputOutput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D2A159-08BD-45D9-9428-79B7733341D6}"/>
              </a:ext>
            </a:extLst>
          </p:cNvPr>
          <p:cNvSpPr txBox="1"/>
          <p:nvPr/>
        </p:nvSpPr>
        <p:spPr>
          <a:xfrm>
            <a:off x="10733823" y="3005173"/>
            <a:ext cx="84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Final Dataset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C8D22C-26C8-447F-B3B1-84CD74D53E7C}"/>
              </a:ext>
            </a:extLst>
          </p:cNvPr>
          <p:cNvSpPr/>
          <p:nvPr/>
        </p:nvSpPr>
        <p:spPr bwMode="auto">
          <a:xfrm>
            <a:off x="5822596" y="3132679"/>
            <a:ext cx="195600" cy="1828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091FD0-70A5-42DA-87FA-916189701F30}"/>
              </a:ext>
            </a:extLst>
          </p:cNvPr>
          <p:cNvCxnSpPr/>
          <p:nvPr/>
        </p:nvCxnSpPr>
        <p:spPr bwMode="auto">
          <a:xfrm flipH="1">
            <a:off x="5917425" y="2689434"/>
            <a:ext cx="15508" cy="4331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72194583-8395-4B35-A30A-09B55B627A71}"/>
              </a:ext>
            </a:extLst>
          </p:cNvPr>
          <p:cNvSpPr/>
          <p:nvPr/>
        </p:nvSpPr>
        <p:spPr bwMode="auto">
          <a:xfrm>
            <a:off x="5539775" y="2058670"/>
            <a:ext cx="897622" cy="630764"/>
          </a:xfrm>
          <a:prstGeom prst="flowChartInputOutput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4AFE8-A988-4A49-9DEE-22D10E6B979E}"/>
              </a:ext>
            </a:extLst>
          </p:cNvPr>
          <p:cNvSpPr txBox="1"/>
          <p:nvPr/>
        </p:nvSpPr>
        <p:spPr>
          <a:xfrm>
            <a:off x="5596493" y="2184552"/>
            <a:ext cx="79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FY 2019 Loss Roster</a:t>
            </a:r>
          </a:p>
        </p:txBody>
      </p:sp>
    </p:spTree>
    <p:extLst>
      <p:ext uri="{BB962C8B-B14F-4D97-AF65-F5344CB8AC3E}">
        <p14:creationId xmlns:p14="http://schemas.microsoft.com/office/powerpoint/2010/main" val="761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96"/>
    </mc:Choice>
    <mc:Fallback xmlns="">
      <p:transition spd="slow" advTm="5879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heme/theme1.xml><?xml version="1.0" encoding="utf-8"?>
<a:theme xmlns:a="http://schemas.openxmlformats.org/drawingml/2006/main" name="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1a46a05-9a62-43bb-ab01-63020ecb1a26">62KKXA3HCEA6-384-10399</_dlc_DocId>
    <_dlc_DocIdUrl xmlns="71a46a05-9a62-43bb-ab01-63020ecb1a26">
      <Url>https://afrc.eim.us.af.mil/sites/10th_AF/655ISR/71IS/_layouts/15/DocIdRedir.aspx?ID=62KKXA3HCEA6-384-10399</Url>
      <Description>62KKXA3HCEA6-384-10399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59DED2E0F43D4FA6CD70DDE91D2E67" ma:contentTypeVersion="0" ma:contentTypeDescription="Create a new document." ma:contentTypeScope="" ma:versionID="e0cb0a4b819c4c5e80a9d6d14a8128bc">
  <xsd:schema xmlns:xsd="http://www.w3.org/2001/XMLSchema" xmlns:xs="http://www.w3.org/2001/XMLSchema" xmlns:p="http://schemas.microsoft.com/office/2006/metadata/properties" xmlns:ns2="71a46a05-9a62-43bb-ab01-63020ecb1a26" targetNamespace="http://schemas.microsoft.com/office/2006/metadata/properties" ma:root="true" ma:fieldsID="974812b3e4d5d9fb06749906d2cb21f4" ns2:_="">
    <xsd:import namespace="71a46a05-9a62-43bb-ab01-63020ecb1a2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46a05-9a62-43bb-ab01-63020ecb1a2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7DC66A-47E0-45DB-8090-20A5BE0BCD9A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71a46a05-9a62-43bb-ab01-63020ecb1a26"/>
  </ds:schemaRefs>
</ds:datastoreItem>
</file>

<file path=customXml/itemProps2.xml><?xml version="1.0" encoding="utf-8"?>
<ds:datastoreItem xmlns:ds="http://schemas.openxmlformats.org/officeDocument/2006/customXml" ds:itemID="{597DABF3-2AE5-4D2A-BDB4-15B97ACED6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46a05-9a62-43bb-ab01-63020ecb1a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B75922-5824-4AB1-B1D5-95C1044D94F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474DBE5-381E-4D26-8A13-F974E01814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69669</TotalTime>
  <Words>1720</Words>
  <Application>Microsoft Macintosh PowerPoint</Application>
  <PresentationFormat>Widescreen</PresentationFormat>
  <Paragraphs>353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Times New Roman</vt:lpstr>
      <vt:lpstr>Wingdings</vt:lpstr>
      <vt:lpstr>USAF(Unclas)</vt:lpstr>
      <vt:lpstr>PowerPoint Presentation</vt:lpstr>
      <vt:lpstr>Overview</vt:lpstr>
      <vt:lpstr>Mission Understanding</vt:lpstr>
      <vt:lpstr>Mission Understanding</vt:lpstr>
      <vt:lpstr>Data Understanding</vt:lpstr>
      <vt:lpstr>Data Understanding</vt:lpstr>
      <vt:lpstr>Data Understanding</vt:lpstr>
      <vt:lpstr>Data Preparation</vt:lpstr>
      <vt:lpstr>Data Preparation</vt:lpstr>
      <vt:lpstr>Classical Modeling - Method</vt:lpstr>
      <vt:lpstr>Classical Modeling – Results (if Regression)</vt:lpstr>
      <vt:lpstr>Classical Modeling – Results (if Classification)</vt:lpstr>
      <vt:lpstr>Neural Network Modeling - Method</vt:lpstr>
      <vt:lpstr>NN Method - Hyperparameter Sweeps</vt:lpstr>
      <vt:lpstr>NN Modeling – Results (if Regression)</vt:lpstr>
      <vt:lpstr>NN Modeling – Results (if Classification)</vt:lpstr>
      <vt:lpstr>Evaluation</vt:lpstr>
      <vt:lpstr>Evaluation - Final Model &amp; Metrics</vt:lpstr>
      <vt:lpstr>Deployment</vt:lpstr>
      <vt:lpstr>Conclusions</vt:lpstr>
      <vt:lpstr>Bibliography</vt:lpstr>
    </vt:vector>
  </TitlesOfParts>
  <Company>HQ USAF/______, Pentagon, DC 20330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MSgt Brian Guzowski</dc:creator>
  <cp:lastModifiedBy>Dr. Torrey Wagner</cp:lastModifiedBy>
  <cp:revision>4451</cp:revision>
  <cp:lastPrinted>2018-01-19T19:52:52Z</cp:lastPrinted>
  <dcterms:created xsi:type="dcterms:W3CDTF">2000-04-26T18:38:01Z</dcterms:created>
  <dcterms:modified xsi:type="dcterms:W3CDTF">2023-09-19T20:10:54Z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0x0101001B59DED2E0F43D4FA6CD70DDE91D2E67</vt:lpwstr>
  </property>
  <property fmtid="{D5CDD505-2E9C-101B-9397-08002B2CF9AE}" pid="3" name="_dlc_DocIdItemGuid">
    <vt:lpwstr>c54e84f0-c0ae-4a72-9d1d-8d53edd4937c</vt:lpwstr>
  </property>
</Properties>
</file>