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4" r:id="rId2"/>
  </p:sldMasterIdLst>
  <p:notesMasterIdLst>
    <p:notesMasterId r:id="rId21"/>
  </p:notesMasterIdLst>
  <p:handoutMasterIdLst>
    <p:handoutMasterId r:id="rId22"/>
  </p:handoutMasterIdLst>
  <p:sldIdLst>
    <p:sldId id="257" r:id="rId3"/>
    <p:sldId id="465" r:id="rId4"/>
    <p:sldId id="467" r:id="rId5"/>
    <p:sldId id="468" r:id="rId6"/>
    <p:sldId id="469" r:id="rId7"/>
    <p:sldId id="470" r:id="rId8"/>
    <p:sldId id="261" r:id="rId9"/>
    <p:sldId id="262" r:id="rId10"/>
    <p:sldId id="471" r:id="rId11"/>
    <p:sldId id="264" r:id="rId12"/>
    <p:sldId id="265" r:id="rId13"/>
    <p:sldId id="266" r:id="rId14"/>
    <p:sldId id="472" r:id="rId15"/>
    <p:sldId id="466" r:id="rId16"/>
    <p:sldId id="473" r:id="rId17"/>
    <p:sldId id="267" r:id="rId18"/>
    <p:sldId id="270" r:id="rId19"/>
    <p:sldId id="474" r:id="rId20"/>
  </p:sldIdLst>
  <p:sldSz cx="12192000" cy="6858000"/>
  <p:notesSz cx="7010400" cy="92964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6" userDrawn="1">
          <p15:clr>
            <a:srgbClr val="A4A3A4"/>
          </p15:clr>
        </p15:guide>
        <p15:guide id="2" pos="2116" userDrawn="1">
          <p15:clr>
            <a:srgbClr val="A4A3A4"/>
          </p15:clr>
        </p15:guide>
        <p15:guide id="3" orient="horz" pos="2929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9" autoAdjust="0"/>
    <p:restoredTop sz="86489" autoAdjust="0"/>
  </p:normalViewPr>
  <p:slideViewPr>
    <p:cSldViewPr snapToGrid="0">
      <p:cViewPr varScale="1">
        <p:scale>
          <a:sx n="112" d="100"/>
          <a:sy n="112" d="100"/>
        </p:scale>
        <p:origin x="224" y="24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1522" y="-62"/>
      </p:cViewPr>
      <p:guideLst>
        <p:guide orient="horz" pos="2836"/>
        <p:guide pos="2116"/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4" tIns="46577" rIns="93154" bIns="46577" numCol="1" anchor="t" anchorCtr="0" compatLnSpc="1">
            <a:prstTxWarp prst="textNoShape">
              <a:avLst/>
            </a:prstTxWarp>
          </a:bodyPr>
          <a:lstStyle>
            <a:lvl1pPr defTabSz="93138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9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4" tIns="46577" rIns="93154" bIns="46577" numCol="1" anchor="t" anchorCtr="0" compatLnSpc="1">
            <a:prstTxWarp prst="textNoShape">
              <a:avLst/>
            </a:prstTxWarp>
          </a:bodyPr>
          <a:lstStyle>
            <a:lvl1pPr algn="r" defTabSz="93138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4" tIns="46577" rIns="93154" bIns="46577" numCol="1" anchor="b" anchorCtr="0" compatLnSpc="1">
            <a:prstTxWarp prst="textNoShape">
              <a:avLst/>
            </a:prstTxWarp>
          </a:bodyPr>
          <a:lstStyle>
            <a:lvl1pPr defTabSz="93138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9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4" tIns="46577" rIns="93154" bIns="46577" numCol="1" anchor="b" anchorCtr="0" compatLnSpc="1">
            <a:prstTxWarp prst="textNoShape">
              <a:avLst/>
            </a:prstTxWarp>
          </a:bodyPr>
          <a:lstStyle>
            <a:lvl1pPr algn="r" defTabSz="93138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cs typeface="+mn-cs"/>
              </a:defRPr>
            </a:lvl1pPr>
          </a:lstStyle>
          <a:p>
            <a:pPr>
              <a:defRPr/>
            </a:pPr>
            <a:fld id="{1AB82522-7EA1-4AEB-824D-34120ADF9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93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3550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0"/>
            <a:ext cx="3038475" cy="463550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EA25AEE-4BA5-4963-949D-D3A2990E8B91}" type="datetimeFigureOut">
              <a:rPr lang="en-US"/>
              <a:pPr>
                <a:defRPr/>
              </a:pPr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1475"/>
          </a:xfrm>
          <a:prstGeom prst="rect">
            <a:avLst/>
          </a:prstGeom>
        </p:spPr>
        <p:txBody>
          <a:bodyPr vert="horz" lIns="91705" tIns="45853" rIns="91705" bIns="458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1263"/>
            <a:ext cx="3038475" cy="463550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31263"/>
            <a:ext cx="3038475" cy="463550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9F53227-163E-4528-8660-286FD036E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2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3E034E76-30E3-BA4F-BD0E-2BBAE4FFB6F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BEC0BF-021A-6144-8BF9-73BA0D2AA259}" type="slidenum">
              <a:rPr kumimoji="0" lang="en-GB" altLang="en-US" sz="1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en-US" sz="12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673" name="Text Box 1">
            <a:extLst>
              <a:ext uri="{FF2B5EF4-FFF2-40B4-BE49-F238E27FC236}">
                <a16:creationId xmlns:a16="http://schemas.microsoft.com/office/drawing/2014/main" id="{8909A08A-1272-4E4F-8516-1F500E5C8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69F857D9-12C5-E648-8C9E-4FDB75E960F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05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32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D5266ACC-B00E-824A-848D-BA9E53F4CE5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7EAF4A-2119-8A43-8DA0-DD7A7789AF9C}" type="slidenum">
              <a:rPr kumimoji="0" lang="en-GB" altLang="en-US" sz="1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en-US" sz="12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9697" name="Text Box 1">
            <a:extLst>
              <a:ext uri="{FF2B5EF4-FFF2-40B4-BE49-F238E27FC236}">
                <a16:creationId xmlns:a16="http://schemas.microsoft.com/office/drawing/2014/main" id="{2983FA85-3011-A045-9B89-54ACADDDB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25E1C5F8-83FB-2242-94E8-02FF7353734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05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2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BB3E7EAE-327B-014F-94EF-1560503AF1C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E4D364-4514-0947-8986-2354AEE390B0}" type="slidenum">
              <a:rPr kumimoji="0" lang="en-GB" altLang="en-US" sz="1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en-US" sz="12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745" name="Text Box 1">
            <a:extLst>
              <a:ext uri="{FF2B5EF4-FFF2-40B4-BE49-F238E27FC236}">
                <a16:creationId xmlns:a16="http://schemas.microsoft.com/office/drawing/2014/main" id="{DE42FB5C-BE05-7D4A-BB76-E62B68EA6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67238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9A7D5D4F-DD7B-FC4B-9322-26F632FC1647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05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514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9F38B1D2-72A9-104B-AE99-689CE44C39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A12FD-B1AC-EF4F-829C-5732DA7F671B}" type="slidenum">
              <a:rPr kumimoji="0" lang="en-GB" altLang="en-US" sz="1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en-US" sz="12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69" name="Text Box 1">
            <a:extLst>
              <a:ext uri="{FF2B5EF4-FFF2-40B4-BE49-F238E27FC236}">
                <a16:creationId xmlns:a16="http://schemas.microsoft.com/office/drawing/2014/main" id="{940578C8-D754-1D41-8B7F-BD72436B8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67238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2752E0B5-7352-6044-88A9-C2ED42C8A586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05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75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4D742550-9FBC-FB40-9C0E-57D9CD2A960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CF0B94-A644-A048-9ACF-339647E0937E}" type="slidenum">
              <a:rPr kumimoji="0" lang="en-GB" altLang="en-US" sz="1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en-US" sz="12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793" name="Text Box 1">
            <a:extLst>
              <a:ext uri="{FF2B5EF4-FFF2-40B4-BE49-F238E27FC236}">
                <a16:creationId xmlns:a16="http://schemas.microsoft.com/office/drawing/2014/main" id="{109237E7-556C-1C4B-B587-54AF8E68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67238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C170A475-D529-4543-B8DD-E4B7E229211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05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983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66BF3DCE-9E25-2143-9B65-163F6E53FAF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7D6A7C-B409-0B45-AB61-B695B7A9E3BD}" type="slidenum">
              <a:rPr kumimoji="0" lang="en-GB" altLang="en-US" sz="1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altLang="en-US" sz="12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7" name="Text Box 1">
            <a:extLst>
              <a:ext uri="{FF2B5EF4-FFF2-40B4-BE49-F238E27FC236}">
                <a16:creationId xmlns:a16="http://schemas.microsoft.com/office/drawing/2014/main" id="{6CBF2B16-8E6F-7140-BF4E-D2DE17784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656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B62C90E7-9656-C846-A48D-0B5AFEAC255E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05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91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A9F7D7F7-D7FA-1540-80F5-8D39BDBB862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4995E9-1C0C-5143-BADC-DD0E2515DC98}" type="slidenum">
              <a:rPr kumimoji="0" lang="en-GB" altLang="en-US" sz="1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altLang="en-US" sz="12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7889" name="Text Box 1">
            <a:extLst>
              <a:ext uri="{FF2B5EF4-FFF2-40B4-BE49-F238E27FC236}">
                <a16:creationId xmlns:a16="http://schemas.microsoft.com/office/drawing/2014/main" id="{11C3CF36-3E3C-C940-B9DC-800F65C6C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656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6E261DAC-683B-9D42-82EA-8127802B82A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05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6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4.png"/><Relationship Id="rId4" Type="http://schemas.openxmlformats.org/officeDocument/2006/relationships/tags" Target="../tags/tag9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151C77"/>
              </a:buClr>
              <a:buSzPct val="80000"/>
              <a:buFont typeface="Wingdings" pitchFamily="2" charset="2"/>
              <a:buNone/>
              <a:defRPr/>
            </a:pPr>
            <a:endParaRPr lang="en-US" sz="2000">
              <a:cs typeface="+mn-cs"/>
            </a:endParaRPr>
          </a:p>
        </p:txBody>
      </p:sp>
      <p:sp>
        <p:nvSpPr>
          <p:cNvPr id="5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508000" y="1119762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151C77"/>
              </a:buClr>
              <a:buSzPct val="80000"/>
              <a:buFont typeface="Wingdings" pitchFamily="2" charset="2"/>
              <a:buNone/>
              <a:defRPr/>
            </a:pPr>
            <a:endParaRPr lang="en-US" sz="2000"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13620"/>
            <a:ext cx="121920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sz="3600" i="1" u="none">
                <a:cs typeface="+mn-cs"/>
              </a:rPr>
              <a:t>Air Force Institute of Technology</a:t>
            </a:r>
            <a:endParaRPr lang="en-US" sz="4000" i="1" u="none">
              <a:cs typeface="+mn-cs"/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4796288" y="3505200"/>
            <a:ext cx="6684513" cy="10477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 bwMode="auto">
          <a:xfrm>
            <a:off x="4497237" y="1600200"/>
            <a:ext cx="7034363" cy="160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i="0" baseline="0"/>
            </a:lvl1pPr>
          </a:lstStyle>
          <a:p>
            <a:r>
              <a:rPr lang="en-US" sz="3600" dirty="0"/>
              <a:t>System Architecture</a:t>
            </a:r>
            <a:br>
              <a:rPr lang="en-US" sz="3600" dirty="0"/>
            </a:br>
            <a:r>
              <a:rPr lang="en-US" sz="3600" dirty="0"/>
              <a:t>SENG 640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0"/>
            <p:custDataLst>
              <p:tags r:id="rId6"/>
            </p:custDataLst>
          </p:nvPr>
        </p:nvSpPr>
        <p:spPr>
          <a:xfrm>
            <a:off x="10651067" y="6524625"/>
            <a:ext cx="1524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607B88E-5E18-4868-8258-D23E4D7A08B7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9" cstate="print"/>
          <a:srcRect l="1755" r="-2106" b="-21826"/>
          <a:stretch>
            <a:fillRect/>
          </a:stretch>
        </p:blipFill>
        <p:spPr bwMode="auto">
          <a:xfrm>
            <a:off x="513765" y="2819400"/>
            <a:ext cx="43688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shiel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8583" y="1981200"/>
            <a:ext cx="166158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>
            <p:custDataLst>
              <p:tags r:id="rId7"/>
            </p:custDataLst>
          </p:nvPr>
        </p:nvSpPr>
        <p:spPr>
          <a:xfrm>
            <a:off x="207035" y="6574710"/>
            <a:ext cx="2495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u="none"/>
              <a:t>Last Updated: </a:t>
            </a:r>
            <a:fld id="{6B96FE2A-A596-4E2C-A521-0EBF40DA415D}" type="datetime5">
              <a:rPr lang="en-US" sz="1100" b="0" u="none" smtClean="0"/>
              <a:pPr/>
              <a:t>13-Apr-21</a:t>
            </a:fld>
            <a:endParaRPr lang="en-US" sz="1100" b="0" u="none"/>
          </a:p>
        </p:txBody>
      </p:sp>
    </p:spTree>
    <p:extLst>
      <p:ext uri="{BB962C8B-B14F-4D97-AF65-F5344CB8AC3E}">
        <p14:creationId xmlns:p14="http://schemas.microsoft.com/office/powerpoint/2010/main" val="742873761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51067" y="6524625"/>
            <a:ext cx="1524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216D77E-8822-4F24-B865-2C1D1CE7CEF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9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4734" y="274638"/>
            <a:ext cx="2823633" cy="55864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271933" cy="5586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51067" y="6524625"/>
            <a:ext cx="1524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F5B960A-E044-4660-B974-A0F4A50B58D2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9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047767B4-DD28-4078-BBA1-0E7BD3306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115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3474EE77-5536-4876-863D-6703CD8B1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5491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5181AC80-441B-40BA-8AFB-564B9F99F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108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96A24C4B-53BF-45AB-82D1-8DB71FF13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4041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0E432B34-307B-466A-AAA3-BA31A26A8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296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77600" y="6553200"/>
            <a:ext cx="914400" cy="203200"/>
          </a:xfrm>
        </p:spPr>
        <p:txBody>
          <a:bodyPr/>
          <a:lstStyle>
            <a:lvl1pPr>
              <a:defRPr sz="1200" b="0" u="none"/>
            </a:lvl1pPr>
          </a:lstStyle>
          <a:p>
            <a:pPr>
              <a:defRPr/>
            </a:pPr>
            <a:fld id="{2EB3DEF1-F8EC-4E70-ABF6-8302B6270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084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763EE9D2-6740-4EB4-8E51-1885D7A82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6869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38FB292F-F170-4EEA-AE66-F927E91CC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879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60739" y="152401"/>
            <a:ext cx="8580407" cy="694493"/>
          </a:xfrm>
          <a:prstGeom prst="rect">
            <a:avLst/>
          </a:prstGeom>
        </p:spPr>
        <p:txBody>
          <a:bodyPr/>
          <a:lstStyle>
            <a:lvl1pPr algn="ctr">
              <a:defRPr sz="320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65191" y="1139885"/>
            <a:ext cx="11251715" cy="4324350"/>
          </a:xfrm>
        </p:spPr>
        <p:txBody>
          <a:bodyPr/>
          <a:lstStyle>
            <a:lvl2pPr marL="628650" indent="-284163">
              <a:defRPr b="0"/>
            </a:lvl2pPr>
            <a:lvl3pPr marL="974725" indent="-285750">
              <a:defRPr sz="1800" b="0"/>
            </a:lvl3pPr>
            <a:lvl4pPr marL="1371600" indent="-285750">
              <a:defRPr sz="1600"/>
            </a:lvl4pPr>
            <a:lvl5pPr marL="1768475" indent="-293688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>
          <a:xfrm>
            <a:off x="10651067" y="6524625"/>
            <a:ext cx="1524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642D102-6127-4C83-914E-CBB4CB7F0BB2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17" descr="AFIT(good)"/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160000" y="152401"/>
            <a:ext cx="19304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3777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53C2B372-8611-4FC4-B325-D94E29E59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8905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5DADD32A-06D5-4544-9FAD-502FB3D61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3995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-3175"/>
            <a:ext cx="2743200" cy="6129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-3175"/>
            <a:ext cx="8026400" cy="6129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C66A5665-9F6E-4242-9F9D-9A94E971F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378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-3175"/>
            <a:ext cx="10972800" cy="6129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AFC6B57A-491D-48A0-9183-91C7C894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67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51067" y="6524625"/>
            <a:ext cx="1524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5592D88-4C7F-479B-AA74-1F27B7AEFB2F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3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536700"/>
            <a:ext cx="5319184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9185" y="1536700"/>
            <a:ext cx="5319183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51067" y="6524625"/>
            <a:ext cx="1524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C7A12CA-3EF0-44CE-92D5-513D06DE291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51067" y="6524625"/>
            <a:ext cx="1524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39AD4BB-EC7F-4D5E-B184-89330C80547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9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51067" y="6524625"/>
            <a:ext cx="1524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74EA89C-6B81-4D85-9345-C1EDAB18D1D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0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51067" y="6524625"/>
            <a:ext cx="1524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0F8D7B88-9704-4760-981A-DC0D62026735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5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51067" y="6524625"/>
            <a:ext cx="1524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9FE1AB4-8D89-434D-85CC-B0C79482085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9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51067" y="6524625"/>
            <a:ext cx="1524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F3EAC1C-DBCE-4FAE-AC77-0F381F3501CF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1066801" y="1536700"/>
            <a:ext cx="10841567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558" name="Line 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508000" y="990372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151C77"/>
              </a:buClr>
              <a:buSzPct val="80000"/>
              <a:buFont typeface="Wingdings" pitchFamily="2" charset="2"/>
              <a:buNone/>
              <a:defRPr/>
            </a:pPr>
            <a:endParaRPr lang="en-US" sz="2000"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 userDrawn="1">
            <p:custDataLst>
              <p:tags r:id="rId15"/>
            </p:custDataLst>
          </p:nvPr>
        </p:nvSpPr>
        <p:spPr>
          <a:xfrm>
            <a:off x="11277600" y="6553200"/>
            <a:ext cx="914400" cy="203200"/>
          </a:xfrm>
          <a:prstGeom prst="rect">
            <a:avLst/>
          </a:prstGeom>
          <a:ln/>
        </p:spPr>
        <p:txBody>
          <a:bodyPr/>
          <a:lstStyle>
            <a:lvl1pPr>
              <a:defRPr sz="1200" b="0" u="none"/>
            </a:lvl1pPr>
          </a:lstStyle>
          <a:p>
            <a:pPr algn="r">
              <a:defRPr/>
            </a:pPr>
            <a:fld id="{B5FCEF36-23CB-40D5-B03F-3C626FA7EF99}" type="slidenum">
              <a:rPr lang="en-US" sz="1200" smtClean="0">
                <a:solidFill>
                  <a:srgbClr val="000000"/>
                </a:solidFill>
                <a:cs typeface="+mn-cs"/>
              </a:rPr>
              <a:pPr algn="r">
                <a:defRPr/>
              </a:pPr>
              <a:t>‹#›</a:t>
            </a:fld>
            <a:endParaRPr lang="en-US" sz="1200">
              <a:solidFill>
                <a:srgbClr val="000000"/>
              </a:solidFill>
              <a:cs typeface="+mn-cs"/>
            </a:endParaRPr>
          </a:p>
        </p:txBody>
      </p:sp>
      <p:pic>
        <p:nvPicPr>
          <p:cNvPr id="7" name="Picture 11" descr="chrmblue_std small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62468" y="128588"/>
            <a:ext cx="107103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7" descr="AFIT(good)"/>
          <p:cNvPicPr>
            <a:picLocks noChangeAspect="1" noChangeArrowheads="1"/>
          </p:cNvPicPr>
          <p:nvPr userDrawn="1"/>
        </p:nvPicPr>
        <p:blipFill>
          <a:blip r:embed="rId18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160000" y="152401"/>
            <a:ext cx="19304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Placeholder 8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842501" y="6654800"/>
            <a:ext cx="14351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b="0" u="none">
                <a:solidFill>
                  <a:srgbClr val="000000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02400"/>
            <a:ext cx="38608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 u="none">
                <a:solidFill>
                  <a:srgbClr val="000000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7600" y="6477000"/>
            <a:ext cx="9144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 b="0" u="none">
                <a:solidFill>
                  <a:srgbClr val="000000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837BE3FF-7030-467D-B6BF-3D4ECB6BE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-3175"/>
            <a:ext cx="8727016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2054" name="Group 139"/>
          <p:cNvGrpSpPr>
            <a:grpSpLocks/>
          </p:cNvGrpSpPr>
          <p:nvPr userDrawn="1"/>
        </p:nvGrpSpPr>
        <p:grpSpPr bwMode="auto">
          <a:xfrm>
            <a:off x="0" y="830265"/>
            <a:ext cx="12192000" cy="582613"/>
            <a:chOff x="0" y="487"/>
            <a:chExt cx="5760" cy="367"/>
          </a:xfrm>
        </p:grpSpPr>
        <p:sp>
          <p:nvSpPr>
            <p:cNvPr id="40076" name="Rectangle 140"/>
            <p:cNvSpPr>
              <a:spLocks noChangeArrowheads="1"/>
            </p:cNvSpPr>
            <p:nvPr userDrawn="1"/>
          </p:nvSpPr>
          <p:spPr bwMode="auto">
            <a:xfrm>
              <a:off x="0" y="487"/>
              <a:ext cx="5760" cy="271"/>
            </a:xfrm>
            <a:prstGeom prst="rect">
              <a:avLst/>
            </a:prstGeom>
            <a:solidFill>
              <a:srgbClr val="FF0000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tIns="137160" bIns="13716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000" b="0" u="none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40077" name="Rectangle 141"/>
            <p:cNvSpPr>
              <a:spLocks noChangeArrowheads="1"/>
            </p:cNvSpPr>
            <p:nvPr userDrawn="1"/>
          </p:nvSpPr>
          <p:spPr bwMode="auto">
            <a:xfrm>
              <a:off x="0" y="583"/>
              <a:ext cx="5760" cy="27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tIns="137160" bIns="13716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000" b="0" u="none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055" name="Picture 147" descr="Netwarcom Silver Stars Large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5984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jJ_8qDmO3vAhWOrp4KHdeKC9kQFjABegQIBBAD&amp;url=https%3A%2F%2Fcourses.cs.washington.edu%2Fcourses%2Fcse142%2F08su%2Fpython%2Fweek7.ppt&amp;usg=AOvVaw20bgjtxsOJAYfdE44VjDy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jJ_8qDmO3vAhWOrp4KHdeKC9kQFjABegQIBBAD&amp;url=https%3A%2F%2Fcourses.cs.washington.edu%2Fcourses%2Fcse142%2F08su%2Fpython%2Fweek7.ppt&amp;usg=AOvVaw20bgjtxsOJAYfdE44VjDy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jJ_8qDmO3vAhWOrp4KHdeKC9kQFjABegQIBBAD&amp;url=https%3A%2F%2Fcourses.cs.washington.edu%2Fcourses%2Fcse142%2F08su%2Fpython%2Fweek7.ppt&amp;usg=AOvVaw20bgjtxsOJAYfdE44VjDy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s://scikit-learn.org/stable/modules/generated/sklearn.feature_extraction.text.CountVectorizer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jJ_8qDmO3vAhWOrp4KHdeKC9kQFjABegQIBBAD&amp;url=https%3A%2F%2Fcourses.cs.washington.edu%2Fcourses%2Fcse142%2F08su%2Fpython%2Fweek7.ppt&amp;usg=AOvVaw20bgjtxsOJAYfdE44VjDy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jJ_8qDmO3vAhWOrp4KHdeKC9kQFjABegQIBBAD&amp;url=https%3A%2F%2Fcourses.cs.washington.edu%2Fcourses%2Fcse142%2F08su%2Fpython%2Fweek7.ppt&amp;usg=AOvVaw20bgjtxsOJAYfdE44VjDy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jJ_8qDmO3vAhWOrp4KHdeKC9kQFjABegQIBBAD&amp;url=https%3A%2F%2Fcourses.cs.washington.edu%2Fcourses%2Fcse142%2F08su%2Fpython%2Fweek7.ppt&amp;usg=AOvVaw20bgjtxsOJAYfdE44VjDy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jJ_8qDmO3vAhWOrp4KHdeKC9kQFjABegQIBBAD&amp;url=https%3A%2F%2Fcourses.cs.washington.edu%2Fcourses%2Fcse142%2F08su%2Fpython%2Fweek7.ppt&amp;usg=AOvVaw20bgjtxsOJAYfdE44VjDy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3467100" y="2857500"/>
            <a:ext cx="57150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5141538" y="2171702"/>
            <a:ext cx="4121527" cy="11025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sz="2100" dirty="0"/>
              <a:t>Machine Learning</a:t>
            </a:r>
            <a:br>
              <a:rPr lang="en-US" sz="2100" dirty="0"/>
            </a:br>
            <a:r>
              <a:rPr lang="en-US" sz="2100" dirty="0"/>
              <a:t>DASC 522</a:t>
            </a: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05439" y="3936206"/>
            <a:ext cx="3857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u="none" kern="0" dirty="0">
                <a:solidFill>
                  <a:srgbClr val="000000"/>
                </a:solidFill>
                <a:latin typeface="Arial"/>
              </a:rPr>
              <a:t>Feature Selection of the English Language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u="none" kern="0" dirty="0">
                <a:solidFill>
                  <a:srgbClr val="000000"/>
                </a:solidFill>
                <a:latin typeface="Arial"/>
              </a:rPr>
              <a:t>Using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u="none" kern="0" dirty="0">
                <a:solidFill>
                  <a:srgbClr val="000000"/>
                </a:solidFill>
                <a:latin typeface="Arial"/>
              </a:rPr>
              <a:t>Natural Language Processing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100" u="none" kern="0" dirty="0">
              <a:solidFill>
                <a:srgbClr val="000000"/>
              </a:solidFill>
              <a:latin typeface="Arial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u="none" kern="0" dirty="0">
                <a:solidFill>
                  <a:srgbClr val="000000"/>
                </a:solidFill>
                <a:latin typeface="Arial"/>
              </a:rPr>
              <a:t>Dr. Torrey Wagner</a:t>
            </a:r>
          </a:p>
        </p:txBody>
      </p:sp>
    </p:spTree>
    <p:extLst>
      <p:ext uri="{BB962C8B-B14F-4D97-AF65-F5344CB8AC3E}">
        <p14:creationId xmlns:p14="http://schemas.microsoft.com/office/powerpoint/2010/main" val="363339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9231ED71-68F1-7748-9030-B961F326E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4807" y="0"/>
            <a:ext cx="6168629" cy="1042988"/>
          </a:xfrm>
          <a:ln/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GB" altLang="en-US" sz="2100" i="0" dirty="0"/>
              <a:t>Tokenization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B1AD320-9563-E54B-843F-8424DF66D7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95601" y="1828800"/>
            <a:ext cx="6511529" cy="3649266"/>
          </a:xfrm>
          <a:ln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1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Say we want to know the words in Marty's vocabulary</a:t>
            </a:r>
          </a:p>
          <a:p>
            <a:pPr lvl="1">
              <a:lnSpc>
                <a:spcPct val="104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i="1" dirty="0">
                <a:latin typeface="Arial" panose="020B0604020202020204" pitchFamily="34" charset="0"/>
              </a:rPr>
              <a:t>"You know what I hate? Anybody who drives an S.U.V. I'd really like to find Mr. It-Costs-Me-100-Dollars-To-Gas-Up and bless him square in the feelings. </a:t>
            </a:r>
            <a:r>
              <a:rPr lang="en-GB" altLang="en-US" i="1" dirty="0" err="1">
                <a:latin typeface="Arial" panose="020B0604020202020204" pitchFamily="34" charset="0"/>
              </a:rPr>
              <a:t>Booyah</a:t>
            </a:r>
            <a:r>
              <a:rPr lang="en-GB" altLang="en-US" i="1" dirty="0">
                <a:latin typeface="Arial" panose="020B0604020202020204" pitchFamily="34" charset="0"/>
              </a:rPr>
              <a:t>. Be like, I'm Marty Stepp, the best ever. </a:t>
            </a:r>
            <a:r>
              <a:rPr lang="en-GB" altLang="en-US" i="1" dirty="0" err="1">
                <a:latin typeface="Arial" panose="020B0604020202020204" pitchFamily="34" charset="0"/>
              </a:rPr>
              <a:t>Booyah</a:t>
            </a:r>
            <a:r>
              <a:rPr lang="en-GB" altLang="en-US" i="1" dirty="0">
                <a:latin typeface="Arial" panose="020B0604020202020204" pitchFamily="34" charset="0"/>
              </a:rPr>
              <a:t>!"</a:t>
            </a:r>
          </a:p>
          <a:p>
            <a:pPr>
              <a:lnSpc>
                <a:spcPct val="106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i="1" dirty="0"/>
              <a:t>How do we split his speech into tokens?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8ADB3-D751-CC44-80A4-4552F7DEB528}"/>
              </a:ext>
            </a:extLst>
          </p:cNvPr>
          <p:cNvSpPr txBox="1"/>
          <p:nvPr/>
        </p:nvSpPr>
        <p:spPr>
          <a:xfrm>
            <a:off x="2667000" y="5721352"/>
            <a:ext cx="664424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88" dirty="0">
                <a:solidFill>
                  <a:prstClr val="black"/>
                </a:solidFill>
              </a:rPr>
              <a:t>Slide from CSE 142 Python Slides - </a:t>
            </a:r>
            <a:r>
              <a:rPr lang="en-US" sz="788" dirty="0" err="1">
                <a:solidFill>
                  <a:prstClr val="black"/>
                </a:solidFill>
              </a:rPr>
              <a:t>Washingtonhttps</a:t>
            </a:r>
            <a:r>
              <a:rPr lang="en-US" sz="788" dirty="0">
                <a:solidFill>
                  <a:prstClr val="black"/>
                </a:solidFill>
              </a:rPr>
              <a:t>://</a:t>
            </a:r>
            <a:r>
              <a:rPr lang="en-US" sz="788" dirty="0" err="1">
                <a:solidFill>
                  <a:prstClr val="black"/>
                </a:solidFill>
              </a:rPr>
              <a:t>courses.cs.washington.edu</a:t>
            </a:r>
            <a:r>
              <a:rPr lang="en-US" sz="788" dirty="0">
                <a:solidFill>
                  <a:prstClr val="black"/>
                </a:solidFill>
              </a:rPr>
              <a:t> › python › week7at </a:t>
            </a:r>
            <a:r>
              <a:rPr lang="en-US" sz="788" dirty="0">
                <a:solidFill>
                  <a:prstClr val="black"/>
                </a:solidFill>
                <a:hlinkClick r:id="rId3"/>
              </a:rPr>
              <a:t>link</a:t>
            </a:r>
            <a:endParaRPr lang="en-US" sz="52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098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AA95B221-5691-1644-8141-6B0E1165C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5361" y="0"/>
            <a:ext cx="6168629" cy="1042988"/>
          </a:xfrm>
          <a:ln/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GB" altLang="en-US" sz="2100" i="0" dirty="0"/>
              <a:t>Tokenization (cont.)</a:t>
            </a:r>
            <a:r>
              <a:rPr lang="ar-SA" altLang="en-US" sz="2100" i="0" dirty="0"/>
              <a:t>‏</a:t>
            </a:r>
            <a:endParaRPr lang="en-GB" altLang="en-US" sz="2100" i="0" dirty="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BEA3A3F0-6B67-9840-9B7A-F753C40A4B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95601" y="1828801"/>
            <a:ext cx="8093544" cy="417515"/>
          </a:xfrm>
          <a:ln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1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/>
              <a:t>How do we split his speech into tokens?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821A3498-16AE-F640-A75B-7A4B38C16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313384"/>
            <a:ext cx="6819354" cy="1806264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defTabSz="457200" fontAlgn="base">
              <a:lnSpc>
                <a:spcPct val="6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defTabSz="457200" fontAlgn="base">
              <a:lnSpc>
                <a:spcPct val="6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defTabSz="457200" fontAlgn="base">
              <a:lnSpc>
                <a:spcPct val="6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defTabSz="457200" fontAlgn="base">
              <a:lnSpc>
                <a:spcPct val="6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1500" dirty="0">
                <a:latin typeface="Courier New" panose="02070309020205020404" pitchFamily="49" charset="0"/>
              </a:rPr>
              <a:t>&gt;&gt;&gt; </a:t>
            </a:r>
            <a:r>
              <a:rPr lang="en-GB" altLang="en-US" sz="1500" dirty="0" err="1">
                <a:latin typeface="Courier New" panose="02070309020205020404" pitchFamily="49" charset="0"/>
              </a:rPr>
              <a:t>martysSpeech.split</a:t>
            </a:r>
            <a:r>
              <a:rPr lang="en-GB" altLang="en-US" sz="1500" dirty="0">
                <a:latin typeface="Courier New" panose="02070309020205020404" pitchFamily="49" charset="0"/>
              </a:rPr>
              <a:t>()</a:t>
            </a:r>
            <a:r>
              <a:rPr lang="ar-SA" altLang="en-US" sz="1500" dirty="0">
                <a:latin typeface="Courier New" panose="02070309020205020404" pitchFamily="49" charset="0"/>
              </a:rPr>
              <a:t>‏</a:t>
            </a:r>
            <a:endParaRPr lang="en-GB" altLang="en-US" sz="1500" dirty="0">
              <a:latin typeface="Courier New" panose="020703090202050204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1500" dirty="0">
                <a:latin typeface="Courier New" panose="02070309020205020404" pitchFamily="49" charset="0"/>
              </a:rPr>
              <a:t>['You', 'know', 'what', 'I', 'hate?', 'Anybody', 'who', 'drives', 'an', 'S.U.V.', "I'd", 'really', 'like', 'to', 'find', 'Mr.', 'It-Costs-Me-100-Dollars-To-Gas-Up', 'and', ‘bless', 'him', 'square', 'in', 'the', ‘feelings.', '</a:t>
            </a:r>
            <a:r>
              <a:rPr lang="en-GB" altLang="en-US" sz="1500" dirty="0" err="1">
                <a:latin typeface="Courier New" panose="02070309020205020404" pitchFamily="49" charset="0"/>
              </a:rPr>
              <a:t>Booyah</a:t>
            </a:r>
            <a:r>
              <a:rPr lang="en-GB" altLang="en-US" sz="1500" dirty="0">
                <a:latin typeface="Courier New" panose="02070309020205020404" pitchFamily="49" charset="0"/>
              </a:rPr>
              <a:t>.', 'Be', 'like,', "I'm", 'Marty', 'Stepp,', 'the', 'best', 'ever.', '</a:t>
            </a:r>
            <a:r>
              <a:rPr lang="en-GB" altLang="en-US" sz="1500" dirty="0" err="1">
                <a:latin typeface="Courier New" panose="02070309020205020404" pitchFamily="49" charset="0"/>
              </a:rPr>
              <a:t>Booyah</a:t>
            </a:r>
            <a:r>
              <a:rPr lang="en-GB" altLang="en-US" sz="1500" dirty="0">
                <a:latin typeface="Courier New" panose="02070309020205020404" pitchFamily="49" charset="0"/>
              </a:rPr>
              <a:t>!']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altLang="en-US" sz="1500" dirty="0">
              <a:latin typeface="Courier New" panose="02070309020205020404" pitchFamily="49" charset="0"/>
            </a:endParaRP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BDDEF92E-219A-AD4E-893D-0017512F6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360" y="4273154"/>
            <a:ext cx="8093543" cy="41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25438" indent="-325438"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defTabSz="457200" fontAlgn="base">
              <a:lnSpc>
                <a:spcPct val="6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defTabSz="457200" fontAlgn="base">
              <a:lnSpc>
                <a:spcPct val="6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defTabSz="457200" fontAlgn="base">
              <a:lnSpc>
                <a:spcPct val="6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defTabSz="457200" fontAlgn="base">
              <a:lnSpc>
                <a:spcPct val="6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1000"/>
              </a:lnSpc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en-GB" altLang="en-US" sz="1800" dirty="0">
                <a:latin typeface="Tahoma" panose="020B0604030504040204" pitchFamily="34" charset="0"/>
              </a:rPr>
              <a:t>Now, how often does he use the word "</a:t>
            </a:r>
            <a:r>
              <a:rPr lang="en-GB" altLang="en-US" sz="1800" dirty="0" err="1">
                <a:latin typeface="Tahoma" panose="020B0604030504040204" pitchFamily="34" charset="0"/>
              </a:rPr>
              <a:t>booyah</a:t>
            </a:r>
            <a:r>
              <a:rPr lang="en-GB" altLang="en-US" sz="1800" dirty="0">
                <a:latin typeface="Tahoma" panose="020B0604030504040204" pitchFamily="34" charset="0"/>
              </a:rPr>
              <a:t>"?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E908B709-F54F-8E47-8A80-AB6D4B50A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49" y="4742261"/>
            <a:ext cx="5540725" cy="767518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defTabSz="457200" fontAlgn="base">
              <a:lnSpc>
                <a:spcPct val="6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defTabSz="457200" fontAlgn="base">
              <a:lnSpc>
                <a:spcPct val="6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defTabSz="457200" fontAlgn="base">
              <a:lnSpc>
                <a:spcPct val="6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defTabSz="457200" fontAlgn="base">
              <a:lnSpc>
                <a:spcPct val="6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1500" dirty="0">
                <a:latin typeface="Courier New" panose="02070309020205020404" pitchFamily="49" charset="0"/>
              </a:rPr>
              <a:t>&gt;&gt;&gt; </a:t>
            </a:r>
            <a:r>
              <a:rPr lang="en-GB" altLang="en-US" sz="1500" dirty="0" err="1">
                <a:latin typeface="Courier New" panose="02070309020205020404" pitchFamily="49" charset="0"/>
              </a:rPr>
              <a:t>martysSpeech.split</a:t>
            </a:r>
            <a:r>
              <a:rPr lang="en-GB" altLang="en-US" sz="1500" dirty="0">
                <a:latin typeface="Courier New" panose="02070309020205020404" pitchFamily="49" charset="0"/>
              </a:rPr>
              <a:t>().count("</a:t>
            </a:r>
            <a:r>
              <a:rPr lang="en-GB" altLang="en-US" sz="1500" dirty="0" err="1">
                <a:latin typeface="Courier New" panose="02070309020205020404" pitchFamily="49" charset="0"/>
              </a:rPr>
              <a:t>booyah</a:t>
            </a:r>
            <a:r>
              <a:rPr lang="en-GB" altLang="en-US" sz="1500" dirty="0">
                <a:latin typeface="Courier New" panose="02070309020205020404" pitchFamily="49" charset="0"/>
              </a:rPr>
              <a:t>")</a:t>
            </a:r>
            <a:r>
              <a:rPr lang="ar-SA" altLang="en-US" sz="1500" dirty="0">
                <a:latin typeface="Courier New" panose="02070309020205020404" pitchFamily="49" charset="0"/>
              </a:rPr>
              <a:t>‏</a:t>
            </a:r>
            <a:endParaRPr lang="en-GB" altLang="en-US" sz="1500" dirty="0">
              <a:latin typeface="Courier New" panose="020703090202050204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1500" dirty="0">
                <a:latin typeface="Courier New" panose="02070309020205020404" pitchFamily="49" charset="0"/>
              </a:rPr>
              <a:t>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altLang="en-US" sz="1500" dirty="0"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1A725-C4EB-2F42-ADA8-33A4F9ED3403}"/>
              </a:ext>
            </a:extLst>
          </p:cNvPr>
          <p:cNvSpPr txBox="1"/>
          <p:nvPr/>
        </p:nvSpPr>
        <p:spPr>
          <a:xfrm>
            <a:off x="2666999" y="5721352"/>
            <a:ext cx="825850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88" dirty="0">
                <a:solidFill>
                  <a:prstClr val="black"/>
                </a:solidFill>
              </a:rPr>
              <a:t>Slide from CSE 142 Python Slides - </a:t>
            </a:r>
            <a:r>
              <a:rPr lang="en-US" sz="788" dirty="0" err="1">
                <a:solidFill>
                  <a:prstClr val="black"/>
                </a:solidFill>
              </a:rPr>
              <a:t>Washingtonhttps</a:t>
            </a:r>
            <a:r>
              <a:rPr lang="en-US" sz="788" dirty="0">
                <a:solidFill>
                  <a:prstClr val="black"/>
                </a:solidFill>
              </a:rPr>
              <a:t>://</a:t>
            </a:r>
            <a:r>
              <a:rPr lang="en-US" sz="788" dirty="0" err="1">
                <a:solidFill>
                  <a:prstClr val="black"/>
                </a:solidFill>
              </a:rPr>
              <a:t>courses.cs.washington.edu</a:t>
            </a:r>
            <a:r>
              <a:rPr lang="en-US" sz="788" dirty="0">
                <a:solidFill>
                  <a:prstClr val="black"/>
                </a:solidFill>
              </a:rPr>
              <a:t> › python › week7at </a:t>
            </a:r>
            <a:r>
              <a:rPr lang="en-US" sz="788" dirty="0">
                <a:solidFill>
                  <a:prstClr val="black"/>
                </a:solidFill>
                <a:hlinkClick r:id="rId3"/>
              </a:rPr>
              <a:t>link</a:t>
            </a:r>
            <a:endParaRPr lang="en-US" sz="52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27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ABE6E376-DCBE-BB40-8380-84FD620A6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4807" y="142675"/>
            <a:ext cx="6168629" cy="1042988"/>
          </a:xfrm>
          <a:ln/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GB" altLang="en-US" sz="2100" i="0" dirty="0"/>
              <a:t>Tokenization (cont.)</a:t>
            </a:r>
            <a:r>
              <a:rPr lang="ar-SA" altLang="en-US" sz="2100" i="0" dirty="0"/>
              <a:t>‏</a:t>
            </a:r>
            <a:endParaRPr lang="en-GB" altLang="en-US" sz="2100" i="0" dirty="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70DD1451-66D0-3443-ADCD-D787183582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95601" y="1828800"/>
            <a:ext cx="6511529" cy="3649266"/>
          </a:xfrm>
          <a:ln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1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We could lowercase the speech</a:t>
            </a:r>
          </a:p>
          <a:p>
            <a:pPr>
              <a:lnSpc>
                <a:spcPct val="101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We could write our own method to split on "." split on ",", split on "-", etc.</a:t>
            </a:r>
          </a:p>
          <a:p>
            <a:pPr>
              <a:lnSpc>
                <a:spcPct val="101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The NLTK already has several tokenizer options</a:t>
            </a:r>
          </a:p>
          <a:p>
            <a:pPr>
              <a:lnSpc>
                <a:spcPct val="101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Try:</a:t>
            </a:r>
          </a:p>
          <a:p>
            <a:pPr lvl="2">
              <a:lnSpc>
                <a:spcPct val="104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 err="1"/>
              <a:t>nltk.tokenize.WordPunktTokenizer</a:t>
            </a:r>
            <a:endParaRPr lang="en-GB" altLang="en-US" dirty="0"/>
          </a:p>
          <a:p>
            <a:pPr lvl="3">
              <a:lnSpc>
                <a:spcPct val="106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tokenizes on all punctuation</a:t>
            </a:r>
          </a:p>
          <a:p>
            <a:pPr lvl="2">
              <a:lnSpc>
                <a:spcPct val="104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 err="1"/>
              <a:t>nltk.tokenize.</a:t>
            </a:r>
            <a:r>
              <a:rPr lang="en-GB" altLang="en-US" b="1" dirty="0" err="1"/>
              <a:t>Punkt</a:t>
            </a:r>
            <a:r>
              <a:rPr lang="en-GB" altLang="en-US" dirty="0" err="1"/>
              <a:t>WordTokenizer</a:t>
            </a:r>
            <a:endParaRPr lang="en-GB" altLang="en-US" dirty="0"/>
          </a:p>
          <a:p>
            <a:pPr lvl="3">
              <a:lnSpc>
                <a:spcPct val="106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b="1" dirty="0"/>
              <a:t>trained</a:t>
            </a:r>
            <a:r>
              <a:rPr lang="en-GB" altLang="en-US" dirty="0"/>
              <a:t> algorithm to statistically split on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260C1-96DC-D049-A42B-8AA150CBB5A2}"/>
              </a:ext>
            </a:extLst>
          </p:cNvPr>
          <p:cNvSpPr txBox="1"/>
          <p:nvPr/>
        </p:nvSpPr>
        <p:spPr>
          <a:xfrm>
            <a:off x="2667000" y="5721352"/>
            <a:ext cx="664424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88" dirty="0">
                <a:solidFill>
                  <a:prstClr val="black"/>
                </a:solidFill>
              </a:rPr>
              <a:t>Slide from CSE 142 Python Slides - </a:t>
            </a:r>
            <a:r>
              <a:rPr lang="en-US" sz="788" dirty="0" err="1">
                <a:solidFill>
                  <a:prstClr val="black"/>
                </a:solidFill>
              </a:rPr>
              <a:t>Washingtonhttps</a:t>
            </a:r>
            <a:r>
              <a:rPr lang="en-US" sz="788" dirty="0">
                <a:solidFill>
                  <a:prstClr val="black"/>
                </a:solidFill>
              </a:rPr>
              <a:t>://</a:t>
            </a:r>
            <a:r>
              <a:rPr lang="en-US" sz="788" dirty="0" err="1">
                <a:solidFill>
                  <a:prstClr val="black"/>
                </a:solidFill>
              </a:rPr>
              <a:t>courses.cs.washington.edu</a:t>
            </a:r>
            <a:r>
              <a:rPr lang="en-US" sz="788" dirty="0">
                <a:solidFill>
                  <a:prstClr val="black"/>
                </a:solidFill>
              </a:rPr>
              <a:t> › python › week7at </a:t>
            </a:r>
            <a:r>
              <a:rPr lang="en-US" sz="788" dirty="0">
                <a:solidFill>
                  <a:prstClr val="black"/>
                </a:solidFill>
                <a:hlinkClick r:id="rId3"/>
              </a:rPr>
              <a:t>link</a:t>
            </a:r>
            <a:endParaRPr lang="en-US" sz="52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3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2057402"/>
            <a:ext cx="6172200" cy="33932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Big Picture &amp; Introduction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Tokenization</a:t>
            </a:r>
          </a:p>
          <a:p>
            <a:r>
              <a:rPr lang="en-US" dirty="0"/>
              <a:t>Count Vectorization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 Demonstration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0696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00" y="402613"/>
            <a:ext cx="6172200" cy="505222"/>
          </a:xfrm>
        </p:spPr>
        <p:txBody>
          <a:bodyPr>
            <a:normAutofit/>
          </a:bodyPr>
          <a:lstStyle/>
          <a:p>
            <a:pPr algn="ctr"/>
            <a:r>
              <a:rPr lang="en-US" sz="2175" i="0" dirty="0"/>
              <a:t>Count Vectorizer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70890-9F35-7F42-874F-FD0004CABC5F}"/>
              </a:ext>
            </a:extLst>
          </p:cNvPr>
          <p:cNvSpPr txBox="1"/>
          <p:nvPr/>
        </p:nvSpPr>
        <p:spPr>
          <a:xfrm>
            <a:off x="2616201" y="6278804"/>
            <a:ext cx="43877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prstClr val="black"/>
                </a:solidFill>
                <a:hlinkClick r:id="rId2"/>
              </a:rPr>
              <a:t>https://scikit-learn.org/stable/modules/generated/sklearn.feature_extraction.text.CountVectorizer.html</a:t>
            </a:r>
            <a:r>
              <a:rPr lang="en-US" sz="675" dirty="0">
                <a:solidFill>
                  <a:prstClr val="black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prstClr val="black"/>
                </a:solidFill>
              </a:rPr>
              <a:t>https://</a:t>
            </a:r>
            <a:r>
              <a:rPr lang="en-US" sz="675" dirty="0" err="1">
                <a:solidFill>
                  <a:prstClr val="black"/>
                </a:solidFill>
              </a:rPr>
              <a:t>gdcoder.com</a:t>
            </a:r>
            <a:r>
              <a:rPr lang="en-US" sz="675" dirty="0">
                <a:solidFill>
                  <a:prstClr val="black"/>
                </a:solidFill>
              </a:rPr>
              <a:t>/</a:t>
            </a:r>
            <a:r>
              <a:rPr lang="en-US" sz="675" dirty="0" err="1">
                <a:solidFill>
                  <a:prstClr val="black"/>
                </a:solidFill>
              </a:rPr>
              <a:t>nlp</a:t>
            </a:r>
            <a:r>
              <a:rPr lang="en-US" sz="675" dirty="0">
                <a:solidFill>
                  <a:prstClr val="black"/>
                </a:solidFill>
              </a:rPr>
              <a:t>-transforming-tokens-into-features-</a:t>
            </a:r>
            <a:r>
              <a:rPr lang="en-US" sz="675" dirty="0" err="1">
                <a:solidFill>
                  <a:prstClr val="black"/>
                </a:solidFill>
              </a:rPr>
              <a:t>tf</a:t>
            </a:r>
            <a:r>
              <a:rPr lang="en-US" sz="675" dirty="0">
                <a:solidFill>
                  <a:prstClr val="black"/>
                </a:solidFill>
              </a:rPr>
              <a:t>-</a:t>
            </a:r>
            <a:r>
              <a:rPr lang="en-US" sz="675" dirty="0" err="1">
                <a:solidFill>
                  <a:prstClr val="black"/>
                </a:solidFill>
              </a:rPr>
              <a:t>idf</a:t>
            </a:r>
            <a:r>
              <a:rPr lang="en-US" sz="675" dirty="0">
                <a:solidFill>
                  <a:prstClr val="black"/>
                </a:solidFill>
              </a:rPr>
              <a:t>/</a:t>
            </a:r>
            <a:endParaRPr lang="en-US" sz="375" dirty="0">
              <a:solidFill>
                <a:prstClr val="blac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F92A3-767E-DC4B-BFFB-44BFBE3A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4761488"/>
            <a:ext cx="6858000" cy="1536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6A4AB-37BF-8842-9A71-4FFF60A3C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1068853"/>
            <a:ext cx="7936230" cy="2712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01F64B-85E6-E449-BEFF-0A13EE271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30" y="3817255"/>
            <a:ext cx="6910070" cy="94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6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2057402"/>
            <a:ext cx="6172200" cy="33932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Big Picture &amp; Introduction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Tokenization</a:t>
            </a:r>
          </a:p>
          <a:p>
            <a:r>
              <a:rPr lang="en-US" dirty="0"/>
              <a:t>Count Vectorization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 Demonstration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7400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99128FE3-8424-EA40-9B2E-7705B4D53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900" y="760810"/>
            <a:ext cx="6167438" cy="1048941"/>
          </a:xfrm>
          <a:ln/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GB" altLang="en-US" sz="2100" i="0" dirty="0"/>
              <a:t>Part-of-speech (POS) tagging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321FFB15-5A38-DB4D-B3DE-05DFFA40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95600" y="1828800"/>
            <a:ext cx="6510338" cy="3649266"/>
          </a:xfrm>
          <a:ln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1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/>
              <a:t>If you know a token's POS you know:</a:t>
            </a:r>
          </a:p>
          <a:p>
            <a:pPr lvl="1">
              <a:lnSpc>
                <a:spcPct val="105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/>
              <a:t>is it the subject?</a:t>
            </a:r>
          </a:p>
          <a:p>
            <a:pPr lvl="1">
              <a:lnSpc>
                <a:spcPct val="105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/>
              <a:t>is it the verb?</a:t>
            </a:r>
          </a:p>
          <a:p>
            <a:pPr lvl="1">
              <a:lnSpc>
                <a:spcPct val="105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/>
              <a:t>is it introducing a grammatical structure?</a:t>
            </a:r>
          </a:p>
          <a:p>
            <a:pPr lvl="1">
              <a:lnSpc>
                <a:spcPct val="105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/>
              <a:t>is it a proper name?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92C34-91D2-D949-8D29-0C56E5F5BBB9}"/>
              </a:ext>
            </a:extLst>
          </p:cNvPr>
          <p:cNvSpPr txBox="1"/>
          <p:nvPr/>
        </p:nvSpPr>
        <p:spPr>
          <a:xfrm>
            <a:off x="2667000" y="5721352"/>
            <a:ext cx="664424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88" dirty="0">
                <a:solidFill>
                  <a:prstClr val="black"/>
                </a:solidFill>
              </a:rPr>
              <a:t>Slide from CSE 142 Python Slides - </a:t>
            </a:r>
            <a:r>
              <a:rPr lang="en-US" sz="788" dirty="0" err="1">
                <a:solidFill>
                  <a:prstClr val="black"/>
                </a:solidFill>
              </a:rPr>
              <a:t>Washingtonhttps</a:t>
            </a:r>
            <a:r>
              <a:rPr lang="en-US" sz="788" dirty="0">
                <a:solidFill>
                  <a:prstClr val="black"/>
                </a:solidFill>
              </a:rPr>
              <a:t>://</a:t>
            </a:r>
            <a:r>
              <a:rPr lang="en-US" sz="788" dirty="0" err="1">
                <a:solidFill>
                  <a:prstClr val="black"/>
                </a:solidFill>
              </a:rPr>
              <a:t>courses.cs.washington.edu</a:t>
            </a:r>
            <a:r>
              <a:rPr lang="en-US" sz="788" dirty="0">
                <a:solidFill>
                  <a:prstClr val="black"/>
                </a:solidFill>
              </a:rPr>
              <a:t> › python › week7at </a:t>
            </a:r>
            <a:r>
              <a:rPr lang="en-US" sz="788" dirty="0">
                <a:solidFill>
                  <a:prstClr val="black"/>
                </a:solidFill>
                <a:hlinkClick r:id="rId3"/>
              </a:rPr>
              <a:t>link</a:t>
            </a:r>
            <a:endParaRPr lang="en-US" sz="52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00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6E969B99-DB98-4746-92FD-33F7BDDEC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1210" y="0"/>
            <a:ext cx="7814310" cy="1261111"/>
          </a:xfrm>
          <a:ln/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GB" altLang="en-US" sz="2100" i="0" dirty="0"/>
              <a:t>POS tagging (cont.)</a:t>
            </a:r>
            <a:r>
              <a:rPr lang="ar-SA" altLang="en-US" sz="2100" i="0" dirty="0"/>
              <a:t>‏</a:t>
            </a:r>
            <a:endParaRPr lang="en-GB" altLang="en-US" sz="2100" i="0" dirty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B9BD7D3-6DB4-224F-AECC-BCDED9486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95600" y="1090661"/>
            <a:ext cx="8248774" cy="4387405"/>
          </a:xfrm>
          <a:ln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1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How do we tag plain sentences?</a:t>
            </a:r>
          </a:p>
          <a:p>
            <a:pPr lvl="1">
              <a:lnSpc>
                <a:spcPct val="106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A NLTK tagger needs a list of tagged sentences to train on</a:t>
            </a:r>
          </a:p>
          <a:p>
            <a:pPr lvl="2">
              <a:lnSpc>
                <a:spcPct val="108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We'll use </a:t>
            </a:r>
            <a:r>
              <a:rPr lang="en-GB" altLang="en-US" dirty="0" err="1"/>
              <a:t>nltk.corpus.treebank.tagged_sents</a:t>
            </a:r>
            <a:r>
              <a:rPr lang="en-GB" altLang="en-US" dirty="0"/>
              <a:t>()</a:t>
            </a:r>
            <a:r>
              <a:rPr lang="ar-SA" altLang="en-US" dirty="0"/>
              <a:t>‏</a:t>
            </a:r>
            <a:endParaRPr lang="en-GB" altLang="en-US" dirty="0"/>
          </a:p>
          <a:p>
            <a:pPr lvl="1">
              <a:lnSpc>
                <a:spcPct val="106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Then it is ready to tag any input! </a:t>
            </a:r>
            <a:r>
              <a:rPr lang="en-GB" altLang="en-US" sz="750" dirty="0"/>
              <a:t>(but how well?)</a:t>
            </a:r>
            <a:r>
              <a:rPr lang="ar-SA" altLang="en-US" sz="750" dirty="0"/>
              <a:t>‏</a:t>
            </a:r>
            <a:endParaRPr lang="en-GB" altLang="en-US" sz="750" dirty="0"/>
          </a:p>
          <a:p>
            <a:pPr lvl="1">
              <a:lnSpc>
                <a:spcPct val="106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Try these tagger objects:</a:t>
            </a:r>
          </a:p>
          <a:p>
            <a:pPr lvl="2">
              <a:lnSpc>
                <a:spcPct val="106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 err="1"/>
              <a:t>nltk.UnigramTagger</a:t>
            </a:r>
            <a:r>
              <a:rPr lang="en-GB" altLang="en-US" dirty="0"/>
              <a:t>(</a:t>
            </a:r>
            <a:r>
              <a:rPr lang="en-GB" altLang="en-US" dirty="0" err="1"/>
              <a:t>tagged_sentences</a:t>
            </a:r>
            <a:r>
              <a:rPr lang="en-GB" altLang="en-US" dirty="0"/>
              <a:t>)</a:t>
            </a:r>
            <a:r>
              <a:rPr lang="ar-SA" altLang="en-US" dirty="0"/>
              <a:t>‏</a:t>
            </a:r>
            <a:endParaRPr lang="en-GB" altLang="en-US" dirty="0"/>
          </a:p>
          <a:p>
            <a:pPr lvl="2">
              <a:lnSpc>
                <a:spcPct val="106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 err="1"/>
              <a:t>nltk.TrigramTagger</a:t>
            </a:r>
            <a:r>
              <a:rPr lang="en-GB" altLang="en-US" dirty="0"/>
              <a:t>(</a:t>
            </a:r>
            <a:r>
              <a:rPr lang="en-GB" altLang="en-US" dirty="0" err="1"/>
              <a:t>tagged_sentences</a:t>
            </a:r>
            <a:r>
              <a:rPr lang="en-GB" altLang="en-US" dirty="0"/>
              <a:t>)</a:t>
            </a:r>
            <a:r>
              <a:rPr lang="ar-SA" altLang="en-US" dirty="0"/>
              <a:t>‏</a:t>
            </a:r>
            <a:endParaRPr lang="en-GB" altLang="en-US" dirty="0"/>
          </a:p>
          <a:p>
            <a:pPr lvl="1">
              <a:lnSpc>
                <a:spcPct val="108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Call the tagger's tag(tokens) method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C560A814-2BB4-7149-8E79-F8FFBD893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799" y="4151038"/>
            <a:ext cx="6951417" cy="1183016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defTabSz="457200" fontAlgn="base">
              <a:lnSpc>
                <a:spcPct val="6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defTabSz="457200" fontAlgn="base">
              <a:lnSpc>
                <a:spcPct val="6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defTabSz="457200" fontAlgn="base">
              <a:lnSpc>
                <a:spcPct val="6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defTabSz="457200" fontAlgn="base">
              <a:lnSpc>
                <a:spcPct val="6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1500" dirty="0">
                <a:latin typeface="Courier New" panose="02070309020205020404" pitchFamily="49" charset="0"/>
              </a:rPr>
              <a:t>&gt;&gt;&gt; tagger = </a:t>
            </a:r>
            <a:r>
              <a:rPr lang="en-GB" altLang="en-US" sz="1500" dirty="0" err="1">
                <a:latin typeface="Courier New" panose="02070309020205020404" pitchFamily="49" charset="0"/>
              </a:rPr>
              <a:t>nltk.UnigramTagger</a:t>
            </a:r>
            <a:r>
              <a:rPr lang="en-GB" altLang="en-US" sz="1500" dirty="0">
                <a:latin typeface="Courier New" panose="02070309020205020404" pitchFamily="49" charset="0"/>
              </a:rPr>
              <a:t>(</a:t>
            </a:r>
            <a:r>
              <a:rPr lang="en-GB" altLang="en-US" sz="1500" dirty="0" err="1">
                <a:latin typeface="Courier New" panose="02070309020205020404" pitchFamily="49" charset="0"/>
              </a:rPr>
              <a:t>tagged_sentences</a:t>
            </a:r>
            <a:r>
              <a:rPr lang="en-GB" altLang="en-US" sz="1500" dirty="0">
                <a:latin typeface="Courier New" panose="02070309020205020404" pitchFamily="49" charset="0"/>
              </a:rPr>
              <a:t>)</a:t>
            </a:r>
            <a:r>
              <a:rPr lang="ar-SA" altLang="en-US" sz="1500" dirty="0">
                <a:latin typeface="Courier New" panose="02070309020205020404" pitchFamily="49" charset="0"/>
              </a:rPr>
              <a:t>‏</a:t>
            </a:r>
            <a:endParaRPr lang="en-GB" altLang="en-US" sz="1500" dirty="0">
              <a:latin typeface="Courier New" panose="020703090202050204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1500" dirty="0">
                <a:latin typeface="Courier New" panose="02070309020205020404" pitchFamily="49" charset="0"/>
              </a:rPr>
              <a:t>&gt;&gt;&gt; result = </a:t>
            </a:r>
            <a:r>
              <a:rPr lang="en-GB" altLang="en-US" sz="1500" dirty="0" err="1">
                <a:latin typeface="Courier New" panose="02070309020205020404" pitchFamily="49" charset="0"/>
              </a:rPr>
              <a:t>tagger.tag</a:t>
            </a:r>
            <a:r>
              <a:rPr lang="en-GB" altLang="en-US" sz="1500" dirty="0">
                <a:latin typeface="Courier New" panose="02070309020205020404" pitchFamily="49" charset="0"/>
              </a:rPr>
              <a:t>(tokens)</a:t>
            </a:r>
            <a:r>
              <a:rPr lang="ar-SA" altLang="en-US" sz="1500" dirty="0">
                <a:latin typeface="Courier New" panose="02070309020205020404" pitchFamily="49" charset="0"/>
              </a:rPr>
              <a:t>‏</a:t>
            </a:r>
            <a:endParaRPr lang="en-GB" altLang="en-US" sz="1500" dirty="0">
              <a:latin typeface="Courier New" panose="020703090202050204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1500" dirty="0">
                <a:latin typeface="Courier New" panose="02070309020205020404" pitchFamily="49" charset="0"/>
              </a:rPr>
              <a:t>&gt;&gt;&gt; result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1500" dirty="0">
                <a:latin typeface="Courier New" panose="02070309020205020404" pitchFamily="49" charset="0"/>
              </a:rPr>
              <a:t>[('You', 'PRP'), ('know', 'VB'), ('what', 'WP'), ('I', 'PRP'), ('hate', None), ('?', '.'), ...]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7BE86-E7AF-8040-8042-BDCD999AD383}"/>
              </a:ext>
            </a:extLst>
          </p:cNvPr>
          <p:cNvSpPr txBox="1"/>
          <p:nvPr/>
        </p:nvSpPr>
        <p:spPr>
          <a:xfrm>
            <a:off x="2667000" y="5678150"/>
            <a:ext cx="841843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88" dirty="0">
                <a:solidFill>
                  <a:prstClr val="black"/>
                </a:solidFill>
              </a:rPr>
              <a:t>Slide from CSE 142 Python Slides - </a:t>
            </a:r>
            <a:r>
              <a:rPr lang="en-US" sz="788" dirty="0" err="1">
                <a:solidFill>
                  <a:prstClr val="black"/>
                </a:solidFill>
              </a:rPr>
              <a:t>Washingtonhttps</a:t>
            </a:r>
            <a:r>
              <a:rPr lang="en-US" sz="788" dirty="0">
                <a:solidFill>
                  <a:prstClr val="black"/>
                </a:solidFill>
              </a:rPr>
              <a:t>://</a:t>
            </a:r>
            <a:r>
              <a:rPr lang="en-US" sz="788" dirty="0" err="1">
                <a:solidFill>
                  <a:prstClr val="black"/>
                </a:solidFill>
              </a:rPr>
              <a:t>courses.cs.washington.edu</a:t>
            </a:r>
            <a:r>
              <a:rPr lang="en-US" sz="788" dirty="0">
                <a:solidFill>
                  <a:prstClr val="black"/>
                </a:solidFill>
              </a:rPr>
              <a:t> › python › week7at </a:t>
            </a:r>
            <a:r>
              <a:rPr lang="en-US" sz="788" dirty="0">
                <a:solidFill>
                  <a:prstClr val="black"/>
                </a:solidFill>
                <a:hlinkClick r:id="rId3"/>
              </a:rPr>
              <a:t>link</a:t>
            </a:r>
            <a:endParaRPr lang="en-US" sz="52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969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2057402"/>
            <a:ext cx="6172200" cy="33932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Big Picture &amp; Introduction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Tokenization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Count Vectorization</a:t>
            </a:r>
          </a:p>
          <a:p>
            <a:r>
              <a:rPr lang="en-US" dirty="0"/>
              <a:t>Python Demonstration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791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2057402"/>
            <a:ext cx="6172200" cy="3393281"/>
          </a:xfrm>
        </p:spPr>
        <p:txBody>
          <a:bodyPr>
            <a:normAutofit/>
          </a:bodyPr>
          <a:lstStyle/>
          <a:p>
            <a:r>
              <a:rPr lang="en-US" dirty="0"/>
              <a:t>Big Picture &amp; Introduction</a:t>
            </a:r>
          </a:p>
          <a:p>
            <a:r>
              <a:rPr lang="en-US" dirty="0"/>
              <a:t>Tokenization</a:t>
            </a:r>
          </a:p>
          <a:p>
            <a:r>
              <a:rPr lang="en-US" dirty="0"/>
              <a:t>Count Vectorization</a:t>
            </a:r>
          </a:p>
          <a:p>
            <a:r>
              <a:rPr lang="en-US" dirty="0"/>
              <a:t>Python Demonstration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867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2057402"/>
            <a:ext cx="6172200" cy="3393281"/>
          </a:xfrm>
        </p:spPr>
        <p:txBody>
          <a:bodyPr>
            <a:normAutofit/>
          </a:bodyPr>
          <a:lstStyle/>
          <a:p>
            <a:r>
              <a:rPr lang="en-US" dirty="0"/>
              <a:t>Big Picture &amp; Introduction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Tokenization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Count Vectorization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 Demonstration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4A0B9-CAE7-B143-AEA7-FF547AF4B6C4}"/>
              </a:ext>
            </a:extLst>
          </p:cNvPr>
          <p:cNvSpPr txBox="1"/>
          <p:nvPr/>
        </p:nvSpPr>
        <p:spPr>
          <a:xfrm>
            <a:off x="2711452" y="5740400"/>
            <a:ext cx="2839239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prstClr val="black"/>
                </a:solidFill>
              </a:rPr>
              <a:t>https://</a:t>
            </a:r>
            <a:r>
              <a:rPr lang="en-US" sz="675" dirty="0" err="1">
                <a:solidFill>
                  <a:prstClr val="black"/>
                </a:solidFill>
              </a:rPr>
              <a:t>gdcoder.com</a:t>
            </a:r>
            <a:r>
              <a:rPr lang="en-US" sz="675" dirty="0">
                <a:solidFill>
                  <a:prstClr val="black"/>
                </a:solidFill>
              </a:rPr>
              <a:t>/</a:t>
            </a:r>
            <a:r>
              <a:rPr lang="en-US" sz="675" dirty="0" err="1">
                <a:solidFill>
                  <a:prstClr val="black"/>
                </a:solidFill>
              </a:rPr>
              <a:t>nlp</a:t>
            </a:r>
            <a:r>
              <a:rPr lang="en-US" sz="675" dirty="0">
                <a:solidFill>
                  <a:prstClr val="black"/>
                </a:solidFill>
              </a:rPr>
              <a:t>-transforming-tokens-into-features-</a:t>
            </a:r>
            <a:r>
              <a:rPr lang="en-US" sz="675" dirty="0" err="1">
                <a:solidFill>
                  <a:prstClr val="black"/>
                </a:solidFill>
              </a:rPr>
              <a:t>tf</a:t>
            </a:r>
            <a:r>
              <a:rPr lang="en-US" sz="675" dirty="0">
                <a:solidFill>
                  <a:prstClr val="black"/>
                </a:solidFill>
              </a:rPr>
              <a:t>-</a:t>
            </a:r>
            <a:r>
              <a:rPr lang="en-US" sz="675" dirty="0" err="1">
                <a:solidFill>
                  <a:prstClr val="black"/>
                </a:solidFill>
              </a:rPr>
              <a:t>idf</a:t>
            </a:r>
            <a:r>
              <a:rPr lang="en-US" sz="675" dirty="0">
                <a:solidFill>
                  <a:prstClr val="black"/>
                </a:solidFill>
              </a:rPr>
              <a:t>/</a:t>
            </a:r>
            <a:endParaRPr lang="en-US" sz="375" dirty="0">
              <a:solidFill>
                <a:prstClr val="black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9613D-46A3-C24A-8ECF-DDCFB77A1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2" y="3914364"/>
            <a:ext cx="6858000" cy="153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7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8460" y="274560"/>
            <a:ext cx="6172200" cy="505222"/>
          </a:xfrm>
        </p:spPr>
        <p:txBody>
          <a:bodyPr>
            <a:normAutofit/>
          </a:bodyPr>
          <a:lstStyle/>
          <a:p>
            <a:pPr algn="ctr"/>
            <a:r>
              <a:rPr lang="en-US" sz="2175" i="0" dirty="0"/>
              <a:t>Big Picture - Concept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8B449-52AA-4346-8922-5F762711B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2519620"/>
            <a:ext cx="7623810" cy="24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8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003" y="211892"/>
            <a:ext cx="6172200" cy="505222"/>
          </a:xfrm>
        </p:spPr>
        <p:txBody>
          <a:bodyPr>
            <a:normAutofit/>
          </a:bodyPr>
          <a:lstStyle/>
          <a:p>
            <a:pPr algn="ctr"/>
            <a:r>
              <a:rPr lang="en-US" sz="2175" i="0" dirty="0"/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70890-9F35-7F42-874F-FD0004CABC5F}"/>
              </a:ext>
            </a:extLst>
          </p:cNvPr>
          <p:cNvSpPr txBox="1"/>
          <p:nvPr/>
        </p:nvSpPr>
        <p:spPr>
          <a:xfrm>
            <a:off x="128754" y="6519763"/>
            <a:ext cx="424507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88" dirty="0">
                <a:solidFill>
                  <a:prstClr val="black"/>
                </a:solidFill>
              </a:rPr>
              <a:t>Slide from http://</a:t>
            </a:r>
            <a:r>
              <a:rPr lang="en-US" sz="788" dirty="0" err="1">
                <a:solidFill>
                  <a:prstClr val="black"/>
                </a:solidFill>
              </a:rPr>
              <a:t>classes.ischool.syr.edu</a:t>
            </a:r>
            <a:r>
              <a:rPr lang="en-US" sz="788" dirty="0">
                <a:solidFill>
                  <a:prstClr val="black"/>
                </a:solidFill>
              </a:rPr>
              <a:t>/ist664/NLPFall2011/NLTKintro.2011.ppt.pdf</a:t>
            </a:r>
            <a:endParaRPr lang="en-US" sz="525" dirty="0">
              <a:solidFill>
                <a:prstClr val="blac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5D39E-6637-CE41-B98A-410C27F1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209" y="1115554"/>
            <a:ext cx="6409994" cy="528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1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542" y="284888"/>
            <a:ext cx="6172200" cy="505222"/>
          </a:xfrm>
        </p:spPr>
        <p:txBody>
          <a:bodyPr>
            <a:normAutofit/>
          </a:bodyPr>
          <a:lstStyle/>
          <a:p>
            <a:pPr algn="ctr"/>
            <a:r>
              <a:rPr lang="en-US" sz="2175" i="0" dirty="0"/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70890-9F35-7F42-874F-FD0004CABC5F}"/>
              </a:ext>
            </a:extLst>
          </p:cNvPr>
          <p:cNvSpPr txBox="1"/>
          <p:nvPr/>
        </p:nvSpPr>
        <p:spPr>
          <a:xfrm>
            <a:off x="223347" y="6503997"/>
            <a:ext cx="424507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88" dirty="0">
                <a:solidFill>
                  <a:prstClr val="black"/>
                </a:solidFill>
              </a:rPr>
              <a:t>Slide from http://</a:t>
            </a:r>
            <a:r>
              <a:rPr lang="en-US" sz="788" dirty="0" err="1">
                <a:solidFill>
                  <a:prstClr val="black"/>
                </a:solidFill>
              </a:rPr>
              <a:t>classes.ischool.syr.edu</a:t>
            </a:r>
            <a:r>
              <a:rPr lang="en-US" sz="788" dirty="0">
                <a:solidFill>
                  <a:prstClr val="black"/>
                </a:solidFill>
              </a:rPr>
              <a:t>/ist664/NLPFall2011/NLTKintro.2011.ppt.pdf</a:t>
            </a:r>
            <a:endParaRPr lang="en-US" sz="525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D14F4-6960-8D4F-934B-BE490158E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88" y="1017597"/>
            <a:ext cx="733330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2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104FAF1E-CC63-C641-82C5-A84FA221B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160536"/>
            <a:ext cx="6855618" cy="1031081"/>
          </a:xfrm>
          <a:ln/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GB" altLang="en-US" sz="2100" i="0" dirty="0"/>
              <a:t>Natural Language Processing (NLP)</a:t>
            </a:r>
            <a:r>
              <a:rPr lang="ar-SA" altLang="en-US" sz="2100" i="0" dirty="0"/>
              <a:t>‏</a:t>
            </a:r>
            <a:endParaRPr lang="en-GB" altLang="en-US" sz="2100" i="0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97D13DA-ABCC-584E-A6AC-0A8DEFE28D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95602" y="1828800"/>
            <a:ext cx="6512719" cy="3649266"/>
          </a:xfrm>
          <a:ln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1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How can we make a computer understand language?</a:t>
            </a:r>
          </a:p>
          <a:p>
            <a:pPr lvl="1">
              <a:lnSpc>
                <a:spcPct val="103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Can a human write/talk to the computer?</a:t>
            </a:r>
          </a:p>
          <a:p>
            <a:pPr lvl="2">
              <a:lnSpc>
                <a:spcPct val="103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Or can the computer guess/predict the input?</a:t>
            </a:r>
          </a:p>
          <a:p>
            <a:pPr lvl="1">
              <a:lnSpc>
                <a:spcPct val="103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Can the computer talk back?</a:t>
            </a:r>
          </a:p>
          <a:p>
            <a:pPr lvl="1">
              <a:lnSpc>
                <a:spcPct val="103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Based on language rules, patterns, or statistics</a:t>
            </a:r>
          </a:p>
          <a:p>
            <a:pPr lvl="2">
              <a:lnSpc>
                <a:spcPct val="110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For now, statistics are more accurate and popular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FE63E-8C67-244E-8706-71D29E1A06A2}"/>
              </a:ext>
            </a:extLst>
          </p:cNvPr>
          <p:cNvSpPr txBox="1"/>
          <p:nvPr/>
        </p:nvSpPr>
        <p:spPr>
          <a:xfrm>
            <a:off x="2667000" y="5721352"/>
            <a:ext cx="664424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88" dirty="0">
                <a:solidFill>
                  <a:prstClr val="black"/>
                </a:solidFill>
              </a:rPr>
              <a:t>Slide from CSE 142 Python Slides - </a:t>
            </a:r>
            <a:r>
              <a:rPr lang="en-US" sz="788" dirty="0" err="1">
                <a:solidFill>
                  <a:prstClr val="black"/>
                </a:solidFill>
              </a:rPr>
              <a:t>Washingtonhttps</a:t>
            </a:r>
            <a:r>
              <a:rPr lang="en-US" sz="788" dirty="0">
                <a:solidFill>
                  <a:prstClr val="black"/>
                </a:solidFill>
              </a:rPr>
              <a:t>://</a:t>
            </a:r>
            <a:r>
              <a:rPr lang="en-US" sz="788" dirty="0" err="1">
                <a:solidFill>
                  <a:prstClr val="black"/>
                </a:solidFill>
              </a:rPr>
              <a:t>courses.cs.washington.edu</a:t>
            </a:r>
            <a:r>
              <a:rPr lang="en-US" sz="788" dirty="0">
                <a:solidFill>
                  <a:prstClr val="black"/>
                </a:solidFill>
              </a:rPr>
              <a:t> › python › week7at </a:t>
            </a:r>
            <a:r>
              <a:rPr lang="en-US" sz="788" dirty="0">
                <a:solidFill>
                  <a:prstClr val="black"/>
                </a:solidFill>
                <a:hlinkClick r:id="rId3"/>
              </a:rPr>
              <a:t>link</a:t>
            </a:r>
            <a:endParaRPr lang="en-US" sz="52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056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F0A90B26-6811-4A45-96E2-8533A87E5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2" y="0"/>
            <a:ext cx="6169819" cy="1031081"/>
          </a:xfrm>
          <a:ln/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GB" altLang="en-US" sz="2100" i="0" dirty="0"/>
              <a:t>Some areas of NLP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86F74656-B8A4-6A4B-8AB6-9D696AB31A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95602" y="1828800"/>
            <a:ext cx="6512719" cy="3649266"/>
          </a:xfrm>
          <a:ln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1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shallow processing – the surface level</a:t>
            </a:r>
          </a:p>
          <a:p>
            <a:pPr lvl="1">
              <a:lnSpc>
                <a:spcPct val="103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tokenization</a:t>
            </a:r>
          </a:p>
          <a:p>
            <a:pPr lvl="1">
              <a:lnSpc>
                <a:spcPct val="103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word counts (count vectorization)</a:t>
            </a:r>
          </a:p>
          <a:p>
            <a:pPr lvl="1">
              <a:lnSpc>
                <a:spcPct val="103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part-of-speech tagging</a:t>
            </a:r>
          </a:p>
          <a:p>
            <a:pPr lvl="1">
              <a:lnSpc>
                <a:spcPct val="103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forms of words</a:t>
            </a:r>
          </a:p>
          <a:p>
            <a:pPr>
              <a:lnSpc>
                <a:spcPct val="103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deep processing – the underlying structures of language</a:t>
            </a:r>
          </a:p>
          <a:p>
            <a:pPr lvl="1">
              <a:lnSpc>
                <a:spcPct val="103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word order (syntax)</a:t>
            </a:r>
            <a:r>
              <a:rPr lang="ar-SA" altLang="en-US" dirty="0"/>
              <a:t>‏</a:t>
            </a:r>
            <a:endParaRPr lang="en-GB" altLang="en-US" dirty="0"/>
          </a:p>
          <a:p>
            <a:pPr lvl="1">
              <a:lnSpc>
                <a:spcPct val="103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meaning</a:t>
            </a:r>
          </a:p>
          <a:p>
            <a:pPr lvl="1">
              <a:lnSpc>
                <a:spcPct val="103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translation</a:t>
            </a:r>
          </a:p>
          <a:p>
            <a:pPr>
              <a:lnSpc>
                <a:spcPct val="103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en-US" dirty="0"/>
              <a:t>natural language generation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B0C9E-7CAB-D14B-BBEC-44C9FC629EE8}"/>
              </a:ext>
            </a:extLst>
          </p:cNvPr>
          <p:cNvSpPr txBox="1"/>
          <p:nvPr/>
        </p:nvSpPr>
        <p:spPr>
          <a:xfrm>
            <a:off x="2667000" y="5721352"/>
            <a:ext cx="664424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88" dirty="0">
                <a:solidFill>
                  <a:prstClr val="black"/>
                </a:solidFill>
              </a:rPr>
              <a:t>Slide from CSE 142 Python Slides - </a:t>
            </a:r>
            <a:r>
              <a:rPr lang="en-US" sz="788" dirty="0" err="1">
                <a:solidFill>
                  <a:prstClr val="black"/>
                </a:solidFill>
              </a:rPr>
              <a:t>Washingtonhttps</a:t>
            </a:r>
            <a:r>
              <a:rPr lang="en-US" sz="788" dirty="0">
                <a:solidFill>
                  <a:prstClr val="black"/>
                </a:solidFill>
              </a:rPr>
              <a:t>://</a:t>
            </a:r>
            <a:r>
              <a:rPr lang="en-US" sz="788" dirty="0" err="1">
                <a:solidFill>
                  <a:prstClr val="black"/>
                </a:solidFill>
              </a:rPr>
              <a:t>courses.cs.washington.edu</a:t>
            </a:r>
            <a:r>
              <a:rPr lang="en-US" sz="788" dirty="0">
                <a:solidFill>
                  <a:prstClr val="black"/>
                </a:solidFill>
              </a:rPr>
              <a:t> › python › week7at </a:t>
            </a:r>
            <a:r>
              <a:rPr lang="en-US" sz="788" dirty="0">
                <a:solidFill>
                  <a:prstClr val="black"/>
                </a:solidFill>
                <a:hlinkClick r:id="rId3"/>
              </a:rPr>
              <a:t>link</a:t>
            </a:r>
            <a:endParaRPr lang="en-US" sz="52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79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2057402"/>
            <a:ext cx="6172200" cy="33932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Big Picture &amp; Introduction</a:t>
            </a:r>
          </a:p>
          <a:p>
            <a:r>
              <a:rPr lang="en-US" dirty="0"/>
              <a:t>Tokenization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Count Vectorization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 Demonstration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0654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VIDEO_FILES_RECORD" val="&lt;Videos&gt;&lt;Video Name=&quot;FLV_287_1_63926.flv&quot; Position=&quot;1&quot; SlideID=&quot;287&quot;/&gt;&lt;Video Name=&quot;FLV_256_1_23244.flv&quot; Position=&quot;1&quot; SlideID=&quot;256&quot;/&gt;&lt;Video Name=&quot;FLV_256_1_17255.flv&quot; Position=&quot;1&quot; SlideID=&quot;256&quot;/&gt;&lt;Video Name=&quot;FLV_256_1_33907.flv&quot; Position=&quot;1&quot; SlideID=&quot;256&quot;/&gt;&lt;/Videos&gt;&#10;"/>
  <p:tag name="MMPROD_UIDATA" val="&lt;database version=&quot;7.0&quot;&gt;&lt;object type=&quot;1&quot; unique_id=&quot;10001&quot;&gt;&lt;property id=&quot;20141&quot; value=&quot;01 Course Intro&quot;/&gt;&lt;property id=&quot;20148&quot; value=&quot;5&quot;/&gt;&lt;property id=&quot;20184&quot; value=&quot;7&quot;/&gt;&lt;property id=&quot;20226&quot; value=&quot;I:\My Documents\Faculty\Courses\SENG 640, SP13\02. Lecture Materials\01 Course Intro.pptx&quot;/&gt;&lt;property id=&quot;20250&quot; value=&quot;7&quot;/&gt;&lt;property id=&quot;20251&quot; value=&quot;0&quot;/&gt;&lt;property id=&quot;20259&quot; value=&quot;0&quot;/&gt;&lt;property id=&quot;20501&quot; value=&quot;I:\My Documents\Faculty\Courses\SENG 640, SP13\02. Lecture Materials\&quot;/&gt;&lt;object type=&quot;2&quot; unique_id=&quot;10002&quot;&gt;&lt;object type=&quot;3&quot; unique_id=&quot;10003&quot;&gt;&lt;property id=&quot;20148&quot; value=&quot;5&quot;/&gt;&lt;property id=&quot;20300&quot; value=&quot;Slide 1 - &amp;quot;System Architecture&amp;#x0D;&amp;#x0A;SENG 640&amp;quot;&quot;/&gt;&lt;property id=&quot;20303&quot; value=&quot;-1&quot;/&gt;&lt;property id=&quot;20307&quot; value=&quot;256&quot;/&gt;&lt;property id=&quot;20309&quot; value=&quot;-1&quot;/&gt;&lt;/object&gt;&lt;object type=&quot;3&quot; unique_id=&quot;10004&quot;&gt;&lt;property id=&quot;20148&quot; value=&quot;5&quot;/&gt;&lt;property id=&quot;20300&quot; value=&quot;Slide 2 - &amp;quot;Agenda&amp;quot;&quot;/&gt;&lt;property id=&quot;20303&quot; value=&quot;-1&quot;/&gt;&lt;property id=&quot;20307&quot; value=&quot;287&quot;/&gt;&lt;property id=&quot;20308&quot; value=&quot;FLV_287_2_55915.flv&quot;/&gt;&lt;property id=&quot;20309&quot; value=&quot;-1&quot;/&gt;&lt;property id=&quot;20311&quot; value=&quot;0,3356&quot;/&gt;&lt;property id=&quot;20314&quot; value=&quot;0&quot;/&gt;&lt;property id=&quot;20315&quot; value=&quot;0&quot;/&gt;&lt;property id=&quot;20316&quot; value=&quot;3356&quot;/&gt;&lt;/object&gt;&lt;object type=&quot;3&quot; unique_id=&quot;10005&quot;&gt;&lt;property id=&quot;20148&quot; value=&quot;5&quot;/&gt;&lt;property id=&quot;20300&quot; value=&quot;Slide 3 - &amp;quot;Syllabus - Overview&amp;quot;&quot;/&gt;&lt;property id=&quot;20303&quot; value=&quot;-1&quot;/&gt;&lt;property id=&quot;20307&quot; value=&quot;297&quot;/&gt;&lt;property id=&quot;20309&quot; value=&quot;-1&quot;/&gt;&lt;/object&gt;&lt;object type=&quot;3&quot; unique_id=&quot;10006&quot;&gt;&lt;property id=&quot;20148&quot; value=&quot;5&quot;/&gt;&lt;property id=&quot;20300&quot; value=&quot;Slide 4 - &amp;quot;Syllabus - Materials&amp;quot;&quot;/&gt;&lt;property id=&quot;20303&quot; value=&quot;-1&quot;/&gt;&lt;property id=&quot;20307&quot; value=&quot;298&quot;/&gt;&lt;property id=&quot;20309&quot; value=&quot;-1&quot;/&gt;&lt;/object&gt;&lt;object type=&quot;3&quot; unique_id=&quot;10007&quot;&gt;&lt;property id=&quot;20148&quot; value=&quot;5&quot;/&gt;&lt;property id=&quot;20300&quot; value=&quot;Slide 5 - &amp;quot;Syllabus – Learning Outcomes&amp;quot;&quot;/&gt;&lt;property id=&quot;20303&quot; value=&quot;-1&quot;/&gt;&lt;property id=&quot;20307&quot; value=&quot;299&quot;/&gt;&lt;property id=&quot;20309&quot; value=&quot;-1&quot;/&gt;&lt;/object&gt;&lt;object type=&quot;3&quot; unique_id=&quot;10008&quot;&gt;&lt;property id=&quot;20148&quot; value=&quot;5&quot;/&gt;&lt;property id=&quot;20300&quot; value=&quot;Slide 6 - &amp;quot;Syllabus – Grading&amp;quot;&quot;/&gt;&lt;property id=&quot;20303&quot; value=&quot;-1&quot;/&gt;&lt;property id=&quot;20307&quot; value=&quot;300&quot;/&gt;&lt;property id=&quot;20309&quot; value=&quot;-1&quot;/&gt;&lt;/object&gt;&lt;object type=&quot;3&quot; unique_id=&quot;10009&quot;&gt;&lt;property id=&quot;20148&quot; value=&quot;5&quot;/&gt;&lt;property id=&quot;20300&quot; value=&quot;Slide 7 - &amp;quot;Syllabus – Schedule/DL&amp;quot;&quot;/&gt;&lt;property id=&quot;20303&quot; value=&quot;-1&quot;/&gt;&lt;property id=&quot;20307&quot; value=&quot;301&quot;/&gt;&lt;property id=&quot;20309&quot; value=&quot;-1&quot;/&gt;&lt;/object&gt;&lt;object type=&quot;3&quot; unique_id=&quot;10010&quot;&gt;&lt;property id=&quot;20148&quot; value=&quot;5&quot;/&gt;&lt;property id=&quot;20300&quot; value=&quot;Slide 8 - &amp;quot;Homework Project&amp;quot;&quot;/&gt;&lt;property id=&quot;20303&quot; value=&quot;-1&quot;/&gt;&lt;property id=&quot;20307&quot; value=&quot;302&quot;/&gt;&lt;property id=&quot;20309&quot; value=&quot;-1&quot;/&gt;&lt;/object&gt;&lt;object type=&quot;3&quot; unique_id=&quot;10011&quot;&gt;&lt;property id=&quot;20148&quot; value=&quot;5&quot;/&gt;&lt;property id=&quot;20300&quot; value=&quot;Slide 9 - &amp;quot;Homework Project&amp;quot;&quot;/&gt;&lt;property id=&quot;20303&quot; value=&quot;-1&quot;/&gt;&lt;property id=&quot;20307&quot; value=&quot;303&quot;/&gt;&lt;property id=&quot;20309&quot; value=&quot;-1&quot;/&gt;&lt;/object&gt;&lt;object type=&quot;3&quot; unique_id=&quot;10012&quot;&gt;&lt;property id=&quot;20148&quot; value=&quot;5&quot;/&gt;&lt;property id=&quot;20300&quot; value=&quot;Slide 10 - &amp;quot;Homework Template&amp;quot;&quot;/&gt;&lt;property id=&quot;20303&quot; value=&quot;-1&quot;/&gt;&lt;property id=&quot;20307&quot; value=&quot;304&quot;/&gt;&lt;property id=&quot;20309&quot; value=&quot;-1&quot;/&gt;&lt;/object&gt;&lt;object type=&quot;3&quot; unique_id=&quot;10013&quot;&gt;&lt;property id=&quot;20148&quot; value=&quot;5&quot;/&gt;&lt;property id=&quot;20300&quot; value=&quot;Slide 11 - &amp;quot;Software Tool&amp;quot;&quot;/&gt;&lt;property id=&quot;20303&quot; value=&quot;-1&quot;/&gt;&lt;property id=&quot;20307&quot; value=&quot;294&quot;/&gt;&lt;property id=&quot;20309&quot; value=&quot;-1&quot;/&gt;&lt;/object&gt;&lt;object type=&quot;3&quot; unique_id=&quot;10014&quot;&gt;&lt;property id=&quot;20148&quot; value=&quot;5&quot;/&gt;&lt;property id=&quot;20300&quot; value=&quot;Slide 12 - &amp;quot;Software Tool&amp;quot;&quot;/&gt;&lt;property id=&quot;20303&quot; value=&quot;-1&quot;/&gt;&lt;property id=&quot;20307&quot; value=&quot;305&quot;/&gt;&lt;property id=&quot;20309&quot; value=&quot;-1&quot;/&gt;&lt;/object&gt;&lt;object type=&quot;3&quot; unique_id=&quot;10015&quot;&gt;&lt;property id=&quot;20148&quot; value=&quot;5&quot;/&gt;&lt;property id=&quot;20300&quot; value=&quot;Slide 13 - &amp;quot;Summary&amp;quot;&quot;/&gt;&lt;property id=&quot;20303&quot; value=&quot;-1&quot;/&gt;&lt;property id=&quot;20307&quot; value=&quot;296&quot;/&gt;&lt;property id=&quot;20309&quot; value=&quot;-1&quot;/&gt;&lt;/object&gt;&lt;/object&gt;&lt;object type=&quot;8&quot; unique_id=&quot;10030&quot;&gt;&lt;/object&gt;&lt;object type=&quot;10&quot; unique_id=&quot;10391&quot;&gt;&lt;object type=&quot;11&quot; unique_id=&quot;10392&quot;&gt;&lt;/object&gt;&lt;object type=&quot;13&quot; unique_id=&quot;10394&quot;&gt;&lt;/object&gt;&lt;/object&gt;&lt;object type=&quot;4&quot; unique_id=&quot;10393&quot;&gt;&lt;/object&gt;&lt;/object&gt;&lt;/database&gt;"/>
  <p:tag name="MMPROD_THEME_BG_IMAGE" val=""/>
  <p:tag name="MMPROD_TAG_VCONFIG" val="PD94bWwgdmVyc2lvbj0iMS4wIiBlbmNvZGluZz0idXRm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8dWlzaG93IG5hbWU9InByZXNlbnRlcnBob3RvIiB2YWx1ZT0idHJ1ZSIvPjx1aXNob3cgbmFtZT0icHJlc2VudGVybmFtZSIgdmFsdWU9InRydWUiLz48dWlzaG93IG5hbWU9InByZXNlbnRlcnRpdGxlIiB2YWx1ZT0idHJ1ZSIvPjx1aXNob3cgbmFtZT0icHJlc2VudGVyZW1haWwiIHZhbHVlPSJ0cnVlIi8+PHVpc2hvdyBuYW1lPSJwcmVzZW50ZXJiaW8iIHZhbHVlPSJ0cnVlIi8+PHVpc2hvdyBuYW1lPSJjb21wYW55bG9nbyIgdmFsdWU9InRydWUiLz48dWlzaG93IG5hbWU9InNpZGViYXIiIHZhbHVlPSJ0cnVlIi8+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0&quot;/&gt;&lt;lineCharCount val=&quot;8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1&quot;/&gt;&lt;lineCharCount val=&quot;1&quot;/&gt;&lt;lineCharCount val=&quot;1&quot;/&gt;&lt;lineCharCount val=&quot;1&quot;/&gt;&lt;lineCharCount val=&quot;1&quot;/&gt;&lt;lineCharCount val=&quot;1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0&quot;/&gt;&lt;lineCharCount val=&quot;8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1&quot;/&gt;&lt;lineCharCount val=&quot;19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3&quot;/&gt;&lt;lineCharCount val=&quot;13&quot;/&gt;&lt;lineCharCount val=&quot;11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3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30&quot;/&gt;&lt;lineCharCount val=&quot;5&quot;/&gt;&lt;/TableIndex&gt;&lt;/ShapeTextInfo&gt;"/>
</p:tagLst>
</file>

<file path=ppt/theme/theme1.xml><?xml version="1.0" encoding="utf-8"?>
<a:theme xmlns:a="http://schemas.openxmlformats.org/drawingml/2006/main" name="5000 and Evolutionary Acquisi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5000 and Evolutionary Acquisi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514600" marR="0" indent="-2514600" algn="l" defTabSz="914400" rtl="0" eaLnBrk="0" fontAlgn="base" latinLnBrk="0" hangingPunct="0">
          <a:lnSpc>
            <a:spcPct val="105000"/>
          </a:lnSpc>
          <a:spcBef>
            <a:spcPct val="20000"/>
          </a:spcBef>
          <a:spcAft>
            <a:spcPct val="0"/>
          </a:spcAft>
          <a:buClr>
            <a:srgbClr val="151C77"/>
          </a:buClr>
          <a:buSzPct val="80000"/>
          <a:buFont typeface="Wingdings" pitchFamily="2" charset="2"/>
          <a:buNone/>
          <a:tabLst/>
          <a:defRPr kumimoji="0" lang="en-US" sz="20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514600" marR="0" indent="-2514600" algn="l" defTabSz="914400" rtl="0" eaLnBrk="0" fontAlgn="base" latinLnBrk="0" hangingPunct="0">
          <a:lnSpc>
            <a:spcPct val="105000"/>
          </a:lnSpc>
          <a:spcBef>
            <a:spcPct val="20000"/>
          </a:spcBef>
          <a:spcAft>
            <a:spcPct val="0"/>
          </a:spcAft>
          <a:buClr>
            <a:srgbClr val="151C77"/>
          </a:buClr>
          <a:buSzPct val="80000"/>
          <a:buFont typeface="Wingdings" pitchFamily="2" charset="2"/>
          <a:buNone/>
          <a:tabLst/>
          <a:defRPr kumimoji="0" lang="en-US" sz="20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000 and Evolutionary Acquisi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000 and Evolutionary Acquisi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 lessons</Template>
  <TotalTime>27422</TotalTime>
  <Words>853</Words>
  <Application>Microsoft Macintosh PowerPoint</Application>
  <PresentationFormat>Widescreen</PresentationFormat>
  <Paragraphs>127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 Unicode MS</vt:lpstr>
      <vt:lpstr>Arial</vt:lpstr>
      <vt:lpstr>Calibri</vt:lpstr>
      <vt:lpstr>Courier New</vt:lpstr>
      <vt:lpstr>Tahoma</vt:lpstr>
      <vt:lpstr>Wingdings</vt:lpstr>
      <vt:lpstr>5000 and Evolutionary Acquisition</vt:lpstr>
      <vt:lpstr>1_Default Design</vt:lpstr>
      <vt:lpstr>Machine Learning DASC 522</vt:lpstr>
      <vt:lpstr>Overview</vt:lpstr>
      <vt:lpstr>Overview</vt:lpstr>
      <vt:lpstr>Big Picture - Concept Map</vt:lpstr>
      <vt:lpstr>Background</vt:lpstr>
      <vt:lpstr>Background</vt:lpstr>
      <vt:lpstr>Natural Language Processing (NLP)‏</vt:lpstr>
      <vt:lpstr>Some areas of NLP</vt:lpstr>
      <vt:lpstr>Overview</vt:lpstr>
      <vt:lpstr>Tokenization</vt:lpstr>
      <vt:lpstr>Tokenization (cont.)‏</vt:lpstr>
      <vt:lpstr>Tokenization (cont.)‏</vt:lpstr>
      <vt:lpstr>Overview</vt:lpstr>
      <vt:lpstr>Count Vectorizer</vt:lpstr>
      <vt:lpstr>Overview</vt:lpstr>
      <vt:lpstr>Part-of-speech (POS) tagging</vt:lpstr>
      <vt:lpstr>POS tagging (cont.)‏</vt:lpstr>
      <vt:lpstr>Overview</vt:lpstr>
    </vt:vector>
  </TitlesOfParts>
  <Company>AFIT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SENG520 Course Introduction</dc:title>
  <dc:subject>Course Introduction</dc:subject>
  <dc:creator>Thomas Ford</dc:creator>
  <cp:lastModifiedBy>Torrey Wagner</cp:lastModifiedBy>
  <cp:revision>360</cp:revision>
  <cp:lastPrinted>2018-03-25T17:25:56Z</cp:lastPrinted>
  <dcterms:created xsi:type="dcterms:W3CDTF">2004-01-05T15:59:25Z</dcterms:created>
  <dcterms:modified xsi:type="dcterms:W3CDTF">2021-04-13T22:01:02Z</dcterms:modified>
</cp:coreProperties>
</file>