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6963dd705_3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6963dd705_3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MannwhitneyuResult(statistic=1236.5, pvalue=0.21049171202280353)</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6963dd705_3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6963dd705_3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6963dd705_3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06963dd705_3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6963dd705_3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6963dd705_3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6963dd705_3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06963dd705_3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6963dd705_3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6963dd705_3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6963dd705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6963dd705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6963dd705_3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6963dd705_3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6963dd705_3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6963dd705_3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6963dd705_3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6963dd705_3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6963dd705_3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6963dd705_3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6963dd705_3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6963dd705_3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6963dd705_3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6963dd705_3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youtube.com/watch?v=7Dqgr0wNyPo&amp;t=04m30s"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www.youtube.com/watch?v=7Dqgr0wNyPo"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22785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Horsepower</a:t>
            </a:r>
            <a:endParaRPr/>
          </a:p>
        </p:txBody>
      </p:sp>
      <p:sp>
        <p:nvSpPr>
          <p:cNvPr id="135" name="Google Shape;135;p13"/>
          <p:cNvSpPr txBox="1"/>
          <p:nvPr>
            <p:ph idx="1" type="subTitle"/>
          </p:nvPr>
        </p:nvSpPr>
        <p:spPr>
          <a:xfrm>
            <a:off x="1455902" y="30298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Statistical Study by Walter Castillo, Bradley Harrison, Richy Peterson and Joanna Vasquez</a:t>
            </a:r>
            <a:endParaRPr/>
          </a:p>
        </p:txBody>
      </p:sp>
      <p:sp>
        <p:nvSpPr>
          <p:cNvPr id="136" name="Google Shape;136;p13">
            <a:hlinkClick r:id="rId3"/>
          </p:cNvPr>
          <p:cNvSpPr txBox="1"/>
          <p:nvPr>
            <p:ph idx="1" type="subTitle"/>
          </p:nvPr>
        </p:nvSpPr>
        <p:spPr>
          <a:xfrm>
            <a:off x="3974701" y="4025025"/>
            <a:ext cx="5169300" cy="541200"/>
          </a:xfrm>
          <a:prstGeom prst="rect">
            <a:avLst/>
          </a:prstGeom>
          <a:solidFill>
            <a:schemeClr val="lt2"/>
          </a:solidFill>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“Horsepower, horsepower, all this Polo on, I got horsepower…”</a:t>
            </a:r>
            <a:endParaRPr/>
          </a:p>
          <a:p>
            <a:pPr indent="0" lvl="0" marL="0" rtl="0" algn="l">
              <a:spcBef>
                <a:spcPts val="0"/>
              </a:spcBef>
              <a:spcAft>
                <a:spcPts val="0"/>
              </a:spcAft>
              <a:buNone/>
            </a:pPr>
            <a:r>
              <a:rPr lang="en"/>
              <a:t>							-2 Chainz, “Mercy”</a:t>
            </a:r>
            <a:endParaRPr/>
          </a:p>
        </p:txBody>
      </p:sp>
      <p:pic>
        <p:nvPicPr>
          <p:cNvPr id="137" name="Google Shape;137;p13"/>
          <p:cNvPicPr preferRelativeResize="0"/>
          <p:nvPr/>
        </p:nvPicPr>
        <p:blipFill>
          <a:blip r:embed="rId4">
            <a:alphaModFix/>
          </a:blip>
          <a:stretch>
            <a:fillRect/>
          </a:stretch>
        </p:blipFill>
        <p:spPr>
          <a:xfrm>
            <a:off x="3252776" y="152400"/>
            <a:ext cx="5674388" cy="1973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Mann-Whitney U Test</a:t>
            </a:r>
            <a:endParaRPr/>
          </a:p>
        </p:txBody>
      </p:sp>
      <p:sp>
        <p:nvSpPr>
          <p:cNvPr id="202" name="Google Shape;202;p22"/>
          <p:cNvSpPr txBox="1"/>
          <p:nvPr>
            <p:ph idx="1" type="body"/>
          </p:nvPr>
        </p:nvSpPr>
        <p:spPr>
          <a:xfrm>
            <a:off x="1297500" y="2069700"/>
            <a:ext cx="7038900" cy="10041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1200"/>
              </a:spcAft>
              <a:buNone/>
            </a:pPr>
            <a:r>
              <a:rPr lang="en" sz="1600"/>
              <a:t>Takes one datapoint from one dataset and compares it to all the </a:t>
            </a:r>
            <a:r>
              <a:rPr lang="en" sz="1600"/>
              <a:t>data points</a:t>
            </a:r>
            <a:r>
              <a:rPr lang="en" sz="1600"/>
              <a:t> in the second dataset and repeats the process until all </a:t>
            </a:r>
            <a:r>
              <a:rPr lang="en" sz="1600"/>
              <a:t>data points</a:t>
            </a:r>
            <a:r>
              <a:rPr lang="en" sz="1600"/>
              <a:t> from the first and second datasets have been compared.</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3"/>
          <p:cNvSpPr txBox="1"/>
          <p:nvPr>
            <p:ph type="title"/>
          </p:nvPr>
        </p:nvSpPr>
        <p:spPr>
          <a:xfrm>
            <a:off x="1297500" y="21147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HYPOTHESIS TESTING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nvSpPr>
        <p:spPr>
          <a:xfrm>
            <a:off x="1464450" y="651550"/>
            <a:ext cx="6215100" cy="12621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chemeClr val="lt1"/>
                </a:solidFill>
                <a:latin typeface="Lato"/>
                <a:ea typeface="Lato"/>
                <a:cs typeface="Lato"/>
                <a:sym typeface="Lato"/>
              </a:rPr>
              <a:t>Null Hypothesis:</a:t>
            </a:r>
            <a:r>
              <a:rPr lang="en">
                <a:solidFill>
                  <a:schemeClr val="lt1"/>
                </a:solidFill>
                <a:latin typeface="Lato"/>
                <a:ea typeface="Lato"/>
                <a:cs typeface="Lato"/>
                <a:sym typeface="Lato"/>
              </a:rPr>
              <a:t> There is no significant difference between the horsepower of Ford and Chevrolet Cars.</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b="1" lang="en" u="sng">
                <a:solidFill>
                  <a:schemeClr val="lt1"/>
                </a:solidFill>
                <a:latin typeface="Lato"/>
                <a:ea typeface="Lato"/>
                <a:cs typeface="Lato"/>
                <a:sym typeface="Lato"/>
              </a:rPr>
              <a:t>Alternate Hypothesis:</a:t>
            </a:r>
            <a:r>
              <a:rPr lang="en">
                <a:solidFill>
                  <a:schemeClr val="lt1"/>
                </a:solidFill>
                <a:latin typeface="Lato"/>
                <a:ea typeface="Lato"/>
                <a:cs typeface="Lato"/>
                <a:sym typeface="Lato"/>
              </a:rPr>
              <a:t> Ford cars typically had less horsepower than Chevrolet Cars.</a:t>
            </a:r>
            <a:endParaRPr>
              <a:solidFill>
                <a:schemeClr val="lt1"/>
              </a:solidFill>
              <a:latin typeface="Lato"/>
              <a:ea typeface="Lato"/>
              <a:cs typeface="Lato"/>
              <a:sym typeface="Lato"/>
            </a:endParaRPr>
          </a:p>
        </p:txBody>
      </p:sp>
      <p:sp>
        <p:nvSpPr>
          <p:cNvPr id="213" name="Google Shape;213;p24"/>
          <p:cNvSpPr txBox="1"/>
          <p:nvPr/>
        </p:nvSpPr>
        <p:spPr>
          <a:xfrm>
            <a:off x="3377025" y="2271313"/>
            <a:ext cx="2158500" cy="8313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Significance Level:</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𝛼 = 0.05</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Power = 0.80</a:t>
            </a:r>
            <a:endParaRPr>
              <a:solidFill>
                <a:schemeClr val="lt1"/>
              </a:solidFill>
              <a:latin typeface="Lato"/>
              <a:ea typeface="Lato"/>
              <a:cs typeface="Lato"/>
              <a:sym typeface="Lato"/>
            </a:endParaRPr>
          </a:p>
        </p:txBody>
      </p:sp>
      <p:sp>
        <p:nvSpPr>
          <p:cNvPr id="214" name="Google Shape;214;p24"/>
          <p:cNvSpPr txBox="1"/>
          <p:nvPr>
            <p:ph idx="1" type="body"/>
          </p:nvPr>
        </p:nvSpPr>
        <p:spPr>
          <a:xfrm>
            <a:off x="1052550" y="3460275"/>
            <a:ext cx="7038900" cy="1418700"/>
          </a:xfrm>
          <a:prstGeom prst="rect">
            <a:avLst/>
          </a:prstGeom>
          <a:solidFill>
            <a:schemeClr val="lt2"/>
          </a:solidFill>
        </p:spPr>
        <p:txBody>
          <a:bodyPr anchorCtr="0" anchor="t" bIns="91425" lIns="91425" spcFirstLastPara="1" rIns="91425" wrap="square" tIns="91425">
            <a:normAutofit fontScale="77500"/>
          </a:bodyPr>
          <a:lstStyle/>
          <a:p>
            <a:pPr indent="0" lvl="0" marL="0" rtl="0" algn="ctr">
              <a:spcBef>
                <a:spcPts val="0"/>
              </a:spcBef>
              <a:spcAft>
                <a:spcPts val="0"/>
              </a:spcAft>
              <a:buNone/>
            </a:pPr>
            <a:r>
              <a:rPr b="1" lang="en" sz="1600" u="sng"/>
              <a:t>Result:</a:t>
            </a:r>
            <a:endParaRPr b="1" sz="1600" u="sng"/>
          </a:p>
          <a:p>
            <a:pPr indent="0" lvl="0" marL="0" rtl="0" algn="l">
              <a:spcBef>
                <a:spcPts val="1200"/>
              </a:spcBef>
              <a:spcAft>
                <a:spcPts val="0"/>
              </a:spcAft>
              <a:buNone/>
            </a:pPr>
            <a:r>
              <a:rPr lang="en" sz="1600"/>
              <a:t>After performing the Mann-Whitney U Test, we</a:t>
            </a:r>
            <a:r>
              <a:rPr lang="en" sz="1600"/>
              <a:t> received a P-Value of 0.21, and because our P-Value was greater than our Significance Level (𝛼), we </a:t>
            </a:r>
            <a:r>
              <a:rPr b="1" lang="en" sz="1600" u="sng"/>
              <a:t>FAIL TO REJECT THE NULL HYPOTHESIS.</a:t>
            </a:r>
            <a:endParaRPr b="1" sz="1600" u="sng"/>
          </a:p>
          <a:p>
            <a:pPr indent="0" lvl="0" marL="0" rtl="0" algn="l">
              <a:spcBef>
                <a:spcPts val="1200"/>
              </a:spcBef>
              <a:spcAft>
                <a:spcPts val="1200"/>
              </a:spcAft>
              <a:buNone/>
            </a:pPr>
            <a:r>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220" name="Google Shape;220;p25"/>
          <p:cNvSpPr txBox="1"/>
          <p:nvPr>
            <p:ph idx="1" type="body"/>
          </p:nvPr>
        </p:nvSpPr>
        <p:spPr>
          <a:xfrm>
            <a:off x="383100" y="1567550"/>
            <a:ext cx="7038900" cy="7041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1200"/>
              </a:spcAft>
              <a:buNone/>
            </a:pPr>
            <a:r>
              <a:rPr lang="en"/>
              <a:t>Based on our test results, we cannot say whether there was a significant difference between the horsepower of the Ford and Chevrolet cars manufactured between 1970 and 1982.</a:t>
            </a:r>
            <a:endParaRPr/>
          </a:p>
        </p:txBody>
      </p:sp>
      <p:sp>
        <p:nvSpPr>
          <p:cNvPr id="221" name="Google Shape;221;p25"/>
          <p:cNvSpPr txBox="1"/>
          <p:nvPr/>
        </p:nvSpPr>
        <p:spPr>
          <a:xfrm>
            <a:off x="3557600" y="2500325"/>
            <a:ext cx="5257800" cy="10467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Despite these findings, Chevrolet had higher mean, median and mode horsepower than Ford. This might be because the Chevrolet dataset included several trucks while the Ford dataset only contained a few.</a:t>
            </a:r>
            <a:endParaRPr>
              <a:solidFill>
                <a:schemeClr val="lt1"/>
              </a:solidFill>
              <a:latin typeface="Lato"/>
              <a:ea typeface="Lato"/>
              <a:cs typeface="Lato"/>
              <a:sym typeface="Lato"/>
            </a:endParaRPr>
          </a:p>
        </p:txBody>
      </p:sp>
      <p:sp>
        <p:nvSpPr>
          <p:cNvPr id="222" name="Google Shape;222;p25"/>
          <p:cNvSpPr txBox="1"/>
          <p:nvPr>
            <p:ph idx="1" type="body"/>
          </p:nvPr>
        </p:nvSpPr>
        <p:spPr>
          <a:xfrm>
            <a:off x="916500" y="3853550"/>
            <a:ext cx="7038900" cy="704100"/>
          </a:xfrm>
          <a:prstGeom prst="rect">
            <a:avLst/>
          </a:prstGeom>
          <a:solidFill>
            <a:schemeClr val="lt2"/>
          </a:solidFill>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b="1" lang="en" u="sng"/>
              <a:t>Future Research:</a:t>
            </a:r>
            <a:endParaRPr b="1" u="sng"/>
          </a:p>
          <a:p>
            <a:pPr indent="0" lvl="0" marL="0" rtl="0" algn="l">
              <a:spcBef>
                <a:spcPts val="1200"/>
              </a:spcBef>
              <a:spcAft>
                <a:spcPts val="1200"/>
              </a:spcAft>
              <a:buNone/>
            </a:pPr>
            <a:r>
              <a:rPr lang="en"/>
              <a:t>Break data up by vehicle type (i.e. Trucks, Sports cars, etc.) and compare them between manufacturers.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type="title"/>
          </p:nvPr>
        </p:nvSpPr>
        <p:spPr>
          <a:xfrm>
            <a:off x="1052550" y="21147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descr="Buy Now!&#10;iTunes: http://bit.ly/Ouhz4F&#10;GOOD MUSIC CRUEL SUMMER: http://smarturl.it/goodcsit &#10;&#10;Music video by Kanye West performing Mercy (Explicit). ©:  2012, Getting Out Our Dreams, Inc./The Island Def Jam Music Group&#10;Best of Kanye West: https://goo.gl/2FXUVW&#10;Subscribe here: https://goo.gl/AgJE59" id="142" name="Google Shape;142;p14" title="Kanye West - Mercy (Explicit) ft. Big Sean, Pusha T, 2 Chainz">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a:t>
            </a:r>
            <a:endParaRPr/>
          </a:p>
        </p:txBody>
      </p:sp>
      <p:pic>
        <p:nvPicPr>
          <p:cNvPr id="148" name="Google Shape;148;p15"/>
          <p:cNvPicPr preferRelativeResize="0"/>
          <p:nvPr/>
        </p:nvPicPr>
        <p:blipFill>
          <a:blip r:embed="rId3">
            <a:alphaModFix/>
          </a:blip>
          <a:stretch>
            <a:fillRect/>
          </a:stretch>
        </p:blipFill>
        <p:spPr>
          <a:xfrm>
            <a:off x="1181100" y="925175"/>
            <a:ext cx="7962900" cy="1484975"/>
          </a:xfrm>
          <a:prstGeom prst="rect">
            <a:avLst/>
          </a:prstGeom>
          <a:noFill/>
          <a:ln>
            <a:noFill/>
          </a:ln>
        </p:spPr>
      </p:pic>
      <p:sp>
        <p:nvSpPr>
          <p:cNvPr id="149" name="Google Shape;149;p15"/>
          <p:cNvSpPr txBox="1"/>
          <p:nvPr/>
        </p:nvSpPr>
        <p:spPr>
          <a:xfrm>
            <a:off x="0" y="2466900"/>
            <a:ext cx="7300800" cy="2676600"/>
          </a:xfrm>
          <a:prstGeom prst="rect">
            <a:avLst/>
          </a:prstGeom>
          <a:solidFill>
            <a:schemeClr val="lt2"/>
          </a:solid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b="1" lang="en" u="sng">
                <a:solidFill>
                  <a:schemeClr val="lt1"/>
                </a:solidFill>
                <a:latin typeface="Lato"/>
                <a:ea typeface="Lato"/>
                <a:cs typeface="Lato"/>
                <a:sym typeface="Lato"/>
              </a:rPr>
              <a:t>398 rows (each representing a unique model), 9 columns:</a:t>
            </a:r>
            <a:endParaRPr b="1" u="sng">
              <a:solidFill>
                <a:schemeClr val="lt1"/>
              </a:solidFill>
              <a:latin typeface="Lato"/>
              <a:ea typeface="Lato"/>
              <a:cs typeface="Lato"/>
              <a:sym typeface="Lato"/>
            </a:endParaRPr>
          </a:p>
          <a:p>
            <a:pPr indent="-320675" lvl="1" marL="914400" rtl="0" algn="l">
              <a:lnSpc>
                <a:spcPct val="115000"/>
              </a:lnSpc>
              <a:spcBef>
                <a:spcPts val="0"/>
              </a:spcBef>
              <a:spcAft>
                <a:spcPts val="0"/>
              </a:spcAft>
              <a:buClr>
                <a:schemeClr val="lt1"/>
              </a:buClr>
              <a:buSzPts val="1450"/>
              <a:buChar char="○"/>
            </a:pPr>
            <a:r>
              <a:rPr lang="en" sz="1450">
                <a:solidFill>
                  <a:schemeClr val="lt1"/>
                </a:solidFill>
              </a:rPr>
              <a:t>mpg: miles per gallon of vehicle (numerical)</a:t>
            </a:r>
            <a:endParaRPr sz="1450">
              <a:solidFill>
                <a:schemeClr val="lt1"/>
              </a:solidFill>
            </a:endParaRPr>
          </a:p>
          <a:p>
            <a:pPr indent="-320675" lvl="1" marL="914400" rtl="0" algn="l">
              <a:lnSpc>
                <a:spcPct val="115000"/>
              </a:lnSpc>
              <a:spcBef>
                <a:spcPts val="0"/>
              </a:spcBef>
              <a:spcAft>
                <a:spcPts val="0"/>
              </a:spcAft>
              <a:buClr>
                <a:schemeClr val="lt1"/>
              </a:buClr>
              <a:buSzPts val="1450"/>
              <a:buChar char="○"/>
            </a:pPr>
            <a:r>
              <a:rPr lang="en" sz="1450">
                <a:solidFill>
                  <a:schemeClr val="lt1"/>
                </a:solidFill>
              </a:rPr>
              <a:t>cylinders: the number of cylinders in this vehicle (numerical)</a:t>
            </a:r>
            <a:endParaRPr sz="1450">
              <a:solidFill>
                <a:schemeClr val="lt1"/>
              </a:solidFill>
            </a:endParaRPr>
          </a:p>
          <a:p>
            <a:pPr indent="-320675" lvl="1" marL="914400" rtl="0" algn="l">
              <a:lnSpc>
                <a:spcPct val="115000"/>
              </a:lnSpc>
              <a:spcBef>
                <a:spcPts val="0"/>
              </a:spcBef>
              <a:spcAft>
                <a:spcPts val="0"/>
              </a:spcAft>
              <a:buClr>
                <a:schemeClr val="lt1"/>
              </a:buClr>
              <a:buSzPts val="1450"/>
              <a:buChar char="○"/>
            </a:pPr>
            <a:r>
              <a:rPr lang="en" sz="1450">
                <a:solidFill>
                  <a:schemeClr val="lt1"/>
                </a:solidFill>
              </a:rPr>
              <a:t>horsepower: horsepower of vehicle (numerical)</a:t>
            </a:r>
            <a:endParaRPr sz="1450">
              <a:solidFill>
                <a:schemeClr val="lt1"/>
              </a:solidFill>
            </a:endParaRPr>
          </a:p>
          <a:p>
            <a:pPr indent="-320675" lvl="1" marL="914400" rtl="0" algn="l">
              <a:lnSpc>
                <a:spcPct val="115000"/>
              </a:lnSpc>
              <a:spcBef>
                <a:spcPts val="0"/>
              </a:spcBef>
              <a:spcAft>
                <a:spcPts val="0"/>
              </a:spcAft>
              <a:buClr>
                <a:schemeClr val="lt1"/>
              </a:buClr>
              <a:buSzPts val="1450"/>
              <a:buChar char="○"/>
            </a:pPr>
            <a:r>
              <a:rPr lang="en" sz="1450">
                <a:solidFill>
                  <a:schemeClr val="lt1"/>
                </a:solidFill>
              </a:rPr>
              <a:t>weight: weight of vehicle in pounds (numerical)</a:t>
            </a:r>
            <a:endParaRPr sz="1450">
              <a:solidFill>
                <a:schemeClr val="lt1"/>
              </a:solidFill>
            </a:endParaRPr>
          </a:p>
          <a:p>
            <a:pPr indent="-320675" lvl="1" marL="914400" rtl="0" algn="l">
              <a:lnSpc>
                <a:spcPct val="115000"/>
              </a:lnSpc>
              <a:spcBef>
                <a:spcPts val="0"/>
              </a:spcBef>
              <a:spcAft>
                <a:spcPts val="0"/>
              </a:spcAft>
              <a:buClr>
                <a:schemeClr val="lt1"/>
              </a:buClr>
              <a:buSzPts val="1450"/>
              <a:buChar char="○"/>
            </a:pPr>
            <a:r>
              <a:rPr lang="en" sz="1450">
                <a:solidFill>
                  <a:schemeClr val="lt1"/>
                </a:solidFill>
              </a:rPr>
              <a:t>acceleration: acceleration in feet per second squared (numerical)</a:t>
            </a:r>
            <a:endParaRPr sz="1450">
              <a:solidFill>
                <a:schemeClr val="lt1"/>
              </a:solidFill>
            </a:endParaRPr>
          </a:p>
          <a:p>
            <a:pPr indent="-320675" lvl="1" marL="914400" rtl="0" algn="l">
              <a:lnSpc>
                <a:spcPct val="115000"/>
              </a:lnSpc>
              <a:spcBef>
                <a:spcPts val="0"/>
              </a:spcBef>
              <a:spcAft>
                <a:spcPts val="0"/>
              </a:spcAft>
              <a:buClr>
                <a:schemeClr val="lt1"/>
              </a:buClr>
              <a:buSzPts val="1450"/>
              <a:buChar char="○"/>
            </a:pPr>
            <a:r>
              <a:rPr lang="en" sz="1450">
                <a:solidFill>
                  <a:schemeClr val="lt1"/>
                </a:solidFill>
              </a:rPr>
              <a:t>model: Model year of the vehicle (categorical)</a:t>
            </a:r>
            <a:endParaRPr sz="1450">
              <a:solidFill>
                <a:schemeClr val="lt1"/>
              </a:solidFill>
            </a:endParaRPr>
          </a:p>
          <a:p>
            <a:pPr indent="-320675" lvl="1" marL="914400" rtl="0" algn="l">
              <a:lnSpc>
                <a:spcPct val="115000"/>
              </a:lnSpc>
              <a:spcBef>
                <a:spcPts val="0"/>
              </a:spcBef>
              <a:spcAft>
                <a:spcPts val="0"/>
              </a:spcAft>
              <a:buClr>
                <a:schemeClr val="lt1"/>
              </a:buClr>
              <a:buSzPts val="1450"/>
              <a:buChar char="○"/>
            </a:pPr>
            <a:r>
              <a:rPr lang="en" sz="1450">
                <a:solidFill>
                  <a:schemeClr val="lt1"/>
                </a:solidFill>
              </a:rPr>
              <a:t>origin: Country of origin where 1 is the United States, 2 is Germany, and 3 is Japan (categorical)</a:t>
            </a:r>
            <a:endParaRPr sz="1450">
              <a:solidFill>
                <a:schemeClr val="lt1"/>
              </a:solidFill>
            </a:endParaRPr>
          </a:p>
          <a:p>
            <a:pPr indent="-320675" lvl="1" marL="914400" rtl="0" algn="l">
              <a:lnSpc>
                <a:spcPct val="115000"/>
              </a:lnSpc>
              <a:spcBef>
                <a:spcPts val="0"/>
              </a:spcBef>
              <a:spcAft>
                <a:spcPts val="0"/>
              </a:spcAft>
              <a:buClr>
                <a:schemeClr val="lt1"/>
              </a:buClr>
              <a:buSzPts val="1450"/>
              <a:buChar char="○"/>
            </a:pPr>
            <a:r>
              <a:rPr lang="en" sz="1450">
                <a:solidFill>
                  <a:schemeClr val="lt1"/>
                </a:solidFill>
              </a:rPr>
              <a:t>car_name: Description of car (categorical)</a:t>
            </a:r>
            <a:endParaRPr>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a:t>
            </a:r>
            <a:r>
              <a:rPr lang="en"/>
              <a:t> Data (cont.)</a:t>
            </a:r>
            <a:endParaRPr/>
          </a:p>
        </p:txBody>
      </p:sp>
      <p:pic>
        <p:nvPicPr>
          <p:cNvPr id="155" name="Google Shape;155;p16"/>
          <p:cNvPicPr preferRelativeResize="0"/>
          <p:nvPr/>
        </p:nvPicPr>
        <p:blipFill>
          <a:blip r:embed="rId3">
            <a:alphaModFix/>
          </a:blip>
          <a:stretch>
            <a:fillRect/>
          </a:stretch>
        </p:blipFill>
        <p:spPr>
          <a:xfrm>
            <a:off x="1181100" y="925175"/>
            <a:ext cx="7962900" cy="1484975"/>
          </a:xfrm>
          <a:prstGeom prst="rect">
            <a:avLst/>
          </a:prstGeom>
          <a:noFill/>
          <a:ln>
            <a:noFill/>
          </a:ln>
        </p:spPr>
      </p:pic>
      <p:sp>
        <p:nvSpPr>
          <p:cNvPr id="156" name="Google Shape;156;p16"/>
          <p:cNvSpPr/>
          <p:nvPr/>
        </p:nvSpPr>
        <p:spPr>
          <a:xfrm>
            <a:off x="3828900" y="788975"/>
            <a:ext cx="828900" cy="1757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a:off x="7458075" y="788975"/>
            <a:ext cx="1619400" cy="1757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txBox="1"/>
          <p:nvPr/>
        </p:nvSpPr>
        <p:spPr>
          <a:xfrm>
            <a:off x="1264300" y="3029775"/>
            <a:ext cx="6729300" cy="6156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We wanted to examine the horsepower for different car manufacturers, so we focused on the ‘horsepower’ and ‘car_name’ columns of the dataset.</a:t>
            </a:r>
            <a:endParaRPr>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Cleaning</a:t>
            </a:r>
            <a:endParaRPr/>
          </a:p>
        </p:txBody>
      </p:sp>
      <p:sp>
        <p:nvSpPr>
          <p:cNvPr id="164" name="Google Shape;164;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 few entries in the ‘horsepower’ and ‘car_name’ columns had ‘?’ instead of a value so we removed so we removed those entries</a:t>
            </a:r>
            <a:endParaRPr sz="1600"/>
          </a:p>
          <a:p>
            <a:pPr indent="-330200" lvl="0" marL="457200" rtl="0" algn="l">
              <a:spcBef>
                <a:spcPts val="0"/>
              </a:spcBef>
              <a:spcAft>
                <a:spcPts val="0"/>
              </a:spcAft>
              <a:buSzPts val="1600"/>
              <a:buChar char="●"/>
            </a:pPr>
            <a:r>
              <a:rPr lang="en" sz="1600"/>
              <a:t>We created a new row ‘car_makes’ that contains only the manufacturer name for each car</a:t>
            </a:r>
            <a:endParaRPr sz="1600"/>
          </a:p>
          <a:p>
            <a:pPr indent="-330200" lvl="0" marL="457200" rtl="0" algn="l">
              <a:spcBef>
                <a:spcPts val="0"/>
              </a:spcBef>
              <a:spcAft>
                <a:spcPts val="0"/>
              </a:spcAft>
              <a:buSzPts val="1600"/>
              <a:buChar char="●"/>
            </a:pPr>
            <a:r>
              <a:rPr lang="en" sz="1600"/>
              <a:t>Cars made by Chevrolet were represented by a few different names in the ‘car_makes’ column, so we found all of these names and changed them to ‘chevrolet’</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Project Goal</a:t>
            </a:r>
            <a:endParaRPr/>
          </a:p>
        </p:txBody>
      </p:sp>
      <p:sp>
        <p:nvSpPr>
          <p:cNvPr id="170" name="Google Shape;170;p18"/>
          <p:cNvSpPr txBox="1"/>
          <p:nvPr>
            <p:ph idx="1" type="body"/>
          </p:nvPr>
        </p:nvSpPr>
        <p:spPr>
          <a:xfrm>
            <a:off x="1297500" y="1567550"/>
            <a:ext cx="7038900" cy="775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i="1" lang="en" sz="2200"/>
              <a:t>“To See Whether There Was a Significant Difference Between the Horsepower of Ford and Chevrolet Cars Made from 1970-1982.”</a:t>
            </a:r>
            <a:endParaRPr i="1" sz="2200"/>
          </a:p>
        </p:txBody>
      </p:sp>
      <p:sp>
        <p:nvSpPr>
          <p:cNvPr id="171" name="Google Shape;171;p18"/>
          <p:cNvSpPr txBox="1"/>
          <p:nvPr/>
        </p:nvSpPr>
        <p:spPr>
          <a:xfrm>
            <a:off x="1464450" y="2957525"/>
            <a:ext cx="6215100" cy="12621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chemeClr val="lt1"/>
                </a:solidFill>
                <a:latin typeface="Lato"/>
                <a:ea typeface="Lato"/>
                <a:cs typeface="Lato"/>
                <a:sym typeface="Lato"/>
              </a:rPr>
              <a:t>Null Hypothesis:</a:t>
            </a:r>
            <a:r>
              <a:rPr lang="en">
                <a:solidFill>
                  <a:schemeClr val="lt1"/>
                </a:solidFill>
                <a:latin typeface="Lato"/>
                <a:ea typeface="Lato"/>
                <a:cs typeface="Lato"/>
                <a:sym typeface="Lato"/>
              </a:rPr>
              <a:t> There is no significant difference between the horsepower of Ford and Chevrolet Cars.</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b="1" lang="en" u="sng">
                <a:solidFill>
                  <a:schemeClr val="lt1"/>
                </a:solidFill>
                <a:latin typeface="Lato"/>
                <a:ea typeface="Lato"/>
                <a:cs typeface="Lato"/>
                <a:sym typeface="Lato"/>
              </a:rPr>
              <a:t>Alternate Hypothesis:</a:t>
            </a:r>
            <a:r>
              <a:rPr lang="en">
                <a:solidFill>
                  <a:schemeClr val="lt1"/>
                </a:solidFill>
                <a:latin typeface="Lato"/>
                <a:ea typeface="Lato"/>
                <a:cs typeface="Lato"/>
                <a:sym typeface="Lato"/>
              </a:rPr>
              <a:t> Ford cars typically had less horsepower than Chevrolet Cars.</a:t>
            </a:r>
            <a:endParaRPr>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313250" y="70762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HORSEPOWER</a:t>
            </a:r>
            <a:endParaRPr b="1"/>
          </a:p>
        </p:txBody>
      </p:sp>
      <p:sp>
        <p:nvSpPr>
          <p:cNvPr id="177" name="Google Shape;177;p19"/>
          <p:cNvSpPr txBox="1"/>
          <p:nvPr>
            <p:ph idx="1" type="body"/>
          </p:nvPr>
        </p:nvSpPr>
        <p:spPr>
          <a:xfrm>
            <a:off x="1313250" y="1252775"/>
            <a:ext cx="7038900" cy="16758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1200"/>
              </a:spcAft>
              <a:buNone/>
            </a:pPr>
            <a:r>
              <a:rPr i="1" lang="en" sz="2200"/>
              <a:t>“...the power an engine produces. It’s calculated through the power needed to move 550 pounds one foot in one second or by the power needs to move 33,000 pounds one foot in one minute.”</a:t>
            </a:r>
            <a:endParaRPr i="1" sz="2200"/>
          </a:p>
        </p:txBody>
      </p:sp>
      <p:pic>
        <p:nvPicPr>
          <p:cNvPr id="178" name="Google Shape;178;p19"/>
          <p:cNvPicPr preferRelativeResize="0"/>
          <p:nvPr/>
        </p:nvPicPr>
        <p:blipFill>
          <a:blip r:embed="rId3">
            <a:alphaModFix/>
          </a:blip>
          <a:stretch>
            <a:fillRect/>
          </a:stretch>
        </p:blipFill>
        <p:spPr>
          <a:xfrm>
            <a:off x="3339662" y="2571750"/>
            <a:ext cx="2986076" cy="24843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a:t>
            </a:r>
            <a:endParaRPr/>
          </a:p>
        </p:txBody>
      </p:sp>
      <p:sp>
        <p:nvSpPr>
          <p:cNvPr id="184" name="Google Shape;184;p20"/>
          <p:cNvSpPr txBox="1"/>
          <p:nvPr>
            <p:ph idx="1" type="body"/>
          </p:nvPr>
        </p:nvSpPr>
        <p:spPr>
          <a:xfrm>
            <a:off x="1297500" y="12103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To get a general idea of how Chevrolet and Ford horsepowers differed, we looked at the mean, median and mode:</a:t>
            </a:r>
            <a:endParaRPr b="1" sz="1700">
              <a:solidFill>
                <a:srgbClr val="FF0000"/>
              </a:solidFill>
            </a:endParaRPr>
          </a:p>
        </p:txBody>
      </p:sp>
      <p:sp>
        <p:nvSpPr>
          <p:cNvPr id="185" name="Google Shape;185;p20"/>
          <p:cNvSpPr txBox="1"/>
          <p:nvPr/>
        </p:nvSpPr>
        <p:spPr>
          <a:xfrm>
            <a:off x="4891075" y="2289450"/>
            <a:ext cx="3614700" cy="14775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In all cases, it appears that Chevrolet surpasses Ford in the amount of average horsepower. The biggest discrepancy was noted in the most frequently seen horsepower, with Ford at 88 hp and Chevrolet at 130 hp. </a:t>
            </a:r>
            <a:endParaRPr>
              <a:solidFill>
                <a:schemeClr val="lt1"/>
              </a:solidFill>
              <a:latin typeface="Lato"/>
              <a:ea typeface="Lato"/>
              <a:cs typeface="Lato"/>
              <a:sym typeface="Lato"/>
            </a:endParaRPr>
          </a:p>
        </p:txBody>
      </p:sp>
      <p:pic>
        <p:nvPicPr>
          <p:cNvPr id="186" name="Google Shape;186;p20"/>
          <p:cNvPicPr preferRelativeResize="0"/>
          <p:nvPr/>
        </p:nvPicPr>
        <p:blipFill>
          <a:blip r:embed="rId3">
            <a:alphaModFix/>
          </a:blip>
          <a:stretch>
            <a:fillRect/>
          </a:stretch>
        </p:blipFill>
        <p:spPr>
          <a:xfrm>
            <a:off x="518750" y="1911100"/>
            <a:ext cx="3864750" cy="30910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 (cont.)</a:t>
            </a:r>
            <a:endParaRPr/>
          </a:p>
        </p:txBody>
      </p:sp>
      <p:sp>
        <p:nvSpPr>
          <p:cNvPr id="192" name="Google Shape;192;p21"/>
          <p:cNvSpPr txBox="1"/>
          <p:nvPr>
            <p:ph idx="1" type="body"/>
          </p:nvPr>
        </p:nvSpPr>
        <p:spPr>
          <a:xfrm>
            <a:off x="1297500" y="12103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To better understand the distribution of our data, we created a histogram of the horsepower for Ford and Chevrolet:</a:t>
            </a:r>
            <a:endParaRPr b="1" sz="1700">
              <a:solidFill>
                <a:srgbClr val="FF0000"/>
              </a:solidFill>
            </a:endParaRPr>
          </a:p>
        </p:txBody>
      </p:sp>
      <p:sp>
        <p:nvSpPr>
          <p:cNvPr id="193" name="Google Shape;193;p21"/>
          <p:cNvSpPr txBox="1"/>
          <p:nvPr/>
        </p:nvSpPr>
        <p:spPr>
          <a:xfrm>
            <a:off x="4425725" y="3957625"/>
            <a:ext cx="3614700" cy="6156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We decided to use </a:t>
            </a:r>
            <a:r>
              <a:rPr b="1" lang="en" u="sng">
                <a:solidFill>
                  <a:schemeClr val="lt1"/>
                </a:solidFill>
                <a:latin typeface="Lato"/>
                <a:ea typeface="Lato"/>
                <a:cs typeface="Lato"/>
                <a:sym typeface="Lato"/>
              </a:rPr>
              <a:t>the Mann-Whitney Test</a:t>
            </a:r>
            <a:r>
              <a:rPr lang="en">
                <a:solidFill>
                  <a:schemeClr val="lt1"/>
                </a:solidFill>
                <a:latin typeface="Lato"/>
                <a:ea typeface="Lato"/>
                <a:cs typeface="Lato"/>
                <a:sym typeface="Lato"/>
              </a:rPr>
              <a:t> to compare the two populations.</a:t>
            </a:r>
            <a:endParaRPr>
              <a:solidFill>
                <a:schemeClr val="lt1"/>
              </a:solidFill>
              <a:latin typeface="Lato"/>
              <a:ea typeface="Lato"/>
              <a:cs typeface="Lato"/>
              <a:sym typeface="Lato"/>
            </a:endParaRPr>
          </a:p>
        </p:txBody>
      </p:sp>
      <p:sp>
        <p:nvSpPr>
          <p:cNvPr id="194" name="Google Shape;194;p21"/>
          <p:cNvSpPr txBox="1"/>
          <p:nvPr/>
        </p:nvSpPr>
        <p:spPr>
          <a:xfrm>
            <a:off x="4425725" y="2409988"/>
            <a:ext cx="3614700" cy="12621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We initially wanted to compare the average horsepower for the two manufacturers, but after looking at the distribution of the data, we realized that it was not normally distributed.</a:t>
            </a:r>
            <a:endParaRPr>
              <a:solidFill>
                <a:schemeClr val="lt1"/>
              </a:solidFill>
              <a:latin typeface="Lato"/>
              <a:ea typeface="Lato"/>
              <a:cs typeface="Lato"/>
              <a:sym typeface="Lato"/>
            </a:endParaRPr>
          </a:p>
        </p:txBody>
      </p:sp>
      <p:pic>
        <p:nvPicPr>
          <p:cNvPr id="195" name="Google Shape;195;p21"/>
          <p:cNvPicPr preferRelativeResize="0"/>
          <p:nvPr/>
        </p:nvPicPr>
        <p:blipFill>
          <a:blip r:embed="rId3">
            <a:alphaModFix/>
          </a:blip>
          <a:stretch>
            <a:fillRect/>
          </a:stretch>
        </p:blipFill>
        <p:spPr>
          <a:xfrm>
            <a:off x="146600" y="2213200"/>
            <a:ext cx="4120924" cy="2575578"/>
          </a:xfrm>
          <a:prstGeom prst="rect">
            <a:avLst/>
          </a:prstGeom>
          <a:noFill/>
          <a:ln>
            <a:noFill/>
          </a:ln>
        </p:spPr>
      </p:pic>
      <p:pic>
        <p:nvPicPr>
          <p:cNvPr id="196" name="Google Shape;196;p21"/>
          <p:cNvPicPr preferRelativeResize="0"/>
          <p:nvPr/>
        </p:nvPicPr>
        <p:blipFill>
          <a:blip r:embed="rId4">
            <a:alphaModFix/>
          </a:blip>
          <a:stretch>
            <a:fillRect/>
          </a:stretch>
        </p:blipFill>
        <p:spPr>
          <a:xfrm>
            <a:off x="103363" y="2213200"/>
            <a:ext cx="4207401" cy="2629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