
<file path=[Content_Types].xml><?xml version="1.0" encoding="utf-8"?>
<Types xmlns="http://schemas.openxmlformats.org/package/2006/content-types">
  <Default Extension="jpeg" ContentType="image/jpeg"/>
  <Default Extension="m4a" ContentType="audio/mp4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0"/>
  </p:notesMasterIdLst>
  <p:sldIdLst>
    <p:sldId id="256" r:id="rId2"/>
    <p:sldId id="261" r:id="rId3"/>
    <p:sldId id="266" r:id="rId4"/>
    <p:sldId id="268" r:id="rId5"/>
    <p:sldId id="265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cardo%20AL\Desktop\Modelos%20Predictivos\Ricardo%20Achon%20-%20Modelos%20Predictivos%20-%20Proyecto%20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Tasa</a:t>
            </a:r>
            <a:r>
              <a:rPr lang="en-US" baseline="0" dirty="0"/>
              <a:t> de </a:t>
            </a:r>
            <a:r>
              <a:rPr lang="en-US" baseline="0" dirty="0" err="1"/>
              <a:t>Fertilidad</a:t>
            </a:r>
            <a:r>
              <a:rPr lang="en-US" baseline="0" dirty="0"/>
              <a:t> vs </a:t>
            </a:r>
            <a:r>
              <a:rPr lang="en-US" baseline="0" dirty="0" err="1"/>
              <a:t>Año</a:t>
            </a:r>
            <a:r>
              <a:rPr lang="en-US" baseline="0" dirty="0"/>
              <a:t> - Panamá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'Regresion Lineal'!$C$1</c:f>
              <c:strCache>
                <c:ptCount val="1"/>
                <c:pt idx="0">
                  <c:v>Dt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'Regresion Lineal'!$A$2:$A$63</c:f>
              <c:numCache>
                <c:formatCode>General</c:formatCod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numCache>
            </c:numRef>
          </c:xVal>
          <c:yVal>
            <c:numRef>
              <c:f>'Regresion Lineal'!$C$2:$C$63</c:f>
              <c:numCache>
                <c:formatCode>#,##0.0</c:formatCode>
                <c:ptCount val="62"/>
                <c:pt idx="0">
                  <c:v>5.8440000000000003</c:v>
                </c:pt>
                <c:pt idx="1">
                  <c:v>5.8650000000000002</c:v>
                </c:pt>
                <c:pt idx="2">
                  <c:v>5.8719999999999999</c:v>
                </c:pt>
                <c:pt idx="3">
                  <c:v>5.8650000000000002</c:v>
                </c:pt>
                <c:pt idx="4">
                  <c:v>5.8079999999999998</c:v>
                </c:pt>
                <c:pt idx="5">
                  <c:v>5.7279999999999998</c:v>
                </c:pt>
                <c:pt idx="6">
                  <c:v>5.649</c:v>
                </c:pt>
                <c:pt idx="7">
                  <c:v>5.5460000000000003</c:v>
                </c:pt>
                <c:pt idx="8">
                  <c:v>5.4320000000000004</c:v>
                </c:pt>
                <c:pt idx="9">
                  <c:v>5.3040000000000003</c:v>
                </c:pt>
                <c:pt idx="10">
                  <c:v>5.1710000000000003</c:v>
                </c:pt>
                <c:pt idx="11">
                  <c:v>5.048</c:v>
                </c:pt>
                <c:pt idx="12">
                  <c:v>4.907</c:v>
                </c:pt>
                <c:pt idx="13">
                  <c:v>4.7389999999999999</c:v>
                </c:pt>
                <c:pt idx="14">
                  <c:v>4.5750000000000002</c:v>
                </c:pt>
                <c:pt idx="15">
                  <c:v>4.4240000000000004</c:v>
                </c:pt>
                <c:pt idx="16">
                  <c:v>4.2729999999999997</c:v>
                </c:pt>
                <c:pt idx="17">
                  <c:v>4.1319999999999997</c:v>
                </c:pt>
                <c:pt idx="18">
                  <c:v>3.9990000000000001</c:v>
                </c:pt>
                <c:pt idx="19">
                  <c:v>3.895</c:v>
                </c:pt>
                <c:pt idx="20">
                  <c:v>3.8119999999999998</c:v>
                </c:pt>
                <c:pt idx="21">
                  <c:v>3.7410000000000001</c:v>
                </c:pt>
                <c:pt idx="22">
                  <c:v>3.67</c:v>
                </c:pt>
                <c:pt idx="23">
                  <c:v>3.6110000000000002</c:v>
                </c:pt>
                <c:pt idx="24">
                  <c:v>3.5230000000000001</c:v>
                </c:pt>
                <c:pt idx="25">
                  <c:v>3.431</c:v>
                </c:pt>
                <c:pt idx="26">
                  <c:v>3.3519999999999999</c:v>
                </c:pt>
                <c:pt idx="27">
                  <c:v>3.27</c:v>
                </c:pt>
                <c:pt idx="28">
                  <c:v>3.198</c:v>
                </c:pt>
                <c:pt idx="29">
                  <c:v>3.1480000000000001</c:v>
                </c:pt>
                <c:pt idx="30">
                  <c:v>3.0960000000000001</c:v>
                </c:pt>
                <c:pt idx="31">
                  <c:v>2.9990000000000001</c:v>
                </c:pt>
                <c:pt idx="32">
                  <c:v>2.95</c:v>
                </c:pt>
                <c:pt idx="33">
                  <c:v>2.9089999999999998</c:v>
                </c:pt>
                <c:pt idx="34">
                  <c:v>2.8769999999999998</c:v>
                </c:pt>
                <c:pt idx="35">
                  <c:v>2.8519999999999999</c:v>
                </c:pt>
                <c:pt idx="36">
                  <c:v>2.83</c:v>
                </c:pt>
                <c:pt idx="37">
                  <c:v>2.81</c:v>
                </c:pt>
                <c:pt idx="38">
                  <c:v>2.7890000000000001</c:v>
                </c:pt>
                <c:pt idx="39">
                  <c:v>2.7669999999999999</c:v>
                </c:pt>
                <c:pt idx="40">
                  <c:v>2.7440000000000002</c:v>
                </c:pt>
                <c:pt idx="41">
                  <c:v>2.72</c:v>
                </c:pt>
                <c:pt idx="42">
                  <c:v>2.698</c:v>
                </c:pt>
                <c:pt idx="43">
                  <c:v>2.6789999999999998</c:v>
                </c:pt>
                <c:pt idx="44">
                  <c:v>2.6909999999999998</c:v>
                </c:pt>
                <c:pt idx="45">
                  <c:v>2.665</c:v>
                </c:pt>
                <c:pt idx="46">
                  <c:v>2.6360000000000001</c:v>
                </c:pt>
                <c:pt idx="47">
                  <c:v>2.63</c:v>
                </c:pt>
                <c:pt idx="48">
                  <c:v>2.6309999999999998</c:v>
                </c:pt>
                <c:pt idx="49">
                  <c:v>2.613</c:v>
                </c:pt>
                <c:pt idx="50">
                  <c:v>2.6040000000000001</c:v>
                </c:pt>
                <c:pt idx="51">
                  <c:v>2.6269999999999998</c:v>
                </c:pt>
                <c:pt idx="52">
                  <c:v>2.6360000000000001</c:v>
                </c:pt>
                <c:pt idx="53">
                  <c:v>2.609</c:v>
                </c:pt>
                <c:pt idx="54">
                  <c:v>2.59</c:v>
                </c:pt>
                <c:pt idx="55">
                  <c:v>2.5640000000000001</c:v>
                </c:pt>
                <c:pt idx="56">
                  <c:v>2.528</c:v>
                </c:pt>
                <c:pt idx="57">
                  <c:v>2.4929999999999999</c:v>
                </c:pt>
                <c:pt idx="58">
                  <c:v>2.4409999999999998</c:v>
                </c:pt>
                <c:pt idx="59">
                  <c:v>2.375</c:v>
                </c:pt>
                <c:pt idx="60">
                  <c:v>2.3439999999999999</c:v>
                </c:pt>
                <c:pt idx="61">
                  <c:v>2.3250000000000002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1FB-4354-9089-38C507F024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232495"/>
        <c:axId val="106232975"/>
      </c:scatterChart>
      <c:valAx>
        <c:axId val="106232495"/>
        <c:scaling>
          <c:orientation val="minMax"/>
          <c:max val="2022"/>
          <c:min val="195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Años</a:t>
                </a:r>
              </a:p>
            </c:rich>
          </c:tx>
          <c:layout>
            <c:manualLayout>
              <c:xMode val="edge"/>
              <c:yMode val="edge"/>
              <c:x val="0.47849827250552107"/>
              <c:y val="0.96202725762736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232975"/>
        <c:crosses val="autoZero"/>
        <c:crossBetween val="midCat"/>
        <c:majorUnit val="1"/>
        <c:minorUnit val="1"/>
      </c:valAx>
      <c:valAx>
        <c:axId val="106232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Tasa de Fertilidad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2324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1FAE9-9533-4892-A2A2-9CC2E56133B7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8986B-A2D2-4D48-B387-C07ADD4DD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4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8986B-A2D2-4D48-B387-C07ADD4DD0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1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8910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2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2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2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41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2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9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8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9/7/2024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8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2.png"/><Relationship Id="rId5" Type="http://schemas.openxmlformats.org/officeDocument/2006/relationships/chart" Target="../charts/chart1.xml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8B31E-5981-F662-175A-951882A8A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2024" y="1277333"/>
            <a:ext cx="7607509" cy="2796945"/>
          </a:xfrm>
        </p:spPr>
        <p:txBody>
          <a:bodyPr>
            <a:normAutofit fontScale="90000"/>
          </a:bodyPr>
          <a:lstStyle/>
          <a:p>
            <a:br>
              <a:rPr lang="en-US" sz="4000" dirty="0"/>
            </a:br>
            <a:r>
              <a:rPr lang="en-US" sz="4000" dirty="0" err="1"/>
              <a:t>Modelos</a:t>
            </a:r>
            <a:r>
              <a:rPr lang="en-US" sz="4000" dirty="0"/>
              <a:t> </a:t>
            </a:r>
            <a:r>
              <a:rPr lang="en-US" sz="4000" dirty="0" err="1"/>
              <a:t>Predictivos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Proyecto Final</a:t>
            </a:r>
            <a:br>
              <a:rPr lang="en-US" sz="4000" dirty="0"/>
            </a:b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Tasa de </a:t>
            </a:r>
            <a:r>
              <a:rPr lang="en-US" sz="4000" dirty="0" err="1"/>
              <a:t>Fertilidad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B82D5-8EDB-7EC7-22AB-963228011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6134" y="4375504"/>
            <a:ext cx="4579288" cy="9428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Ricardo Achon</a:t>
            </a:r>
          </a:p>
          <a:p>
            <a:r>
              <a:rPr lang="en-US" dirty="0"/>
              <a:t>8-950-1712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62026462-03F7-68E6-2DB7-AF67AFEA56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9" r="3" b="3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  <p:pic>
        <p:nvPicPr>
          <p:cNvPr id="5" name="New Recording 103">
            <a:hlinkClick r:id="" action="ppaction://media"/>
            <a:extLst>
              <a:ext uri="{FF2B5EF4-FFF2-40B4-BE49-F238E27FC236}">
                <a16:creationId xmlns:a16="http://schemas.microsoft.com/office/drawing/2014/main" id="{E221437B-4A68-581E-BBA2-3FEBA32A60D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59622" y="14935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33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000"/>
    </mc:Choice>
    <mc:Fallback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2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4C8E4-BE3D-0747-8E9F-E28F30B8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b="1" i="0">
                <a:effectLst/>
                <a:latin typeface="zeitung"/>
              </a:rPr>
              <a:t>Dataset</a:t>
            </a:r>
            <a:br>
              <a:rPr lang="en-US" b="1" i="0">
                <a:effectLst/>
                <a:latin typeface="zeitung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9592-8FBF-DA66-59B5-3E42F8A4C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179" y="2343035"/>
            <a:ext cx="3835166" cy="3202674"/>
          </a:xfrm>
        </p:spPr>
        <p:txBody>
          <a:bodyPr anchor="t">
            <a:normAutofit lnSpcReduction="10000"/>
          </a:bodyPr>
          <a:lstStyle/>
          <a:p>
            <a:r>
              <a:rPr lang="en-US" sz="2400" dirty="0" err="1"/>
              <a:t>Importación</a:t>
            </a:r>
            <a:r>
              <a:rPr lang="en-US" sz="2400" dirty="0"/>
              <a:t> del dataset de Kaggle: </a:t>
            </a:r>
            <a:r>
              <a:rPr lang="en-US" sz="2400" b="1" i="0" dirty="0">
                <a:effectLst/>
                <a:latin typeface="zeitung"/>
              </a:rPr>
              <a:t>Fertility Across Nations</a:t>
            </a:r>
          </a:p>
          <a:p>
            <a:endParaRPr lang="en-US" sz="2400" dirty="0"/>
          </a:p>
          <a:p>
            <a:r>
              <a:rPr lang="en-US" sz="2400" dirty="0"/>
              <a:t>https://www.kaggle.com/datasets/omarsobhy14/fertility-rate-per-country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773B98B-03C6-6EAA-BAB2-7374C005E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501" y="732860"/>
            <a:ext cx="7410311" cy="4927857"/>
          </a:xfrm>
          <a:prstGeom prst="rect">
            <a:avLst/>
          </a:prstGeom>
        </p:spPr>
      </p:pic>
      <p:pic>
        <p:nvPicPr>
          <p:cNvPr id="4" name="New Recording 104">
            <a:hlinkClick r:id="" action="ppaction://media"/>
            <a:extLst>
              <a:ext uri="{FF2B5EF4-FFF2-40B4-BE49-F238E27FC236}">
                <a16:creationId xmlns:a16="http://schemas.microsoft.com/office/drawing/2014/main" id="{320AE7AD-C49B-8F85-F5CE-91579DD3ED2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1" y="7278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17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00"/>
    </mc:Choice>
    <mc:Fallback>
      <p:transition spd="slow" advTm="2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2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F309F-D6DC-1DC5-5350-84DF2F67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1999"/>
            <a:ext cx="10668002" cy="1345115"/>
          </a:xfrm>
        </p:spPr>
        <p:txBody>
          <a:bodyPr>
            <a:normAutofit/>
          </a:bodyPr>
          <a:lstStyle/>
          <a:p>
            <a:r>
              <a:rPr lang="en-US" dirty="0" err="1"/>
              <a:t>Visualización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Datos</a:t>
            </a:r>
          </a:p>
        </p:txBody>
      </p:sp>
      <p:graphicFrame>
        <p:nvGraphicFramePr>
          <p:cNvPr id="39" name="Content Placeholder 12">
            <a:extLst>
              <a:ext uri="{FF2B5EF4-FFF2-40B4-BE49-F238E27FC236}">
                <a16:creationId xmlns:a16="http://schemas.microsoft.com/office/drawing/2014/main" id="{B8085520-A9AC-4FBC-8CCB-4E3BBF9A51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221585"/>
              </p:ext>
            </p:extLst>
          </p:nvPr>
        </p:nvGraphicFramePr>
        <p:xfrm>
          <a:off x="313899" y="1599872"/>
          <a:ext cx="11696130" cy="5060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" name="New Recording 105">
            <a:hlinkClick r:id="" action="ppaction://media"/>
            <a:extLst>
              <a:ext uri="{FF2B5EF4-FFF2-40B4-BE49-F238E27FC236}">
                <a16:creationId xmlns:a16="http://schemas.microsoft.com/office/drawing/2014/main" id="{45F56F45-ED92-059C-96F0-6225AC946E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51721" y="7619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31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00"/>
    </mc:Choice>
    <mc:Fallback>
      <p:transition spd="slow" advTm="1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64A82-E565-BD83-BB7F-A0153946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4" y="883281"/>
            <a:ext cx="10966753" cy="1345115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Estimaciones</a:t>
            </a:r>
            <a:r>
              <a:rPr lang="en-US" dirty="0"/>
              <a:t> de Error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Pronósticos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D96507-B17C-05BB-03DD-2BA2E0DF3F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690030"/>
              </p:ext>
            </p:extLst>
          </p:nvPr>
        </p:nvGraphicFramePr>
        <p:xfrm>
          <a:off x="586854" y="1869770"/>
          <a:ext cx="10966753" cy="2879652"/>
        </p:xfrm>
        <a:graphic>
          <a:graphicData uri="http://schemas.openxmlformats.org/drawingml/2006/table">
            <a:tbl>
              <a:tblPr/>
              <a:tblGrid>
                <a:gridCol w="3040313">
                  <a:extLst>
                    <a:ext uri="{9D8B030D-6E8A-4147-A177-3AD203B41FA5}">
                      <a16:colId xmlns:a16="http://schemas.microsoft.com/office/drawing/2014/main" val="208130045"/>
                    </a:ext>
                  </a:extLst>
                </a:gridCol>
                <a:gridCol w="1349773">
                  <a:extLst>
                    <a:ext uri="{9D8B030D-6E8A-4147-A177-3AD203B41FA5}">
                      <a16:colId xmlns:a16="http://schemas.microsoft.com/office/drawing/2014/main" val="2862288989"/>
                    </a:ext>
                  </a:extLst>
                </a:gridCol>
                <a:gridCol w="1309316">
                  <a:extLst>
                    <a:ext uri="{9D8B030D-6E8A-4147-A177-3AD203B41FA5}">
                      <a16:colId xmlns:a16="http://schemas.microsoft.com/office/drawing/2014/main" val="1906262234"/>
                    </a:ext>
                  </a:extLst>
                </a:gridCol>
                <a:gridCol w="1815001">
                  <a:extLst>
                    <a:ext uri="{9D8B030D-6E8A-4147-A177-3AD203B41FA5}">
                      <a16:colId xmlns:a16="http://schemas.microsoft.com/office/drawing/2014/main" val="2453289289"/>
                    </a:ext>
                  </a:extLst>
                </a:gridCol>
                <a:gridCol w="1851292">
                  <a:extLst>
                    <a:ext uri="{9D8B030D-6E8A-4147-A177-3AD203B41FA5}">
                      <a16:colId xmlns:a16="http://schemas.microsoft.com/office/drawing/2014/main" val="1369836029"/>
                    </a:ext>
                  </a:extLst>
                </a:gridCol>
                <a:gridCol w="1601058">
                  <a:extLst>
                    <a:ext uri="{9D8B030D-6E8A-4147-A177-3AD203B41FA5}">
                      <a16:colId xmlns:a16="http://schemas.microsoft.com/office/drawing/2014/main" val="757096631"/>
                    </a:ext>
                  </a:extLst>
                </a:gridCol>
              </a:tblGrid>
              <a:tr h="424508">
                <a:tc gridSpan="6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ESTIMACIONES DE ERROR DE LOS PRONÓSTICOS</a:t>
                      </a:r>
                      <a:endParaRPr lang="es-MX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736" marR="115736" marT="57868" marB="578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88323"/>
                  </a:ext>
                </a:extLst>
              </a:tr>
              <a:tr h="30689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Método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MAD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MAPE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Rango TS inf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Rango TS sup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Desv. Est.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116011"/>
                  </a:ext>
                </a:extLst>
              </a:tr>
              <a:tr h="30689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Regresión Lineal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0.38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11.3%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-14.5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15.4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0.47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435506"/>
                  </a:ext>
                </a:extLst>
              </a:tr>
              <a:tr h="30689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Regresión Exponencial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0.27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7.6%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-6.3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16.9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0.34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3074"/>
                  </a:ext>
                </a:extLst>
              </a:tr>
              <a:tr h="30689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Regresión Logaritmica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0.23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5.7%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-3.8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11.4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0.29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749605"/>
                  </a:ext>
                </a:extLst>
              </a:tr>
              <a:tr h="30689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Regresión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Potencial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0.45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8.6%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-53.5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-1.0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0.56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221414"/>
                  </a:ext>
                </a:extLst>
              </a:tr>
              <a:tr h="30689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Promedio Movil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0.15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4.1%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57.7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58046"/>
                  </a:ext>
                </a:extLst>
              </a:tr>
              <a:tr h="30689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Suav. Exp.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0.10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2.2%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-6.1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13.2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0.12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755126"/>
                  </a:ext>
                </a:extLst>
              </a:tr>
              <a:tr h="30689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Modelo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Holt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0.7%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-5.2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3.6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6" marR="12056" marT="1205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45023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A43FF5A-2E22-E4B7-C8E9-B7CB0C275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006" y="4992761"/>
            <a:ext cx="4579602" cy="1345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35A672-26C2-45C0-B36B-D5746F601A96}"/>
              </a:ext>
            </a:extLst>
          </p:cNvPr>
          <p:cNvSpPr txBox="1">
            <a:spLocks/>
          </p:cNvSpPr>
          <p:nvPr/>
        </p:nvSpPr>
        <p:spPr>
          <a:xfrm>
            <a:off x="586855" y="4992760"/>
            <a:ext cx="5977718" cy="1345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65760" indent="-36576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40080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86968" indent="-27432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en-US" sz="2000" dirty="0"/>
              <a:t>El </a:t>
            </a:r>
            <a:r>
              <a:rPr lang="en-US" sz="2000" dirty="0" err="1"/>
              <a:t>Modelo</a:t>
            </a:r>
            <a:r>
              <a:rPr lang="en-US" sz="2000" dirty="0"/>
              <a:t> Holt </a:t>
            </a:r>
            <a:r>
              <a:rPr lang="en-US" sz="2000" dirty="0" err="1"/>
              <a:t>resultó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menor MAD, menor </a:t>
            </a:r>
            <a:r>
              <a:rPr lang="en-US" sz="2000" dirty="0" err="1"/>
              <a:t>porcentaje</a:t>
            </a:r>
            <a:r>
              <a:rPr lang="en-US" sz="2000" dirty="0"/>
              <a:t> de MAPE, menor </a:t>
            </a:r>
            <a:r>
              <a:rPr lang="en-US" sz="2000" dirty="0" err="1"/>
              <a:t>desviación</a:t>
            </a:r>
            <a:r>
              <a:rPr lang="en-US" sz="2000" dirty="0"/>
              <a:t> </a:t>
            </a:r>
            <a:r>
              <a:rPr lang="en-US" sz="2000" dirty="0" err="1"/>
              <a:t>estándar</a:t>
            </a:r>
            <a:r>
              <a:rPr lang="en-US" sz="2000" dirty="0"/>
              <a:t> de todos y fue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único</a:t>
            </a:r>
            <a:r>
              <a:rPr lang="en-US" sz="2000" dirty="0"/>
              <a:t> de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modelos</a:t>
            </a:r>
            <a:r>
              <a:rPr lang="en-US" sz="2000" dirty="0"/>
              <a:t> donde TS inf &gt; -6 y TS Sup &lt; 6.</a:t>
            </a:r>
          </a:p>
        </p:txBody>
      </p:sp>
      <p:pic>
        <p:nvPicPr>
          <p:cNvPr id="3" name="New Recording 106">
            <a:hlinkClick r:id="" action="ppaction://media"/>
            <a:extLst>
              <a:ext uri="{FF2B5EF4-FFF2-40B4-BE49-F238E27FC236}">
                <a16:creationId xmlns:a16="http://schemas.microsoft.com/office/drawing/2014/main" id="{357CB131-6BC5-6B6F-FE82-1A9BF2CF82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48807" y="76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89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3000"/>
    </mc:Choice>
    <mc:Fallback>
      <p:transition spd="slow" advClick="0" advTm="5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88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4B7F9CC-A0CB-C893-1C85-F20A106AF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88" y="414583"/>
            <a:ext cx="11712424" cy="6369672"/>
          </a:xfrm>
          <a:prstGeom prst="rect">
            <a:avLst/>
          </a:prstGeom>
        </p:spPr>
      </p:pic>
      <p:pic>
        <p:nvPicPr>
          <p:cNvPr id="2" name="New Recording 107">
            <a:hlinkClick r:id="" action="ppaction://media"/>
            <a:extLst>
              <a:ext uri="{FF2B5EF4-FFF2-40B4-BE49-F238E27FC236}">
                <a16:creationId xmlns:a16="http://schemas.microsoft.com/office/drawing/2014/main" id="{A962BCCD-B3D0-6922-D1E4-8856C9B7296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800936" y="36038"/>
            <a:ext cx="391064" cy="39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87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00"/>
    </mc:Choice>
    <mc:Fallback>
      <p:transition spd="slow" advTm="1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4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8964-F713-CD67-E261-7D103E1F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096" y="753629"/>
            <a:ext cx="9144000" cy="1344168"/>
          </a:xfrm>
        </p:spPr>
        <p:txBody>
          <a:bodyPr/>
          <a:lstStyle/>
          <a:p>
            <a:pPr algn="ctr"/>
            <a:r>
              <a:rPr lang="en-US" dirty="0" err="1"/>
              <a:t>Comparación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37E15-8ADC-5FF8-BCA5-F9A7B3BD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1583140"/>
            <a:ext cx="9144000" cy="4202010"/>
          </a:xfrm>
        </p:spPr>
        <p:txBody>
          <a:bodyPr>
            <a:normAutofit/>
          </a:bodyPr>
          <a:lstStyle/>
          <a:p>
            <a:r>
              <a:rPr lang="en-US" dirty="0"/>
              <a:t>Se </a:t>
            </a:r>
            <a:r>
              <a:rPr lang="en-US" dirty="0" err="1"/>
              <a:t>realizó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comparación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obtenidos</a:t>
            </a:r>
            <a:r>
              <a:rPr lang="en-US" dirty="0"/>
              <a:t> con un </a:t>
            </a:r>
            <a:r>
              <a:rPr lang="en-US" dirty="0" err="1"/>
              <a:t>país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densidad</a:t>
            </a:r>
            <a:r>
              <a:rPr lang="en-US" dirty="0"/>
              <a:t> </a:t>
            </a:r>
            <a:r>
              <a:rPr lang="en-US" dirty="0" err="1"/>
              <a:t>poblacional</a:t>
            </a:r>
            <a:r>
              <a:rPr lang="en-US" dirty="0"/>
              <a:t> muy </a:t>
            </a:r>
            <a:r>
              <a:rPr lang="en-US" dirty="0" err="1"/>
              <a:t>cercana</a:t>
            </a:r>
            <a:r>
              <a:rPr lang="en-US" dirty="0"/>
              <a:t> a la de Panamá.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https://datos.bancomundial.org/indicador/EN.POP.DNST?locations=ZJ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2DE0F-69EE-F660-32A1-141798FE6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679" y="3136381"/>
            <a:ext cx="7468642" cy="1095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New Recording 109">
            <a:hlinkClick r:id="" action="ppaction://media"/>
            <a:extLst>
              <a:ext uri="{FF2B5EF4-FFF2-40B4-BE49-F238E27FC236}">
                <a16:creationId xmlns:a16="http://schemas.microsoft.com/office/drawing/2014/main" id="{F1CA22DD-9C93-F338-3DE7-DC54C4684FD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93260" y="14402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65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0"/>
    </mc:Choice>
    <mc:Fallback>
      <p:transition spd="slow"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2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DDD354D-27A2-E9E6-9AA9-83174FD61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2829" y="105970"/>
            <a:ext cx="11941791" cy="6632404"/>
          </a:xfrm>
          <a:prstGeom prst="rect">
            <a:avLst/>
          </a:prstGeom>
        </p:spPr>
      </p:pic>
      <p:pic>
        <p:nvPicPr>
          <p:cNvPr id="2" name="New Recording 110">
            <a:hlinkClick r:id="" action="ppaction://media"/>
            <a:extLst>
              <a:ext uri="{FF2B5EF4-FFF2-40B4-BE49-F238E27FC236}">
                <a16:creationId xmlns:a16="http://schemas.microsoft.com/office/drawing/2014/main" id="{761D49C8-B692-F9ED-771E-591777C8600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846943" y="11079"/>
            <a:ext cx="345057" cy="34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77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00"/>
    </mc:Choice>
    <mc:Fallback>
      <p:transition spd="slow" advTm="1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3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819D-1BB1-8394-6B4F-E143172F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908304"/>
            <a:ext cx="9144000" cy="6711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Conclusión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15D2C-E198-0559-C3DD-88D9EFCBA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787236"/>
            <a:ext cx="9144000" cy="4311812"/>
          </a:xfrm>
        </p:spPr>
        <p:txBody>
          <a:bodyPr/>
          <a:lstStyle/>
          <a:p>
            <a:r>
              <a:rPr lang="es-MX" dirty="0"/>
              <a:t>Para el año de 2030 se estima que la tasa de fertilidad de Panamá estará en 2.03 y en 1.38 para el 2050.</a:t>
            </a:r>
            <a:endParaRPr lang="en-US" dirty="0"/>
          </a:p>
        </p:txBody>
      </p:sp>
      <p:pic>
        <p:nvPicPr>
          <p:cNvPr id="4" name="New Recording 111">
            <a:hlinkClick r:id="" action="ppaction://media"/>
            <a:extLst>
              <a:ext uri="{FF2B5EF4-FFF2-40B4-BE49-F238E27FC236}">
                <a16:creationId xmlns:a16="http://schemas.microsoft.com/office/drawing/2014/main" id="{213C0D2F-DBBE-D309-94C8-535C9E97AB3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6007" y="10495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60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9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251</Words>
  <Application>Microsoft Office PowerPoint</Application>
  <PresentationFormat>Widescreen</PresentationFormat>
  <Paragraphs>71</Paragraphs>
  <Slides>8</Slides>
  <Notes>1</Notes>
  <HiddenSlides>0</HiddenSlides>
  <MMClips>8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Aharoni</vt:lpstr>
      <vt:lpstr>Aptos</vt:lpstr>
      <vt:lpstr>Aptos Narrow</vt:lpstr>
      <vt:lpstr>Arial</vt:lpstr>
      <vt:lpstr>Avenir Next LT Pro</vt:lpstr>
      <vt:lpstr>zeitung</vt:lpstr>
      <vt:lpstr>PrismaticVTI</vt:lpstr>
      <vt:lpstr> Modelos Predictivos  Proyecto Final   Tasa de Fertilidad</vt:lpstr>
      <vt:lpstr>Dataset </vt:lpstr>
      <vt:lpstr>Visualización de los Datos</vt:lpstr>
      <vt:lpstr>Estimaciones de Error de los Pronósticos</vt:lpstr>
      <vt:lpstr>PowerPoint Presentation</vt:lpstr>
      <vt:lpstr>Comparación</vt:lpstr>
      <vt:lpstr>PowerPoint Presentation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ACHON</dc:creator>
  <cp:lastModifiedBy>RICARDO ACHON</cp:lastModifiedBy>
  <cp:revision>10</cp:revision>
  <dcterms:created xsi:type="dcterms:W3CDTF">2024-09-01T23:47:05Z</dcterms:created>
  <dcterms:modified xsi:type="dcterms:W3CDTF">2024-09-08T00:10:19Z</dcterms:modified>
</cp:coreProperties>
</file>