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93" r:id="rId4"/>
    <p:sldId id="309" r:id="rId5"/>
    <p:sldId id="310" r:id="rId6"/>
    <p:sldId id="312" r:id="rId7"/>
    <p:sldId id="311" r:id="rId8"/>
    <p:sldId id="314" r:id="rId9"/>
    <p:sldId id="315" r:id="rId10"/>
    <p:sldId id="296" r:id="rId11"/>
    <p:sldId id="320" r:id="rId12"/>
    <p:sldId id="321" r:id="rId13"/>
    <p:sldId id="316" r:id="rId14"/>
    <p:sldId id="317" r:id="rId15"/>
    <p:sldId id="318" r:id="rId16"/>
    <p:sldId id="319" r:id="rId17"/>
    <p:sldId id="322" r:id="rId18"/>
    <p:sldId id="323" r:id="rId19"/>
    <p:sldId id="324" r:id="rId20"/>
    <p:sldId id="325" r:id="rId21"/>
    <p:sldId id="32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256"/>
            <p14:sldId id="257"/>
            <p14:sldId id="293"/>
            <p14:sldId id="309"/>
            <p14:sldId id="310"/>
            <p14:sldId id="312"/>
            <p14:sldId id="311"/>
            <p14:sldId id="314"/>
            <p14:sldId id="315"/>
            <p14:sldId id="296"/>
            <p14:sldId id="320"/>
            <p14:sldId id="321"/>
            <p14:sldId id="316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</p14:sldIdLst>
        </p14:section>
        <p14:section name="Untitled Section" id="{DF1AB14D-196A-2D45-B6A8-FDFB4D03C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296"/>
  </p:normalViewPr>
  <p:slideViewPr>
    <p:cSldViewPr snapToGrid="0" snapToObjects="1">
      <p:cViewPr varScale="1">
        <p:scale>
          <a:sx n="85" d="100"/>
          <a:sy n="85" d="100"/>
        </p:scale>
        <p:origin x="48" y="225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Advanced Workshop 2:</a:t>
            </a:r>
          </a:p>
          <a:p>
            <a:pPr algn="ctr"/>
            <a:r>
              <a:rPr lang="en-US" sz="3600" dirty="0">
                <a:latin typeface="Avenir Next" panose="020B0503020202020204" pitchFamily="34" charset="0"/>
              </a:rPr>
              <a:t>U-nets and ML pipelines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B63C-758E-4171-8EB7-D88B2D72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3497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3. Segmentation and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B8C6A60-4317-4196-BC2F-A565C85F8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25484"/>
                <a:ext cx="9905999" cy="4313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i="1" dirty="0"/>
                  <a:t>Dice Score</a:t>
                </a:r>
              </a:p>
              <a:p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Measures the «overall overlapping» of our predictions</a:t>
                </a:r>
              </a:p>
              <a:p>
                <a:r>
                  <a:rPr lang="it-IT" i="1" dirty="0"/>
                  <a:t>Tversky Index</a:t>
                </a:r>
              </a:p>
              <a:p>
                <a:endParaRPr lang="it-IT" i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dirty="0"/>
                  <a:t>Proven to be particularly interesting when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it-IT" i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i="1" dirty="0"/>
                  <a:t>When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 0.5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it is equivalent to Dice Score</a:t>
                </a:r>
              </a:p>
              <a:p>
                <a:pPr marL="0" indent="0">
                  <a:buNone/>
                </a:pPr>
                <a:r>
                  <a:rPr lang="it-IT" dirty="0"/>
                  <a:t>Allows to penalise more FPs (increment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it-IT" dirty="0"/>
                  <a:t>) or FNs (increment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endParaRPr lang="it-IT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B8C6A60-4317-4196-BC2F-A565C85F8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25484"/>
                <a:ext cx="9905999" cy="4313998"/>
              </a:xfrm>
              <a:blipFill>
                <a:blip r:embed="rId2"/>
                <a:stretch>
                  <a:fillRect l="-1231" t="-25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6956F5D-F313-4366-B35D-CDFBCCFC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16" y="1762798"/>
            <a:ext cx="2363685" cy="920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A39942-2EE0-4D63-A5AC-BA8A879F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9" y="1802067"/>
            <a:ext cx="3198116" cy="871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13008A-C79E-4F9E-859C-AE89AB9F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937" y="3660766"/>
            <a:ext cx="4527584" cy="8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2D1-F2AD-4262-8BF0-9A211AAA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4670"/>
            <a:ext cx="9905998" cy="1478570"/>
          </a:xfrm>
        </p:spPr>
        <p:txBody>
          <a:bodyPr/>
          <a:lstStyle/>
          <a:p>
            <a:r>
              <a:rPr lang="it-IT" dirty="0"/>
              <a:t>3. Segmentation and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2BFC-FAD9-4EE7-B7FF-A83A1E78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it-IT" dirty="0"/>
              <a:t>A closer look into how training with DSC as loss function works:</a:t>
            </a:r>
          </a:p>
          <a:p>
            <a:pPr marL="0" indent="0">
              <a:buNone/>
            </a:pPr>
            <a:r>
              <a:rPr lang="it-IT" dirty="0"/>
              <a:t>Define the loss to be 1 – DSC (we want to minimise it)</a:t>
            </a:r>
          </a:p>
          <a:p>
            <a:pPr marL="0" indent="0">
              <a:buNone/>
            </a:pPr>
            <a:r>
              <a:rPr lang="it-IT" dirty="0"/>
              <a:t>Example: microlesion segmentation. Each image has a boolean mask, where a pixel is 0 if it is healthy, 1 if diseased. We try to predict the mask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74A0864-F586-449B-B37C-D07A62AD1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" t="150" r="61212" b="17289"/>
          <a:stretch/>
        </p:blipFill>
        <p:spPr>
          <a:xfrm>
            <a:off x="2867798" y="3962412"/>
            <a:ext cx="4276118" cy="2730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98574-235E-4B47-BD45-90A411A57A7F}"/>
              </a:ext>
            </a:extLst>
          </p:cNvPr>
          <p:cNvSpPr txBox="1"/>
          <p:nvPr/>
        </p:nvSpPr>
        <p:spPr>
          <a:xfrm>
            <a:off x="1891441" y="4830525"/>
            <a:ext cx="16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D0BFA-DF43-4DB5-9453-D3CD2CCCD7A5}"/>
              </a:ext>
            </a:extLst>
          </p:cNvPr>
          <p:cNvSpPr txBox="1"/>
          <p:nvPr/>
        </p:nvSpPr>
        <p:spPr>
          <a:xfrm>
            <a:off x="7318069" y="4599692"/>
            <a:ext cx="340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Image and mask on top of it</a:t>
            </a:r>
          </a:p>
          <a:p>
            <a:endParaRPr lang="it-IT" dirty="0"/>
          </a:p>
          <a:p>
            <a:r>
              <a:rPr lang="it-IT" dirty="0"/>
              <a:t>Mask is just 1s on the red regions and rest 0, not an «image»</a:t>
            </a:r>
          </a:p>
        </p:txBody>
      </p:sp>
    </p:spTree>
    <p:extLst>
      <p:ext uri="{BB962C8B-B14F-4D97-AF65-F5344CB8AC3E}">
        <p14:creationId xmlns:p14="http://schemas.microsoft.com/office/powerpoint/2010/main" val="321176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AF35-8C3F-4C37-A6A1-7C65280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3. Segmentation and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E908-37BB-4D5F-A973-2D8A32F5D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it-IT" sz="2200"/>
              <a:t>DSC compares our predicted mask with the actual one (the ground truth).</a:t>
            </a:r>
          </a:p>
          <a:p>
            <a:r>
              <a:rPr lang="it-IT" sz="2200"/>
              <a:t>It measures how many positive pixels overlap (TPs)</a:t>
            </a:r>
          </a:p>
          <a:p>
            <a:r>
              <a:rPr lang="it-IT" sz="2200"/>
              <a:t>It then divides this number by the number of wrong predictions made (FP and FN) and the right predictions made (so it stays between 0 and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7D8E3-AE84-4547-A1CD-89B8A909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10942"/>
            <a:ext cx="4875211" cy="1218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821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D144-AE1E-4465-B8DC-0A77EBDF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Pipeline: 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7AC-C855-4C5E-B4F0-6D5F3780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1: Data acquisition</a:t>
            </a:r>
          </a:p>
          <a:p>
            <a:r>
              <a:rPr lang="it-IT" dirty="0"/>
              <a:t>2: Data storage</a:t>
            </a:r>
          </a:p>
          <a:p>
            <a:r>
              <a:rPr lang="it-IT" dirty="0"/>
              <a:t>3: Data augmentation</a:t>
            </a:r>
          </a:p>
          <a:p>
            <a:r>
              <a:rPr lang="it-IT" dirty="0"/>
              <a:t>4: Training</a:t>
            </a:r>
          </a:p>
          <a:p>
            <a:r>
              <a:rPr lang="it-IT" dirty="0"/>
              <a:t>5: Inference</a:t>
            </a:r>
          </a:p>
          <a:p>
            <a:r>
              <a:rPr lang="it-IT" dirty="0"/>
              <a:t>6: Evaluation</a:t>
            </a:r>
          </a:p>
        </p:txBody>
      </p:sp>
    </p:spTree>
    <p:extLst>
      <p:ext uri="{BB962C8B-B14F-4D97-AF65-F5344CB8AC3E}">
        <p14:creationId xmlns:p14="http://schemas.microsoft.com/office/powerpoint/2010/main" val="381135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3EF4-16D5-4B27-A74A-568C75AE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5100"/>
            <a:ext cx="9905998" cy="1478570"/>
          </a:xfrm>
        </p:spPr>
        <p:txBody>
          <a:bodyPr/>
          <a:lstStyle/>
          <a:p>
            <a:r>
              <a:rPr lang="it-IT" dirty="0"/>
              <a:t>4.1 Pipeline: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3BD5-B2C6-44CE-BF39-443B1E93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usually comes organised in folders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We want to select the files we are actually interested in and annotate their path in a csv file so that we can further manipulate them later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95B93-21AB-4BA5-8ADC-786A19C4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27" y="1370460"/>
            <a:ext cx="2370362" cy="30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B99-1B25-425D-B220-BAB8496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9490"/>
            <a:ext cx="9905998" cy="1478570"/>
          </a:xfrm>
        </p:spPr>
        <p:txBody>
          <a:bodyPr/>
          <a:lstStyle/>
          <a:p>
            <a:r>
              <a:rPr lang="it-IT" dirty="0"/>
              <a:t>4.2 Pipeline: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A1A7-2613-497B-9696-D35996B0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482"/>
            <a:ext cx="9905999" cy="3541714"/>
          </a:xfrm>
        </p:spPr>
        <p:txBody>
          <a:bodyPr/>
          <a:lstStyle/>
          <a:p>
            <a:r>
              <a:rPr lang="it-IT" dirty="0"/>
              <a:t>Now that we know each file location, we can:</a:t>
            </a:r>
          </a:p>
          <a:p>
            <a:pPr lvl="1"/>
            <a:r>
              <a:rPr lang="it-IT" dirty="0"/>
              <a:t>Open the file and load it in every time we need it (computationally expensive)</a:t>
            </a:r>
          </a:p>
          <a:p>
            <a:pPr lvl="1"/>
            <a:r>
              <a:rPr lang="it-IT" dirty="0"/>
              <a:t>Create a file with the relevant data stored in (hdf5 file)</a:t>
            </a:r>
          </a:p>
          <a:p>
            <a:r>
              <a:rPr lang="it-IT" dirty="0"/>
              <a:t>We can add some processing to the data</a:t>
            </a:r>
          </a:p>
          <a:p>
            <a:pPr lvl="1"/>
            <a:r>
              <a:rPr lang="it-IT" dirty="0"/>
              <a:t>Normalise the values</a:t>
            </a:r>
          </a:p>
          <a:p>
            <a:pPr lvl="1"/>
            <a:r>
              <a:rPr lang="it-IT" dirty="0"/>
              <a:t>Extract patches if we’re doing a patch based approach</a:t>
            </a:r>
          </a:p>
          <a:p>
            <a:pPr lvl="1"/>
            <a:r>
              <a:rPr lang="it-IT" dirty="0"/>
              <a:t>Perform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5059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28C-3875-4592-A2F2-68C507E5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1913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4.3 pipeline: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84A2-DE4B-40F6-9658-A327F761F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/>
              <a:t>Data augmentation is the process of creating additional synthetic data to:</a:t>
            </a:r>
          </a:p>
          <a:p>
            <a:pPr lvl="1">
              <a:lnSpc>
                <a:spcPct val="110000"/>
              </a:lnSpc>
            </a:pPr>
            <a:r>
              <a:rPr lang="it-IT" sz="2400" dirty="0"/>
              <a:t>Enlarge our data set</a:t>
            </a:r>
          </a:p>
          <a:p>
            <a:pPr lvl="1">
              <a:lnSpc>
                <a:spcPct val="110000"/>
              </a:lnSpc>
            </a:pPr>
            <a:r>
              <a:rPr lang="it-IT" sz="2400" dirty="0"/>
              <a:t>Make the model translational resistent</a:t>
            </a:r>
          </a:p>
          <a:p>
            <a:pPr lvl="1">
              <a:lnSpc>
                <a:spcPct val="110000"/>
              </a:lnSpc>
            </a:pPr>
            <a:r>
              <a:rPr lang="it-IT" sz="2400" dirty="0"/>
              <a:t>Make the model rotational resistent</a:t>
            </a:r>
          </a:p>
        </p:txBody>
      </p:sp>
      <p:pic>
        <p:nvPicPr>
          <p:cNvPr id="5" name="Picture 4" descr="A collage of a lion&#10;&#10;Description automatically generated">
            <a:extLst>
              <a:ext uri="{FF2B5EF4-FFF2-40B4-BE49-F238E27FC236}">
                <a16:creationId xmlns:a16="http://schemas.microsoft.com/office/drawing/2014/main" id="{9F9382E9-D0A9-499E-8DBE-14E60398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38" y="1479226"/>
            <a:ext cx="3595888" cy="504686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4D7D5-EB72-408A-8307-1C045F2D321C}"/>
              </a:ext>
            </a:extLst>
          </p:cNvPr>
          <p:cNvSpPr txBox="1"/>
          <p:nvPr/>
        </p:nvSpPr>
        <p:spPr>
          <a:xfrm>
            <a:off x="9733031" y="3295695"/>
            <a:ext cx="190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 all of them are useful in each task</a:t>
            </a:r>
          </a:p>
        </p:txBody>
      </p:sp>
    </p:spTree>
    <p:extLst>
      <p:ext uri="{BB962C8B-B14F-4D97-AF65-F5344CB8AC3E}">
        <p14:creationId xmlns:p14="http://schemas.microsoft.com/office/powerpoint/2010/main" val="27717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82A0E-0EF1-439B-A4D2-F068043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4.3 pipeline: data augmentation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84C3F-4CDE-4B39-99E7-1117312F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39" y="2097088"/>
            <a:ext cx="10378159" cy="40400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Data augmentation can be:</a:t>
            </a:r>
          </a:p>
          <a:p>
            <a:r>
              <a:rPr lang="it-IT" dirty="0"/>
              <a:t>Static:</a:t>
            </a:r>
          </a:p>
          <a:p>
            <a:pPr marL="457200" lvl="1" indent="0">
              <a:buNone/>
            </a:pPr>
            <a:r>
              <a:rPr lang="it-IT" dirty="0"/>
              <a:t>Apply augmentation and save the augmented data with the original data (like in hdf5 file)</a:t>
            </a:r>
          </a:p>
          <a:p>
            <a:pPr marL="457200" lvl="1" indent="0">
              <a:buNone/>
            </a:pPr>
            <a:r>
              <a:rPr lang="it-IT" dirty="0"/>
              <a:t>Problem: data set too large and data set’s length is now fixed</a:t>
            </a:r>
          </a:p>
          <a:p>
            <a:r>
              <a:rPr lang="it-IT" dirty="0"/>
              <a:t>On-the-fly:</a:t>
            </a:r>
          </a:p>
          <a:p>
            <a:pPr marL="457200" lvl="1" indent="0">
              <a:buNone/>
            </a:pPr>
            <a:r>
              <a:rPr lang="it-IT" dirty="0"/>
              <a:t>Apply augmentation on the batches just before they get passed through the network for training</a:t>
            </a:r>
          </a:p>
          <a:p>
            <a:pPr marL="457200" lvl="1" indent="0">
              <a:buNone/>
            </a:pPr>
            <a:r>
              <a:rPr lang="it-IT" dirty="0"/>
              <a:t>Augmented data gets discarded after use and always use different (randomly chosen) parameters for the augmentation (e.g. angle of rotation)</a:t>
            </a:r>
          </a:p>
          <a:p>
            <a:pPr marL="457200" lvl="1" indent="0">
              <a:buNone/>
            </a:pPr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In Keras it’s usually done by creating a «Data Generator» (built-in) and overriding its __get_data method</a:t>
            </a:r>
          </a:p>
        </p:txBody>
      </p:sp>
    </p:spTree>
    <p:extLst>
      <p:ext uri="{BB962C8B-B14F-4D97-AF65-F5344CB8AC3E}">
        <p14:creationId xmlns:p14="http://schemas.microsoft.com/office/powerpoint/2010/main" val="240570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B2B-110E-4ADC-905E-870D6238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4.4 Pipeline: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179C-0AEF-4CE0-A05F-6A98F894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4645" y="2249486"/>
            <a:ext cx="4965155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2000" dirty="0"/>
              <a:t>But how do we know when to stop the training?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2000" dirty="0"/>
              <a:t>We use Early Stoppings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Easy to use and often built-in in most ML libraries as a </a:t>
            </a:r>
            <a:r>
              <a:rPr lang="it-IT" sz="2000" i="1" dirty="0"/>
              <a:t>callback</a:t>
            </a:r>
            <a:endParaRPr lang="it-IT" sz="2000" dirty="0"/>
          </a:p>
          <a:p>
            <a:pPr>
              <a:lnSpc>
                <a:spcPct val="110000"/>
              </a:lnSpc>
            </a:pPr>
            <a:r>
              <a:rPr lang="it-IT" sz="2000" dirty="0"/>
              <a:t>It stops the training when a certain indicator (</a:t>
            </a:r>
            <a:r>
              <a:rPr lang="it-IT" sz="2000" i="1" dirty="0"/>
              <a:t>monitor) </a:t>
            </a:r>
            <a:r>
              <a:rPr lang="it-IT" sz="2000" dirty="0"/>
              <a:t>stop decreasing or increasing after a certain number of epochs </a:t>
            </a:r>
            <a:r>
              <a:rPr lang="it-IT" sz="2000" i="1" dirty="0"/>
              <a:t>(patience)</a:t>
            </a:r>
          </a:p>
          <a:p>
            <a:pPr marL="0" indent="0">
              <a:lnSpc>
                <a:spcPct val="110000"/>
              </a:lnSpc>
              <a:buNone/>
            </a:pPr>
            <a:endParaRPr lang="it-IT" sz="2000" i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A090D7-3C1C-4A80-89D4-75E409DE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47" y="2337668"/>
            <a:ext cx="4875211" cy="336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23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4D7BE-B32E-4210-9E45-65097482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035"/>
            <a:ext cx="9905998" cy="1478570"/>
          </a:xfrm>
        </p:spPr>
        <p:txBody>
          <a:bodyPr/>
          <a:lstStyle/>
          <a:p>
            <a:r>
              <a:rPr lang="it-IT" dirty="0"/>
              <a:t>4.5 Pipeline: Inference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12C79-A1B8-47D2-BA2C-A9DC7D3E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61" y="1974605"/>
            <a:ext cx="10524013" cy="408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Common techniques to improve the quality of the inference:</a:t>
            </a:r>
          </a:p>
          <a:p>
            <a:r>
              <a:rPr lang="it-IT" i="1" dirty="0"/>
              <a:t>Assembled n-voting:</a:t>
            </a:r>
          </a:p>
          <a:p>
            <a:pPr marL="457200" lvl="1" indent="0">
              <a:buNone/>
            </a:pPr>
            <a:r>
              <a:rPr lang="it-IT" dirty="0"/>
              <a:t>Train n unets and then make them inference all on the same image (they try to predict the lesion mask). Then, for each pixel, average the predictions.</a:t>
            </a:r>
          </a:p>
          <a:p>
            <a:pPr marL="457200" lvl="1" indent="0">
              <a:buNone/>
            </a:pPr>
            <a:r>
              <a:rPr lang="it-IT" dirty="0"/>
              <a:t>Example: assembled </a:t>
            </a:r>
            <a:r>
              <a:rPr lang="it-IT" i="1" dirty="0"/>
              <a:t>3-voting.</a:t>
            </a:r>
            <a:r>
              <a:rPr lang="it-IT" dirty="0"/>
              <a:t> You train 3 unets and for the pixel (2,3), they predict 1, 0.3 and 0.</a:t>
            </a:r>
            <a:br>
              <a:rPr lang="it-IT" i="1" dirty="0"/>
            </a:br>
            <a:r>
              <a:rPr lang="it-IT" dirty="0"/>
              <a:t>The resulting vote is then (1+0.3+0)/3</a:t>
            </a:r>
          </a:p>
          <a:p>
            <a:r>
              <a:rPr lang="it-IT" i="1" dirty="0"/>
              <a:t>Thresholding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It seems natural to threshold the predictions at 0.5, i.e. if the predicted value for a pixel is above 0.5 we consider it positive, else negative. But we might achieve better results with different thresholds</a:t>
            </a:r>
          </a:p>
        </p:txBody>
      </p:sp>
    </p:spTree>
    <p:extLst>
      <p:ext uri="{BB962C8B-B14F-4D97-AF65-F5344CB8AC3E}">
        <p14:creationId xmlns:p14="http://schemas.microsoft.com/office/powerpoint/2010/main" val="81956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861-7736-D645-A750-CDA53EE1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FEA-DE3B-7A49-8016-82D796E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751"/>
            <a:ext cx="9905999" cy="40925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Computer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U-Nets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Segmentation and Loss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A coded example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6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D3BD-6A32-48F2-8403-67FED2A1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4.6 pipeline: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D333-31A0-4D90-A695-442F56F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To evaluate the quality of our prediction, we can use:</a:t>
            </a:r>
          </a:p>
          <a:p>
            <a:r>
              <a:rPr lang="it-IT" dirty="0"/>
              <a:t>DSC</a:t>
            </a:r>
          </a:p>
          <a:p>
            <a:r>
              <a:rPr lang="it-IT" dirty="0"/>
              <a:t>Volume Difference</a:t>
            </a:r>
          </a:p>
          <a:p>
            <a:r>
              <a:rPr lang="it-IT" dirty="0"/>
              <a:t>Balanced accuracy (takes care of TN and FN proportion)</a:t>
            </a:r>
          </a:p>
          <a:p>
            <a:r>
              <a:rPr lang="it-IT" dirty="0"/>
              <a:t>… a lot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9DFED-9CB7-4AF4-B2C0-D7D02762EA7E}"/>
              </a:ext>
            </a:extLst>
          </p:cNvPr>
          <p:cNvSpPr txBox="1"/>
          <p:nvPr/>
        </p:nvSpPr>
        <p:spPr>
          <a:xfrm>
            <a:off x="4276831" y="3206011"/>
            <a:ext cx="363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gts = #gt positives </a:t>
            </a:r>
          </a:p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preds = #pred positives</a:t>
            </a:r>
          </a:p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VD = abs(gts-preds)</a:t>
            </a:r>
          </a:p>
        </p:txBody>
      </p:sp>
    </p:spTree>
    <p:extLst>
      <p:ext uri="{BB962C8B-B14F-4D97-AF65-F5344CB8AC3E}">
        <p14:creationId xmlns:p14="http://schemas.microsoft.com/office/powerpoint/2010/main" val="91155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8C4-FB5F-4DEE-A95A-7675B04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A coded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FDF2-D727-4B85-9B1E-7CDDD57D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https://github.com/zhixuhao/unet/blob/master/model.py</a:t>
            </a:r>
          </a:p>
        </p:txBody>
      </p:sp>
    </p:spTree>
    <p:extLst>
      <p:ext uri="{BB962C8B-B14F-4D97-AF65-F5344CB8AC3E}">
        <p14:creationId xmlns:p14="http://schemas.microsoft.com/office/powerpoint/2010/main" val="150384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4FA5-0948-46F7-8777-D636BED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Computer vision: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E924-1036-4247-AB7C-69168215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“Computer vision is a field of artificial intelligence (AI) that enables computers and systems to derive meaningful information from digital images, videos and other visual inputs — and take actions or make recommendations based on that information.” </a:t>
            </a:r>
            <a:r>
              <a:rPr lang="en-US" dirty="0"/>
              <a:t>– ibm.com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332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BE26-36A3-4326-8062-F88D6D52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Computer vision: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408C-DA77-43DC-89F9-5C48C6BB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Discrete recognition (after feeding in an image)</a:t>
            </a:r>
          </a:p>
          <a:p>
            <a:pPr lvl="1"/>
            <a:r>
              <a:rPr lang="it-IT" dirty="0"/>
              <a:t>Tell to which class a certain image belongs to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Semantic segmentation</a:t>
            </a:r>
          </a:p>
          <a:p>
            <a:pPr lvl="1"/>
            <a:r>
              <a:rPr lang="it-IT" dirty="0"/>
              <a:t>Tell to which class (multiple) objects in an image belong to</a:t>
            </a:r>
          </a:p>
        </p:txBody>
      </p:sp>
      <p:pic>
        <p:nvPicPr>
          <p:cNvPr id="5" name="Picture 4" descr="A picture containing sky, outdoor, building, old&#10;&#10;Description automatically generated">
            <a:extLst>
              <a:ext uri="{FF2B5EF4-FFF2-40B4-BE49-F238E27FC236}">
                <a16:creationId xmlns:a16="http://schemas.microsoft.com/office/drawing/2014/main" id="{60558F2C-142A-4FFE-92B9-3B6243CC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39" y="1598762"/>
            <a:ext cx="2883909" cy="2021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957D5-B75B-49EB-B8A1-5C8C83F0117C}"/>
              </a:ext>
            </a:extLst>
          </p:cNvPr>
          <p:cNvSpPr txBox="1"/>
          <p:nvPr/>
        </p:nvSpPr>
        <p:spPr>
          <a:xfrm>
            <a:off x="10443713" y="2380891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Rome!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AD568D7-6C48-443E-AEF7-EC340353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65" y="4778548"/>
            <a:ext cx="3536829" cy="17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5375-2695-4E2E-AF00-52B29F95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4583"/>
            <a:ext cx="9906000" cy="1477961"/>
          </a:xfrm>
        </p:spPr>
        <p:txBody>
          <a:bodyPr anchor="ctr">
            <a:normAutofit/>
          </a:bodyPr>
          <a:lstStyle/>
          <a:p>
            <a:r>
              <a:rPr lang="it-IT" dirty="0"/>
              <a:t>1. Computer vision: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DFC-DA3D-46FC-9D02-43363D16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805556"/>
            <a:ext cx="8968748" cy="271780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it-IT" dirty="0"/>
              <a:t>Widely used in biomedical imaging</a:t>
            </a:r>
          </a:p>
          <a:p>
            <a:pPr>
              <a:lnSpc>
                <a:spcPct val="110000"/>
              </a:lnSpc>
            </a:pPr>
            <a:r>
              <a:rPr lang="it-IT" dirty="0"/>
              <a:t>Case study: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Segmenting microlesions in the brain (White Matter Hyperintensities) through MRI images and U-nets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(my research topic last summer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)</a:t>
            </a:r>
          </a:p>
        </p:txBody>
      </p:sp>
      <p:pic>
        <p:nvPicPr>
          <p:cNvPr id="7" name="Picture 6" descr="A picture containing different, posing&#10;&#10;Description automatically generated">
            <a:extLst>
              <a:ext uri="{FF2B5EF4-FFF2-40B4-BE49-F238E27FC236}">
                <a16:creationId xmlns:a16="http://schemas.microsoft.com/office/drawing/2014/main" id="{48482D5D-786E-41C6-B39F-65943FB9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34" y="3308784"/>
            <a:ext cx="3503914" cy="35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F896DD-C555-463A-A9C2-5C2DA27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253" y="465825"/>
            <a:ext cx="7588978" cy="909514"/>
          </a:xfrm>
        </p:spPr>
        <p:txBody>
          <a:bodyPr anchor="b">
            <a:normAutofit/>
          </a:bodyPr>
          <a:lstStyle/>
          <a:p>
            <a:r>
              <a:rPr lang="it-IT" dirty="0"/>
              <a:t>1. Computer vision: why not cnn?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A835F69D-ADAF-4E53-9B4D-9BF9F98D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35" y="2077743"/>
            <a:ext cx="5891213" cy="2825949"/>
          </a:xfrm>
          <a:noFill/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55CF899-012C-4BF1-9269-862B09E77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840302"/>
            <a:ext cx="3856037" cy="39508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extract information from the original image and reduce the feature space to make calculations feasible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information gets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structures to preserve both classification and localization?</a:t>
            </a:r>
          </a:p>
        </p:txBody>
      </p:sp>
    </p:spTree>
    <p:extLst>
      <p:ext uri="{BB962C8B-B14F-4D97-AF65-F5344CB8AC3E}">
        <p14:creationId xmlns:p14="http://schemas.microsoft.com/office/powerpoint/2010/main" val="18382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1C3C0AC-7151-42DD-A541-6E3AEF3F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72" y="1109746"/>
            <a:ext cx="9297074" cy="51932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28D9F5-EF02-489E-A744-7F581CD3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2179"/>
            <a:ext cx="9905998" cy="1478570"/>
          </a:xfrm>
        </p:spPr>
        <p:txBody>
          <a:bodyPr/>
          <a:lstStyle/>
          <a:p>
            <a:r>
              <a:rPr lang="it-IT" dirty="0"/>
              <a:t>2. U-nets: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3692B-BEF4-4604-BE9D-D0B463BF20A5}"/>
              </a:ext>
            </a:extLst>
          </p:cNvPr>
          <p:cNvSpPr txBox="1"/>
          <p:nvPr/>
        </p:nvSpPr>
        <p:spPr>
          <a:xfrm>
            <a:off x="2392312" y="1284507"/>
            <a:ext cx="175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2282B-5A47-4FF7-AF44-2E11E755D6B6}"/>
              </a:ext>
            </a:extLst>
          </p:cNvPr>
          <p:cNvSpPr txBox="1"/>
          <p:nvPr/>
        </p:nvSpPr>
        <p:spPr>
          <a:xfrm>
            <a:off x="2978913" y="2417174"/>
            <a:ext cx="90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Img 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75B3C-F70E-41CF-8876-1A9D52D5481C}"/>
              </a:ext>
            </a:extLst>
          </p:cNvPr>
          <p:cNvSpPr txBox="1"/>
          <p:nvPr/>
        </p:nvSpPr>
        <p:spPr>
          <a:xfrm>
            <a:off x="9572370" y="4864200"/>
            <a:ext cx="135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or upsampling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3C838-A0E9-4D7E-8CB1-D2DCB3CE29CC}"/>
              </a:ext>
            </a:extLst>
          </p:cNvPr>
          <p:cNvSpPr txBox="1"/>
          <p:nvPr/>
        </p:nvSpPr>
        <p:spPr>
          <a:xfrm>
            <a:off x="9578121" y="3465225"/>
            <a:ext cx="175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Valid convolutions</a:t>
            </a:r>
          </a:p>
        </p:txBody>
      </p:sp>
    </p:spTree>
    <p:extLst>
      <p:ext uri="{BB962C8B-B14F-4D97-AF65-F5344CB8AC3E}">
        <p14:creationId xmlns:p14="http://schemas.microsoft.com/office/powerpoint/2010/main" val="330387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1C3C0AC-7151-42DD-A541-6E3AEF3F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18" y="1169422"/>
            <a:ext cx="9297074" cy="51932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28D9F5-EF02-489E-A744-7F581CD3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62" y="83681"/>
            <a:ext cx="9905998" cy="1478570"/>
          </a:xfrm>
        </p:spPr>
        <p:txBody>
          <a:bodyPr/>
          <a:lstStyle/>
          <a:p>
            <a:r>
              <a:rPr lang="it-IT" dirty="0"/>
              <a:t>2. U-nets: architecture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03B6A-A98B-40BE-9A34-2D5B2F697D6A}"/>
              </a:ext>
            </a:extLst>
          </p:cNvPr>
          <p:cNvCxnSpPr/>
          <p:nvPr/>
        </p:nvCxnSpPr>
        <p:spPr>
          <a:xfrm>
            <a:off x="1351472" y="2133600"/>
            <a:ext cx="1587260" cy="3674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B0D8F2-321A-4CC7-8A5F-F3B524FEF8B4}"/>
              </a:ext>
            </a:extLst>
          </p:cNvPr>
          <p:cNvSpPr/>
          <p:nvPr/>
        </p:nvSpPr>
        <p:spPr>
          <a:xfrm>
            <a:off x="8120332" y="3341298"/>
            <a:ext cx="2173857" cy="2720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3BB7C-E05E-41FF-8C15-1D2D624C9F0B}"/>
              </a:ext>
            </a:extLst>
          </p:cNvPr>
          <p:cNvCxnSpPr>
            <a:cxnSpLocks/>
          </p:cNvCxnSpPr>
          <p:nvPr/>
        </p:nvCxnSpPr>
        <p:spPr>
          <a:xfrm flipV="1">
            <a:off x="8057072" y="2027287"/>
            <a:ext cx="1518249" cy="408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E72EC-2BD6-4D5A-8FBA-1E88F1A121D3}"/>
              </a:ext>
            </a:extLst>
          </p:cNvPr>
          <p:cNvSpPr txBox="1"/>
          <p:nvPr/>
        </p:nvSpPr>
        <p:spPr>
          <a:xfrm>
            <a:off x="632604" y="3429000"/>
            <a:ext cx="15063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What</a:t>
            </a:r>
          </a:p>
          <a:p>
            <a:r>
              <a:rPr lang="it-IT" sz="1600" dirty="0">
                <a:solidFill>
                  <a:srgbClr val="FF0000"/>
                </a:solidFill>
              </a:rPr>
              <a:t>- CNNs</a:t>
            </a:r>
          </a:p>
          <a:p>
            <a:r>
              <a:rPr lang="it-IT" sz="1600" dirty="0">
                <a:solidFill>
                  <a:srgbClr val="FF0000"/>
                </a:solidFill>
              </a:rPr>
              <a:t>- Donwsampling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0636B-C7F3-47A7-8D35-56F43AB96934}"/>
              </a:ext>
            </a:extLst>
          </p:cNvPr>
          <p:cNvSpPr txBox="1"/>
          <p:nvPr/>
        </p:nvSpPr>
        <p:spPr>
          <a:xfrm>
            <a:off x="9139610" y="3429001"/>
            <a:ext cx="17044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Where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Input copying</a:t>
            </a: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-Upsampling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155C-49D8-4D01-9B7C-78D08019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0221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2. U-nets intermediate levels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9CCBEBD-CC3A-463B-88FE-A9C53AB195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0" y="2660492"/>
            <a:ext cx="4878389" cy="2719701"/>
          </a:xfrm>
          <a:prstGeom prst="rect">
            <a:avLst/>
          </a:prstGeom>
          <a:noFill/>
        </p:spPr>
      </p:pic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FF65F7-A0C4-474A-AB95-2014AD65D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0404"/>
          <a:stretch/>
        </p:blipFill>
        <p:spPr>
          <a:xfrm>
            <a:off x="7701110" y="1945585"/>
            <a:ext cx="1670320" cy="4712294"/>
          </a:xfr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664BA0-792B-4576-B9C8-0FC2F3A50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3"/>
          <a:stretch/>
        </p:blipFill>
        <p:spPr>
          <a:xfrm>
            <a:off x="5886815" y="3772685"/>
            <a:ext cx="1448718" cy="2719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FF502-E259-445B-AA82-6C5E3B0B1A44}"/>
              </a:ext>
            </a:extLst>
          </p:cNvPr>
          <p:cNvSpPr txBox="1"/>
          <p:nvPr/>
        </p:nvSpPr>
        <p:spPr>
          <a:xfrm>
            <a:off x="4771379" y="5771527"/>
            <a:ext cx="1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Lowest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C90A0-3D34-4B50-970F-B402F40D67DC}"/>
              </a:ext>
            </a:extLst>
          </p:cNvPr>
          <p:cNvSpPr txBox="1"/>
          <p:nvPr/>
        </p:nvSpPr>
        <p:spPr>
          <a:xfrm>
            <a:off x="9218916" y="2273357"/>
            <a:ext cx="1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Highest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CE2EA-78BA-48F1-99DB-082E8BFAEDF6}"/>
              </a:ext>
            </a:extLst>
          </p:cNvPr>
          <p:cNvSpPr txBox="1"/>
          <p:nvPr/>
        </p:nvSpPr>
        <p:spPr>
          <a:xfrm>
            <a:off x="6375323" y="1709046"/>
            <a:ext cx="263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Very early stages of the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C3BED-8C23-4C76-B85C-E50799FA5BFF}"/>
              </a:ext>
            </a:extLst>
          </p:cNvPr>
          <p:cNvSpPr/>
          <p:nvPr/>
        </p:nvSpPr>
        <p:spPr>
          <a:xfrm>
            <a:off x="4572000" y="3814675"/>
            <a:ext cx="1116353" cy="1396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22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12903</TotalTime>
  <Words>976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</vt:lpstr>
      <vt:lpstr>Cambria Math</vt:lpstr>
      <vt:lpstr>Tw Cen MT</vt:lpstr>
      <vt:lpstr>Circuit</vt:lpstr>
      <vt:lpstr>PowerPoint Presentation</vt:lpstr>
      <vt:lpstr>OVERVIEW</vt:lpstr>
      <vt:lpstr>1. Computer vision: definition</vt:lpstr>
      <vt:lpstr>1. Computer vision: tasks</vt:lpstr>
      <vt:lpstr>1. Computer vision: segmentation</vt:lpstr>
      <vt:lpstr>1. Computer vision: why not cnn?</vt:lpstr>
      <vt:lpstr>2. U-nets: architecture</vt:lpstr>
      <vt:lpstr>2. U-nets: architecture</vt:lpstr>
      <vt:lpstr>2. U-nets intermediate levels</vt:lpstr>
      <vt:lpstr>3. Segmentation and loss functions</vt:lpstr>
      <vt:lpstr>3. Segmentation and loss functions</vt:lpstr>
      <vt:lpstr>3. Segmentation and loss functions</vt:lpstr>
      <vt:lpstr>4. Pipeline: overall structure</vt:lpstr>
      <vt:lpstr>4.1 Pipeline: data acquisition</vt:lpstr>
      <vt:lpstr>4.2 Pipeline: data storage</vt:lpstr>
      <vt:lpstr>4.3 pipeline: data augmentation</vt:lpstr>
      <vt:lpstr>4.3 pipeline: data augmentation</vt:lpstr>
      <vt:lpstr>4.4 Pipeline: Training</vt:lpstr>
      <vt:lpstr>4.5 Pipeline: Inference</vt:lpstr>
      <vt:lpstr>4.6 pipeline: evaluation</vt:lpstr>
      <vt:lpstr>5. A coded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Riccardo Ali</cp:lastModifiedBy>
  <cp:revision>69</cp:revision>
  <cp:lastPrinted>2020-10-07T17:27:56Z</cp:lastPrinted>
  <dcterms:created xsi:type="dcterms:W3CDTF">2020-09-22T10:35:01Z</dcterms:created>
  <dcterms:modified xsi:type="dcterms:W3CDTF">2021-10-20T00:12:43Z</dcterms:modified>
</cp:coreProperties>
</file>