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C164F-652C-A342-B040-BF394D388B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DF1AB14D-196A-2D45-B6A8-FDFB4D03C0E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3B1943-314D-E443-71C9-9C361E0CC873}" name="Riccardo Ali" initials="RA" userId="d2dc1eff2876bde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F15F7-2BED-412D-85F0-7368C64D01E8}" v="2" dt="2022-03-29T16:49:2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6296"/>
  </p:normalViewPr>
  <p:slideViewPr>
    <p:cSldViewPr snapToGrid="0" snapToObjects="1">
      <p:cViewPr>
        <p:scale>
          <a:sx n="90" d="100"/>
          <a:sy n="90" d="100"/>
        </p:scale>
        <p:origin x="69" y="123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Ali" userId="d2dc1eff2876bde0" providerId="LiveId" clId="{5A8F15F7-2BED-412D-85F0-7368C64D01E8}"/>
    <pc:docChg chg="modSld">
      <pc:chgData name="Riccardo Ali" userId="d2dc1eff2876bde0" providerId="LiveId" clId="{5A8F15F7-2BED-412D-85F0-7368C64D01E8}" dt="2022-03-29T16:49:20.630" v="1"/>
      <pc:docMkLst>
        <pc:docMk/>
      </pc:docMkLst>
      <pc:sldChg chg="modAnim">
        <pc:chgData name="Riccardo Ali" userId="d2dc1eff2876bde0" providerId="LiveId" clId="{5A8F15F7-2BED-412D-85F0-7368C64D01E8}" dt="2022-03-29T16:49:20.630" v="1"/>
        <pc:sldMkLst>
          <pc:docMk/>
          <pc:sldMk cId="391278395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8734-268D-4D40-A386-94003EDEFC71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9341E-3D64-4D05-929F-A36F39FCF6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6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5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25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5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52EDA1-EE42-4245-9CBC-D0502CDC4D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15" y="1322851"/>
            <a:ext cx="7055168" cy="2037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EF1EB-5983-4048-B34C-3630D9D263C3}"/>
              </a:ext>
            </a:extLst>
          </p:cNvPr>
          <p:cNvSpPr txBox="1"/>
          <p:nvPr/>
        </p:nvSpPr>
        <p:spPr>
          <a:xfrm>
            <a:off x="2416015" y="4221652"/>
            <a:ext cx="701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venir Next" panose="020B0503020202020204" pitchFamily="34" charset="0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6098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A3E-03CF-41C9-B1AF-00ED13F1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Bayesian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722CC-2DEC-4E29-B7E2-C670C8DE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078" y="2443044"/>
            <a:ext cx="7719075" cy="26552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AEFFF-FD1C-451C-B08A-2200480A8F42}"/>
              </a:ext>
            </a:extLst>
          </p:cNvPr>
          <p:cNvCxnSpPr/>
          <p:nvPr/>
        </p:nvCxnSpPr>
        <p:spPr>
          <a:xfrm flipH="1">
            <a:off x="6842051" y="2184991"/>
            <a:ext cx="760228" cy="361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D576B6-612C-43B0-B453-3017BEF1488B}"/>
              </a:ext>
            </a:extLst>
          </p:cNvPr>
          <p:cNvSpPr txBox="1"/>
          <p:nvPr/>
        </p:nvSpPr>
        <p:spPr>
          <a:xfrm>
            <a:off x="7262037" y="1805259"/>
            <a:ext cx="281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Usually validation loss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9D5E9-47ED-4E0E-8734-93B2C9380406}"/>
              </a:ext>
            </a:extLst>
          </p:cNvPr>
          <p:cNvCxnSpPr>
            <a:cxnSpLocks/>
          </p:cNvCxnSpPr>
          <p:nvPr/>
        </p:nvCxnSpPr>
        <p:spPr>
          <a:xfrm>
            <a:off x="2589028" y="2268613"/>
            <a:ext cx="614916" cy="25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24F85-CA19-4958-B107-B8F6C7C497D0}"/>
                  </a:ext>
                </a:extLst>
              </p:cNvPr>
              <p:cNvSpPr txBox="1"/>
              <p:nvPr/>
            </p:nvSpPr>
            <p:spPr>
              <a:xfrm>
                <a:off x="1387549" y="1903228"/>
                <a:ext cx="1860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e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h𝑦𝑝𝑒𝑟𝑝𝑎𝑟𝑎𝑚𝑒𝑡𝑒𝑟𝑠</m:t>
                          </m:r>
                        </m:e>
                      </m:d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24F85-CA19-4958-B107-B8F6C7C4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549" y="1903228"/>
                <a:ext cx="1860698" cy="369332"/>
              </a:xfrm>
              <a:prstGeom prst="rect">
                <a:avLst/>
              </a:prstGeom>
              <a:blipFill>
                <a:blip r:embed="rId3"/>
                <a:stretch>
                  <a:fillRect r="-55738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EAA2D-DA6F-4767-8466-AF742E6C1588}"/>
              </a:ext>
            </a:extLst>
          </p:cNvPr>
          <p:cNvCxnSpPr>
            <a:cxnSpLocks/>
          </p:cNvCxnSpPr>
          <p:nvPr/>
        </p:nvCxnSpPr>
        <p:spPr>
          <a:xfrm flipH="1">
            <a:off x="8099352" y="3069531"/>
            <a:ext cx="839971" cy="144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B3F583-DEF4-4283-BB94-91075F7C601F}"/>
              </a:ext>
            </a:extLst>
          </p:cNvPr>
          <p:cNvSpPr txBox="1"/>
          <p:nvPr/>
        </p:nvSpPr>
        <p:spPr>
          <a:xfrm>
            <a:off x="9005777" y="2769781"/>
            <a:ext cx="234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Easier task compared to objective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5548-AF8D-44D1-8855-AE3911A871B9}"/>
              </a:ext>
            </a:extLst>
          </p:cNvPr>
          <p:cNvSpPr txBox="1"/>
          <p:nvPr/>
        </p:nvSpPr>
        <p:spPr>
          <a:xfrm>
            <a:off x="5279065" y="4987033"/>
            <a:ext cx="282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Credits: Will Koehrsen’s blog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1E0DEE-7D6D-4373-A5CA-F5EBC14FFCDC}"/>
              </a:ext>
            </a:extLst>
          </p:cNvPr>
          <p:cNvCxnSpPr>
            <a:cxnSpLocks/>
          </p:cNvCxnSpPr>
          <p:nvPr/>
        </p:nvCxnSpPr>
        <p:spPr>
          <a:xfrm flipH="1" flipV="1">
            <a:off x="7911510" y="4285328"/>
            <a:ext cx="839971" cy="479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76217B-8F1B-4EF5-AF53-B48D2D815C99}"/>
              </a:ext>
            </a:extLst>
          </p:cNvPr>
          <p:cNvSpPr txBox="1"/>
          <p:nvPr/>
        </p:nvSpPr>
        <p:spPr>
          <a:xfrm>
            <a:off x="8817935" y="4775146"/>
            <a:ext cx="234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Surrogate Model:</a:t>
            </a:r>
          </a:p>
          <a:p>
            <a:r>
              <a:rPr lang="en-US" dirty="0"/>
              <a:t>probability representation of the objective function built using previous evaluations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7A5C-6D8B-404A-8374-E51CE92E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3E4D-2F2E-4B7D-930A-ED90881B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715"/>
            <a:ext cx="9905999" cy="3541714"/>
          </a:xfrm>
        </p:spPr>
        <p:txBody>
          <a:bodyPr/>
          <a:lstStyle/>
          <a:p>
            <a:r>
              <a:rPr lang="it-IT" dirty="0"/>
              <a:t>Key ingredients: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E3C7A-5BE8-4F63-AAFD-0E1DF0E7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32415"/>
            <a:ext cx="7435965" cy="32251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5524B-D486-49C6-B26D-5DE115921B61}"/>
              </a:ext>
            </a:extLst>
          </p:cNvPr>
          <p:cNvCxnSpPr>
            <a:cxnSpLocks/>
          </p:cNvCxnSpPr>
          <p:nvPr/>
        </p:nvCxnSpPr>
        <p:spPr>
          <a:xfrm flipH="1" flipV="1">
            <a:off x="7612912" y="4088218"/>
            <a:ext cx="1749055" cy="260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60ADB7-D00E-4F67-9ED0-29D00363010B}"/>
              </a:ext>
            </a:extLst>
          </p:cNvPr>
          <p:cNvCxnSpPr>
            <a:cxnSpLocks/>
          </p:cNvCxnSpPr>
          <p:nvPr/>
        </p:nvCxnSpPr>
        <p:spPr>
          <a:xfrm flipH="1">
            <a:off x="7687340" y="4348716"/>
            <a:ext cx="1674627" cy="3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51A455-2EE5-4885-89B6-1E222539A51F}"/>
              </a:ext>
            </a:extLst>
          </p:cNvPr>
          <p:cNvSpPr txBox="1"/>
          <p:nvPr/>
        </p:nvSpPr>
        <p:spPr>
          <a:xfrm>
            <a:off x="9436396" y="4025550"/>
            <a:ext cx="186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Various implementations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6F82B-498D-4479-AB5A-3B8C8D8D870F}"/>
              </a:ext>
            </a:extLst>
          </p:cNvPr>
          <p:cNvSpPr txBox="1"/>
          <p:nvPr/>
        </p:nvSpPr>
        <p:spPr>
          <a:xfrm>
            <a:off x="9287540" y="3062983"/>
            <a:ext cx="201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e.g. MSE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8397A2-55A8-4F8C-94E0-A21A7CC511FA}"/>
              </a:ext>
            </a:extLst>
          </p:cNvPr>
          <p:cNvCxnSpPr>
            <a:cxnSpLocks/>
          </p:cNvCxnSpPr>
          <p:nvPr/>
        </p:nvCxnSpPr>
        <p:spPr>
          <a:xfrm flipH="1">
            <a:off x="8423829" y="3272019"/>
            <a:ext cx="725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F50705-80FD-44E0-960C-6060CC7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99" y="1917973"/>
            <a:ext cx="5305464" cy="2000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9FD9D-4587-4CE6-880F-041F2C81B532}"/>
              </a:ext>
            </a:extLst>
          </p:cNvPr>
          <p:cNvCxnSpPr>
            <a:cxnSpLocks/>
          </p:cNvCxnSpPr>
          <p:nvPr/>
        </p:nvCxnSpPr>
        <p:spPr>
          <a:xfrm flipH="1">
            <a:off x="6434841" y="2181300"/>
            <a:ext cx="657075" cy="38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9FBA-F894-4992-81F9-6E20238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5611"/>
            <a:ext cx="9905998" cy="1478570"/>
          </a:xfrm>
        </p:spPr>
        <p:txBody>
          <a:bodyPr/>
          <a:lstStyle/>
          <a:p>
            <a:r>
              <a:rPr lang="it-IT" dirty="0"/>
              <a:t>Hyperband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C813-1DC7-4DF0-BA07-4610184D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93" y="1840133"/>
            <a:ext cx="10166314" cy="3541714"/>
          </a:xfrm>
        </p:spPr>
        <p:txBody>
          <a:bodyPr/>
          <a:lstStyle/>
          <a:p>
            <a:r>
              <a:rPr lang="it-IT" dirty="0"/>
              <a:t>Similar to random search, but allocates different time to different configurations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5CB37-D5F8-4E2C-9A61-53F5E533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3" y="2437502"/>
            <a:ext cx="7637913" cy="3654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026006-8314-454B-BC4A-15639E767829}"/>
                  </a:ext>
                </a:extLst>
              </p:cNvPr>
              <p:cNvSpPr txBox="1"/>
              <p:nvPr/>
            </p:nvSpPr>
            <p:spPr>
              <a:xfrm>
                <a:off x="8474149" y="3125972"/>
                <a:ext cx="30462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Iteration: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epochs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026006-8314-454B-BC4A-15639E76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49" y="3125972"/>
                <a:ext cx="3046228" cy="646331"/>
              </a:xfrm>
              <a:prstGeom prst="rect">
                <a:avLst/>
              </a:prstGeom>
              <a:blipFill>
                <a:blip r:embed="rId3"/>
                <a:stretch>
                  <a:fillRect l="-1600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F69715-4D22-4491-A55F-EE5B4ECC2C6A}"/>
              </a:ext>
            </a:extLst>
          </p:cNvPr>
          <p:cNvCxnSpPr/>
          <p:nvPr/>
        </p:nvCxnSpPr>
        <p:spPr>
          <a:xfrm>
            <a:off x="7432158" y="3318703"/>
            <a:ext cx="845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7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CC9040-1AF0-4233-80C4-57ED6F7DA6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Hyperband: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i="1" dirty="0"/>
                  <a:t> trade-off</a:t>
                </a: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CC9040-1AF0-4233-80C4-57ED6F7DA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03E31-B79B-4578-9BB3-B82B51371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i="1" dirty="0"/>
                  <a:t> = total budget  for search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i="1" dirty="0"/>
                  <a:t> = number of configurations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i="1" dirty="0"/>
                  <a:t> = average amount of resources allocated to a specific configuration</a:t>
                </a:r>
              </a:p>
              <a:p>
                <a:pPr marL="0" indent="0">
                  <a:buNone/>
                </a:pPr>
                <a:r>
                  <a:rPr lang="it-IT" dirty="0"/>
                  <a:t>Many configurations for short time (breadth)? </a:t>
                </a:r>
                <a:br>
                  <a:rPr lang="it-IT" dirty="0"/>
                </a:br>
                <a:r>
                  <a:rPr lang="it-IT" dirty="0"/>
                  <a:t>Few configurations for more time (depth)?</a:t>
                </a:r>
              </a:p>
              <a:p>
                <a:pPr marL="0" indent="0">
                  <a:buNone/>
                </a:pPr>
                <a:r>
                  <a:rPr lang="it-IT" dirty="0"/>
                  <a:t>Hyperband considers several possibile values of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for a fixed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!</a:t>
                </a:r>
                <a:endParaRPr lang="it-IT" sz="20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03E31-B79B-4578-9BB3-B82B51371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7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0F8-7F40-4836-B878-81D14612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A645-695A-4536-8F4D-E2FC2769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Parameters that the model doesn’t learn</a:t>
            </a:r>
          </a:p>
          <a:p>
            <a:r>
              <a:rPr lang="it-IT" dirty="0"/>
              <a:t>Determine the </a:t>
            </a:r>
            <a:r>
              <a:rPr lang="it-IT" i="1" dirty="0"/>
              <a:t>shape</a:t>
            </a:r>
            <a:r>
              <a:rPr lang="it-IT" dirty="0"/>
              <a:t> and </a:t>
            </a:r>
            <a:r>
              <a:rPr lang="it-IT" i="1" dirty="0"/>
              <a:t>functioning</a:t>
            </a:r>
            <a:r>
              <a:rPr lang="it-IT" dirty="0"/>
              <a:t> of the model</a:t>
            </a:r>
          </a:p>
          <a:p>
            <a:r>
              <a:rPr lang="it-IT" dirty="0"/>
              <a:t>Dramatic impact on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DB931-0EA5-4558-A32A-75AE54ED22A4}"/>
              </a:ext>
            </a:extLst>
          </p:cNvPr>
          <p:cNvSpPr txBox="1"/>
          <p:nvPr/>
        </p:nvSpPr>
        <p:spPr>
          <a:xfrm>
            <a:off x="6134986" y="4508204"/>
            <a:ext cx="47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Degree in polynomalial regression</a:t>
            </a:r>
          </a:p>
          <a:p>
            <a:r>
              <a:rPr lang="it-IT" sz="2400" dirty="0"/>
              <a:t>Number of hidden layers</a:t>
            </a:r>
          </a:p>
          <a:p>
            <a:r>
              <a:rPr lang="it-IT" sz="2400" dirty="0"/>
              <a:t>Number of neurons in a given layer</a:t>
            </a:r>
          </a:p>
          <a:p>
            <a:endParaRPr lang="it-IT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609D88-1AE5-476F-9467-340E428B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383" y="4588724"/>
            <a:ext cx="3714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0F08-D63A-42AB-8465-FA1CB61C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Hyperparameter Tuning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13D49E-3F37-43BC-8187-A26F7C8F0F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0" y="2270221"/>
            <a:ext cx="4878389" cy="35002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53AD6DE-B3DF-0278-FE6E-26706B346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r>
              <a:rPr lang="en-US" dirty="0"/>
              <a:t>By Hand?</a:t>
            </a:r>
          </a:p>
          <a:p>
            <a:r>
              <a:rPr lang="en-US" dirty="0"/>
              <a:t>What indicators to watch?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2A7711-2900-43CB-9F18-DF1BF43B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Train/validation/test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113BB-57F8-41D2-96EF-B927F01F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91894"/>
          </a:xfrm>
        </p:spPr>
        <p:txBody>
          <a:bodyPr>
            <a:normAutofit/>
          </a:bodyPr>
          <a:lstStyle/>
          <a:p>
            <a:r>
              <a:rPr lang="it-IT" dirty="0"/>
              <a:t>Train set: used for training parameters</a:t>
            </a:r>
          </a:p>
          <a:p>
            <a:r>
              <a:rPr lang="it-IT" dirty="0"/>
              <a:t>Validation set: used to monitor hyperparameters</a:t>
            </a:r>
          </a:p>
          <a:p>
            <a:r>
              <a:rPr lang="it-IT" dirty="0"/>
              <a:t>Test set: used to assess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06B4D-C5E9-4AE0-B769-7024A6A9225A}"/>
              </a:ext>
            </a:extLst>
          </p:cNvPr>
          <p:cNvSpPr txBox="1"/>
          <p:nvPr/>
        </p:nvSpPr>
        <p:spPr>
          <a:xfrm>
            <a:off x="7987984" y="2372888"/>
            <a:ext cx="20225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Why do we need a validation set?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B14FA-AC54-4D23-86AC-1AC008395A23}"/>
              </a:ext>
            </a:extLst>
          </p:cNvPr>
          <p:cNvSpPr txBox="1"/>
          <p:nvPr/>
        </p:nvSpPr>
        <p:spPr>
          <a:xfrm>
            <a:off x="1141413" y="4311502"/>
            <a:ext cx="9857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Example: polynomial regression.</a:t>
            </a:r>
            <a:br>
              <a:rPr lang="it-IT" dirty="0"/>
            </a:br>
            <a:r>
              <a:rPr lang="it-IT" dirty="0"/>
              <a:t>split data set in 70/20/10. </a:t>
            </a:r>
            <a:br>
              <a:rPr lang="it-IT" dirty="0"/>
            </a:br>
            <a:r>
              <a:rPr lang="it-IT" dirty="0"/>
              <a:t>Train with k=3 on the 70, test it on the 20. Retrain with k=5 on the 70, test it on the 20.</a:t>
            </a:r>
            <a:br>
              <a:rPr lang="it-IT" dirty="0"/>
            </a:br>
            <a:r>
              <a:rPr lang="it-IT" dirty="0"/>
              <a:t>Take the best performing one and test it against the 10. That’s the final assessment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5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469-0945-486E-83D8-1953980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219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K-fold cross validation</a:t>
            </a:r>
          </a:p>
        </p:txBody>
      </p:sp>
      <p:pic>
        <p:nvPicPr>
          <p:cNvPr id="2050" name="Picture 2" descr="3.1. Cross-validation: evaluating estimator performance — scikit-learn  1.0.2 documentation">
            <a:extLst>
              <a:ext uri="{FF2B5EF4-FFF2-40B4-BE49-F238E27FC236}">
                <a16:creationId xmlns:a16="http://schemas.microsoft.com/office/drawing/2014/main" id="{8C1E1216-71D1-4219-947F-EC9D1591E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4942" y="1919878"/>
            <a:ext cx="5809124" cy="4023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62059-7DF5-4D86-B7FD-78D6082D1673}"/>
              </a:ext>
            </a:extLst>
          </p:cNvPr>
          <p:cNvSpPr txBox="1"/>
          <p:nvPr/>
        </p:nvSpPr>
        <p:spPr>
          <a:xfrm>
            <a:off x="8436935" y="2081139"/>
            <a:ext cx="207334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More sophisticated validation methods</a:t>
            </a:r>
          </a:p>
        </p:txBody>
      </p:sp>
    </p:spTree>
    <p:extLst>
      <p:ext uri="{BB962C8B-B14F-4D97-AF65-F5344CB8AC3E}">
        <p14:creationId xmlns:p14="http://schemas.microsoft.com/office/powerpoint/2010/main" val="25480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949-C3A9-4749-9635-6130E3E4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84" y="618518"/>
            <a:ext cx="10357699" cy="1478570"/>
          </a:xfrm>
        </p:spPr>
        <p:txBody>
          <a:bodyPr/>
          <a:lstStyle/>
          <a:p>
            <a:r>
              <a:rPr lang="it-IT" dirty="0"/>
              <a:t>Automated hyperparameter tuners (autotuner)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DA5B-A380-4A85-B08B-BD8D2D08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2" y="2850448"/>
            <a:ext cx="9905999" cy="2830033"/>
          </a:xfrm>
        </p:spPr>
        <p:txBody>
          <a:bodyPr/>
          <a:lstStyle/>
          <a:p>
            <a:r>
              <a:rPr lang="it-IT" b="1" dirty="0"/>
              <a:t>Random Search</a:t>
            </a:r>
            <a:r>
              <a:rPr lang="it-IT" dirty="0"/>
              <a:t>: random combination of hyperparameters</a:t>
            </a:r>
          </a:p>
          <a:p>
            <a:r>
              <a:rPr lang="it-IT" b="1" dirty="0"/>
              <a:t>Grid Search</a:t>
            </a:r>
            <a:r>
              <a:rPr lang="it-IT" dirty="0"/>
              <a:t>: enumerates hyperparameter space and tries combinations</a:t>
            </a:r>
          </a:p>
          <a:p>
            <a:r>
              <a:rPr lang="it-IT" b="1" dirty="0"/>
              <a:t>Bayesian Optimization</a:t>
            </a:r>
            <a:r>
              <a:rPr lang="it-IT" dirty="0"/>
              <a:t>: directs search where improvement is more likely</a:t>
            </a:r>
          </a:p>
          <a:p>
            <a:r>
              <a:rPr lang="it-IT" b="1" dirty="0"/>
              <a:t>Hyperband</a:t>
            </a:r>
            <a:r>
              <a:rPr lang="it-IT" dirty="0"/>
              <a:t>: similar to random search, but allocates different time to different             	          configurations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F9FE-E660-43D9-B158-53E9D00190D8}"/>
              </a:ext>
            </a:extLst>
          </p:cNvPr>
          <p:cNvSpPr txBox="1"/>
          <p:nvPr/>
        </p:nvSpPr>
        <p:spPr>
          <a:xfrm>
            <a:off x="3466214" y="2028088"/>
            <a:ext cx="488566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/>
              <a:t>Systematic ways to try out hyperparameters?</a:t>
            </a:r>
          </a:p>
        </p:txBody>
      </p:sp>
    </p:spTree>
    <p:extLst>
      <p:ext uri="{BB962C8B-B14F-4D97-AF65-F5344CB8AC3E}">
        <p14:creationId xmlns:p14="http://schemas.microsoft.com/office/powerpoint/2010/main" val="19980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FF25-8A1C-4CC0-9EA1-0CBDA90D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33CF-DA8B-4098-9085-B16BA753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43778"/>
          </a:xfrm>
        </p:spPr>
        <p:txBody>
          <a:bodyPr/>
          <a:lstStyle/>
          <a:p>
            <a:r>
              <a:rPr lang="it-IT" dirty="0"/>
              <a:t>Tries random combination of hyperparameters</a:t>
            </a:r>
          </a:p>
          <a:p>
            <a:r>
              <a:rPr lang="it-IT" dirty="0"/>
              <a:t>Returns the best performing model according to a specified indicator (like validation loss)</a:t>
            </a:r>
          </a:p>
        </p:txBody>
      </p:sp>
    </p:spTree>
    <p:extLst>
      <p:ext uri="{BB962C8B-B14F-4D97-AF65-F5344CB8AC3E}">
        <p14:creationId xmlns:p14="http://schemas.microsoft.com/office/powerpoint/2010/main" val="13059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219D-2FBF-496B-A4E9-ACAD0BC8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45AF-4B21-4DA2-BD32-A350D864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r>
              <a:rPr lang="it-IT" dirty="0"/>
              <a:t>Enumerates hyperparameter space and tries combinations</a:t>
            </a:r>
          </a:p>
          <a:p>
            <a:r>
              <a:rPr lang="it-IT" dirty="0"/>
              <a:t>Follows an enumeration order (unlike random search)</a:t>
            </a:r>
          </a:p>
          <a:p>
            <a:r>
              <a:rPr lang="it-IT" dirty="0"/>
              <a:t>Pick point of the grid that maximises indicator</a:t>
            </a:r>
          </a:p>
        </p:txBody>
      </p: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64CDF072-BA47-4F32-A4CC-AD9D12BD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234" y="2249486"/>
            <a:ext cx="4427142" cy="354171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530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142D-4046-40DD-AD5C-E34F1324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it-IT" dirty="0"/>
              <a:t>Bayesian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0403B4-CBC9-41D9-9843-6B1D602C98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1410" y="2249486"/>
                <a:ext cx="4878389" cy="35417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it-IT" sz="1900"/>
                  <a:t>Directs search where improvement is more likely</a:t>
                </a:r>
              </a:p>
              <a:p>
                <a:pPr>
                  <a:lnSpc>
                    <a:spcPct val="110000"/>
                  </a:lnSpc>
                </a:pPr>
                <a:endParaRPr lang="it-IT" sz="1900"/>
              </a:p>
              <a:p>
                <a:pPr>
                  <a:lnSpc>
                    <a:spcPct val="110000"/>
                  </a:lnSpc>
                </a:pPr>
                <a:r>
                  <a:rPr lang="it-IT" sz="1900"/>
                  <a:t>Idea: choose the next hyperparameters in an informed matter</a:t>
                </a:r>
              </a:p>
              <a:p>
                <a:pPr>
                  <a:lnSpc>
                    <a:spcPct val="110000"/>
                  </a:lnSpc>
                </a:pPr>
                <a:endParaRPr lang="it-IT" sz="1900"/>
              </a:p>
              <a:p>
                <a:pPr>
                  <a:lnSpc>
                    <a:spcPct val="110000"/>
                  </a:lnSpc>
                </a:pPr>
                <a:r>
                  <a:rPr lang="it-IT" sz="1900"/>
                  <a:t>Keeps track of past evaluations and builds a probability model </a:t>
                </a:r>
                <a14:m>
                  <m:oMath xmlns:m="http://schemas.openxmlformats.org/officeDocument/2006/math">
                    <m:r>
                      <a:rPr lang="it-IT" sz="1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e>
                        <m:r>
                          <a:rPr lang="it-IT" sz="1900" i="1" smtClean="0">
                            <a:latin typeface="Cambria Math" panose="02040503050406030204" pitchFamily="18" charset="0"/>
                          </a:rPr>
                          <m:t>h𝑦𝑝𝑒𝑟𝑝𝑎𝑟𝑎𝑚𝑒𝑡𝑒𝑟𝑠</m:t>
                        </m:r>
                      </m:e>
                    </m:d>
                  </m:oMath>
                </a14:m>
                <a:endParaRPr lang="it-IT" sz="190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0403B4-CBC9-41D9-9843-6B1D602C9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1410" y="2249486"/>
                <a:ext cx="4878389" cy="3541714"/>
              </a:xfrm>
              <a:blipFill>
                <a:blip r:embed="rId2"/>
                <a:stretch>
                  <a:fillRect l="-1500" t="-1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xploring Multi-Objective Hyperparameter Optimization">
            <a:extLst>
              <a:ext uri="{FF2B5EF4-FFF2-40B4-BE49-F238E27FC236}">
                <a16:creationId xmlns:a16="http://schemas.microsoft.com/office/drawing/2014/main" id="{3DAF78DD-FDA8-480E-A9F6-3E76870E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986" y="2249486"/>
            <a:ext cx="5492967" cy="27052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8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8D36030-6E6D-DA46-B8C9-65DC6BEB57C3}" vid="{2AB8E03C-A388-234F-952C-8AD9927CC7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15459</TotalTime>
  <Words>402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</vt:lpstr>
      <vt:lpstr>Calibri</vt:lpstr>
      <vt:lpstr>Cambria Math</vt:lpstr>
      <vt:lpstr>Tw Cen MT</vt:lpstr>
      <vt:lpstr>Circuit</vt:lpstr>
      <vt:lpstr>PowerPoint Presentation</vt:lpstr>
      <vt:lpstr>Hyperparameters</vt:lpstr>
      <vt:lpstr>Hyperparameter Tuning</vt:lpstr>
      <vt:lpstr>Train/validation/test sets</vt:lpstr>
      <vt:lpstr>K-fold cross validation</vt:lpstr>
      <vt:lpstr>Automated hyperparameter tuners (autotuner)</vt:lpstr>
      <vt:lpstr>Random search</vt:lpstr>
      <vt:lpstr>Grid search</vt:lpstr>
      <vt:lpstr>Bayesian optimization</vt:lpstr>
      <vt:lpstr>Bayesian optimization</vt:lpstr>
      <vt:lpstr>Bayesian optimization</vt:lpstr>
      <vt:lpstr>Hyperband</vt:lpstr>
      <vt:lpstr>Hyperband: n vs B/n trade-off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Riccardo Ali</cp:lastModifiedBy>
  <cp:revision>72</cp:revision>
  <cp:lastPrinted>2020-10-07T17:27:56Z</cp:lastPrinted>
  <dcterms:created xsi:type="dcterms:W3CDTF">2020-09-22T10:35:01Z</dcterms:created>
  <dcterms:modified xsi:type="dcterms:W3CDTF">2022-03-30T12:14:58Z</dcterms:modified>
</cp:coreProperties>
</file>