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9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2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06483D-76EC-488D-9745-D951F014E9CB}" type="datetimeFigureOut">
              <a:rPr lang="en-IN" smtClean="0"/>
              <a:pPr/>
              <a:t>09-12-2017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4D12EC-E012-4802-8B20-909E1013E49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7280" y="927278"/>
            <a:ext cx="10058400" cy="188031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+mn-lt"/>
              </a:rPr>
              <a:t>DIFFUSION OF INFORMATION USING CONTAGION MODELS IN REAL LIFE SMALL WORLD NETWORKS</a:t>
            </a:r>
            <a:endParaRPr lang="en-IN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89441" y="4455620"/>
            <a:ext cx="4461437" cy="1143000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HARSHITA </a:t>
            </a:r>
            <a:r>
              <a:rPr lang="en-IN" sz="1600" b="1" dirty="0" smtClean="0">
                <a:solidFill>
                  <a:schemeClr val="tx1"/>
                </a:solidFill>
              </a:rPr>
              <a:t>PRIYADARSHINI(1451007)</a:t>
            </a:r>
          </a:p>
          <a:p>
            <a:r>
              <a:rPr lang="en-IN" sz="1600" b="1" dirty="0" smtClean="0">
                <a:solidFill>
                  <a:schemeClr val="tx1"/>
                </a:solidFill>
              </a:rPr>
              <a:t>ANKITA PANDEY (1451008)</a:t>
            </a:r>
          </a:p>
          <a:p>
            <a:r>
              <a:rPr lang="en-IN" sz="1600" b="1" dirty="0" smtClean="0">
                <a:solidFill>
                  <a:schemeClr val="tx1"/>
                </a:solidFill>
              </a:rPr>
              <a:t>DEBOPRIYO BHATTACHARYA(1451113)</a:t>
            </a:r>
          </a:p>
        </p:txBody>
      </p:sp>
    </p:spTree>
    <p:extLst>
      <p:ext uri="{BB962C8B-B14F-4D97-AF65-F5344CB8AC3E}">
        <p14:creationId xmlns:p14="http://schemas.microsoft.com/office/powerpoint/2010/main" val="3695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9" y="2717441"/>
            <a:ext cx="6284890" cy="3591233"/>
          </a:xfrm>
        </p:spPr>
      </p:pic>
      <p:sp>
        <p:nvSpPr>
          <p:cNvPr id="5" name="TextBox 4"/>
          <p:cNvSpPr txBox="1"/>
          <p:nvPr/>
        </p:nvSpPr>
        <p:spPr>
          <a:xfrm>
            <a:off x="6181859" y="2073499"/>
            <a:ext cx="513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CHANGE IN CLUSTERING COEFFICIENT AND AVERAGE PATH LENGTH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307" y="2658274"/>
            <a:ext cx="51644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For each node </a:t>
            </a:r>
            <a:r>
              <a:rPr lang="en-IN" sz="2000" dirty="0" err="1" smtClean="0"/>
              <a:t>i</a:t>
            </a:r>
            <a:r>
              <a:rPr lang="en-IN" sz="2000" dirty="0" smtClean="0"/>
              <a:t> and each edge (</a:t>
            </a:r>
            <a:r>
              <a:rPr lang="en-IN" sz="2000" dirty="0" err="1"/>
              <a:t>i</a:t>
            </a:r>
            <a:r>
              <a:rPr lang="en-IN" sz="2000" dirty="0" err="1" smtClean="0"/>
              <a:t>,j</a:t>
            </a:r>
            <a:r>
              <a:rPr lang="en-IN" sz="2000" dirty="0" smtClean="0"/>
              <a:t>) with </a:t>
            </a:r>
            <a:r>
              <a:rPr lang="en-IN" sz="2000" dirty="0" err="1" smtClean="0"/>
              <a:t>i</a:t>
            </a:r>
            <a:r>
              <a:rPr lang="en-IN" sz="2000" dirty="0" smtClean="0"/>
              <a:t>&lt;j and with probability p</a:t>
            </a:r>
          </a:p>
          <a:p>
            <a:r>
              <a:rPr lang="en-IN" sz="2400" b="1" dirty="0" smtClean="0"/>
              <a:t>    -</a:t>
            </a:r>
            <a:r>
              <a:rPr lang="en-IN" sz="2000" dirty="0" smtClean="0"/>
              <a:t> replace (</a:t>
            </a:r>
            <a:r>
              <a:rPr lang="en-IN" sz="2000" dirty="0" err="1"/>
              <a:t>i</a:t>
            </a:r>
            <a:r>
              <a:rPr lang="en-IN" sz="2000" dirty="0" err="1" smtClean="0"/>
              <a:t>,j</a:t>
            </a:r>
            <a:r>
              <a:rPr lang="en-IN" sz="2000" dirty="0" smtClean="0"/>
              <a:t>) with (</a:t>
            </a:r>
            <a:r>
              <a:rPr lang="en-IN" sz="2000" dirty="0" err="1" smtClean="0"/>
              <a:t>i,k</a:t>
            </a:r>
            <a:r>
              <a:rPr lang="en-IN" sz="2000" dirty="0" smtClean="0"/>
              <a:t>) where k is chosen uniformly from those vertices not equal to or adjacent to </a:t>
            </a:r>
            <a:r>
              <a:rPr lang="en-IN" sz="2000" dirty="0" err="1" smtClean="0"/>
              <a:t>i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/>
              <a:t>L(P)</a:t>
            </a:r>
            <a:r>
              <a:rPr lang="en-IN" sz="2000" dirty="0" smtClean="0"/>
              <a:t> and </a:t>
            </a:r>
            <a:r>
              <a:rPr lang="en-IN" sz="2000" b="1" dirty="0" smtClean="0"/>
              <a:t>CC(P)</a:t>
            </a:r>
            <a:r>
              <a:rPr lang="en-IN" sz="2000" dirty="0" smtClean="0"/>
              <a:t> are the average shortest path length and clustering coefficient for a ring lattice with rewiring with probability p</a:t>
            </a:r>
            <a:endParaRPr lang="en-IN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REWIRING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1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6682"/>
            <a:ext cx="10058400" cy="3602412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study of epidemic disease has always been a topic where  biological issues mix with social ones.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patterns by which epidemics spread through groups of people is highly determined by network structures within the population it is affecting.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social network within a population — recording who knows whom — determines a lot about how the disease is likely to spread from one person to another.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More generally, the opportunities for a disease to spread are given by a contact network.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EPIDEMICS ON NETWORK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57400"/>
            <a:ext cx="8382000" cy="42672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clear connections between epidemic disease and the diffusion of ideas through social networks.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Both spread from person to person, across similar kinds of networks that connect people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respect, they exhibit very similar structural mechanisms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biggest difference between biological and social contagion lies in the process by which one person “infects” another. 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With social contagion, people are making decisions to adopt a new idea or innovation.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With diseases, there is a lack of decision-making in the transmission of the disease from one person to another.</a:t>
            </a:r>
          </a:p>
          <a:p>
            <a:pPr lvl="1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286603"/>
            <a:ext cx="10058400" cy="12809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CONNECTION TO THE DIFFUSION OF IDEAS</a:t>
            </a:r>
            <a:r>
              <a:rPr kumimoji="0" lang="en-IN" sz="4800" b="1" i="0" u="none" strike="noStrike" kern="1200" cap="none" spc="-5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BEHAVIOURS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93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6400" y="1996224"/>
            <a:ext cx="4876800" cy="396669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97281" y="1996224"/>
            <a:ext cx="4389120" cy="3966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/>
              <a:t>Social contagion phenomena refers to various processes that depend on the individual propensity to adopt and diffuse knowledge, idea and information.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/>
              <a:t>There are four basic probabilistic models for spread of epidemics in networks 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dirty="0"/>
              <a:t>SI Model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dirty="0"/>
              <a:t>SIR Model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dirty="0"/>
              <a:t>SIS Model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dirty="0"/>
              <a:t>SIRS Model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SOCIAL CONTAGION MODELS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39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53166" y="3002924"/>
            <a:ext cx="8229600" cy="3228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dynamics of any disease is reduced to changes between a few basic states.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In simplest model, there are just two states: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/>
              <a:t>Susceptible</a:t>
            </a:r>
            <a:r>
              <a:rPr lang="en-US" sz="2000" dirty="0"/>
              <a:t>:  Someone who does not have the disease yet but could catch it if they come into contact with someone who does.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/>
              <a:t>Infected:</a:t>
            </a:r>
            <a:r>
              <a:rPr lang="en-US" sz="2000" dirty="0"/>
              <a:t>  Someone who has the disease and can potentially pass it on, if they come into contact with a susceptible individual.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In this situation, people never leave the infectious state and have life-long infections.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32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</p:txBody>
      </p:sp>
      <p:pic>
        <p:nvPicPr>
          <p:cNvPr id="9" name="Content Placeholder 8" descr="SI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1474" y="1815737"/>
            <a:ext cx="4624251" cy="1095710"/>
          </a:xfrm>
        </p:spPr>
      </p:pic>
      <p:sp>
        <p:nvSpPr>
          <p:cNvPr id="10" name="Rectangle 9"/>
          <p:cNvSpPr/>
          <p:nvPr/>
        </p:nvSpPr>
        <p:spPr>
          <a:xfrm>
            <a:off x="5734594" y="1946366"/>
            <a:ext cx="418012" cy="31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6363" y="1930400"/>
                <a:ext cx="8229600" cy="4191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Consider a disease spreading through a population of individuals. 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S(t) : number of individuals who are susceptible at time t 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X(t) : number who are infected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individual has, on an average, β contacts with randomly chosen others per unit time.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total population consists of n people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Average probability of a person being susceptible: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Hence, an infected person has contact with an average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susceptible people per unit time. </a:t>
                </a:r>
              </a:p>
              <a:p>
                <a:pPr>
                  <a:lnSpc>
                    <a:spcPct val="120000"/>
                  </a:lnSpc>
                  <a:buClrTx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Since there are on average X infected individuals in total , the overall average rate of new infections: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𝑆𝑥</m:t>
                        </m:r>
                      </m:num>
                      <m:den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Differential equation for the rate of change of X: 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6363" y="1930400"/>
                <a:ext cx="8229600" cy="4191000"/>
              </a:xfrm>
              <a:blipFill>
                <a:blip r:embed="rId2"/>
                <a:stretch>
                  <a:fillRect l="-1704" t="-2475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02551" y="5460274"/>
                <a:ext cx="1705129" cy="99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 smtClean="0"/>
                  <a:t>.</a:t>
                </a:r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1" y="5460274"/>
                <a:ext cx="1705129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799"/>
            <a:ext cx="8229600" cy="53340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At the same time the number of susceptible individuals goes down at the same rate: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3048001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Say: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81200" y="3962401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Then: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81200" y="49530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57400" y="4953001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81200" y="4800601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Every individual must be either susceptible or infected. So, S + X = n, or equivalently, s + x = 1 =&gt; s= 1-x. Thus,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95856" y="2222236"/>
                <a:ext cx="1428083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𝑆𝑋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856" y="2222236"/>
                <a:ext cx="1428083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2188" y="3130929"/>
                <a:ext cx="1984069" cy="61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i="1" dirty="0" smtClean="0"/>
                  <a:t>s</a:t>
                </a:r>
                <a:r>
                  <a:rPr lang="en-IN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88" y="3130929"/>
                <a:ext cx="1984069" cy="616836"/>
              </a:xfrm>
              <a:prstGeom prst="rect">
                <a:avLst/>
              </a:prstGeom>
              <a:blipFill>
                <a:blip r:embed="rId3"/>
                <a:stretch>
                  <a:fillRect l="-3067" b="-2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84530" y="3982223"/>
                <a:ext cx="2848087" cy="895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30" y="3982223"/>
                <a:ext cx="2848087" cy="895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84314" y="5446618"/>
                <a:ext cx="184851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14" y="5446618"/>
                <a:ext cx="1848518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5921"/>
            <a:ext cx="8229600" cy="622480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This </a:t>
            </a:r>
            <a:r>
              <a:rPr lang="en-US" dirty="0">
                <a:solidFill>
                  <a:schemeClr val="tx1"/>
                </a:solidFill>
              </a:rPr>
              <a:t>equation is called the logistic growth equation. It can be solved using standard methods to give:</a:t>
            </a:r>
          </a:p>
          <a:p>
            <a:pPr>
              <a:buClrTx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2987898"/>
            <a:ext cx="8229600" cy="898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where x</a:t>
            </a:r>
            <a:r>
              <a:rPr lang="en-US" sz="2000" baseline="-25000" dirty="0"/>
              <a:t>o</a:t>
            </a:r>
            <a:r>
              <a:rPr lang="en-US" sz="2000" dirty="0"/>
              <a:t> is the value of x at t = 0.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This produces a S shaped “logistic growth curve” for the </a:t>
            </a:r>
            <a:r>
              <a:rPr lang="en-US" sz="2000" dirty="0" err="1"/>
              <a:t>fractio</a:t>
            </a:r>
            <a:r>
              <a:rPr lang="en-US" sz="2000" dirty="0"/>
              <a:t>n of infected individuals.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683358"/>
            <a:ext cx="4419600" cy="261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5" y="2331077"/>
            <a:ext cx="1463038" cy="5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7400" y="1828800"/>
            <a:ext cx="4413026" cy="41856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28800"/>
            <a:ext cx="454152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Extension of SI Model.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Takes into consideration recovery from diseases.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Has two stages: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:</a:t>
            </a:r>
            <a:r>
              <a:rPr lang="en-US" sz="2000" dirty="0"/>
              <a:t> Susceptible individuals become infected. Contact between individuals are assumed to happen at an average rate β per person.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-"/>
            </a:pP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dirty="0"/>
              <a:t>: Infected individuals recover at some constant average rate </a:t>
            </a:r>
            <a:r>
              <a:rPr lang="el-GR" sz="2000" dirty="0"/>
              <a:t>γ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SIR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556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813560"/>
            <a:ext cx="3657600" cy="47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Here,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2667001"/>
            <a:ext cx="7086600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And, the three variable necessarily satisfy: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81200" y="3276601"/>
            <a:ext cx="7086600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/>
              <a:t>To solve these equations we eliminate x, giving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81200" y="3810001"/>
            <a:ext cx="7086600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/>
              <a:t>Integrate both sides with respect to </a:t>
            </a:r>
            <a:r>
              <a:rPr lang="en-US" sz="2000" i="1" dirty="0"/>
              <a:t>t to get: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981200" y="4648201"/>
            <a:ext cx="7086600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/>
              <a:t>Putting value x=1- s – r, we get: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SIR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77" y="2085977"/>
            <a:ext cx="1295400" cy="590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77" y="2076451"/>
            <a:ext cx="1657350" cy="590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204" y="2114552"/>
            <a:ext cx="923925" cy="533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78129" y="2720646"/>
            <a:ext cx="1160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/>
              <a:t>s</a:t>
            </a:r>
            <a:r>
              <a:rPr lang="en-IN" sz="2000" dirty="0" smtClean="0"/>
              <a:t> + x + r = 1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08490" y="3286127"/>
                <a:ext cx="1459310" cy="56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490" y="3286127"/>
                <a:ext cx="1459310" cy="569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70116" y="4276726"/>
                <a:ext cx="1326773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16" y="4276726"/>
                <a:ext cx="1326773" cy="294119"/>
              </a:xfrm>
              <a:prstGeom prst="rect">
                <a:avLst/>
              </a:prstGeom>
              <a:blipFill>
                <a:blip r:embed="rId6"/>
                <a:stretch>
                  <a:fillRect l="-2294" t="-122917" r="-29358" b="-1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32654" y="5028044"/>
                <a:ext cx="255909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type m:val="li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54" y="5028044"/>
                <a:ext cx="2559099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4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NETWORK DYNAMICS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429556"/>
            <a:ext cx="10305674" cy="4439538"/>
          </a:xfrm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  <a:buClrTx/>
              <a:buSzPct val="12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An individual’s choices depend on what other people do.</a:t>
            </a:r>
          </a:p>
          <a:p>
            <a:pPr lvl="1">
              <a:lnSpc>
                <a:spcPct val="100000"/>
              </a:lnSpc>
              <a:buClrTx/>
              <a:buSzPct val="12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This has informed the use of information cascades and network effects to model the processes by which new ideas and innovations are adopted by a population.</a:t>
            </a:r>
          </a:p>
          <a:p>
            <a:pPr lvl="1">
              <a:lnSpc>
                <a:spcPct val="100000"/>
              </a:lnSpc>
              <a:buClrTx/>
              <a:buSzPct val="12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One’s interactions with the rest of the world happen at a local, rather than a global level.</a:t>
            </a:r>
          </a:p>
          <a:p>
            <a:pPr lvl="1">
              <a:lnSpc>
                <a:spcPct val="100000"/>
              </a:lnSpc>
              <a:buClrTx/>
              <a:buSzPct val="120000"/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 One is likely to choose something that is compatible with the people he interacts with, rather    than the choice that is globally most popular.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R-Plo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11402" y="1983346"/>
            <a:ext cx="5061398" cy="42650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983346"/>
            <a:ext cx="4312920" cy="426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fraction of susceptible decreases monotonically as they are infected.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fraction of infected goes up first as people get infected, then down again, as they recover. Eventually, goes to zero as time tends to infinity.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fraction of recovered increases monotonically.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SIR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428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67400" y="2849245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3622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62200" y="3726645"/>
            <a:ext cx="7772400" cy="2436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This model covers the aspect of reinfection for diseases that do not confer immunity on their victims after recovery.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Here,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Putting, s=(1- x),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Solving, we get: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7400" y="1983346"/>
            <a:ext cx="381000" cy="28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SIS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 descr="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1034" y="1795198"/>
            <a:ext cx="4654732" cy="170711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372240" y="4350464"/>
                <a:ext cx="3707682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40" y="4350464"/>
                <a:ext cx="3707682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540895" y="4926669"/>
                <a:ext cx="2265877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95" y="4926669"/>
                <a:ext cx="2265877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78846" y="5497079"/>
                <a:ext cx="3158108" cy="713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46" y="5497079"/>
                <a:ext cx="3158108" cy="71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8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803" y="1931831"/>
            <a:ext cx="390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931831"/>
            <a:ext cx="4389120" cy="431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The fraction of infected individuals grows with time following a logistic growth curve, as in the SI Model.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Unlike the SI model, however, the fraction infected never reaches unity, tending instead to an intermediate value at which the rates of infection and recovery are balanced.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SIS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62800" y="1943100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514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25908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62200" y="38100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In this model, individuals recover from infection and gain immunity.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But this immunity is only temporary and after a certain period of time they become susceptible again.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l-GR" sz="2000" dirty="0"/>
              <a:t>δ</a:t>
            </a:r>
            <a:r>
              <a:rPr lang="en-US" sz="2000" dirty="0"/>
              <a:t> : Average rate at which individuals loose immunity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Here,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027313" y="2025831"/>
            <a:ext cx="449687" cy="22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800600" y="2462213"/>
            <a:ext cx="523064" cy="43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 flipH="1" flipV="1">
            <a:off x="7132318" y="2750818"/>
            <a:ext cx="182881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Content Placeholder 15" descr="S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1929" y="1835891"/>
            <a:ext cx="6167568" cy="1678018"/>
          </a:xfr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SIRS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8321" y="5388974"/>
                <a:ext cx="5783186" cy="683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 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IN" dirty="0"/>
                      <m:t>s</m:t>
                    </m:r>
                    <m:r>
                      <m:rPr>
                        <m:nor/>
                      </m:rPr>
                      <a:rPr lang="en-IN" dirty="0"/>
                      <m:t> +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+ </m:t>
                    </m:r>
                    <m:r>
                      <m:rPr>
                        <m:nor/>
                      </m:rPr>
                      <a:rPr lang="en-IN" dirty="0"/>
                      <m:t>r</m:t>
                    </m:r>
                    <m:r>
                      <m:rPr>
                        <m:nor/>
                      </m:rPr>
                      <a:rPr lang="en-IN" dirty="0"/>
                      <m:t> = 1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321" y="5388974"/>
                <a:ext cx="5783186" cy="683329"/>
              </a:xfrm>
              <a:prstGeom prst="rect">
                <a:avLst/>
              </a:prstGeom>
              <a:blipFill>
                <a:blip r:embed="rId3"/>
                <a:stretch>
                  <a:fillRect l="-1159" t="-893" r="-2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45" y="2356834"/>
            <a:ext cx="4305021" cy="3885641"/>
          </a:xfrm>
        </p:spPr>
      </p:pic>
      <p:sp>
        <p:nvSpPr>
          <p:cNvPr id="5" name="TextBox 4"/>
          <p:cNvSpPr txBox="1"/>
          <p:nvPr/>
        </p:nvSpPr>
        <p:spPr>
          <a:xfrm>
            <a:off x="772732" y="2356834"/>
            <a:ext cx="5718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Twitter</a:t>
            </a:r>
            <a:r>
              <a:rPr lang="en-IN" sz="2000" dirty="0"/>
              <a:t> </a:t>
            </a:r>
            <a:r>
              <a:rPr lang="en-IN" sz="2000" dirty="0" smtClean="0"/>
              <a:t>is </a:t>
            </a:r>
            <a:r>
              <a:rPr lang="en-IN" sz="2000" dirty="0"/>
              <a:t>an online news and social networking service where users post and interact with messages, called "tweets." 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Looking at a certain topic, the moment someone tweets something, people have a option of </a:t>
            </a:r>
            <a:r>
              <a:rPr lang="en-IN" sz="2000" dirty="0" smtClean="0"/>
              <a:t> marking it as favourite, </a:t>
            </a:r>
            <a:r>
              <a:rPr lang="en-IN" sz="2000" dirty="0"/>
              <a:t>retweeting or mentioning that hashtag again. 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Out of </a:t>
            </a:r>
            <a:r>
              <a:rPr lang="en-IN" sz="2000" dirty="0" smtClean="0"/>
              <a:t>these, </a:t>
            </a:r>
            <a:r>
              <a:rPr lang="en-IN" sz="2000" dirty="0"/>
              <a:t>retweeting is the fastest thing people can do, and this provides </a:t>
            </a:r>
            <a:r>
              <a:rPr lang="en-IN" sz="2000" dirty="0" smtClean="0"/>
              <a:t>a </a:t>
            </a:r>
            <a:r>
              <a:rPr lang="en-IN" sz="2000" dirty="0"/>
              <a:t>simple parameter </a:t>
            </a:r>
            <a:r>
              <a:rPr lang="en-IN" sz="2000" dirty="0" smtClean="0"/>
              <a:t>one </a:t>
            </a:r>
            <a:r>
              <a:rPr lang="en-IN" sz="2000" dirty="0"/>
              <a:t>can look at. 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5945" y="2021983"/>
            <a:ext cx="412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FEATURES OF TWEETS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AIM OF THE PROJECT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312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2270303"/>
            <a:ext cx="5234618" cy="3525189"/>
          </a:xfrm>
        </p:spPr>
      </p:pic>
      <p:sp>
        <p:nvSpPr>
          <p:cNvPr id="5" name="TextBox 4"/>
          <p:cNvSpPr txBox="1"/>
          <p:nvPr/>
        </p:nvSpPr>
        <p:spPr>
          <a:xfrm>
            <a:off x="695459" y="1902798"/>
            <a:ext cx="60273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Tweets scraped to extract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The outcome of the analysis is that </a:t>
            </a:r>
            <a:r>
              <a:rPr lang="en-IN" sz="2000" dirty="0"/>
              <a:t>any tweet that get's retweeted the most shows up first on twitter search. Hence it can be considered as the most influential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number of retweets of a certain tweet using a certain hashtag of a topic tells us how many people are being </a:t>
            </a:r>
            <a:r>
              <a:rPr lang="en-IN" sz="2000" dirty="0" smtClean="0"/>
              <a:t>influenced.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</a:t>
            </a:r>
            <a:r>
              <a:rPr lang="en-IN" sz="2000" dirty="0" smtClean="0"/>
              <a:t>ext </a:t>
            </a:r>
            <a:r>
              <a:rPr lang="en-IN" sz="2000" dirty="0"/>
              <a:t>target is to see how the tweet and that hashtag propagated on a timeline which would </a:t>
            </a:r>
            <a:r>
              <a:rPr lang="en-IN" sz="2000" dirty="0" smtClean="0"/>
              <a:t>give </a:t>
            </a:r>
            <a:r>
              <a:rPr lang="en-IN" sz="2000" dirty="0"/>
              <a:t>a clear idea about the kind of compartmental model it follows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And then, to verify a </a:t>
            </a:r>
            <a:r>
              <a:rPr lang="en-IN" sz="2000" dirty="0"/>
              <a:t>mathematical relation between that and a small world model. 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AIM OF THE PROJECT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14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61" y="1833384"/>
            <a:ext cx="5358034" cy="4022725"/>
          </a:xfrm>
        </p:spPr>
      </p:pic>
      <p:sp>
        <p:nvSpPr>
          <p:cNvPr id="5" name="TextBox 4"/>
          <p:cNvSpPr txBox="1"/>
          <p:nvPr/>
        </p:nvSpPr>
        <p:spPr>
          <a:xfrm>
            <a:off x="1097281" y="2007582"/>
            <a:ext cx="4479272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A social network can be represented by a directed graph, 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Each node can be either active or inactive.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Each node’s tendency to become active increases monotonically as more of its neighbours become active.</a:t>
            </a:r>
          </a:p>
          <a:p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MODELS OF INFLUENCE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08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2228649"/>
            <a:ext cx="3788966" cy="3901695"/>
          </a:xfrm>
        </p:spPr>
      </p:pic>
      <p:sp>
        <p:nvSpPr>
          <p:cNvPr id="5" name="TextBox 4"/>
          <p:cNvSpPr txBox="1"/>
          <p:nvPr/>
        </p:nvSpPr>
        <p:spPr>
          <a:xfrm>
            <a:off x="1236371" y="2406168"/>
            <a:ext cx="4559121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A node ‘v’ is influenced by each neighbour ‘w’ according to a weight t </a:t>
            </a:r>
            <a:r>
              <a:rPr lang="en-IN" sz="2000" dirty="0" err="1" smtClean="0"/>
              <a:t>bv,w</a:t>
            </a:r>
            <a:r>
              <a:rPr lang="en-IN" sz="2000" dirty="0" smtClean="0"/>
              <a:t> ≥ 0 such that </a:t>
            </a:r>
            <a:r>
              <a:rPr lang="pl-PL" sz="2000" dirty="0" smtClean="0"/>
              <a:t>∑ bv,w ≤ 1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Each node has a threshold.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Activates if weighted sum of inputs reaches or exceeds threshold.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THRESHOLD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1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867437"/>
            <a:ext cx="7237927" cy="2066955"/>
          </a:xfrm>
        </p:spPr>
      </p:pic>
      <p:sp>
        <p:nvSpPr>
          <p:cNvPr id="7" name="TextBox 6"/>
          <p:cNvSpPr txBox="1"/>
          <p:nvPr/>
        </p:nvSpPr>
        <p:spPr>
          <a:xfrm>
            <a:off x="1300766" y="3909623"/>
            <a:ext cx="918263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Process starts with an initial set of active nodes.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Each active node has a single chance to activate each currently inactive neighbour ‘w’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It succeeds with a probability </a:t>
            </a:r>
            <a:r>
              <a:rPr lang="en-IN" sz="2000" dirty="0" err="1" smtClean="0"/>
              <a:t>pv,w</a:t>
            </a:r>
            <a:r>
              <a:rPr lang="en-IN" sz="2000" dirty="0" smtClean="0"/>
              <a:t> – a parameter of the system.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Successful or not, it cannot make any further attempts to activate ‘w’ in subsequent rounds.</a:t>
            </a:r>
            <a:endParaRPr lang="en-IN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CASCADE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7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1" y="2108916"/>
            <a:ext cx="5843007" cy="3489613"/>
          </a:xfrm>
        </p:spPr>
      </p:pic>
      <p:sp>
        <p:nvSpPr>
          <p:cNvPr id="5" name="TextBox 4"/>
          <p:cNvSpPr txBox="1"/>
          <p:nvPr/>
        </p:nvSpPr>
        <p:spPr>
          <a:xfrm>
            <a:off x="978794" y="2422561"/>
            <a:ext cx="503564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Consider a Social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Milgram experiment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- </a:t>
            </a:r>
            <a:r>
              <a:rPr lang="en-IN" sz="2000" dirty="0" smtClean="0"/>
              <a:t>Give letter to random people.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- </a:t>
            </a:r>
            <a:r>
              <a:rPr lang="en-IN" sz="2000" dirty="0" smtClean="0"/>
              <a:t>Select a random target.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</a:t>
            </a:r>
            <a:r>
              <a:rPr lang="en-IN" sz="2000" b="1" dirty="0" smtClean="0"/>
              <a:t>- </a:t>
            </a:r>
            <a:r>
              <a:rPr lang="en-IN" sz="2000" dirty="0" smtClean="0"/>
              <a:t>Person should give letter to  acquaintance.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dirty="0" smtClean="0"/>
              <a:t>Conclusions</a:t>
            </a:r>
          </a:p>
          <a:p>
            <a:r>
              <a:rPr lang="en-IN" sz="2000" dirty="0" smtClean="0"/>
              <a:t>     </a:t>
            </a:r>
            <a:r>
              <a:rPr lang="en-IN" sz="2000" b="1" dirty="0" smtClean="0"/>
              <a:t>- </a:t>
            </a:r>
            <a:r>
              <a:rPr lang="en-IN" sz="2000" dirty="0" smtClean="0"/>
              <a:t>Short paths exist between all people.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</a:t>
            </a:r>
            <a:r>
              <a:rPr lang="en-IN" sz="2000" b="1" dirty="0" smtClean="0"/>
              <a:t>- </a:t>
            </a:r>
            <a:r>
              <a:rPr lang="en-IN" sz="2000" dirty="0" smtClean="0"/>
              <a:t>“Six degrees of separation”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</a:t>
            </a:r>
            <a:r>
              <a:rPr lang="en-IN" sz="2000" b="1" dirty="0" smtClean="0"/>
              <a:t>- </a:t>
            </a:r>
            <a:r>
              <a:rPr lang="en-IN" sz="2000" dirty="0" smtClean="0"/>
              <a:t>people are able to find these paths.</a:t>
            </a:r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SMALL WORLD PHENOMENON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2587564"/>
            <a:ext cx="5486399" cy="2512653"/>
          </a:xfrm>
        </p:spPr>
      </p:pic>
      <p:sp>
        <p:nvSpPr>
          <p:cNvPr id="5" name="TextBox 4"/>
          <p:cNvSpPr txBox="1"/>
          <p:nvPr/>
        </p:nvSpPr>
        <p:spPr>
          <a:xfrm>
            <a:off x="528034" y="2574501"/>
            <a:ext cx="5885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It is random graph generation model that produces graph with small world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Proposed by </a:t>
            </a:r>
            <a:r>
              <a:rPr lang="en-IN" sz="2000" dirty="0"/>
              <a:t> </a:t>
            </a:r>
            <a:r>
              <a:rPr lang="en-IN" sz="2000" dirty="0" smtClean="0"/>
              <a:t>Duncan J. Watts and Steven </a:t>
            </a:r>
            <a:r>
              <a:rPr lang="en-IN" sz="2000" dirty="0" err="1" smtClean="0"/>
              <a:t>Strogatz</a:t>
            </a:r>
            <a:r>
              <a:rPr lang="en-IN" sz="2000" dirty="0"/>
              <a:t> in their joint 1998 </a:t>
            </a:r>
            <a:r>
              <a:rPr lang="en-IN" sz="2000" dirty="0" smtClean="0"/>
              <a:t>Nature</a:t>
            </a:r>
            <a:r>
              <a:rPr lang="en-IN" sz="2000" dirty="0"/>
              <a:t> </a:t>
            </a:r>
            <a:r>
              <a:rPr lang="en-IN" sz="2000" dirty="0" smtClean="0"/>
              <a:t>paper.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formal study of random </a:t>
            </a:r>
            <a:r>
              <a:rPr lang="en-IN" sz="2000" dirty="0" smtClean="0"/>
              <a:t>graph</a:t>
            </a:r>
            <a:r>
              <a:rPr lang="en-IN" sz="2000" dirty="0"/>
              <a:t> dates back to the work of Paul </a:t>
            </a:r>
            <a:r>
              <a:rPr lang="en-IN" sz="2000" dirty="0" err="1"/>
              <a:t>Erdős</a:t>
            </a:r>
            <a:r>
              <a:rPr lang="en-IN" sz="2000" dirty="0"/>
              <a:t> and </a:t>
            </a:r>
            <a:r>
              <a:rPr lang="en-IN" sz="2000" dirty="0" err="1"/>
              <a:t>Alfréd</a:t>
            </a:r>
            <a:r>
              <a:rPr lang="en-IN" sz="2000" dirty="0"/>
              <a:t> </a:t>
            </a:r>
            <a:r>
              <a:rPr lang="en-IN" sz="2000" dirty="0" err="1" smtClean="0"/>
              <a:t>Rényi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graphs they considered, now known as the classical or </a:t>
            </a:r>
            <a:r>
              <a:rPr lang="en-IN" sz="2000" dirty="0" err="1"/>
              <a:t>Erdős</a:t>
            </a:r>
            <a:r>
              <a:rPr lang="en-IN" sz="2000" dirty="0"/>
              <a:t>–</a:t>
            </a:r>
            <a:r>
              <a:rPr lang="en-IN" sz="2000" dirty="0" err="1"/>
              <a:t>Rényi</a:t>
            </a:r>
            <a:r>
              <a:rPr lang="en-IN" sz="2000" dirty="0"/>
              <a:t> (ER) </a:t>
            </a:r>
            <a:r>
              <a:rPr lang="en-IN" sz="2000" dirty="0" smtClean="0"/>
              <a:t>graphs.</a:t>
            </a:r>
            <a:endParaRPr lang="en-IN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WATTS AND STROGATZ MODEL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6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307" y="2421228"/>
                <a:ext cx="7442743" cy="304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sz="2000" b="1" dirty="0" smtClean="0"/>
                  <a:t>AVERAGE PATH LENGTH (L):</a:t>
                </a:r>
              </a:p>
              <a:p>
                <a:r>
                  <a:rPr lang="en-IN" sz="2000" b="1" dirty="0"/>
                  <a:t> </a:t>
                </a:r>
                <a:r>
                  <a:rPr lang="en-IN" sz="2000" b="1" dirty="0" smtClean="0"/>
                  <a:t>     -</a:t>
                </a:r>
                <a:r>
                  <a:rPr lang="en-IN" sz="2000" dirty="0" smtClean="0"/>
                  <a:t> The average path length of a connected graph ‘G’ is the average    over pair of vertices of the path length.</a:t>
                </a:r>
              </a:p>
              <a:p>
                <a:r>
                  <a:rPr lang="en-IN" sz="2000" dirty="0" smtClean="0"/>
                  <a:t>      </a:t>
                </a:r>
                <a:r>
                  <a:rPr lang="en-IN" sz="2000" b="1" dirty="0" smtClean="0"/>
                  <a:t>-</a:t>
                </a:r>
                <a:r>
                  <a:rPr lang="en-IN" sz="2000" dirty="0" smtClean="0"/>
                  <a:t>The average path length is low.</a:t>
                </a:r>
              </a:p>
              <a:p>
                <a:endParaRPr lang="en-IN" sz="2000" dirty="0"/>
              </a:p>
              <a:p>
                <a:r>
                  <a:rPr lang="en-IN" sz="2000" b="1" dirty="0" smtClean="0"/>
                  <a:t>2. CLUSTERING COEFFICIENT (CC):</a:t>
                </a:r>
              </a:p>
              <a:p>
                <a:r>
                  <a:rPr lang="en-IN" sz="2000" b="1" dirty="0" smtClean="0"/>
                  <a:t>    - </a:t>
                </a:r>
                <a:r>
                  <a:rPr lang="en-IN" sz="2000" dirty="0" smtClean="0"/>
                  <a:t>Let ‘v’ be a vertex in a graph ‘G’ then the clustering coefficient is </a:t>
                </a:r>
              </a:p>
              <a:p>
                <a:r>
                  <a:rPr lang="en-IN" sz="2000" dirty="0" smtClean="0"/>
                  <a:t>           CC(V)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𝒑𝒂𝒊𝒓𝒔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𝒂𝒅𝒋𝒂𝒄𝒆𝒏𝒕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𝒏𝒆𝒊𝒈𝒉𝒃𝒐𝒖𝒓𝒔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𝒑𝒂𝒊𝒓𝒔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𝒏𝒆𝒊𝒈𝒉𝒃𝒐𝒖𝒓𝒔</m:t>
                        </m:r>
                      </m:den>
                    </m:f>
                  </m:oMath>
                </a14:m>
                <a:endParaRPr lang="en-IN" sz="2000" b="1" dirty="0" smtClean="0"/>
              </a:p>
              <a:p>
                <a:r>
                  <a:rPr lang="en-IN" sz="2000" b="1" dirty="0"/>
                  <a:t> </a:t>
                </a:r>
                <a:r>
                  <a:rPr lang="en-IN" sz="2000" b="1" dirty="0" smtClean="0"/>
                  <a:t>   - </a:t>
                </a:r>
                <a:r>
                  <a:rPr lang="en-IN" sz="2000" dirty="0" smtClean="0"/>
                  <a:t>CC(V) is very high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7" y="2421228"/>
                <a:ext cx="7442743" cy="304359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901" t="-1403" r="-901" b="-26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cademic-course-02-selforganization-and-emergence-in-networked-systems-31-63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20594" y="2325189"/>
            <a:ext cx="3488011" cy="3239587"/>
          </a:xfrm>
        </p:spPr>
      </p:pic>
    </p:spTree>
    <p:extLst>
      <p:ext uri="{BB962C8B-B14F-4D97-AF65-F5344CB8AC3E}">
        <p14:creationId xmlns:p14="http://schemas.microsoft.com/office/powerpoint/2010/main" val="73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14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12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3174" y="2130386"/>
            <a:ext cx="9850322" cy="2566204"/>
          </a:xfrm>
        </p:spPr>
      </p:pic>
      <p:pic>
        <p:nvPicPr>
          <p:cNvPr id="14" name="Picture 13" descr="network_ER_1000_0_01_undir_degree_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714" y="3278777"/>
            <a:ext cx="3898469" cy="28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1419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Retrospect</vt:lpstr>
      <vt:lpstr>DIFFUSION OF INFORMATION USING CONTAGION MODELS IN REAL LIFE SMALL WORLD NETWORKS</vt:lpstr>
      <vt:lpstr>NETWORK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OF INFORMATION USING CONTAGION MODELS IN REAL LIFE SMALL WORLD NETWORKS</dc:title>
  <dc:creator>Ankita</dc:creator>
  <cp:lastModifiedBy>RICK</cp:lastModifiedBy>
  <cp:revision>39</cp:revision>
  <dcterms:created xsi:type="dcterms:W3CDTF">2017-12-09T04:59:53Z</dcterms:created>
  <dcterms:modified xsi:type="dcterms:W3CDTF">2017-12-09T17:03:01Z</dcterms:modified>
</cp:coreProperties>
</file>