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Lst>
  <p:notesMasterIdLst>
    <p:notesMasterId r:id="rId31"/>
  </p:notesMasterIdLst>
  <p:handoutMasterIdLst>
    <p:handoutMasterId r:id="rId32"/>
  </p:handoutMasterIdLst>
  <p:sldIdLst>
    <p:sldId id="436" r:id="rId5"/>
    <p:sldId id="449" r:id="rId6"/>
    <p:sldId id="450" r:id="rId7"/>
    <p:sldId id="451" r:id="rId8"/>
    <p:sldId id="473" r:id="rId9"/>
    <p:sldId id="474" r:id="rId10"/>
    <p:sldId id="461" r:id="rId11"/>
    <p:sldId id="462" r:id="rId12"/>
    <p:sldId id="463" r:id="rId13"/>
    <p:sldId id="465" r:id="rId14"/>
    <p:sldId id="464" r:id="rId15"/>
    <p:sldId id="475" r:id="rId16"/>
    <p:sldId id="469" r:id="rId17"/>
    <p:sldId id="471" r:id="rId18"/>
    <p:sldId id="470" r:id="rId19"/>
    <p:sldId id="479" r:id="rId20"/>
    <p:sldId id="480" r:id="rId21"/>
    <p:sldId id="481" r:id="rId22"/>
    <p:sldId id="458" r:id="rId23"/>
    <p:sldId id="482" r:id="rId24"/>
    <p:sldId id="486" r:id="rId25"/>
    <p:sldId id="476" r:id="rId26"/>
    <p:sldId id="483" r:id="rId27"/>
    <p:sldId id="484" r:id="rId28"/>
    <p:sldId id="485" r:id="rId29"/>
    <p:sldId id="43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95394" autoAdjust="0"/>
  </p:normalViewPr>
  <p:slideViewPr>
    <p:cSldViewPr snapToGrid="0">
      <p:cViewPr varScale="1">
        <p:scale>
          <a:sx n="92" d="100"/>
          <a:sy n="92" d="100"/>
        </p:scale>
        <p:origin x="414" y="30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7/12/2025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7/12/2025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B327-9972-0CF1-A2C1-9E376A903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33500-AF56-8A5C-26B6-06C1CF3AC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645D9-77C3-284B-E200-DE09B6038A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C152C6-D3AA-A964-B9DB-8FE3917EC1C7}"/>
              </a:ext>
            </a:extLst>
          </p:cNvPr>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2351761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E7743-169B-C210-9337-23756931E2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B53D4D-3314-FADC-60D7-9A6246C945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CC0B9-46C9-A619-BD2F-2F5F32EBA8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20A7E5-752D-9D5B-1B5F-163E7DD67A81}"/>
              </a:ext>
            </a:extLst>
          </p:cNvPr>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260235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16D06-F8A3-4F47-F61E-9C68341570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06CDEC-1D4E-E97F-AD55-2BB127A83B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87F5E-0F92-286C-279F-292924F052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7B6814-F4C0-1768-1A16-41947529A85E}"/>
              </a:ext>
            </a:extLst>
          </p:cNvPr>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95113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FF1FF-2567-F9EE-B282-8FC2B510A3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2AB0BE-5EA4-F18F-B527-C1D3423A24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B1AA6-7C2C-A024-C5E8-0E4B707740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CC16A3-C8EA-F517-9469-48A6CE92F3F5}"/>
              </a:ext>
            </a:extLst>
          </p:cNvPr>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106751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AC81F-A55B-5E2C-A154-75CA2C910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0332B-FE12-CD8E-1770-9ED154487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2074F-B89B-2454-089E-D4A7C3396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196830-6CCB-5856-4748-E7C53CF57284}"/>
              </a:ext>
            </a:extLst>
          </p:cNvPr>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2622974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E897-A0A6-74DA-BB49-58A9039CB8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6F3F4-6B44-C30B-7517-E8077FA7D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734A7D-8480-8437-7AC5-B42BEC2ECD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FE5D-83CF-AF6C-8625-336A4FC321B5}"/>
              </a:ext>
            </a:extLst>
          </p:cNvPr>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2807376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2A350-3AB6-0039-0D76-67DC1993A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434491-6799-BFB2-EDA9-579A04EF8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78BAC-F1D0-31F3-BBCF-F61A9E877D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A1B96B-74A6-4B06-3B4D-FFE644B4936F}"/>
              </a:ext>
            </a:extLst>
          </p:cNvPr>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203571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4C3F9-827B-16C7-E86D-5467D52FCE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23704-0F49-CF2E-27B6-B393AE7BD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514680-FAD7-89CB-0B67-AAC58A63C6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D21AB2-96AF-3BA2-2F30-4232BF19E0D0}"/>
              </a:ext>
            </a:extLst>
          </p:cNvPr>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3764761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D482-37A2-5A63-6521-DF10D5215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8375E3-598B-5B7D-F0ED-06017E44A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1FCF09-AC61-43BC-EC03-A7D5BC5335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2A05AB-01F5-1626-DBE9-6D7A147E5333}"/>
              </a:ext>
            </a:extLst>
          </p:cNvPr>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152010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C98F8-CA25-05A7-ED5D-FEE4A6C8B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720CEF-FEFC-DB77-AD56-AD0415744C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0C9870-58AD-AB2B-2A09-E71E82D366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2F6071-3466-F1C8-7328-3913A1C0D24A}"/>
              </a:ext>
            </a:extLst>
          </p:cNvPr>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425993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AEAD6-1FFF-2F85-CAFB-F60628AC5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4D389-94C6-7093-13FC-E4BC935A69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04A7B2-6FF5-B22E-11A1-F4F44FABF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F569F5-50ED-DEED-7FD7-44B7F3F8714A}"/>
              </a:ext>
            </a:extLst>
          </p:cNvPr>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2384708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35795-BC4E-2C0D-48AC-A5B67F786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AD314-C722-1FEA-2C36-7CD50327B8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CC4D0-0926-2BCC-FEF2-012688942B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7B7A01-FB0E-25A3-63CE-FBF137FD7A63}"/>
              </a:ext>
            </a:extLst>
          </p:cNvPr>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215047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A49E5-CE57-6BAD-A8CF-9568DAB9C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37BD6E-FADB-8E54-019C-B443930A27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4D585-E77F-1C75-A825-82773C2561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C96F3B-CD29-CFFE-DF87-B82A9261C989}"/>
              </a:ext>
            </a:extLst>
          </p:cNvPr>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153683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9B995-1025-BECA-D619-F2FFFADCF3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8EF1B8-F1C8-8A98-A024-FBF6FC8CC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76E7-9EFC-C8D7-4664-D5EEC43A61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8CD572-53D9-AC06-FDFD-F38A1CC42932}"/>
              </a:ext>
            </a:extLst>
          </p:cNvPr>
          <p:cNvSpPr>
            <a:spLocks noGrp="1"/>
          </p:cNvSpPr>
          <p:nvPr>
            <p:ph type="sldNum" sz="quarter" idx="5"/>
          </p:nvPr>
        </p:nvSpPr>
        <p:spPr/>
        <p:txBody>
          <a:bodyPr/>
          <a:lstStyle/>
          <a:p>
            <a:fld id="{32BF9438-3EEF-4192-9815-F6F44770AEF7}" type="slidenum">
              <a:rPr lang="en-US" smtClean="0"/>
              <a:t>22</a:t>
            </a:fld>
            <a:endParaRPr lang="en-US" dirty="0"/>
          </a:p>
        </p:txBody>
      </p:sp>
    </p:spTree>
    <p:extLst>
      <p:ext uri="{BB962C8B-B14F-4D97-AF65-F5344CB8AC3E}">
        <p14:creationId xmlns:p14="http://schemas.microsoft.com/office/powerpoint/2010/main" val="641623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88E80-613B-0428-3F90-25BDAAA7A9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15785-15E4-338C-D622-C0A243D90D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17C9E-2B3D-192F-DCB0-1E243FE2FC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A66C9C-E382-1C63-78D0-10F321258688}"/>
              </a:ext>
            </a:extLst>
          </p:cNvPr>
          <p:cNvSpPr>
            <a:spLocks noGrp="1"/>
          </p:cNvSpPr>
          <p:nvPr>
            <p:ph type="sldNum" sz="quarter" idx="5"/>
          </p:nvPr>
        </p:nvSpPr>
        <p:spPr/>
        <p:txBody>
          <a:bodyPr/>
          <a:lstStyle/>
          <a:p>
            <a:fld id="{32BF9438-3EEF-4192-9815-F6F44770AEF7}" type="slidenum">
              <a:rPr lang="en-US" smtClean="0"/>
              <a:t>23</a:t>
            </a:fld>
            <a:endParaRPr lang="en-US" dirty="0"/>
          </a:p>
        </p:txBody>
      </p:sp>
    </p:spTree>
    <p:extLst>
      <p:ext uri="{BB962C8B-B14F-4D97-AF65-F5344CB8AC3E}">
        <p14:creationId xmlns:p14="http://schemas.microsoft.com/office/powerpoint/2010/main" val="130551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1D154-E653-0194-DE4A-C8101F7744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2796-120A-6E9C-CE5C-90295EC270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FE1EFB-99F0-442F-7DE5-2D4F8663E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441DF9-856F-43ED-5E05-E19B6DD1D0C8}"/>
              </a:ext>
            </a:extLst>
          </p:cNvPr>
          <p:cNvSpPr>
            <a:spLocks noGrp="1"/>
          </p:cNvSpPr>
          <p:nvPr>
            <p:ph type="sldNum" sz="quarter" idx="5"/>
          </p:nvPr>
        </p:nvSpPr>
        <p:spPr/>
        <p:txBody>
          <a:bodyPr/>
          <a:lstStyle/>
          <a:p>
            <a:fld id="{32BF9438-3EEF-4192-9815-F6F44770AEF7}" type="slidenum">
              <a:rPr lang="en-US" smtClean="0"/>
              <a:t>24</a:t>
            </a:fld>
            <a:endParaRPr lang="en-US" dirty="0"/>
          </a:p>
        </p:txBody>
      </p:sp>
    </p:spTree>
    <p:extLst>
      <p:ext uri="{BB962C8B-B14F-4D97-AF65-F5344CB8AC3E}">
        <p14:creationId xmlns:p14="http://schemas.microsoft.com/office/powerpoint/2010/main" val="1357231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9DE06-5879-152A-5221-C4A401007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550BE-1E0A-42FA-A7A6-9398EFB5B4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2E1684-2FD9-9150-B646-39FE65C328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2B07F5-FA80-16BB-DB1A-9DA947C2C68F}"/>
              </a:ext>
            </a:extLst>
          </p:cNvPr>
          <p:cNvSpPr>
            <a:spLocks noGrp="1"/>
          </p:cNvSpPr>
          <p:nvPr>
            <p:ph type="sldNum" sz="quarter" idx="5"/>
          </p:nvPr>
        </p:nvSpPr>
        <p:spPr/>
        <p:txBody>
          <a:bodyPr/>
          <a:lstStyle/>
          <a:p>
            <a:fld id="{32BF9438-3EEF-4192-9815-F6F44770AEF7}" type="slidenum">
              <a:rPr lang="en-US" smtClean="0"/>
              <a:t>25</a:t>
            </a:fld>
            <a:endParaRPr lang="en-US" dirty="0"/>
          </a:p>
        </p:txBody>
      </p:sp>
    </p:spTree>
    <p:extLst>
      <p:ext uri="{BB962C8B-B14F-4D97-AF65-F5344CB8AC3E}">
        <p14:creationId xmlns:p14="http://schemas.microsoft.com/office/powerpoint/2010/main" val="2677928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26</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2FF6D-E4FF-3699-8E3C-E2966758C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4F5092-0F32-E05C-3434-9B1628F2DA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7E0D4-C493-E96D-2A61-8906174CB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8A6FEB-D840-F330-5B76-40EAFB3842A5}"/>
              </a:ext>
            </a:extLst>
          </p:cNvPr>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249928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0A7E9-776E-7D70-F0E2-1019AAC92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01DF7-EE76-D34E-A1B7-62A0CBA93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61EC-F065-EFEA-F6BF-5BAA466F4D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4F59E3-5181-C87E-A8B6-94CD46D7F09C}"/>
              </a:ext>
            </a:extLst>
          </p:cNvPr>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71012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AA5E-E7AE-3ADB-3F87-1C80501641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4A98A-4C82-A82C-B968-2019222E74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395D7E-D044-6859-986E-CAE235F9C1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5E3C67-9C3A-C20D-18F2-7F22D5C2F032}"/>
              </a:ext>
            </a:extLst>
          </p:cNvPr>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350758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D2FAB-90FF-B096-3E5E-79E5B9C969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3CD6DC-10EB-8E7D-6D84-88E8FF848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D1C13-441C-5ABD-1B63-749241D6C0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05BD87-7A64-4C75-C738-96BE80C74A54}"/>
              </a:ext>
            </a:extLst>
          </p:cNvPr>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80967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35863-00EB-D048-1DC3-007B9770D9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70087-3CD6-8A2E-C893-896988AD9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31643A-27FC-25E6-C272-E879DB35DE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46C0EB-FB86-DD1D-1C38-ED64388BE6D7}"/>
              </a:ext>
            </a:extLst>
          </p:cNvPr>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28525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88CB-FEDB-5A16-D8D3-E77A03C1A2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71813-F9B4-1517-2437-6F63F37E0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A22C8-BA1D-8E8D-E9B6-3276577E0E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3FA875-D2AA-E48A-42D6-55996C77DE6D}"/>
              </a:ext>
            </a:extLst>
          </p:cNvPr>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213240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43A12-A90A-DE03-156F-346DBF72F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9049A-72F2-0644-3669-DD657FC43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48F89-99C6-B347-0EAB-BC5701701A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DBBA6C-4B4E-F780-DCA4-78BB713EBEB1}"/>
              </a:ext>
            </a:extLst>
          </p:cNvPr>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03983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669063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7724486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072149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121224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364619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208369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702182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3109762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377748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28271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5513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5436741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4533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07657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59463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4933145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sz="1000" dirty="0"/>
          </a:p>
        </p:txBody>
      </p:sp>
      <p:sp>
        <p:nvSpPr>
          <p:cNvPr id="6" name="Slide Number Placeholder 4"/>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740377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sz="1000" dirty="0"/>
          </a:p>
        </p:txBody>
      </p:sp>
      <p:sp>
        <p:nvSpPr>
          <p:cNvPr id="6" name="Slide Number Placeholder 3"/>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8992954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sz="1000" dirty="0"/>
          </a:p>
        </p:txBody>
      </p:sp>
      <p:sp>
        <p:nvSpPr>
          <p:cNvPr id="6" name="Slide Number Placeholder 6"/>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557174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145619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60834636"/>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datasets/rahuldhanola/salesforce-sales-quota-data?resource=download"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819797" y="888608"/>
            <a:ext cx="7056512" cy="5094496"/>
          </a:xfrm>
        </p:spPr>
        <p:txBody>
          <a:bodyPr>
            <a:normAutofit fontScale="90000"/>
          </a:bodyPr>
          <a:lstStyle/>
          <a:p>
            <a:pPr algn="l"/>
            <a:r>
              <a:rPr lang="en-US" b="1" dirty="0"/>
              <a:t>Sales Predictive Analytics</a:t>
            </a:r>
            <a:br>
              <a:rPr lang="en-US" b="1" dirty="0"/>
            </a:br>
            <a:br>
              <a:rPr lang="en-US" b="1" dirty="0"/>
            </a:br>
            <a:br>
              <a:rPr lang="en-US" b="1" dirty="0"/>
            </a:br>
            <a:br>
              <a:rPr lang="en-US" b="1" dirty="0"/>
            </a:br>
            <a:br>
              <a:rPr lang="en-US" b="1" dirty="0"/>
            </a:br>
            <a:r>
              <a:rPr lang="en-US" sz="2000" b="1" dirty="0"/>
              <a:t>CHUA KEE SIONG (RICK)</a:t>
            </a:r>
            <a:br>
              <a:rPr lang="en-US" sz="2000" b="1" dirty="0"/>
            </a:br>
            <a:r>
              <a:rPr lang="en-US" sz="2000" b="1" dirty="0"/>
              <a:t>CAPSTONE AI &amp; MACHINE LEARNING DEVELOPER PROJECT</a:t>
            </a:r>
            <a:br>
              <a:rPr lang="en-US" b="1" dirty="0"/>
            </a:br>
            <a:endParaRPr lang="en-US" b="1"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pic>
        <p:nvPicPr>
          <p:cNvPr id="5" name="Picture 4">
            <a:extLst>
              <a:ext uri="{FF2B5EF4-FFF2-40B4-BE49-F238E27FC236}">
                <a16:creationId xmlns:a16="http://schemas.microsoft.com/office/drawing/2014/main" id="{5E51E9E1-932A-97E9-19BA-A7610138448C}"/>
              </a:ext>
            </a:extLst>
          </p:cNvPr>
          <p:cNvPicPr>
            <a:picLocks noChangeAspect="1"/>
          </p:cNvPicPr>
          <p:nvPr/>
        </p:nvPicPr>
        <p:blipFill>
          <a:blip r:embed="rId3"/>
          <a:stretch>
            <a:fillRect/>
          </a:stretch>
        </p:blipFill>
        <p:spPr>
          <a:xfrm>
            <a:off x="7730835" y="779317"/>
            <a:ext cx="4269793" cy="4031673"/>
          </a:xfrm>
          <a:prstGeom prst="rect">
            <a:avLst/>
          </a:prstGeom>
        </p:spPr>
      </p:pic>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89D8D-6695-D079-280A-1AB9F95FD2D8}"/>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6347E9D-76EC-E57E-4D3D-B0F7753E0098}"/>
              </a:ext>
            </a:extLst>
          </p:cNvPr>
          <p:cNvGraphicFramePr>
            <a:graphicFrameLocks noGrp="1"/>
          </p:cNvGraphicFramePr>
          <p:nvPr>
            <p:ph sz="quarter" idx="10"/>
            <p:extLst>
              <p:ext uri="{D42A27DB-BD31-4B8C-83A1-F6EECF244321}">
                <p14:modId xmlns:p14="http://schemas.microsoft.com/office/powerpoint/2010/main" val="428519368"/>
              </p:ext>
            </p:extLst>
          </p:nvPr>
        </p:nvGraphicFramePr>
        <p:xfrm>
          <a:off x="52143" y="1250963"/>
          <a:ext cx="3220993" cy="4214057"/>
        </p:xfrm>
        <a:graphic>
          <a:graphicData uri="http://schemas.openxmlformats.org/drawingml/2006/table">
            <a:tbl>
              <a:tblPr firstRow="1" bandRow="1">
                <a:tableStyleId>{0E3FDE45-AF77-4B5C-9715-49D594BDF05E}</a:tableStyleId>
              </a:tblPr>
              <a:tblGrid>
                <a:gridCol w="3220993">
                  <a:extLst>
                    <a:ext uri="{9D8B030D-6E8A-4147-A177-3AD203B41FA5}">
                      <a16:colId xmlns:a16="http://schemas.microsoft.com/office/drawing/2014/main" val="1628137743"/>
                    </a:ext>
                  </a:extLst>
                </a:gridCol>
              </a:tblGrid>
              <a:tr h="465017">
                <a:tc>
                  <a:txBody>
                    <a:bodyPr/>
                    <a:lstStyle/>
                    <a:p>
                      <a:pPr algn="l"/>
                      <a:r>
                        <a:rPr lang="en-US" sz="1600" dirty="0"/>
                        <a:t>Correlation matrix / </a:t>
                      </a:r>
                      <a:r>
                        <a:rPr lang="en-US" sz="1600" dirty="0" err="1"/>
                        <a:t>Pairplot</a:t>
                      </a:r>
                      <a:r>
                        <a:rPr lang="en-US" sz="1600" dirty="0"/>
                        <a:t> provide a comprehensive visualization overview of the linear relationships and distributions of key numerical features. They confirm that Amount and Sales are heavily intertwined, and Opportunity Quantity is a primary driver of sales value. This EDA reinforces the importance of carefully selecting features for predictive modeling to avoid data leakage and build truly insightful models.</a:t>
                      </a:r>
                      <a:endParaRPr lang="en-US" sz="1600" b="1" dirty="0"/>
                    </a:p>
                  </a:txBody>
                  <a:tcPr/>
                </a:tc>
                <a:extLst>
                  <a:ext uri="{0D108BD9-81ED-4DB2-BD59-A6C34878D82A}">
                    <a16:rowId xmlns:a16="http://schemas.microsoft.com/office/drawing/2014/main" val="476775982"/>
                  </a:ext>
                </a:extLst>
              </a:tr>
              <a:tr h="465017">
                <a:tc>
                  <a:txBody>
                    <a:bodyPr/>
                    <a:lstStyle/>
                    <a:p>
                      <a:endParaRPr lang="en-US" sz="1600" b="1" dirty="0"/>
                    </a:p>
                  </a:txBody>
                  <a:tcPr/>
                </a:tc>
                <a:extLst>
                  <a:ext uri="{0D108BD9-81ED-4DB2-BD59-A6C34878D82A}">
                    <a16:rowId xmlns:a16="http://schemas.microsoft.com/office/drawing/2014/main" val="2507374435"/>
                  </a:ext>
                </a:extLst>
              </a:tr>
            </a:tbl>
          </a:graphicData>
        </a:graphic>
      </p:graphicFrame>
      <p:sp>
        <p:nvSpPr>
          <p:cNvPr id="2" name="Slide Number Placeholder 1">
            <a:extLst>
              <a:ext uri="{FF2B5EF4-FFF2-40B4-BE49-F238E27FC236}">
                <a16:creationId xmlns:a16="http://schemas.microsoft.com/office/drawing/2014/main" id="{607CB2E5-4900-37AA-4A2C-37977D5AC3FB}"/>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3" name="Flowchart: Delay 2">
            <a:extLst>
              <a:ext uri="{FF2B5EF4-FFF2-40B4-BE49-F238E27FC236}">
                <a16:creationId xmlns:a16="http://schemas.microsoft.com/office/drawing/2014/main" id="{741B31A8-A487-A8A7-9D88-273637B808E1}"/>
              </a:ext>
            </a:extLst>
          </p:cNvPr>
          <p:cNvSpPr/>
          <p:nvPr/>
        </p:nvSpPr>
        <p:spPr>
          <a:xfrm>
            <a:off x="0" y="0"/>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pic>
        <p:nvPicPr>
          <p:cNvPr id="6" name="Picture 5">
            <a:extLst>
              <a:ext uri="{FF2B5EF4-FFF2-40B4-BE49-F238E27FC236}">
                <a16:creationId xmlns:a16="http://schemas.microsoft.com/office/drawing/2014/main" id="{9B112679-0635-0E3E-D6D6-747CA53ECA11}"/>
              </a:ext>
            </a:extLst>
          </p:cNvPr>
          <p:cNvPicPr>
            <a:picLocks noChangeAspect="1"/>
          </p:cNvPicPr>
          <p:nvPr/>
        </p:nvPicPr>
        <p:blipFill>
          <a:blip r:embed="rId3"/>
          <a:stretch>
            <a:fillRect/>
          </a:stretch>
        </p:blipFill>
        <p:spPr>
          <a:xfrm>
            <a:off x="489807" y="5021487"/>
            <a:ext cx="1786465" cy="1836512"/>
          </a:xfrm>
          <a:prstGeom prst="rect">
            <a:avLst/>
          </a:prstGeom>
        </p:spPr>
      </p:pic>
      <p:pic>
        <p:nvPicPr>
          <p:cNvPr id="8" name="Picture 7">
            <a:extLst>
              <a:ext uri="{FF2B5EF4-FFF2-40B4-BE49-F238E27FC236}">
                <a16:creationId xmlns:a16="http://schemas.microsoft.com/office/drawing/2014/main" id="{35B867B9-F071-52BE-391C-2314924E6B27}"/>
              </a:ext>
            </a:extLst>
          </p:cNvPr>
          <p:cNvPicPr>
            <a:picLocks noChangeAspect="1"/>
          </p:cNvPicPr>
          <p:nvPr/>
        </p:nvPicPr>
        <p:blipFill>
          <a:blip r:embed="rId4"/>
          <a:stretch>
            <a:fillRect/>
          </a:stretch>
        </p:blipFill>
        <p:spPr>
          <a:xfrm>
            <a:off x="3399047" y="0"/>
            <a:ext cx="7326615" cy="6858000"/>
          </a:xfrm>
          <a:prstGeom prst="rect">
            <a:avLst/>
          </a:prstGeom>
        </p:spPr>
      </p:pic>
    </p:spTree>
    <p:extLst>
      <p:ext uri="{BB962C8B-B14F-4D97-AF65-F5344CB8AC3E}">
        <p14:creationId xmlns:p14="http://schemas.microsoft.com/office/powerpoint/2010/main" val="33378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FADF-880E-8AC7-5626-71AC236CA8F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579EE-F908-B2C9-929A-DD686930D49B}"/>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
        <p:nvSpPr>
          <p:cNvPr id="3" name="Flowchart: Delay 2">
            <a:extLst>
              <a:ext uri="{FF2B5EF4-FFF2-40B4-BE49-F238E27FC236}">
                <a16:creationId xmlns:a16="http://schemas.microsoft.com/office/drawing/2014/main" id="{BDB6FD4C-5DA5-38BA-BEC4-904073FDB560}"/>
              </a:ext>
            </a:extLst>
          </p:cNvPr>
          <p:cNvSpPr/>
          <p:nvPr/>
        </p:nvSpPr>
        <p:spPr>
          <a:xfrm>
            <a:off x="9268691" y="85267"/>
            <a:ext cx="2774373" cy="1130469"/>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sp>
        <p:nvSpPr>
          <p:cNvPr id="7" name="Content Placeholder 6">
            <a:extLst>
              <a:ext uri="{FF2B5EF4-FFF2-40B4-BE49-F238E27FC236}">
                <a16:creationId xmlns:a16="http://schemas.microsoft.com/office/drawing/2014/main" id="{2663706F-8BEC-A9E3-BDD5-1D472F6189BA}"/>
              </a:ext>
            </a:extLst>
          </p:cNvPr>
          <p:cNvSpPr>
            <a:spLocks noGrp="1"/>
          </p:cNvSpPr>
          <p:nvPr>
            <p:ph sz="quarter" idx="10"/>
          </p:nvPr>
        </p:nvSpPr>
        <p:spPr>
          <a:xfrm>
            <a:off x="1174172" y="189176"/>
            <a:ext cx="10484428" cy="6479648"/>
          </a:xfrm>
        </p:spPr>
        <p:txBody>
          <a:bodyPr>
            <a:normAutofit/>
          </a:bodyPr>
          <a:lstStyle/>
          <a:p>
            <a:r>
              <a:rPr lang="en-US" b="1" dirty="0"/>
              <a:t>EDA Key Takeaways</a:t>
            </a:r>
          </a:p>
          <a:p>
            <a:endParaRPr lang="en-US" b="1" dirty="0"/>
          </a:p>
          <a:p>
            <a:endParaRPr lang="en-US" b="1" dirty="0"/>
          </a:p>
          <a:p>
            <a:endParaRPr lang="en-US" b="1" dirty="0"/>
          </a:p>
          <a:p>
            <a:r>
              <a:rPr lang="en-US" b="1" dirty="0"/>
              <a:t>Top 10 Product Names by Number of Opportunities:</a:t>
            </a:r>
          </a:p>
          <a:p>
            <a:pPr lvl="1"/>
            <a:r>
              <a:rPr lang="en-US" b="1" dirty="0"/>
              <a:t>"MOL Standard" is a flagship product or a common component in many deals. Understanding its sales cycle, customer satisfaction, and cross-selling potential with other products is crucial. For other products, evaluate if their lower frequency is due to market demand or less focused sales efforts.</a:t>
            </a:r>
          </a:p>
          <a:p>
            <a:pPr lvl="1"/>
            <a:endParaRPr lang="en-US" b="1" dirty="0"/>
          </a:p>
          <a:p>
            <a:r>
              <a:rPr lang="en-US" b="1" dirty="0"/>
              <a:t>Sales Distribution by Industry:</a:t>
            </a:r>
          </a:p>
          <a:p>
            <a:pPr lvl="1"/>
            <a:r>
              <a:rPr lang="en-US" b="1" dirty="0"/>
              <a:t>Focus sales and marketing efforts on industries that consistently yield high-value opportunities. Identify the characteristics of high-value deals within these industries to optimize sales strategies. For industries with lower average sales, consider volume-based strategies or re-evaluating the effort-to-return ratio.</a:t>
            </a:r>
          </a:p>
          <a:p>
            <a:pPr lvl="1"/>
            <a:endParaRPr lang="en-US" b="1" dirty="0"/>
          </a:p>
        </p:txBody>
      </p:sp>
    </p:spTree>
    <p:extLst>
      <p:ext uri="{BB962C8B-B14F-4D97-AF65-F5344CB8AC3E}">
        <p14:creationId xmlns:p14="http://schemas.microsoft.com/office/powerpoint/2010/main" val="424161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08AE-4A6D-BD8F-D508-34F43302095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5C8AE-C3E9-1735-3239-47746892764B}"/>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
        <p:nvSpPr>
          <p:cNvPr id="3" name="Flowchart: Delay 2">
            <a:extLst>
              <a:ext uri="{FF2B5EF4-FFF2-40B4-BE49-F238E27FC236}">
                <a16:creationId xmlns:a16="http://schemas.microsoft.com/office/drawing/2014/main" id="{369DE88B-77B7-0047-D733-F59C4FEF5F50}"/>
              </a:ext>
            </a:extLst>
          </p:cNvPr>
          <p:cNvSpPr/>
          <p:nvPr/>
        </p:nvSpPr>
        <p:spPr>
          <a:xfrm>
            <a:off x="9325295" y="189176"/>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sp>
        <p:nvSpPr>
          <p:cNvPr id="7" name="Content Placeholder 6">
            <a:extLst>
              <a:ext uri="{FF2B5EF4-FFF2-40B4-BE49-F238E27FC236}">
                <a16:creationId xmlns:a16="http://schemas.microsoft.com/office/drawing/2014/main" id="{6B4EDC18-7266-020E-F8AB-6AE1EAB62DFF}"/>
              </a:ext>
            </a:extLst>
          </p:cNvPr>
          <p:cNvSpPr>
            <a:spLocks noGrp="1"/>
          </p:cNvSpPr>
          <p:nvPr>
            <p:ph sz="quarter" idx="10"/>
          </p:nvPr>
        </p:nvSpPr>
        <p:spPr>
          <a:xfrm>
            <a:off x="1174172" y="189176"/>
            <a:ext cx="10484428" cy="6479648"/>
          </a:xfrm>
        </p:spPr>
        <p:txBody>
          <a:bodyPr>
            <a:normAutofit/>
          </a:bodyPr>
          <a:lstStyle/>
          <a:p>
            <a:r>
              <a:rPr lang="en-US" b="1" dirty="0"/>
              <a:t>EDA Key Takeaways</a:t>
            </a:r>
          </a:p>
          <a:p>
            <a:endParaRPr lang="en-US" b="1" dirty="0"/>
          </a:p>
          <a:p>
            <a:r>
              <a:rPr lang="en-US" b="1" dirty="0"/>
              <a:t>Sales vs. Amount (discount granted): </a:t>
            </a:r>
          </a:p>
          <a:p>
            <a:pPr lvl="1"/>
            <a:r>
              <a:rPr lang="en-US" b="1" dirty="0"/>
              <a:t>Sales Team close deal close to their original opportunity amount.</a:t>
            </a:r>
          </a:p>
          <a:p>
            <a:pPr lvl="1"/>
            <a:r>
              <a:rPr lang="en-US" b="1" dirty="0"/>
              <a:t>Discount apply did not alter amount in large scale. Further investigate</a:t>
            </a:r>
          </a:p>
          <a:p>
            <a:pPr lvl="1"/>
            <a:r>
              <a:rPr lang="en-US" b="1" dirty="0"/>
              <a:t>On high-discount could reveal impact on profitability</a:t>
            </a:r>
          </a:p>
          <a:p>
            <a:endParaRPr lang="en-US" b="1" dirty="0"/>
          </a:p>
          <a:p>
            <a:r>
              <a:rPr lang="en-US" b="1" dirty="0"/>
              <a:t>Opportunity Win/Loss Rate by Account Type:</a:t>
            </a:r>
          </a:p>
          <a:p>
            <a:pPr lvl="1"/>
            <a:r>
              <a:rPr lang="en-US" b="1" dirty="0"/>
              <a:t>Strategic focus on "Gold" and "Platinum" accounts is paying off in terms of win rates. Consider analyzing the sales strategies or challenges specific to "Silver" and "Bronze" accounts to improve their win rates, or re-evaluate the effort allocation if these tiers are less profitable.</a:t>
            </a:r>
          </a:p>
          <a:p>
            <a:endParaRPr lang="en-US" b="1" dirty="0"/>
          </a:p>
          <a:p>
            <a:r>
              <a:rPr lang="en-US" b="1" dirty="0"/>
              <a:t>Total Sales By Billing Region:</a:t>
            </a:r>
          </a:p>
          <a:p>
            <a:pPr lvl="1"/>
            <a:r>
              <a:rPr lang="en-US" b="1" dirty="0"/>
              <a:t>The "West" region is a primary revenue driver. Investigate the success factors in the "West" (e.g., market density, sales team strength, specific industries) and consider replicating successful strategies in underperforming regions. Resource allocation and sales targets might need to be adjusted based on regional performance.</a:t>
            </a:r>
          </a:p>
          <a:p>
            <a:pPr lvl="1"/>
            <a:endParaRPr lang="en-US" b="1" dirty="0"/>
          </a:p>
        </p:txBody>
      </p:sp>
    </p:spTree>
    <p:extLst>
      <p:ext uri="{BB962C8B-B14F-4D97-AF65-F5344CB8AC3E}">
        <p14:creationId xmlns:p14="http://schemas.microsoft.com/office/powerpoint/2010/main" val="422107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AE2E8-244A-59A0-6C09-EAEAF5CCE190}"/>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AA6CEA3-DD0C-6E01-A85D-C5709D1CC9D1}"/>
              </a:ext>
            </a:extLst>
          </p:cNvPr>
          <p:cNvGraphicFramePr>
            <a:graphicFrameLocks noGrp="1"/>
          </p:cNvGraphicFramePr>
          <p:nvPr>
            <p:ph sz="quarter" idx="10"/>
            <p:extLst>
              <p:ext uri="{D42A27DB-BD31-4B8C-83A1-F6EECF244321}">
                <p14:modId xmlns:p14="http://schemas.microsoft.com/office/powerpoint/2010/main" val="946699170"/>
              </p:ext>
            </p:extLst>
          </p:nvPr>
        </p:nvGraphicFramePr>
        <p:xfrm>
          <a:off x="824211" y="1316120"/>
          <a:ext cx="11278889" cy="4481348"/>
        </p:xfrm>
        <a:graphic>
          <a:graphicData uri="http://schemas.openxmlformats.org/drawingml/2006/table">
            <a:tbl>
              <a:tblPr firstRow="1" bandRow="1">
                <a:tableStyleId>{0E3FDE45-AF77-4B5C-9715-49D594BDF05E}</a:tableStyleId>
              </a:tblPr>
              <a:tblGrid>
                <a:gridCol w="11278889">
                  <a:extLst>
                    <a:ext uri="{9D8B030D-6E8A-4147-A177-3AD203B41FA5}">
                      <a16:colId xmlns:a16="http://schemas.microsoft.com/office/drawing/2014/main" val="435356065"/>
                    </a:ext>
                  </a:extLst>
                </a:gridCol>
              </a:tblGrid>
              <a:tr h="465017">
                <a:tc>
                  <a:txBody>
                    <a:bodyPr/>
                    <a:lstStyle/>
                    <a:p>
                      <a:r>
                        <a:rPr lang="en-US" sz="1600" b="1" dirty="0"/>
                        <a:t>Choices for evaluation</a:t>
                      </a:r>
                    </a:p>
                  </a:txBody>
                  <a:tcPr/>
                </a:tc>
                <a:extLst>
                  <a:ext uri="{0D108BD9-81ED-4DB2-BD59-A6C34878D82A}">
                    <a16:rowId xmlns:a16="http://schemas.microsoft.com/office/drawing/2014/main" val="476775982"/>
                  </a:ext>
                </a:extLst>
              </a:tr>
              <a:tr h="465017">
                <a:tc>
                  <a:txBody>
                    <a:bodyPr/>
                    <a:lstStyle/>
                    <a:p>
                      <a:r>
                        <a:rPr lang="en-US" sz="1800" b="0" i="0" u="none" strike="noStrike" kern="1200" baseline="0" dirty="0">
                          <a:solidFill>
                            <a:schemeClr val="tx1"/>
                          </a:solidFill>
                          <a:latin typeface="+mn-lt"/>
                          <a:ea typeface="+mn-ea"/>
                          <a:cs typeface="+mn-cs"/>
                        </a:rPr>
                        <a:t>Choices of models for evaluation: </a:t>
                      </a:r>
                    </a:p>
                    <a:p>
                      <a:r>
                        <a:rPr lang="en-US" dirty="0"/>
                        <a:t>Random Forest Regressor</a:t>
                      </a:r>
                    </a:p>
                    <a:p>
                      <a:r>
                        <a:rPr lang="en-US" dirty="0"/>
                        <a:t>Gradient Boosting Regressor (</a:t>
                      </a:r>
                      <a:r>
                        <a:rPr lang="en-US" dirty="0" err="1"/>
                        <a:t>e.g</a:t>
                      </a:r>
                      <a:r>
                        <a:rPr lang="en-US" dirty="0"/>
                        <a:t> </a:t>
                      </a:r>
                      <a:r>
                        <a:rPr lang="en-US" dirty="0" err="1"/>
                        <a:t>XGBoost</a:t>
                      </a:r>
                      <a:r>
                        <a:rPr lang="en-US" dirty="0"/>
                        <a:t>, </a:t>
                      </a:r>
                      <a:r>
                        <a:rPr lang="en-US" dirty="0" err="1"/>
                        <a:t>LightGBM</a:t>
                      </a:r>
                      <a:r>
                        <a:rPr lang="en-US" dirty="0"/>
                        <a:t>)</a:t>
                      </a:r>
                    </a:p>
                    <a:p>
                      <a:r>
                        <a:rPr lang="en-US" dirty="0"/>
                        <a:t>Linear Regression</a:t>
                      </a:r>
                    </a:p>
                    <a:p>
                      <a:r>
                        <a:rPr lang="en-US" dirty="0"/>
                        <a:t>Support Vector Regressor (SVR)</a:t>
                      </a:r>
                      <a:endParaRPr lang="en-US" sz="1800" b="0" i="0" u="none" strike="noStrike" kern="1200" baseline="0" dirty="0">
                        <a:solidFill>
                          <a:schemeClr val="tx1"/>
                        </a:solidFill>
                        <a:latin typeface="+mn-lt"/>
                        <a:ea typeface="+mn-ea"/>
                        <a:cs typeface="+mn-cs"/>
                      </a:endParaRPr>
                    </a:p>
                    <a:p>
                      <a:r>
                        <a:rPr lang="en-US" dirty="0"/>
                        <a:t>K-Nearest Neighbors (KNN) Regressor</a:t>
                      </a:r>
                    </a:p>
                    <a:p>
                      <a:endParaRPr lang="en-US" sz="1600" b="1" dirty="0"/>
                    </a:p>
                  </a:txBody>
                  <a:tcPr/>
                </a:tc>
                <a:extLst>
                  <a:ext uri="{0D108BD9-81ED-4DB2-BD59-A6C34878D82A}">
                    <a16:rowId xmlns:a16="http://schemas.microsoft.com/office/drawing/2014/main" val="2507374435"/>
                  </a:ext>
                </a:extLst>
              </a:tr>
              <a:tr h="465017">
                <a:tc>
                  <a:txBody>
                    <a:bodyPr/>
                    <a:lstStyle/>
                    <a:p>
                      <a:endParaRPr lang="en-US" sz="1600" b="1" dirty="0"/>
                    </a:p>
                  </a:txBody>
                  <a:tcPr/>
                </a:tc>
                <a:extLst>
                  <a:ext uri="{0D108BD9-81ED-4DB2-BD59-A6C34878D82A}">
                    <a16:rowId xmlns:a16="http://schemas.microsoft.com/office/drawing/2014/main" val="2501759427"/>
                  </a:ext>
                </a:extLst>
              </a:tr>
              <a:tr h="465017">
                <a:tc>
                  <a:txBody>
                    <a:bodyPr/>
                    <a:lstStyle/>
                    <a:p>
                      <a:endParaRPr lang="en-US" sz="1600" b="1" dirty="0"/>
                    </a:p>
                  </a:txBody>
                  <a:tcPr/>
                </a:tc>
                <a:extLst>
                  <a:ext uri="{0D108BD9-81ED-4DB2-BD59-A6C34878D82A}">
                    <a16:rowId xmlns:a16="http://schemas.microsoft.com/office/drawing/2014/main" val="3812318807"/>
                  </a:ext>
                </a:extLst>
              </a:tr>
              <a:tr h="465017">
                <a:tc>
                  <a:txBody>
                    <a:bodyPr/>
                    <a:lstStyle/>
                    <a:p>
                      <a:endParaRPr lang="en-US" sz="1600" dirty="0"/>
                    </a:p>
                  </a:txBody>
                  <a:tcPr/>
                </a:tc>
                <a:extLst>
                  <a:ext uri="{0D108BD9-81ED-4DB2-BD59-A6C34878D82A}">
                    <a16:rowId xmlns:a16="http://schemas.microsoft.com/office/drawing/2014/main" val="433372217"/>
                  </a:ext>
                </a:extLst>
              </a:tr>
              <a:tr h="465017">
                <a:tc>
                  <a:txBody>
                    <a:bodyPr/>
                    <a:lstStyle/>
                    <a:p>
                      <a:r>
                        <a:rPr lang="en-US" sz="1800" b="0" i="0" u="none" strike="noStrike" kern="1200" baseline="0" dirty="0">
                          <a:solidFill>
                            <a:schemeClr val="tx1"/>
                          </a:solidFill>
                          <a:latin typeface="+mn-lt"/>
                          <a:ea typeface="+mn-ea"/>
                          <a:cs typeface="+mn-cs"/>
                        </a:rPr>
                        <a:t>From these 5 models, choose the best model based on performance metric of accuracy, precision, recall and F1 score.</a:t>
                      </a:r>
                      <a:endParaRPr lang="en-US" sz="1600" dirty="0"/>
                    </a:p>
                  </a:txBody>
                  <a:tcPr/>
                </a:tc>
                <a:extLst>
                  <a:ext uri="{0D108BD9-81ED-4DB2-BD59-A6C34878D82A}">
                    <a16:rowId xmlns:a16="http://schemas.microsoft.com/office/drawing/2014/main" val="688854284"/>
                  </a:ext>
                </a:extLst>
              </a:tr>
            </a:tbl>
          </a:graphicData>
        </a:graphic>
      </p:graphicFrame>
      <p:sp>
        <p:nvSpPr>
          <p:cNvPr id="2" name="Slide Number Placeholder 1">
            <a:extLst>
              <a:ext uri="{FF2B5EF4-FFF2-40B4-BE49-F238E27FC236}">
                <a16:creationId xmlns:a16="http://schemas.microsoft.com/office/drawing/2014/main" id="{9B936A7D-663F-55BE-79E5-1BD69ED7E296}"/>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
        <p:nvSpPr>
          <p:cNvPr id="3" name="Flowchart: Delay 2">
            <a:extLst>
              <a:ext uri="{FF2B5EF4-FFF2-40B4-BE49-F238E27FC236}">
                <a16:creationId xmlns:a16="http://schemas.microsoft.com/office/drawing/2014/main" id="{291A5317-810A-FBAE-B7AE-9E7A5000449D}"/>
              </a:ext>
            </a:extLst>
          </p:cNvPr>
          <p:cNvSpPr/>
          <p:nvPr/>
        </p:nvSpPr>
        <p:spPr>
          <a:xfrm>
            <a:off x="932071" y="97094"/>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Machine Learning Models</a:t>
            </a:r>
          </a:p>
        </p:txBody>
      </p:sp>
    </p:spTree>
    <p:extLst>
      <p:ext uri="{BB962C8B-B14F-4D97-AF65-F5344CB8AC3E}">
        <p14:creationId xmlns:p14="http://schemas.microsoft.com/office/powerpoint/2010/main" val="250423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AB2F1-5433-2C1A-34D4-08B25DC07A64}"/>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69EA662-8797-1DAD-686E-A67FA2E2A101}"/>
              </a:ext>
            </a:extLst>
          </p:cNvPr>
          <p:cNvGraphicFramePr>
            <a:graphicFrameLocks noGrp="1"/>
          </p:cNvGraphicFramePr>
          <p:nvPr>
            <p:ph sz="quarter" idx="10"/>
            <p:extLst>
              <p:ext uri="{D42A27DB-BD31-4B8C-83A1-F6EECF244321}">
                <p14:modId xmlns:p14="http://schemas.microsoft.com/office/powerpoint/2010/main" val="774669218"/>
              </p:ext>
            </p:extLst>
          </p:nvPr>
        </p:nvGraphicFramePr>
        <p:xfrm>
          <a:off x="913111" y="1605064"/>
          <a:ext cx="11278889" cy="3351830"/>
        </p:xfrm>
        <a:graphic>
          <a:graphicData uri="http://schemas.openxmlformats.org/drawingml/2006/table">
            <a:tbl>
              <a:tblPr firstRow="1" bandRow="1">
                <a:tableStyleId>{0E3FDE45-AF77-4B5C-9715-49D594BDF05E}</a:tableStyleId>
              </a:tblPr>
              <a:tblGrid>
                <a:gridCol w="11278889">
                  <a:extLst>
                    <a:ext uri="{9D8B030D-6E8A-4147-A177-3AD203B41FA5}">
                      <a16:colId xmlns:a16="http://schemas.microsoft.com/office/drawing/2014/main" val="435356065"/>
                    </a:ext>
                  </a:extLst>
                </a:gridCol>
              </a:tblGrid>
              <a:tr h="730550">
                <a:tc>
                  <a:txBody>
                    <a:bodyPr/>
                    <a:lstStyle/>
                    <a:p>
                      <a:r>
                        <a:rPr lang="en-US" sz="2400" b="1" dirty="0"/>
                        <a:t>Choices for evaluation</a:t>
                      </a:r>
                    </a:p>
                  </a:txBody>
                  <a:tcPr/>
                </a:tc>
                <a:extLst>
                  <a:ext uri="{0D108BD9-81ED-4DB2-BD59-A6C34878D82A}">
                    <a16:rowId xmlns:a16="http://schemas.microsoft.com/office/drawing/2014/main" val="476775982"/>
                  </a:ext>
                </a:extLst>
              </a:tr>
              <a:tr h="465017">
                <a:tc>
                  <a:txBody>
                    <a:bodyPr/>
                    <a:lstStyle/>
                    <a:p>
                      <a:r>
                        <a:rPr lang="en-US" sz="1800" b="0" i="0" u="none" strike="noStrike" kern="1200" baseline="0" dirty="0">
                          <a:solidFill>
                            <a:schemeClr val="tx1"/>
                          </a:solidFill>
                          <a:latin typeface="+mn-lt"/>
                          <a:ea typeface="+mn-ea"/>
                          <a:cs typeface="+mn-cs"/>
                        </a:rPr>
                        <a:t>Choices of models for evaluation </a:t>
                      </a:r>
                    </a:p>
                    <a:p>
                      <a:r>
                        <a:rPr lang="en-US" sz="1800" b="0" i="0" u="none" strike="noStrike" kern="1200" baseline="0" dirty="0">
                          <a:solidFill>
                            <a:schemeClr val="tx1"/>
                          </a:solidFill>
                          <a:latin typeface="+mn-lt"/>
                          <a:ea typeface="+mn-ea"/>
                          <a:cs typeface="+mn-cs"/>
                        </a:rPr>
                        <a:t>Logistic Regression(LR) </a:t>
                      </a:r>
                    </a:p>
                    <a:p>
                      <a:r>
                        <a:rPr lang="en-US" sz="1800" b="0" i="0" u="none" strike="noStrike" kern="1200" baseline="0" dirty="0">
                          <a:solidFill>
                            <a:schemeClr val="tx1"/>
                          </a:solidFill>
                          <a:latin typeface="+mn-lt"/>
                          <a:ea typeface="+mn-ea"/>
                          <a:cs typeface="+mn-cs"/>
                        </a:rPr>
                        <a:t>K-Nearest Neighbors(KNN) </a:t>
                      </a:r>
                    </a:p>
                    <a:p>
                      <a:r>
                        <a:rPr lang="en-US" sz="1800" b="0" i="0" u="none" strike="noStrike" kern="1200" baseline="0" dirty="0">
                          <a:solidFill>
                            <a:schemeClr val="tx1"/>
                          </a:solidFill>
                          <a:latin typeface="+mn-lt"/>
                          <a:ea typeface="+mn-ea"/>
                          <a:cs typeface="+mn-cs"/>
                        </a:rPr>
                        <a:t>Random Fores(RF) </a:t>
                      </a:r>
                    </a:p>
                    <a:p>
                      <a:r>
                        <a:rPr lang="en-US" sz="1800" b="0" i="0" u="none" strike="noStrike" kern="1200" baseline="0" dirty="0">
                          <a:solidFill>
                            <a:schemeClr val="tx1"/>
                          </a:solidFill>
                          <a:latin typeface="+mn-lt"/>
                          <a:ea typeface="+mn-ea"/>
                          <a:cs typeface="+mn-cs"/>
                        </a:rPr>
                        <a:t>Decision Tree(DT) </a:t>
                      </a:r>
                    </a:p>
                    <a:p>
                      <a:r>
                        <a:rPr lang="en-US" sz="1800" b="0" i="0" u="none" strike="noStrike" kern="1200" baseline="0" dirty="0">
                          <a:solidFill>
                            <a:schemeClr val="tx1"/>
                          </a:solidFill>
                          <a:latin typeface="+mn-lt"/>
                          <a:ea typeface="+mn-ea"/>
                          <a:cs typeface="+mn-cs"/>
                        </a:rPr>
                        <a:t>Support Vector Machine(SVM)</a:t>
                      </a:r>
                    </a:p>
                    <a:p>
                      <a:endParaRPr lang="en-US" sz="1600" b="1" dirty="0"/>
                    </a:p>
                  </a:txBody>
                  <a:tcPr/>
                </a:tc>
                <a:extLst>
                  <a:ext uri="{0D108BD9-81ED-4DB2-BD59-A6C34878D82A}">
                    <a16:rowId xmlns:a16="http://schemas.microsoft.com/office/drawing/2014/main" val="2507374435"/>
                  </a:ext>
                </a:extLst>
              </a:tr>
              <a:tr h="465017">
                <a:tc>
                  <a:txBody>
                    <a:bodyPr/>
                    <a:lstStyle/>
                    <a:p>
                      <a:r>
                        <a:rPr lang="en-US" sz="1800" b="0" i="0" u="none" strike="noStrike" kern="1200" baseline="0" dirty="0">
                          <a:solidFill>
                            <a:schemeClr val="tx1"/>
                          </a:solidFill>
                          <a:latin typeface="+mn-lt"/>
                          <a:ea typeface="+mn-ea"/>
                          <a:cs typeface="+mn-cs"/>
                        </a:rPr>
                        <a:t>From these 5 models, choose the best model based on performance metric of accuracy, precision, recall and F1 score.</a:t>
                      </a:r>
                      <a:endParaRPr lang="en-US" sz="1600" dirty="0"/>
                    </a:p>
                  </a:txBody>
                  <a:tcPr/>
                </a:tc>
                <a:extLst>
                  <a:ext uri="{0D108BD9-81ED-4DB2-BD59-A6C34878D82A}">
                    <a16:rowId xmlns:a16="http://schemas.microsoft.com/office/drawing/2014/main" val="688854284"/>
                  </a:ext>
                </a:extLst>
              </a:tr>
            </a:tbl>
          </a:graphicData>
        </a:graphic>
      </p:graphicFrame>
      <p:sp>
        <p:nvSpPr>
          <p:cNvPr id="2" name="Slide Number Placeholder 1">
            <a:extLst>
              <a:ext uri="{FF2B5EF4-FFF2-40B4-BE49-F238E27FC236}">
                <a16:creationId xmlns:a16="http://schemas.microsoft.com/office/drawing/2014/main" id="{A1D4BDF0-03B9-452F-D52C-9363E648B460}"/>
              </a:ext>
            </a:extLst>
          </p:cNvPr>
          <p:cNvSpPr>
            <a:spLocks noGrp="1"/>
          </p:cNvSpPr>
          <p:nvPr>
            <p:ph type="sldNum" sz="quarter" idx="4"/>
          </p:nvPr>
        </p:nvSpPr>
        <p:spPr/>
        <p:txBody>
          <a:bodyPr/>
          <a:lstStyle/>
          <a:p>
            <a:fld id="{08AB70BE-1769-45B8-85A6-0C837432C7E6}" type="slidenum">
              <a:rPr lang="en-US" smtClean="0"/>
              <a:pPr/>
              <a:t>14</a:t>
            </a:fld>
            <a:endParaRPr lang="en-US" dirty="0"/>
          </a:p>
        </p:txBody>
      </p:sp>
      <p:sp>
        <p:nvSpPr>
          <p:cNvPr id="3" name="Flowchart: Delay 2">
            <a:extLst>
              <a:ext uri="{FF2B5EF4-FFF2-40B4-BE49-F238E27FC236}">
                <a16:creationId xmlns:a16="http://schemas.microsoft.com/office/drawing/2014/main" id="{33900C82-5AD5-B49A-8071-DE0D0E8BDC0D}"/>
              </a:ext>
            </a:extLst>
          </p:cNvPr>
          <p:cNvSpPr/>
          <p:nvPr/>
        </p:nvSpPr>
        <p:spPr>
          <a:xfrm>
            <a:off x="932071" y="97094"/>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Machine Learning Models</a:t>
            </a:r>
          </a:p>
        </p:txBody>
      </p:sp>
    </p:spTree>
    <p:extLst>
      <p:ext uri="{BB962C8B-B14F-4D97-AF65-F5344CB8AC3E}">
        <p14:creationId xmlns:p14="http://schemas.microsoft.com/office/powerpoint/2010/main" val="412256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EE504-6F33-9CDE-6AC8-8ED99CE84BD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614C62-F7E7-FDAD-A760-A4540EFD16D4}"/>
              </a:ext>
            </a:extLst>
          </p:cNvPr>
          <p:cNvSpPr>
            <a:spLocks noGrp="1"/>
          </p:cNvSpPr>
          <p:nvPr>
            <p:ph type="sldNum" sz="quarter" idx="4"/>
          </p:nvPr>
        </p:nvSpPr>
        <p:spPr/>
        <p:txBody>
          <a:bodyPr/>
          <a:lstStyle/>
          <a:p>
            <a:fld id="{08AB70BE-1769-45B8-85A6-0C837432C7E6}" type="slidenum">
              <a:rPr lang="en-US" smtClean="0"/>
              <a:pPr/>
              <a:t>15</a:t>
            </a:fld>
            <a:endParaRPr lang="en-US" dirty="0"/>
          </a:p>
        </p:txBody>
      </p:sp>
      <p:graphicFrame>
        <p:nvGraphicFramePr>
          <p:cNvPr id="12" name="Content Placeholder 11">
            <a:extLst>
              <a:ext uri="{FF2B5EF4-FFF2-40B4-BE49-F238E27FC236}">
                <a16:creationId xmlns:a16="http://schemas.microsoft.com/office/drawing/2014/main" id="{72F794CD-884C-0A2C-EABF-70F14C9E37C8}"/>
              </a:ext>
            </a:extLst>
          </p:cNvPr>
          <p:cNvGraphicFramePr>
            <a:graphicFrameLocks noGrp="1"/>
          </p:cNvGraphicFramePr>
          <p:nvPr>
            <p:ph sz="quarter" idx="10"/>
            <p:extLst>
              <p:ext uri="{D42A27DB-BD31-4B8C-83A1-F6EECF244321}">
                <p14:modId xmlns:p14="http://schemas.microsoft.com/office/powerpoint/2010/main" val="365725271"/>
              </p:ext>
            </p:extLst>
          </p:nvPr>
        </p:nvGraphicFramePr>
        <p:xfrm>
          <a:off x="1081612" y="139816"/>
          <a:ext cx="8633158" cy="6098549"/>
        </p:xfrm>
        <a:graphic>
          <a:graphicData uri="http://schemas.openxmlformats.org/drawingml/2006/table">
            <a:tbl>
              <a:tblPr firstRow="1" bandRow="1">
                <a:tableStyleId>{0E3FDE45-AF77-4B5C-9715-49D594BDF05E}</a:tableStyleId>
              </a:tblPr>
              <a:tblGrid>
                <a:gridCol w="8633158">
                  <a:extLst>
                    <a:ext uri="{9D8B030D-6E8A-4147-A177-3AD203B41FA5}">
                      <a16:colId xmlns:a16="http://schemas.microsoft.com/office/drawing/2014/main" val="3873320034"/>
                    </a:ext>
                  </a:extLst>
                </a:gridCol>
              </a:tblGrid>
              <a:tr h="750683">
                <a:tc>
                  <a:txBody>
                    <a:bodyPr/>
                    <a:lstStyle/>
                    <a:p>
                      <a:r>
                        <a:rPr lang="en-US" sz="3200" dirty="0"/>
                        <a:t>Machine Learning Code Flow (1/4)</a:t>
                      </a:r>
                    </a:p>
                  </a:txBody>
                  <a:tcPr/>
                </a:tc>
                <a:extLst>
                  <a:ext uri="{0D108BD9-81ED-4DB2-BD59-A6C34878D82A}">
                    <a16:rowId xmlns:a16="http://schemas.microsoft.com/office/drawing/2014/main" val="373886323"/>
                  </a:ext>
                </a:extLst>
              </a:tr>
              <a:tr h="2406300">
                <a:tc>
                  <a:txBody>
                    <a:bodyPr/>
                    <a:lstStyle/>
                    <a:p>
                      <a:pPr marL="0" indent="0">
                        <a:buNone/>
                      </a:pPr>
                      <a:r>
                        <a:rPr lang="en-US" b="1" dirty="0"/>
                        <a:t>Import data libraries</a:t>
                      </a:r>
                    </a:p>
                  </a:txBody>
                  <a:tcPr/>
                </a:tc>
                <a:extLst>
                  <a:ext uri="{0D108BD9-81ED-4DB2-BD59-A6C34878D82A}">
                    <a16:rowId xmlns:a16="http://schemas.microsoft.com/office/drawing/2014/main" val="2178940933"/>
                  </a:ext>
                </a:extLst>
              </a:tr>
              <a:tr h="1204206">
                <a:tc>
                  <a:txBody>
                    <a:bodyPr/>
                    <a:lstStyle/>
                    <a:p>
                      <a:r>
                        <a:rPr lang="en-US" dirty="0"/>
                        <a:t>1. #Categorize 'Sales' into 'Low Sales' and 'High Sales' based on median</a:t>
                      </a:r>
                    </a:p>
                    <a:p>
                      <a:endParaRPr lang="en-US" dirty="0"/>
                    </a:p>
                    <a:p>
                      <a:endParaRPr lang="en-US" dirty="0"/>
                    </a:p>
                  </a:txBody>
                  <a:tcPr/>
                </a:tc>
                <a:extLst>
                  <a:ext uri="{0D108BD9-81ED-4DB2-BD59-A6C34878D82A}">
                    <a16:rowId xmlns:a16="http://schemas.microsoft.com/office/drawing/2014/main" val="1137693436"/>
                  </a:ext>
                </a:extLst>
              </a:tr>
              <a:tr h="1482099">
                <a:tc>
                  <a:txBody>
                    <a:bodyPr/>
                    <a:lstStyle/>
                    <a:p>
                      <a:r>
                        <a:rPr lang="en-US" dirty="0"/>
                        <a:t>2. # Define target and features with the expanded list</a:t>
                      </a:r>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418251082"/>
                  </a:ext>
                </a:extLst>
              </a:tr>
            </a:tbl>
          </a:graphicData>
        </a:graphic>
      </p:graphicFrame>
      <p:sp>
        <p:nvSpPr>
          <p:cNvPr id="13" name="Flowchart: Delay 12">
            <a:extLst>
              <a:ext uri="{FF2B5EF4-FFF2-40B4-BE49-F238E27FC236}">
                <a16:creationId xmlns:a16="http://schemas.microsoft.com/office/drawing/2014/main" id="{77AA871C-60E0-2B41-4BEC-28B618550505}"/>
              </a:ext>
            </a:extLst>
          </p:cNvPr>
          <p:cNvSpPr/>
          <p:nvPr/>
        </p:nvSpPr>
        <p:spPr>
          <a:xfrm>
            <a:off x="9828340" y="139816"/>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ML Model Building</a:t>
            </a:r>
          </a:p>
        </p:txBody>
      </p:sp>
      <p:pic>
        <p:nvPicPr>
          <p:cNvPr id="15" name="Picture 14">
            <a:extLst>
              <a:ext uri="{FF2B5EF4-FFF2-40B4-BE49-F238E27FC236}">
                <a16:creationId xmlns:a16="http://schemas.microsoft.com/office/drawing/2014/main" id="{F73D20CE-4C5E-341C-A31F-41071084F647}"/>
              </a:ext>
            </a:extLst>
          </p:cNvPr>
          <p:cNvPicPr>
            <a:picLocks noChangeAspect="1"/>
          </p:cNvPicPr>
          <p:nvPr/>
        </p:nvPicPr>
        <p:blipFill>
          <a:blip r:embed="rId3"/>
          <a:stretch>
            <a:fillRect/>
          </a:stretch>
        </p:blipFill>
        <p:spPr>
          <a:xfrm>
            <a:off x="1155123" y="1561667"/>
            <a:ext cx="6286500" cy="1552575"/>
          </a:xfrm>
          <a:prstGeom prst="rect">
            <a:avLst/>
          </a:prstGeom>
        </p:spPr>
      </p:pic>
      <p:pic>
        <p:nvPicPr>
          <p:cNvPr id="19" name="Picture 18">
            <a:extLst>
              <a:ext uri="{FF2B5EF4-FFF2-40B4-BE49-F238E27FC236}">
                <a16:creationId xmlns:a16="http://schemas.microsoft.com/office/drawing/2014/main" id="{FE45ACB8-9472-C3EE-4FBB-5D3468F41280}"/>
              </a:ext>
            </a:extLst>
          </p:cNvPr>
          <p:cNvPicPr>
            <a:picLocks noChangeAspect="1"/>
          </p:cNvPicPr>
          <p:nvPr/>
        </p:nvPicPr>
        <p:blipFill>
          <a:blip r:embed="rId4"/>
          <a:stretch>
            <a:fillRect/>
          </a:stretch>
        </p:blipFill>
        <p:spPr>
          <a:xfrm>
            <a:off x="1078923" y="4932295"/>
            <a:ext cx="6438900" cy="1190625"/>
          </a:xfrm>
          <a:prstGeom prst="rect">
            <a:avLst/>
          </a:prstGeom>
        </p:spPr>
      </p:pic>
      <p:pic>
        <p:nvPicPr>
          <p:cNvPr id="21" name="Picture 20">
            <a:extLst>
              <a:ext uri="{FF2B5EF4-FFF2-40B4-BE49-F238E27FC236}">
                <a16:creationId xmlns:a16="http://schemas.microsoft.com/office/drawing/2014/main" id="{A42BA22C-7CDD-C7A5-BF68-F54CF8A9FDD8}"/>
              </a:ext>
            </a:extLst>
          </p:cNvPr>
          <p:cNvPicPr>
            <a:picLocks noChangeAspect="1"/>
          </p:cNvPicPr>
          <p:nvPr/>
        </p:nvPicPr>
        <p:blipFill>
          <a:blip r:embed="rId5"/>
          <a:stretch>
            <a:fillRect/>
          </a:stretch>
        </p:blipFill>
        <p:spPr>
          <a:xfrm>
            <a:off x="1081612" y="3743759"/>
            <a:ext cx="7658100" cy="657225"/>
          </a:xfrm>
          <a:prstGeom prst="rect">
            <a:avLst/>
          </a:prstGeom>
        </p:spPr>
      </p:pic>
    </p:spTree>
    <p:extLst>
      <p:ext uri="{BB962C8B-B14F-4D97-AF65-F5344CB8AC3E}">
        <p14:creationId xmlns:p14="http://schemas.microsoft.com/office/powerpoint/2010/main" val="1199897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C277E-4BE9-769C-C9A5-8DDA1A9530F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C39EF3-1EE8-31E3-1107-53E972154BCE}"/>
              </a:ext>
            </a:extLst>
          </p:cNvPr>
          <p:cNvSpPr>
            <a:spLocks noGrp="1"/>
          </p:cNvSpPr>
          <p:nvPr>
            <p:ph type="sldNum" sz="quarter" idx="4"/>
          </p:nvPr>
        </p:nvSpPr>
        <p:spPr/>
        <p:txBody>
          <a:bodyPr/>
          <a:lstStyle/>
          <a:p>
            <a:fld id="{08AB70BE-1769-45B8-85A6-0C837432C7E6}" type="slidenum">
              <a:rPr lang="en-US" smtClean="0"/>
              <a:pPr/>
              <a:t>16</a:t>
            </a:fld>
            <a:endParaRPr lang="en-US" dirty="0"/>
          </a:p>
        </p:txBody>
      </p:sp>
      <p:graphicFrame>
        <p:nvGraphicFramePr>
          <p:cNvPr id="12" name="Content Placeholder 11">
            <a:extLst>
              <a:ext uri="{FF2B5EF4-FFF2-40B4-BE49-F238E27FC236}">
                <a16:creationId xmlns:a16="http://schemas.microsoft.com/office/drawing/2014/main" id="{051695F3-B318-64F1-B409-FDB3A5FE46EB}"/>
              </a:ext>
            </a:extLst>
          </p:cNvPr>
          <p:cNvGraphicFramePr>
            <a:graphicFrameLocks noGrp="1"/>
          </p:cNvGraphicFramePr>
          <p:nvPr>
            <p:ph sz="quarter" idx="10"/>
            <p:extLst>
              <p:ext uri="{D42A27DB-BD31-4B8C-83A1-F6EECF244321}">
                <p14:modId xmlns:p14="http://schemas.microsoft.com/office/powerpoint/2010/main" val="208106724"/>
              </p:ext>
            </p:extLst>
          </p:nvPr>
        </p:nvGraphicFramePr>
        <p:xfrm>
          <a:off x="1081612" y="139816"/>
          <a:ext cx="8633158" cy="6225418"/>
        </p:xfrm>
        <a:graphic>
          <a:graphicData uri="http://schemas.openxmlformats.org/drawingml/2006/table">
            <a:tbl>
              <a:tblPr firstRow="1" bandRow="1">
                <a:tableStyleId>{0E3FDE45-AF77-4B5C-9715-49D594BDF05E}</a:tableStyleId>
              </a:tblPr>
              <a:tblGrid>
                <a:gridCol w="8633158">
                  <a:extLst>
                    <a:ext uri="{9D8B030D-6E8A-4147-A177-3AD203B41FA5}">
                      <a16:colId xmlns:a16="http://schemas.microsoft.com/office/drawing/2014/main" val="3873320034"/>
                    </a:ext>
                  </a:extLst>
                </a:gridCol>
              </a:tblGrid>
              <a:tr h="344804">
                <a:tc>
                  <a:txBody>
                    <a:bodyPr/>
                    <a:lstStyle/>
                    <a:p>
                      <a:r>
                        <a:rPr lang="en-US" dirty="0"/>
                        <a:t>Machine Learning Code Flow (2/4)</a:t>
                      </a:r>
                    </a:p>
                  </a:txBody>
                  <a:tcPr/>
                </a:tc>
                <a:extLst>
                  <a:ext uri="{0D108BD9-81ED-4DB2-BD59-A6C34878D82A}">
                    <a16:rowId xmlns:a16="http://schemas.microsoft.com/office/drawing/2014/main" val="373886323"/>
                  </a:ext>
                </a:extLst>
              </a:tr>
              <a:tr h="1104354">
                <a:tc>
                  <a:txBody>
                    <a:bodyPr/>
                    <a:lstStyle/>
                    <a:p>
                      <a:pPr marL="0" indent="0">
                        <a:buNone/>
                      </a:pPr>
                      <a:r>
                        <a:rPr lang="en-US" b="1" dirty="0"/>
                        <a:t># Filter </a:t>
                      </a:r>
                      <a:r>
                        <a:rPr lang="en-US" b="1" dirty="0" err="1"/>
                        <a:t>DataFrame</a:t>
                      </a:r>
                      <a:r>
                        <a:rPr lang="en-US" b="1" dirty="0"/>
                        <a:t> to include only the relevant columns for this analysis</a:t>
                      </a:r>
                    </a:p>
                    <a:p>
                      <a:pPr marL="0" indent="0">
                        <a:buNone/>
                      </a:pPr>
                      <a:endParaRPr lang="en-US" b="1" dirty="0"/>
                    </a:p>
                  </a:txBody>
                  <a:tcPr/>
                </a:tc>
                <a:extLst>
                  <a:ext uri="{0D108BD9-81ED-4DB2-BD59-A6C34878D82A}">
                    <a16:rowId xmlns:a16="http://schemas.microsoft.com/office/drawing/2014/main" val="2178940933"/>
                  </a:ext>
                </a:extLst>
              </a:tr>
              <a:tr h="862010">
                <a:tc>
                  <a:txBody>
                    <a:bodyPr/>
                    <a:lstStyle/>
                    <a:p>
                      <a:r>
                        <a:rPr lang="en-US" dirty="0"/>
                        <a:t># Handle missing values in the selected features# Identify numerical and </a:t>
                      </a:r>
                    </a:p>
                    <a:p>
                      <a:r>
                        <a:rPr lang="en-US" dirty="0"/>
                        <a:t># categorical features in the selected subset</a:t>
                      </a:r>
                    </a:p>
                    <a:p>
                      <a:endParaRPr lang="en-US" dirty="0"/>
                    </a:p>
                    <a:p>
                      <a:endParaRPr lang="en-US" dirty="0"/>
                    </a:p>
                    <a:p>
                      <a:endParaRPr lang="en-US" dirty="0"/>
                    </a:p>
                  </a:txBody>
                  <a:tcPr/>
                </a:tc>
                <a:extLst>
                  <a:ext uri="{0D108BD9-81ED-4DB2-BD59-A6C34878D82A}">
                    <a16:rowId xmlns:a16="http://schemas.microsoft.com/office/drawing/2014/main" val="1137693436"/>
                  </a:ext>
                </a:extLst>
              </a:tr>
              <a:tr h="914824">
                <a:tc>
                  <a:txBody>
                    <a:bodyPr/>
                    <a:lstStyle/>
                    <a:p>
                      <a:r>
                        <a:rPr lang="en-US" dirty="0"/>
                        <a:t># Impute numerical missing values with the median</a:t>
                      </a:r>
                    </a:p>
                    <a:p>
                      <a:endParaRPr lang="en-US" dirty="0"/>
                    </a:p>
                    <a:p>
                      <a:endParaRPr lang="en-US" dirty="0"/>
                    </a:p>
                    <a:p>
                      <a:endParaRPr lang="en-US" dirty="0"/>
                    </a:p>
                  </a:txBody>
                  <a:tcPr/>
                </a:tc>
                <a:extLst>
                  <a:ext uri="{0D108BD9-81ED-4DB2-BD59-A6C34878D82A}">
                    <a16:rowId xmlns:a16="http://schemas.microsoft.com/office/drawing/2014/main" val="3418251082"/>
                  </a:ext>
                </a:extLst>
              </a:tr>
              <a:tr h="914824">
                <a:tc>
                  <a:txBody>
                    <a:bodyPr/>
                    <a:lstStyle/>
                    <a:p>
                      <a:r>
                        <a:rPr lang="en-US" dirty="0"/>
                        <a:t># Impute categorical missing values with the mode</a:t>
                      </a:r>
                    </a:p>
                    <a:p>
                      <a:endParaRPr lang="en-US" dirty="0"/>
                    </a:p>
                    <a:p>
                      <a:endParaRPr lang="en-US" dirty="0"/>
                    </a:p>
                    <a:p>
                      <a:endParaRPr lang="en-US" dirty="0"/>
                    </a:p>
                  </a:txBody>
                  <a:tcPr/>
                </a:tc>
                <a:extLst>
                  <a:ext uri="{0D108BD9-81ED-4DB2-BD59-A6C34878D82A}">
                    <a16:rowId xmlns:a16="http://schemas.microsoft.com/office/drawing/2014/main" val="499501348"/>
                  </a:ext>
                </a:extLst>
              </a:tr>
              <a:tr h="914824">
                <a:tc>
                  <a:txBody>
                    <a:bodyPr/>
                    <a:lstStyle/>
                    <a:p>
                      <a:r>
                        <a:rPr lang="en-US" dirty="0"/>
                        <a:t># Drop rows where the target variable itself might be missing </a:t>
                      </a:r>
                    </a:p>
                    <a:p>
                      <a:endParaRPr lang="en-US" dirty="0"/>
                    </a:p>
                    <a:p>
                      <a:endParaRPr lang="en-US" dirty="0"/>
                    </a:p>
                  </a:txBody>
                  <a:tcPr/>
                </a:tc>
                <a:extLst>
                  <a:ext uri="{0D108BD9-81ED-4DB2-BD59-A6C34878D82A}">
                    <a16:rowId xmlns:a16="http://schemas.microsoft.com/office/drawing/2014/main" val="452804844"/>
                  </a:ext>
                </a:extLst>
              </a:tr>
            </a:tbl>
          </a:graphicData>
        </a:graphic>
      </p:graphicFrame>
      <p:sp>
        <p:nvSpPr>
          <p:cNvPr id="13" name="Flowchart: Delay 12">
            <a:extLst>
              <a:ext uri="{FF2B5EF4-FFF2-40B4-BE49-F238E27FC236}">
                <a16:creationId xmlns:a16="http://schemas.microsoft.com/office/drawing/2014/main" id="{EEC51C8F-8957-7146-80B3-C6C85D4549A5}"/>
              </a:ext>
            </a:extLst>
          </p:cNvPr>
          <p:cNvSpPr/>
          <p:nvPr/>
        </p:nvSpPr>
        <p:spPr>
          <a:xfrm>
            <a:off x="9828340" y="139816"/>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ML Model Building</a:t>
            </a:r>
          </a:p>
        </p:txBody>
      </p:sp>
      <p:pic>
        <p:nvPicPr>
          <p:cNvPr id="4" name="Picture 3">
            <a:extLst>
              <a:ext uri="{FF2B5EF4-FFF2-40B4-BE49-F238E27FC236}">
                <a16:creationId xmlns:a16="http://schemas.microsoft.com/office/drawing/2014/main" id="{54E081AF-BD2F-A00E-4B08-DA6591797512}"/>
              </a:ext>
            </a:extLst>
          </p:cNvPr>
          <p:cNvPicPr>
            <a:picLocks noChangeAspect="1"/>
          </p:cNvPicPr>
          <p:nvPr/>
        </p:nvPicPr>
        <p:blipFill>
          <a:blip r:embed="rId3"/>
          <a:stretch>
            <a:fillRect/>
          </a:stretch>
        </p:blipFill>
        <p:spPr>
          <a:xfrm>
            <a:off x="1189325" y="970623"/>
            <a:ext cx="6541079" cy="504886"/>
          </a:xfrm>
          <a:prstGeom prst="rect">
            <a:avLst/>
          </a:prstGeom>
        </p:spPr>
      </p:pic>
      <p:pic>
        <p:nvPicPr>
          <p:cNvPr id="6" name="Picture 5">
            <a:extLst>
              <a:ext uri="{FF2B5EF4-FFF2-40B4-BE49-F238E27FC236}">
                <a16:creationId xmlns:a16="http://schemas.microsoft.com/office/drawing/2014/main" id="{9A9C4A8E-9E6A-3527-3C1D-888895447E3D}"/>
              </a:ext>
            </a:extLst>
          </p:cNvPr>
          <p:cNvPicPr>
            <a:picLocks noChangeAspect="1"/>
          </p:cNvPicPr>
          <p:nvPr/>
        </p:nvPicPr>
        <p:blipFill>
          <a:blip r:embed="rId4"/>
          <a:stretch>
            <a:fillRect/>
          </a:stretch>
        </p:blipFill>
        <p:spPr>
          <a:xfrm>
            <a:off x="1189325" y="2192915"/>
            <a:ext cx="7696200" cy="809625"/>
          </a:xfrm>
          <a:prstGeom prst="rect">
            <a:avLst/>
          </a:prstGeom>
        </p:spPr>
      </p:pic>
      <p:pic>
        <p:nvPicPr>
          <p:cNvPr id="8" name="Picture 7">
            <a:extLst>
              <a:ext uri="{FF2B5EF4-FFF2-40B4-BE49-F238E27FC236}">
                <a16:creationId xmlns:a16="http://schemas.microsoft.com/office/drawing/2014/main" id="{50D56449-A2FB-173D-C89C-27E8C371FB44}"/>
              </a:ext>
            </a:extLst>
          </p:cNvPr>
          <p:cNvPicPr>
            <a:picLocks noChangeAspect="1"/>
          </p:cNvPicPr>
          <p:nvPr/>
        </p:nvPicPr>
        <p:blipFill>
          <a:blip r:embed="rId5"/>
          <a:stretch>
            <a:fillRect/>
          </a:stretch>
        </p:blipFill>
        <p:spPr>
          <a:xfrm>
            <a:off x="1189325" y="3429000"/>
            <a:ext cx="4695825" cy="771525"/>
          </a:xfrm>
          <a:prstGeom prst="rect">
            <a:avLst/>
          </a:prstGeom>
        </p:spPr>
      </p:pic>
      <p:pic>
        <p:nvPicPr>
          <p:cNvPr id="10" name="Picture 9">
            <a:extLst>
              <a:ext uri="{FF2B5EF4-FFF2-40B4-BE49-F238E27FC236}">
                <a16:creationId xmlns:a16="http://schemas.microsoft.com/office/drawing/2014/main" id="{7584E4AC-5E0B-E208-8388-A2FF2B9FFEFE}"/>
              </a:ext>
            </a:extLst>
          </p:cNvPr>
          <p:cNvPicPr>
            <a:picLocks noChangeAspect="1"/>
          </p:cNvPicPr>
          <p:nvPr/>
        </p:nvPicPr>
        <p:blipFill>
          <a:blip r:embed="rId6"/>
          <a:stretch>
            <a:fillRect/>
          </a:stretch>
        </p:blipFill>
        <p:spPr>
          <a:xfrm>
            <a:off x="1189325" y="4626985"/>
            <a:ext cx="4810125" cy="771525"/>
          </a:xfrm>
          <a:prstGeom prst="rect">
            <a:avLst/>
          </a:prstGeom>
        </p:spPr>
      </p:pic>
      <p:pic>
        <p:nvPicPr>
          <p:cNvPr id="14" name="Picture 13">
            <a:extLst>
              <a:ext uri="{FF2B5EF4-FFF2-40B4-BE49-F238E27FC236}">
                <a16:creationId xmlns:a16="http://schemas.microsoft.com/office/drawing/2014/main" id="{3A30EA8C-3103-FC8E-2297-4456EC38C881}"/>
              </a:ext>
            </a:extLst>
          </p:cNvPr>
          <p:cNvPicPr>
            <a:picLocks noChangeAspect="1"/>
          </p:cNvPicPr>
          <p:nvPr/>
        </p:nvPicPr>
        <p:blipFill>
          <a:blip r:embed="rId7"/>
          <a:stretch>
            <a:fillRect/>
          </a:stretch>
        </p:blipFill>
        <p:spPr>
          <a:xfrm>
            <a:off x="1213137" y="5831223"/>
            <a:ext cx="4648200" cy="400050"/>
          </a:xfrm>
          <a:prstGeom prst="rect">
            <a:avLst/>
          </a:prstGeom>
        </p:spPr>
      </p:pic>
    </p:spTree>
    <p:extLst>
      <p:ext uri="{BB962C8B-B14F-4D97-AF65-F5344CB8AC3E}">
        <p14:creationId xmlns:p14="http://schemas.microsoft.com/office/powerpoint/2010/main" val="137344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4CFD9-7BAE-DE54-866B-92D051731AC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71670-74A2-8758-E1FA-A2250CA0007F}"/>
              </a:ext>
            </a:extLst>
          </p:cNvPr>
          <p:cNvSpPr>
            <a:spLocks noGrp="1"/>
          </p:cNvSpPr>
          <p:nvPr>
            <p:ph type="sldNum" sz="quarter" idx="4"/>
          </p:nvPr>
        </p:nvSpPr>
        <p:spPr/>
        <p:txBody>
          <a:bodyPr/>
          <a:lstStyle/>
          <a:p>
            <a:fld id="{08AB70BE-1769-45B8-85A6-0C837432C7E6}" type="slidenum">
              <a:rPr lang="en-US" smtClean="0"/>
              <a:pPr/>
              <a:t>17</a:t>
            </a:fld>
            <a:endParaRPr lang="en-US" dirty="0"/>
          </a:p>
        </p:txBody>
      </p:sp>
      <p:graphicFrame>
        <p:nvGraphicFramePr>
          <p:cNvPr id="12" name="Content Placeholder 11">
            <a:extLst>
              <a:ext uri="{FF2B5EF4-FFF2-40B4-BE49-F238E27FC236}">
                <a16:creationId xmlns:a16="http://schemas.microsoft.com/office/drawing/2014/main" id="{FC64311F-9CAE-5D4F-17C6-B2CC25E9F9C2}"/>
              </a:ext>
            </a:extLst>
          </p:cNvPr>
          <p:cNvGraphicFramePr>
            <a:graphicFrameLocks noGrp="1"/>
          </p:cNvGraphicFramePr>
          <p:nvPr>
            <p:ph sz="quarter" idx="10"/>
            <p:extLst>
              <p:ext uri="{D42A27DB-BD31-4B8C-83A1-F6EECF244321}">
                <p14:modId xmlns:p14="http://schemas.microsoft.com/office/powerpoint/2010/main" val="2611789044"/>
              </p:ext>
            </p:extLst>
          </p:nvPr>
        </p:nvGraphicFramePr>
        <p:xfrm>
          <a:off x="1081612" y="139820"/>
          <a:ext cx="8746728" cy="6428156"/>
        </p:xfrm>
        <a:graphic>
          <a:graphicData uri="http://schemas.openxmlformats.org/drawingml/2006/table">
            <a:tbl>
              <a:tblPr firstRow="1" bandRow="1">
                <a:tableStyleId>{0E3FDE45-AF77-4B5C-9715-49D594BDF05E}</a:tableStyleId>
              </a:tblPr>
              <a:tblGrid>
                <a:gridCol w="8746728">
                  <a:extLst>
                    <a:ext uri="{9D8B030D-6E8A-4147-A177-3AD203B41FA5}">
                      <a16:colId xmlns:a16="http://schemas.microsoft.com/office/drawing/2014/main" val="3873320034"/>
                    </a:ext>
                  </a:extLst>
                </a:gridCol>
              </a:tblGrid>
              <a:tr h="449544">
                <a:tc>
                  <a:txBody>
                    <a:bodyPr/>
                    <a:lstStyle/>
                    <a:p>
                      <a:r>
                        <a:rPr lang="en-US" dirty="0"/>
                        <a:t>Machine Learning Code Flow (3/4)</a:t>
                      </a:r>
                    </a:p>
                  </a:txBody>
                  <a:tcPr/>
                </a:tc>
                <a:extLst>
                  <a:ext uri="{0D108BD9-81ED-4DB2-BD59-A6C34878D82A}">
                    <a16:rowId xmlns:a16="http://schemas.microsoft.com/office/drawing/2014/main" val="373886323"/>
                  </a:ext>
                </a:extLst>
              </a:tr>
              <a:tr h="1441004">
                <a:tc>
                  <a:txBody>
                    <a:bodyPr/>
                    <a:lstStyle/>
                    <a:p>
                      <a:pPr marL="0" indent="0">
                        <a:buNone/>
                      </a:pPr>
                      <a:r>
                        <a:rPr lang="en-US" b="1" dirty="0"/>
                        <a:t># Separate features (</a:t>
                      </a:r>
                      <a:r>
                        <a:rPr lang="en-US" b="1" dirty="0" err="1"/>
                        <a:t>X_clf</a:t>
                      </a:r>
                      <a:r>
                        <a:rPr lang="en-US" b="1" dirty="0"/>
                        <a:t>) and target (</a:t>
                      </a:r>
                      <a:r>
                        <a:rPr lang="en-US" b="1" dirty="0" err="1"/>
                        <a:t>y_clf</a:t>
                      </a:r>
                      <a:r>
                        <a:rPr lang="en-US" b="1" dirty="0"/>
                        <a:t>)</a:t>
                      </a:r>
                    </a:p>
                    <a:p>
                      <a:pPr marL="0" indent="0">
                        <a:buNone/>
                      </a:pPr>
                      <a:endParaRPr lang="en-US" b="1" dirty="0"/>
                    </a:p>
                    <a:p>
                      <a:pPr marL="0" indent="0">
                        <a:buNone/>
                      </a:pPr>
                      <a:endParaRPr lang="en-US" b="1" dirty="0"/>
                    </a:p>
                  </a:txBody>
                  <a:tcPr/>
                </a:tc>
                <a:extLst>
                  <a:ext uri="{0D108BD9-81ED-4DB2-BD59-A6C34878D82A}">
                    <a16:rowId xmlns:a16="http://schemas.microsoft.com/office/drawing/2014/main" val="2178940933"/>
                  </a:ext>
                </a:extLst>
              </a:tr>
              <a:tr h="880008">
                <a:tc>
                  <a:txBody>
                    <a:bodyPr/>
                    <a:lstStyle/>
                    <a:p>
                      <a:r>
                        <a:rPr lang="en-US" b="1" dirty="0"/>
                        <a:t># Apply One-Hot Encoding to categorical features</a:t>
                      </a:r>
                    </a:p>
                    <a:p>
                      <a:endParaRPr lang="en-US" dirty="0"/>
                    </a:p>
                  </a:txBody>
                  <a:tcPr/>
                </a:tc>
                <a:extLst>
                  <a:ext uri="{0D108BD9-81ED-4DB2-BD59-A6C34878D82A}">
                    <a16:rowId xmlns:a16="http://schemas.microsoft.com/office/drawing/2014/main" val="1137693436"/>
                  </a:ext>
                </a:extLst>
              </a:tr>
              <a:tr h="1672016">
                <a:tc>
                  <a:txBody>
                    <a:bodyPr/>
                    <a:lstStyle/>
                    <a:p>
                      <a:r>
                        <a:rPr lang="en-US" b="1" dirty="0"/>
                        <a:t># Apply Feature Scaling to numerical features after one-hot encoding</a:t>
                      </a:r>
                    </a:p>
                    <a:p>
                      <a:r>
                        <a:rPr lang="en-US" b="1" dirty="0"/>
                        <a:t># Identify which columns in the encoded </a:t>
                      </a:r>
                      <a:r>
                        <a:rPr lang="en-US" b="1" dirty="0" err="1"/>
                        <a:t>dataframe</a:t>
                      </a:r>
                      <a:r>
                        <a:rPr lang="en-US" b="1" dirty="0"/>
                        <a:t> are original numerical features</a:t>
                      </a:r>
                    </a:p>
                    <a:p>
                      <a:r>
                        <a:rPr lang="en-US" b="1" dirty="0"/>
                        <a:t># Split the data into training and testing sets with stratification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418251082"/>
                  </a:ext>
                </a:extLst>
              </a:tr>
            </a:tbl>
          </a:graphicData>
        </a:graphic>
      </p:graphicFrame>
      <p:sp>
        <p:nvSpPr>
          <p:cNvPr id="13" name="Flowchart: Delay 12">
            <a:extLst>
              <a:ext uri="{FF2B5EF4-FFF2-40B4-BE49-F238E27FC236}">
                <a16:creationId xmlns:a16="http://schemas.microsoft.com/office/drawing/2014/main" id="{88096024-74D3-1AC6-0CDE-F39F5494134A}"/>
              </a:ext>
            </a:extLst>
          </p:cNvPr>
          <p:cNvSpPr/>
          <p:nvPr/>
        </p:nvSpPr>
        <p:spPr>
          <a:xfrm>
            <a:off x="9828340" y="139816"/>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ML Model Building</a:t>
            </a:r>
          </a:p>
        </p:txBody>
      </p:sp>
      <p:pic>
        <p:nvPicPr>
          <p:cNvPr id="4" name="Picture 3">
            <a:extLst>
              <a:ext uri="{FF2B5EF4-FFF2-40B4-BE49-F238E27FC236}">
                <a16:creationId xmlns:a16="http://schemas.microsoft.com/office/drawing/2014/main" id="{597D4940-BF04-BD21-6905-1BAC2A6DA4E9}"/>
              </a:ext>
            </a:extLst>
          </p:cNvPr>
          <p:cNvPicPr>
            <a:picLocks noChangeAspect="1"/>
          </p:cNvPicPr>
          <p:nvPr/>
        </p:nvPicPr>
        <p:blipFill>
          <a:blip r:embed="rId3"/>
          <a:stretch>
            <a:fillRect/>
          </a:stretch>
        </p:blipFill>
        <p:spPr>
          <a:xfrm>
            <a:off x="1212705" y="1025237"/>
            <a:ext cx="4986066" cy="855518"/>
          </a:xfrm>
          <a:prstGeom prst="rect">
            <a:avLst/>
          </a:prstGeom>
        </p:spPr>
      </p:pic>
      <p:pic>
        <p:nvPicPr>
          <p:cNvPr id="6" name="Picture 5">
            <a:extLst>
              <a:ext uri="{FF2B5EF4-FFF2-40B4-BE49-F238E27FC236}">
                <a16:creationId xmlns:a16="http://schemas.microsoft.com/office/drawing/2014/main" id="{217E7EE7-DB4D-C9EE-CEFC-C5741A039954}"/>
              </a:ext>
            </a:extLst>
          </p:cNvPr>
          <p:cNvPicPr>
            <a:picLocks noChangeAspect="1"/>
          </p:cNvPicPr>
          <p:nvPr/>
        </p:nvPicPr>
        <p:blipFill>
          <a:blip r:embed="rId4"/>
          <a:stretch>
            <a:fillRect/>
          </a:stretch>
        </p:blipFill>
        <p:spPr>
          <a:xfrm>
            <a:off x="1212705" y="2421365"/>
            <a:ext cx="6686550" cy="400050"/>
          </a:xfrm>
          <a:prstGeom prst="rect">
            <a:avLst/>
          </a:prstGeom>
        </p:spPr>
      </p:pic>
      <p:pic>
        <p:nvPicPr>
          <p:cNvPr id="8" name="Picture 7">
            <a:extLst>
              <a:ext uri="{FF2B5EF4-FFF2-40B4-BE49-F238E27FC236}">
                <a16:creationId xmlns:a16="http://schemas.microsoft.com/office/drawing/2014/main" id="{E895AC6E-9F94-0EA7-338B-E1BAC0664918}"/>
              </a:ext>
            </a:extLst>
          </p:cNvPr>
          <p:cNvPicPr>
            <a:picLocks noChangeAspect="1"/>
          </p:cNvPicPr>
          <p:nvPr/>
        </p:nvPicPr>
        <p:blipFill>
          <a:blip r:embed="rId5"/>
          <a:stretch>
            <a:fillRect/>
          </a:stretch>
        </p:blipFill>
        <p:spPr>
          <a:xfrm>
            <a:off x="1189895" y="4086926"/>
            <a:ext cx="8524875" cy="2333625"/>
          </a:xfrm>
          <a:prstGeom prst="rect">
            <a:avLst/>
          </a:prstGeom>
        </p:spPr>
      </p:pic>
    </p:spTree>
    <p:extLst>
      <p:ext uri="{BB962C8B-B14F-4D97-AF65-F5344CB8AC3E}">
        <p14:creationId xmlns:p14="http://schemas.microsoft.com/office/powerpoint/2010/main" val="81438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BCDEE-ACB3-4AA2-6D2A-FE089CC366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19142A-E8B8-5294-7CC3-3577B18CE65E}"/>
              </a:ext>
            </a:extLst>
          </p:cNvPr>
          <p:cNvSpPr>
            <a:spLocks noGrp="1"/>
          </p:cNvSpPr>
          <p:nvPr>
            <p:ph type="sldNum" sz="quarter" idx="4"/>
          </p:nvPr>
        </p:nvSpPr>
        <p:spPr/>
        <p:txBody>
          <a:bodyPr/>
          <a:lstStyle/>
          <a:p>
            <a:fld id="{08AB70BE-1769-45B8-85A6-0C837432C7E6}" type="slidenum">
              <a:rPr lang="en-US" smtClean="0"/>
              <a:pPr/>
              <a:t>18</a:t>
            </a:fld>
            <a:endParaRPr lang="en-US" dirty="0"/>
          </a:p>
        </p:txBody>
      </p:sp>
      <p:graphicFrame>
        <p:nvGraphicFramePr>
          <p:cNvPr id="12" name="Content Placeholder 11">
            <a:extLst>
              <a:ext uri="{FF2B5EF4-FFF2-40B4-BE49-F238E27FC236}">
                <a16:creationId xmlns:a16="http://schemas.microsoft.com/office/drawing/2014/main" id="{F2251B43-0198-2F17-220A-419D90A88980}"/>
              </a:ext>
            </a:extLst>
          </p:cNvPr>
          <p:cNvGraphicFramePr>
            <a:graphicFrameLocks noGrp="1"/>
          </p:cNvGraphicFramePr>
          <p:nvPr>
            <p:ph sz="quarter" idx="10"/>
            <p:extLst>
              <p:ext uri="{D42A27DB-BD31-4B8C-83A1-F6EECF244321}">
                <p14:modId xmlns:p14="http://schemas.microsoft.com/office/powerpoint/2010/main" val="1543518652"/>
              </p:ext>
            </p:extLst>
          </p:nvPr>
        </p:nvGraphicFramePr>
        <p:xfrm>
          <a:off x="1081612" y="139816"/>
          <a:ext cx="8633158" cy="6636849"/>
        </p:xfrm>
        <a:graphic>
          <a:graphicData uri="http://schemas.openxmlformats.org/drawingml/2006/table">
            <a:tbl>
              <a:tblPr firstRow="1" bandRow="1">
                <a:tableStyleId>{0E3FDE45-AF77-4B5C-9715-49D594BDF05E}</a:tableStyleId>
              </a:tblPr>
              <a:tblGrid>
                <a:gridCol w="8633158">
                  <a:extLst>
                    <a:ext uri="{9D8B030D-6E8A-4147-A177-3AD203B41FA5}">
                      <a16:colId xmlns:a16="http://schemas.microsoft.com/office/drawing/2014/main" val="3873320034"/>
                    </a:ext>
                  </a:extLst>
                </a:gridCol>
              </a:tblGrid>
              <a:tr h="575715">
                <a:tc>
                  <a:txBody>
                    <a:bodyPr/>
                    <a:lstStyle/>
                    <a:p>
                      <a:r>
                        <a:rPr lang="en-US" dirty="0"/>
                        <a:t>Machine Learning Code Flow 4/4)</a:t>
                      </a:r>
                    </a:p>
                  </a:txBody>
                  <a:tcPr/>
                </a:tc>
                <a:extLst>
                  <a:ext uri="{0D108BD9-81ED-4DB2-BD59-A6C34878D82A}">
                    <a16:rowId xmlns:a16="http://schemas.microsoft.com/office/drawing/2014/main" val="373886323"/>
                  </a:ext>
                </a:extLst>
              </a:tr>
              <a:tr h="1845444">
                <a:tc>
                  <a:txBody>
                    <a:bodyPr/>
                    <a:lstStyle/>
                    <a:p>
                      <a:pPr marL="0" indent="0">
                        <a:buNone/>
                      </a:pPr>
                      <a:r>
                        <a:rPr lang="en-US" b="1" dirty="0"/>
                        <a:t># Initialize and train the Support Vector Classifier (SVC) model# Using an '</a:t>
                      </a:r>
                      <a:r>
                        <a:rPr lang="en-US" b="1" dirty="0" err="1"/>
                        <a:t>rbf</a:t>
                      </a:r>
                      <a:r>
                        <a:rPr lang="en-US" b="1" dirty="0"/>
                        <a:t>' kernel for potentially better performance with non-linear relationships.# C=1.0 is a default regularization parameter.</a:t>
                      </a:r>
                    </a:p>
                  </a:txBody>
                  <a:tcPr/>
                </a:tc>
                <a:extLst>
                  <a:ext uri="{0D108BD9-81ED-4DB2-BD59-A6C34878D82A}">
                    <a16:rowId xmlns:a16="http://schemas.microsoft.com/office/drawing/2014/main" val="2178940933"/>
                  </a:ext>
                </a:extLst>
              </a:tr>
              <a:tr h="923533">
                <a:tc>
                  <a:txBody>
                    <a:bodyPr/>
                    <a:lstStyle/>
                    <a:p>
                      <a:r>
                        <a:rPr lang="en-US" b="1" dirty="0"/>
                        <a:t># Make predictions on the test set</a:t>
                      </a:r>
                    </a:p>
                    <a:p>
                      <a:endParaRPr lang="en-US" dirty="0"/>
                    </a:p>
                  </a:txBody>
                  <a:tcPr/>
                </a:tc>
                <a:extLst>
                  <a:ext uri="{0D108BD9-81ED-4DB2-BD59-A6C34878D82A}">
                    <a16:rowId xmlns:a16="http://schemas.microsoft.com/office/drawing/2014/main" val="1137693436"/>
                  </a:ext>
                </a:extLst>
              </a:tr>
              <a:tr h="1683613">
                <a:tc>
                  <a:txBody>
                    <a:bodyPr/>
                    <a:lstStyle/>
                    <a:p>
                      <a:r>
                        <a:rPr lang="en-US" b="1" dirty="0"/>
                        <a:t># Evaluate the model</a:t>
                      </a:r>
                    </a:p>
                    <a:p>
                      <a:endParaRPr lang="en-US" b="1"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418251082"/>
                  </a:ext>
                </a:extLst>
              </a:tr>
              <a:tr h="1554797">
                <a:tc>
                  <a:txBody>
                    <a:bodyPr/>
                    <a:lstStyle/>
                    <a:p>
                      <a:r>
                        <a:rPr lang="en-US" b="1" dirty="0"/>
                        <a:t># Print Model Evaluation Metrics</a:t>
                      </a:r>
                    </a:p>
                  </a:txBody>
                  <a:tcPr/>
                </a:tc>
                <a:extLst>
                  <a:ext uri="{0D108BD9-81ED-4DB2-BD59-A6C34878D82A}">
                    <a16:rowId xmlns:a16="http://schemas.microsoft.com/office/drawing/2014/main" val="2366637779"/>
                  </a:ext>
                </a:extLst>
              </a:tr>
            </a:tbl>
          </a:graphicData>
        </a:graphic>
      </p:graphicFrame>
      <p:sp>
        <p:nvSpPr>
          <p:cNvPr id="13" name="Flowchart: Delay 12">
            <a:extLst>
              <a:ext uri="{FF2B5EF4-FFF2-40B4-BE49-F238E27FC236}">
                <a16:creationId xmlns:a16="http://schemas.microsoft.com/office/drawing/2014/main" id="{DE925243-A3B4-B59D-BD0B-7FCCD54B8675}"/>
              </a:ext>
            </a:extLst>
          </p:cNvPr>
          <p:cNvSpPr/>
          <p:nvPr/>
        </p:nvSpPr>
        <p:spPr>
          <a:xfrm>
            <a:off x="9828340" y="139816"/>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ML Model Building</a:t>
            </a:r>
          </a:p>
        </p:txBody>
      </p:sp>
      <p:pic>
        <p:nvPicPr>
          <p:cNvPr id="4" name="Picture 3">
            <a:extLst>
              <a:ext uri="{FF2B5EF4-FFF2-40B4-BE49-F238E27FC236}">
                <a16:creationId xmlns:a16="http://schemas.microsoft.com/office/drawing/2014/main" id="{FB3518AD-295B-5F77-AE1B-7615107E9FFC}"/>
              </a:ext>
            </a:extLst>
          </p:cNvPr>
          <p:cNvPicPr>
            <a:picLocks noChangeAspect="1"/>
          </p:cNvPicPr>
          <p:nvPr/>
        </p:nvPicPr>
        <p:blipFill>
          <a:blip r:embed="rId3"/>
          <a:stretch>
            <a:fillRect/>
          </a:stretch>
        </p:blipFill>
        <p:spPr>
          <a:xfrm>
            <a:off x="1189326" y="1590350"/>
            <a:ext cx="7383174" cy="941960"/>
          </a:xfrm>
          <a:prstGeom prst="rect">
            <a:avLst/>
          </a:prstGeom>
        </p:spPr>
      </p:pic>
      <p:pic>
        <p:nvPicPr>
          <p:cNvPr id="6" name="Picture 5">
            <a:extLst>
              <a:ext uri="{FF2B5EF4-FFF2-40B4-BE49-F238E27FC236}">
                <a16:creationId xmlns:a16="http://schemas.microsoft.com/office/drawing/2014/main" id="{B50E61AD-47DC-C37D-DAF9-A46DA385D36D}"/>
              </a:ext>
            </a:extLst>
          </p:cNvPr>
          <p:cNvPicPr>
            <a:picLocks noChangeAspect="1"/>
          </p:cNvPicPr>
          <p:nvPr/>
        </p:nvPicPr>
        <p:blipFill>
          <a:blip r:embed="rId4"/>
          <a:stretch>
            <a:fillRect/>
          </a:stretch>
        </p:blipFill>
        <p:spPr>
          <a:xfrm>
            <a:off x="1205345" y="2919193"/>
            <a:ext cx="3916605" cy="485343"/>
          </a:xfrm>
          <a:prstGeom prst="rect">
            <a:avLst/>
          </a:prstGeom>
        </p:spPr>
      </p:pic>
      <p:pic>
        <p:nvPicPr>
          <p:cNvPr id="8" name="Picture 7">
            <a:extLst>
              <a:ext uri="{FF2B5EF4-FFF2-40B4-BE49-F238E27FC236}">
                <a16:creationId xmlns:a16="http://schemas.microsoft.com/office/drawing/2014/main" id="{764FD45C-55EF-19CD-1E33-465435BED289}"/>
              </a:ext>
            </a:extLst>
          </p:cNvPr>
          <p:cNvPicPr>
            <a:picLocks noChangeAspect="1"/>
          </p:cNvPicPr>
          <p:nvPr/>
        </p:nvPicPr>
        <p:blipFill>
          <a:blip r:embed="rId5"/>
          <a:stretch>
            <a:fillRect/>
          </a:stretch>
        </p:blipFill>
        <p:spPr>
          <a:xfrm>
            <a:off x="1205345" y="3962776"/>
            <a:ext cx="5810250" cy="981075"/>
          </a:xfrm>
          <a:prstGeom prst="rect">
            <a:avLst/>
          </a:prstGeom>
        </p:spPr>
      </p:pic>
      <p:pic>
        <p:nvPicPr>
          <p:cNvPr id="10" name="Picture 9">
            <a:extLst>
              <a:ext uri="{FF2B5EF4-FFF2-40B4-BE49-F238E27FC236}">
                <a16:creationId xmlns:a16="http://schemas.microsoft.com/office/drawing/2014/main" id="{A11BD652-BB23-26B9-AE95-E3652E80A7E8}"/>
              </a:ext>
            </a:extLst>
          </p:cNvPr>
          <p:cNvPicPr>
            <a:picLocks noChangeAspect="1"/>
          </p:cNvPicPr>
          <p:nvPr/>
        </p:nvPicPr>
        <p:blipFill>
          <a:blip r:embed="rId6"/>
          <a:stretch>
            <a:fillRect/>
          </a:stretch>
        </p:blipFill>
        <p:spPr>
          <a:xfrm>
            <a:off x="1189326" y="5554046"/>
            <a:ext cx="7067550" cy="962025"/>
          </a:xfrm>
          <a:prstGeom prst="rect">
            <a:avLst/>
          </a:prstGeom>
        </p:spPr>
      </p:pic>
    </p:spTree>
    <p:extLst>
      <p:ext uri="{BB962C8B-B14F-4D97-AF65-F5344CB8AC3E}">
        <p14:creationId xmlns:p14="http://schemas.microsoft.com/office/powerpoint/2010/main" val="320492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9F474-D69E-3DA8-F698-1B11B0F109E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6B8025A-F8A1-BE9F-2967-5579BAF2F32F}"/>
              </a:ext>
            </a:extLst>
          </p:cNvPr>
          <p:cNvSpPr>
            <a:spLocks noGrp="1"/>
          </p:cNvSpPr>
          <p:nvPr>
            <p:ph type="title"/>
          </p:nvPr>
        </p:nvSpPr>
        <p:spPr/>
        <p:txBody>
          <a:bodyPr/>
          <a:lstStyle/>
          <a:p>
            <a:r>
              <a:rPr lang="en-US" b="1" dirty="0">
                <a:solidFill>
                  <a:schemeClr val="tx1"/>
                </a:solidFill>
              </a:rPr>
              <a:t>Best Model Performance Metric</a:t>
            </a:r>
          </a:p>
        </p:txBody>
      </p:sp>
      <p:sp>
        <p:nvSpPr>
          <p:cNvPr id="2" name="Slide Number Placeholder 1">
            <a:extLst>
              <a:ext uri="{FF2B5EF4-FFF2-40B4-BE49-F238E27FC236}">
                <a16:creationId xmlns:a16="http://schemas.microsoft.com/office/drawing/2014/main" id="{C94ED8CE-1E50-C5BF-67B8-ADFE2955683D}"/>
              </a:ext>
            </a:extLst>
          </p:cNvPr>
          <p:cNvSpPr>
            <a:spLocks noGrp="1"/>
          </p:cNvSpPr>
          <p:nvPr>
            <p:ph type="sldNum" sz="quarter" idx="4"/>
          </p:nvPr>
        </p:nvSpPr>
        <p:spPr/>
        <p:txBody>
          <a:bodyPr/>
          <a:lstStyle/>
          <a:p>
            <a:fld id="{08AB70BE-1769-45B8-85A6-0C837432C7E6}" type="slidenum">
              <a:rPr lang="en-US" smtClean="0"/>
              <a:pPr/>
              <a:t>19</a:t>
            </a:fld>
            <a:endParaRPr lang="en-US" dirty="0"/>
          </a:p>
        </p:txBody>
      </p:sp>
      <p:graphicFrame>
        <p:nvGraphicFramePr>
          <p:cNvPr id="7" name="Content Placeholder 6">
            <a:extLst>
              <a:ext uri="{FF2B5EF4-FFF2-40B4-BE49-F238E27FC236}">
                <a16:creationId xmlns:a16="http://schemas.microsoft.com/office/drawing/2014/main" id="{9E12C3AA-3C49-996C-654E-33C4DE435209}"/>
              </a:ext>
            </a:extLst>
          </p:cNvPr>
          <p:cNvGraphicFramePr>
            <a:graphicFrameLocks noGrp="1"/>
          </p:cNvGraphicFramePr>
          <p:nvPr>
            <p:ph sz="quarter" idx="10"/>
            <p:extLst>
              <p:ext uri="{D42A27DB-BD31-4B8C-83A1-F6EECF244321}">
                <p14:modId xmlns:p14="http://schemas.microsoft.com/office/powerpoint/2010/main" val="1272579278"/>
              </p:ext>
            </p:extLst>
          </p:nvPr>
        </p:nvGraphicFramePr>
        <p:xfrm>
          <a:off x="342900" y="1483591"/>
          <a:ext cx="11690216" cy="3703590"/>
        </p:xfrm>
        <a:graphic>
          <a:graphicData uri="http://schemas.openxmlformats.org/drawingml/2006/table">
            <a:tbl>
              <a:tblPr>
                <a:tableStyleId>{0E3FDE45-AF77-4B5C-9715-49D594BDF05E}</a:tableStyleId>
              </a:tblPr>
              <a:tblGrid>
                <a:gridCol w="3632038">
                  <a:extLst>
                    <a:ext uri="{9D8B030D-6E8A-4147-A177-3AD203B41FA5}">
                      <a16:colId xmlns:a16="http://schemas.microsoft.com/office/drawing/2014/main" val="941055864"/>
                    </a:ext>
                  </a:extLst>
                </a:gridCol>
                <a:gridCol w="1688075">
                  <a:extLst>
                    <a:ext uri="{9D8B030D-6E8A-4147-A177-3AD203B41FA5}">
                      <a16:colId xmlns:a16="http://schemas.microsoft.com/office/drawing/2014/main" val="294351341"/>
                    </a:ext>
                  </a:extLst>
                </a:gridCol>
                <a:gridCol w="1293180">
                  <a:extLst>
                    <a:ext uri="{9D8B030D-6E8A-4147-A177-3AD203B41FA5}">
                      <a16:colId xmlns:a16="http://schemas.microsoft.com/office/drawing/2014/main" val="357066149"/>
                    </a:ext>
                  </a:extLst>
                </a:gridCol>
                <a:gridCol w="1079660">
                  <a:extLst>
                    <a:ext uri="{9D8B030D-6E8A-4147-A177-3AD203B41FA5}">
                      <a16:colId xmlns:a16="http://schemas.microsoft.com/office/drawing/2014/main" val="844685899"/>
                    </a:ext>
                  </a:extLst>
                </a:gridCol>
                <a:gridCol w="1348190">
                  <a:extLst>
                    <a:ext uri="{9D8B030D-6E8A-4147-A177-3AD203B41FA5}">
                      <a16:colId xmlns:a16="http://schemas.microsoft.com/office/drawing/2014/main" val="2696195818"/>
                    </a:ext>
                  </a:extLst>
                </a:gridCol>
                <a:gridCol w="2649073">
                  <a:extLst>
                    <a:ext uri="{9D8B030D-6E8A-4147-A177-3AD203B41FA5}">
                      <a16:colId xmlns:a16="http://schemas.microsoft.com/office/drawing/2014/main" val="1944786818"/>
                    </a:ext>
                  </a:extLst>
                </a:gridCol>
              </a:tblGrid>
              <a:tr h="613545">
                <a:tc>
                  <a:txBody>
                    <a:bodyPr/>
                    <a:lstStyle/>
                    <a:p>
                      <a:pPr algn="l" fontAlgn="b">
                        <a:buNone/>
                      </a:pPr>
                      <a:r>
                        <a:rPr lang="en-US" sz="2000" b="1" u="none" strike="noStrike" dirty="0">
                          <a:effectLst/>
                        </a:rPr>
                        <a:t>Model Performance Comparison</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Accuracy</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Precision</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Recall</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F1 Score</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Comments</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3864905453"/>
                  </a:ext>
                </a:extLst>
              </a:tr>
              <a:tr h="613545">
                <a:tc>
                  <a:txBody>
                    <a:bodyPr/>
                    <a:lstStyle/>
                    <a:p>
                      <a:pPr algn="l" fontAlgn="b">
                        <a:buNone/>
                      </a:pPr>
                      <a:r>
                        <a:rPr lang="en-US" sz="2000" b="1" u="none" strike="noStrike" dirty="0">
                          <a:effectLst/>
                        </a:rPr>
                        <a:t>Random Forest Regressor</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1.00</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1600" b="1" u="none" strike="noStrike" dirty="0">
                          <a:effectLst/>
                        </a:rPr>
                        <a:t>Overfitting. Not Adopted</a:t>
                      </a:r>
                      <a:endParaRPr lang="en-US" sz="16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2805246637"/>
                  </a:ext>
                </a:extLst>
              </a:tr>
              <a:tr h="613545">
                <a:tc>
                  <a:txBody>
                    <a:bodyPr/>
                    <a:lstStyle/>
                    <a:p>
                      <a:pPr algn="l" fontAlgn="b">
                        <a:buNone/>
                      </a:pPr>
                      <a:r>
                        <a:rPr lang="en-US" sz="2000" b="1" u="none" strike="noStrike">
                          <a:effectLst/>
                        </a:rPr>
                        <a:t>Gradient Boosting Regressor (LightGBM)</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1.00</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1.00</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1600" b="1" u="none" strike="noStrike" dirty="0">
                          <a:effectLst/>
                        </a:rPr>
                        <a:t>Overfitting. Not Adopted</a:t>
                      </a:r>
                      <a:endParaRPr lang="en-US" sz="16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1826363567"/>
                  </a:ext>
                </a:extLst>
              </a:tr>
              <a:tr h="613545">
                <a:tc>
                  <a:txBody>
                    <a:bodyPr/>
                    <a:lstStyle/>
                    <a:p>
                      <a:pPr algn="l" fontAlgn="b">
                        <a:buNone/>
                      </a:pPr>
                      <a:r>
                        <a:rPr lang="en-US" sz="2000" b="1" u="none" strike="noStrike">
                          <a:effectLst/>
                        </a:rPr>
                        <a:t>Logistic Regression model</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0.8818</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0.8217</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0.961</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dirty="0">
                          <a:effectLst/>
                        </a:rPr>
                        <a:t>0.8859</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1600" b="1" u="none" strike="noStrike" dirty="0">
                          <a:effectLst/>
                        </a:rPr>
                        <a:t>Include Evaluation list</a:t>
                      </a:r>
                      <a:endParaRPr lang="en-US" sz="16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3184790344"/>
                  </a:ext>
                </a:extLst>
              </a:tr>
              <a:tr h="613545">
                <a:tc>
                  <a:txBody>
                    <a:bodyPr/>
                    <a:lstStyle/>
                    <a:p>
                      <a:pPr algn="l" fontAlgn="b">
                        <a:buNone/>
                      </a:pPr>
                      <a:r>
                        <a:rPr lang="en-US" sz="2000" b="1" u="none" strike="noStrike">
                          <a:effectLst/>
                        </a:rPr>
                        <a:t>Support Vector Regressor (SVR)</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0.8958</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0.8315</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0.981</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0.8999</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1600" b="1" u="none" strike="noStrike" dirty="0">
                          <a:effectLst/>
                        </a:rPr>
                        <a:t>Include Evaluation list</a:t>
                      </a:r>
                      <a:endParaRPr lang="en-US" sz="16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2540532882"/>
                  </a:ext>
                </a:extLst>
              </a:tr>
              <a:tr h="613545">
                <a:tc>
                  <a:txBody>
                    <a:bodyPr/>
                    <a:lstStyle/>
                    <a:p>
                      <a:pPr algn="l" fontAlgn="b">
                        <a:buNone/>
                      </a:pPr>
                      <a:r>
                        <a:rPr lang="en-US" sz="2000" b="1" u="none" strike="noStrike" dirty="0">
                          <a:effectLst/>
                        </a:rPr>
                        <a:t>K-Nearest Neighbors (KNN) Regressor</a:t>
                      </a:r>
                      <a:endParaRPr lang="en-US" sz="20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0.8227</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0.7781</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0.88</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2000" b="1" u="none" strike="noStrike">
                          <a:effectLst/>
                        </a:rPr>
                        <a:t>0.8257</a:t>
                      </a:r>
                      <a:endParaRPr lang="en-US" sz="2000" b="1" i="0" u="none" strike="noStrike">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pPr algn="l" fontAlgn="b">
                        <a:buNone/>
                      </a:pPr>
                      <a:r>
                        <a:rPr lang="en-US" sz="1600" b="1" u="none" strike="noStrike" dirty="0">
                          <a:effectLst/>
                        </a:rPr>
                        <a:t>Include Evaluation list</a:t>
                      </a:r>
                      <a:endParaRPr lang="en-US" sz="1600" b="1" i="0" u="none" strike="noStrike" dirty="0">
                        <a:solidFill>
                          <a:srgbClr val="000000"/>
                        </a:solidFill>
                        <a:effectLst/>
                        <a:latin typeface="Aptos Narrow" panose="020B0004020202020204" pitchFamily="34" charset="0"/>
                      </a:endParaRPr>
                    </a:p>
                  </a:txBody>
                  <a:tcPr marL="9525" marR="9525" marT="9525" marB="0" anchor="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255090544"/>
                  </a:ext>
                </a:extLst>
              </a:tr>
            </a:tbl>
          </a:graphicData>
        </a:graphic>
      </p:graphicFrame>
    </p:spTree>
    <p:extLst>
      <p:ext uri="{BB962C8B-B14F-4D97-AF65-F5344CB8AC3E}">
        <p14:creationId xmlns:p14="http://schemas.microsoft.com/office/powerpoint/2010/main" val="153089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792FA6C-AB49-E93D-A28D-320B5ED472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09A4A58-FA69-C8FE-C551-F43276D3C1B4}"/>
              </a:ext>
            </a:extLst>
          </p:cNvPr>
          <p:cNvSpPr>
            <a:spLocks noGrp="1"/>
          </p:cNvSpPr>
          <p:nvPr>
            <p:ph type="title"/>
          </p:nvPr>
        </p:nvSpPr>
        <p:spPr/>
        <p:txBody>
          <a:bodyPr/>
          <a:lstStyle/>
          <a:p>
            <a:r>
              <a:rPr lang="en-US" b="1" dirty="0">
                <a:solidFill>
                  <a:schemeClr val="bg1"/>
                </a:solidFill>
              </a:rPr>
              <a:t>Problem Statement </a:t>
            </a:r>
          </a:p>
        </p:txBody>
      </p:sp>
      <p:sp>
        <p:nvSpPr>
          <p:cNvPr id="4" name="Content Placeholder 3">
            <a:extLst>
              <a:ext uri="{FF2B5EF4-FFF2-40B4-BE49-F238E27FC236}">
                <a16:creationId xmlns:a16="http://schemas.microsoft.com/office/drawing/2014/main" id="{2BD86ECE-9D43-ECDA-C544-9EE4BF55E4DB}"/>
              </a:ext>
            </a:extLst>
          </p:cNvPr>
          <p:cNvSpPr>
            <a:spLocks noGrp="1"/>
          </p:cNvSpPr>
          <p:nvPr>
            <p:ph sz="quarter" idx="10"/>
          </p:nvPr>
        </p:nvSpPr>
        <p:spPr>
          <a:xfrm>
            <a:off x="1381748" y="1922341"/>
            <a:ext cx="9525000" cy="3317875"/>
          </a:xfrm>
        </p:spPr>
        <p:txBody>
          <a:bodyPr>
            <a:normAutofit/>
          </a:bodyPr>
          <a:lstStyle/>
          <a:p>
            <a:pPr algn="just"/>
            <a:r>
              <a:rPr lang="en-US" dirty="0">
                <a:solidFill>
                  <a:schemeClr val="bg1"/>
                </a:solidFill>
                <a:latin typeface="Arial Rounded MT Bold" panose="020F0704030504030204" pitchFamily="34" charset="0"/>
                <a:ea typeface="Cambria" panose="02040503050406030204" pitchFamily="18" charset="0"/>
              </a:rPr>
              <a:t>Predict a categorical outcome of "Sales" versus "Industry", "Product Name", "Opportunity Type", "Amount", "Opportunity Quantity", "Discount Granted", "Customer Count", "Account Type", "Billing Region", "Stage". Validate the model. Report model based on performance metric of accuracy, precision, recall and F1 score.</a:t>
            </a:r>
          </a:p>
          <a:p>
            <a:endParaRPr lang="en-US" b="1" dirty="0">
              <a:solidFill>
                <a:schemeClr val="bg1"/>
              </a:solidFill>
              <a:latin typeface="Cambria" panose="02040503050406030204" pitchFamily="18" charset="0"/>
              <a:ea typeface="Cambria" panose="02040503050406030204" pitchFamily="18" charset="0"/>
            </a:endParaRPr>
          </a:p>
          <a:p>
            <a:pPr marL="0" indent="0">
              <a:buNone/>
            </a:pPr>
            <a:r>
              <a:rPr lang="en-US" sz="3600" b="1" dirty="0">
                <a:solidFill>
                  <a:schemeClr val="bg1"/>
                </a:solidFill>
                <a:latin typeface="+mj-lt"/>
                <a:ea typeface="+mj-ea"/>
                <a:cs typeface="+mj-cs"/>
              </a:rPr>
              <a:t>Goal:</a:t>
            </a:r>
          </a:p>
          <a:p>
            <a:r>
              <a:rPr lang="en-US" dirty="0">
                <a:solidFill>
                  <a:schemeClr val="bg1"/>
                </a:solidFill>
                <a:latin typeface="Arial Rounded MT Bold" panose="020F0704030504030204" pitchFamily="34" charset="0"/>
                <a:ea typeface="Cambria" panose="02040503050406030204" pitchFamily="18" charset="0"/>
              </a:rPr>
              <a:t>Build a machine learning model to predict Sales through related Categorical feature of importances</a:t>
            </a:r>
          </a:p>
        </p:txBody>
      </p:sp>
      <p:sp>
        <p:nvSpPr>
          <p:cNvPr id="2" name="Slide Number Placeholder 1">
            <a:extLst>
              <a:ext uri="{FF2B5EF4-FFF2-40B4-BE49-F238E27FC236}">
                <a16:creationId xmlns:a16="http://schemas.microsoft.com/office/drawing/2014/main" id="{8E49EE50-AE0F-6664-9037-475A78B9CA66}"/>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151088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045BA-30EE-B08F-565D-4C95B7A42E6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350D79-FDE3-357B-07EB-0A2A1C835051}"/>
              </a:ext>
            </a:extLst>
          </p:cNvPr>
          <p:cNvSpPr>
            <a:spLocks noGrp="1"/>
          </p:cNvSpPr>
          <p:nvPr>
            <p:ph type="sldNum" sz="quarter" idx="4"/>
          </p:nvPr>
        </p:nvSpPr>
        <p:spPr/>
        <p:txBody>
          <a:bodyPr/>
          <a:lstStyle/>
          <a:p>
            <a:fld id="{08AB70BE-1769-45B8-85A6-0C837432C7E6}" type="slidenum">
              <a:rPr lang="en-US" smtClean="0"/>
              <a:pPr/>
              <a:t>20</a:t>
            </a:fld>
            <a:endParaRPr lang="en-US" dirty="0"/>
          </a:p>
        </p:txBody>
      </p:sp>
      <p:sp>
        <p:nvSpPr>
          <p:cNvPr id="3" name="Flowchart: Delay 2">
            <a:extLst>
              <a:ext uri="{FF2B5EF4-FFF2-40B4-BE49-F238E27FC236}">
                <a16:creationId xmlns:a16="http://schemas.microsoft.com/office/drawing/2014/main" id="{1532C0FC-B4B0-182D-6676-0E7E3479FB8F}"/>
              </a:ext>
            </a:extLst>
          </p:cNvPr>
          <p:cNvSpPr/>
          <p:nvPr/>
        </p:nvSpPr>
        <p:spPr>
          <a:xfrm>
            <a:off x="824211" y="0"/>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sz="3200" b="1" dirty="0">
                <a:solidFill>
                  <a:schemeClr val="tx1"/>
                </a:solidFill>
                <a:latin typeface="Rockwell Condensed" panose="02060603050405020104" pitchFamily="18" charset="0"/>
                <a:cs typeface="Segoe UI Light" panose="020B0502040204020203" pitchFamily="34" charset="0"/>
              </a:rPr>
              <a:t>Deployment</a:t>
            </a:r>
          </a:p>
        </p:txBody>
      </p:sp>
      <p:graphicFrame>
        <p:nvGraphicFramePr>
          <p:cNvPr id="12" name="Content Placeholder 11">
            <a:extLst>
              <a:ext uri="{FF2B5EF4-FFF2-40B4-BE49-F238E27FC236}">
                <a16:creationId xmlns:a16="http://schemas.microsoft.com/office/drawing/2014/main" id="{AE30C931-C4C3-9C49-C469-382C812925DE}"/>
              </a:ext>
            </a:extLst>
          </p:cNvPr>
          <p:cNvGraphicFramePr>
            <a:graphicFrameLocks noGrp="1"/>
          </p:cNvGraphicFramePr>
          <p:nvPr>
            <p:ph sz="quarter" idx="10"/>
            <p:extLst>
              <p:ext uri="{D42A27DB-BD31-4B8C-83A1-F6EECF244321}">
                <p14:modId xmlns:p14="http://schemas.microsoft.com/office/powerpoint/2010/main" val="1455501818"/>
              </p:ext>
            </p:extLst>
          </p:nvPr>
        </p:nvGraphicFramePr>
        <p:xfrm>
          <a:off x="8380524" y="245838"/>
          <a:ext cx="3811476" cy="2560320"/>
        </p:xfrm>
        <a:graphic>
          <a:graphicData uri="http://schemas.openxmlformats.org/drawingml/2006/table">
            <a:tbl>
              <a:tblPr firstRow="1" bandRow="1">
                <a:tableStyleId>{0E3FDE45-AF77-4B5C-9715-49D594BDF05E}</a:tableStyleId>
              </a:tblPr>
              <a:tblGrid>
                <a:gridCol w="3811476">
                  <a:extLst>
                    <a:ext uri="{9D8B030D-6E8A-4147-A177-3AD203B41FA5}">
                      <a16:colId xmlns:a16="http://schemas.microsoft.com/office/drawing/2014/main" val="3873320034"/>
                    </a:ext>
                  </a:extLst>
                </a:gridCol>
              </a:tblGrid>
              <a:tr h="212219">
                <a:tc>
                  <a:txBody>
                    <a:bodyPr/>
                    <a:lstStyle/>
                    <a:p>
                      <a:pPr marL="285750" indent="-285750">
                        <a:buFont typeface="Wingdings" panose="05000000000000000000" pitchFamily="2" charset="2"/>
                        <a:buChar char="Ø"/>
                      </a:pPr>
                      <a:r>
                        <a:rPr lang="en-US" dirty="0"/>
                        <a:t>SVM ML model Deployed with </a:t>
                      </a:r>
                      <a:r>
                        <a:rPr lang="en-US" dirty="0" err="1"/>
                        <a:t>Gradio</a:t>
                      </a:r>
                      <a:r>
                        <a:rPr lang="en-US" dirty="0"/>
                        <a:t> Interface</a:t>
                      </a:r>
                    </a:p>
                  </a:txBody>
                  <a:tcPr/>
                </a:tc>
                <a:extLst>
                  <a:ext uri="{0D108BD9-81ED-4DB2-BD59-A6C34878D82A}">
                    <a16:rowId xmlns:a16="http://schemas.microsoft.com/office/drawing/2014/main" val="373886323"/>
                  </a:ext>
                </a:extLst>
              </a:tr>
              <a:tr h="371384">
                <a:tc>
                  <a:txBody>
                    <a:bodyPr/>
                    <a:lstStyle/>
                    <a:p>
                      <a:pPr marL="285750" indent="-285750">
                        <a:buFont typeface="Wingdings" panose="05000000000000000000" pitchFamily="2" charset="2"/>
                        <a:buChar char="Ø"/>
                      </a:pPr>
                      <a:r>
                        <a:rPr lang="en-US" dirty="0"/>
                        <a:t>Test successful based on Sales Category input</a:t>
                      </a:r>
                    </a:p>
                  </a:txBody>
                  <a:tcPr/>
                </a:tc>
                <a:extLst>
                  <a:ext uri="{0D108BD9-81ED-4DB2-BD59-A6C34878D82A}">
                    <a16:rowId xmlns:a16="http://schemas.microsoft.com/office/drawing/2014/main" val="2178940933"/>
                  </a:ext>
                </a:extLst>
              </a:tr>
              <a:tr h="212219">
                <a:tc>
                  <a:txBody>
                    <a:bodyPr/>
                    <a:lstStyle/>
                    <a:p>
                      <a:pPr marL="285750" indent="-285750">
                        <a:buFont typeface="Wingdings" panose="05000000000000000000" pitchFamily="2" charset="2"/>
                        <a:buChar char="Ø"/>
                      </a:pPr>
                      <a:r>
                        <a:rPr lang="en-US" dirty="0"/>
                        <a:t>Continuous improvement by monthly and quarterly model-retrain</a:t>
                      </a:r>
                    </a:p>
                  </a:txBody>
                  <a:tcPr/>
                </a:tc>
                <a:extLst>
                  <a:ext uri="{0D108BD9-81ED-4DB2-BD59-A6C34878D82A}">
                    <a16:rowId xmlns:a16="http://schemas.microsoft.com/office/drawing/2014/main" val="1137693436"/>
                  </a:ext>
                </a:extLst>
              </a:tr>
              <a:tr h="212219">
                <a:tc>
                  <a:txBody>
                    <a:bodyPr/>
                    <a:lstStyle/>
                    <a:p>
                      <a:endParaRPr lang="en-US" dirty="0"/>
                    </a:p>
                  </a:txBody>
                  <a:tcPr/>
                </a:tc>
                <a:extLst>
                  <a:ext uri="{0D108BD9-81ED-4DB2-BD59-A6C34878D82A}">
                    <a16:rowId xmlns:a16="http://schemas.microsoft.com/office/drawing/2014/main" val="3418251082"/>
                  </a:ext>
                </a:extLst>
              </a:tr>
            </a:tbl>
          </a:graphicData>
        </a:graphic>
      </p:graphicFrame>
      <p:pic>
        <p:nvPicPr>
          <p:cNvPr id="7" name="Picture 6">
            <a:extLst>
              <a:ext uri="{FF2B5EF4-FFF2-40B4-BE49-F238E27FC236}">
                <a16:creationId xmlns:a16="http://schemas.microsoft.com/office/drawing/2014/main" id="{5F054568-D28C-25B8-B838-417F1CA49A4C}"/>
              </a:ext>
            </a:extLst>
          </p:cNvPr>
          <p:cNvPicPr>
            <a:picLocks noChangeAspect="1"/>
          </p:cNvPicPr>
          <p:nvPr/>
        </p:nvPicPr>
        <p:blipFill>
          <a:blip r:embed="rId3"/>
          <a:stretch>
            <a:fillRect/>
          </a:stretch>
        </p:blipFill>
        <p:spPr>
          <a:xfrm>
            <a:off x="0" y="1207477"/>
            <a:ext cx="8324850" cy="4257675"/>
          </a:xfrm>
          <a:prstGeom prst="rect">
            <a:avLst/>
          </a:prstGeom>
        </p:spPr>
      </p:pic>
      <p:pic>
        <p:nvPicPr>
          <p:cNvPr id="9" name="Picture 8">
            <a:extLst>
              <a:ext uri="{FF2B5EF4-FFF2-40B4-BE49-F238E27FC236}">
                <a16:creationId xmlns:a16="http://schemas.microsoft.com/office/drawing/2014/main" id="{3AF73932-279A-F63C-3EDD-82CA6CDE3F81}"/>
              </a:ext>
            </a:extLst>
          </p:cNvPr>
          <p:cNvPicPr>
            <a:picLocks noChangeAspect="1"/>
          </p:cNvPicPr>
          <p:nvPr/>
        </p:nvPicPr>
        <p:blipFill>
          <a:blip r:embed="rId4"/>
          <a:stretch>
            <a:fillRect/>
          </a:stretch>
        </p:blipFill>
        <p:spPr>
          <a:xfrm>
            <a:off x="4062846" y="3663434"/>
            <a:ext cx="6248400" cy="3194565"/>
          </a:xfrm>
          <a:prstGeom prst="rect">
            <a:avLst/>
          </a:prstGeom>
        </p:spPr>
      </p:pic>
    </p:spTree>
    <p:extLst>
      <p:ext uri="{BB962C8B-B14F-4D97-AF65-F5344CB8AC3E}">
        <p14:creationId xmlns:p14="http://schemas.microsoft.com/office/powerpoint/2010/main" val="41624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0391A-85F9-8760-1D55-DE158751C02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93167D-7393-EA33-C08E-ECFB9C02DC16}"/>
              </a:ext>
            </a:extLst>
          </p:cNvPr>
          <p:cNvSpPr>
            <a:spLocks noGrp="1"/>
          </p:cNvSpPr>
          <p:nvPr>
            <p:ph type="sldNum" sz="quarter" idx="4"/>
          </p:nvPr>
        </p:nvSpPr>
        <p:spPr/>
        <p:txBody>
          <a:bodyPr/>
          <a:lstStyle/>
          <a:p>
            <a:fld id="{08AB70BE-1769-45B8-85A6-0C837432C7E6}" type="slidenum">
              <a:rPr lang="en-US" smtClean="0"/>
              <a:pPr/>
              <a:t>21</a:t>
            </a:fld>
            <a:endParaRPr lang="en-US" dirty="0"/>
          </a:p>
        </p:txBody>
      </p:sp>
      <p:sp>
        <p:nvSpPr>
          <p:cNvPr id="3" name="Flowchart: Delay 2">
            <a:extLst>
              <a:ext uri="{FF2B5EF4-FFF2-40B4-BE49-F238E27FC236}">
                <a16:creationId xmlns:a16="http://schemas.microsoft.com/office/drawing/2014/main" id="{0B94373C-E897-0E02-D792-4BF83979EF4D}"/>
              </a:ext>
            </a:extLst>
          </p:cNvPr>
          <p:cNvSpPr/>
          <p:nvPr/>
        </p:nvSpPr>
        <p:spPr>
          <a:xfrm>
            <a:off x="91844" y="0"/>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sz="3200" b="1" dirty="0">
                <a:solidFill>
                  <a:schemeClr val="tx1"/>
                </a:solidFill>
                <a:latin typeface="Rockwell Condensed" panose="02060603050405020104" pitchFamily="18" charset="0"/>
                <a:cs typeface="Segoe UI Light" panose="020B0502040204020203" pitchFamily="34" charset="0"/>
              </a:rPr>
              <a:t>Deployment</a:t>
            </a:r>
          </a:p>
        </p:txBody>
      </p:sp>
      <p:grpSp>
        <p:nvGrpSpPr>
          <p:cNvPr id="4" name="Group 3">
            <a:extLst>
              <a:ext uri="{FF2B5EF4-FFF2-40B4-BE49-F238E27FC236}">
                <a16:creationId xmlns:a16="http://schemas.microsoft.com/office/drawing/2014/main" id="{68BF9F56-2ED4-3CCC-98FD-7D28C50B1ECD}"/>
              </a:ext>
            </a:extLst>
          </p:cNvPr>
          <p:cNvGrpSpPr/>
          <p:nvPr/>
        </p:nvGrpSpPr>
        <p:grpSpPr>
          <a:xfrm>
            <a:off x="362006" y="1373730"/>
            <a:ext cx="5945275" cy="5328405"/>
            <a:chOff x="-1676" y="1207477"/>
            <a:chExt cx="4750321" cy="4857310"/>
          </a:xfrm>
        </p:grpSpPr>
        <p:pic>
          <p:nvPicPr>
            <p:cNvPr id="7" name="Picture 6">
              <a:extLst>
                <a:ext uri="{FF2B5EF4-FFF2-40B4-BE49-F238E27FC236}">
                  <a16:creationId xmlns:a16="http://schemas.microsoft.com/office/drawing/2014/main" id="{5FFC800B-85A5-A347-1038-909B7A488A13}"/>
                </a:ext>
              </a:extLst>
            </p:cNvPr>
            <p:cNvPicPr>
              <a:picLocks noChangeAspect="1"/>
            </p:cNvPicPr>
            <p:nvPr/>
          </p:nvPicPr>
          <p:blipFill>
            <a:blip r:embed="rId3"/>
            <a:stretch>
              <a:fillRect/>
            </a:stretch>
          </p:blipFill>
          <p:spPr>
            <a:xfrm>
              <a:off x="0" y="1207477"/>
              <a:ext cx="4748645" cy="2428655"/>
            </a:xfrm>
            <a:prstGeom prst="rect">
              <a:avLst/>
            </a:prstGeom>
          </p:spPr>
        </p:pic>
        <p:pic>
          <p:nvPicPr>
            <p:cNvPr id="9" name="Picture 8">
              <a:extLst>
                <a:ext uri="{FF2B5EF4-FFF2-40B4-BE49-F238E27FC236}">
                  <a16:creationId xmlns:a16="http://schemas.microsoft.com/office/drawing/2014/main" id="{A8E98355-A9F8-2252-E97C-E397E3C88838}"/>
                </a:ext>
              </a:extLst>
            </p:cNvPr>
            <p:cNvPicPr>
              <a:picLocks noChangeAspect="1"/>
            </p:cNvPicPr>
            <p:nvPr/>
          </p:nvPicPr>
          <p:blipFill>
            <a:blip r:embed="rId4"/>
            <a:stretch>
              <a:fillRect/>
            </a:stretch>
          </p:blipFill>
          <p:spPr>
            <a:xfrm>
              <a:off x="-1676" y="3636132"/>
              <a:ext cx="4750321" cy="2428655"/>
            </a:xfrm>
            <a:prstGeom prst="rect">
              <a:avLst/>
            </a:prstGeom>
          </p:spPr>
        </p:pic>
      </p:grpSp>
      <p:pic>
        <p:nvPicPr>
          <p:cNvPr id="6" name="Picture 5">
            <a:extLst>
              <a:ext uri="{FF2B5EF4-FFF2-40B4-BE49-F238E27FC236}">
                <a16:creationId xmlns:a16="http://schemas.microsoft.com/office/drawing/2014/main" id="{A262672E-A70A-3680-2A0D-95D0BE5991DB}"/>
              </a:ext>
            </a:extLst>
          </p:cNvPr>
          <p:cNvPicPr>
            <a:picLocks noChangeAspect="1"/>
          </p:cNvPicPr>
          <p:nvPr/>
        </p:nvPicPr>
        <p:blipFill>
          <a:blip r:embed="rId5"/>
          <a:stretch>
            <a:fillRect/>
          </a:stretch>
        </p:blipFill>
        <p:spPr>
          <a:xfrm>
            <a:off x="7046432" y="-1"/>
            <a:ext cx="5145568" cy="6858000"/>
          </a:xfrm>
          <a:prstGeom prst="rect">
            <a:avLst/>
          </a:prstGeom>
        </p:spPr>
      </p:pic>
      <p:sp>
        <p:nvSpPr>
          <p:cNvPr id="11" name="TextBox 10">
            <a:extLst>
              <a:ext uri="{FF2B5EF4-FFF2-40B4-BE49-F238E27FC236}">
                <a16:creationId xmlns:a16="http://schemas.microsoft.com/office/drawing/2014/main" id="{8271E3D8-D485-5845-6EA7-21019FEB2287}"/>
              </a:ext>
            </a:extLst>
          </p:cNvPr>
          <p:cNvSpPr txBox="1"/>
          <p:nvPr/>
        </p:nvSpPr>
        <p:spPr>
          <a:xfrm>
            <a:off x="2873686" y="253370"/>
            <a:ext cx="3906980" cy="954107"/>
          </a:xfrm>
          <a:prstGeom prst="rect">
            <a:avLst/>
          </a:prstGeom>
          <a:noFill/>
        </p:spPr>
        <p:txBody>
          <a:bodyPr wrap="square">
            <a:spAutoFit/>
          </a:bodyPr>
          <a:lstStyle/>
          <a:p>
            <a:pPr marL="285750" indent="-285750">
              <a:buFont typeface="Wingdings" panose="05000000000000000000" pitchFamily="2" charset="2"/>
              <a:buChar char="Ø"/>
            </a:pPr>
            <a:r>
              <a:rPr lang="en-US" sz="2800" b="1" dirty="0"/>
              <a:t>SVM ML model code Snippets</a:t>
            </a:r>
          </a:p>
        </p:txBody>
      </p:sp>
    </p:spTree>
    <p:extLst>
      <p:ext uri="{BB962C8B-B14F-4D97-AF65-F5344CB8AC3E}">
        <p14:creationId xmlns:p14="http://schemas.microsoft.com/office/powerpoint/2010/main" val="3283703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B1D43-07C0-00FC-3DAF-9105E999322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B50CC9-3066-9E82-87EA-4ABBFB0D2C3F}"/>
              </a:ext>
            </a:extLst>
          </p:cNvPr>
          <p:cNvSpPr>
            <a:spLocks noGrp="1"/>
          </p:cNvSpPr>
          <p:nvPr>
            <p:ph type="sldNum" sz="quarter" idx="4"/>
          </p:nvPr>
        </p:nvSpPr>
        <p:spPr/>
        <p:txBody>
          <a:bodyPr/>
          <a:lstStyle/>
          <a:p>
            <a:fld id="{08AB70BE-1769-45B8-85A6-0C837432C7E6}" type="slidenum">
              <a:rPr lang="en-US" smtClean="0"/>
              <a:pPr/>
              <a:t>22</a:t>
            </a:fld>
            <a:endParaRPr lang="en-US" dirty="0"/>
          </a:p>
        </p:txBody>
      </p:sp>
      <p:sp>
        <p:nvSpPr>
          <p:cNvPr id="3" name="Flowchart: Delay 2">
            <a:extLst>
              <a:ext uri="{FF2B5EF4-FFF2-40B4-BE49-F238E27FC236}">
                <a16:creationId xmlns:a16="http://schemas.microsoft.com/office/drawing/2014/main" id="{CBADD4BA-7480-80F2-5203-BBFEE461B9C2}"/>
              </a:ext>
            </a:extLst>
          </p:cNvPr>
          <p:cNvSpPr/>
          <p:nvPr/>
        </p:nvSpPr>
        <p:spPr>
          <a:xfrm>
            <a:off x="824211" y="108643"/>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sz="3200" b="1" dirty="0">
                <a:solidFill>
                  <a:schemeClr val="tx1"/>
                </a:solidFill>
                <a:latin typeface="Rockwell Condensed" panose="02060603050405020104" pitchFamily="18" charset="0"/>
                <a:cs typeface="Segoe UI Light" panose="020B0502040204020203" pitchFamily="34" charset="0"/>
              </a:rPr>
              <a:t>Conclusion</a:t>
            </a:r>
          </a:p>
        </p:txBody>
      </p:sp>
      <p:graphicFrame>
        <p:nvGraphicFramePr>
          <p:cNvPr id="12" name="Content Placeholder 11">
            <a:extLst>
              <a:ext uri="{FF2B5EF4-FFF2-40B4-BE49-F238E27FC236}">
                <a16:creationId xmlns:a16="http://schemas.microsoft.com/office/drawing/2014/main" id="{DB491894-EE67-235D-9C9C-DD2789D736EA}"/>
              </a:ext>
            </a:extLst>
          </p:cNvPr>
          <p:cNvGraphicFramePr>
            <a:graphicFrameLocks noGrp="1"/>
          </p:cNvGraphicFramePr>
          <p:nvPr>
            <p:ph sz="quarter" idx="10"/>
            <p:extLst>
              <p:ext uri="{D42A27DB-BD31-4B8C-83A1-F6EECF244321}">
                <p14:modId xmlns:p14="http://schemas.microsoft.com/office/powerpoint/2010/main" val="1748628807"/>
              </p:ext>
            </p:extLst>
          </p:nvPr>
        </p:nvGraphicFramePr>
        <p:xfrm>
          <a:off x="3455162" y="363220"/>
          <a:ext cx="7441438" cy="6162040"/>
        </p:xfrm>
        <a:graphic>
          <a:graphicData uri="http://schemas.openxmlformats.org/drawingml/2006/table">
            <a:tbl>
              <a:tblPr firstRow="1" bandRow="1">
                <a:tableStyleId>{0E3FDE45-AF77-4B5C-9715-49D594BDF05E}</a:tableStyleId>
              </a:tblPr>
              <a:tblGrid>
                <a:gridCol w="7441438">
                  <a:extLst>
                    <a:ext uri="{9D8B030D-6E8A-4147-A177-3AD203B41FA5}">
                      <a16:colId xmlns:a16="http://schemas.microsoft.com/office/drawing/2014/main" val="3873320034"/>
                    </a:ext>
                  </a:extLst>
                </a:gridCol>
              </a:tblGrid>
              <a:tr h="370840">
                <a:tc>
                  <a:txBody>
                    <a:bodyPr/>
                    <a:lstStyle/>
                    <a:p>
                      <a:pPr marL="285750" indent="-285750">
                        <a:buFont typeface="Wingdings" panose="05000000000000000000" pitchFamily="2" charset="2"/>
                        <a:buChar char="Ø"/>
                      </a:pPr>
                      <a:r>
                        <a:rPr lang="en-US" sz="1800" b="1" i="0" kern="1200" dirty="0">
                          <a:solidFill>
                            <a:schemeClr val="tx1"/>
                          </a:solidFill>
                          <a:effectLst/>
                          <a:latin typeface="+mn-lt"/>
                          <a:ea typeface="+mn-ea"/>
                          <a:cs typeface="+mn-cs"/>
                        </a:rPr>
                        <a:t>Support Vector Regressor (</a:t>
                      </a:r>
                      <a:r>
                        <a:rPr lang="en-US" b="1" dirty="0"/>
                        <a:t>SVR) ML Model appeared to be the best model among the tested 5 machine learning models</a:t>
                      </a:r>
                    </a:p>
                  </a:txBody>
                  <a:tcPr/>
                </a:tc>
                <a:extLst>
                  <a:ext uri="{0D108BD9-81ED-4DB2-BD59-A6C34878D82A}">
                    <a16:rowId xmlns:a16="http://schemas.microsoft.com/office/drawing/2014/main" val="2178940933"/>
                  </a:ext>
                </a:extLst>
              </a:tr>
              <a:tr h="370840">
                <a:tc>
                  <a:txBody>
                    <a:bodyPr/>
                    <a:lstStyle/>
                    <a:p>
                      <a:r>
                        <a:rPr lang="en-US" b="1" dirty="0"/>
                        <a:t>Model results Analysis:</a:t>
                      </a:r>
                    </a:p>
                  </a:txBody>
                  <a:tcPr/>
                </a:tc>
                <a:extLst>
                  <a:ext uri="{0D108BD9-81ED-4DB2-BD59-A6C34878D82A}">
                    <a16:rowId xmlns:a16="http://schemas.microsoft.com/office/drawing/2014/main" val="1137693436"/>
                  </a:ext>
                </a:extLst>
              </a:tr>
              <a:tr h="370840">
                <a:tc>
                  <a:txBody>
                    <a:bodyPr/>
                    <a:lstStyle/>
                    <a:p>
                      <a:pPr marL="285750" indent="-285750">
                        <a:buFont typeface="Wingdings" panose="05000000000000000000" pitchFamily="2" charset="2"/>
                        <a:buChar char="Ø"/>
                      </a:pPr>
                      <a:r>
                        <a:rPr lang="en-US" sz="1600" b="1" i="0" kern="1200" dirty="0">
                          <a:solidFill>
                            <a:schemeClr val="tx1"/>
                          </a:solidFill>
                          <a:effectLst/>
                          <a:latin typeface="+mn-lt"/>
                          <a:ea typeface="+mn-ea"/>
                          <a:cs typeface="+mn-cs"/>
                        </a:rPr>
                        <a:t>The Accuracy has dramatically increased to approximately 89.58%, which is a substantial improvement over previous models that used a limited feature set (e.g., 50-60% accuracy). This indicates that the model is now much better at correctly classifying sales as 'High Sales' or 'Low Sales’.</a:t>
                      </a:r>
                    </a:p>
                    <a:p>
                      <a:pPr marL="285750" indent="-285750">
                        <a:buFont typeface="Wingdings" panose="05000000000000000000" pitchFamily="2" charset="2"/>
                        <a:buChar char="Ø"/>
                      </a:pPr>
                      <a:endParaRPr lang="en-US" sz="1600" b="1"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600" b="1" i="0" kern="1200" dirty="0">
                          <a:solidFill>
                            <a:schemeClr val="tx1"/>
                          </a:solidFill>
                          <a:effectLst/>
                          <a:latin typeface="+mn-lt"/>
                          <a:ea typeface="+mn-ea"/>
                          <a:cs typeface="+mn-cs"/>
                        </a:rPr>
                        <a:t>The Precision for 'High Sales' is 83.15%, meaning that when the model predicts 'High Sales', it is correct over 83% of the time.</a:t>
                      </a:r>
                    </a:p>
                    <a:p>
                      <a:pPr marL="285750" indent="-285750">
                        <a:buFont typeface="Wingdings" panose="05000000000000000000" pitchFamily="2" charset="2"/>
                        <a:buChar char="Ø"/>
                      </a:pPr>
                      <a:endParaRPr lang="en-US" sz="1600" b="1"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600" b="1" i="0" kern="1200" dirty="0">
                          <a:solidFill>
                            <a:schemeClr val="tx1"/>
                          </a:solidFill>
                          <a:effectLst/>
                          <a:latin typeface="+mn-lt"/>
                          <a:ea typeface="+mn-ea"/>
                          <a:cs typeface="+mn-cs"/>
                        </a:rPr>
                        <a:t>The Recall for 'High Sales' is exceptionally high at 98.05%. This signifies that the model is highly effective at identifying nearly all actual 'High Sales' opportunities. This is particularly valuable if the business goal is to ensure that very few 'High Sales' opportunities are missed.</a:t>
                      </a:r>
                    </a:p>
                    <a:p>
                      <a:pPr marL="285750" indent="-285750">
                        <a:buFont typeface="Wingdings" panose="05000000000000000000" pitchFamily="2" charset="2"/>
                        <a:buChar char="Ø"/>
                      </a:pPr>
                      <a:endParaRPr lang="en-US" sz="1600" b="1"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600" b="1" i="0" kern="1200" dirty="0">
                          <a:solidFill>
                            <a:schemeClr val="tx1"/>
                          </a:solidFill>
                          <a:effectLst/>
                          <a:latin typeface="+mn-lt"/>
                          <a:ea typeface="+mn-ea"/>
                          <a:cs typeface="+mn-cs"/>
                        </a:rPr>
                        <a:t>The F1-Score of 0.8999 reflects a strong balance between precision and recall for the 'High Sales' class, indicating robust overall performance.</a:t>
                      </a:r>
                    </a:p>
                    <a:p>
                      <a:endParaRPr lang="en-US" dirty="0"/>
                    </a:p>
                  </a:txBody>
                  <a:tcPr/>
                </a:tc>
                <a:extLst>
                  <a:ext uri="{0D108BD9-81ED-4DB2-BD59-A6C34878D82A}">
                    <a16:rowId xmlns:a16="http://schemas.microsoft.com/office/drawing/2014/main" val="3418251082"/>
                  </a:ext>
                </a:extLst>
              </a:tr>
              <a:tr h="370840">
                <a:tc>
                  <a:txBody>
                    <a:bodyPr/>
                    <a:lstStyle/>
                    <a:p>
                      <a:r>
                        <a:rPr lang="en-US" b="1" dirty="0"/>
                        <a:t>The model avoided overfitting and position itself as the more suitable model to adopt for sales prediction tasks</a:t>
                      </a:r>
                    </a:p>
                  </a:txBody>
                  <a:tcPr/>
                </a:tc>
                <a:extLst>
                  <a:ext uri="{0D108BD9-81ED-4DB2-BD59-A6C34878D82A}">
                    <a16:rowId xmlns:a16="http://schemas.microsoft.com/office/drawing/2014/main" val="1991499217"/>
                  </a:ext>
                </a:extLst>
              </a:tr>
            </a:tbl>
          </a:graphicData>
        </a:graphic>
      </p:graphicFrame>
    </p:spTree>
    <p:extLst>
      <p:ext uri="{BB962C8B-B14F-4D97-AF65-F5344CB8AC3E}">
        <p14:creationId xmlns:p14="http://schemas.microsoft.com/office/powerpoint/2010/main" val="3199202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6A0C5-5FCE-189C-0B0A-C0726548762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DDCB5D-E622-4302-1BE9-28C2CB3029B9}"/>
              </a:ext>
            </a:extLst>
          </p:cNvPr>
          <p:cNvSpPr>
            <a:spLocks noGrp="1"/>
          </p:cNvSpPr>
          <p:nvPr>
            <p:ph type="sldNum" sz="quarter" idx="4"/>
          </p:nvPr>
        </p:nvSpPr>
        <p:spPr/>
        <p:txBody>
          <a:bodyPr/>
          <a:lstStyle/>
          <a:p>
            <a:fld id="{08AB70BE-1769-45B8-85A6-0C837432C7E6}" type="slidenum">
              <a:rPr lang="en-US" smtClean="0"/>
              <a:pPr/>
              <a:t>23</a:t>
            </a:fld>
            <a:endParaRPr lang="en-US" dirty="0"/>
          </a:p>
        </p:txBody>
      </p:sp>
      <p:sp>
        <p:nvSpPr>
          <p:cNvPr id="5" name="TextBox 4">
            <a:extLst>
              <a:ext uri="{FF2B5EF4-FFF2-40B4-BE49-F238E27FC236}">
                <a16:creationId xmlns:a16="http://schemas.microsoft.com/office/drawing/2014/main" id="{4C4D0344-9647-2F4A-5A2D-5D02037D6032}"/>
              </a:ext>
            </a:extLst>
          </p:cNvPr>
          <p:cNvSpPr txBox="1"/>
          <p:nvPr/>
        </p:nvSpPr>
        <p:spPr>
          <a:xfrm>
            <a:off x="1145598" y="415636"/>
            <a:ext cx="6094268" cy="584775"/>
          </a:xfrm>
          <a:prstGeom prst="rect">
            <a:avLst/>
          </a:prstGeom>
          <a:noFill/>
        </p:spPr>
        <p:txBody>
          <a:bodyPr wrap="square">
            <a:spAutoFit/>
          </a:bodyPr>
          <a:lstStyle/>
          <a:p>
            <a:r>
              <a:rPr lang="en-US" sz="3200" b="1" dirty="0"/>
              <a:t>Challenges and Lesson Learnt</a:t>
            </a:r>
          </a:p>
        </p:txBody>
      </p:sp>
      <p:graphicFrame>
        <p:nvGraphicFramePr>
          <p:cNvPr id="9" name="Table 8">
            <a:extLst>
              <a:ext uri="{FF2B5EF4-FFF2-40B4-BE49-F238E27FC236}">
                <a16:creationId xmlns:a16="http://schemas.microsoft.com/office/drawing/2014/main" id="{CF3EC024-268E-C67C-288D-EF470BB83CDE}"/>
              </a:ext>
            </a:extLst>
          </p:cNvPr>
          <p:cNvGraphicFramePr>
            <a:graphicFrameLocks noGrp="1"/>
          </p:cNvGraphicFramePr>
          <p:nvPr>
            <p:extLst>
              <p:ext uri="{D42A27DB-BD31-4B8C-83A1-F6EECF244321}">
                <p14:modId xmlns:p14="http://schemas.microsoft.com/office/powerpoint/2010/main" val="854094860"/>
              </p:ext>
            </p:extLst>
          </p:nvPr>
        </p:nvGraphicFramePr>
        <p:xfrm>
          <a:off x="0" y="1166475"/>
          <a:ext cx="12192000" cy="4937760"/>
        </p:xfrm>
        <a:graphic>
          <a:graphicData uri="http://schemas.openxmlformats.org/drawingml/2006/table">
            <a:tbl>
              <a:tblPr firstRow="1" bandRow="1">
                <a:tableStyleId>{3C2FFA5D-87B4-456A-9821-1D502468CF0F}</a:tableStyleId>
              </a:tblPr>
              <a:tblGrid>
                <a:gridCol w="2111088">
                  <a:extLst>
                    <a:ext uri="{9D8B030D-6E8A-4147-A177-3AD203B41FA5}">
                      <a16:colId xmlns:a16="http://schemas.microsoft.com/office/drawing/2014/main" val="1104170047"/>
                    </a:ext>
                  </a:extLst>
                </a:gridCol>
                <a:gridCol w="6016911">
                  <a:extLst>
                    <a:ext uri="{9D8B030D-6E8A-4147-A177-3AD203B41FA5}">
                      <a16:colId xmlns:a16="http://schemas.microsoft.com/office/drawing/2014/main" val="1046641679"/>
                    </a:ext>
                  </a:extLst>
                </a:gridCol>
                <a:gridCol w="4064001">
                  <a:extLst>
                    <a:ext uri="{9D8B030D-6E8A-4147-A177-3AD203B41FA5}">
                      <a16:colId xmlns:a16="http://schemas.microsoft.com/office/drawing/2014/main" val="1948342461"/>
                    </a:ext>
                  </a:extLst>
                </a:gridCol>
              </a:tblGrid>
              <a:tr h="370840">
                <a:tc>
                  <a:txBody>
                    <a:bodyPr/>
                    <a:lstStyle/>
                    <a:p>
                      <a:r>
                        <a:rPr lang="en-US" dirty="0"/>
                        <a:t>Area</a:t>
                      </a:r>
                    </a:p>
                  </a:txBody>
                  <a:tcPr/>
                </a:tc>
                <a:tc>
                  <a:txBody>
                    <a:bodyPr/>
                    <a:lstStyle/>
                    <a:p>
                      <a:r>
                        <a:rPr lang="en-US" dirty="0"/>
                        <a:t>Challenges</a:t>
                      </a:r>
                    </a:p>
                  </a:txBody>
                  <a:tcPr/>
                </a:tc>
                <a:tc>
                  <a:txBody>
                    <a:bodyPr/>
                    <a:lstStyle/>
                    <a:p>
                      <a:r>
                        <a:rPr lang="en-US" dirty="0"/>
                        <a:t>In-Depth Lessons Learned &amp; Best Practices </a:t>
                      </a:r>
                    </a:p>
                  </a:txBody>
                  <a:tcPr/>
                </a:tc>
                <a:extLst>
                  <a:ext uri="{0D108BD9-81ED-4DB2-BD59-A6C34878D82A}">
                    <a16:rowId xmlns:a16="http://schemas.microsoft.com/office/drawing/2014/main" val="574435619"/>
                  </a:ext>
                </a:extLst>
              </a:tr>
              <a:tr h="370840">
                <a:tc>
                  <a:txBody>
                    <a:bodyPr/>
                    <a:lstStyle/>
                    <a:p>
                      <a:r>
                        <a:rPr lang="en-US" b="1" dirty="0"/>
                        <a:t>Data Prep and cleaning</a:t>
                      </a:r>
                    </a:p>
                  </a:txBody>
                  <a:tcPr/>
                </a:tc>
                <a:tc>
                  <a:txBody>
                    <a:bodyPr/>
                    <a:lstStyle/>
                    <a:p>
                      <a:r>
                        <a:rPr lang="en-US" b="1" dirty="0"/>
                        <a:t>Raw data is messy, missing, mixture of values, and need data feature engineering for modelling </a:t>
                      </a:r>
                    </a:p>
                  </a:txBody>
                  <a:tcPr/>
                </a:tc>
                <a:tc>
                  <a:txBody>
                    <a:bodyPr/>
                    <a:lstStyle/>
                    <a:p>
                      <a:r>
                        <a:rPr lang="en-US" b="1" dirty="0"/>
                        <a:t>Time need to impact data</a:t>
                      </a:r>
                    </a:p>
                    <a:p>
                      <a:r>
                        <a:rPr lang="en-US" b="1" dirty="0"/>
                        <a:t>Prep, clean, EDA, identify data of feature importance</a:t>
                      </a:r>
                    </a:p>
                  </a:txBody>
                  <a:tcPr/>
                </a:tc>
                <a:extLst>
                  <a:ext uri="{0D108BD9-81ED-4DB2-BD59-A6C34878D82A}">
                    <a16:rowId xmlns:a16="http://schemas.microsoft.com/office/drawing/2014/main" val="212890362"/>
                  </a:ext>
                </a:extLst>
              </a:tr>
              <a:tr h="370840">
                <a:tc>
                  <a:txBody>
                    <a:bodyPr/>
                    <a:lstStyle/>
                    <a:p>
                      <a:r>
                        <a:rPr lang="en-US" b="1" dirty="0"/>
                        <a:t>Feature Engineering</a:t>
                      </a:r>
                    </a:p>
                  </a:txBody>
                  <a:tcPr/>
                </a:tc>
                <a:tc>
                  <a:txBody>
                    <a:bodyPr/>
                    <a:lstStyle/>
                    <a:p>
                      <a:r>
                        <a:rPr lang="en-US" b="1" dirty="0"/>
                        <a:t>Hard to identify, require test to find few critical features of importance</a:t>
                      </a:r>
                    </a:p>
                  </a:txBody>
                  <a:tcPr/>
                </a:tc>
                <a:tc>
                  <a:txBody>
                    <a:bodyPr/>
                    <a:lstStyle/>
                    <a:p>
                      <a:r>
                        <a:rPr lang="en-US" b="1" dirty="0"/>
                        <a:t>Adopt simple model first and advance to complex ones to get best results</a:t>
                      </a:r>
                    </a:p>
                  </a:txBody>
                  <a:tcPr/>
                </a:tc>
                <a:extLst>
                  <a:ext uri="{0D108BD9-81ED-4DB2-BD59-A6C34878D82A}">
                    <a16:rowId xmlns:a16="http://schemas.microsoft.com/office/drawing/2014/main" val="1226967509"/>
                  </a:ext>
                </a:extLst>
              </a:tr>
              <a:tr h="370840">
                <a:tc>
                  <a:txBody>
                    <a:bodyPr/>
                    <a:lstStyle/>
                    <a:p>
                      <a:r>
                        <a:rPr lang="en-US" b="1" dirty="0"/>
                        <a:t>Model Selection</a:t>
                      </a:r>
                    </a:p>
                  </a:txBody>
                  <a:tcPr/>
                </a:tc>
                <a:tc>
                  <a:txBody>
                    <a:bodyPr/>
                    <a:lstStyle/>
                    <a:p>
                      <a:r>
                        <a:rPr lang="en-US" b="1" dirty="0"/>
                        <a:t>At first difficult, need research, trail and error to get the best suitable ML model</a:t>
                      </a:r>
                    </a:p>
                  </a:txBody>
                  <a:tcPr/>
                </a:tc>
                <a:tc>
                  <a:txBody>
                    <a:bodyPr/>
                    <a:lstStyle/>
                    <a:p>
                      <a:r>
                        <a:rPr lang="en-US" b="1" dirty="0"/>
                        <a:t>Use model validation and accuracy metric test to get best results</a:t>
                      </a:r>
                    </a:p>
                  </a:txBody>
                  <a:tcPr/>
                </a:tc>
                <a:extLst>
                  <a:ext uri="{0D108BD9-81ED-4DB2-BD59-A6C34878D82A}">
                    <a16:rowId xmlns:a16="http://schemas.microsoft.com/office/drawing/2014/main" val="151343962"/>
                  </a:ext>
                </a:extLst>
              </a:tr>
              <a:tr h="370840">
                <a:tc>
                  <a:txBody>
                    <a:bodyPr/>
                    <a:lstStyle/>
                    <a:p>
                      <a:r>
                        <a:rPr lang="en-US" b="1" dirty="0"/>
                        <a:t>Deployment</a:t>
                      </a:r>
                    </a:p>
                  </a:txBody>
                  <a:tcPr/>
                </a:tc>
                <a:tc>
                  <a:txBody>
                    <a:bodyPr/>
                    <a:lstStyle/>
                    <a:p>
                      <a:r>
                        <a:rPr lang="en-US" b="1" dirty="0"/>
                        <a:t>Steep learning curve to adopt appropriate interface to simulate ML model adoption usage</a:t>
                      </a:r>
                    </a:p>
                  </a:txBody>
                  <a:tcPr/>
                </a:tc>
                <a:tc>
                  <a:txBody>
                    <a:bodyPr/>
                    <a:lstStyle/>
                    <a:p>
                      <a:r>
                        <a:rPr lang="en-US" b="1" dirty="0"/>
                        <a:t>Basics of </a:t>
                      </a:r>
                      <a:r>
                        <a:rPr lang="en-US" b="1" dirty="0" err="1"/>
                        <a:t>gradio</a:t>
                      </a:r>
                      <a:r>
                        <a:rPr lang="en-US" b="1" dirty="0"/>
                        <a:t> and coding</a:t>
                      </a:r>
                    </a:p>
                    <a:p>
                      <a:endParaRPr lang="en-US" b="1" dirty="0"/>
                    </a:p>
                  </a:txBody>
                  <a:tcPr/>
                </a:tc>
                <a:extLst>
                  <a:ext uri="{0D108BD9-81ED-4DB2-BD59-A6C34878D82A}">
                    <a16:rowId xmlns:a16="http://schemas.microsoft.com/office/drawing/2014/main" val="2431908363"/>
                  </a:ext>
                </a:extLst>
              </a:tr>
              <a:tr h="370840">
                <a:tc>
                  <a:txBody>
                    <a:bodyPr/>
                    <a:lstStyle/>
                    <a:p>
                      <a:r>
                        <a:rPr lang="en-US" b="1" dirty="0"/>
                        <a:t>Tuning Hyperparameters</a:t>
                      </a:r>
                    </a:p>
                  </a:txBody>
                  <a:tcPr/>
                </a:tc>
                <a:tc>
                  <a:txBody>
                    <a:bodyPr/>
                    <a:lstStyle/>
                    <a:p>
                      <a:r>
                        <a:rPr lang="en-US" b="1" dirty="0"/>
                        <a:t>Can be difficult and complex, ambiguity to get better results</a:t>
                      </a:r>
                    </a:p>
                  </a:txBody>
                  <a:tcPr/>
                </a:tc>
                <a:tc>
                  <a:txBody>
                    <a:bodyPr/>
                    <a:lstStyle/>
                    <a:p>
                      <a:r>
                        <a:rPr lang="en-US" b="1" dirty="0"/>
                        <a:t>Use smaller dataset to test results</a:t>
                      </a:r>
                    </a:p>
                    <a:p>
                      <a:r>
                        <a:rPr lang="en-US" b="1" dirty="0"/>
                        <a:t>Once pilot test is successful, adopt a similar but larger dataset</a:t>
                      </a:r>
                    </a:p>
                  </a:txBody>
                  <a:tcPr/>
                </a:tc>
                <a:extLst>
                  <a:ext uri="{0D108BD9-81ED-4DB2-BD59-A6C34878D82A}">
                    <a16:rowId xmlns:a16="http://schemas.microsoft.com/office/drawing/2014/main" val="2760436559"/>
                  </a:ext>
                </a:extLst>
              </a:tr>
            </a:tbl>
          </a:graphicData>
        </a:graphic>
      </p:graphicFrame>
    </p:spTree>
    <p:extLst>
      <p:ext uri="{BB962C8B-B14F-4D97-AF65-F5344CB8AC3E}">
        <p14:creationId xmlns:p14="http://schemas.microsoft.com/office/powerpoint/2010/main" val="185855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D41F-DEC4-A564-F790-2EDA5471457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B7EA88-B45F-5B7B-E532-F6FCF3DFE17A}"/>
              </a:ext>
            </a:extLst>
          </p:cNvPr>
          <p:cNvSpPr>
            <a:spLocks noGrp="1"/>
          </p:cNvSpPr>
          <p:nvPr>
            <p:ph type="sldNum" sz="quarter" idx="4"/>
          </p:nvPr>
        </p:nvSpPr>
        <p:spPr/>
        <p:txBody>
          <a:bodyPr/>
          <a:lstStyle/>
          <a:p>
            <a:fld id="{08AB70BE-1769-45B8-85A6-0C837432C7E6}" type="slidenum">
              <a:rPr lang="en-US" smtClean="0"/>
              <a:pPr/>
              <a:t>24</a:t>
            </a:fld>
            <a:endParaRPr lang="en-US" dirty="0"/>
          </a:p>
        </p:txBody>
      </p:sp>
      <p:sp>
        <p:nvSpPr>
          <p:cNvPr id="5" name="TextBox 4">
            <a:extLst>
              <a:ext uri="{FF2B5EF4-FFF2-40B4-BE49-F238E27FC236}">
                <a16:creationId xmlns:a16="http://schemas.microsoft.com/office/drawing/2014/main" id="{C0979D0B-FDDC-014D-85C3-262BB3AC64A9}"/>
              </a:ext>
            </a:extLst>
          </p:cNvPr>
          <p:cNvSpPr txBox="1"/>
          <p:nvPr/>
        </p:nvSpPr>
        <p:spPr>
          <a:xfrm>
            <a:off x="1145598" y="415636"/>
            <a:ext cx="6094268" cy="584775"/>
          </a:xfrm>
          <a:prstGeom prst="rect">
            <a:avLst/>
          </a:prstGeom>
          <a:noFill/>
        </p:spPr>
        <p:txBody>
          <a:bodyPr wrap="square">
            <a:spAutoFit/>
          </a:bodyPr>
          <a:lstStyle/>
          <a:p>
            <a:r>
              <a:rPr lang="en-US" sz="3200" b="1" dirty="0"/>
              <a:t>Future and Considerations</a:t>
            </a:r>
          </a:p>
        </p:txBody>
      </p:sp>
      <p:graphicFrame>
        <p:nvGraphicFramePr>
          <p:cNvPr id="9" name="Table 8">
            <a:extLst>
              <a:ext uri="{FF2B5EF4-FFF2-40B4-BE49-F238E27FC236}">
                <a16:creationId xmlns:a16="http://schemas.microsoft.com/office/drawing/2014/main" id="{000C8395-4846-C643-5BAB-1945B2A8482C}"/>
              </a:ext>
            </a:extLst>
          </p:cNvPr>
          <p:cNvGraphicFramePr>
            <a:graphicFrameLocks noGrp="1"/>
          </p:cNvGraphicFramePr>
          <p:nvPr>
            <p:extLst>
              <p:ext uri="{D42A27DB-BD31-4B8C-83A1-F6EECF244321}">
                <p14:modId xmlns:p14="http://schemas.microsoft.com/office/powerpoint/2010/main" val="4002935884"/>
              </p:ext>
            </p:extLst>
          </p:nvPr>
        </p:nvGraphicFramePr>
        <p:xfrm>
          <a:off x="904009" y="1415857"/>
          <a:ext cx="10785764" cy="3779520"/>
        </p:xfrm>
        <a:graphic>
          <a:graphicData uri="http://schemas.openxmlformats.org/drawingml/2006/table">
            <a:tbl>
              <a:tblPr firstRow="1" bandRow="1">
                <a:tableStyleId>{3C2FFA5D-87B4-456A-9821-1D502468CF0F}</a:tableStyleId>
              </a:tblPr>
              <a:tblGrid>
                <a:gridCol w="10785764">
                  <a:extLst>
                    <a:ext uri="{9D8B030D-6E8A-4147-A177-3AD203B41FA5}">
                      <a16:colId xmlns:a16="http://schemas.microsoft.com/office/drawing/2014/main" val="1104170047"/>
                    </a:ext>
                  </a:extLst>
                </a:gridCol>
              </a:tblGrid>
              <a:tr h="370840">
                <a:tc>
                  <a:txBody>
                    <a:bodyPr/>
                    <a:lstStyle/>
                    <a:p>
                      <a:pPr marL="285750" indent="-285750">
                        <a:buFont typeface="Wingdings" panose="05000000000000000000" pitchFamily="2" charset="2"/>
                        <a:buChar char="Ø"/>
                      </a:pPr>
                      <a:r>
                        <a:rPr lang="en-US" sz="2800" b="1" dirty="0"/>
                        <a:t>Feature selection to exclude importances features that has least impact </a:t>
                      </a:r>
                    </a:p>
                  </a:txBody>
                  <a:tcPr/>
                </a:tc>
                <a:extLst>
                  <a:ext uri="{0D108BD9-81ED-4DB2-BD59-A6C34878D82A}">
                    <a16:rowId xmlns:a16="http://schemas.microsoft.com/office/drawing/2014/main" val="574435619"/>
                  </a:ext>
                </a:extLst>
              </a:tr>
              <a:tr h="370840">
                <a:tc>
                  <a:txBody>
                    <a:bodyPr/>
                    <a:lstStyle/>
                    <a:p>
                      <a:pPr marL="285750" indent="-285750">
                        <a:buFont typeface="Wingdings" panose="05000000000000000000" pitchFamily="2" charset="2"/>
                        <a:buChar char="Ø"/>
                      </a:pPr>
                      <a:r>
                        <a:rPr lang="en-US" sz="2800" b="1" dirty="0"/>
                        <a:t>Further hyperparameters tuning to get better performance without sacrificing accuracy metrics</a:t>
                      </a:r>
                    </a:p>
                  </a:txBody>
                  <a:tcPr/>
                </a:tc>
                <a:extLst>
                  <a:ext uri="{0D108BD9-81ED-4DB2-BD59-A6C34878D82A}">
                    <a16:rowId xmlns:a16="http://schemas.microsoft.com/office/drawing/2014/main" val="212890362"/>
                  </a:ext>
                </a:extLst>
              </a:tr>
              <a:tr h="370840">
                <a:tc>
                  <a:txBody>
                    <a:bodyPr/>
                    <a:lstStyle/>
                    <a:p>
                      <a:pPr marL="285750" indent="-285750">
                        <a:buFont typeface="Wingdings" panose="05000000000000000000" pitchFamily="2" charset="2"/>
                        <a:buChar char="Ø"/>
                      </a:pPr>
                      <a:r>
                        <a:rPr lang="en-US" sz="2800" b="1" dirty="0"/>
                        <a:t>To conduct regular model re-train and fine tune the process</a:t>
                      </a:r>
                    </a:p>
                  </a:txBody>
                  <a:tcPr/>
                </a:tc>
                <a:extLst>
                  <a:ext uri="{0D108BD9-81ED-4DB2-BD59-A6C34878D82A}">
                    <a16:rowId xmlns:a16="http://schemas.microsoft.com/office/drawing/2014/main" val="1226967509"/>
                  </a:ext>
                </a:extLst>
              </a:tr>
              <a:tr h="370840">
                <a:tc>
                  <a:txBody>
                    <a:bodyPr/>
                    <a:lstStyle/>
                    <a:p>
                      <a:pPr marL="285750" indent="-285750">
                        <a:buFont typeface="Wingdings" panose="05000000000000000000" pitchFamily="2" charset="2"/>
                        <a:buChar char="Ø"/>
                      </a:pPr>
                      <a:r>
                        <a:rPr lang="en-US" sz="2800" b="1" dirty="0"/>
                        <a:t>Integrate Salesforce data live into the SVM ML model and align with sales management objectives to boost sales growth</a:t>
                      </a:r>
                    </a:p>
                  </a:txBody>
                  <a:tcPr/>
                </a:tc>
                <a:extLst>
                  <a:ext uri="{0D108BD9-81ED-4DB2-BD59-A6C34878D82A}">
                    <a16:rowId xmlns:a16="http://schemas.microsoft.com/office/drawing/2014/main" val="151343962"/>
                  </a:ext>
                </a:extLst>
              </a:tr>
            </a:tbl>
          </a:graphicData>
        </a:graphic>
      </p:graphicFrame>
    </p:spTree>
    <p:extLst>
      <p:ext uri="{BB962C8B-B14F-4D97-AF65-F5344CB8AC3E}">
        <p14:creationId xmlns:p14="http://schemas.microsoft.com/office/powerpoint/2010/main" val="3184986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771FA-3CCA-1C85-C03F-C16709F163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269F69-0C16-FD01-B235-2849F06807DF}"/>
              </a:ext>
            </a:extLst>
          </p:cNvPr>
          <p:cNvSpPr>
            <a:spLocks noGrp="1"/>
          </p:cNvSpPr>
          <p:nvPr>
            <p:ph type="sldNum" sz="quarter" idx="4"/>
          </p:nvPr>
        </p:nvSpPr>
        <p:spPr/>
        <p:txBody>
          <a:bodyPr/>
          <a:lstStyle/>
          <a:p>
            <a:fld id="{08AB70BE-1769-45B8-85A6-0C837432C7E6}" type="slidenum">
              <a:rPr lang="en-US" smtClean="0"/>
              <a:pPr/>
              <a:t>25</a:t>
            </a:fld>
            <a:endParaRPr lang="en-US" dirty="0"/>
          </a:p>
        </p:txBody>
      </p:sp>
      <p:graphicFrame>
        <p:nvGraphicFramePr>
          <p:cNvPr id="12" name="Content Placeholder 11">
            <a:extLst>
              <a:ext uri="{FF2B5EF4-FFF2-40B4-BE49-F238E27FC236}">
                <a16:creationId xmlns:a16="http://schemas.microsoft.com/office/drawing/2014/main" id="{C6174E99-FB69-0060-DF8A-193E9FC248EA}"/>
              </a:ext>
            </a:extLst>
          </p:cNvPr>
          <p:cNvGraphicFramePr>
            <a:graphicFrameLocks noGrp="1"/>
          </p:cNvGraphicFramePr>
          <p:nvPr>
            <p:ph sz="quarter" idx="10"/>
            <p:extLst>
              <p:ext uri="{D42A27DB-BD31-4B8C-83A1-F6EECF244321}">
                <p14:modId xmlns:p14="http://schemas.microsoft.com/office/powerpoint/2010/main" val="560602323"/>
              </p:ext>
            </p:extLst>
          </p:nvPr>
        </p:nvGraphicFramePr>
        <p:xfrm>
          <a:off x="1145597" y="1262950"/>
          <a:ext cx="7852929" cy="5069205"/>
        </p:xfrm>
        <a:graphic>
          <a:graphicData uri="http://schemas.openxmlformats.org/drawingml/2006/table">
            <a:tbl>
              <a:tblPr firstRow="1" bandRow="1">
                <a:tableStyleId>{0E3FDE45-AF77-4B5C-9715-49D594BDF05E}</a:tableStyleId>
              </a:tblPr>
              <a:tblGrid>
                <a:gridCol w="7852929">
                  <a:extLst>
                    <a:ext uri="{9D8B030D-6E8A-4147-A177-3AD203B41FA5}">
                      <a16:colId xmlns:a16="http://schemas.microsoft.com/office/drawing/2014/main" val="3873320034"/>
                    </a:ext>
                  </a:extLst>
                </a:gridCol>
              </a:tblGrid>
              <a:tr h="370840">
                <a:tc>
                  <a:txBody>
                    <a:bodyPr/>
                    <a:lstStyle/>
                    <a:p>
                      <a:r>
                        <a:rPr lang="en-US" dirty="0"/>
                        <a:t>Dataset Source</a:t>
                      </a:r>
                    </a:p>
                  </a:txBody>
                  <a:tcPr/>
                </a:tc>
                <a:extLst>
                  <a:ext uri="{0D108BD9-81ED-4DB2-BD59-A6C34878D82A}">
                    <a16:rowId xmlns:a16="http://schemas.microsoft.com/office/drawing/2014/main" val="373886323"/>
                  </a:ext>
                </a:extLst>
              </a:tr>
              <a:tr h="370840">
                <a:tc>
                  <a:txBody>
                    <a:bodyPr/>
                    <a:lstStyle/>
                    <a:p>
                      <a:pPr algn="l" fontAlgn="b">
                        <a:buNone/>
                      </a:pPr>
                      <a:r>
                        <a:rPr lang="en-US" sz="2000" b="0" i="0" u="sng" strike="noStrike" dirty="0">
                          <a:solidFill>
                            <a:srgbClr val="467886"/>
                          </a:solidFill>
                          <a:effectLst/>
                          <a:latin typeface="Aptos Narrow" panose="020B0004020202020204" pitchFamily="34" charset="0"/>
                          <a:hlinkClick r:id="rId3"/>
                        </a:rPr>
                        <a:t>https://www.kaggle.com/datasets/rahuldhanola/salesforce-sales-quota-data?resource=download</a:t>
                      </a:r>
                      <a:endParaRPr lang="en-US" sz="2000" b="0" i="0" u="sng" strike="noStrike" dirty="0">
                        <a:solidFill>
                          <a:srgbClr val="467886"/>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78940933"/>
                  </a:ext>
                </a:extLst>
              </a:tr>
              <a:tr h="370840">
                <a:tc>
                  <a:txBody>
                    <a:bodyPr/>
                    <a:lstStyle/>
                    <a:p>
                      <a:endParaRPr lang="en-US" dirty="0"/>
                    </a:p>
                  </a:txBody>
                  <a:tcPr/>
                </a:tc>
                <a:extLst>
                  <a:ext uri="{0D108BD9-81ED-4DB2-BD59-A6C34878D82A}">
                    <a16:rowId xmlns:a16="http://schemas.microsoft.com/office/drawing/2014/main" val="1137693436"/>
                  </a:ext>
                </a:extLst>
              </a:tr>
              <a:tr h="370840">
                <a:tc>
                  <a:txBody>
                    <a:bodyPr/>
                    <a:lstStyle/>
                    <a:p>
                      <a:r>
                        <a:rPr lang="en-US" dirty="0"/>
                        <a:t>https://github.com/rick7122003/Performance-Predictive-Analytics</a:t>
                      </a:r>
                    </a:p>
                  </a:txBody>
                  <a:tcPr/>
                </a:tc>
                <a:extLst>
                  <a:ext uri="{0D108BD9-81ED-4DB2-BD59-A6C34878D82A}">
                    <a16:rowId xmlns:a16="http://schemas.microsoft.com/office/drawing/2014/main" val="3418251082"/>
                  </a:ext>
                </a:extLst>
              </a:tr>
              <a:tr h="370840">
                <a:tc>
                  <a:txBody>
                    <a:bodyPr/>
                    <a:lstStyle/>
                    <a:p>
                      <a:endParaRPr lang="en-US" dirty="0"/>
                    </a:p>
                  </a:txBody>
                  <a:tcPr/>
                </a:tc>
                <a:extLst>
                  <a:ext uri="{0D108BD9-81ED-4DB2-BD59-A6C34878D82A}">
                    <a16:rowId xmlns:a16="http://schemas.microsoft.com/office/drawing/2014/main" val="1991499217"/>
                  </a:ext>
                </a:extLst>
              </a:tr>
              <a:tr h="370840">
                <a:tc>
                  <a:txBody>
                    <a:bodyPr/>
                    <a:lstStyle/>
                    <a:p>
                      <a:r>
                        <a:rPr lang="en-US" dirty="0"/>
                        <a:t>https://www.linkedin.com/in/chua-kee-siong-rick-01772544/</a:t>
                      </a:r>
                    </a:p>
                  </a:txBody>
                  <a:tcPr/>
                </a:tc>
                <a:extLst>
                  <a:ext uri="{0D108BD9-81ED-4DB2-BD59-A6C34878D82A}">
                    <a16:rowId xmlns:a16="http://schemas.microsoft.com/office/drawing/2014/main" val="1553149947"/>
                  </a:ext>
                </a:extLst>
              </a:tr>
              <a:tr h="370840">
                <a:tc>
                  <a:txBody>
                    <a:bodyPr/>
                    <a:lstStyle/>
                    <a:p>
                      <a:endParaRPr lang="en-US" dirty="0"/>
                    </a:p>
                  </a:txBody>
                  <a:tcPr/>
                </a:tc>
                <a:extLst>
                  <a:ext uri="{0D108BD9-81ED-4DB2-BD59-A6C34878D82A}">
                    <a16:rowId xmlns:a16="http://schemas.microsoft.com/office/drawing/2014/main" val="3063550922"/>
                  </a:ext>
                </a:extLst>
              </a:tr>
              <a:tr h="370840">
                <a:tc>
                  <a:txBody>
                    <a:bodyPr/>
                    <a:lstStyle/>
                    <a:p>
                      <a:endParaRPr lang="en-US" dirty="0"/>
                    </a:p>
                  </a:txBody>
                  <a:tcPr/>
                </a:tc>
                <a:extLst>
                  <a:ext uri="{0D108BD9-81ED-4DB2-BD59-A6C34878D82A}">
                    <a16:rowId xmlns:a16="http://schemas.microsoft.com/office/drawing/2014/main" val="292892348"/>
                  </a:ext>
                </a:extLst>
              </a:tr>
              <a:tr h="370840">
                <a:tc>
                  <a:txBody>
                    <a:bodyPr/>
                    <a:lstStyle/>
                    <a:p>
                      <a:endParaRPr lang="en-US" dirty="0"/>
                    </a:p>
                  </a:txBody>
                  <a:tcPr/>
                </a:tc>
                <a:extLst>
                  <a:ext uri="{0D108BD9-81ED-4DB2-BD59-A6C34878D82A}">
                    <a16:rowId xmlns:a16="http://schemas.microsoft.com/office/drawing/2014/main" val="1427255945"/>
                  </a:ext>
                </a:extLst>
              </a:tr>
              <a:tr h="370840">
                <a:tc>
                  <a:txBody>
                    <a:bodyPr/>
                    <a:lstStyle/>
                    <a:p>
                      <a:endParaRPr lang="en-US" dirty="0"/>
                    </a:p>
                  </a:txBody>
                  <a:tcPr/>
                </a:tc>
                <a:extLst>
                  <a:ext uri="{0D108BD9-81ED-4DB2-BD59-A6C34878D82A}">
                    <a16:rowId xmlns:a16="http://schemas.microsoft.com/office/drawing/2014/main" val="3720862112"/>
                  </a:ext>
                </a:extLst>
              </a:tr>
              <a:tr h="370840">
                <a:tc>
                  <a:txBody>
                    <a:bodyPr/>
                    <a:lstStyle/>
                    <a:p>
                      <a:endParaRPr lang="en-US" dirty="0"/>
                    </a:p>
                  </a:txBody>
                  <a:tcPr/>
                </a:tc>
                <a:extLst>
                  <a:ext uri="{0D108BD9-81ED-4DB2-BD59-A6C34878D82A}">
                    <a16:rowId xmlns:a16="http://schemas.microsoft.com/office/drawing/2014/main" val="2510853100"/>
                  </a:ext>
                </a:extLst>
              </a:tr>
              <a:tr h="370840">
                <a:tc>
                  <a:txBody>
                    <a:bodyPr/>
                    <a:lstStyle/>
                    <a:p>
                      <a:endParaRPr lang="en-US" dirty="0"/>
                    </a:p>
                  </a:txBody>
                  <a:tcPr/>
                </a:tc>
                <a:extLst>
                  <a:ext uri="{0D108BD9-81ED-4DB2-BD59-A6C34878D82A}">
                    <a16:rowId xmlns:a16="http://schemas.microsoft.com/office/drawing/2014/main" val="2663768783"/>
                  </a:ext>
                </a:extLst>
              </a:tr>
              <a:tr h="370840">
                <a:tc>
                  <a:txBody>
                    <a:bodyPr/>
                    <a:lstStyle/>
                    <a:p>
                      <a:endParaRPr lang="en-US" dirty="0"/>
                    </a:p>
                  </a:txBody>
                  <a:tcPr/>
                </a:tc>
                <a:extLst>
                  <a:ext uri="{0D108BD9-81ED-4DB2-BD59-A6C34878D82A}">
                    <a16:rowId xmlns:a16="http://schemas.microsoft.com/office/drawing/2014/main" val="2659465518"/>
                  </a:ext>
                </a:extLst>
              </a:tr>
            </a:tbl>
          </a:graphicData>
        </a:graphic>
      </p:graphicFrame>
      <p:sp>
        <p:nvSpPr>
          <p:cNvPr id="5" name="TextBox 4">
            <a:extLst>
              <a:ext uri="{FF2B5EF4-FFF2-40B4-BE49-F238E27FC236}">
                <a16:creationId xmlns:a16="http://schemas.microsoft.com/office/drawing/2014/main" id="{3771FF2A-683E-FFDD-8648-0048632BEFBD}"/>
              </a:ext>
            </a:extLst>
          </p:cNvPr>
          <p:cNvSpPr txBox="1"/>
          <p:nvPr/>
        </p:nvSpPr>
        <p:spPr>
          <a:xfrm>
            <a:off x="1145598" y="415636"/>
            <a:ext cx="6094268" cy="584775"/>
          </a:xfrm>
          <a:prstGeom prst="rect">
            <a:avLst/>
          </a:prstGeom>
          <a:noFill/>
        </p:spPr>
        <p:txBody>
          <a:bodyPr wrap="square">
            <a:spAutoFit/>
          </a:bodyPr>
          <a:lstStyle/>
          <a:p>
            <a:r>
              <a:rPr lang="en-US" sz="3200" b="1" dirty="0"/>
              <a:t>References</a:t>
            </a:r>
          </a:p>
        </p:txBody>
      </p:sp>
    </p:spTree>
    <p:extLst>
      <p:ext uri="{BB962C8B-B14F-4D97-AF65-F5344CB8AC3E}">
        <p14:creationId xmlns:p14="http://schemas.microsoft.com/office/powerpoint/2010/main" val="2741024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About us</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p:txBody>
          <a:bodyPr/>
          <a:lstStyle/>
          <a:p>
            <a:r>
              <a:rPr lang="en-US" b="1" dirty="0"/>
              <a:t>The CAPSTONE AL and ML Developer project is to showcase the capabilities of ML to model, train, deploy world live sales dataset to boost corporate goals in sales revenue optimization and growth as overall business objectives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26</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155E49D-836F-936E-5756-F343DF2C89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952AFF-583E-25F3-E3D5-6D79ECD4EC89}"/>
              </a:ext>
            </a:extLst>
          </p:cNvPr>
          <p:cNvSpPr>
            <a:spLocks noGrp="1"/>
          </p:cNvSpPr>
          <p:nvPr>
            <p:ph type="title"/>
          </p:nvPr>
        </p:nvSpPr>
        <p:spPr>
          <a:xfrm>
            <a:off x="1077268" y="-52312"/>
            <a:ext cx="9525000" cy="957943"/>
          </a:xfrm>
        </p:spPr>
        <p:txBody>
          <a:bodyPr>
            <a:normAutofit/>
          </a:bodyPr>
          <a:lstStyle/>
          <a:p>
            <a:r>
              <a:rPr lang="en-US" sz="4400" b="1" spc="600" dirty="0">
                <a:ln w="28575">
                  <a:noFill/>
                  <a:prstDash val="solid"/>
                </a:ln>
                <a:solidFill>
                  <a:schemeClr val="tx1"/>
                </a:solidFill>
                <a:latin typeface="Tw Cen MT" panose="020B0602020104020603" pitchFamily="34" charset="77"/>
              </a:rPr>
              <a:t>System architecture &amp; design</a:t>
            </a:r>
            <a:endParaRPr lang="en-US" sz="4400" b="1" dirty="0">
              <a:solidFill>
                <a:schemeClr val="tx1"/>
              </a:solidFill>
            </a:endParaRPr>
          </a:p>
        </p:txBody>
      </p:sp>
      <p:sp>
        <p:nvSpPr>
          <p:cNvPr id="4" name="Content Placeholder 3">
            <a:extLst>
              <a:ext uri="{FF2B5EF4-FFF2-40B4-BE49-F238E27FC236}">
                <a16:creationId xmlns:a16="http://schemas.microsoft.com/office/drawing/2014/main" id="{E0B73118-8632-9B44-B2A6-22973294F0D8}"/>
              </a:ext>
            </a:extLst>
          </p:cNvPr>
          <p:cNvSpPr>
            <a:spLocks noGrp="1"/>
          </p:cNvSpPr>
          <p:nvPr>
            <p:ph sz="quarter" idx="10"/>
          </p:nvPr>
        </p:nvSpPr>
        <p:spPr>
          <a:xfrm>
            <a:off x="1381748" y="2165704"/>
            <a:ext cx="7560169" cy="4254847"/>
          </a:xfrm>
          <a:solidFill>
            <a:schemeClr val="accent1"/>
          </a:solidFill>
        </p:spPr>
        <p:txBody>
          <a:bodyPr>
            <a:normAutofit/>
          </a:bodyPr>
          <a:lstStyle/>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DATA CLEANING &amp; PREPARATION</a:t>
            </a:r>
          </a:p>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EXPLORATORY DATA ANALYSIS (EDA)</a:t>
            </a:r>
          </a:p>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ML Model Building</a:t>
            </a:r>
          </a:p>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Deployment and Monitoring</a:t>
            </a:r>
          </a:p>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Lessons learned</a:t>
            </a:r>
          </a:p>
          <a:p>
            <a:pPr>
              <a:lnSpc>
                <a:spcPct val="150000"/>
              </a:lnSpc>
              <a:buClr>
                <a:schemeClr val="accent6"/>
              </a:buClr>
              <a:buFont typeface="Wingdings" panose="05000000000000000000" pitchFamily="2" charset="2"/>
              <a:buChar char="Ø"/>
            </a:pPr>
            <a:r>
              <a:rPr lang="en-US" b="1" dirty="0">
                <a:solidFill>
                  <a:schemeClr val="tx1"/>
                </a:solidFill>
                <a:latin typeface="Rockwell Nova Extra Bold" panose="020F0502020204030204" pitchFamily="18" charset="0"/>
                <a:cs typeface="Segoe UI Light" panose="020B0502040204020203" pitchFamily="34" charset="0"/>
              </a:rPr>
              <a:t>Summary</a:t>
            </a:r>
          </a:p>
          <a:p>
            <a:pPr marL="0" indent="0">
              <a:buNone/>
            </a:pPr>
            <a:br>
              <a:rPr lang="en-US" dirty="0">
                <a:latin typeface="Arial Rounded MT Bold" panose="020F0704030504030204" pitchFamily="34" charset="0"/>
                <a:ea typeface="Cambria" panose="02040503050406030204" pitchFamily="18" charset="0"/>
              </a:rPr>
            </a:br>
            <a:br>
              <a:rPr lang="en-US" dirty="0">
                <a:latin typeface="Arial Rounded MT Bold" panose="020F0704030504030204" pitchFamily="34" charset="0"/>
                <a:ea typeface="Cambria" panose="02040503050406030204" pitchFamily="18" charset="0"/>
              </a:rPr>
            </a:br>
            <a:endParaRPr lang="en-US" dirty="0">
              <a:latin typeface="Arial Rounded MT Bold" panose="020F0704030504030204" pitchFamily="34" charset="0"/>
              <a:ea typeface="Cambria" panose="02040503050406030204" pitchFamily="18" charset="0"/>
            </a:endParaRPr>
          </a:p>
        </p:txBody>
      </p:sp>
      <p:sp>
        <p:nvSpPr>
          <p:cNvPr id="2" name="Slide Number Placeholder 1">
            <a:extLst>
              <a:ext uri="{FF2B5EF4-FFF2-40B4-BE49-F238E27FC236}">
                <a16:creationId xmlns:a16="http://schemas.microsoft.com/office/drawing/2014/main" id="{ED81E4D8-2140-F0F0-707E-D41D614C9E73}"/>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9" name="Flowchart: Delay 8">
            <a:extLst>
              <a:ext uri="{FF2B5EF4-FFF2-40B4-BE49-F238E27FC236}">
                <a16:creationId xmlns:a16="http://schemas.microsoft.com/office/drawing/2014/main" id="{AB76F976-F019-5CC5-2CF9-5D00CA6ED2C6}"/>
              </a:ext>
            </a:extLst>
          </p:cNvPr>
          <p:cNvSpPr/>
          <p:nvPr/>
        </p:nvSpPr>
        <p:spPr>
          <a:xfrm>
            <a:off x="1286486" y="797365"/>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DATA CLEANING</a:t>
            </a:r>
          </a:p>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&amp; PREPARATION</a:t>
            </a:r>
          </a:p>
        </p:txBody>
      </p:sp>
      <p:sp>
        <p:nvSpPr>
          <p:cNvPr id="10" name="Flowchart: Delay 9">
            <a:extLst>
              <a:ext uri="{FF2B5EF4-FFF2-40B4-BE49-F238E27FC236}">
                <a16:creationId xmlns:a16="http://schemas.microsoft.com/office/drawing/2014/main" id="{CE0E4EB4-27B3-0EE4-77B8-674804C4D5B0}"/>
              </a:ext>
            </a:extLst>
          </p:cNvPr>
          <p:cNvSpPr/>
          <p:nvPr/>
        </p:nvSpPr>
        <p:spPr>
          <a:xfrm>
            <a:off x="3859677" y="771067"/>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sp>
        <p:nvSpPr>
          <p:cNvPr id="11" name="Flowchart: Delay 10">
            <a:extLst>
              <a:ext uri="{FF2B5EF4-FFF2-40B4-BE49-F238E27FC236}">
                <a16:creationId xmlns:a16="http://schemas.microsoft.com/office/drawing/2014/main" id="{7BC4D2C0-5530-B7B3-C3F5-B6F44EF4D787}"/>
              </a:ext>
            </a:extLst>
          </p:cNvPr>
          <p:cNvSpPr/>
          <p:nvPr/>
        </p:nvSpPr>
        <p:spPr>
          <a:xfrm>
            <a:off x="6698278" y="771067"/>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ML Model Building</a:t>
            </a:r>
          </a:p>
        </p:txBody>
      </p:sp>
      <p:sp>
        <p:nvSpPr>
          <p:cNvPr id="12" name="Flowchart: Delay 11">
            <a:extLst>
              <a:ext uri="{FF2B5EF4-FFF2-40B4-BE49-F238E27FC236}">
                <a16:creationId xmlns:a16="http://schemas.microsoft.com/office/drawing/2014/main" id="{77B8602F-FA49-3872-CA7A-8232F1F82074}"/>
              </a:ext>
            </a:extLst>
          </p:cNvPr>
          <p:cNvSpPr/>
          <p:nvPr/>
        </p:nvSpPr>
        <p:spPr>
          <a:xfrm>
            <a:off x="9384463" y="797365"/>
            <a:ext cx="2363661"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Deployment</a:t>
            </a:r>
          </a:p>
        </p:txBody>
      </p:sp>
      <p:sp>
        <p:nvSpPr>
          <p:cNvPr id="5" name="Flowchart: Delay 4">
            <a:extLst>
              <a:ext uri="{FF2B5EF4-FFF2-40B4-BE49-F238E27FC236}">
                <a16:creationId xmlns:a16="http://schemas.microsoft.com/office/drawing/2014/main" id="{4EA9184A-A3B2-7FD2-1622-5D745EB0CCD2}"/>
              </a:ext>
            </a:extLst>
          </p:cNvPr>
          <p:cNvSpPr/>
          <p:nvPr/>
        </p:nvSpPr>
        <p:spPr>
          <a:xfrm>
            <a:off x="9384463" y="2161490"/>
            <a:ext cx="2363661"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Conclusion</a:t>
            </a:r>
          </a:p>
        </p:txBody>
      </p:sp>
      <p:sp>
        <p:nvSpPr>
          <p:cNvPr id="6" name="Flowchart: Delay 5">
            <a:extLst>
              <a:ext uri="{FF2B5EF4-FFF2-40B4-BE49-F238E27FC236}">
                <a16:creationId xmlns:a16="http://schemas.microsoft.com/office/drawing/2014/main" id="{E2E5DFEF-AE01-30E2-F933-77F0C51DCB27}"/>
              </a:ext>
            </a:extLst>
          </p:cNvPr>
          <p:cNvSpPr/>
          <p:nvPr/>
        </p:nvSpPr>
        <p:spPr>
          <a:xfrm>
            <a:off x="9420437" y="3525615"/>
            <a:ext cx="2363661"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Challenge and </a:t>
            </a:r>
            <a:r>
              <a:rPr lang="en-US" b="1" dirty="0" err="1">
                <a:solidFill>
                  <a:schemeClr val="tx1"/>
                </a:solidFill>
                <a:latin typeface="Rockwell Condensed" panose="02060603050405020104" pitchFamily="18" charset="0"/>
                <a:cs typeface="Segoe UI Light" panose="020B0502040204020203" pitchFamily="34" charset="0"/>
              </a:rPr>
              <a:t>Lession</a:t>
            </a:r>
            <a:r>
              <a:rPr lang="en-US" b="1" dirty="0">
                <a:solidFill>
                  <a:schemeClr val="tx1"/>
                </a:solidFill>
                <a:latin typeface="Rockwell Condensed" panose="02060603050405020104" pitchFamily="18" charset="0"/>
                <a:cs typeface="Segoe UI Light" panose="020B0502040204020203" pitchFamily="34" charset="0"/>
              </a:rPr>
              <a:t> Learned</a:t>
            </a:r>
          </a:p>
        </p:txBody>
      </p:sp>
      <p:sp>
        <p:nvSpPr>
          <p:cNvPr id="7" name="Flowchart: Delay 6">
            <a:extLst>
              <a:ext uri="{FF2B5EF4-FFF2-40B4-BE49-F238E27FC236}">
                <a16:creationId xmlns:a16="http://schemas.microsoft.com/office/drawing/2014/main" id="{359EE871-EE30-4BA4-D11C-96BFA5F67FA8}"/>
              </a:ext>
            </a:extLst>
          </p:cNvPr>
          <p:cNvSpPr/>
          <p:nvPr/>
        </p:nvSpPr>
        <p:spPr>
          <a:xfrm>
            <a:off x="9424143" y="4889740"/>
            <a:ext cx="2363661"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References</a:t>
            </a:r>
          </a:p>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About Us</a:t>
            </a:r>
          </a:p>
        </p:txBody>
      </p:sp>
    </p:spTree>
    <p:extLst>
      <p:ext uri="{BB962C8B-B14F-4D97-AF65-F5344CB8AC3E}">
        <p14:creationId xmlns:p14="http://schemas.microsoft.com/office/powerpoint/2010/main" val="285850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8B08B5D-C04E-5D69-18A9-BDF7903D10F9}"/>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E98DC79-C802-F8D7-DBF7-A3D4470CE02C}"/>
              </a:ext>
            </a:extLst>
          </p:cNvPr>
          <p:cNvGraphicFramePr>
            <a:graphicFrameLocks noGrp="1"/>
          </p:cNvGraphicFramePr>
          <p:nvPr>
            <p:ph sz="quarter" idx="10"/>
            <p:extLst>
              <p:ext uri="{D42A27DB-BD31-4B8C-83A1-F6EECF244321}">
                <p14:modId xmlns:p14="http://schemas.microsoft.com/office/powerpoint/2010/main" val="3103778748"/>
              </p:ext>
            </p:extLst>
          </p:nvPr>
        </p:nvGraphicFramePr>
        <p:xfrm>
          <a:off x="0" y="0"/>
          <a:ext cx="9133609" cy="6676251"/>
        </p:xfrm>
        <a:graphic>
          <a:graphicData uri="http://schemas.openxmlformats.org/drawingml/2006/table">
            <a:tbl>
              <a:tblPr firstRow="1" bandRow="1">
                <a:tableStyleId>{0E3FDE45-AF77-4B5C-9715-49D594BDF05E}</a:tableStyleId>
              </a:tblPr>
              <a:tblGrid>
                <a:gridCol w="3820071">
                  <a:extLst>
                    <a:ext uri="{9D8B030D-6E8A-4147-A177-3AD203B41FA5}">
                      <a16:colId xmlns:a16="http://schemas.microsoft.com/office/drawing/2014/main" val="435356065"/>
                    </a:ext>
                  </a:extLst>
                </a:gridCol>
                <a:gridCol w="5313538">
                  <a:extLst>
                    <a:ext uri="{9D8B030D-6E8A-4147-A177-3AD203B41FA5}">
                      <a16:colId xmlns:a16="http://schemas.microsoft.com/office/drawing/2014/main" val="1628137743"/>
                    </a:ext>
                  </a:extLst>
                </a:gridCol>
              </a:tblGrid>
              <a:tr h="653910">
                <a:tc>
                  <a:txBody>
                    <a:bodyPr/>
                    <a:lstStyle/>
                    <a:p>
                      <a:r>
                        <a:rPr lang="en-US" b="1" dirty="0"/>
                        <a:t>Data Cleaning and Preparation</a:t>
                      </a:r>
                    </a:p>
                  </a:txBody>
                  <a:tcPr>
                    <a:solidFill>
                      <a:schemeClr val="bg2"/>
                    </a:solidFill>
                  </a:tcPr>
                </a:tc>
                <a:tc>
                  <a:txBody>
                    <a:bodyPr/>
                    <a:lstStyle/>
                    <a:p>
                      <a:r>
                        <a:rPr lang="en-US" dirty="0"/>
                        <a:t>Description</a:t>
                      </a:r>
                    </a:p>
                  </a:txBody>
                  <a:tcPr>
                    <a:solidFill>
                      <a:schemeClr val="bg2"/>
                    </a:solidFill>
                  </a:tcPr>
                </a:tc>
                <a:extLst>
                  <a:ext uri="{0D108BD9-81ED-4DB2-BD59-A6C34878D82A}">
                    <a16:rowId xmlns:a16="http://schemas.microsoft.com/office/drawing/2014/main" val="1674724479"/>
                  </a:ext>
                </a:extLst>
              </a:tr>
              <a:tr h="840741">
                <a:tc>
                  <a:txBody>
                    <a:bodyPr/>
                    <a:lstStyle/>
                    <a:p>
                      <a:r>
                        <a:rPr lang="en-US" sz="1600" b="1" dirty="0"/>
                        <a:t>Data Loading: salesforce data.csv file was loaded into a Pandas Data Frame</a:t>
                      </a:r>
                    </a:p>
                  </a:txBody>
                  <a:tcPr>
                    <a:solidFill>
                      <a:schemeClr val="bg2"/>
                    </a:solidFill>
                  </a:tcPr>
                </a:tc>
                <a:tc>
                  <a:txBody>
                    <a:bodyPr/>
                    <a:lstStyle/>
                    <a:p>
                      <a:r>
                        <a:rPr lang="en-US" sz="1600" b="1" dirty="0"/>
                        <a:t>Create Data Frame</a:t>
                      </a:r>
                    </a:p>
                  </a:txBody>
                  <a:tcPr>
                    <a:solidFill>
                      <a:schemeClr val="bg2"/>
                    </a:solidFill>
                  </a:tcPr>
                </a:tc>
                <a:extLst>
                  <a:ext uri="{0D108BD9-81ED-4DB2-BD59-A6C34878D82A}">
                    <a16:rowId xmlns:a16="http://schemas.microsoft.com/office/drawing/2014/main" val="476775982"/>
                  </a:ext>
                </a:extLst>
              </a:tr>
              <a:tr h="475064">
                <a:tc>
                  <a:txBody>
                    <a:bodyPr/>
                    <a:lstStyle/>
                    <a:p>
                      <a:r>
                        <a:rPr lang="en-US" sz="1600" b="1" dirty="0"/>
                        <a:t>Data Cleaning &amp; prep</a:t>
                      </a:r>
                    </a:p>
                  </a:txBody>
                  <a:tcPr>
                    <a:solidFill>
                      <a:schemeClr val="bg2"/>
                    </a:solidFill>
                  </a:tcPr>
                </a:tc>
                <a:tc>
                  <a:txBody>
                    <a:bodyPr/>
                    <a:lstStyle/>
                    <a:p>
                      <a:r>
                        <a:rPr lang="en-US" sz="1600" b="1" dirty="0"/>
                        <a:t># Drop redundant columns (columns with '.1' suffix)</a:t>
                      </a:r>
                      <a:r>
                        <a:rPr lang="en-US" sz="1600" b="1" dirty="0" err="1"/>
                        <a:t>df</a:t>
                      </a:r>
                      <a:r>
                        <a:rPr lang="en-US" sz="1600" b="1" dirty="0"/>
                        <a:t> = </a:t>
                      </a:r>
                      <a:r>
                        <a:rPr lang="en-US" sz="1600" b="1" dirty="0" err="1"/>
                        <a:t>df.drop</a:t>
                      </a:r>
                      <a:r>
                        <a:rPr lang="en-US" sz="1600" b="1" dirty="0"/>
                        <a:t>(columns=[col for col in </a:t>
                      </a:r>
                      <a:r>
                        <a:rPr lang="en-US" sz="1600" b="1" dirty="0" err="1"/>
                        <a:t>df.columns</a:t>
                      </a:r>
                      <a:r>
                        <a:rPr lang="en-US" sz="1600" b="1" dirty="0"/>
                        <a:t> if </a:t>
                      </a:r>
                      <a:r>
                        <a:rPr lang="en-US" sz="1600" b="1" dirty="0" err="1"/>
                        <a:t>col.endswith</a:t>
                      </a:r>
                      <a:r>
                        <a:rPr lang="en-US" sz="1600" b="1" dirty="0"/>
                        <a:t>('.1')], axis=1)</a:t>
                      </a:r>
                    </a:p>
                  </a:txBody>
                  <a:tcPr>
                    <a:solidFill>
                      <a:schemeClr val="bg2"/>
                    </a:solidFill>
                  </a:tcPr>
                </a:tc>
                <a:extLst>
                  <a:ext uri="{0D108BD9-81ED-4DB2-BD59-A6C34878D82A}">
                    <a16:rowId xmlns:a16="http://schemas.microsoft.com/office/drawing/2014/main" val="2507374435"/>
                  </a:ext>
                </a:extLst>
              </a:tr>
              <a:tr h="475064">
                <a:tc>
                  <a:txBody>
                    <a:bodyPr/>
                    <a:lstStyle/>
                    <a:p>
                      <a:r>
                        <a:rPr lang="en-US" sz="1600" b="1" dirty="0"/>
                        <a:t>Convert date columns to datetime objects</a:t>
                      </a:r>
                    </a:p>
                  </a:txBody>
                  <a:tcPr>
                    <a:solidFill>
                      <a:schemeClr val="bg2"/>
                    </a:solidFill>
                  </a:tcPr>
                </a:tc>
                <a:tc>
                  <a:txBody>
                    <a:bodyPr/>
                    <a:lstStyle/>
                    <a:p>
                      <a:r>
                        <a:rPr lang="en-US" sz="1600" b="1" dirty="0" err="1"/>
                        <a:t>date_cols</a:t>
                      </a:r>
                      <a:r>
                        <a:rPr lang="en-US" sz="1600" b="1" dirty="0"/>
                        <a:t> = ['Close Date', 'Created Date', 'Today']for col in </a:t>
                      </a:r>
                      <a:r>
                        <a:rPr lang="en-US" sz="1600" b="1" dirty="0" err="1"/>
                        <a:t>date_cols</a:t>
                      </a:r>
                      <a:r>
                        <a:rPr lang="en-US" sz="1600" b="1" dirty="0"/>
                        <a:t>:    </a:t>
                      </a:r>
                      <a:r>
                        <a:rPr lang="en-US" sz="1600" b="1" dirty="0" err="1"/>
                        <a:t>df</a:t>
                      </a:r>
                      <a:r>
                        <a:rPr lang="en-US" sz="1600" b="1" dirty="0"/>
                        <a:t>[col] = </a:t>
                      </a:r>
                      <a:r>
                        <a:rPr lang="en-US" sz="1600" b="1" dirty="0" err="1"/>
                        <a:t>pd.to_datetime</a:t>
                      </a:r>
                      <a:r>
                        <a:rPr lang="en-US" sz="1600" b="1" dirty="0"/>
                        <a:t>(</a:t>
                      </a:r>
                      <a:r>
                        <a:rPr lang="en-US" sz="1600" b="1" dirty="0" err="1"/>
                        <a:t>df</a:t>
                      </a:r>
                      <a:r>
                        <a:rPr lang="en-US" sz="1600" b="1" dirty="0"/>
                        <a:t>[col], errors='coerce')</a:t>
                      </a:r>
                    </a:p>
                  </a:txBody>
                  <a:tcPr>
                    <a:solidFill>
                      <a:schemeClr val="bg2"/>
                    </a:solidFill>
                  </a:tcPr>
                </a:tc>
                <a:extLst>
                  <a:ext uri="{0D108BD9-81ED-4DB2-BD59-A6C34878D82A}">
                    <a16:rowId xmlns:a16="http://schemas.microsoft.com/office/drawing/2014/main" val="2501759427"/>
                  </a:ext>
                </a:extLst>
              </a:tr>
              <a:tr h="475064">
                <a:tc>
                  <a:txBody>
                    <a:bodyPr/>
                    <a:lstStyle/>
                    <a:p>
                      <a:r>
                        <a:rPr lang="en-US" sz="1600" b="1" dirty="0"/>
                        <a:t>Clean and convert monetary and percentage columns to numeric</a:t>
                      </a:r>
                    </a:p>
                    <a:p>
                      <a:r>
                        <a:rPr lang="en-US" sz="1600" b="1" dirty="0"/>
                        <a:t># 'Sales' and 'Weekly Sales' columns contain '$' and 'K' characters, so remove them and convert to float</a:t>
                      </a:r>
                    </a:p>
                  </a:txBody>
                  <a:tcPr>
                    <a:solidFill>
                      <a:schemeClr val="bg2"/>
                    </a:solidFill>
                  </a:tcPr>
                </a:tc>
                <a:tc>
                  <a:txBody>
                    <a:bodyPr/>
                    <a:lstStyle/>
                    <a:p>
                      <a:r>
                        <a:rPr lang="en-US" sz="1600" b="1" dirty="0" err="1"/>
                        <a:t>df</a:t>
                      </a:r>
                      <a:r>
                        <a:rPr lang="en-US" sz="1600" b="1" dirty="0"/>
                        <a:t>['Sales'] = </a:t>
                      </a:r>
                      <a:r>
                        <a:rPr lang="en-US" sz="1600" b="1" dirty="0" err="1"/>
                        <a:t>df</a:t>
                      </a:r>
                      <a:r>
                        <a:rPr lang="en-US" sz="1600" b="1" dirty="0"/>
                        <a:t>['Sales'].replace({r'[$,]': '', 'K': 'e3', 'M': 'e6'}, regex=True).</a:t>
                      </a:r>
                      <a:r>
                        <a:rPr lang="en-US" sz="1600" b="1" dirty="0" err="1"/>
                        <a:t>astype</a:t>
                      </a:r>
                      <a:r>
                        <a:rPr lang="en-US" sz="1600" b="1" dirty="0"/>
                        <a:t>(float)</a:t>
                      </a:r>
                      <a:r>
                        <a:rPr lang="en-US" sz="1600" b="1" dirty="0" err="1"/>
                        <a:t>df</a:t>
                      </a:r>
                      <a:r>
                        <a:rPr lang="en-US" sz="1600" b="1" dirty="0"/>
                        <a:t>['Weekly Sales'] = </a:t>
                      </a:r>
                      <a:r>
                        <a:rPr lang="en-US" sz="1600" b="1" dirty="0" err="1"/>
                        <a:t>df</a:t>
                      </a:r>
                      <a:r>
                        <a:rPr lang="en-US" sz="1600" b="1" dirty="0"/>
                        <a:t>['Weekly Sales'].replace({r'[$,]': ''}, regex=True).</a:t>
                      </a:r>
                      <a:r>
                        <a:rPr lang="en-US" sz="1600" b="1" dirty="0" err="1"/>
                        <a:t>astype</a:t>
                      </a:r>
                      <a:r>
                        <a:rPr lang="en-US" sz="1600" b="1" dirty="0"/>
                        <a:t>(float)</a:t>
                      </a:r>
                    </a:p>
                  </a:txBody>
                  <a:tcPr>
                    <a:solidFill>
                      <a:schemeClr val="bg2"/>
                    </a:solidFill>
                  </a:tcPr>
                </a:tc>
                <a:extLst>
                  <a:ext uri="{0D108BD9-81ED-4DB2-BD59-A6C34878D82A}">
                    <a16:rowId xmlns:a16="http://schemas.microsoft.com/office/drawing/2014/main" val="3812318807"/>
                  </a:ext>
                </a:extLst>
              </a:tr>
              <a:tr h="475064">
                <a:tc>
                  <a:txBody>
                    <a:bodyPr/>
                    <a:lstStyle/>
                    <a:p>
                      <a:r>
                        <a:rPr lang="en-US" sz="1600" b="1" dirty="0"/>
                        <a:t>'Current Quarter Quota' column contains '$' and 'M' characters, so remove them and convert to float</a:t>
                      </a:r>
                    </a:p>
                  </a:txBody>
                  <a:tcPr>
                    <a:solidFill>
                      <a:schemeClr val="bg2"/>
                    </a:solidFill>
                  </a:tcPr>
                </a:tc>
                <a:tc>
                  <a:txBody>
                    <a:bodyPr/>
                    <a:lstStyle/>
                    <a:p>
                      <a:r>
                        <a:rPr lang="en-US" sz="1600" b="1" dirty="0" err="1"/>
                        <a:t>df</a:t>
                      </a:r>
                      <a:r>
                        <a:rPr lang="en-US" sz="1600" b="1" dirty="0"/>
                        <a:t>['Current Quarter Quota'] = </a:t>
                      </a:r>
                      <a:r>
                        <a:rPr lang="en-US" sz="1600" b="1" dirty="0" err="1"/>
                        <a:t>df</a:t>
                      </a:r>
                      <a:r>
                        <a:rPr lang="en-US" sz="1600" b="1" dirty="0"/>
                        <a:t>['Current Quarter Quota'].replace({r'[$,]': '', 'M': 'e6'}, regex=True).</a:t>
                      </a:r>
                      <a:r>
                        <a:rPr lang="en-US" sz="1600" b="1" dirty="0" err="1"/>
                        <a:t>astype</a:t>
                      </a:r>
                      <a:r>
                        <a:rPr lang="en-US" sz="1600" b="1" dirty="0"/>
                        <a:t>(float)</a:t>
                      </a:r>
                    </a:p>
                  </a:txBody>
                  <a:tcPr>
                    <a:solidFill>
                      <a:schemeClr val="bg2"/>
                    </a:solidFill>
                  </a:tcPr>
                </a:tc>
                <a:extLst>
                  <a:ext uri="{0D108BD9-81ED-4DB2-BD59-A6C34878D82A}">
                    <a16:rowId xmlns:a16="http://schemas.microsoft.com/office/drawing/2014/main" val="1590160248"/>
                  </a:ext>
                </a:extLst>
              </a:tr>
              <a:tr h="475064">
                <a:tc>
                  <a:txBody>
                    <a:bodyPr/>
                    <a:lstStyle/>
                    <a:p>
                      <a:r>
                        <a:rPr lang="en-US" sz="1600" b="1" dirty="0"/>
                        <a:t>'Discount Granted' column contains '%' character, so remove it and divide by 100 to get a float</a:t>
                      </a:r>
                    </a:p>
                  </a:txBody>
                  <a:tcPr>
                    <a:solidFill>
                      <a:schemeClr val="bg2"/>
                    </a:solidFill>
                  </a:tcPr>
                </a:tc>
                <a:tc>
                  <a:txBody>
                    <a:bodyPr/>
                    <a:lstStyle/>
                    <a:p>
                      <a:r>
                        <a:rPr lang="en-US" sz="1600" b="1" dirty="0" err="1"/>
                        <a:t>df</a:t>
                      </a:r>
                      <a:r>
                        <a:rPr lang="en-US" sz="1600" b="1" dirty="0"/>
                        <a:t>['Discount Granted'] = </a:t>
                      </a:r>
                      <a:r>
                        <a:rPr lang="en-US" sz="1600" b="1" dirty="0" err="1"/>
                        <a:t>df</a:t>
                      </a:r>
                      <a:r>
                        <a:rPr lang="en-US" sz="1600" b="1" dirty="0"/>
                        <a:t>['Discount Granted'].</a:t>
                      </a:r>
                      <a:r>
                        <a:rPr lang="en-US" sz="1600" b="1" dirty="0" err="1"/>
                        <a:t>str.replace</a:t>
                      </a:r>
                      <a:r>
                        <a:rPr lang="en-US" sz="1600" b="1" dirty="0"/>
                        <a:t>('%', '', regex=False).</a:t>
                      </a:r>
                      <a:r>
                        <a:rPr lang="en-US" sz="1600" b="1" dirty="0" err="1"/>
                        <a:t>astype</a:t>
                      </a:r>
                      <a:r>
                        <a:rPr lang="en-US" sz="1600" b="1" dirty="0"/>
                        <a:t>(float) / 100</a:t>
                      </a:r>
                    </a:p>
                  </a:txBody>
                  <a:tcPr>
                    <a:solidFill>
                      <a:schemeClr val="bg2"/>
                    </a:solidFill>
                  </a:tcPr>
                </a:tc>
                <a:extLst>
                  <a:ext uri="{0D108BD9-81ED-4DB2-BD59-A6C34878D82A}">
                    <a16:rowId xmlns:a16="http://schemas.microsoft.com/office/drawing/2014/main" val="2850868162"/>
                  </a:ext>
                </a:extLst>
              </a:tr>
              <a:tr h="475064">
                <a:tc>
                  <a:txBody>
                    <a:bodyPr/>
                    <a:lstStyle/>
                    <a:p>
                      <a:r>
                        <a:rPr lang="en-US" sz="1600" b="1" dirty="0"/>
                        <a:t># Convert </a:t>
                      </a:r>
                      <a:r>
                        <a:rPr lang="en-US" sz="1600" b="1" dirty="0" err="1"/>
                        <a:t>boolean</a:t>
                      </a:r>
                      <a:r>
                        <a:rPr lang="en-US" sz="1600" b="1" dirty="0"/>
                        <a:t> columns to integers (0 or 1)</a:t>
                      </a:r>
                    </a:p>
                  </a:txBody>
                  <a:tcPr>
                    <a:solidFill>
                      <a:schemeClr val="bg2"/>
                    </a:solidFill>
                  </a:tcPr>
                </a:tc>
                <a:tc>
                  <a:txBody>
                    <a:bodyPr/>
                    <a:lstStyle/>
                    <a:p>
                      <a:r>
                        <a:rPr lang="en-US" sz="1600" b="1" dirty="0" err="1"/>
                        <a:t>df</a:t>
                      </a:r>
                      <a:r>
                        <a:rPr lang="en-US" sz="1600" b="1" dirty="0"/>
                        <a:t>['Closed'] = </a:t>
                      </a:r>
                      <a:r>
                        <a:rPr lang="en-US" sz="1600" b="1" dirty="0" err="1"/>
                        <a:t>df</a:t>
                      </a:r>
                      <a:r>
                        <a:rPr lang="en-US" sz="1600" b="1" dirty="0"/>
                        <a:t>['Closed'].</a:t>
                      </a:r>
                      <a:r>
                        <a:rPr lang="en-US" sz="1600" b="1" dirty="0" err="1"/>
                        <a:t>astype</a:t>
                      </a:r>
                      <a:r>
                        <a:rPr lang="en-US" sz="1600" b="1" dirty="0"/>
                        <a:t>(int)</a:t>
                      </a:r>
                      <a:r>
                        <a:rPr lang="en-US" sz="1600" b="1" dirty="0" err="1"/>
                        <a:t>df</a:t>
                      </a:r>
                      <a:r>
                        <a:rPr lang="en-US" sz="1600" b="1" dirty="0"/>
                        <a:t>['Won'] = </a:t>
                      </a:r>
                      <a:r>
                        <a:rPr lang="en-US" sz="1600" b="1" dirty="0" err="1"/>
                        <a:t>df</a:t>
                      </a:r>
                      <a:r>
                        <a:rPr lang="en-US" sz="1600" b="1" dirty="0"/>
                        <a:t>['Won'].</a:t>
                      </a:r>
                      <a:r>
                        <a:rPr lang="en-US" sz="1600" b="1" dirty="0" err="1"/>
                        <a:t>astype</a:t>
                      </a:r>
                      <a:r>
                        <a:rPr lang="en-US" sz="1600" b="1" dirty="0"/>
                        <a:t>(int)</a:t>
                      </a:r>
                    </a:p>
                  </a:txBody>
                  <a:tcPr>
                    <a:solidFill>
                      <a:schemeClr val="bg2"/>
                    </a:solidFill>
                  </a:tcPr>
                </a:tc>
                <a:extLst>
                  <a:ext uri="{0D108BD9-81ED-4DB2-BD59-A6C34878D82A}">
                    <a16:rowId xmlns:a16="http://schemas.microsoft.com/office/drawing/2014/main" val="900666805"/>
                  </a:ext>
                </a:extLst>
              </a:tr>
            </a:tbl>
          </a:graphicData>
        </a:graphic>
      </p:graphicFrame>
      <p:sp>
        <p:nvSpPr>
          <p:cNvPr id="2" name="Slide Number Placeholder 1">
            <a:extLst>
              <a:ext uri="{FF2B5EF4-FFF2-40B4-BE49-F238E27FC236}">
                <a16:creationId xmlns:a16="http://schemas.microsoft.com/office/drawing/2014/main" id="{4F2830BD-1AB5-525B-D0A7-1F31E130D979}"/>
              </a:ext>
            </a:extLst>
          </p:cNvPr>
          <p:cNvSpPr>
            <a:spLocks noGrp="1"/>
          </p:cNvSpPr>
          <p:nvPr>
            <p:ph type="sldNum" sz="quarter" idx="4"/>
          </p:nvPr>
        </p:nvSpPr>
        <p:spPr/>
        <p:txBody>
          <a:bodyPr/>
          <a:lstStyle/>
          <a:p>
            <a:fld id="{08AB70BE-1769-45B8-85A6-0C837432C7E6}" type="slidenum">
              <a:rPr lang="en-US" smtClean="0"/>
              <a:pPr/>
              <a:t>4</a:t>
            </a:fld>
            <a:endParaRPr lang="en-US" dirty="0"/>
          </a:p>
        </p:txBody>
      </p:sp>
      <p:sp>
        <p:nvSpPr>
          <p:cNvPr id="6" name="Flowchart: Delay 5">
            <a:extLst>
              <a:ext uri="{FF2B5EF4-FFF2-40B4-BE49-F238E27FC236}">
                <a16:creationId xmlns:a16="http://schemas.microsoft.com/office/drawing/2014/main" id="{1F6A69EE-B0F1-CF65-9760-7CD47A1F25AD}"/>
              </a:ext>
            </a:extLst>
          </p:cNvPr>
          <p:cNvSpPr/>
          <p:nvPr/>
        </p:nvSpPr>
        <p:spPr>
          <a:xfrm>
            <a:off x="9133609" y="0"/>
            <a:ext cx="2526063" cy="97338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DATA CLEANING</a:t>
            </a:r>
          </a:p>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&amp; PREPARATION</a:t>
            </a:r>
          </a:p>
        </p:txBody>
      </p:sp>
      <p:pic>
        <p:nvPicPr>
          <p:cNvPr id="4" name="Picture 3">
            <a:extLst>
              <a:ext uri="{FF2B5EF4-FFF2-40B4-BE49-F238E27FC236}">
                <a16:creationId xmlns:a16="http://schemas.microsoft.com/office/drawing/2014/main" id="{41592DE7-2FFA-3AD7-14DE-DB05F5418AD7}"/>
              </a:ext>
            </a:extLst>
          </p:cNvPr>
          <p:cNvPicPr>
            <a:picLocks noChangeAspect="1"/>
          </p:cNvPicPr>
          <p:nvPr/>
        </p:nvPicPr>
        <p:blipFill>
          <a:blip r:embed="rId3"/>
          <a:stretch>
            <a:fillRect/>
          </a:stretch>
        </p:blipFill>
        <p:spPr>
          <a:xfrm>
            <a:off x="9133609" y="973387"/>
            <a:ext cx="2660073" cy="5878434"/>
          </a:xfrm>
          <a:prstGeom prst="rect">
            <a:avLst/>
          </a:prstGeom>
        </p:spPr>
      </p:pic>
    </p:spTree>
    <p:extLst>
      <p:ext uri="{BB962C8B-B14F-4D97-AF65-F5344CB8AC3E}">
        <p14:creationId xmlns:p14="http://schemas.microsoft.com/office/powerpoint/2010/main" val="85933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EAF40-86C6-EF19-7B20-D550B1B34E94}"/>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89AC295-48D1-9F26-B2DC-EEAA63740D37}"/>
              </a:ext>
            </a:extLst>
          </p:cNvPr>
          <p:cNvGraphicFramePr>
            <a:graphicFrameLocks noGrp="1"/>
          </p:cNvGraphicFramePr>
          <p:nvPr>
            <p:ph sz="quarter" idx="10"/>
            <p:extLst>
              <p:ext uri="{D42A27DB-BD31-4B8C-83A1-F6EECF244321}">
                <p14:modId xmlns:p14="http://schemas.microsoft.com/office/powerpoint/2010/main" val="2576816945"/>
              </p:ext>
            </p:extLst>
          </p:nvPr>
        </p:nvGraphicFramePr>
        <p:xfrm>
          <a:off x="0" y="0"/>
          <a:ext cx="8530169" cy="4938891"/>
        </p:xfrm>
        <a:graphic>
          <a:graphicData uri="http://schemas.openxmlformats.org/drawingml/2006/table">
            <a:tbl>
              <a:tblPr firstRow="1" bandRow="1">
                <a:tableStyleId>{0E3FDE45-AF77-4B5C-9715-49D594BDF05E}</a:tableStyleId>
              </a:tblPr>
              <a:tblGrid>
                <a:gridCol w="3567686">
                  <a:extLst>
                    <a:ext uri="{9D8B030D-6E8A-4147-A177-3AD203B41FA5}">
                      <a16:colId xmlns:a16="http://schemas.microsoft.com/office/drawing/2014/main" val="435356065"/>
                    </a:ext>
                  </a:extLst>
                </a:gridCol>
                <a:gridCol w="4962483">
                  <a:extLst>
                    <a:ext uri="{9D8B030D-6E8A-4147-A177-3AD203B41FA5}">
                      <a16:colId xmlns:a16="http://schemas.microsoft.com/office/drawing/2014/main" val="1628137743"/>
                    </a:ext>
                  </a:extLst>
                </a:gridCol>
              </a:tblGrid>
              <a:tr h="653910">
                <a:tc>
                  <a:txBody>
                    <a:bodyPr/>
                    <a:lstStyle/>
                    <a:p>
                      <a:r>
                        <a:rPr lang="en-US" b="1" dirty="0"/>
                        <a:t>Data Cleaning and Preparation</a:t>
                      </a:r>
                    </a:p>
                  </a:txBody>
                  <a:tcPr>
                    <a:solidFill>
                      <a:schemeClr val="bg2"/>
                    </a:solidFill>
                  </a:tcPr>
                </a:tc>
                <a:tc>
                  <a:txBody>
                    <a:bodyPr/>
                    <a:lstStyle/>
                    <a:p>
                      <a:r>
                        <a:rPr lang="en-US" dirty="0"/>
                        <a:t>Description</a:t>
                      </a:r>
                    </a:p>
                  </a:txBody>
                  <a:tcPr>
                    <a:solidFill>
                      <a:schemeClr val="bg2"/>
                    </a:solidFill>
                  </a:tcPr>
                </a:tc>
                <a:extLst>
                  <a:ext uri="{0D108BD9-81ED-4DB2-BD59-A6C34878D82A}">
                    <a16:rowId xmlns:a16="http://schemas.microsoft.com/office/drawing/2014/main" val="1674724479"/>
                  </a:ext>
                </a:extLst>
              </a:tr>
              <a:tr h="840741">
                <a:tc>
                  <a:txBody>
                    <a:bodyPr/>
                    <a:lstStyle/>
                    <a:p>
                      <a:r>
                        <a:rPr lang="en-US" sz="1600" b="1" dirty="0"/>
                        <a:t># Display basic information about the cleaned </a:t>
                      </a:r>
                      <a:r>
                        <a:rPr lang="en-US" sz="1600" b="1" dirty="0" err="1"/>
                        <a:t>DataFrame</a:t>
                      </a:r>
                      <a:endParaRPr lang="en-US" sz="1600" b="1" dirty="0"/>
                    </a:p>
                  </a:txBody>
                  <a:tcPr>
                    <a:solidFill>
                      <a:schemeClr val="bg2"/>
                    </a:solidFill>
                  </a:tcPr>
                </a:tc>
                <a:tc>
                  <a:txBody>
                    <a:bodyPr/>
                    <a:lstStyle/>
                    <a:p>
                      <a:r>
                        <a:rPr lang="en-US" sz="1600" b="1" dirty="0"/>
                        <a:t>print("--- Cleaned </a:t>
                      </a:r>
                      <a:r>
                        <a:rPr lang="en-US" sz="1600" b="1" dirty="0" err="1"/>
                        <a:t>DataFrame</a:t>
                      </a:r>
                      <a:r>
                        <a:rPr lang="en-US" sz="1600" b="1" dirty="0"/>
                        <a:t> Info ---")</a:t>
                      </a:r>
                    </a:p>
                    <a:p>
                      <a:r>
                        <a:rPr lang="en-US" sz="1600" b="1" dirty="0"/>
                        <a:t>df.info()</a:t>
                      </a:r>
                    </a:p>
                  </a:txBody>
                  <a:tcPr>
                    <a:solidFill>
                      <a:schemeClr val="bg2"/>
                    </a:solidFill>
                  </a:tcPr>
                </a:tc>
                <a:extLst>
                  <a:ext uri="{0D108BD9-81ED-4DB2-BD59-A6C34878D82A}">
                    <a16:rowId xmlns:a16="http://schemas.microsoft.com/office/drawing/2014/main" val="476775982"/>
                  </a:ext>
                </a:extLst>
              </a:tr>
              <a:tr h="475064">
                <a:tc>
                  <a:txBody>
                    <a:bodyPr/>
                    <a:lstStyle/>
                    <a:p>
                      <a:r>
                        <a:rPr lang="en-US" sz="1600" b="1" dirty="0"/>
                        <a:t># Display descriptive statistics for numerical columns</a:t>
                      </a:r>
                    </a:p>
                  </a:txBody>
                  <a:tcPr>
                    <a:solidFill>
                      <a:schemeClr val="bg2"/>
                    </a:solidFill>
                  </a:tcPr>
                </a:tc>
                <a:tc>
                  <a:txBody>
                    <a:bodyPr/>
                    <a:lstStyle/>
                    <a:p>
                      <a:r>
                        <a:rPr lang="en-US" sz="1600" b="1" dirty="0"/>
                        <a:t>print("\n--- Descriptive Statistics for Numerical Columns ---")print(</a:t>
                      </a:r>
                      <a:r>
                        <a:rPr lang="en-US" sz="1600" b="1" dirty="0" err="1"/>
                        <a:t>df.describe</a:t>
                      </a:r>
                      <a:r>
                        <a:rPr lang="en-US" sz="1600" b="1" dirty="0"/>
                        <a:t>().</a:t>
                      </a:r>
                      <a:r>
                        <a:rPr lang="en-US" sz="1600" b="1" dirty="0" err="1"/>
                        <a:t>to_markdown</a:t>
                      </a:r>
                      <a:r>
                        <a:rPr lang="en-US" sz="1600" b="1" dirty="0"/>
                        <a:t>(</a:t>
                      </a:r>
                      <a:r>
                        <a:rPr lang="en-US" sz="1600" b="1" dirty="0" err="1"/>
                        <a:t>numalign</a:t>
                      </a:r>
                      <a:r>
                        <a:rPr lang="en-US" sz="1600" b="1" dirty="0"/>
                        <a:t>="left", </a:t>
                      </a:r>
                      <a:r>
                        <a:rPr lang="en-US" sz="1600" b="1" dirty="0" err="1"/>
                        <a:t>stralign</a:t>
                      </a:r>
                      <a:r>
                        <a:rPr lang="en-US" sz="1600" b="1" dirty="0"/>
                        <a:t>="left"))</a:t>
                      </a:r>
                    </a:p>
                  </a:txBody>
                  <a:tcPr>
                    <a:solidFill>
                      <a:schemeClr val="bg2"/>
                    </a:solidFill>
                  </a:tcPr>
                </a:tc>
                <a:extLst>
                  <a:ext uri="{0D108BD9-81ED-4DB2-BD59-A6C34878D82A}">
                    <a16:rowId xmlns:a16="http://schemas.microsoft.com/office/drawing/2014/main" val="2507374435"/>
                  </a:ext>
                </a:extLst>
              </a:tr>
              <a:tr h="475064">
                <a:tc>
                  <a:txBody>
                    <a:bodyPr/>
                    <a:lstStyle/>
                    <a:p>
                      <a:r>
                        <a:rPr lang="en-US" sz="1600" b="1" dirty="0"/>
                        <a:t># Identify categorical columns</a:t>
                      </a:r>
                    </a:p>
                  </a:txBody>
                  <a:tcPr>
                    <a:solidFill>
                      <a:schemeClr val="bg2"/>
                    </a:solidFill>
                  </a:tcPr>
                </a:tc>
                <a:tc>
                  <a:txBody>
                    <a:bodyPr/>
                    <a:lstStyle/>
                    <a:p>
                      <a:r>
                        <a:rPr lang="en-US" sz="1600" b="1" dirty="0" err="1"/>
                        <a:t>categorical_cols</a:t>
                      </a:r>
                      <a:r>
                        <a:rPr lang="en-US" sz="1600" b="1" dirty="0"/>
                        <a:t> = </a:t>
                      </a:r>
                      <a:r>
                        <a:rPr lang="en-US" sz="1600" b="1" dirty="0" err="1"/>
                        <a:t>df.select_dtypes</a:t>
                      </a:r>
                      <a:r>
                        <a:rPr lang="en-US" sz="1600" b="1" dirty="0"/>
                        <a:t>(include='object').columns</a:t>
                      </a:r>
                    </a:p>
                  </a:txBody>
                  <a:tcPr>
                    <a:solidFill>
                      <a:schemeClr val="bg2"/>
                    </a:solidFill>
                  </a:tcPr>
                </a:tc>
                <a:extLst>
                  <a:ext uri="{0D108BD9-81ED-4DB2-BD59-A6C34878D82A}">
                    <a16:rowId xmlns:a16="http://schemas.microsoft.com/office/drawing/2014/main" val="2501759427"/>
                  </a:ext>
                </a:extLst>
              </a:tr>
              <a:tr h="475064">
                <a:tc>
                  <a:txBody>
                    <a:bodyPr/>
                    <a:lstStyle/>
                    <a:p>
                      <a:r>
                        <a:rPr lang="en-US" sz="1600" b="1" dirty="0"/>
                        <a:t># Display value counts for key categorical columns</a:t>
                      </a:r>
                    </a:p>
                  </a:txBody>
                  <a:tcPr>
                    <a:solidFill>
                      <a:schemeClr val="bg2"/>
                    </a:solidFill>
                  </a:tcPr>
                </a:tc>
                <a:tc>
                  <a:txBody>
                    <a:bodyPr/>
                    <a:lstStyle/>
                    <a:p>
                      <a:r>
                        <a:rPr lang="en-US" sz="1600" b="1" dirty="0"/>
                        <a:t>print("\n--- Value Counts for Key Categorical Columns ---")for col in ['Account Type', 'Industry', 'Opportunity Type', 'Stage', 'Current Quarter?']:    if col in </a:t>
                      </a:r>
                      <a:r>
                        <a:rPr lang="en-US" sz="1600" b="1" dirty="0" err="1"/>
                        <a:t>categorical_cols</a:t>
                      </a:r>
                      <a:r>
                        <a:rPr lang="en-US" sz="1600" b="1" dirty="0"/>
                        <a:t>:        print(f"\</a:t>
                      </a:r>
                      <a:r>
                        <a:rPr lang="en-US" sz="1600" b="1" dirty="0" err="1"/>
                        <a:t>nValue</a:t>
                      </a:r>
                      <a:r>
                        <a:rPr lang="en-US" sz="1600" b="1" dirty="0"/>
                        <a:t> Counts for '{col}':")        print(</a:t>
                      </a:r>
                      <a:r>
                        <a:rPr lang="en-US" sz="1600" b="1" dirty="0" err="1"/>
                        <a:t>df</a:t>
                      </a:r>
                      <a:r>
                        <a:rPr lang="en-US" sz="1600" b="1" dirty="0"/>
                        <a:t>[col].</a:t>
                      </a:r>
                      <a:r>
                        <a:rPr lang="en-US" sz="1600" b="1" dirty="0" err="1"/>
                        <a:t>value_counts</a:t>
                      </a:r>
                      <a:r>
                        <a:rPr lang="en-US" sz="1600" b="1" dirty="0"/>
                        <a:t>().</a:t>
                      </a:r>
                      <a:r>
                        <a:rPr lang="en-US" sz="1600" b="1" dirty="0" err="1"/>
                        <a:t>to_markdown</a:t>
                      </a:r>
                      <a:r>
                        <a:rPr lang="en-US" sz="1600" b="1" dirty="0"/>
                        <a:t>(</a:t>
                      </a:r>
                      <a:r>
                        <a:rPr lang="en-US" sz="1600" b="1" dirty="0" err="1"/>
                        <a:t>numalign</a:t>
                      </a:r>
                      <a:r>
                        <a:rPr lang="en-US" sz="1600" b="1" dirty="0"/>
                        <a:t>="left", </a:t>
                      </a:r>
                      <a:r>
                        <a:rPr lang="en-US" sz="1600" b="1" dirty="0" err="1"/>
                        <a:t>stralign</a:t>
                      </a:r>
                      <a:r>
                        <a:rPr lang="en-US" sz="1600" b="1" dirty="0"/>
                        <a:t>="left"))</a:t>
                      </a:r>
                    </a:p>
                  </a:txBody>
                  <a:tcPr>
                    <a:solidFill>
                      <a:schemeClr val="bg2"/>
                    </a:solidFill>
                  </a:tcPr>
                </a:tc>
                <a:extLst>
                  <a:ext uri="{0D108BD9-81ED-4DB2-BD59-A6C34878D82A}">
                    <a16:rowId xmlns:a16="http://schemas.microsoft.com/office/drawing/2014/main" val="3812318807"/>
                  </a:ext>
                </a:extLst>
              </a:tr>
            </a:tbl>
          </a:graphicData>
        </a:graphic>
      </p:graphicFrame>
      <p:sp>
        <p:nvSpPr>
          <p:cNvPr id="2" name="Slide Number Placeholder 1">
            <a:extLst>
              <a:ext uri="{FF2B5EF4-FFF2-40B4-BE49-F238E27FC236}">
                <a16:creationId xmlns:a16="http://schemas.microsoft.com/office/drawing/2014/main" id="{EDE06C44-0D3C-C603-00EE-ACDCA9FC3B71}"/>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6" name="Flowchart: Delay 5">
            <a:extLst>
              <a:ext uri="{FF2B5EF4-FFF2-40B4-BE49-F238E27FC236}">
                <a16:creationId xmlns:a16="http://schemas.microsoft.com/office/drawing/2014/main" id="{9E2E6615-BC9E-D8D8-452F-3C8AD8BC7749}"/>
              </a:ext>
            </a:extLst>
          </p:cNvPr>
          <p:cNvSpPr/>
          <p:nvPr/>
        </p:nvSpPr>
        <p:spPr>
          <a:xfrm>
            <a:off x="8885464" y="0"/>
            <a:ext cx="2363660"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DATA CLEANING</a:t>
            </a:r>
          </a:p>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&amp; PREPARATION</a:t>
            </a:r>
          </a:p>
        </p:txBody>
      </p:sp>
      <p:pic>
        <p:nvPicPr>
          <p:cNvPr id="10" name="Picture 9">
            <a:extLst>
              <a:ext uri="{FF2B5EF4-FFF2-40B4-BE49-F238E27FC236}">
                <a16:creationId xmlns:a16="http://schemas.microsoft.com/office/drawing/2014/main" id="{73BF6473-B72B-C9C9-142D-77FBD381C268}"/>
              </a:ext>
            </a:extLst>
          </p:cNvPr>
          <p:cNvPicPr>
            <a:picLocks noChangeAspect="1"/>
          </p:cNvPicPr>
          <p:nvPr/>
        </p:nvPicPr>
        <p:blipFill>
          <a:blip r:embed="rId3"/>
          <a:stretch>
            <a:fillRect/>
          </a:stretch>
        </p:blipFill>
        <p:spPr>
          <a:xfrm>
            <a:off x="8530169" y="1318616"/>
            <a:ext cx="3610234" cy="5101935"/>
          </a:xfrm>
          <a:prstGeom prst="rect">
            <a:avLst/>
          </a:prstGeom>
        </p:spPr>
      </p:pic>
      <p:pic>
        <p:nvPicPr>
          <p:cNvPr id="12" name="Picture 11">
            <a:extLst>
              <a:ext uri="{FF2B5EF4-FFF2-40B4-BE49-F238E27FC236}">
                <a16:creationId xmlns:a16="http://schemas.microsoft.com/office/drawing/2014/main" id="{71D6A0AD-BFC3-393A-CAF5-9D82C05DBB2A}"/>
              </a:ext>
            </a:extLst>
          </p:cNvPr>
          <p:cNvPicPr>
            <a:picLocks noChangeAspect="1"/>
          </p:cNvPicPr>
          <p:nvPr/>
        </p:nvPicPr>
        <p:blipFill>
          <a:blip r:embed="rId4"/>
          <a:stretch>
            <a:fillRect/>
          </a:stretch>
        </p:blipFill>
        <p:spPr>
          <a:xfrm>
            <a:off x="0" y="3770345"/>
            <a:ext cx="3610234" cy="1909376"/>
          </a:xfrm>
          <a:prstGeom prst="rect">
            <a:avLst/>
          </a:prstGeom>
        </p:spPr>
      </p:pic>
      <p:pic>
        <p:nvPicPr>
          <p:cNvPr id="14" name="Picture 13">
            <a:extLst>
              <a:ext uri="{FF2B5EF4-FFF2-40B4-BE49-F238E27FC236}">
                <a16:creationId xmlns:a16="http://schemas.microsoft.com/office/drawing/2014/main" id="{7E3E87BC-34E6-A08E-82E0-D601F11B56AF}"/>
              </a:ext>
            </a:extLst>
          </p:cNvPr>
          <p:cNvPicPr>
            <a:picLocks noChangeAspect="1"/>
          </p:cNvPicPr>
          <p:nvPr/>
        </p:nvPicPr>
        <p:blipFill>
          <a:blip r:embed="rId5"/>
          <a:stretch>
            <a:fillRect/>
          </a:stretch>
        </p:blipFill>
        <p:spPr>
          <a:xfrm>
            <a:off x="6715013" y="4938890"/>
            <a:ext cx="786782" cy="1919109"/>
          </a:xfrm>
          <a:prstGeom prst="rect">
            <a:avLst/>
          </a:prstGeom>
        </p:spPr>
      </p:pic>
    </p:spTree>
    <p:extLst>
      <p:ext uri="{BB962C8B-B14F-4D97-AF65-F5344CB8AC3E}">
        <p14:creationId xmlns:p14="http://schemas.microsoft.com/office/powerpoint/2010/main" val="17279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F9045-7ED6-6105-77C3-79284CD27E30}"/>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FB47ADC-5E02-931B-DE7D-17716987C5F1}"/>
              </a:ext>
            </a:extLst>
          </p:cNvPr>
          <p:cNvGraphicFramePr>
            <a:graphicFrameLocks noGrp="1"/>
          </p:cNvGraphicFramePr>
          <p:nvPr>
            <p:ph sz="quarter" idx="10"/>
            <p:extLst>
              <p:ext uri="{D42A27DB-BD31-4B8C-83A1-F6EECF244321}">
                <p14:modId xmlns:p14="http://schemas.microsoft.com/office/powerpoint/2010/main" val="2997295588"/>
              </p:ext>
            </p:extLst>
          </p:nvPr>
        </p:nvGraphicFramePr>
        <p:xfrm>
          <a:off x="0" y="0"/>
          <a:ext cx="8530169" cy="3031350"/>
        </p:xfrm>
        <a:graphic>
          <a:graphicData uri="http://schemas.openxmlformats.org/drawingml/2006/table">
            <a:tbl>
              <a:tblPr firstRow="1" bandRow="1">
                <a:tableStyleId>{0E3FDE45-AF77-4B5C-9715-49D594BDF05E}</a:tableStyleId>
              </a:tblPr>
              <a:tblGrid>
                <a:gridCol w="3567686">
                  <a:extLst>
                    <a:ext uri="{9D8B030D-6E8A-4147-A177-3AD203B41FA5}">
                      <a16:colId xmlns:a16="http://schemas.microsoft.com/office/drawing/2014/main" val="435356065"/>
                    </a:ext>
                  </a:extLst>
                </a:gridCol>
                <a:gridCol w="4962483">
                  <a:extLst>
                    <a:ext uri="{9D8B030D-6E8A-4147-A177-3AD203B41FA5}">
                      <a16:colId xmlns:a16="http://schemas.microsoft.com/office/drawing/2014/main" val="1628137743"/>
                    </a:ext>
                  </a:extLst>
                </a:gridCol>
              </a:tblGrid>
              <a:tr h="653910">
                <a:tc>
                  <a:txBody>
                    <a:bodyPr/>
                    <a:lstStyle/>
                    <a:p>
                      <a:r>
                        <a:rPr lang="en-US" b="1" dirty="0"/>
                        <a:t>Data Cleaning and Preparation</a:t>
                      </a:r>
                    </a:p>
                  </a:txBody>
                  <a:tcPr>
                    <a:solidFill>
                      <a:schemeClr val="bg2"/>
                    </a:solidFill>
                  </a:tcPr>
                </a:tc>
                <a:tc>
                  <a:txBody>
                    <a:bodyPr/>
                    <a:lstStyle/>
                    <a:p>
                      <a:r>
                        <a:rPr lang="en-US" dirty="0"/>
                        <a:t>Description</a:t>
                      </a:r>
                    </a:p>
                  </a:txBody>
                  <a:tcPr>
                    <a:solidFill>
                      <a:schemeClr val="bg2"/>
                    </a:solidFill>
                  </a:tcPr>
                </a:tc>
                <a:extLst>
                  <a:ext uri="{0D108BD9-81ED-4DB2-BD59-A6C34878D82A}">
                    <a16:rowId xmlns:a16="http://schemas.microsoft.com/office/drawing/2014/main" val="1674724479"/>
                  </a:ext>
                </a:extLst>
              </a:tr>
              <a:tr h="475064">
                <a:tc>
                  <a:txBody>
                    <a:bodyPr/>
                    <a:lstStyle/>
                    <a:p>
                      <a:r>
                        <a:rPr lang="en-US" sz="1600" b="1" dirty="0"/>
                        <a:t># Identify categorical columns</a:t>
                      </a:r>
                    </a:p>
                  </a:txBody>
                  <a:tcPr>
                    <a:solidFill>
                      <a:schemeClr val="bg2"/>
                    </a:solidFill>
                  </a:tcPr>
                </a:tc>
                <a:tc>
                  <a:txBody>
                    <a:bodyPr/>
                    <a:lstStyle/>
                    <a:p>
                      <a:r>
                        <a:rPr lang="en-US" sz="1600" b="1" dirty="0" err="1"/>
                        <a:t>categorical_cols</a:t>
                      </a:r>
                      <a:r>
                        <a:rPr lang="en-US" sz="1600" b="1" dirty="0"/>
                        <a:t> = </a:t>
                      </a:r>
                      <a:r>
                        <a:rPr lang="en-US" sz="1600" b="1" dirty="0" err="1"/>
                        <a:t>df.select_dtypes</a:t>
                      </a:r>
                      <a:r>
                        <a:rPr lang="en-US" sz="1600" b="1" dirty="0"/>
                        <a:t>(include='object').columns</a:t>
                      </a:r>
                    </a:p>
                  </a:txBody>
                  <a:tcPr>
                    <a:solidFill>
                      <a:schemeClr val="bg2"/>
                    </a:solidFill>
                  </a:tcPr>
                </a:tc>
                <a:extLst>
                  <a:ext uri="{0D108BD9-81ED-4DB2-BD59-A6C34878D82A}">
                    <a16:rowId xmlns:a16="http://schemas.microsoft.com/office/drawing/2014/main" val="2501759427"/>
                  </a:ext>
                </a:extLst>
              </a:tr>
              <a:tr h="475064">
                <a:tc>
                  <a:txBody>
                    <a:bodyPr/>
                    <a:lstStyle/>
                    <a:p>
                      <a:r>
                        <a:rPr lang="en-US" sz="1600" b="1" dirty="0"/>
                        <a:t># Display value counts for key categorical columns</a:t>
                      </a:r>
                    </a:p>
                  </a:txBody>
                  <a:tcPr>
                    <a:solidFill>
                      <a:schemeClr val="bg2"/>
                    </a:solidFill>
                  </a:tcPr>
                </a:tc>
                <a:tc>
                  <a:txBody>
                    <a:bodyPr/>
                    <a:lstStyle/>
                    <a:p>
                      <a:r>
                        <a:rPr lang="en-US" sz="1600" b="1" dirty="0"/>
                        <a:t>print("\n--- Value Counts for Key Categorical Columns ---")for col in ['Account Type', 'Industry', 'Opportunity Type', 'Stage', 'Current Quarter?']:    if col in </a:t>
                      </a:r>
                      <a:r>
                        <a:rPr lang="en-US" sz="1600" b="1" dirty="0" err="1"/>
                        <a:t>categorical_cols</a:t>
                      </a:r>
                      <a:r>
                        <a:rPr lang="en-US" sz="1600" b="1" dirty="0"/>
                        <a:t>:        print(f"\</a:t>
                      </a:r>
                      <a:r>
                        <a:rPr lang="en-US" sz="1600" b="1" dirty="0" err="1"/>
                        <a:t>nValue</a:t>
                      </a:r>
                      <a:r>
                        <a:rPr lang="en-US" sz="1600" b="1" dirty="0"/>
                        <a:t> Counts for '{col}':")        print(</a:t>
                      </a:r>
                      <a:r>
                        <a:rPr lang="en-US" sz="1600" b="1" dirty="0" err="1"/>
                        <a:t>df</a:t>
                      </a:r>
                      <a:r>
                        <a:rPr lang="en-US" sz="1600" b="1" dirty="0"/>
                        <a:t>[col].</a:t>
                      </a:r>
                      <a:r>
                        <a:rPr lang="en-US" sz="1600" b="1" dirty="0" err="1"/>
                        <a:t>value_counts</a:t>
                      </a:r>
                      <a:r>
                        <a:rPr lang="en-US" sz="1600" b="1" dirty="0"/>
                        <a:t>().</a:t>
                      </a:r>
                      <a:r>
                        <a:rPr lang="en-US" sz="1600" b="1" dirty="0" err="1"/>
                        <a:t>to_markdown</a:t>
                      </a:r>
                      <a:r>
                        <a:rPr lang="en-US" sz="1600" b="1" dirty="0"/>
                        <a:t>(</a:t>
                      </a:r>
                      <a:r>
                        <a:rPr lang="en-US" sz="1600" b="1" dirty="0" err="1"/>
                        <a:t>numalign</a:t>
                      </a:r>
                      <a:r>
                        <a:rPr lang="en-US" sz="1600" b="1" dirty="0"/>
                        <a:t>="left", </a:t>
                      </a:r>
                      <a:r>
                        <a:rPr lang="en-US" sz="1600" b="1" dirty="0" err="1"/>
                        <a:t>stralign</a:t>
                      </a:r>
                      <a:r>
                        <a:rPr lang="en-US" sz="1600" b="1" dirty="0"/>
                        <a:t>="left"))</a:t>
                      </a:r>
                    </a:p>
                  </a:txBody>
                  <a:tcPr>
                    <a:solidFill>
                      <a:schemeClr val="bg2"/>
                    </a:solidFill>
                  </a:tcPr>
                </a:tc>
                <a:extLst>
                  <a:ext uri="{0D108BD9-81ED-4DB2-BD59-A6C34878D82A}">
                    <a16:rowId xmlns:a16="http://schemas.microsoft.com/office/drawing/2014/main" val="3812318807"/>
                  </a:ext>
                </a:extLst>
              </a:tr>
            </a:tbl>
          </a:graphicData>
        </a:graphic>
      </p:graphicFrame>
      <p:sp>
        <p:nvSpPr>
          <p:cNvPr id="2" name="Slide Number Placeholder 1">
            <a:extLst>
              <a:ext uri="{FF2B5EF4-FFF2-40B4-BE49-F238E27FC236}">
                <a16:creationId xmlns:a16="http://schemas.microsoft.com/office/drawing/2014/main" id="{45037BE5-AF63-E19E-6D84-3D965E1CA32D}"/>
              </a:ext>
            </a:extLst>
          </p:cNvPr>
          <p:cNvSpPr>
            <a:spLocks noGrp="1"/>
          </p:cNvSpPr>
          <p:nvPr>
            <p:ph type="sldNum" sz="quarter" idx="4"/>
          </p:nvPr>
        </p:nvSpPr>
        <p:spPr/>
        <p:txBody>
          <a:bodyPr/>
          <a:lstStyle/>
          <a:p>
            <a:fld id="{08AB70BE-1769-45B8-85A6-0C837432C7E6}" type="slidenum">
              <a:rPr lang="en-US" smtClean="0"/>
              <a:pPr/>
              <a:t>6</a:t>
            </a:fld>
            <a:endParaRPr lang="en-US" dirty="0"/>
          </a:p>
        </p:txBody>
      </p:sp>
      <p:sp>
        <p:nvSpPr>
          <p:cNvPr id="6" name="Flowchart: Delay 5">
            <a:extLst>
              <a:ext uri="{FF2B5EF4-FFF2-40B4-BE49-F238E27FC236}">
                <a16:creationId xmlns:a16="http://schemas.microsoft.com/office/drawing/2014/main" id="{D4EBF347-74E9-FEE2-8BB1-A358EC8A8362}"/>
              </a:ext>
            </a:extLst>
          </p:cNvPr>
          <p:cNvSpPr/>
          <p:nvPr/>
        </p:nvSpPr>
        <p:spPr>
          <a:xfrm>
            <a:off x="9112826" y="1"/>
            <a:ext cx="2136297" cy="1028700"/>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DATA CLEANING</a:t>
            </a:r>
          </a:p>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&amp; PREPARATION</a:t>
            </a:r>
          </a:p>
        </p:txBody>
      </p:sp>
      <p:pic>
        <p:nvPicPr>
          <p:cNvPr id="4" name="Picture 3">
            <a:extLst>
              <a:ext uri="{FF2B5EF4-FFF2-40B4-BE49-F238E27FC236}">
                <a16:creationId xmlns:a16="http://schemas.microsoft.com/office/drawing/2014/main" id="{6FAC3C22-3CE4-585E-080D-C3B2EA175C78}"/>
              </a:ext>
            </a:extLst>
          </p:cNvPr>
          <p:cNvPicPr>
            <a:picLocks noChangeAspect="1"/>
          </p:cNvPicPr>
          <p:nvPr/>
        </p:nvPicPr>
        <p:blipFill>
          <a:blip r:embed="rId3"/>
          <a:stretch>
            <a:fillRect/>
          </a:stretch>
        </p:blipFill>
        <p:spPr>
          <a:xfrm>
            <a:off x="887557" y="3031350"/>
            <a:ext cx="2790825" cy="3828440"/>
          </a:xfrm>
          <a:prstGeom prst="rect">
            <a:avLst/>
          </a:prstGeom>
        </p:spPr>
      </p:pic>
      <p:pic>
        <p:nvPicPr>
          <p:cNvPr id="8" name="Picture 7">
            <a:extLst>
              <a:ext uri="{FF2B5EF4-FFF2-40B4-BE49-F238E27FC236}">
                <a16:creationId xmlns:a16="http://schemas.microsoft.com/office/drawing/2014/main" id="{BFD25F82-259B-C758-AC5A-FFD925C99663}"/>
              </a:ext>
            </a:extLst>
          </p:cNvPr>
          <p:cNvPicPr>
            <a:picLocks noChangeAspect="1"/>
          </p:cNvPicPr>
          <p:nvPr/>
        </p:nvPicPr>
        <p:blipFill>
          <a:blip r:embed="rId4"/>
          <a:stretch>
            <a:fillRect/>
          </a:stretch>
        </p:blipFill>
        <p:spPr>
          <a:xfrm>
            <a:off x="3850264" y="3062522"/>
            <a:ext cx="4136033" cy="1893941"/>
          </a:xfrm>
          <a:prstGeom prst="rect">
            <a:avLst/>
          </a:prstGeom>
        </p:spPr>
      </p:pic>
      <p:pic>
        <p:nvPicPr>
          <p:cNvPr id="11" name="Picture 10">
            <a:extLst>
              <a:ext uri="{FF2B5EF4-FFF2-40B4-BE49-F238E27FC236}">
                <a16:creationId xmlns:a16="http://schemas.microsoft.com/office/drawing/2014/main" id="{F1BDC105-0D1C-2AC1-F528-84B0C930CB7E}"/>
              </a:ext>
            </a:extLst>
          </p:cNvPr>
          <p:cNvPicPr>
            <a:picLocks noChangeAspect="1"/>
          </p:cNvPicPr>
          <p:nvPr/>
        </p:nvPicPr>
        <p:blipFill>
          <a:blip r:embed="rId5"/>
          <a:stretch>
            <a:fillRect/>
          </a:stretch>
        </p:blipFill>
        <p:spPr>
          <a:xfrm>
            <a:off x="9010748" y="1113126"/>
            <a:ext cx="2238375" cy="5629275"/>
          </a:xfrm>
          <a:prstGeom prst="rect">
            <a:avLst/>
          </a:prstGeom>
        </p:spPr>
      </p:pic>
    </p:spTree>
    <p:extLst>
      <p:ext uri="{BB962C8B-B14F-4D97-AF65-F5344CB8AC3E}">
        <p14:creationId xmlns:p14="http://schemas.microsoft.com/office/powerpoint/2010/main" val="295787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7286-D8D4-0B23-3D53-58CF9EDB7B4F}"/>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87143C5-8649-B29D-B8A3-BC593161D326}"/>
              </a:ext>
            </a:extLst>
          </p:cNvPr>
          <p:cNvGraphicFramePr>
            <a:graphicFrameLocks noGrp="1"/>
          </p:cNvGraphicFramePr>
          <p:nvPr>
            <p:ph sz="quarter" idx="10"/>
            <p:extLst>
              <p:ext uri="{D42A27DB-BD31-4B8C-83A1-F6EECF244321}">
                <p14:modId xmlns:p14="http://schemas.microsoft.com/office/powerpoint/2010/main" val="3642038963"/>
              </p:ext>
            </p:extLst>
          </p:nvPr>
        </p:nvGraphicFramePr>
        <p:xfrm>
          <a:off x="952853" y="86558"/>
          <a:ext cx="8295056" cy="3902228"/>
        </p:xfrm>
        <a:graphic>
          <a:graphicData uri="http://schemas.openxmlformats.org/drawingml/2006/table">
            <a:tbl>
              <a:tblPr firstRow="1" bandRow="1">
                <a:tableStyleId>{0E3FDE45-AF77-4B5C-9715-49D594BDF05E}</a:tableStyleId>
              </a:tblPr>
              <a:tblGrid>
                <a:gridCol w="3469352">
                  <a:extLst>
                    <a:ext uri="{9D8B030D-6E8A-4147-A177-3AD203B41FA5}">
                      <a16:colId xmlns:a16="http://schemas.microsoft.com/office/drawing/2014/main" val="435356065"/>
                    </a:ext>
                  </a:extLst>
                </a:gridCol>
                <a:gridCol w="4825704">
                  <a:extLst>
                    <a:ext uri="{9D8B030D-6E8A-4147-A177-3AD203B41FA5}">
                      <a16:colId xmlns:a16="http://schemas.microsoft.com/office/drawing/2014/main" val="1628137743"/>
                    </a:ext>
                  </a:extLst>
                </a:gridCol>
              </a:tblGrid>
              <a:tr h="465017">
                <a:tc>
                  <a:txBody>
                    <a:bodyPr/>
                    <a:lstStyle/>
                    <a:p>
                      <a:r>
                        <a:rPr lang="en-US" b="1" dirty="0"/>
                        <a:t>Exploratory Data Analysis (EDA)</a:t>
                      </a:r>
                    </a:p>
                  </a:txBody>
                  <a:tcPr/>
                </a:tc>
                <a:tc>
                  <a:txBody>
                    <a:bodyPr/>
                    <a:lstStyle/>
                    <a:p>
                      <a:r>
                        <a:rPr lang="en-US" dirty="0"/>
                        <a:t>Description</a:t>
                      </a:r>
                    </a:p>
                  </a:txBody>
                  <a:tcPr/>
                </a:tc>
                <a:extLst>
                  <a:ext uri="{0D108BD9-81ED-4DB2-BD59-A6C34878D82A}">
                    <a16:rowId xmlns:a16="http://schemas.microsoft.com/office/drawing/2014/main" val="1674724479"/>
                  </a:ext>
                </a:extLst>
              </a:tr>
              <a:tr h="465017">
                <a:tc>
                  <a:txBody>
                    <a:bodyPr/>
                    <a:lstStyle/>
                    <a:p>
                      <a:r>
                        <a:rPr lang="en-US" sz="1600" b="1" dirty="0"/>
                        <a:t>Sales vs Amount</a:t>
                      </a:r>
                    </a:p>
                  </a:txBody>
                  <a:tcPr/>
                </a:tc>
                <a:tc>
                  <a:txBody>
                    <a:bodyPr/>
                    <a:lstStyle/>
                    <a:p>
                      <a:r>
                        <a:rPr lang="en-US" sz="1600" b="1" dirty="0"/>
                        <a:t>Sales value often very close to initial opportunity amount indicate good forecast accuracy</a:t>
                      </a:r>
                    </a:p>
                  </a:txBody>
                  <a:tcPr/>
                </a:tc>
                <a:extLst>
                  <a:ext uri="{0D108BD9-81ED-4DB2-BD59-A6C34878D82A}">
                    <a16:rowId xmlns:a16="http://schemas.microsoft.com/office/drawing/2014/main" val="476775982"/>
                  </a:ext>
                </a:extLst>
              </a:tr>
              <a:tr h="465017">
                <a:tc>
                  <a:txBody>
                    <a:bodyPr/>
                    <a:lstStyle/>
                    <a:p>
                      <a:r>
                        <a:rPr lang="en-US" sz="1600" b="1" dirty="0"/>
                        <a:t>Opportunity Win/Lost Rate</a:t>
                      </a:r>
                    </a:p>
                  </a:txBody>
                  <a:tcPr/>
                </a:tc>
                <a:tc>
                  <a:txBody>
                    <a:bodyPr/>
                    <a:lstStyle/>
                    <a:p>
                      <a:r>
                        <a:rPr lang="en-US" sz="1600" b="1" dirty="0"/>
                        <a:t>Indicate more is won over cloud/Gold and platinum Account type (0.4 to 0.3)</a:t>
                      </a:r>
                    </a:p>
                  </a:txBody>
                  <a:tcPr/>
                </a:tc>
                <a:extLst>
                  <a:ext uri="{0D108BD9-81ED-4DB2-BD59-A6C34878D82A}">
                    <a16:rowId xmlns:a16="http://schemas.microsoft.com/office/drawing/2014/main" val="2507374435"/>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2501759427"/>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3812318807"/>
                  </a:ext>
                </a:extLst>
              </a:tr>
              <a:tr h="465017">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33372217"/>
                  </a:ext>
                </a:extLst>
              </a:tr>
              <a:tr h="465017">
                <a:tc>
                  <a:txBody>
                    <a:bodyPr/>
                    <a:lstStyle/>
                    <a:p>
                      <a:endParaRPr lang="en-US" sz="1600" dirty="0"/>
                    </a:p>
                  </a:txBody>
                  <a:tcPr/>
                </a:tc>
                <a:tc>
                  <a:txBody>
                    <a:bodyPr/>
                    <a:lstStyle/>
                    <a:p>
                      <a:endParaRPr lang="en-US" sz="1600" b="1" dirty="0"/>
                    </a:p>
                  </a:txBody>
                  <a:tcPr/>
                </a:tc>
                <a:extLst>
                  <a:ext uri="{0D108BD9-81ED-4DB2-BD59-A6C34878D82A}">
                    <a16:rowId xmlns:a16="http://schemas.microsoft.com/office/drawing/2014/main" val="688854284"/>
                  </a:ext>
                </a:extLst>
              </a:tr>
            </a:tbl>
          </a:graphicData>
        </a:graphic>
      </p:graphicFrame>
      <p:sp>
        <p:nvSpPr>
          <p:cNvPr id="2" name="Slide Number Placeholder 1">
            <a:extLst>
              <a:ext uri="{FF2B5EF4-FFF2-40B4-BE49-F238E27FC236}">
                <a16:creationId xmlns:a16="http://schemas.microsoft.com/office/drawing/2014/main" id="{DDC10510-16BB-C250-A043-88FD8AFE5EA6}"/>
              </a:ext>
            </a:extLst>
          </p:cNvPr>
          <p:cNvSpPr>
            <a:spLocks noGrp="1"/>
          </p:cNvSpPr>
          <p:nvPr>
            <p:ph type="sldNum" sz="quarter" idx="4"/>
          </p:nvPr>
        </p:nvSpPr>
        <p:spPr/>
        <p:txBody>
          <a:bodyPr/>
          <a:lstStyle/>
          <a:p>
            <a:fld id="{08AB70BE-1769-45B8-85A6-0C837432C7E6}" type="slidenum">
              <a:rPr lang="en-US" smtClean="0"/>
              <a:pPr/>
              <a:t>7</a:t>
            </a:fld>
            <a:endParaRPr lang="en-US" dirty="0"/>
          </a:p>
        </p:txBody>
      </p:sp>
      <p:sp>
        <p:nvSpPr>
          <p:cNvPr id="3" name="Flowchart: Delay 2">
            <a:extLst>
              <a:ext uri="{FF2B5EF4-FFF2-40B4-BE49-F238E27FC236}">
                <a16:creationId xmlns:a16="http://schemas.microsoft.com/office/drawing/2014/main" id="{60C78E3C-C60F-DEB4-BE0D-E70DE8BD822B}"/>
              </a:ext>
            </a:extLst>
          </p:cNvPr>
          <p:cNvSpPr/>
          <p:nvPr/>
        </p:nvSpPr>
        <p:spPr>
          <a:xfrm>
            <a:off x="9577475" y="573640"/>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pic>
        <p:nvPicPr>
          <p:cNvPr id="7" name="Picture 6">
            <a:extLst>
              <a:ext uri="{FF2B5EF4-FFF2-40B4-BE49-F238E27FC236}">
                <a16:creationId xmlns:a16="http://schemas.microsoft.com/office/drawing/2014/main" id="{89BC4BD8-0681-AC97-5D2E-D07A5315A86B}"/>
              </a:ext>
            </a:extLst>
          </p:cNvPr>
          <p:cNvPicPr>
            <a:picLocks noChangeAspect="1"/>
          </p:cNvPicPr>
          <p:nvPr/>
        </p:nvPicPr>
        <p:blipFill>
          <a:blip r:embed="rId3"/>
          <a:stretch>
            <a:fillRect/>
          </a:stretch>
        </p:blipFill>
        <p:spPr>
          <a:xfrm>
            <a:off x="1004808" y="2488657"/>
            <a:ext cx="5676276" cy="3931894"/>
          </a:xfrm>
          <a:prstGeom prst="rect">
            <a:avLst/>
          </a:prstGeom>
        </p:spPr>
      </p:pic>
      <p:pic>
        <p:nvPicPr>
          <p:cNvPr id="10" name="Picture 9">
            <a:extLst>
              <a:ext uri="{FF2B5EF4-FFF2-40B4-BE49-F238E27FC236}">
                <a16:creationId xmlns:a16="http://schemas.microsoft.com/office/drawing/2014/main" id="{AE0A5770-6708-97A0-C622-F521BF0C4B05}"/>
              </a:ext>
            </a:extLst>
          </p:cNvPr>
          <p:cNvPicPr>
            <a:picLocks noChangeAspect="1"/>
          </p:cNvPicPr>
          <p:nvPr/>
        </p:nvPicPr>
        <p:blipFill>
          <a:blip r:embed="rId4"/>
          <a:stretch>
            <a:fillRect/>
          </a:stretch>
        </p:blipFill>
        <p:spPr>
          <a:xfrm>
            <a:off x="6733038" y="2701636"/>
            <a:ext cx="5360513" cy="3099661"/>
          </a:xfrm>
          <a:prstGeom prst="rect">
            <a:avLst/>
          </a:prstGeom>
        </p:spPr>
      </p:pic>
    </p:spTree>
    <p:extLst>
      <p:ext uri="{BB962C8B-B14F-4D97-AF65-F5344CB8AC3E}">
        <p14:creationId xmlns:p14="http://schemas.microsoft.com/office/powerpoint/2010/main" val="371842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F9F45-8C56-E24B-CF4B-E0DB67C0FEC9}"/>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5BA7615-A3B5-4CDE-5BF0-A5FF91701DED}"/>
              </a:ext>
            </a:extLst>
          </p:cNvPr>
          <p:cNvGraphicFramePr>
            <a:graphicFrameLocks noGrp="1"/>
          </p:cNvGraphicFramePr>
          <p:nvPr>
            <p:ph sz="quarter" idx="10"/>
            <p:extLst>
              <p:ext uri="{D42A27DB-BD31-4B8C-83A1-F6EECF244321}">
                <p14:modId xmlns:p14="http://schemas.microsoft.com/office/powerpoint/2010/main" val="3078688415"/>
              </p:ext>
            </p:extLst>
          </p:nvPr>
        </p:nvGraphicFramePr>
        <p:xfrm>
          <a:off x="952853" y="86558"/>
          <a:ext cx="8211929" cy="3544285"/>
        </p:xfrm>
        <a:graphic>
          <a:graphicData uri="http://schemas.openxmlformats.org/drawingml/2006/table">
            <a:tbl>
              <a:tblPr firstRow="1" bandRow="1">
                <a:tableStyleId>{0E3FDE45-AF77-4B5C-9715-49D594BDF05E}</a:tableStyleId>
              </a:tblPr>
              <a:tblGrid>
                <a:gridCol w="3434585">
                  <a:extLst>
                    <a:ext uri="{9D8B030D-6E8A-4147-A177-3AD203B41FA5}">
                      <a16:colId xmlns:a16="http://schemas.microsoft.com/office/drawing/2014/main" val="435356065"/>
                    </a:ext>
                  </a:extLst>
                </a:gridCol>
                <a:gridCol w="4777344">
                  <a:extLst>
                    <a:ext uri="{9D8B030D-6E8A-4147-A177-3AD203B41FA5}">
                      <a16:colId xmlns:a16="http://schemas.microsoft.com/office/drawing/2014/main" val="1628137743"/>
                    </a:ext>
                  </a:extLst>
                </a:gridCol>
              </a:tblGrid>
              <a:tr h="465017">
                <a:tc>
                  <a:txBody>
                    <a:bodyPr/>
                    <a:lstStyle/>
                    <a:p>
                      <a:r>
                        <a:rPr lang="en-US" b="1" dirty="0"/>
                        <a:t>Exploratory Data Analysis (EDA)</a:t>
                      </a:r>
                    </a:p>
                  </a:txBody>
                  <a:tcPr/>
                </a:tc>
                <a:tc>
                  <a:txBody>
                    <a:bodyPr/>
                    <a:lstStyle/>
                    <a:p>
                      <a:r>
                        <a:rPr lang="en-US" dirty="0"/>
                        <a:t>Description</a:t>
                      </a:r>
                    </a:p>
                  </a:txBody>
                  <a:tcPr/>
                </a:tc>
                <a:extLst>
                  <a:ext uri="{0D108BD9-81ED-4DB2-BD59-A6C34878D82A}">
                    <a16:rowId xmlns:a16="http://schemas.microsoft.com/office/drawing/2014/main" val="1674724479"/>
                  </a:ext>
                </a:extLst>
              </a:tr>
              <a:tr h="465017">
                <a:tc>
                  <a:txBody>
                    <a:bodyPr/>
                    <a:lstStyle/>
                    <a:p>
                      <a:r>
                        <a:rPr lang="en-US" sz="1600" b="1" dirty="0"/>
                        <a:t>Total Sales Billing Region</a:t>
                      </a:r>
                    </a:p>
                  </a:txBody>
                  <a:tcPr/>
                </a:tc>
                <a:tc>
                  <a:txBody>
                    <a:bodyPr/>
                    <a:lstStyle/>
                    <a:p>
                      <a:r>
                        <a:rPr lang="en-US" sz="1600" b="1" dirty="0"/>
                        <a:t>Indicates top three sales region namely, West, Northeast and Midwest above 1.1 to 1.2</a:t>
                      </a:r>
                    </a:p>
                  </a:txBody>
                  <a:tcPr/>
                </a:tc>
                <a:extLst>
                  <a:ext uri="{0D108BD9-81ED-4DB2-BD59-A6C34878D82A}">
                    <a16:rowId xmlns:a16="http://schemas.microsoft.com/office/drawing/2014/main" val="476775982"/>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2507374435"/>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2501759427"/>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3812318807"/>
                  </a:ext>
                </a:extLst>
              </a:tr>
              <a:tr h="465017">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33372217"/>
                  </a:ext>
                </a:extLst>
              </a:tr>
              <a:tr h="465017">
                <a:tc>
                  <a:txBody>
                    <a:bodyPr/>
                    <a:lstStyle/>
                    <a:p>
                      <a:endParaRPr lang="en-US" sz="1600" dirty="0"/>
                    </a:p>
                  </a:txBody>
                  <a:tcPr/>
                </a:tc>
                <a:tc>
                  <a:txBody>
                    <a:bodyPr/>
                    <a:lstStyle/>
                    <a:p>
                      <a:endParaRPr lang="en-US" sz="1600" b="1" dirty="0"/>
                    </a:p>
                  </a:txBody>
                  <a:tcPr/>
                </a:tc>
                <a:extLst>
                  <a:ext uri="{0D108BD9-81ED-4DB2-BD59-A6C34878D82A}">
                    <a16:rowId xmlns:a16="http://schemas.microsoft.com/office/drawing/2014/main" val="688854284"/>
                  </a:ext>
                </a:extLst>
              </a:tr>
            </a:tbl>
          </a:graphicData>
        </a:graphic>
      </p:graphicFrame>
      <p:sp>
        <p:nvSpPr>
          <p:cNvPr id="2" name="Slide Number Placeholder 1">
            <a:extLst>
              <a:ext uri="{FF2B5EF4-FFF2-40B4-BE49-F238E27FC236}">
                <a16:creationId xmlns:a16="http://schemas.microsoft.com/office/drawing/2014/main" id="{80893358-2502-A3B5-27E3-B17E119E955B}"/>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3" name="Flowchart: Delay 2">
            <a:extLst>
              <a:ext uri="{FF2B5EF4-FFF2-40B4-BE49-F238E27FC236}">
                <a16:creationId xmlns:a16="http://schemas.microsoft.com/office/drawing/2014/main" id="{CE38A671-84A9-8CF7-9FD3-4640154797BF}"/>
              </a:ext>
            </a:extLst>
          </p:cNvPr>
          <p:cNvSpPr/>
          <p:nvPr/>
        </p:nvSpPr>
        <p:spPr>
          <a:xfrm>
            <a:off x="9325295" y="189176"/>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pic>
        <p:nvPicPr>
          <p:cNvPr id="7" name="Picture 6">
            <a:extLst>
              <a:ext uri="{FF2B5EF4-FFF2-40B4-BE49-F238E27FC236}">
                <a16:creationId xmlns:a16="http://schemas.microsoft.com/office/drawing/2014/main" id="{E1990BD2-33A1-04C2-1910-88CF7E1DDB32}"/>
              </a:ext>
            </a:extLst>
          </p:cNvPr>
          <p:cNvPicPr>
            <a:picLocks noChangeAspect="1"/>
          </p:cNvPicPr>
          <p:nvPr/>
        </p:nvPicPr>
        <p:blipFill>
          <a:blip r:embed="rId3"/>
          <a:stretch>
            <a:fillRect/>
          </a:stretch>
        </p:blipFill>
        <p:spPr>
          <a:xfrm>
            <a:off x="952853" y="1648526"/>
            <a:ext cx="10456365" cy="4772025"/>
          </a:xfrm>
          <a:prstGeom prst="rect">
            <a:avLst/>
          </a:prstGeom>
        </p:spPr>
      </p:pic>
    </p:spTree>
    <p:extLst>
      <p:ext uri="{BB962C8B-B14F-4D97-AF65-F5344CB8AC3E}">
        <p14:creationId xmlns:p14="http://schemas.microsoft.com/office/powerpoint/2010/main" val="358467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03413-5988-BCDC-0A02-B53E5BF6EA59}"/>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79EA59-C9E6-C901-6A06-38DD9F5ADEA8}"/>
              </a:ext>
            </a:extLst>
          </p:cNvPr>
          <p:cNvGraphicFramePr>
            <a:graphicFrameLocks noGrp="1"/>
          </p:cNvGraphicFramePr>
          <p:nvPr>
            <p:ph sz="quarter" idx="10"/>
            <p:extLst>
              <p:ext uri="{D42A27DB-BD31-4B8C-83A1-F6EECF244321}">
                <p14:modId xmlns:p14="http://schemas.microsoft.com/office/powerpoint/2010/main" val="2680602994"/>
              </p:ext>
            </p:extLst>
          </p:nvPr>
        </p:nvGraphicFramePr>
        <p:xfrm>
          <a:off x="952853" y="86558"/>
          <a:ext cx="8372441" cy="4146068"/>
        </p:xfrm>
        <a:graphic>
          <a:graphicData uri="http://schemas.openxmlformats.org/drawingml/2006/table">
            <a:tbl>
              <a:tblPr firstRow="1" bandRow="1">
                <a:tableStyleId>{0E3FDE45-AF77-4B5C-9715-49D594BDF05E}</a:tableStyleId>
              </a:tblPr>
              <a:tblGrid>
                <a:gridCol w="3501718">
                  <a:extLst>
                    <a:ext uri="{9D8B030D-6E8A-4147-A177-3AD203B41FA5}">
                      <a16:colId xmlns:a16="http://schemas.microsoft.com/office/drawing/2014/main" val="435356065"/>
                    </a:ext>
                  </a:extLst>
                </a:gridCol>
                <a:gridCol w="4870723">
                  <a:extLst>
                    <a:ext uri="{9D8B030D-6E8A-4147-A177-3AD203B41FA5}">
                      <a16:colId xmlns:a16="http://schemas.microsoft.com/office/drawing/2014/main" val="1628137743"/>
                    </a:ext>
                  </a:extLst>
                </a:gridCol>
              </a:tblGrid>
              <a:tr h="465017">
                <a:tc>
                  <a:txBody>
                    <a:bodyPr/>
                    <a:lstStyle/>
                    <a:p>
                      <a:r>
                        <a:rPr lang="en-US" b="1" dirty="0"/>
                        <a:t>Exploratory Data Analysis (EDA)</a:t>
                      </a:r>
                    </a:p>
                  </a:txBody>
                  <a:tcPr/>
                </a:tc>
                <a:tc>
                  <a:txBody>
                    <a:bodyPr/>
                    <a:lstStyle/>
                    <a:p>
                      <a:r>
                        <a:rPr lang="en-US" dirty="0"/>
                        <a:t>Description</a:t>
                      </a:r>
                    </a:p>
                  </a:txBody>
                  <a:tcPr/>
                </a:tc>
                <a:extLst>
                  <a:ext uri="{0D108BD9-81ED-4DB2-BD59-A6C34878D82A}">
                    <a16:rowId xmlns:a16="http://schemas.microsoft.com/office/drawing/2014/main" val="1674724479"/>
                  </a:ext>
                </a:extLst>
              </a:tr>
              <a:tr h="465017">
                <a:tc>
                  <a:txBody>
                    <a:bodyPr/>
                    <a:lstStyle/>
                    <a:p>
                      <a:r>
                        <a:rPr lang="en-US" sz="1600" b="1" dirty="0"/>
                        <a:t>Opportunity inventory</a:t>
                      </a:r>
                    </a:p>
                  </a:txBody>
                  <a:tcPr/>
                </a:tc>
                <a:tc>
                  <a:txBody>
                    <a:bodyPr/>
                    <a:lstStyle/>
                    <a:p>
                      <a:r>
                        <a:rPr lang="en-US" sz="1600" b="1" dirty="0"/>
                        <a:t>MOL product carries Highest 2500 Opportunities indicate growth potential </a:t>
                      </a:r>
                    </a:p>
                  </a:txBody>
                  <a:tcPr/>
                </a:tc>
                <a:extLst>
                  <a:ext uri="{0D108BD9-81ED-4DB2-BD59-A6C34878D82A}">
                    <a16:rowId xmlns:a16="http://schemas.microsoft.com/office/drawing/2014/main" val="476775982"/>
                  </a:ext>
                </a:extLst>
              </a:tr>
              <a:tr h="465017">
                <a:tc>
                  <a:txBody>
                    <a:bodyPr/>
                    <a:lstStyle/>
                    <a:p>
                      <a:r>
                        <a:rPr lang="en-US" sz="1600" b="1" dirty="0"/>
                        <a:t>Sales Distribution</a:t>
                      </a:r>
                    </a:p>
                  </a:txBody>
                  <a:tcPr/>
                </a:tc>
                <a:tc>
                  <a:txBody>
                    <a:bodyPr/>
                    <a:lstStyle/>
                    <a:p>
                      <a:r>
                        <a:rPr lang="en-US" sz="1600" b="1" dirty="0"/>
                        <a:t>High outliers at </a:t>
                      </a:r>
                      <a:r>
                        <a:rPr lang="en-US" sz="1600" b="1" dirty="0" err="1"/>
                        <a:t>Technology,Healthcare</a:t>
                      </a:r>
                      <a:r>
                        <a:rPr lang="en-US" sz="1600" b="1" dirty="0"/>
                        <a:t>, Financial Services, Telecommunication Industries and long tails -&gt; high value deals potential</a:t>
                      </a:r>
                    </a:p>
                  </a:txBody>
                  <a:tcPr/>
                </a:tc>
                <a:extLst>
                  <a:ext uri="{0D108BD9-81ED-4DB2-BD59-A6C34878D82A}">
                    <a16:rowId xmlns:a16="http://schemas.microsoft.com/office/drawing/2014/main" val="2507374435"/>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2501759427"/>
                  </a:ext>
                </a:extLst>
              </a:tr>
              <a:tr h="465017">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3812318807"/>
                  </a:ext>
                </a:extLst>
              </a:tr>
              <a:tr h="465017">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33372217"/>
                  </a:ext>
                </a:extLst>
              </a:tr>
              <a:tr h="465017">
                <a:tc>
                  <a:txBody>
                    <a:bodyPr/>
                    <a:lstStyle/>
                    <a:p>
                      <a:endParaRPr lang="en-US" sz="1600" dirty="0"/>
                    </a:p>
                  </a:txBody>
                  <a:tcPr/>
                </a:tc>
                <a:tc>
                  <a:txBody>
                    <a:bodyPr/>
                    <a:lstStyle/>
                    <a:p>
                      <a:endParaRPr lang="en-US" sz="1600" b="1" dirty="0"/>
                    </a:p>
                  </a:txBody>
                  <a:tcPr/>
                </a:tc>
                <a:extLst>
                  <a:ext uri="{0D108BD9-81ED-4DB2-BD59-A6C34878D82A}">
                    <a16:rowId xmlns:a16="http://schemas.microsoft.com/office/drawing/2014/main" val="688854284"/>
                  </a:ext>
                </a:extLst>
              </a:tr>
            </a:tbl>
          </a:graphicData>
        </a:graphic>
      </p:graphicFrame>
      <p:sp>
        <p:nvSpPr>
          <p:cNvPr id="2" name="Slide Number Placeholder 1">
            <a:extLst>
              <a:ext uri="{FF2B5EF4-FFF2-40B4-BE49-F238E27FC236}">
                <a16:creationId xmlns:a16="http://schemas.microsoft.com/office/drawing/2014/main" id="{5F10B413-6A51-ACF6-486B-88C123A4F31C}"/>
              </a:ext>
            </a:extLst>
          </p:cNvPr>
          <p:cNvSpPr>
            <a:spLocks noGrp="1"/>
          </p:cNvSpPr>
          <p:nvPr>
            <p:ph type="sldNum" sz="quarter" idx="4"/>
          </p:nvPr>
        </p:nvSpPr>
        <p:spPr/>
        <p:txBody>
          <a:bodyPr/>
          <a:lstStyle/>
          <a:p>
            <a:fld id="{08AB70BE-1769-45B8-85A6-0C837432C7E6}" type="slidenum">
              <a:rPr lang="en-US" smtClean="0"/>
              <a:pPr/>
              <a:t>9</a:t>
            </a:fld>
            <a:endParaRPr lang="en-US" dirty="0"/>
          </a:p>
        </p:txBody>
      </p:sp>
      <p:sp>
        <p:nvSpPr>
          <p:cNvPr id="3" name="Flowchart: Delay 2">
            <a:extLst>
              <a:ext uri="{FF2B5EF4-FFF2-40B4-BE49-F238E27FC236}">
                <a16:creationId xmlns:a16="http://schemas.microsoft.com/office/drawing/2014/main" id="{22F23F73-DF14-FB65-EB60-E9338B91CC47}"/>
              </a:ext>
            </a:extLst>
          </p:cNvPr>
          <p:cNvSpPr/>
          <p:nvPr/>
        </p:nvSpPr>
        <p:spPr>
          <a:xfrm>
            <a:off x="9325295" y="189176"/>
            <a:ext cx="2516076" cy="1207477"/>
          </a:xfrm>
          <a:prstGeom prst="flowChartDe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buClr>
                <a:schemeClr val="accent6"/>
              </a:buClr>
            </a:pPr>
            <a:r>
              <a:rPr lang="en-US" b="1" dirty="0">
                <a:solidFill>
                  <a:schemeClr val="tx1"/>
                </a:solidFill>
                <a:latin typeface="Rockwell Condensed" panose="02060603050405020104" pitchFamily="18" charset="0"/>
                <a:cs typeface="Segoe UI Light" panose="020B0502040204020203" pitchFamily="34" charset="0"/>
              </a:rPr>
              <a:t>EXPLORATORY DATA ANALYSIS (EDA)</a:t>
            </a:r>
          </a:p>
        </p:txBody>
      </p:sp>
      <p:pic>
        <p:nvPicPr>
          <p:cNvPr id="7" name="Picture 6">
            <a:extLst>
              <a:ext uri="{FF2B5EF4-FFF2-40B4-BE49-F238E27FC236}">
                <a16:creationId xmlns:a16="http://schemas.microsoft.com/office/drawing/2014/main" id="{7A6CC765-335E-3EAD-9000-B7E40939E2AF}"/>
              </a:ext>
            </a:extLst>
          </p:cNvPr>
          <p:cNvPicPr>
            <a:picLocks noChangeAspect="1"/>
          </p:cNvPicPr>
          <p:nvPr/>
        </p:nvPicPr>
        <p:blipFill>
          <a:blip r:embed="rId3"/>
          <a:stretch>
            <a:fillRect/>
          </a:stretch>
        </p:blipFill>
        <p:spPr>
          <a:xfrm>
            <a:off x="801296" y="2400189"/>
            <a:ext cx="4564720" cy="3826452"/>
          </a:xfrm>
          <a:prstGeom prst="rect">
            <a:avLst/>
          </a:prstGeom>
        </p:spPr>
      </p:pic>
      <p:pic>
        <p:nvPicPr>
          <p:cNvPr id="9" name="Picture 8">
            <a:extLst>
              <a:ext uri="{FF2B5EF4-FFF2-40B4-BE49-F238E27FC236}">
                <a16:creationId xmlns:a16="http://schemas.microsoft.com/office/drawing/2014/main" id="{C3A94A05-3B01-D564-3616-46448D2BECF7}"/>
              </a:ext>
            </a:extLst>
          </p:cNvPr>
          <p:cNvPicPr>
            <a:picLocks noChangeAspect="1"/>
          </p:cNvPicPr>
          <p:nvPr/>
        </p:nvPicPr>
        <p:blipFill>
          <a:blip r:embed="rId4"/>
          <a:stretch>
            <a:fillRect/>
          </a:stretch>
        </p:blipFill>
        <p:spPr>
          <a:xfrm>
            <a:off x="5517572" y="2400189"/>
            <a:ext cx="6522872" cy="3664874"/>
          </a:xfrm>
          <a:prstGeom prst="rect">
            <a:avLst/>
          </a:prstGeom>
        </p:spPr>
      </p:pic>
    </p:spTree>
    <p:extLst>
      <p:ext uri="{BB962C8B-B14F-4D97-AF65-F5344CB8AC3E}">
        <p14:creationId xmlns:p14="http://schemas.microsoft.com/office/powerpoint/2010/main" val="688574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1222</TotalTime>
  <Words>2240</Words>
  <Application>Microsoft Office PowerPoint</Application>
  <PresentationFormat>Widescreen</PresentationFormat>
  <Paragraphs>306</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Aptos Narrow</vt:lpstr>
      <vt:lpstr>Arial</vt:lpstr>
      <vt:lpstr>Arial Rounded MT Bold</vt:lpstr>
      <vt:lpstr>Calibri</vt:lpstr>
      <vt:lpstr>Cambria</vt:lpstr>
      <vt:lpstr>Century Gothic</vt:lpstr>
      <vt:lpstr>Rockwell Condensed</vt:lpstr>
      <vt:lpstr>Rockwell Nova Extra Bold</vt:lpstr>
      <vt:lpstr>Tw Cen MT</vt:lpstr>
      <vt:lpstr>Wingdings</vt:lpstr>
      <vt:lpstr>Wingdings 3</vt:lpstr>
      <vt:lpstr>Ion</vt:lpstr>
      <vt:lpstr>Sales Predictive Analytics     CHUA KEE SIONG (RICK) CAPSTONE AI &amp; MACHINE LEARNING DEVELOPER PROJECT </vt:lpstr>
      <vt:lpstr>Problem Statement </vt:lpstr>
      <vt:lpstr>System architecture &amp;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Model Performance Metric</vt:lpstr>
      <vt:lpstr>PowerPoint Presentation</vt:lpstr>
      <vt:lpstr>PowerPoint Presentation</vt:lpstr>
      <vt:lpstr>PowerPoint Presentation</vt:lpstr>
      <vt:lpstr>PowerPoint Presentation</vt:lpstr>
      <vt:lpstr>PowerPoint Presentation</vt:lpstr>
      <vt:lpstr>PowerPoint Presentation</vt:lpstr>
      <vt:lpstr>About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Chua</dc:creator>
  <cp:lastModifiedBy>Rick Chua</cp:lastModifiedBy>
  <cp:revision>50</cp:revision>
  <dcterms:created xsi:type="dcterms:W3CDTF">2025-07-07T04:18:06Z</dcterms:created>
  <dcterms:modified xsi:type="dcterms:W3CDTF">2025-07-12T05:35:33Z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