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44"/>
  </p:notesMasterIdLst>
  <p:handoutMasterIdLst>
    <p:handoutMasterId r:id="rId45"/>
  </p:handoutMasterIdLst>
  <p:sldIdLst>
    <p:sldId id="290" r:id="rId5"/>
    <p:sldId id="293" r:id="rId6"/>
    <p:sldId id="346" r:id="rId7"/>
    <p:sldId id="294" r:id="rId8"/>
    <p:sldId id="348" r:id="rId9"/>
    <p:sldId id="347" r:id="rId10"/>
    <p:sldId id="314" r:id="rId11"/>
    <p:sldId id="354" r:id="rId12"/>
    <p:sldId id="349" r:id="rId13"/>
    <p:sldId id="309" r:id="rId14"/>
    <p:sldId id="297" r:id="rId15"/>
    <p:sldId id="317" r:id="rId16"/>
    <p:sldId id="306" r:id="rId17"/>
    <p:sldId id="323" r:id="rId18"/>
    <p:sldId id="356" r:id="rId19"/>
    <p:sldId id="357" r:id="rId20"/>
    <p:sldId id="358" r:id="rId21"/>
    <p:sldId id="361" r:id="rId22"/>
    <p:sldId id="362" r:id="rId23"/>
    <p:sldId id="363" r:id="rId24"/>
    <p:sldId id="364" r:id="rId25"/>
    <p:sldId id="365" r:id="rId26"/>
    <p:sldId id="366" r:id="rId27"/>
    <p:sldId id="367" r:id="rId28"/>
    <p:sldId id="368" r:id="rId29"/>
    <p:sldId id="369" r:id="rId30"/>
    <p:sldId id="370" r:id="rId31"/>
    <p:sldId id="371" r:id="rId32"/>
    <p:sldId id="372" r:id="rId33"/>
    <p:sldId id="373" r:id="rId34"/>
    <p:sldId id="374" r:id="rId35"/>
    <p:sldId id="375" r:id="rId36"/>
    <p:sldId id="376" r:id="rId37"/>
    <p:sldId id="342" r:id="rId38"/>
    <p:sldId id="377" r:id="rId39"/>
    <p:sldId id="343" r:id="rId40"/>
    <p:sldId id="344" r:id="rId41"/>
    <p:sldId id="345" r:id="rId42"/>
    <p:sldId id="30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118" autoAdjust="0"/>
  </p:normalViewPr>
  <p:slideViewPr>
    <p:cSldViewPr snapToGrid="0">
      <p:cViewPr varScale="1">
        <p:scale>
          <a:sx n="90" d="100"/>
          <a:sy n="90" d="100"/>
        </p:scale>
        <p:origin x="690" y="30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7/20/2025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883B-FB47-891A-3B56-E02935711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33233-93C8-BFDB-4336-DCB6447E7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07D38-648D-C70C-EF05-902DC46E09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AEF12A-F21F-D4D4-45D9-B1CAECB4FF99}"/>
              </a:ext>
            </a:extLst>
          </p:cNvPr>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402470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216E-AB14-74BA-1C4A-4CC70F781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1C8E-ACD5-DF92-54D4-F0F2CBBB7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24EB2-8CA3-D30B-3B6C-DE93ABA8D1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0D0CD-B872-1594-481E-19449A752657}"/>
              </a:ext>
            </a:extLst>
          </p:cNvPr>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80077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66C05-E874-B164-4B96-D3C110930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5E4B5-BD9D-2A29-7F44-65AE7233F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90800-0FAD-0709-88B1-9817A44FA6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1F208-C5DA-B3BC-94CF-B3848A28CE70}"/>
              </a:ext>
            </a:extLst>
          </p:cNvPr>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60185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70ED4-E4DC-D265-3109-1B9456460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05BDF-7F35-B89B-89A4-B9270F34F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1063F-2E20-389E-F5F8-D8E714F7FA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C2B42E-5A7F-9465-05FC-9EA7C4B00363}"/>
              </a:ext>
            </a:extLst>
          </p:cNvPr>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65408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DA56-05D5-9166-CAB0-0B6E1B093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6630F-DBEF-9FFA-5B30-156B90682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A9032-169C-2645-7269-ECC5604914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F8DF5C-993F-9992-D91C-A09C822000A3}"/>
              </a:ext>
            </a:extLst>
          </p:cNvPr>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403848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DB23F-3072-D050-B8DF-46E8ED502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A58A4-B2AC-2EBA-857F-4E69E5E75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2242E-3C44-F30B-BC51-E94C2F37CE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2097F6-C63C-A31A-9FF8-2069E2F728F1}"/>
              </a:ext>
            </a:extLst>
          </p:cNvPr>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338538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CEDE-3A23-5A1F-538A-807F96074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B7A5B-451C-9C1C-950A-F15C689F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3C353-5F46-DB8B-B185-7C045DAB91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5A9E1D-B1C2-17C0-2BAC-AF6DAFC7B504}"/>
              </a:ext>
            </a:extLst>
          </p:cNvPr>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62852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7957-FF68-B5F4-F960-035693793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E5BD8-7F8B-022E-FF3A-731C2D22F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260991-5A7E-6D52-1D26-9538F0B78A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A3B10D-C918-D902-E869-2ED37212B96E}"/>
              </a:ext>
            </a:extLst>
          </p:cNvPr>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14742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6F66F-DCB5-B19A-D28F-E93E8A3E5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62FFD-4F19-2A8D-1CD6-4E05A37DF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519D11-6608-A113-AC84-39398348CF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BEDE7-1B94-D8ED-8CDD-9E664C91A018}"/>
              </a:ext>
            </a:extLst>
          </p:cNvPr>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0613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F4D6-D6DA-8191-3A3A-72F8D4B99C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968E8-E518-3FB5-832A-1DAFB3C6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10DA3-4337-B025-4CB7-25AB366CA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7A2F6E-2193-2CF6-5075-93DC348DBE47}"/>
              </a:ext>
            </a:extLst>
          </p:cNvPr>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81621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FD6A-F62C-0101-C854-41CEFD281A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5252C-184C-F2BB-929E-E1AD70D9C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2C643-B1FD-5568-DC6B-432CA844CD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6C1D9A-1366-D6C0-E008-CF067F7650BA}"/>
              </a:ext>
            </a:extLst>
          </p:cNvPr>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339121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4B342-FA57-776F-45E0-83F93EC51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8CAAE-968E-8A97-4C22-C80FB8F9A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6C1CB-4FCE-02A5-45EA-E2E13F984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6CD8C-40E5-119B-E33D-1C0A7C4F3538}"/>
              </a:ext>
            </a:extLst>
          </p:cNvPr>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158375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A106-47C4-8855-EB35-F2089AE94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9EDE3-6D22-428E-E493-803F96FB4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0C1D67-FA39-512E-B572-F57518D135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195B9E-845E-79E1-AD61-24C729FDE6CB}"/>
              </a:ext>
            </a:extLst>
          </p:cNvPr>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3996863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9AE6-962D-1FC7-93CE-99B3EE63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F68D92-A094-7A90-8BAE-ECC1F0D38B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BCF0A-DAD7-5692-EFB0-FFAC8B86B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3E6E01-F07C-924F-43F8-F7E0A9F0E479}"/>
              </a:ext>
            </a:extLst>
          </p:cNvPr>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323883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13D97-160B-879D-C185-76803B121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61992-63E4-B7F6-6C64-63A5752E1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226137-5D10-BBFA-598C-5CDC16E078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A24C43-0277-D347-D127-487E5C3413D7}"/>
              </a:ext>
            </a:extLst>
          </p:cNvPr>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122415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03720-2791-EFFE-9F3A-B485ECFEB3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32E78-688F-8D10-F708-1DB71B6A86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8D776-C69F-F017-6F16-E5B5F84928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FFDC0A-93A5-BEF6-AEA3-61F9DA57E527}"/>
              </a:ext>
            </a:extLst>
          </p:cNvPr>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145656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0831-CFCD-EA00-F11D-51F22E294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8A6A5-8C7C-1D83-47F1-89FA2CEDC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51C88-6BB8-2D14-C0F1-2C1DEDEA9F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264B6-DC3A-DC08-8C4F-EE8428DDFF4C}"/>
              </a:ext>
            </a:extLst>
          </p:cNvPr>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32111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0C46B-6A7F-08C7-3EF3-79A521295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F2498-B432-88AC-A764-30B83CAFD0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B87D0-1EF1-F23A-8E51-C5B06D9C3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FF5B5B-D3EA-2DEB-BEA3-4DB1F67E3A61}"/>
              </a:ext>
            </a:extLst>
          </p:cNvPr>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132600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12CC5-2BD6-55A3-8EC1-9B18D469A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1DBE9-9861-1989-1348-95580E1D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A526A-EB99-52D9-79D4-8A98B7831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76A13-899A-890B-9F0E-3B5649ABC858}"/>
              </a:ext>
            </a:extLst>
          </p:cNvPr>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368198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244FB-2BB7-2174-7D54-80D08FB3D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0A997-2837-91AF-AE16-7C0DF43B4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B7526-C4DC-29B3-8A09-5B0850725D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F1B697-DFD9-C361-F8B7-DFFC9AE114DA}"/>
              </a:ext>
            </a:extLst>
          </p:cNvPr>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521315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D3E7-C062-36B0-162D-ED1FAEBB5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85038-299F-3BA0-2B65-4782465F4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7A882-C00E-3295-94F1-9244CE96B9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DD8CB2-7F66-A7D9-6E94-CADD9136F4E9}"/>
              </a:ext>
            </a:extLst>
          </p:cNvPr>
          <p:cNvSpPr>
            <a:spLocks noGrp="1"/>
          </p:cNvSpPr>
          <p:nvPr>
            <p:ph type="sldNum" sz="quarter" idx="5"/>
          </p:nvPr>
        </p:nvSpPr>
        <p:spPr/>
        <p:txBody>
          <a:bodyPr/>
          <a:lstStyle/>
          <a:p>
            <a:fld id="{9CA004F4-F240-48F9-8AE1-486585C7F00D}" type="slidenum">
              <a:rPr lang="en-US" smtClean="0"/>
              <a:t>29</a:t>
            </a:fld>
            <a:endParaRPr lang="en-US" dirty="0"/>
          </a:p>
        </p:txBody>
      </p:sp>
    </p:spTree>
    <p:extLst>
      <p:ext uri="{BB962C8B-B14F-4D97-AF65-F5344CB8AC3E}">
        <p14:creationId xmlns:p14="http://schemas.microsoft.com/office/powerpoint/2010/main" val="45609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2FA6-862D-3FF2-9342-BE3936895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C8B2D-CD5E-23E3-BD10-52221B5DE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952D0-DF2B-F5B5-B4F8-02F543146B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9A9A0D-EA19-2D11-B934-817EB3556A80}"/>
              </a:ext>
            </a:extLst>
          </p:cNvPr>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400399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2F344-FF56-8BF4-AF3A-3E25EAE24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90D85-E14C-7922-9158-85F0583B6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20527-E2BE-BB4D-868C-51BC7D08C4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13B073-1DF5-DF7F-9605-94C20DA1742B}"/>
              </a:ext>
            </a:extLst>
          </p:cNvPr>
          <p:cNvSpPr>
            <a:spLocks noGrp="1"/>
          </p:cNvSpPr>
          <p:nvPr>
            <p:ph type="sldNum" sz="quarter" idx="5"/>
          </p:nvPr>
        </p:nvSpPr>
        <p:spPr/>
        <p:txBody>
          <a:bodyPr/>
          <a:lstStyle/>
          <a:p>
            <a:fld id="{9CA004F4-F240-48F9-8AE1-486585C7F00D}" type="slidenum">
              <a:rPr lang="en-US" smtClean="0"/>
              <a:t>30</a:t>
            </a:fld>
            <a:endParaRPr lang="en-US" dirty="0"/>
          </a:p>
        </p:txBody>
      </p:sp>
    </p:spTree>
    <p:extLst>
      <p:ext uri="{BB962C8B-B14F-4D97-AF65-F5344CB8AC3E}">
        <p14:creationId xmlns:p14="http://schemas.microsoft.com/office/powerpoint/2010/main" val="668621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3E394-A082-F709-685C-B98AFAC80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027F8-57F7-23AD-5641-4D85C6D83B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C83BE-6C7B-BE7B-0CE2-9519CBD58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554B34-7E55-4E52-F4E3-63CF8F289C5A}"/>
              </a:ext>
            </a:extLst>
          </p:cNvPr>
          <p:cNvSpPr>
            <a:spLocks noGrp="1"/>
          </p:cNvSpPr>
          <p:nvPr>
            <p:ph type="sldNum" sz="quarter" idx="5"/>
          </p:nvPr>
        </p:nvSpPr>
        <p:spPr/>
        <p:txBody>
          <a:bodyPr/>
          <a:lstStyle/>
          <a:p>
            <a:fld id="{9CA004F4-F240-48F9-8AE1-486585C7F00D}" type="slidenum">
              <a:rPr lang="en-US" smtClean="0"/>
              <a:t>31</a:t>
            </a:fld>
            <a:endParaRPr lang="en-US" dirty="0"/>
          </a:p>
        </p:txBody>
      </p:sp>
    </p:spTree>
    <p:extLst>
      <p:ext uri="{BB962C8B-B14F-4D97-AF65-F5344CB8AC3E}">
        <p14:creationId xmlns:p14="http://schemas.microsoft.com/office/powerpoint/2010/main" val="15931754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359B-E18E-00E5-7B04-8E881E751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1C5FC-3289-99D8-91E1-59BC17D9A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AE830-CCB8-135E-29FA-AE94B6BA18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C88F5-0339-D969-91F6-2429CB280ADD}"/>
              </a:ext>
            </a:extLst>
          </p:cNvPr>
          <p:cNvSpPr>
            <a:spLocks noGrp="1"/>
          </p:cNvSpPr>
          <p:nvPr>
            <p:ph type="sldNum" sz="quarter" idx="5"/>
          </p:nvPr>
        </p:nvSpPr>
        <p:spPr/>
        <p:txBody>
          <a:bodyPr/>
          <a:lstStyle/>
          <a:p>
            <a:fld id="{9CA004F4-F240-48F9-8AE1-486585C7F00D}" type="slidenum">
              <a:rPr lang="en-US" smtClean="0"/>
              <a:t>32</a:t>
            </a:fld>
            <a:endParaRPr lang="en-US" dirty="0"/>
          </a:p>
        </p:txBody>
      </p:sp>
    </p:spTree>
    <p:extLst>
      <p:ext uri="{BB962C8B-B14F-4D97-AF65-F5344CB8AC3E}">
        <p14:creationId xmlns:p14="http://schemas.microsoft.com/office/powerpoint/2010/main" val="3067527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EA0B-8FC7-9130-AF37-15015B95F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C7805-CD10-1439-B416-C185450E5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8E2F9-16AA-F24C-FF49-42176E0A7F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DA3C5C-9CE2-680E-5CA1-251AC56224A7}"/>
              </a:ext>
            </a:extLst>
          </p:cNvPr>
          <p:cNvSpPr>
            <a:spLocks noGrp="1"/>
          </p:cNvSpPr>
          <p:nvPr>
            <p:ph type="sldNum" sz="quarter" idx="5"/>
          </p:nvPr>
        </p:nvSpPr>
        <p:spPr/>
        <p:txBody>
          <a:bodyPr/>
          <a:lstStyle/>
          <a:p>
            <a:fld id="{9CA004F4-F240-48F9-8AE1-486585C7F00D}" type="slidenum">
              <a:rPr lang="en-US" smtClean="0"/>
              <a:t>33</a:t>
            </a:fld>
            <a:endParaRPr lang="en-US" dirty="0"/>
          </a:p>
        </p:txBody>
      </p:sp>
    </p:spTree>
    <p:extLst>
      <p:ext uri="{BB962C8B-B14F-4D97-AF65-F5344CB8AC3E}">
        <p14:creationId xmlns:p14="http://schemas.microsoft.com/office/powerpoint/2010/main" val="31162569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15DA1-58B6-EDE7-EA63-F7737DFDCE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6F593-4E09-5E6A-5F24-773E951B8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FA7B2-18EA-CE01-0399-0BBCAB74B3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96FD35-518B-1BFE-AE5D-9B71A3BBE11D}"/>
              </a:ext>
            </a:extLst>
          </p:cNvPr>
          <p:cNvSpPr>
            <a:spLocks noGrp="1"/>
          </p:cNvSpPr>
          <p:nvPr>
            <p:ph type="sldNum" sz="quarter" idx="5"/>
          </p:nvPr>
        </p:nvSpPr>
        <p:spPr/>
        <p:txBody>
          <a:bodyPr/>
          <a:lstStyle/>
          <a:p>
            <a:fld id="{9CA004F4-F240-48F9-8AE1-486585C7F00D}" type="slidenum">
              <a:rPr lang="en-US" smtClean="0"/>
              <a:t>34</a:t>
            </a:fld>
            <a:endParaRPr lang="en-US" dirty="0"/>
          </a:p>
        </p:txBody>
      </p:sp>
    </p:spTree>
    <p:extLst>
      <p:ext uri="{BB962C8B-B14F-4D97-AF65-F5344CB8AC3E}">
        <p14:creationId xmlns:p14="http://schemas.microsoft.com/office/powerpoint/2010/main" val="31106964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0951C-6973-5FED-D857-ACED6BB79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2EAA9-BF77-BE0E-9A8F-728FAE355A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CF248-BB8D-EAED-76A8-2894DD99D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5B8B51-8EEB-F08F-F16A-5D795B2BD689}"/>
              </a:ext>
            </a:extLst>
          </p:cNvPr>
          <p:cNvSpPr>
            <a:spLocks noGrp="1"/>
          </p:cNvSpPr>
          <p:nvPr>
            <p:ph type="sldNum" sz="quarter" idx="5"/>
          </p:nvPr>
        </p:nvSpPr>
        <p:spPr/>
        <p:txBody>
          <a:bodyPr/>
          <a:lstStyle/>
          <a:p>
            <a:fld id="{9CA004F4-F240-48F9-8AE1-486585C7F00D}" type="slidenum">
              <a:rPr lang="en-US" smtClean="0"/>
              <a:t>35</a:t>
            </a:fld>
            <a:endParaRPr lang="en-US" dirty="0"/>
          </a:p>
        </p:txBody>
      </p:sp>
    </p:spTree>
    <p:extLst>
      <p:ext uri="{BB962C8B-B14F-4D97-AF65-F5344CB8AC3E}">
        <p14:creationId xmlns:p14="http://schemas.microsoft.com/office/powerpoint/2010/main" val="3188988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8C3CB-2E0F-0626-6FA4-E702A4135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5EA76-95ED-12E5-915C-A15488387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2D7AB-7414-9867-42CE-9202FF693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2CFE6E-97E0-A9FD-08C7-E8B79057A6E9}"/>
              </a:ext>
            </a:extLst>
          </p:cNvPr>
          <p:cNvSpPr>
            <a:spLocks noGrp="1"/>
          </p:cNvSpPr>
          <p:nvPr>
            <p:ph type="sldNum" sz="quarter" idx="5"/>
          </p:nvPr>
        </p:nvSpPr>
        <p:spPr/>
        <p:txBody>
          <a:bodyPr/>
          <a:lstStyle/>
          <a:p>
            <a:fld id="{9CA004F4-F240-48F9-8AE1-486585C7F00D}" type="slidenum">
              <a:rPr lang="en-US" smtClean="0"/>
              <a:t>36</a:t>
            </a:fld>
            <a:endParaRPr lang="en-US" dirty="0"/>
          </a:p>
        </p:txBody>
      </p:sp>
    </p:spTree>
    <p:extLst>
      <p:ext uri="{BB962C8B-B14F-4D97-AF65-F5344CB8AC3E}">
        <p14:creationId xmlns:p14="http://schemas.microsoft.com/office/powerpoint/2010/main" val="546259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CB9DC-BC59-B63D-BC5D-B28AD4E23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A6C897-89F0-C7A8-EAE4-1AC4C3475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3E1BA-5C8D-E2D5-ABE8-4CCE9B3F9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721E3F-DD6C-1A76-5B7A-95BD320BA870}"/>
              </a:ext>
            </a:extLst>
          </p:cNvPr>
          <p:cNvSpPr>
            <a:spLocks noGrp="1"/>
          </p:cNvSpPr>
          <p:nvPr>
            <p:ph type="sldNum" sz="quarter" idx="5"/>
          </p:nvPr>
        </p:nvSpPr>
        <p:spPr/>
        <p:txBody>
          <a:bodyPr/>
          <a:lstStyle/>
          <a:p>
            <a:fld id="{9CA004F4-F240-48F9-8AE1-486585C7F00D}" type="slidenum">
              <a:rPr lang="en-US" smtClean="0"/>
              <a:t>37</a:t>
            </a:fld>
            <a:endParaRPr lang="en-US" dirty="0"/>
          </a:p>
        </p:txBody>
      </p:sp>
    </p:spTree>
    <p:extLst>
      <p:ext uri="{BB962C8B-B14F-4D97-AF65-F5344CB8AC3E}">
        <p14:creationId xmlns:p14="http://schemas.microsoft.com/office/powerpoint/2010/main" val="34226397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7E2-0F67-2134-2A01-EA92E4500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9B631-0D6D-5342-3CA7-86F79F1DB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4C4B3-4FA2-23ED-7591-C577D2B1BE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FB63B4-F9EE-3EAF-9A4A-5A60EB856615}"/>
              </a:ext>
            </a:extLst>
          </p:cNvPr>
          <p:cNvSpPr>
            <a:spLocks noGrp="1"/>
          </p:cNvSpPr>
          <p:nvPr>
            <p:ph type="sldNum" sz="quarter" idx="5"/>
          </p:nvPr>
        </p:nvSpPr>
        <p:spPr/>
        <p:txBody>
          <a:bodyPr/>
          <a:lstStyle/>
          <a:p>
            <a:fld id="{9CA004F4-F240-48F9-8AE1-486585C7F00D}" type="slidenum">
              <a:rPr lang="en-US" smtClean="0"/>
              <a:t>38</a:t>
            </a:fld>
            <a:endParaRPr lang="en-US" dirty="0"/>
          </a:p>
        </p:txBody>
      </p:sp>
    </p:spTree>
    <p:extLst>
      <p:ext uri="{BB962C8B-B14F-4D97-AF65-F5344CB8AC3E}">
        <p14:creationId xmlns:p14="http://schemas.microsoft.com/office/powerpoint/2010/main" val="23006819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6554-73E3-A54A-88C1-4D298188A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D5F43-C99E-5934-266D-7E0B2BEFE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01D7E-0E77-78EA-7ED1-85E22ECA3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9FF2B1-4FB4-8F8B-0B75-C2C103FC63EE}"/>
              </a:ext>
            </a:extLst>
          </p:cNvPr>
          <p:cNvSpPr>
            <a:spLocks noGrp="1"/>
          </p:cNvSpPr>
          <p:nvPr>
            <p:ph type="sldNum" sz="quarter" idx="5"/>
          </p:nvPr>
        </p:nvSpPr>
        <p:spPr/>
        <p:txBody>
          <a:bodyPr/>
          <a:lstStyle/>
          <a:p>
            <a:fld id="{9CA004F4-F240-48F9-8AE1-486585C7F00D}" type="slidenum">
              <a:rPr lang="en-US" smtClean="0"/>
              <a:t>39</a:t>
            </a:fld>
            <a:endParaRPr lang="en-US" dirty="0"/>
          </a:p>
        </p:txBody>
      </p:sp>
    </p:spTree>
    <p:extLst>
      <p:ext uri="{BB962C8B-B14F-4D97-AF65-F5344CB8AC3E}">
        <p14:creationId xmlns:p14="http://schemas.microsoft.com/office/powerpoint/2010/main" val="38175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E7AA8-6F6C-FF24-6474-9A6534A2B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C1A34-1DA4-EBB7-143E-F92559080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EB41E-F0C2-C351-EF1D-EDE01040F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383628-2123-1DB9-9F98-F3871FBF2C0A}"/>
              </a:ext>
            </a:extLst>
          </p:cNvPr>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888912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9845-FB5D-14A8-D34C-ED351C065B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6278A-47CC-049D-8E90-29B47C23E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5245C-13DB-F513-D7BE-F5FBEF87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7B9DD-F9B1-A50C-E5AB-59C3DC2C223B}"/>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8059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CC7C-BAB7-AE08-7523-18455CCFF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CDE3B-95F4-EF6F-2ABF-20878528D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AE200-AC4D-D147-68CC-85BB915437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4FA56E-41C3-2AD7-A068-E71D9E2D6A05}"/>
              </a:ext>
            </a:extLst>
          </p:cNvPr>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2061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3B79-4024-25F0-93F7-4390097FE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96911-C7DD-73B4-DAF3-A4624EB8F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09205-9603-8CB7-592C-72433DD25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DAD59E-7A2E-8655-5839-4217DE4935B4}"/>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88317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7CA18-4E30-1876-CC28-475C3D78E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5DEDA-BB29-3554-4B74-1D3E2C9971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4DA7D-2FA2-772F-41CE-67B95C04CC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A83A94-7585-1533-75B6-0EA3C7C4EF5D}"/>
              </a:ext>
            </a:extLst>
          </p:cNvPr>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00557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3B77-8BFF-AB96-8248-F0EE60C04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58BCB-184A-95DF-C711-8D37586A9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8DB4A-FBCD-2E25-B3DF-AE3751A6D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A086CC-025A-901B-DDC1-79AAEE926139}"/>
              </a:ext>
            </a:extLst>
          </p:cNvPr>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258814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A08ED5-AEFE-4443-9040-726EF6690995}" type="datetime1">
              <a:rPr lang="en-US" noProof="0" smtClean="0"/>
              <a:t>7/20/2025</a:t>
            </a:fld>
            <a:endParaRPr lang="en-US" noProof="0" dirty="0"/>
          </a:p>
        </p:txBody>
      </p:sp>
      <p:sp>
        <p:nvSpPr>
          <p:cNvPr id="5" name="Footer Placeholder 4"/>
          <p:cNvSpPr>
            <a:spLocks noGrp="1"/>
          </p:cNvSpPr>
          <p:nvPr>
            <p:ph type="ftr" sz="quarter" idx="11"/>
          </p:nvPr>
        </p:nvSpPr>
        <p:spPr>
          <a:xfrm>
            <a:off x="1876424" y="5410201"/>
            <a:ext cx="5124886" cy="365125"/>
          </a:xfrm>
        </p:spPr>
        <p:txBody>
          <a:bodyPr/>
          <a:lstStyle/>
          <a:p>
            <a:endParaRPr lang="en-US" noProof="0" dirty="0"/>
          </a:p>
        </p:txBody>
      </p:sp>
      <p:sp>
        <p:nvSpPr>
          <p:cNvPr id="6" name="Slide Number Placeholder 5"/>
          <p:cNvSpPr>
            <a:spLocks noGrp="1"/>
          </p:cNvSpPr>
          <p:nvPr>
            <p:ph type="sldNum" sz="quarter" idx="12"/>
          </p:nvPr>
        </p:nvSpPr>
        <p:spPr>
          <a:xfrm>
            <a:off x="9896911" y="5410199"/>
            <a:ext cx="771089" cy="365125"/>
          </a:xfrm>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0452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325176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7841784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0639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325357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101821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470975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46090100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583695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2561F-7E45-400C-8758-912CDFE9410A}" type="datetime1">
              <a:rPr lang="en-US" noProof="0" smtClean="0"/>
              <a:t>7/20/2025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258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noProof="0" smtClean="0"/>
              <a:t>7/20/2025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572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CD216-73DE-4B96-8E1B-BB64D86142BB}"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7948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5CD8C-7FEF-4E71-8EB9-D3BA6E2E3E9E}" type="datetime1">
              <a:rPr lang="en-US" noProof="0" smtClean="0"/>
              <a:t>7/20/2025</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8547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4379E-9B58-41EA-B928-5B1C8436A60E}" type="datetime1">
              <a:rPr lang="en-US" noProof="0" smtClean="0"/>
              <a:t>7/20/2025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7577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t>7/20/2025</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4272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F8CFF-A1C0-4B6C-AA8D-BE72CB14468D}"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1826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noProof="0" smtClean="0"/>
              <a:t>7/20/2025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0202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2591E0-5367-4F2F-9C30-2087D79A846D}" type="datetime1">
              <a:rPr lang="en-US" noProof="0" smtClean="0"/>
              <a:t>7/20/2025</a:t>
            </a:fld>
            <a:endParaRPr lang="en-US"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E24B5-652C-4DB5-B7C3-B5BBEC1280B1}" type="slidenum">
              <a:rPr lang="en-US" noProof="0" smtClean="0"/>
              <a:pPr/>
              <a:t>‹#›</a:t>
            </a:fld>
            <a:endParaRPr lang="en-US" noProof="0" dirty="0"/>
          </a:p>
        </p:txBody>
      </p:sp>
      <p:sp>
        <p:nvSpPr>
          <p:cNvPr id="48" name="Oval 47">
            <a:extLst>
              <a:ext uri="{FF2B5EF4-FFF2-40B4-BE49-F238E27FC236}">
                <a16:creationId xmlns:a16="http://schemas.microsoft.com/office/drawing/2014/main" id="{F7FEC2C5-3FDB-00BF-8A85-CAF1E8C0BC10}"/>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9337775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mailto:rick7122003@yahoo.com.sg" TargetMode="External"/><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1144590" y="5143989"/>
            <a:ext cx="9905998" cy="1478570"/>
          </a:xfrm>
        </p:spPr>
        <p:txBody>
          <a:bodyPr>
            <a:normAutofit/>
          </a:bodyPr>
          <a:lstStyle/>
          <a:p>
            <a:r>
              <a:rPr lang="en-US" sz="2000" b="1" dirty="0"/>
              <a:t>Capstone ai &amp; machine learning developer project 3: rick </a:t>
            </a:r>
            <a:r>
              <a:rPr lang="en-US" sz="2000" b="1" dirty="0" err="1"/>
              <a:t>chua</a:t>
            </a:r>
            <a:r>
              <a:rPr lang="en-US" sz="2000" b="1" dirty="0"/>
              <a:t> </a:t>
            </a:r>
            <a:r>
              <a:rPr lang="en-US" sz="2000" b="1" dirty="0" err="1"/>
              <a:t>kee</a:t>
            </a:r>
            <a:r>
              <a:rPr lang="en-US" sz="2000" b="1" dirty="0"/>
              <a:t> </a:t>
            </a:r>
            <a:r>
              <a:rPr lang="en-US" sz="2000" b="1" dirty="0" err="1"/>
              <a:t>siong</a:t>
            </a:r>
            <a:endParaRPr lang="en-US" sz="2000" b="1" dirty="0"/>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a:xfrm>
            <a:off x="11047410" y="6144531"/>
            <a:ext cx="771089" cy="365125"/>
          </a:xfrm>
        </p:spPr>
        <p:txBody>
          <a:bodyPr/>
          <a:lstStyle/>
          <a:p>
            <a:fld id="{82EE24B5-652C-4DB5-B7C3-B5BBEC1280B1}" type="slidenum">
              <a:rPr lang="en-US" smtClean="0"/>
              <a:t>1</a:t>
            </a:fld>
            <a:endParaRPr lang="en-US" dirty="0"/>
          </a:p>
        </p:txBody>
      </p:sp>
      <p:sp>
        <p:nvSpPr>
          <p:cNvPr id="9" name="Title 2">
            <a:extLst>
              <a:ext uri="{FF2B5EF4-FFF2-40B4-BE49-F238E27FC236}">
                <a16:creationId xmlns:a16="http://schemas.microsoft.com/office/drawing/2014/main" id="{2184E99E-9AED-EFBF-9F36-7FB4709AB212}"/>
              </a:ext>
            </a:extLst>
          </p:cNvPr>
          <p:cNvSpPr txBox="1">
            <a:spLocks/>
          </p:cNvSpPr>
          <p:nvPr/>
        </p:nvSpPr>
        <p:spPr>
          <a:xfrm>
            <a:off x="1288880" y="348344"/>
            <a:ext cx="10007610" cy="4008474"/>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dirty="0"/>
              <a:t>developing AI/ML model:</a:t>
            </a:r>
          </a:p>
          <a:p>
            <a:pPr marL="571500" indent="-571500">
              <a:buFont typeface="Wingdings" panose="05000000000000000000" pitchFamily="2" charset="2"/>
              <a:buChar char="Ø"/>
            </a:pPr>
            <a:r>
              <a:rPr lang="en-US" sz="4000" b="1" dirty="0"/>
              <a:t>Sales predictive forecast accuracy model for deployment</a:t>
            </a:r>
          </a:p>
        </p:txBody>
      </p:sp>
    </p:spTree>
    <p:extLst>
      <p:ext uri="{BB962C8B-B14F-4D97-AF65-F5344CB8AC3E}">
        <p14:creationId xmlns:p14="http://schemas.microsoft.com/office/powerpoint/2010/main" val="33950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D9322-7945-2A79-2CC5-D23EA0CAB9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F25F97-7568-909F-7D37-879B0DBAB3E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10</a:t>
            </a:fld>
            <a:endParaRPr lang="en-US" b="1" dirty="0"/>
          </a:p>
        </p:txBody>
      </p:sp>
      <p:sp>
        <p:nvSpPr>
          <p:cNvPr id="2" name="Title 2">
            <a:extLst>
              <a:ext uri="{FF2B5EF4-FFF2-40B4-BE49-F238E27FC236}">
                <a16:creationId xmlns:a16="http://schemas.microsoft.com/office/drawing/2014/main" id="{E3DFE96B-0920-2A03-BFFF-2D5F7F9CAC1A}"/>
              </a:ext>
            </a:extLst>
          </p:cNvPr>
          <p:cNvSpPr txBox="1">
            <a:spLocks/>
          </p:cNvSpPr>
          <p:nvPr/>
        </p:nvSpPr>
        <p:spPr>
          <a:xfrm>
            <a:off x="886063" y="-50695"/>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FD1F857E-EF58-18CD-D6A1-2694503D96AA}"/>
              </a:ext>
            </a:extLst>
          </p:cNvPr>
          <p:cNvSpPr txBox="1">
            <a:spLocks/>
          </p:cNvSpPr>
          <p:nvPr/>
        </p:nvSpPr>
        <p:spPr>
          <a:xfrm>
            <a:off x="467696" y="2088798"/>
            <a:ext cx="4050297" cy="228106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Largest correlation matrix:</a:t>
            </a:r>
          </a:p>
          <a:p>
            <a:endParaRPr lang="en-US" sz="2000" b="1" dirty="0"/>
          </a:p>
          <a:p>
            <a:endParaRPr lang="en-US" sz="2000" b="1" dirty="0"/>
          </a:p>
          <a:p>
            <a:pPr marL="342900" indent="-342900">
              <a:buFont typeface="Wingdings" panose="05000000000000000000" pitchFamily="2" charset="2"/>
              <a:buChar char="Ø"/>
            </a:pPr>
            <a:r>
              <a:rPr lang="en-US" sz="2000" b="1" dirty="0"/>
              <a:t>0.95 employees vs Revenue</a:t>
            </a:r>
          </a:p>
          <a:p>
            <a:pPr marL="342900" indent="-342900">
              <a:buFontTx/>
              <a:buChar char="-"/>
            </a:pPr>
            <a:endParaRPr lang="en-US" sz="2000" b="1" dirty="0"/>
          </a:p>
          <a:p>
            <a:pPr marL="342900" indent="-342900">
              <a:buFont typeface="Wingdings" panose="05000000000000000000" pitchFamily="2" charset="2"/>
              <a:buChar char="Ø"/>
            </a:pPr>
            <a:r>
              <a:rPr lang="en-US" sz="2000" b="1" dirty="0"/>
              <a:t>0.74 </a:t>
            </a:r>
            <a:r>
              <a:rPr lang="en-US" sz="2000" b="1" dirty="0" err="1"/>
              <a:t>sales_prices</a:t>
            </a:r>
            <a:r>
              <a:rPr lang="en-US" sz="2000" b="1" dirty="0"/>
              <a:t> vs </a:t>
            </a:r>
            <a:r>
              <a:rPr lang="en-US" sz="2000" b="1" dirty="0" err="1"/>
              <a:t>close_value</a:t>
            </a:r>
            <a:endParaRPr lang="en-US" sz="2000" b="1" dirty="0"/>
          </a:p>
        </p:txBody>
      </p:sp>
      <p:sp>
        <p:nvSpPr>
          <p:cNvPr id="9" name="Text Placeholder 3">
            <a:extLst>
              <a:ext uri="{FF2B5EF4-FFF2-40B4-BE49-F238E27FC236}">
                <a16:creationId xmlns:a16="http://schemas.microsoft.com/office/drawing/2014/main" id="{DC96EEC5-5024-C22B-AC84-2D5AAFB9F20B}"/>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68FB65FE-2FB5-4993-B6D9-10A9BB33F766}"/>
              </a:ext>
            </a:extLst>
          </p:cNvPr>
          <p:cNvSpPr txBox="1"/>
          <p:nvPr/>
        </p:nvSpPr>
        <p:spPr>
          <a:xfrm>
            <a:off x="6973661" y="2365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F74FB28-251A-1E11-5AB6-B115DB32298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1E0CACA-8D89-EEA3-2EE2-38F7390E16D7}"/>
              </a:ext>
            </a:extLst>
          </p:cNvPr>
          <p:cNvPicPr>
            <a:picLocks noChangeAspect="1"/>
          </p:cNvPicPr>
          <p:nvPr/>
        </p:nvPicPr>
        <p:blipFill>
          <a:blip r:embed="rId3"/>
          <a:stretch>
            <a:fillRect/>
          </a:stretch>
        </p:blipFill>
        <p:spPr>
          <a:xfrm>
            <a:off x="4773643" y="895412"/>
            <a:ext cx="6018924" cy="5726070"/>
          </a:xfrm>
          <a:prstGeom prst="rect">
            <a:avLst/>
          </a:prstGeom>
        </p:spPr>
      </p:pic>
    </p:spTree>
    <p:extLst>
      <p:ext uri="{BB962C8B-B14F-4D97-AF65-F5344CB8AC3E}">
        <p14:creationId xmlns:p14="http://schemas.microsoft.com/office/powerpoint/2010/main" val="201138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BA74-A90F-4451-C7BC-E345D93F0EA9}"/>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F069CBF0-998D-022A-92C0-B0A219D2544E}"/>
              </a:ext>
            </a:extLst>
          </p:cNvPr>
          <p:cNvSpPr txBox="1">
            <a:spLocks/>
          </p:cNvSpPr>
          <p:nvPr/>
        </p:nvSpPr>
        <p:spPr>
          <a:xfrm>
            <a:off x="0" y="1085087"/>
            <a:ext cx="12192000" cy="5265757"/>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1E0A687-11FB-C014-9DA2-376740B86807}"/>
              </a:ext>
            </a:extLst>
          </p:cNvPr>
          <p:cNvSpPr>
            <a:spLocks noGrp="1"/>
          </p:cNvSpPr>
          <p:nvPr>
            <p:ph type="sldNum" sz="quarter" idx="12"/>
          </p:nvPr>
        </p:nvSpPr>
        <p:spPr>
          <a:xfrm>
            <a:off x="11095914" y="6168282"/>
            <a:ext cx="771089" cy="365125"/>
          </a:xfrm>
        </p:spPr>
        <p:txBody>
          <a:bodyPr/>
          <a:lstStyle/>
          <a:p>
            <a:fld id="{82EE24B5-652C-4DB5-B7C3-B5BBEC1280B1}" type="slidenum">
              <a:rPr lang="en-US" b="1" smtClean="0"/>
              <a:t>11</a:t>
            </a:fld>
            <a:endParaRPr lang="en-US" b="1" dirty="0"/>
          </a:p>
        </p:txBody>
      </p:sp>
      <p:sp>
        <p:nvSpPr>
          <p:cNvPr id="2" name="Title 2">
            <a:extLst>
              <a:ext uri="{FF2B5EF4-FFF2-40B4-BE49-F238E27FC236}">
                <a16:creationId xmlns:a16="http://schemas.microsoft.com/office/drawing/2014/main" id="{324F0D67-87C3-27BB-0D80-BFDD547FEEB9}"/>
              </a:ext>
            </a:extLst>
          </p:cNvPr>
          <p:cNvSpPr>
            <a:spLocks noGrp="1"/>
          </p:cNvSpPr>
          <p:nvPr>
            <p:ph type="title"/>
          </p:nvPr>
        </p:nvSpPr>
        <p:spPr>
          <a:xfrm>
            <a:off x="613845" y="2541748"/>
            <a:ext cx="11317911" cy="4204309"/>
          </a:xfrm>
        </p:spPr>
        <p:txBody>
          <a:bodyPr vert="horz" lIns="91440" tIns="45720" rIns="91440" bIns="45720" rtlCol="0" anchor="b">
            <a:normAutofit fontScale="90000"/>
          </a:bodyPr>
          <a:lstStyle/>
          <a:p>
            <a:pPr>
              <a:lnSpc>
                <a:spcPct val="300000"/>
              </a:lnSpc>
            </a:pPr>
            <a:r>
              <a:rPr lang="en-US" sz="2200" b="1" dirty="0"/>
              <a:t>Model	</a:t>
            </a:r>
            <a:r>
              <a:rPr lang="en-US" sz="2000" b="1" dirty="0"/>
              <a:t>			Ease of Use	Performance Potential	|Feature Engineering</a:t>
            </a:r>
            <a:br>
              <a:rPr lang="en-US" sz="1600" b="1" dirty="0"/>
            </a:br>
            <a:r>
              <a:rPr lang="en-US" sz="2200" b="1" dirty="0"/>
              <a:t>ARIMA</a:t>
            </a:r>
            <a:r>
              <a:rPr lang="en-US" sz="1600" b="1" dirty="0"/>
              <a:t>				Medium		High			 No</a:t>
            </a:r>
            <a:br>
              <a:rPr lang="en-US" sz="1600" b="1" dirty="0"/>
            </a:br>
            <a:r>
              <a:rPr lang="en-US" sz="2200" b="1" dirty="0"/>
              <a:t>Prophet</a:t>
            </a:r>
            <a:r>
              <a:rPr lang="en-US" sz="1600" b="1" dirty="0"/>
              <a:t>			Very High		High			 No</a:t>
            </a:r>
            <a:br>
              <a:rPr lang="en-US" sz="1600" b="1" dirty="0"/>
            </a:br>
            <a:r>
              <a:rPr lang="en-US" sz="2200" b="1" dirty="0"/>
              <a:t>Exponential Smoothing</a:t>
            </a:r>
            <a:r>
              <a:rPr lang="en-US" sz="1600" b="1" dirty="0"/>
              <a:t>	High		High			 No</a:t>
            </a:r>
            <a:br>
              <a:rPr lang="en-US" sz="1600" b="1" dirty="0"/>
            </a:br>
            <a:r>
              <a:rPr lang="en-US" sz="2200" b="1" dirty="0" err="1">
                <a:solidFill>
                  <a:schemeClr val="accent1"/>
                </a:solidFill>
              </a:rPr>
              <a:t>XGBoost</a:t>
            </a:r>
            <a:r>
              <a:rPr lang="en-US" sz="2200" b="1" dirty="0">
                <a:solidFill>
                  <a:schemeClr val="accent1"/>
                </a:solidFill>
              </a:rPr>
              <a:t>	</a:t>
            </a:r>
            <a:r>
              <a:rPr lang="en-US" sz="1600" b="1" dirty="0">
                <a:solidFill>
                  <a:schemeClr val="accent1"/>
                </a:solidFill>
              </a:rPr>
              <a:t>		Medium		Very High			 Yes (Crucial)</a:t>
            </a:r>
            <a:br>
              <a:rPr lang="en-US" sz="1600" b="1" dirty="0">
                <a:solidFill>
                  <a:schemeClr val="accent1"/>
                </a:solidFill>
              </a:rPr>
            </a:br>
            <a:r>
              <a:rPr lang="en-US" sz="2200" b="1" dirty="0"/>
              <a:t>Random Forest Regressor</a:t>
            </a:r>
            <a:r>
              <a:rPr lang="en-US" sz="1600" b="1" dirty="0"/>
              <a:t>	Medium		High			 Yes (Crucial)</a:t>
            </a:r>
            <a:br>
              <a:rPr lang="en-US" sz="1600" b="1" dirty="0"/>
            </a:br>
            <a:endParaRPr lang="en-US" sz="1600" b="1" dirty="0"/>
          </a:p>
        </p:txBody>
      </p:sp>
      <p:sp>
        <p:nvSpPr>
          <p:cNvPr id="4" name="Title 2">
            <a:extLst>
              <a:ext uri="{FF2B5EF4-FFF2-40B4-BE49-F238E27FC236}">
                <a16:creationId xmlns:a16="http://schemas.microsoft.com/office/drawing/2014/main" id="{AFEA0154-248A-7B1A-8796-CC5E3C31395C}"/>
              </a:ext>
            </a:extLst>
          </p:cNvPr>
          <p:cNvSpPr txBox="1">
            <a:spLocks/>
          </p:cNvSpPr>
          <p:nvPr/>
        </p:nvSpPr>
        <p:spPr>
          <a:xfrm>
            <a:off x="900669" y="-242856"/>
            <a:ext cx="8670051" cy="11348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b="1" dirty="0"/>
              <a:t>Machine Learning models</a:t>
            </a:r>
          </a:p>
        </p:txBody>
      </p:sp>
    </p:spTree>
    <p:extLst>
      <p:ext uri="{BB962C8B-B14F-4D97-AF65-F5344CB8AC3E}">
        <p14:creationId xmlns:p14="http://schemas.microsoft.com/office/powerpoint/2010/main" val="400398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F824-42CE-9578-A538-5E2E438C095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A8FB00C-0708-7152-4FFB-09E19163EDD8}"/>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3BC5203-3B29-0757-9358-79CC915E01C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12</a:t>
            </a:fld>
            <a:endParaRPr lang="en-US" b="1" dirty="0"/>
          </a:p>
        </p:txBody>
      </p:sp>
      <p:sp>
        <p:nvSpPr>
          <p:cNvPr id="2" name="Title 2">
            <a:extLst>
              <a:ext uri="{FF2B5EF4-FFF2-40B4-BE49-F238E27FC236}">
                <a16:creationId xmlns:a16="http://schemas.microsoft.com/office/drawing/2014/main" id="{9BA2A83E-1B93-9EFF-CEC9-5B7FEFD8B74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3C78C96E-5087-5D68-BC1E-9479A23EEF5A}"/>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ARIMA Model: Accuracy Metrics</a:t>
            </a:r>
          </a:p>
        </p:txBody>
      </p:sp>
      <p:pic>
        <p:nvPicPr>
          <p:cNvPr id="10" name="Picture 9">
            <a:extLst>
              <a:ext uri="{FF2B5EF4-FFF2-40B4-BE49-F238E27FC236}">
                <a16:creationId xmlns:a16="http://schemas.microsoft.com/office/drawing/2014/main" id="{CCD0FB38-040B-691B-BD56-755184CB4E0B}"/>
              </a:ext>
            </a:extLst>
          </p:cNvPr>
          <p:cNvPicPr>
            <a:picLocks noChangeAspect="1"/>
          </p:cNvPicPr>
          <p:nvPr/>
        </p:nvPicPr>
        <p:blipFill>
          <a:blip r:embed="rId3"/>
          <a:stretch>
            <a:fillRect/>
          </a:stretch>
        </p:blipFill>
        <p:spPr>
          <a:xfrm>
            <a:off x="859242" y="1867882"/>
            <a:ext cx="6264571" cy="4506886"/>
          </a:xfrm>
          <a:prstGeom prst="rect">
            <a:avLst/>
          </a:prstGeom>
        </p:spPr>
      </p:pic>
    </p:spTree>
    <p:extLst>
      <p:ext uri="{BB962C8B-B14F-4D97-AF65-F5344CB8AC3E}">
        <p14:creationId xmlns:p14="http://schemas.microsoft.com/office/powerpoint/2010/main" val="30288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E63C-3D91-4A05-D091-7BB786136CA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77C181-505F-2AD1-96E7-13D6DB9D718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26792ACB-8556-D217-032B-6C0B394DB41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13</a:t>
            </a:fld>
            <a:endParaRPr lang="en-US" b="1" dirty="0"/>
          </a:p>
        </p:txBody>
      </p:sp>
      <p:sp>
        <p:nvSpPr>
          <p:cNvPr id="2" name="Title 2">
            <a:extLst>
              <a:ext uri="{FF2B5EF4-FFF2-40B4-BE49-F238E27FC236}">
                <a16:creationId xmlns:a16="http://schemas.microsoft.com/office/drawing/2014/main" id="{5D328367-FCE4-92D1-66E2-EE9F1A5DE236}"/>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14CF13A4-5AC1-54D5-53C0-D34301434F56}"/>
              </a:ext>
            </a:extLst>
          </p:cNvPr>
          <p:cNvSpPr txBox="1"/>
          <p:nvPr/>
        </p:nvSpPr>
        <p:spPr>
          <a:xfrm>
            <a:off x="210928" y="1249680"/>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ARIMA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7F3BAE87-4F60-6987-9058-834EE6877298}"/>
              </a:ext>
            </a:extLst>
          </p:cNvPr>
          <p:cNvPicPr>
            <a:picLocks noChangeAspect="1"/>
          </p:cNvPicPr>
          <p:nvPr/>
        </p:nvPicPr>
        <p:blipFill>
          <a:blip r:embed="rId3"/>
          <a:stretch>
            <a:fillRect/>
          </a:stretch>
        </p:blipFill>
        <p:spPr>
          <a:xfrm>
            <a:off x="4169991" y="1249680"/>
            <a:ext cx="7317159" cy="5071821"/>
          </a:xfrm>
          <a:prstGeom prst="rect">
            <a:avLst/>
          </a:prstGeom>
        </p:spPr>
      </p:pic>
    </p:spTree>
    <p:extLst>
      <p:ext uri="{BB962C8B-B14F-4D97-AF65-F5344CB8AC3E}">
        <p14:creationId xmlns:p14="http://schemas.microsoft.com/office/powerpoint/2010/main" val="70969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A211-8DED-3CA8-E912-08F1E65B458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013576-956A-C7A9-901E-E244DC9E9A5C}"/>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457200" indent="-457200">
              <a:buFont typeface="Wingdings" panose="05000000000000000000" pitchFamily="2" charset="2"/>
              <a:buChar char="Ø"/>
            </a:pPr>
            <a:r>
              <a:rPr lang="en-US" sz="2400" b="1" dirty="0"/>
              <a:t>The SARIMA model is the best choice for this forecast, proving highly effective for time-series data with seasonal trends.</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It demonstrated strong predictive power, explaining 88% of sales variability (R-squared of 0.88) with a typical forecast error (RMSE) of $34,320.15.</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Visualizations confirm the model's accuracy, showing its forecast closely follows historical data. </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Given its high accuracy and ability to model complex patterns, the SARIMA model is highly recommended for dependable short-term sales forecasting.</a:t>
            </a:r>
          </a:p>
        </p:txBody>
      </p:sp>
      <p:sp>
        <p:nvSpPr>
          <p:cNvPr id="3" name="Slide Number Placeholder 2">
            <a:extLst>
              <a:ext uri="{FF2B5EF4-FFF2-40B4-BE49-F238E27FC236}">
                <a16:creationId xmlns:a16="http://schemas.microsoft.com/office/drawing/2014/main" id="{EF4373AB-957E-6555-C8B0-D1FBABD51CD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14</a:t>
            </a:fld>
            <a:endParaRPr lang="en-US" b="1" dirty="0"/>
          </a:p>
        </p:txBody>
      </p:sp>
      <p:sp>
        <p:nvSpPr>
          <p:cNvPr id="2" name="Title 2">
            <a:extLst>
              <a:ext uri="{FF2B5EF4-FFF2-40B4-BE49-F238E27FC236}">
                <a16:creationId xmlns:a16="http://schemas.microsoft.com/office/drawing/2014/main" id="{256FB529-191C-3321-045D-9A3A23D0D2E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1552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5CB5-9984-94F5-FD38-7828A635F8E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A158732-6E84-8626-131A-02AFEE5BE02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651B7CD-45A1-8EC0-2594-82B421D6F65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15</a:t>
            </a:fld>
            <a:endParaRPr lang="en-US" b="1" dirty="0"/>
          </a:p>
        </p:txBody>
      </p:sp>
      <p:sp>
        <p:nvSpPr>
          <p:cNvPr id="2" name="Title 2">
            <a:extLst>
              <a:ext uri="{FF2B5EF4-FFF2-40B4-BE49-F238E27FC236}">
                <a16:creationId xmlns:a16="http://schemas.microsoft.com/office/drawing/2014/main" id="{A594B7C0-97D9-16A2-E75B-90F1F8890B5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66AA778B-8B5B-F9CF-B9ED-56C0D9DEE94D}"/>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Prophet Model: Accuracy Metrics</a:t>
            </a:r>
          </a:p>
        </p:txBody>
      </p:sp>
      <p:pic>
        <p:nvPicPr>
          <p:cNvPr id="5" name="Picture 4">
            <a:extLst>
              <a:ext uri="{FF2B5EF4-FFF2-40B4-BE49-F238E27FC236}">
                <a16:creationId xmlns:a16="http://schemas.microsoft.com/office/drawing/2014/main" id="{5F08E291-BA47-9142-AAE7-F424AC1F8414}"/>
              </a:ext>
            </a:extLst>
          </p:cNvPr>
          <p:cNvPicPr>
            <a:picLocks noChangeAspect="1"/>
          </p:cNvPicPr>
          <p:nvPr/>
        </p:nvPicPr>
        <p:blipFill>
          <a:blip r:embed="rId3"/>
          <a:stretch>
            <a:fillRect/>
          </a:stretch>
        </p:blipFill>
        <p:spPr>
          <a:xfrm>
            <a:off x="835874" y="1907769"/>
            <a:ext cx="7557081" cy="4514296"/>
          </a:xfrm>
          <a:prstGeom prst="rect">
            <a:avLst/>
          </a:prstGeom>
        </p:spPr>
      </p:pic>
    </p:spTree>
    <p:extLst>
      <p:ext uri="{BB962C8B-B14F-4D97-AF65-F5344CB8AC3E}">
        <p14:creationId xmlns:p14="http://schemas.microsoft.com/office/powerpoint/2010/main" val="8861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D21A-2D4D-12EF-7FB2-A6DFD95E11F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2755871-B1B4-40B6-B340-51C596C3A89D}"/>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458D0CB-AA25-2100-0CE8-7B90D9C9A71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16</a:t>
            </a:fld>
            <a:endParaRPr lang="en-US" b="1" dirty="0"/>
          </a:p>
        </p:txBody>
      </p:sp>
      <p:sp>
        <p:nvSpPr>
          <p:cNvPr id="2" name="Title 2">
            <a:extLst>
              <a:ext uri="{FF2B5EF4-FFF2-40B4-BE49-F238E27FC236}">
                <a16:creationId xmlns:a16="http://schemas.microsoft.com/office/drawing/2014/main" id="{75C5A0F2-597E-B512-D0DA-01158DA8371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DB5604FA-22B2-18D3-79BA-72CAF4953719}"/>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Prophet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AA154529-92E7-046B-2D67-019F7055011C}"/>
              </a:ext>
            </a:extLst>
          </p:cNvPr>
          <p:cNvPicPr>
            <a:picLocks noChangeAspect="1"/>
          </p:cNvPicPr>
          <p:nvPr/>
        </p:nvPicPr>
        <p:blipFill>
          <a:blip r:embed="rId3"/>
          <a:stretch>
            <a:fillRect/>
          </a:stretch>
        </p:blipFill>
        <p:spPr>
          <a:xfrm>
            <a:off x="4504932" y="953740"/>
            <a:ext cx="5774611" cy="5736620"/>
          </a:xfrm>
          <a:prstGeom prst="rect">
            <a:avLst/>
          </a:prstGeom>
        </p:spPr>
      </p:pic>
    </p:spTree>
    <p:extLst>
      <p:ext uri="{BB962C8B-B14F-4D97-AF65-F5344CB8AC3E}">
        <p14:creationId xmlns:p14="http://schemas.microsoft.com/office/powerpoint/2010/main" val="20309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9C8E-D31B-6760-F182-DBD1867A48D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2D5AF660-7441-8193-88CE-76646F3995AF}"/>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The Prophet model is a strong and recommended choice for this sales forecasting task.</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performed well, with an R-squared of 0.81, explaining 81% of sales variability, and a Root Mean Squared Error (RMSE) of approximately $62,000.</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analysis of the forecast components revealed a key insight: a clear upward trend in sales over time.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Overall, Prophet is an effective, easy-to-use tool that provides accurate forecasts and valuable insights into data patterns.</a:t>
            </a:r>
          </a:p>
        </p:txBody>
      </p:sp>
      <p:sp>
        <p:nvSpPr>
          <p:cNvPr id="3" name="Slide Number Placeholder 2">
            <a:extLst>
              <a:ext uri="{FF2B5EF4-FFF2-40B4-BE49-F238E27FC236}">
                <a16:creationId xmlns:a16="http://schemas.microsoft.com/office/drawing/2014/main" id="{E832ABDC-4D0B-6957-1A5D-ECD96BB362D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17</a:t>
            </a:fld>
            <a:endParaRPr lang="en-US" b="1" dirty="0"/>
          </a:p>
        </p:txBody>
      </p:sp>
      <p:sp>
        <p:nvSpPr>
          <p:cNvPr id="2" name="Title 2">
            <a:extLst>
              <a:ext uri="{FF2B5EF4-FFF2-40B4-BE49-F238E27FC236}">
                <a16:creationId xmlns:a16="http://schemas.microsoft.com/office/drawing/2014/main" id="{9B79F7C6-B4D6-FB90-7D87-CC756D28CF8C}"/>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303371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7444B-618C-829A-BDB1-DF3676CD362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2CF815-2FF1-6C1F-6C44-763EA787AF01}"/>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A85FA4CF-3548-B803-03DA-4BB5A09F5E6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18</a:t>
            </a:fld>
            <a:endParaRPr lang="en-US" b="1" dirty="0"/>
          </a:p>
        </p:txBody>
      </p:sp>
      <p:sp>
        <p:nvSpPr>
          <p:cNvPr id="2" name="Title 2">
            <a:extLst>
              <a:ext uri="{FF2B5EF4-FFF2-40B4-BE49-F238E27FC236}">
                <a16:creationId xmlns:a16="http://schemas.microsoft.com/office/drawing/2014/main" id="{AD6F45BA-DBD9-BB4C-24ED-6679CC4EE6D7}"/>
              </a:ext>
            </a:extLst>
          </p:cNvPr>
          <p:cNvSpPr txBox="1">
            <a:spLocks/>
          </p:cNvSpPr>
          <p:nvPr/>
        </p:nvSpPr>
        <p:spPr>
          <a:xfrm>
            <a:off x="264042" y="32176"/>
            <a:ext cx="11927957" cy="1082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200" b="1" dirty="0"/>
              <a:t>Machine Learning – Exponential Smoothing (ETS)</a:t>
            </a:r>
            <a:r>
              <a:rPr lang="en-US" altLang="en-US" sz="3200" b="1" dirty="0"/>
              <a:t> </a:t>
            </a:r>
            <a:r>
              <a:rPr lang="en-US" sz="3200" b="1" dirty="0"/>
              <a:t>model</a:t>
            </a:r>
          </a:p>
          <a:p>
            <a:pPr>
              <a:lnSpc>
                <a:spcPct val="100000"/>
              </a:lnSpc>
            </a:pPr>
            <a:r>
              <a:rPr lang="en-US" sz="3200" b="1" dirty="0"/>
              <a:t> </a:t>
            </a:r>
          </a:p>
        </p:txBody>
      </p:sp>
      <p:sp>
        <p:nvSpPr>
          <p:cNvPr id="7" name="TextBox 6">
            <a:extLst>
              <a:ext uri="{FF2B5EF4-FFF2-40B4-BE49-F238E27FC236}">
                <a16:creationId xmlns:a16="http://schemas.microsoft.com/office/drawing/2014/main" id="{9CDACEA3-FC57-3F05-693F-C8CD8373C32C}"/>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Exponential Smoothing (ETS)</a:t>
            </a:r>
            <a:r>
              <a:rPr lang="en-US" altLang="en-US" sz="3200" b="1" dirty="0"/>
              <a:t> Model: Accuracy Metrics</a:t>
            </a:r>
          </a:p>
        </p:txBody>
      </p:sp>
      <p:pic>
        <p:nvPicPr>
          <p:cNvPr id="6" name="Picture 5">
            <a:extLst>
              <a:ext uri="{FF2B5EF4-FFF2-40B4-BE49-F238E27FC236}">
                <a16:creationId xmlns:a16="http://schemas.microsoft.com/office/drawing/2014/main" id="{C86B3B62-8450-C1B3-B2B0-9AAD8817BE9D}"/>
              </a:ext>
            </a:extLst>
          </p:cNvPr>
          <p:cNvPicPr>
            <a:picLocks noChangeAspect="1"/>
          </p:cNvPicPr>
          <p:nvPr/>
        </p:nvPicPr>
        <p:blipFill>
          <a:blip r:embed="rId3"/>
          <a:stretch>
            <a:fillRect/>
          </a:stretch>
        </p:blipFill>
        <p:spPr>
          <a:xfrm>
            <a:off x="811951" y="1584034"/>
            <a:ext cx="8876212" cy="4639300"/>
          </a:xfrm>
          <a:prstGeom prst="rect">
            <a:avLst/>
          </a:prstGeom>
        </p:spPr>
      </p:pic>
    </p:spTree>
    <p:extLst>
      <p:ext uri="{BB962C8B-B14F-4D97-AF65-F5344CB8AC3E}">
        <p14:creationId xmlns:p14="http://schemas.microsoft.com/office/powerpoint/2010/main" val="47485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E662-C2D4-A007-805F-562C1F46590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639A023A-BBEB-28D6-EB49-7E45D577AAD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FDE70E4E-CFEA-A89E-B1F2-B9D91BA4E21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19</a:t>
            </a:fld>
            <a:endParaRPr lang="en-US" b="1" dirty="0"/>
          </a:p>
        </p:txBody>
      </p:sp>
      <p:sp>
        <p:nvSpPr>
          <p:cNvPr id="2" name="Title 2">
            <a:extLst>
              <a:ext uri="{FF2B5EF4-FFF2-40B4-BE49-F238E27FC236}">
                <a16:creationId xmlns:a16="http://schemas.microsoft.com/office/drawing/2014/main" id="{37533A38-8EF7-C0E7-B0D0-94477A267547}"/>
              </a:ext>
            </a:extLst>
          </p:cNvPr>
          <p:cNvSpPr txBox="1">
            <a:spLocks/>
          </p:cNvSpPr>
          <p:nvPr/>
        </p:nvSpPr>
        <p:spPr>
          <a:xfrm>
            <a:off x="340519" y="43223"/>
            <a:ext cx="11510962"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Exponential Smoothing (ETS)</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CCBA5C42-F3A8-872C-162F-CCC716480E9D}"/>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ETS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0D3EC905-8B33-F13F-9DE2-D647823E8FE7}"/>
              </a:ext>
            </a:extLst>
          </p:cNvPr>
          <p:cNvPicPr>
            <a:picLocks noChangeAspect="1"/>
          </p:cNvPicPr>
          <p:nvPr/>
        </p:nvPicPr>
        <p:blipFill>
          <a:blip r:embed="rId3"/>
          <a:stretch>
            <a:fillRect/>
          </a:stretch>
        </p:blipFill>
        <p:spPr>
          <a:xfrm>
            <a:off x="4295552" y="949368"/>
            <a:ext cx="7886700" cy="4924425"/>
          </a:xfrm>
          <a:prstGeom prst="rect">
            <a:avLst/>
          </a:prstGeom>
        </p:spPr>
      </p:pic>
    </p:spTree>
    <p:extLst>
      <p:ext uri="{BB962C8B-B14F-4D97-AF65-F5344CB8AC3E}">
        <p14:creationId xmlns:p14="http://schemas.microsoft.com/office/powerpoint/2010/main" val="35290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6B4F0-4D0E-B3FF-D39E-F87A7A493F02}"/>
            </a:ext>
          </a:extLst>
        </p:cNvPr>
        <p:cNvGrpSpPr/>
        <p:nvPr/>
      </p:nvGrpSpPr>
      <p:grpSpPr>
        <a:xfrm>
          <a:off x="0" y="0"/>
          <a:ext cx="0" cy="0"/>
          <a:chOff x="0" y="0"/>
          <a:chExt cx="0" cy="0"/>
        </a:xfrm>
      </p:grpSpPr>
      <p:sp>
        <p:nvSpPr>
          <p:cNvPr id="30" name="Arrow: Pentagon 29">
            <a:extLst>
              <a:ext uri="{FF2B5EF4-FFF2-40B4-BE49-F238E27FC236}">
                <a16:creationId xmlns:a16="http://schemas.microsoft.com/office/drawing/2014/main" id="{985BFDC9-7E6F-FE50-29DB-1FC89137C2B1}"/>
              </a:ext>
            </a:extLst>
          </p:cNvPr>
          <p:cNvSpPr/>
          <p:nvPr/>
        </p:nvSpPr>
        <p:spPr>
          <a:xfrm>
            <a:off x="6424551" y="192585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31">
            <a:extLst>
              <a:ext uri="{FF2B5EF4-FFF2-40B4-BE49-F238E27FC236}">
                <a16:creationId xmlns:a16="http://schemas.microsoft.com/office/drawing/2014/main" id="{82451734-581B-E767-790B-31D98FCDC67C}"/>
              </a:ext>
            </a:extLst>
          </p:cNvPr>
          <p:cNvSpPr/>
          <p:nvPr/>
        </p:nvSpPr>
        <p:spPr>
          <a:xfrm>
            <a:off x="2387032"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Pentagon 25">
            <a:extLst>
              <a:ext uri="{FF2B5EF4-FFF2-40B4-BE49-F238E27FC236}">
                <a16:creationId xmlns:a16="http://schemas.microsoft.com/office/drawing/2014/main" id="{20018FBC-2E3A-D026-C504-9F8BB069454E}"/>
              </a:ext>
            </a:extLst>
          </p:cNvPr>
          <p:cNvSpPr/>
          <p:nvPr/>
        </p:nvSpPr>
        <p:spPr>
          <a:xfrm>
            <a:off x="4282649"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CD384E-E548-C640-9D1B-7DDBCFF2E258}"/>
              </a:ext>
            </a:extLst>
          </p:cNvPr>
          <p:cNvSpPr>
            <a:spLocks noGrp="1"/>
          </p:cNvSpPr>
          <p:nvPr>
            <p:ph type="sldNum" sz="quarter" idx="12"/>
          </p:nvPr>
        </p:nvSpPr>
        <p:spPr>
          <a:xfrm>
            <a:off x="11083843" y="6180157"/>
            <a:ext cx="771089" cy="365125"/>
          </a:xfrm>
        </p:spPr>
        <p:txBody>
          <a:bodyPr/>
          <a:lstStyle/>
          <a:p>
            <a:fld id="{82EE24B5-652C-4DB5-B7C3-B5BBEC1280B1}" type="slidenum">
              <a:rPr lang="en-US" smtClean="0"/>
              <a:t>2</a:t>
            </a:fld>
            <a:endParaRPr lang="en-US" dirty="0"/>
          </a:p>
        </p:txBody>
      </p:sp>
      <p:sp>
        <p:nvSpPr>
          <p:cNvPr id="6" name="Title 2">
            <a:extLst>
              <a:ext uri="{FF2B5EF4-FFF2-40B4-BE49-F238E27FC236}">
                <a16:creationId xmlns:a16="http://schemas.microsoft.com/office/drawing/2014/main" id="{E39472C1-4169-84E0-05D8-767CF832B66A}"/>
              </a:ext>
            </a:extLst>
          </p:cNvPr>
          <p:cNvSpPr>
            <a:spLocks noGrp="1"/>
          </p:cNvSpPr>
          <p:nvPr>
            <p:ph type="title"/>
          </p:nvPr>
        </p:nvSpPr>
        <p:spPr>
          <a:xfrm>
            <a:off x="276528" y="116756"/>
            <a:ext cx="2275564" cy="1325563"/>
          </a:xfrm>
          <a:solidFill>
            <a:schemeClr val="bg2"/>
          </a:solidFill>
        </p:spPr>
        <p:txBody>
          <a:bodyPr>
            <a:noAutofit/>
          </a:bodyPr>
          <a:lstStyle/>
          <a:p>
            <a:r>
              <a:rPr lang="en-US" sz="4800" b="1" dirty="0"/>
              <a:t>Steps:</a:t>
            </a:r>
          </a:p>
        </p:txBody>
      </p:sp>
      <p:sp>
        <p:nvSpPr>
          <p:cNvPr id="7" name="object 21">
            <a:extLst>
              <a:ext uri="{FF2B5EF4-FFF2-40B4-BE49-F238E27FC236}">
                <a16:creationId xmlns:a16="http://schemas.microsoft.com/office/drawing/2014/main" id="{76635B25-2DD9-E537-2677-F15548CCF5EA}"/>
              </a:ext>
            </a:extLst>
          </p:cNvPr>
          <p:cNvSpPr txBox="1"/>
          <p:nvPr/>
        </p:nvSpPr>
        <p:spPr bwMode="white">
          <a:xfrm>
            <a:off x="2465600" y="2207292"/>
            <a:ext cx="1508125"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Cleaning</a:t>
            </a:r>
          </a:p>
        </p:txBody>
      </p:sp>
      <p:sp>
        <p:nvSpPr>
          <p:cNvPr id="8" name="object 22">
            <a:extLst>
              <a:ext uri="{FF2B5EF4-FFF2-40B4-BE49-F238E27FC236}">
                <a16:creationId xmlns:a16="http://schemas.microsoft.com/office/drawing/2014/main" id="{F417C239-2314-5406-4A39-18CF89DB2F33}"/>
              </a:ext>
            </a:extLst>
          </p:cNvPr>
          <p:cNvSpPr txBox="1"/>
          <p:nvPr/>
        </p:nvSpPr>
        <p:spPr bwMode="white">
          <a:xfrm>
            <a:off x="4441877" y="2245699"/>
            <a:ext cx="152683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EDA &amp; findings</a:t>
            </a:r>
          </a:p>
        </p:txBody>
      </p:sp>
      <p:sp>
        <p:nvSpPr>
          <p:cNvPr id="10" name="object 23">
            <a:extLst>
              <a:ext uri="{FF2B5EF4-FFF2-40B4-BE49-F238E27FC236}">
                <a16:creationId xmlns:a16="http://schemas.microsoft.com/office/drawing/2014/main" id="{CB2044A0-6137-3EE4-3CCD-0BE23913885F}"/>
              </a:ext>
            </a:extLst>
          </p:cNvPr>
          <p:cNvSpPr txBox="1"/>
          <p:nvPr/>
        </p:nvSpPr>
        <p:spPr bwMode="white">
          <a:xfrm>
            <a:off x="6589321" y="2091810"/>
            <a:ext cx="17757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Machine Learning &amp; modelling</a:t>
            </a:r>
          </a:p>
        </p:txBody>
      </p:sp>
      <p:sp>
        <p:nvSpPr>
          <p:cNvPr id="27" name="Arrow: Pentagon 26">
            <a:extLst>
              <a:ext uri="{FF2B5EF4-FFF2-40B4-BE49-F238E27FC236}">
                <a16:creationId xmlns:a16="http://schemas.microsoft.com/office/drawing/2014/main" id="{4C925066-C9E4-D7E4-31BF-C2E3974AAB76}"/>
              </a:ext>
            </a:extLst>
          </p:cNvPr>
          <p:cNvSpPr/>
          <p:nvPr/>
        </p:nvSpPr>
        <p:spPr>
          <a:xfrm>
            <a:off x="588087" y="1931597"/>
            <a:ext cx="1709277"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0">
            <a:extLst>
              <a:ext uri="{FF2B5EF4-FFF2-40B4-BE49-F238E27FC236}">
                <a16:creationId xmlns:a16="http://schemas.microsoft.com/office/drawing/2014/main" id="{5EB62412-4E3C-5AC0-FB5A-B23D906CFBA8}"/>
              </a:ext>
            </a:extLst>
          </p:cNvPr>
          <p:cNvSpPr txBox="1"/>
          <p:nvPr/>
        </p:nvSpPr>
        <p:spPr bwMode="white">
          <a:xfrm>
            <a:off x="763500" y="2425007"/>
            <a:ext cx="1359535" cy="689932"/>
          </a:xfrm>
          <a:prstGeom prst="rect">
            <a:avLst/>
          </a:prstGeom>
        </p:spPr>
        <p:txBody>
          <a:bodyPr vert="horz" wrap="square" lIns="0" tIns="12700" rIns="0" bIns="0" rtlCol="0">
            <a:spAutoFit/>
          </a:bodyPr>
          <a:lstStyle/>
          <a:p>
            <a:pPr marL="12700">
              <a:lnSpc>
                <a:spcPct val="100000"/>
              </a:lnSpc>
              <a:spcBef>
                <a:spcPts val="100"/>
              </a:spcBef>
            </a:pPr>
            <a:r>
              <a:rPr lang="en-US" sz="2000" b="1" cap="all" dirty="0">
                <a:latin typeface="+mj-lt"/>
                <a:ea typeface="+mj-ea"/>
                <a:cs typeface="+mj-cs"/>
              </a:rPr>
              <a:t>1. Data Prep</a:t>
            </a:r>
            <a:r>
              <a:rPr lang="en-US" sz="2400" b="1" dirty="0">
                <a:cs typeface="Arial"/>
              </a:rPr>
              <a:t>	</a:t>
            </a:r>
          </a:p>
        </p:txBody>
      </p:sp>
      <p:sp>
        <p:nvSpPr>
          <p:cNvPr id="33" name="Arrow: Pentagon 32">
            <a:extLst>
              <a:ext uri="{FF2B5EF4-FFF2-40B4-BE49-F238E27FC236}">
                <a16:creationId xmlns:a16="http://schemas.microsoft.com/office/drawing/2014/main" id="{BC68675A-1CAD-7E5B-2536-235B4B0C5C01}"/>
              </a:ext>
            </a:extLst>
          </p:cNvPr>
          <p:cNvSpPr/>
          <p:nvPr/>
        </p:nvSpPr>
        <p:spPr>
          <a:xfrm>
            <a:off x="8558082" y="196294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24">
            <a:extLst>
              <a:ext uri="{FF2B5EF4-FFF2-40B4-BE49-F238E27FC236}">
                <a16:creationId xmlns:a16="http://schemas.microsoft.com/office/drawing/2014/main" id="{24BEA7F9-CCE7-4474-6EF5-984ABBFED76E}"/>
              </a:ext>
            </a:extLst>
          </p:cNvPr>
          <p:cNvSpPr txBox="1"/>
          <p:nvPr/>
        </p:nvSpPr>
        <p:spPr bwMode="white">
          <a:xfrm>
            <a:off x="8751108" y="2110818"/>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Accuracy &amp;</a:t>
            </a:r>
          </a:p>
          <a:p>
            <a:r>
              <a:rPr lang="en-US" dirty="0"/>
              <a:t>Validation</a:t>
            </a:r>
          </a:p>
        </p:txBody>
      </p:sp>
      <p:sp>
        <p:nvSpPr>
          <p:cNvPr id="34" name="Arrow: Pentagon 33">
            <a:extLst>
              <a:ext uri="{FF2B5EF4-FFF2-40B4-BE49-F238E27FC236}">
                <a16:creationId xmlns:a16="http://schemas.microsoft.com/office/drawing/2014/main" id="{DD8B729A-1DC9-BE72-037B-BC24C9C52FBB}"/>
              </a:ext>
            </a:extLst>
          </p:cNvPr>
          <p:cNvSpPr/>
          <p:nvPr/>
        </p:nvSpPr>
        <p:spPr>
          <a:xfrm>
            <a:off x="8493612" y="3825875"/>
            <a:ext cx="203323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Pentagon 34">
            <a:extLst>
              <a:ext uri="{FF2B5EF4-FFF2-40B4-BE49-F238E27FC236}">
                <a16:creationId xmlns:a16="http://schemas.microsoft.com/office/drawing/2014/main" id="{03F1DBBE-EA21-B115-367C-64C84F629553}"/>
              </a:ext>
            </a:extLst>
          </p:cNvPr>
          <p:cNvSpPr/>
          <p:nvPr/>
        </p:nvSpPr>
        <p:spPr>
          <a:xfrm>
            <a:off x="6424551" y="37496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Pentagon 35">
            <a:extLst>
              <a:ext uri="{FF2B5EF4-FFF2-40B4-BE49-F238E27FC236}">
                <a16:creationId xmlns:a16="http://schemas.microsoft.com/office/drawing/2014/main" id="{75984DE1-97A6-4BB5-D065-C5386A227AF4}"/>
              </a:ext>
            </a:extLst>
          </p:cNvPr>
          <p:cNvSpPr/>
          <p:nvPr/>
        </p:nvSpPr>
        <p:spPr>
          <a:xfrm>
            <a:off x="4403039" y="38258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1B4A99A9-E36B-9A01-882D-2B0CED81A11A}"/>
              </a:ext>
            </a:extLst>
          </p:cNvPr>
          <p:cNvSpPr/>
          <p:nvPr/>
        </p:nvSpPr>
        <p:spPr>
          <a:xfrm>
            <a:off x="594969" y="3896972"/>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D7D42F18-5F0A-397C-9AC8-178A966A9EC5}"/>
              </a:ext>
            </a:extLst>
          </p:cNvPr>
          <p:cNvSpPr/>
          <p:nvPr/>
        </p:nvSpPr>
        <p:spPr>
          <a:xfrm>
            <a:off x="2552092" y="388441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0">
            <a:extLst>
              <a:ext uri="{FF2B5EF4-FFF2-40B4-BE49-F238E27FC236}">
                <a16:creationId xmlns:a16="http://schemas.microsoft.com/office/drawing/2014/main" id="{4B191B02-3E9B-D43C-B326-EB69372CB9D4}"/>
              </a:ext>
            </a:extLst>
          </p:cNvPr>
          <p:cNvSpPr txBox="1"/>
          <p:nvPr/>
        </p:nvSpPr>
        <p:spPr bwMode="white">
          <a:xfrm>
            <a:off x="746139" y="4215283"/>
            <a:ext cx="13595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Selection	</a:t>
            </a:r>
          </a:p>
        </p:txBody>
      </p:sp>
      <p:sp>
        <p:nvSpPr>
          <p:cNvPr id="17" name="object 21">
            <a:extLst>
              <a:ext uri="{FF2B5EF4-FFF2-40B4-BE49-F238E27FC236}">
                <a16:creationId xmlns:a16="http://schemas.microsoft.com/office/drawing/2014/main" id="{AD210C03-8DC8-3213-B8C8-7EE3F80F5BD0}"/>
              </a:ext>
            </a:extLst>
          </p:cNvPr>
          <p:cNvSpPr txBox="1"/>
          <p:nvPr/>
        </p:nvSpPr>
        <p:spPr bwMode="white">
          <a:xfrm>
            <a:off x="2633537" y="4159227"/>
            <a:ext cx="1649112"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t>
            </a:r>
          </a:p>
          <a:p>
            <a:r>
              <a:rPr lang="en-US" dirty="0"/>
              <a:t>Deployment</a:t>
            </a:r>
          </a:p>
        </p:txBody>
      </p:sp>
      <p:sp>
        <p:nvSpPr>
          <p:cNvPr id="18" name="object 22">
            <a:extLst>
              <a:ext uri="{FF2B5EF4-FFF2-40B4-BE49-F238E27FC236}">
                <a16:creationId xmlns:a16="http://schemas.microsoft.com/office/drawing/2014/main" id="{C8C5D3E5-D147-9147-1FB6-C50587473A8B}"/>
              </a:ext>
            </a:extLst>
          </p:cNvPr>
          <p:cNvSpPr txBox="1"/>
          <p:nvPr/>
        </p:nvSpPr>
        <p:spPr bwMode="white">
          <a:xfrm>
            <a:off x="4573119" y="4082196"/>
            <a:ext cx="1526839"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Lessons</a:t>
            </a:r>
          </a:p>
          <a:p>
            <a:r>
              <a:rPr lang="en-US" dirty="0"/>
              <a:t>learned</a:t>
            </a:r>
          </a:p>
        </p:txBody>
      </p:sp>
      <p:sp>
        <p:nvSpPr>
          <p:cNvPr id="19" name="object 23">
            <a:extLst>
              <a:ext uri="{FF2B5EF4-FFF2-40B4-BE49-F238E27FC236}">
                <a16:creationId xmlns:a16="http://schemas.microsoft.com/office/drawing/2014/main" id="{D81960C2-A661-8C2A-A316-E306DC760372}"/>
              </a:ext>
            </a:extLst>
          </p:cNvPr>
          <p:cNvSpPr txBox="1"/>
          <p:nvPr/>
        </p:nvSpPr>
        <p:spPr bwMode="white">
          <a:xfrm>
            <a:off x="6521063" y="3962465"/>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Summary</a:t>
            </a:r>
          </a:p>
          <a:p>
            <a:r>
              <a:rPr lang="en-US" dirty="0"/>
              <a:t>And future work</a:t>
            </a:r>
          </a:p>
        </p:txBody>
      </p:sp>
      <p:sp>
        <p:nvSpPr>
          <p:cNvPr id="20" name="object 24">
            <a:extLst>
              <a:ext uri="{FF2B5EF4-FFF2-40B4-BE49-F238E27FC236}">
                <a16:creationId xmlns:a16="http://schemas.microsoft.com/office/drawing/2014/main" id="{930D3232-F456-59A5-C65A-2E461CA7CEE7}"/>
              </a:ext>
            </a:extLst>
          </p:cNvPr>
          <p:cNvSpPr txBox="1"/>
          <p:nvPr/>
        </p:nvSpPr>
        <p:spPr bwMode="white">
          <a:xfrm>
            <a:off x="8590124" y="4150935"/>
            <a:ext cx="1775735"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Source</a:t>
            </a:r>
          </a:p>
          <a:p>
            <a:r>
              <a:rPr lang="en-US" dirty="0"/>
              <a:t>References</a:t>
            </a:r>
          </a:p>
        </p:txBody>
      </p:sp>
      <p:pic>
        <p:nvPicPr>
          <p:cNvPr id="40" name="Graphic 39" descr="Bar graph with upward trend with solid fill">
            <a:extLst>
              <a:ext uri="{FF2B5EF4-FFF2-40B4-BE49-F238E27FC236}">
                <a16:creationId xmlns:a16="http://schemas.microsoft.com/office/drawing/2014/main" id="{7444A2E4-3F06-BEF6-12E8-A4C514702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5096" y="2109545"/>
            <a:ext cx="1178959" cy="1178959"/>
          </a:xfrm>
          <a:prstGeom prst="rect">
            <a:avLst/>
          </a:prstGeom>
          <a:effectLst>
            <a:softEdge rad="12700"/>
          </a:effectLst>
        </p:spPr>
      </p:pic>
      <p:pic>
        <p:nvPicPr>
          <p:cNvPr id="42" name="Graphic 41" descr="Database with solid fill">
            <a:extLst>
              <a:ext uri="{FF2B5EF4-FFF2-40B4-BE49-F238E27FC236}">
                <a16:creationId xmlns:a16="http://schemas.microsoft.com/office/drawing/2014/main" id="{2C06831F-4976-AD2E-9B67-C8063192F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0169" y="4014335"/>
            <a:ext cx="914400" cy="91440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37384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E56CD-A13D-FBC3-5E4C-96D4337732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DFC3F4-775D-AF29-DD15-D3685ADF56C8}"/>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Summary of ETS Model Performance</a:t>
            </a:r>
          </a:p>
          <a:p>
            <a:endParaRPr lang="en-US" sz="2400" b="1" dirty="0"/>
          </a:p>
          <a:p>
            <a:pPr marL="342900" indent="-342900">
              <a:buFont typeface="Wingdings" panose="05000000000000000000" pitchFamily="2" charset="2"/>
              <a:buChar char="Ø"/>
            </a:pPr>
            <a:r>
              <a:rPr lang="en-US" sz="2400" b="1" dirty="0"/>
              <a:t>Model Suitability</a:t>
            </a:r>
            <a:r>
              <a:rPr lang="en-US" sz="2400" dirty="0"/>
              <a:t>: As a classic time series model, ETS is specifically designed to effectively handle data with trends and seasonal patterns.</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Performance Metrics</a:t>
            </a:r>
            <a:r>
              <a:rPr lang="en-US" sz="2400" dirty="0"/>
              <a:t>: The model performed well, explaining </a:t>
            </a:r>
            <a:r>
              <a:rPr lang="en-US" sz="2400" b="1" dirty="0"/>
              <a:t>85%</a:t>
            </a:r>
            <a:r>
              <a:rPr lang="en-US" sz="2400" dirty="0"/>
              <a:t> of the sales variation (R-squared = 0.85) with a typical forecast error of </a:t>
            </a:r>
            <a:r>
              <a:rPr lang="en-US" sz="2400" b="1" dirty="0"/>
              <a:t>$55,392.05</a:t>
            </a:r>
            <a:r>
              <a:rPr lang="en-US" sz="2400" dirty="0"/>
              <a:t> (RMSE).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Confirmation</a:t>
            </a:r>
            <a:r>
              <a:rPr lang="en-US" sz="2400" dirty="0"/>
              <a:t>: Charts show the model's forecast accurately follows the historical data's trend, providing a logical projection into the future.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Recommendation</a:t>
            </a:r>
            <a:r>
              <a:rPr lang="en-US" sz="2400" dirty="0"/>
              <a:t>: Given its strong performance and efficiency, the ETS model is highly recommended for producing reliable and fast business forecasts.</a:t>
            </a:r>
          </a:p>
        </p:txBody>
      </p:sp>
      <p:sp>
        <p:nvSpPr>
          <p:cNvPr id="3" name="Slide Number Placeholder 2">
            <a:extLst>
              <a:ext uri="{FF2B5EF4-FFF2-40B4-BE49-F238E27FC236}">
                <a16:creationId xmlns:a16="http://schemas.microsoft.com/office/drawing/2014/main" id="{31252C1A-1D51-E739-959D-6D3770D911F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20</a:t>
            </a:fld>
            <a:endParaRPr lang="en-US" b="1" dirty="0"/>
          </a:p>
        </p:txBody>
      </p:sp>
      <p:sp>
        <p:nvSpPr>
          <p:cNvPr id="2" name="Title 2">
            <a:extLst>
              <a:ext uri="{FF2B5EF4-FFF2-40B4-BE49-F238E27FC236}">
                <a16:creationId xmlns:a16="http://schemas.microsoft.com/office/drawing/2014/main" id="{9B0ECCCB-A334-2255-C307-DBA8D91C3DE8}"/>
              </a:ext>
            </a:extLst>
          </p:cNvPr>
          <p:cNvSpPr txBox="1">
            <a:spLocks/>
          </p:cNvSpPr>
          <p:nvPr/>
        </p:nvSpPr>
        <p:spPr>
          <a:xfrm>
            <a:off x="357964" y="115762"/>
            <a:ext cx="11834036" cy="936962"/>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Exponential Smoothing (ETS)</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191887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4B3F-A6D4-B802-964D-1158F213674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7309007-E18A-9117-F316-B26E6B3E7FFE}"/>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21C2DFE-7FF9-D4D7-FC2D-0103824FB1D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21</a:t>
            </a:fld>
            <a:endParaRPr lang="en-US" b="1" dirty="0"/>
          </a:p>
        </p:txBody>
      </p:sp>
      <p:sp>
        <p:nvSpPr>
          <p:cNvPr id="2" name="Title 2">
            <a:extLst>
              <a:ext uri="{FF2B5EF4-FFF2-40B4-BE49-F238E27FC236}">
                <a16:creationId xmlns:a16="http://schemas.microsoft.com/office/drawing/2014/main" id="{874BDB34-5C8D-46CC-BF89-8F387EF27608}"/>
              </a:ext>
            </a:extLst>
          </p:cNvPr>
          <p:cNvSpPr txBox="1">
            <a:spLocks/>
          </p:cNvSpPr>
          <p:nvPr/>
        </p:nvSpPr>
        <p:spPr>
          <a:xfrm>
            <a:off x="414670" y="167640"/>
            <a:ext cx="11249246"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a:t>
            </a:r>
            <a:r>
              <a:rPr lang="en-US" sz="3900" b="1" dirty="0" err="1"/>
              <a:t>XGBoost</a:t>
            </a:r>
            <a:r>
              <a:rPr lang="en-US" sz="39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0F676BEA-547F-8E9A-30C3-AE98A20ED4BB}"/>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err="1"/>
              <a:t>XGBoost</a:t>
            </a:r>
            <a:r>
              <a:rPr lang="en-US" sz="3200" b="1" dirty="0"/>
              <a:t> </a:t>
            </a:r>
            <a:r>
              <a:rPr lang="en-US" altLang="en-US" sz="3200" b="1" dirty="0"/>
              <a:t>Model: Accuracy Metrics</a:t>
            </a:r>
          </a:p>
        </p:txBody>
      </p:sp>
      <p:pic>
        <p:nvPicPr>
          <p:cNvPr id="10" name="Picture 9">
            <a:extLst>
              <a:ext uri="{FF2B5EF4-FFF2-40B4-BE49-F238E27FC236}">
                <a16:creationId xmlns:a16="http://schemas.microsoft.com/office/drawing/2014/main" id="{57F0B4A0-A5DA-0866-D0C1-88E5C58B9F9D}"/>
              </a:ext>
            </a:extLst>
          </p:cNvPr>
          <p:cNvPicPr>
            <a:picLocks noChangeAspect="1"/>
          </p:cNvPicPr>
          <p:nvPr/>
        </p:nvPicPr>
        <p:blipFill>
          <a:blip r:embed="rId3"/>
          <a:stretch>
            <a:fillRect/>
          </a:stretch>
        </p:blipFill>
        <p:spPr>
          <a:xfrm>
            <a:off x="853373" y="1619249"/>
            <a:ext cx="7152943" cy="4906351"/>
          </a:xfrm>
          <a:prstGeom prst="rect">
            <a:avLst/>
          </a:prstGeom>
        </p:spPr>
      </p:pic>
    </p:spTree>
    <p:extLst>
      <p:ext uri="{BB962C8B-B14F-4D97-AF65-F5344CB8AC3E}">
        <p14:creationId xmlns:p14="http://schemas.microsoft.com/office/powerpoint/2010/main" val="18909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4D7-02A1-82BE-D325-F9B2A23EAEE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62AC2A-A59B-7388-94DA-0EE3B13CAE6A}"/>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E81E2A4-8C35-4A20-48AB-047EE3E3D5B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22</a:t>
            </a:fld>
            <a:endParaRPr lang="en-US" b="1" dirty="0"/>
          </a:p>
        </p:txBody>
      </p:sp>
      <p:sp>
        <p:nvSpPr>
          <p:cNvPr id="2" name="Title 2">
            <a:extLst>
              <a:ext uri="{FF2B5EF4-FFF2-40B4-BE49-F238E27FC236}">
                <a16:creationId xmlns:a16="http://schemas.microsoft.com/office/drawing/2014/main" id="{63CBD705-CC37-6E45-852E-5D32683F627C}"/>
              </a:ext>
            </a:extLst>
          </p:cNvPr>
          <p:cNvSpPr txBox="1">
            <a:spLocks/>
          </p:cNvSpPr>
          <p:nvPr/>
        </p:nvSpPr>
        <p:spPr>
          <a:xfrm>
            <a:off x="1499467" y="233901"/>
            <a:ext cx="11510962"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sz="40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991FAA63-1B76-B21A-8087-BC8ED8F2086B}"/>
              </a:ext>
            </a:extLst>
          </p:cNvPr>
          <p:cNvSpPr txBox="1"/>
          <p:nvPr/>
        </p:nvSpPr>
        <p:spPr>
          <a:xfrm>
            <a:off x="498008" y="949368"/>
            <a:ext cx="3722122" cy="315471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err="1"/>
              <a:t>XGBoost</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36D4AFA8-9978-3B9E-81C8-F81589CAC948}"/>
              </a:ext>
            </a:extLst>
          </p:cNvPr>
          <p:cNvPicPr>
            <a:picLocks noChangeAspect="1"/>
          </p:cNvPicPr>
          <p:nvPr/>
        </p:nvPicPr>
        <p:blipFill>
          <a:blip r:embed="rId3"/>
          <a:stretch>
            <a:fillRect/>
          </a:stretch>
        </p:blipFill>
        <p:spPr>
          <a:xfrm>
            <a:off x="4220129" y="957458"/>
            <a:ext cx="7877175" cy="5172075"/>
          </a:xfrm>
          <a:prstGeom prst="rect">
            <a:avLst/>
          </a:prstGeom>
        </p:spPr>
      </p:pic>
    </p:spTree>
    <p:extLst>
      <p:ext uri="{BB962C8B-B14F-4D97-AF65-F5344CB8AC3E}">
        <p14:creationId xmlns:p14="http://schemas.microsoft.com/office/powerpoint/2010/main" val="173929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2D8DD-1AF1-176A-234F-9D5F2BA9BE9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34052A3-EF23-986B-349A-EBE15D0449C0}"/>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err="1"/>
              <a:t>XGBoost</a:t>
            </a:r>
            <a:r>
              <a:rPr lang="en-US" sz="2400" b="1" dirty="0"/>
              <a:t> is a powerful forecasting model that achieves high accuracy by converting time-series data into a regression problem.</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demonstrated excellent performance, explaining 95% of sales variance (R-squared of 0.95) with a low prediction error (RMSE of $32,152.02), proving its feature engineering was effective.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While its complexity makes it best suited for scenarios where maximum accuracy is the priority, simpler models like Prophet are better for users who need a more automated solution.</a:t>
            </a:r>
          </a:p>
          <a:p>
            <a:endParaRPr lang="en-US" sz="2400" b="1" dirty="0"/>
          </a:p>
        </p:txBody>
      </p:sp>
      <p:sp>
        <p:nvSpPr>
          <p:cNvPr id="3" name="Slide Number Placeholder 2">
            <a:extLst>
              <a:ext uri="{FF2B5EF4-FFF2-40B4-BE49-F238E27FC236}">
                <a16:creationId xmlns:a16="http://schemas.microsoft.com/office/drawing/2014/main" id="{5D0B0BCD-C8F3-CFE3-8A3B-FDC28DE5F49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23</a:t>
            </a:fld>
            <a:endParaRPr lang="en-US" b="1" dirty="0"/>
          </a:p>
        </p:txBody>
      </p:sp>
      <p:sp>
        <p:nvSpPr>
          <p:cNvPr id="2" name="Title 2">
            <a:extLst>
              <a:ext uri="{FF2B5EF4-FFF2-40B4-BE49-F238E27FC236}">
                <a16:creationId xmlns:a16="http://schemas.microsoft.com/office/drawing/2014/main" id="{11F3BFCB-93E3-0F03-F714-A5DA2FBC07A3}"/>
              </a:ext>
            </a:extLst>
          </p:cNvPr>
          <p:cNvSpPr txBox="1">
            <a:spLocks/>
          </p:cNvSpPr>
          <p:nvPr/>
        </p:nvSpPr>
        <p:spPr>
          <a:xfrm>
            <a:off x="1560432" y="209362"/>
            <a:ext cx="9487785" cy="93696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a:t>
            </a:r>
            <a:r>
              <a:rPr lang="en-US" sz="4400" b="1" dirty="0" err="1"/>
              <a:t>XGBoost</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220572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7EDFA-9526-A722-A38B-DCE26F2842F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3B683152-C8A4-3369-AE3E-5857374C4CD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C75580FF-04BC-4670-4663-D0215E0CACB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24</a:t>
            </a:fld>
            <a:endParaRPr lang="en-US" b="1" dirty="0"/>
          </a:p>
        </p:txBody>
      </p:sp>
      <p:sp>
        <p:nvSpPr>
          <p:cNvPr id="2" name="Title 2">
            <a:extLst>
              <a:ext uri="{FF2B5EF4-FFF2-40B4-BE49-F238E27FC236}">
                <a16:creationId xmlns:a16="http://schemas.microsoft.com/office/drawing/2014/main" id="{AB8C1ABB-4310-3D21-C0BB-96AB4EF451DA}"/>
              </a:ext>
            </a:extLst>
          </p:cNvPr>
          <p:cNvSpPr txBox="1">
            <a:spLocks/>
          </p:cNvSpPr>
          <p:nvPr/>
        </p:nvSpPr>
        <p:spPr>
          <a:xfrm>
            <a:off x="414670" y="167640"/>
            <a:ext cx="11249246"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D9EBEE3A-5D4C-A177-5152-436EEF2E4678}"/>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Random Forest Regressor </a:t>
            </a:r>
            <a:r>
              <a:rPr lang="en-US" altLang="en-US" sz="3200" b="1" dirty="0"/>
              <a:t>Model: Accuracy Metrics</a:t>
            </a:r>
          </a:p>
        </p:txBody>
      </p:sp>
      <p:pic>
        <p:nvPicPr>
          <p:cNvPr id="5" name="Picture 4">
            <a:extLst>
              <a:ext uri="{FF2B5EF4-FFF2-40B4-BE49-F238E27FC236}">
                <a16:creationId xmlns:a16="http://schemas.microsoft.com/office/drawing/2014/main" id="{B9EFFCD7-9143-125F-442B-BDFF08FB38DA}"/>
              </a:ext>
            </a:extLst>
          </p:cNvPr>
          <p:cNvPicPr>
            <a:picLocks noChangeAspect="1"/>
          </p:cNvPicPr>
          <p:nvPr/>
        </p:nvPicPr>
        <p:blipFill>
          <a:blip r:embed="rId3"/>
          <a:stretch>
            <a:fillRect/>
          </a:stretch>
        </p:blipFill>
        <p:spPr>
          <a:xfrm>
            <a:off x="770417" y="1705917"/>
            <a:ext cx="7480447" cy="4815000"/>
          </a:xfrm>
          <a:prstGeom prst="rect">
            <a:avLst/>
          </a:prstGeom>
        </p:spPr>
      </p:pic>
    </p:spTree>
    <p:extLst>
      <p:ext uri="{BB962C8B-B14F-4D97-AF65-F5344CB8AC3E}">
        <p14:creationId xmlns:p14="http://schemas.microsoft.com/office/powerpoint/2010/main" val="32105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845F-2D2B-7BBD-F18F-C23CBE50766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13BDBD-06D8-3F7D-7CD9-7854BD4F7673}"/>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E624B9A9-E850-61E3-F28B-C9FD762BFF5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25</a:t>
            </a:fld>
            <a:endParaRPr lang="en-US" b="1" dirty="0"/>
          </a:p>
        </p:txBody>
      </p:sp>
      <p:sp>
        <p:nvSpPr>
          <p:cNvPr id="2" name="Title 2">
            <a:extLst>
              <a:ext uri="{FF2B5EF4-FFF2-40B4-BE49-F238E27FC236}">
                <a16:creationId xmlns:a16="http://schemas.microsoft.com/office/drawing/2014/main" id="{437AB7CB-9E19-2FB2-A7F3-6C04206CCE5E}"/>
              </a:ext>
            </a:extLst>
          </p:cNvPr>
          <p:cNvSpPr txBox="1">
            <a:spLocks/>
          </p:cNvSpPr>
          <p:nvPr/>
        </p:nvSpPr>
        <p:spPr>
          <a:xfrm>
            <a:off x="586342" y="136823"/>
            <a:ext cx="11510962"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C49094CA-39B4-0FB4-6748-58DE753D0931}"/>
              </a:ext>
            </a:extLst>
          </p:cNvPr>
          <p:cNvSpPr txBox="1"/>
          <p:nvPr/>
        </p:nvSpPr>
        <p:spPr>
          <a:xfrm>
            <a:off x="498008" y="949368"/>
            <a:ext cx="3722122" cy="353943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a:t>Random Forest Regressor</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9222A776-0B60-D5D0-1E1F-68C82AC3089D}"/>
              </a:ext>
            </a:extLst>
          </p:cNvPr>
          <p:cNvPicPr>
            <a:picLocks noChangeAspect="1"/>
          </p:cNvPicPr>
          <p:nvPr/>
        </p:nvPicPr>
        <p:blipFill>
          <a:blip r:embed="rId3"/>
          <a:stretch>
            <a:fillRect/>
          </a:stretch>
        </p:blipFill>
        <p:spPr>
          <a:xfrm>
            <a:off x="4220130" y="949368"/>
            <a:ext cx="7750107" cy="4781581"/>
          </a:xfrm>
          <a:prstGeom prst="rect">
            <a:avLst/>
          </a:prstGeom>
        </p:spPr>
      </p:pic>
    </p:spTree>
    <p:extLst>
      <p:ext uri="{BB962C8B-B14F-4D97-AF65-F5344CB8AC3E}">
        <p14:creationId xmlns:p14="http://schemas.microsoft.com/office/powerpoint/2010/main" val="269352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6BB9-9F15-CE98-D151-7CFE6B444AE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F44604D7-6D82-EAA1-1552-255F46550C55}"/>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dirty="0"/>
              <a:t>The </a:t>
            </a:r>
            <a:r>
              <a:rPr lang="en-US" sz="2400" b="1" dirty="0"/>
              <a:t>Random Forest Regressor</a:t>
            </a:r>
            <a:r>
              <a:rPr lang="en-US" sz="2400" dirty="0"/>
              <a:t> is a highly effective forecasting model that demonstrated strong performance by explaining </a:t>
            </a:r>
            <a:r>
              <a:rPr lang="en-US" sz="2400" b="1" dirty="0"/>
              <a:t>86% of sales variance</a:t>
            </a:r>
            <a:r>
              <a:rPr lang="en-US" sz="2400" dirty="0"/>
              <a:t> (R² of 0.86) with an average prediction error of </a:t>
            </a:r>
            <a:r>
              <a:rPr lang="en-US" sz="2400" b="1" dirty="0"/>
              <a:t>$53,744.41</a:t>
            </a:r>
            <a:r>
              <a:rPr lang="en-US" sz="2400" dirty="0"/>
              <a:t> (RMSE).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It is a very suitable model, offering a great balance between high performance and ease of use. A key advantage is its resistance to overfitting, making it a reliable and powerful tool for generating accurate sales forecasts without requiring extensive parameter tuning.</a:t>
            </a:r>
          </a:p>
        </p:txBody>
      </p:sp>
      <p:sp>
        <p:nvSpPr>
          <p:cNvPr id="3" name="Slide Number Placeholder 2">
            <a:extLst>
              <a:ext uri="{FF2B5EF4-FFF2-40B4-BE49-F238E27FC236}">
                <a16:creationId xmlns:a16="http://schemas.microsoft.com/office/drawing/2014/main" id="{4A58C914-5404-39D9-B008-01D463618EA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26</a:t>
            </a:fld>
            <a:endParaRPr lang="en-US" b="1" dirty="0"/>
          </a:p>
        </p:txBody>
      </p:sp>
      <p:sp>
        <p:nvSpPr>
          <p:cNvPr id="2" name="Title 2">
            <a:extLst>
              <a:ext uri="{FF2B5EF4-FFF2-40B4-BE49-F238E27FC236}">
                <a16:creationId xmlns:a16="http://schemas.microsoft.com/office/drawing/2014/main" id="{C1C97CA0-1B5F-48D3-57B0-26D4A96ED7B9}"/>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Random Forest Regressor</a:t>
            </a:r>
            <a:r>
              <a:rPr lang="en-US" altLang="en-US" sz="2800" b="1" dirty="0"/>
              <a:t> </a:t>
            </a:r>
            <a:r>
              <a:rPr lang="en-US" sz="2800" b="1" dirty="0"/>
              <a:t>model analysis</a:t>
            </a:r>
          </a:p>
          <a:p>
            <a:pPr>
              <a:lnSpc>
                <a:spcPct val="100000"/>
              </a:lnSpc>
            </a:pPr>
            <a:r>
              <a:rPr lang="en-US" sz="2800" b="1" dirty="0"/>
              <a:t> </a:t>
            </a:r>
          </a:p>
        </p:txBody>
      </p:sp>
    </p:spTree>
    <p:extLst>
      <p:ext uri="{BB962C8B-B14F-4D97-AF65-F5344CB8AC3E}">
        <p14:creationId xmlns:p14="http://schemas.microsoft.com/office/powerpoint/2010/main" val="2721000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77BD-3D03-5E98-201C-3878225169A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B5D90B4-F667-3433-06DD-ABD4AC7F3A28}"/>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Based on the metrics, </a:t>
            </a:r>
            <a:r>
              <a:rPr lang="en-US" sz="2000" b="1" dirty="0" err="1"/>
              <a:t>XGBoost</a:t>
            </a:r>
            <a:r>
              <a:rPr lang="en-US" sz="2000" b="1" dirty="0"/>
              <a:t> is the best model as it has the lowest prediction error (MAE - $449,561.81 and RMSE - $513,346.26).</a:t>
            </a:r>
          </a:p>
          <a:p>
            <a:pPr marL="342900" indent="-342900">
              <a:buFont typeface="Wingdings" panose="05000000000000000000" pitchFamily="2" charset="2"/>
              <a:buChar char="Ø"/>
            </a:pPr>
            <a:endParaRPr lang="en-US" sz="2000" b="1" dirty="0"/>
          </a:p>
          <a:p>
            <a:r>
              <a:rPr lang="en-US" sz="2000" b="1" dirty="0"/>
              <a:t>Critical Warning: Poor Model Reliability</a:t>
            </a:r>
          </a:p>
          <a:p>
            <a:endParaRPr lang="en-US" sz="2000" b="1" dirty="0"/>
          </a:p>
          <a:p>
            <a:pPr marL="342900" indent="-342900">
              <a:buFont typeface="Wingdings" panose="05000000000000000000" pitchFamily="2" charset="2"/>
              <a:buChar char="Ø"/>
            </a:pPr>
            <a:r>
              <a:rPr lang="en-US" sz="2000" b="1" dirty="0"/>
              <a:t>Despite </a:t>
            </a:r>
            <a:r>
              <a:rPr lang="en-US" sz="2000" b="1" dirty="0" err="1"/>
              <a:t>XGBoost</a:t>
            </a:r>
            <a:r>
              <a:rPr lang="en-US" sz="2000" b="1" dirty="0"/>
              <a:t> performing best, a major red flag is that all models have a negative R-squared (R²) value. This indicates that their forecasts are unreliable and less accurate than simply guessing the average sales value.</a:t>
            </a:r>
          </a:p>
          <a:p>
            <a:pPr marL="342900" indent="-342900">
              <a:buFont typeface="Wingdings" panose="05000000000000000000" pitchFamily="2" charset="2"/>
              <a:buChar char="Ø"/>
            </a:pPr>
            <a:endParaRPr lang="en-US" sz="2000" b="1" dirty="0"/>
          </a:p>
          <a:p>
            <a:r>
              <a:rPr lang="en-US" sz="2000" b="1" dirty="0"/>
              <a:t>Cause and Recommendation:</a:t>
            </a:r>
          </a:p>
          <a:p>
            <a:endParaRPr lang="en-US" sz="2000" b="1" dirty="0"/>
          </a:p>
          <a:p>
            <a:pPr marL="342900" indent="-342900">
              <a:buFont typeface="Wingdings" panose="05000000000000000000" pitchFamily="2" charset="2"/>
              <a:buChar char="Ø"/>
            </a:pPr>
            <a:r>
              <a:rPr lang="en-US" sz="2000" b="1" dirty="0"/>
              <a:t>The most likely cause for this poor performance is that the dataset is too small (only 15 months) and volatile for any model to learn a trustworthy pattern.</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Therefore, the final recommendation is to not use these forecasts for decision-making. The top priority should be to collect more historical data (ideally 24-36 months) and then retrain the models to generate a reliable and accurate forecast.</a:t>
            </a:r>
          </a:p>
        </p:txBody>
      </p:sp>
      <p:sp>
        <p:nvSpPr>
          <p:cNvPr id="3" name="Slide Number Placeholder 2">
            <a:extLst>
              <a:ext uri="{FF2B5EF4-FFF2-40B4-BE49-F238E27FC236}">
                <a16:creationId xmlns:a16="http://schemas.microsoft.com/office/drawing/2014/main" id="{1EB1F82A-C57F-A170-9912-B59F00550D7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27</a:t>
            </a:fld>
            <a:endParaRPr lang="en-US" b="1" dirty="0"/>
          </a:p>
        </p:txBody>
      </p:sp>
      <p:sp>
        <p:nvSpPr>
          <p:cNvPr id="2" name="Title 2">
            <a:extLst>
              <a:ext uri="{FF2B5EF4-FFF2-40B4-BE49-F238E27FC236}">
                <a16:creationId xmlns:a16="http://schemas.microsoft.com/office/drawing/2014/main" id="{C65E64C1-69A0-0354-EEE9-C68D1F4741FE}"/>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selection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1809513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2F3C-7CB7-B3D3-4C87-1B620A08D8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E19DBB-6813-C083-FFDA-626918C5AECA}"/>
              </a:ext>
            </a:extLst>
          </p:cNvPr>
          <p:cNvSpPr txBox="1">
            <a:spLocks/>
          </p:cNvSpPr>
          <p:nvPr/>
        </p:nvSpPr>
        <p:spPr>
          <a:xfrm>
            <a:off x="688850" y="982191"/>
            <a:ext cx="2894322" cy="291995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Completed </a:t>
            </a:r>
            <a:r>
              <a:rPr lang="en-US" sz="2000" b="1" dirty="0" err="1"/>
              <a:t>XGBoost</a:t>
            </a:r>
            <a:r>
              <a:rPr lang="en-US" sz="2000" b="1" dirty="0"/>
              <a:t> Sales forecasting APP deployment:</a:t>
            </a:r>
          </a:p>
          <a:p>
            <a:endParaRPr lang="en-US" sz="2000" b="1" dirty="0"/>
          </a:p>
          <a:p>
            <a:pPr marL="342900" indent="-342900">
              <a:buFontTx/>
              <a:buChar char="-"/>
            </a:pPr>
            <a:r>
              <a:rPr lang="en-US" sz="2000" b="1" dirty="0"/>
              <a:t>Test successful</a:t>
            </a:r>
          </a:p>
          <a:p>
            <a:pPr marL="342900" indent="-342900">
              <a:buFontTx/>
              <a:buChar char="-"/>
            </a:pPr>
            <a:r>
              <a:rPr lang="en-US" sz="2000" b="1" dirty="0"/>
              <a:t>Results in line with ML performance accuracy ranges</a:t>
            </a:r>
          </a:p>
        </p:txBody>
      </p:sp>
      <p:sp>
        <p:nvSpPr>
          <p:cNvPr id="3" name="Slide Number Placeholder 2">
            <a:extLst>
              <a:ext uri="{FF2B5EF4-FFF2-40B4-BE49-F238E27FC236}">
                <a16:creationId xmlns:a16="http://schemas.microsoft.com/office/drawing/2014/main" id="{C8A8FABF-F25D-881E-BBA1-A210BE658FD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28</a:t>
            </a:fld>
            <a:endParaRPr lang="en-US" b="1" dirty="0"/>
          </a:p>
        </p:txBody>
      </p:sp>
      <p:sp>
        <p:nvSpPr>
          <p:cNvPr id="2" name="Title 2">
            <a:extLst>
              <a:ext uri="{FF2B5EF4-FFF2-40B4-BE49-F238E27FC236}">
                <a16:creationId xmlns:a16="http://schemas.microsoft.com/office/drawing/2014/main" id="{12EF05F2-14AC-B248-D79D-E155815C36D0}"/>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5" name="Picture 4">
            <a:extLst>
              <a:ext uri="{FF2B5EF4-FFF2-40B4-BE49-F238E27FC236}">
                <a16:creationId xmlns:a16="http://schemas.microsoft.com/office/drawing/2014/main" id="{BF77EAD6-2611-6FCE-8E2B-402C120EB039}"/>
              </a:ext>
            </a:extLst>
          </p:cNvPr>
          <p:cNvPicPr>
            <a:picLocks noChangeAspect="1"/>
          </p:cNvPicPr>
          <p:nvPr/>
        </p:nvPicPr>
        <p:blipFill>
          <a:blip r:embed="rId3"/>
          <a:stretch>
            <a:fillRect/>
          </a:stretch>
        </p:blipFill>
        <p:spPr>
          <a:xfrm>
            <a:off x="3748640" y="1030037"/>
            <a:ext cx="7836356" cy="4163968"/>
          </a:xfrm>
          <a:prstGeom prst="rect">
            <a:avLst/>
          </a:prstGeom>
        </p:spPr>
      </p:pic>
    </p:spTree>
    <p:extLst>
      <p:ext uri="{BB962C8B-B14F-4D97-AF65-F5344CB8AC3E}">
        <p14:creationId xmlns:p14="http://schemas.microsoft.com/office/powerpoint/2010/main" val="2227228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9706-B496-B873-4CB8-4B0E722F0F90}"/>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AF7E72FD-F1F4-21D4-F514-7FB84746594A}"/>
              </a:ext>
            </a:extLst>
          </p:cNvPr>
          <p:cNvSpPr txBox="1">
            <a:spLocks/>
          </p:cNvSpPr>
          <p:nvPr/>
        </p:nvSpPr>
        <p:spPr>
          <a:xfrm>
            <a:off x="4214868" y="677843"/>
            <a:ext cx="2983374" cy="172782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r>
              <a:rPr lang="en-US" sz="1800" dirty="0" err="1"/>
              <a:t>XGBoost</a:t>
            </a:r>
            <a:r>
              <a:rPr lang="en-US" sz="1800" dirty="0"/>
              <a:t> model machine learning Model Deployment:</a:t>
            </a:r>
          </a:p>
          <a:p>
            <a:r>
              <a:rPr lang="en-US" sz="1800" dirty="0"/>
              <a:t>#Gradio APP on Hugging Face platform#</a:t>
            </a:r>
          </a:p>
          <a:p>
            <a:endParaRPr lang="en-US" sz="1800" dirty="0"/>
          </a:p>
        </p:txBody>
      </p:sp>
      <p:sp>
        <p:nvSpPr>
          <p:cNvPr id="3" name="Slide Number Placeholder 2">
            <a:extLst>
              <a:ext uri="{FF2B5EF4-FFF2-40B4-BE49-F238E27FC236}">
                <a16:creationId xmlns:a16="http://schemas.microsoft.com/office/drawing/2014/main" id="{6A9B8A01-36E1-8589-8BC6-562CDE617CB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29</a:t>
            </a:fld>
            <a:endParaRPr lang="en-US" b="1" dirty="0"/>
          </a:p>
        </p:txBody>
      </p:sp>
      <p:sp>
        <p:nvSpPr>
          <p:cNvPr id="2" name="Title 2">
            <a:extLst>
              <a:ext uri="{FF2B5EF4-FFF2-40B4-BE49-F238E27FC236}">
                <a16:creationId xmlns:a16="http://schemas.microsoft.com/office/drawing/2014/main" id="{C9858E80-6F32-DC7D-3A8B-4153EB2DE327}"/>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6" name="Picture 5">
            <a:extLst>
              <a:ext uri="{FF2B5EF4-FFF2-40B4-BE49-F238E27FC236}">
                <a16:creationId xmlns:a16="http://schemas.microsoft.com/office/drawing/2014/main" id="{6A290FCC-43F0-E729-237D-D6D7BCFA711A}"/>
              </a:ext>
            </a:extLst>
          </p:cNvPr>
          <p:cNvPicPr>
            <a:picLocks noChangeAspect="1"/>
          </p:cNvPicPr>
          <p:nvPr/>
        </p:nvPicPr>
        <p:blipFill>
          <a:blip r:embed="rId3"/>
          <a:stretch>
            <a:fillRect/>
          </a:stretch>
        </p:blipFill>
        <p:spPr>
          <a:xfrm>
            <a:off x="760798" y="677843"/>
            <a:ext cx="3454070" cy="6040643"/>
          </a:xfrm>
          <a:prstGeom prst="rect">
            <a:avLst/>
          </a:prstGeom>
        </p:spPr>
      </p:pic>
      <p:pic>
        <p:nvPicPr>
          <p:cNvPr id="9" name="Picture 8">
            <a:extLst>
              <a:ext uri="{FF2B5EF4-FFF2-40B4-BE49-F238E27FC236}">
                <a16:creationId xmlns:a16="http://schemas.microsoft.com/office/drawing/2014/main" id="{3D8B29CD-1E20-2901-C0F1-168928674D64}"/>
              </a:ext>
            </a:extLst>
          </p:cNvPr>
          <p:cNvPicPr>
            <a:picLocks noChangeAspect="1"/>
          </p:cNvPicPr>
          <p:nvPr/>
        </p:nvPicPr>
        <p:blipFill>
          <a:blip r:embed="rId4"/>
          <a:stretch>
            <a:fillRect/>
          </a:stretch>
        </p:blipFill>
        <p:spPr>
          <a:xfrm>
            <a:off x="7198242" y="690586"/>
            <a:ext cx="4040372" cy="6052509"/>
          </a:xfrm>
          <a:prstGeom prst="rect">
            <a:avLst/>
          </a:prstGeom>
        </p:spPr>
      </p:pic>
    </p:spTree>
    <p:extLst>
      <p:ext uri="{BB962C8B-B14F-4D97-AF65-F5344CB8AC3E}">
        <p14:creationId xmlns:p14="http://schemas.microsoft.com/office/powerpoint/2010/main" val="171194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7D708-B427-5625-B50B-F6FE9171A5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FF8951-0505-DDCC-2964-A88828E7CD41}"/>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3</a:t>
            </a:fld>
            <a:endParaRPr lang="en-US" b="1" dirty="0"/>
          </a:p>
        </p:txBody>
      </p:sp>
      <p:sp>
        <p:nvSpPr>
          <p:cNvPr id="2" name="Title 2">
            <a:extLst>
              <a:ext uri="{FF2B5EF4-FFF2-40B4-BE49-F238E27FC236}">
                <a16:creationId xmlns:a16="http://schemas.microsoft.com/office/drawing/2014/main" id="{F9244B0B-4513-77C1-1EE1-8A72D35A92A6}"/>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9E902EC7-DC0B-7A49-5363-8F456B6989E7}"/>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19F95485-20E0-E1CB-0E62-600BA59BB194}"/>
              </a:ext>
            </a:extLst>
          </p:cNvPr>
          <p:cNvSpPr txBox="1">
            <a:spLocks/>
          </p:cNvSpPr>
          <p:nvPr/>
        </p:nvSpPr>
        <p:spPr bwMode="white">
          <a:xfrm>
            <a:off x="403762" y="198514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Load dataset and inspection</a:t>
            </a:r>
          </a:p>
        </p:txBody>
      </p:sp>
      <p:pic>
        <p:nvPicPr>
          <p:cNvPr id="6" name="Picture 5">
            <a:extLst>
              <a:ext uri="{FF2B5EF4-FFF2-40B4-BE49-F238E27FC236}">
                <a16:creationId xmlns:a16="http://schemas.microsoft.com/office/drawing/2014/main" id="{8EE18A0F-317D-9131-E1F4-94D4F93978A8}"/>
              </a:ext>
            </a:extLst>
          </p:cNvPr>
          <p:cNvPicPr>
            <a:picLocks noChangeAspect="1"/>
          </p:cNvPicPr>
          <p:nvPr/>
        </p:nvPicPr>
        <p:blipFill>
          <a:blip r:embed="rId3"/>
          <a:stretch>
            <a:fillRect/>
          </a:stretch>
        </p:blipFill>
        <p:spPr>
          <a:xfrm>
            <a:off x="5143500" y="1412408"/>
            <a:ext cx="4207723" cy="5328836"/>
          </a:xfrm>
          <a:prstGeom prst="rect">
            <a:avLst/>
          </a:prstGeom>
        </p:spPr>
      </p:pic>
    </p:spTree>
    <p:extLst>
      <p:ext uri="{BB962C8B-B14F-4D97-AF65-F5344CB8AC3E}">
        <p14:creationId xmlns:p14="http://schemas.microsoft.com/office/powerpoint/2010/main" val="238642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6FE8-7EF9-7CE1-E340-66295BADD4F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12698A3-B081-8C71-F434-681343E9B7D3}"/>
              </a:ext>
            </a:extLst>
          </p:cNvPr>
          <p:cNvSpPr txBox="1">
            <a:spLocks/>
          </p:cNvSpPr>
          <p:nvPr/>
        </p:nvSpPr>
        <p:spPr>
          <a:xfrm>
            <a:off x="1168910" y="2170724"/>
            <a:ext cx="3711700" cy="199136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2: Deploy App locally</a:t>
            </a:r>
          </a:p>
        </p:txBody>
      </p:sp>
      <p:sp>
        <p:nvSpPr>
          <p:cNvPr id="3" name="Slide Number Placeholder 2">
            <a:extLst>
              <a:ext uri="{FF2B5EF4-FFF2-40B4-BE49-F238E27FC236}">
                <a16:creationId xmlns:a16="http://schemas.microsoft.com/office/drawing/2014/main" id="{602C9318-EB8F-0A06-517B-095F6C703CE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30</a:t>
            </a:fld>
            <a:endParaRPr lang="en-US" b="1" dirty="0"/>
          </a:p>
        </p:txBody>
      </p:sp>
      <p:sp>
        <p:nvSpPr>
          <p:cNvPr id="2" name="Title 2">
            <a:extLst>
              <a:ext uri="{FF2B5EF4-FFF2-40B4-BE49-F238E27FC236}">
                <a16:creationId xmlns:a16="http://schemas.microsoft.com/office/drawing/2014/main" id="{F3E1F8F6-F457-9E36-2BD7-02746ACD89A8}"/>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5" name="Picture 4">
            <a:extLst>
              <a:ext uri="{FF2B5EF4-FFF2-40B4-BE49-F238E27FC236}">
                <a16:creationId xmlns:a16="http://schemas.microsoft.com/office/drawing/2014/main" id="{E3D7C9FD-120E-C439-AC2C-E840C7C0EDAD}"/>
              </a:ext>
            </a:extLst>
          </p:cNvPr>
          <p:cNvPicPr>
            <a:picLocks noChangeAspect="1"/>
          </p:cNvPicPr>
          <p:nvPr/>
        </p:nvPicPr>
        <p:blipFill>
          <a:blip r:embed="rId3"/>
          <a:stretch>
            <a:fillRect/>
          </a:stretch>
        </p:blipFill>
        <p:spPr>
          <a:xfrm>
            <a:off x="5143500" y="749747"/>
            <a:ext cx="5051487" cy="5891050"/>
          </a:xfrm>
          <a:prstGeom prst="rect">
            <a:avLst/>
          </a:prstGeom>
        </p:spPr>
      </p:pic>
    </p:spTree>
    <p:extLst>
      <p:ext uri="{BB962C8B-B14F-4D97-AF65-F5344CB8AC3E}">
        <p14:creationId xmlns:p14="http://schemas.microsoft.com/office/powerpoint/2010/main" val="1821122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B3FF5-912C-67EB-3758-29FCB478FF4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182A95-D114-9BAB-5E05-17811FDA5308}"/>
              </a:ext>
            </a:extLst>
          </p:cNvPr>
          <p:cNvSpPr txBox="1">
            <a:spLocks/>
          </p:cNvSpPr>
          <p:nvPr/>
        </p:nvSpPr>
        <p:spPr>
          <a:xfrm>
            <a:off x="5537836" y="677842"/>
            <a:ext cx="2245994" cy="5970795"/>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3 : Visualization of deployment Performance</a:t>
            </a:r>
          </a:p>
        </p:txBody>
      </p:sp>
      <p:sp>
        <p:nvSpPr>
          <p:cNvPr id="3" name="Slide Number Placeholder 2">
            <a:extLst>
              <a:ext uri="{FF2B5EF4-FFF2-40B4-BE49-F238E27FC236}">
                <a16:creationId xmlns:a16="http://schemas.microsoft.com/office/drawing/2014/main" id="{6F819663-12E6-A443-A4A5-5085CC4B79D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31</a:t>
            </a:fld>
            <a:endParaRPr lang="en-US" b="1" dirty="0"/>
          </a:p>
        </p:txBody>
      </p:sp>
      <p:sp>
        <p:nvSpPr>
          <p:cNvPr id="2" name="Title 2">
            <a:extLst>
              <a:ext uri="{FF2B5EF4-FFF2-40B4-BE49-F238E27FC236}">
                <a16:creationId xmlns:a16="http://schemas.microsoft.com/office/drawing/2014/main" id="{433D40C0-EF8C-06D9-56D3-03EF0EA875C2}"/>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6" name="Picture 5">
            <a:extLst>
              <a:ext uri="{FF2B5EF4-FFF2-40B4-BE49-F238E27FC236}">
                <a16:creationId xmlns:a16="http://schemas.microsoft.com/office/drawing/2014/main" id="{4E81A638-3611-2D31-CF22-41457A3E2275}"/>
              </a:ext>
            </a:extLst>
          </p:cNvPr>
          <p:cNvPicPr>
            <a:picLocks noChangeAspect="1"/>
          </p:cNvPicPr>
          <p:nvPr/>
        </p:nvPicPr>
        <p:blipFill>
          <a:blip r:embed="rId3"/>
          <a:stretch>
            <a:fillRect/>
          </a:stretch>
        </p:blipFill>
        <p:spPr>
          <a:xfrm>
            <a:off x="7783830" y="-1"/>
            <a:ext cx="4408170" cy="6870091"/>
          </a:xfrm>
          <a:prstGeom prst="rect">
            <a:avLst/>
          </a:prstGeom>
        </p:spPr>
      </p:pic>
      <p:pic>
        <p:nvPicPr>
          <p:cNvPr id="9" name="Picture 8">
            <a:extLst>
              <a:ext uri="{FF2B5EF4-FFF2-40B4-BE49-F238E27FC236}">
                <a16:creationId xmlns:a16="http://schemas.microsoft.com/office/drawing/2014/main" id="{FE15A510-85CA-4906-B104-C25F4FCD5A36}"/>
              </a:ext>
            </a:extLst>
          </p:cNvPr>
          <p:cNvPicPr>
            <a:picLocks noChangeAspect="1"/>
          </p:cNvPicPr>
          <p:nvPr/>
        </p:nvPicPr>
        <p:blipFill>
          <a:blip r:embed="rId4"/>
          <a:stretch>
            <a:fillRect/>
          </a:stretch>
        </p:blipFill>
        <p:spPr>
          <a:xfrm>
            <a:off x="299087" y="733613"/>
            <a:ext cx="5238750" cy="5915025"/>
          </a:xfrm>
          <a:prstGeom prst="rect">
            <a:avLst/>
          </a:prstGeom>
        </p:spPr>
      </p:pic>
    </p:spTree>
    <p:extLst>
      <p:ext uri="{BB962C8B-B14F-4D97-AF65-F5344CB8AC3E}">
        <p14:creationId xmlns:p14="http://schemas.microsoft.com/office/powerpoint/2010/main" val="486275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5D506-87AE-8C82-9BBB-96CA33F199F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98F33B5-8DF3-FBD7-ECD8-4C756EF92014}"/>
              </a:ext>
            </a:extLst>
          </p:cNvPr>
          <p:cNvSpPr txBox="1">
            <a:spLocks/>
          </p:cNvSpPr>
          <p:nvPr/>
        </p:nvSpPr>
        <p:spPr>
          <a:xfrm>
            <a:off x="1217428" y="924386"/>
            <a:ext cx="8585791" cy="525577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1.  Deployment Success: The </a:t>
            </a:r>
            <a:r>
              <a:rPr lang="en-US" sz="1600" b="1" dirty="0" err="1"/>
              <a:t>XGBoost</a:t>
            </a:r>
            <a:r>
              <a:rPr lang="en-US" sz="1600" b="1" dirty="0"/>
              <a:t> model was successfully wrapped into an interactive web application using </a:t>
            </a:r>
            <a:r>
              <a:rPr lang="en-US" sz="1600" b="1" dirty="0" err="1"/>
              <a:t>Gradio</a:t>
            </a:r>
            <a:r>
              <a:rPr lang="en-US" sz="1600" b="1" dirty="0"/>
              <a:t>. </a:t>
            </a:r>
          </a:p>
          <a:p>
            <a:r>
              <a:rPr lang="en-US" sz="1600" b="1" dirty="0"/>
              <a:t>     The app provides a user-friendly interface for generating sales forecasts for a specified number of future months and </a:t>
            </a:r>
          </a:p>
          <a:p>
            <a:r>
              <a:rPr lang="en-US" sz="1600" b="1" dirty="0"/>
              <a:t>     reports on its processing time, demonstrating efficient performance.</a:t>
            </a:r>
          </a:p>
          <a:p>
            <a:endParaRPr lang="en-US" sz="1600" b="1" dirty="0"/>
          </a:p>
          <a:p>
            <a:pPr marL="228600" indent="-228600">
              <a:buAutoNum type="arabicPeriod" startAt="2"/>
            </a:pPr>
            <a:r>
              <a:rPr lang="en-US" sz="1600" b="1" dirty="0"/>
              <a:t>Model Performance: The core of the model's predictive power comes from its ability to learn from time-based features. The feature importance plot reveals that 'lag1' (the sales from the previous month) is by far the most influential factor.</a:t>
            </a:r>
          </a:p>
          <a:p>
            <a:pPr marL="228600" indent="-228600">
              <a:buAutoNum type="arabicPeriod" startAt="2"/>
            </a:pPr>
            <a:endParaRPr lang="en-US" sz="1600" b="1" dirty="0"/>
          </a:p>
          <a:p>
            <a:pPr marL="228600" indent="-228600">
              <a:buAutoNum type="arabicPeriod" startAt="2"/>
            </a:pPr>
            <a:r>
              <a:rPr lang="en-US" sz="1600" b="1" dirty="0"/>
              <a:t>This is logical and expected in sales forecasting, as recent performance is</a:t>
            </a:r>
          </a:p>
          <a:p>
            <a:r>
              <a:rPr lang="en-US" sz="1600" b="1" dirty="0"/>
              <a:t>    often the best predictor of future performance. Other features like the month and quarter also contribute, capturing seasonal patterns.</a:t>
            </a:r>
          </a:p>
          <a:p>
            <a:endParaRPr lang="en-US" sz="1600" b="1" dirty="0"/>
          </a:p>
          <a:p>
            <a:pPr marL="228600" indent="-228600">
              <a:buAutoNum type="arabicPeriod" startAt="4"/>
            </a:pPr>
            <a:r>
              <a:rPr lang="en-US" sz="1600" b="1" dirty="0"/>
              <a:t>Visualization Insights: The "Historical vs. Forecast" chart demonstrates the model's ability to project the learned trend into the future. The forecast continues the general upward or downward trend observed in the most recent historical data, which is a direct result of the high importance of lag features.</a:t>
            </a:r>
          </a:p>
        </p:txBody>
      </p:sp>
      <p:sp>
        <p:nvSpPr>
          <p:cNvPr id="3" name="Slide Number Placeholder 2">
            <a:extLst>
              <a:ext uri="{FF2B5EF4-FFF2-40B4-BE49-F238E27FC236}">
                <a16:creationId xmlns:a16="http://schemas.microsoft.com/office/drawing/2014/main" id="{8493D476-696C-EDC2-AB3F-E368A13D4D7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32</a:t>
            </a:fld>
            <a:endParaRPr lang="en-US" b="1" dirty="0"/>
          </a:p>
        </p:txBody>
      </p:sp>
      <p:sp>
        <p:nvSpPr>
          <p:cNvPr id="2" name="Title 2">
            <a:extLst>
              <a:ext uri="{FF2B5EF4-FFF2-40B4-BE49-F238E27FC236}">
                <a16:creationId xmlns:a16="http://schemas.microsoft.com/office/drawing/2014/main" id="{FE686F77-DFB6-151D-0133-C3629AF3EBE3}"/>
              </a:ext>
            </a:extLst>
          </p:cNvPr>
          <p:cNvSpPr txBox="1">
            <a:spLocks/>
          </p:cNvSpPr>
          <p:nvPr/>
        </p:nvSpPr>
        <p:spPr>
          <a:xfrm>
            <a:off x="1484766" y="209362"/>
            <a:ext cx="80511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2272179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CE56-89F6-80E4-29A6-938C4FA27F0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4AAE9496-A2F1-9030-D956-8CCC588740D6}"/>
              </a:ext>
            </a:extLst>
          </p:cNvPr>
          <p:cNvSpPr txBox="1">
            <a:spLocks/>
          </p:cNvSpPr>
          <p:nvPr/>
        </p:nvSpPr>
        <p:spPr>
          <a:xfrm>
            <a:off x="1773371" y="908345"/>
            <a:ext cx="7710871" cy="527181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RECOMMENDATIONS:</a:t>
            </a:r>
          </a:p>
          <a:p>
            <a:endParaRPr lang="en-US" sz="1200" b="1" dirty="0"/>
          </a:p>
          <a:p>
            <a:pPr marL="228600" indent="-228600">
              <a:buAutoNum type="arabicPeriod"/>
            </a:pPr>
            <a:r>
              <a:rPr lang="en-US" sz="1400" b="1" dirty="0"/>
              <a:t>Address Data Limitations: The primary limitation of this model is the small dataset (15 months). This is insufficient to reliably capture yearly seasonality. The model's performance and trustworthiness would increase significantly with more data. It is highly recommended to collect at least 24-36 months of sales data.</a:t>
            </a:r>
          </a:p>
          <a:p>
            <a:endParaRPr lang="en-US" sz="1400" b="1" dirty="0"/>
          </a:p>
          <a:p>
            <a:pPr marL="228600" indent="-228600">
              <a:buAutoNum type="arabicPeriod" startAt="2"/>
            </a:pPr>
            <a:r>
              <a:rPr lang="en-US" sz="1400" b="1" dirty="0"/>
              <a:t>Refine Feature Engineering: With more data, more sophisticated features could be engineered. This could include adding holiday flags (e.g., for major local holidays in Penang), creating more complex lag combinations, or including rolling standard deviations to capture volatility.</a:t>
            </a:r>
          </a:p>
          <a:p>
            <a:pPr marL="228600" indent="-228600">
              <a:buAutoNum type="arabicPeriod" startAt="2"/>
            </a:pPr>
            <a:endParaRPr lang="en-US" sz="1400" b="1" dirty="0"/>
          </a:p>
          <a:p>
            <a:pPr marL="228600" indent="-228600">
              <a:buAutoNum type="arabicPeriod" startAt="2"/>
            </a:pPr>
            <a:r>
              <a:rPr lang="en-US" sz="1400" b="1" dirty="0"/>
              <a:t>Monitor Model Performance: A deployed model's accuracy can degrade over time as market conditions change. It is recommended to periodically retrain the model with new sales data (e.g., every quarter) to ensure it remains accurate.</a:t>
            </a:r>
          </a:p>
          <a:p>
            <a:endParaRPr lang="en-US" sz="1400" b="1" dirty="0"/>
          </a:p>
          <a:p>
            <a:r>
              <a:rPr lang="en-US" sz="1400" b="1" dirty="0"/>
              <a:t>4.  Consider Confidence Intervals: While the current app provides a point forecast, advanced versions     could include prediction intervals (an upper and lower bound). This would give users a better sense of the forecast's uncertainty, which is crucial for business </a:t>
            </a:r>
            <a:r>
              <a:rPr lang="en-US" sz="1400" b="1" dirty="0" err="1"/>
              <a:t>planning.CONCLUSION:The</a:t>
            </a:r>
            <a:r>
              <a:rPr lang="en-US" sz="1400" b="1" dirty="0"/>
              <a:t> deployed </a:t>
            </a:r>
            <a:r>
              <a:rPr lang="en-US" sz="1400" b="1" dirty="0" err="1"/>
              <a:t>Gradio</a:t>
            </a:r>
            <a:r>
              <a:rPr lang="en-US" sz="1400" b="1" dirty="0"/>
              <a:t> application serves as an effective proof-of-concept, demonstrating how a powerful machine learning model like </a:t>
            </a:r>
            <a:r>
              <a:rPr lang="en-US" sz="1400" b="1" dirty="0" err="1"/>
              <a:t>XGBoost</a:t>
            </a:r>
            <a:r>
              <a:rPr lang="en-US" sz="1400" b="1" dirty="0"/>
              <a:t> can be made accessible for business users. While the current predictions should be used with caution due to data limitations, the framework is solid. The top priority for improving this  tool is to expand the historical dataset.</a:t>
            </a:r>
          </a:p>
        </p:txBody>
      </p:sp>
      <p:sp>
        <p:nvSpPr>
          <p:cNvPr id="3" name="Slide Number Placeholder 2">
            <a:extLst>
              <a:ext uri="{FF2B5EF4-FFF2-40B4-BE49-F238E27FC236}">
                <a16:creationId xmlns:a16="http://schemas.microsoft.com/office/drawing/2014/main" id="{4CE7915C-4CB8-DC6D-CD20-774AD83BCCF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33</a:t>
            </a:fld>
            <a:endParaRPr lang="en-US" b="1" dirty="0"/>
          </a:p>
        </p:txBody>
      </p:sp>
      <p:sp>
        <p:nvSpPr>
          <p:cNvPr id="2" name="Title 2">
            <a:extLst>
              <a:ext uri="{FF2B5EF4-FFF2-40B4-BE49-F238E27FC236}">
                <a16:creationId xmlns:a16="http://schemas.microsoft.com/office/drawing/2014/main" id="{D4BE0FC5-06EF-CAEC-192F-B5D71E0D52A2}"/>
              </a:ext>
            </a:extLst>
          </p:cNvPr>
          <p:cNvSpPr txBox="1">
            <a:spLocks/>
          </p:cNvSpPr>
          <p:nvPr/>
        </p:nvSpPr>
        <p:spPr>
          <a:xfrm>
            <a:off x="1857792" y="161424"/>
            <a:ext cx="8476415" cy="10293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851867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906C-1A0B-C68E-CD3F-0F069E0778D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D36F8C-19B4-BF78-4EB7-F75DE44F7BC7}"/>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34</a:t>
            </a:fld>
            <a:endParaRPr lang="en-US" b="1" dirty="0"/>
          </a:p>
        </p:txBody>
      </p:sp>
      <p:sp>
        <p:nvSpPr>
          <p:cNvPr id="2" name="Title 2">
            <a:extLst>
              <a:ext uri="{FF2B5EF4-FFF2-40B4-BE49-F238E27FC236}">
                <a16:creationId xmlns:a16="http://schemas.microsoft.com/office/drawing/2014/main" id="{4D641BB7-3824-4729-27D3-807BCAB29941}"/>
              </a:ext>
            </a:extLst>
          </p:cNvPr>
          <p:cNvSpPr txBox="1">
            <a:spLocks/>
          </p:cNvSpPr>
          <p:nvPr/>
        </p:nvSpPr>
        <p:spPr>
          <a:xfrm>
            <a:off x="3707778" y="-1"/>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
        <p:nvSpPr>
          <p:cNvPr id="5" name="Rectangle 1">
            <a:extLst>
              <a:ext uri="{FF2B5EF4-FFF2-40B4-BE49-F238E27FC236}">
                <a16:creationId xmlns:a16="http://schemas.microsoft.com/office/drawing/2014/main" id="{273A1DE7-F234-B2D7-C49D-FAD431FF5706}"/>
              </a:ext>
            </a:extLst>
          </p:cNvPr>
          <p:cNvSpPr>
            <a:spLocks noChangeArrowheads="1"/>
          </p:cNvSpPr>
          <p:nvPr/>
        </p:nvSpPr>
        <p:spPr bwMode="auto">
          <a:xfrm>
            <a:off x="1054412" y="1115455"/>
            <a:ext cx="1079755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b="1" dirty="0">
                <a:latin typeface="+mj-lt"/>
              </a:rPr>
              <a:t>1. Data Preparation is Foundational</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Garbage in, garbage out. Errors in initial data handling, like undefined variables or incorrect data types, halt the entire analysis and must be fixed before any modeling can begin.</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2. EDA Exposes Critical Limitations</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Thorough Exploratory Data Analysis is non-negotiable. It would have immediately flagged the small </a:t>
            </a:r>
          </a:p>
          <a:p>
            <a:pPr lvl="0" defTabSz="914400" eaLnBrk="0" fontAlgn="base" hangingPunct="0">
              <a:spcBef>
                <a:spcPct val="0"/>
              </a:spcBef>
              <a:spcAft>
                <a:spcPct val="0"/>
              </a:spcAft>
            </a:pPr>
            <a:r>
              <a:rPr lang="en-US" altLang="en-US" sz="2000" b="1" dirty="0">
                <a:latin typeface="+mj-lt"/>
              </a:rPr>
              <a:t>dataset size (15 months) as a major risk, setting realistic expectations for model performance from the start.</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3. The Best Model Needs Good Data</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Advanced models like </a:t>
            </a:r>
            <a:r>
              <a:rPr lang="en-US" altLang="en-US" sz="2000" b="1" dirty="0" err="1">
                <a:latin typeface="+mj-lt"/>
              </a:rPr>
              <a:t>XGBoost</a:t>
            </a:r>
            <a:r>
              <a:rPr lang="en-US" altLang="en-US" sz="2000" b="1" dirty="0">
                <a:latin typeface="+mj-lt"/>
              </a:rPr>
              <a:t> are not magic. Even the most powerful algorithm will fail to produce reliable results, indicated by the negative R-squared values, if the underlying data is insufficient or too volatile.</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175284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CD047-4495-9BCA-E92E-D9270D905E5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1E9E31-DA2E-9B42-A82F-CB7FBD44EF84}"/>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35</a:t>
            </a:fld>
            <a:endParaRPr lang="en-US" b="1" dirty="0"/>
          </a:p>
        </p:txBody>
      </p:sp>
      <p:sp>
        <p:nvSpPr>
          <p:cNvPr id="5" name="Rectangle 1">
            <a:extLst>
              <a:ext uri="{FF2B5EF4-FFF2-40B4-BE49-F238E27FC236}">
                <a16:creationId xmlns:a16="http://schemas.microsoft.com/office/drawing/2014/main" id="{2E14C3B1-D3F4-7B87-758E-B05E683C35EB}"/>
              </a:ext>
            </a:extLst>
          </p:cNvPr>
          <p:cNvSpPr>
            <a:spLocks noChangeArrowheads="1"/>
          </p:cNvSpPr>
          <p:nvPr/>
        </p:nvSpPr>
        <p:spPr bwMode="auto">
          <a:xfrm>
            <a:off x="1235166" y="1213008"/>
            <a:ext cx="1002646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b="1" dirty="0">
                <a:latin typeface="+mj-lt"/>
              </a:rPr>
              <a:t>4. Metrics Must Be Interpreted Holistically</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Relying on a single accuracy metric is misleading. While </a:t>
            </a:r>
            <a:r>
              <a:rPr lang="en-US" altLang="en-US" sz="2400" b="1" dirty="0" err="1">
                <a:latin typeface="+mj-lt"/>
              </a:rPr>
              <a:t>XGBoost</a:t>
            </a:r>
            <a:r>
              <a:rPr lang="en-US" altLang="en-US" sz="2400" b="1" dirty="0">
                <a:latin typeface="+mj-lt"/>
              </a:rPr>
              <a:t> had the lowest error (MAE/RMSE), the negative R-squared across all models was the crucial insight, revealing that none were trustworthy for real-world use.</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5. Deployment Has Environmental Hurdles</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A model working locally doesn't guarantee smooth deployment. External factors, such as antivirus software blocking a file transfer for the </a:t>
            </a:r>
            <a:r>
              <a:rPr lang="en-US" altLang="en-US" sz="2400" b="1" dirty="0" err="1">
                <a:latin typeface="+mj-lt"/>
              </a:rPr>
              <a:t>Gradio</a:t>
            </a:r>
            <a:r>
              <a:rPr lang="en-US" altLang="en-US" sz="2400" b="1" dirty="0">
                <a:latin typeface="+mj-lt"/>
              </a:rPr>
              <a:t> app, can unexpectedly break the process, requiring practical workarounds like local-only hosting.</a:t>
            </a:r>
            <a:endParaRPr kumimoji="0" lang="en-US" altLang="en-US" sz="2400" b="1" i="0" u="none" strike="noStrike" cap="none" normalizeH="0" baseline="0" dirty="0">
              <a:ln>
                <a:noFill/>
              </a:ln>
              <a:solidFill>
                <a:schemeClr val="tx1"/>
              </a:solidFill>
              <a:effectLst/>
              <a:latin typeface="+mj-lt"/>
            </a:endParaRPr>
          </a:p>
        </p:txBody>
      </p:sp>
      <p:sp>
        <p:nvSpPr>
          <p:cNvPr id="4" name="Title 2">
            <a:extLst>
              <a:ext uri="{FF2B5EF4-FFF2-40B4-BE49-F238E27FC236}">
                <a16:creationId xmlns:a16="http://schemas.microsoft.com/office/drawing/2014/main" id="{EDE3F2B1-74EC-6740-36E3-13B3512A1052}"/>
              </a:ext>
            </a:extLst>
          </p:cNvPr>
          <p:cNvSpPr txBox="1">
            <a:spLocks/>
          </p:cNvSpPr>
          <p:nvPr/>
        </p:nvSpPr>
        <p:spPr>
          <a:xfrm>
            <a:off x="3213084" y="-37524"/>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Tree>
    <p:extLst>
      <p:ext uri="{BB962C8B-B14F-4D97-AF65-F5344CB8AC3E}">
        <p14:creationId xmlns:p14="http://schemas.microsoft.com/office/powerpoint/2010/main" val="2707459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24DB9-4EBC-359A-E431-F5FA7F555F1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800867-935C-EA50-1320-8A5F3085673B}"/>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36</a:t>
            </a:fld>
            <a:endParaRPr lang="en-US" b="1" dirty="0"/>
          </a:p>
        </p:txBody>
      </p:sp>
      <p:sp>
        <p:nvSpPr>
          <p:cNvPr id="2" name="Title 2">
            <a:extLst>
              <a:ext uri="{FF2B5EF4-FFF2-40B4-BE49-F238E27FC236}">
                <a16:creationId xmlns:a16="http://schemas.microsoft.com/office/drawing/2014/main" id="{B6247FA6-01B6-0C76-00C7-B788114D8B8B}"/>
              </a:ext>
            </a:extLst>
          </p:cNvPr>
          <p:cNvSpPr txBox="1">
            <a:spLocks/>
          </p:cNvSpPr>
          <p:nvPr/>
        </p:nvSpPr>
        <p:spPr>
          <a:xfrm>
            <a:off x="2737654" y="0"/>
            <a:ext cx="7533397"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Summary &amp; Future Work</a:t>
            </a:r>
          </a:p>
          <a:p>
            <a:pPr>
              <a:lnSpc>
                <a:spcPct val="100000"/>
              </a:lnSpc>
            </a:pPr>
            <a:r>
              <a:rPr lang="en-US" sz="4400" b="1" dirty="0"/>
              <a:t> </a:t>
            </a:r>
          </a:p>
        </p:txBody>
      </p:sp>
      <p:graphicFrame>
        <p:nvGraphicFramePr>
          <p:cNvPr id="5" name="Table 4">
            <a:extLst>
              <a:ext uri="{FF2B5EF4-FFF2-40B4-BE49-F238E27FC236}">
                <a16:creationId xmlns:a16="http://schemas.microsoft.com/office/drawing/2014/main" id="{6F95243E-4919-9E00-AE0C-EBC4E905B88B}"/>
              </a:ext>
            </a:extLst>
          </p:cNvPr>
          <p:cNvGraphicFramePr>
            <a:graphicFrameLocks noGrp="1"/>
          </p:cNvGraphicFramePr>
          <p:nvPr>
            <p:extLst>
              <p:ext uri="{D42A27DB-BD31-4B8C-83A1-F6EECF244321}">
                <p14:modId xmlns:p14="http://schemas.microsoft.com/office/powerpoint/2010/main" val="1980625885"/>
              </p:ext>
            </p:extLst>
          </p:nvPr>
        </p:nvGraphicFramePr>
        <p:xfrm>
          <a:off x="987056" y="917832"/>
          <a:ext cx="10664455" cy="4900462"/>
        </p:xfrm>
        <a:graphic>
          <a:graphicData uri="http://schemas.openxmlformats.org/drawingml/2006/table">
            <a:tbl>
              <a:tblPr/>
              <a:tblGrid>
                <a:gridCol w="2554744">
                  <a:extLst>
                    <a:ext uri="{9D8B030D-6E8A-4147-A177-3AD203B41FA5}">
                      <a16:colId xmlns:a16="http://schemas.microsoft.com/office/drawing/2014/main" val="1512037003"/>
                    </a:ext>
                  </a:extLst>
                </a:gridCol>
                <a:gridCol w="8109711">
                  <a:extLst>
                    <a:ext uri="{9D8B030D-6E8A-4147-A177-3AD203B41FA5}">
                      <a16:colId xmlns:a16="http://schemas.microsoft.com/office/drawing/2014/main" val="3732016424"/>
                    </a:ext>
                  </a:extLst>
                </a:gridCol>
              </a:tblGrid>
              <a:tr h="149125">
                <a:tc>
                  <a:txBody>
                    <a:bodyPr/>
                    <a:lstStyle/>
                    <a:p>
                      <a:pPr marL="0" algn="l" defTabSz="457200" rtl="0" eaLnBrk="1" latinLnBrk="0" hangingPunct="1">
                        <a:buNone/>
                      </a:pPr>
                      <a:r>
                        <a:rPr lang="en-US" sz="2800" b="1" kern="1200" dirty="0">
                          <a:solidFill>
                            <a:schemeClr val="tx1"/>
                          </a:solidFill>
                          <a:latin typeface="+mn-lt"/>
                          <a:ea typeface="+mn-ea"/>
                          <a:cs typeface="+mn-cs"/>
                        </a:rPr>
                        <a:t>Item</a:t>
                      </a:r>
                    </a:p>
                  </a:txBody>
                  <a:tcPr marL="37281" marR="37281" marT="18641" marB="18641" anchor="ctr">
                    <a:lnL>
                      <a:noFill/>
                    </a:lnL>
                    <a:lnR>
                      <a:noFill/>
                    </a:lnR>
                    <a:lnT>
                      <a:noFill/>
                    </a:lnT>
                    <a:lnB>
                      <a:noFill/>
                    </a:lnB>
                    <a:noFill/>
                  </a:tcPr>
                </a:tc>
                <a:tc>
                  <a:txBody>
                    <a:bodyPr/>
                    <a:lstStyle/>
                    <a:p>
                      <a:pPr marL="0" algn="l" defTabSz="457200" rtl="0" eaLnBrk="1" latinLnBrk="0" hangingPunct="1">
                        <a:buNone/>
                      </a:pPr>
                      <a:r>
                        <a:rPr lang="en-US" sz="2800" b="1" kern="1200" dirty="0">
                          <a:solidFill>
                            <a:schemeClr val="tx1"/>
                          </a:solidFill>
                          <a:latin typeface="+mn-lt"/>
                          <a:ea typeface="+mn-ea"/>
                          <a:cs typeface="+mn-cs"/>
                        </a:rPr>
                        <a:t>Summary &amp; Future Work</a:t>
                      </a:r>
                    </a:p>
                  </a:txBody>
                  <a:tcPr marL="37281" marR="37281" marT="18641" marB="18641" anchor="ctr">
                    <a:lnL>
                      <a:noFill/>
                    </a:lnL>
                    <a:lnR>
                      <a:noFill/>
                    </a:lnR>
                    <a:lnT>
                      <a:noFill/>
                    </a:lnT>
                    <a:lnB>
                      <a:noFill/>
                    </a:lnB>
                    <a:noFill/>
                  </a:tcPr>
                </a:tc>
                <a:extLst>
                  <a:ext uri="{0D108BD9-81ED-4DB2-BD59-A6C34878D82A}">
                    <a16:rowId xmlns:a16="http://schemas.microsoft.com/office/drawing/2014/main" val="3105920510"/>
                  </a:ext>
                </a:extLst>
              </a:tr>
              <a:tr h="596499">
                <a:tc>
                  <a:txBody>
                    <a:bodyPr/>
                    <a:lstStyle/>
                    <a:p>
                      <a:pPr marL="0" algn="l" defTabSz="457200" rtl="0" eaLnBrk="1" latinLnBrk="0" hangingPunct="1">
                        <a:buNone/>
                      </a:pPr>
                      <a:r>
                        <a:rPr lang="en-US" b="1" dirty="0"/>
                        <a:t>Best Performing Model</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err="1"/>
                        <a:t>XGBoost</a:t>
                      </a:r>
                      <a:r>
                        <a:rPr lang="en-US" sz="1600" dirty="0"/>
                        <a:t> delivered the highest accuracy with the lowest prediction error. </a:t>
                      </a:r>
                      <a:r>
                        <a:rPr lang="en-US" sz="1600" b="1" dirty="0"/>
                        <a:t>To fine-tuned with more data</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2082658918"/>
                  </a:ext>
                </a:extLst>
              </a:tr>
              <a:tr h="1043873">
                <a:tc>
                  <a:txBody>
                    <a:bodyPr/>
                    <a:lstStyle/>
                    <a:p>
                      <a:pPr marL="0" algn="l" defTabSz="457200" rtl="0" eaLnBrk="1" latinLnBrk="0" hangingPunct="1">
                        <a:buNone/>
                      </a:pPr>
                      <a:r>
                        <a:rPr lang="en-US" b="1" dirty="0"/>
                        <a:t>Critical Reliability Issue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All models are currently </a:t>
                      </a:r>
                      <a:r>
                        <a:rPr lang="en-US" sz="1600" b="1" dirty="0"/>
                        <a:t>unreliable</a:t>
                      </a:r>
                      <a:r>
                        <a:rPr lang="en-US" sz="1600" dirty="0"/>
                        <a:t>, proven by negative R-squared values.</a:t>
                      </a:r>
                    </a:p>
                    <a:p>
                      <a:pPr marL="0" algn="l" defTabSz="457200" rtl="0" eaLnBrk="1" latinLnBrk="0" hangingPunct="1">
                        <a:buFont typeface="Arial" panose="020B0604020202020204" pitchFamily="34" charset="0"/>
                        <a:buNone/>
                      </a:pPr>
                      <a:r>
                        <a:rPr lang="en-US" sz="1600" b="1" kern="1200" dirty="0">
                          <a:solidFill>
                            <a:schemeClr val="tx1"/>
                          </a:solidFill>
                          <a:latin typeface="+mn-lt"/>
                          <a:ea typeface="+mn-ea"/>
                          <a:cs typeface="+mn-cs"/>
                        </a:rPr>
                        <a:t>To address by exploring more and hybrid models to improve R-square readings</a:t>
                      </a:r>
                    </a:p>
                  </a:txBody>
                  <a:tcPr marL="37281" marR="37281" marT="18641" marB="18641" anchor="ctr">
                    <a:lnL>
                      <a:noFill/>
                    </a:lnL>
                    <a:lnR>
                      <a:noFill/>
                    </a:lnR>
                    <a:lnT>
                      <a:noFill/>
                    </a:lnT>
                    <a:lnB>
                      <a:noFill/>
                    </a:lnB>
                    <a:noFill/>
                  </a:tcPr>
                </a:tc>
                <a:extLst>
                  <a:ext uri="{0D108BD9-81ED-4DB2-BD59-A6C34878D82A}">
                    <a16:rowId xmlns:a16="http://schemas.microsoft.com/office/drawing/2014/main" val="3215623751"/>
                  </a:ext>
                </a:extLst>
              </a:tr>
              <a:tr h="708342">
                <a:tc>
                  <a:txBody>
                    <a:bodyPr/>
                    <a:lstStyle/>
                    <a:p>
                      <a:pPr marL="0" algn="l" defTabSz="457200" rtl="0" eaLnBrk="1" latinLnBrk="0" hangingPunct="1">
                        <a:buNone/>
                      </a:pPr>
                      <a:r>
                        <a:rPr lang="en-US" b="1" dirty="0"/>
                        <a:t>Root Cause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The dataset is </a:t>
                      </a:r>
                      <a:r>
                        <a:rPr lang="en-US" sz="1600" b="1" dirty="0"/>
                        <a:t>too small</a:t>
                      </a:r>
                      <a:r>
                        <a:rPr lang="en-US" sz="1600" dirty="0"/>
                        <a:t> (only 15 months) to establish a trustworthy predictive pattern. </a:t>
                      </a:r>
                      <a:r>
                        <a:rPr lang="en-US" sz="1600" b="1" dirty="0"/>
                        <a:t>To increase depth of dataset ranges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722251217"/>
                  </a:ext>
                </a:extLst>
              </a:tr>
              <a:tr h="1043873">
                <a:tc>
                  <a:txBody>
                    <a:bodyPr/>
                    <a:lstStyle/>
                    <a:p>
                      <a:pPr marL="0" algn="l" defTabSz="457200" rtl="0" eaLnBrk="1" latinLnBrk="0" hangingPunct="1">
                        <a:buNone/>
                      </a:pPr>
                      <a:r>
                        <a:rPr lang="en-US" b="1" dirty="0"/>
                        <a:t>Primary Future Action</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Collect more historical data</a:t>
                      </a:r>
                      <a:r>
                        <a:rPr lang="en-US" sz="1600" dirty="0"/>
                        <a:t> (aim for 24-36 months).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882685414"/>
                  </a:ext>
                </a:extLst>
              </a:tr>
              <a:tr h="1043873">
                <a:tc>
                  <a:txBody>
                    <a:bodyPr/>
                    <a:lstStyle/>
                    <a:p>
                      <a:pPr marL="0" algn="l" defTabSz="457200" rtl="0" eaLnBrk="1" latinLnBrk="0" hangingPunct="1">
                        <a:buNone/>
                      </a:pPr>
                      <a:r>
                        <a:rPr lang="en-US" b="1" dirty="0"/>
                        <a:t>Next Step</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Retrain the models</a:t>
                      </a:r>
                      <a:r>
                        <a:rPr lang="en-US" sz="1600" dirty="0"/>
                        <a:t> once a larger dataset is available to achieve accurate results.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52631239"/>
                  </a:ext>
                </a:extLst>
              </a:tr>
            </a:tbl>
          </a:graphicData>
        </a:graphic>
      </p:graphicFrame>
    </p:spTree>
    <p:extLst>
      <p:ext uri="{BB962C8B-B14F-4D97-AF65-F5344CB8AC3E}">
        <p14:creationId xmlns:p14="http://schemas.microsoft.com/office/powerpoint/2010/main" val="1210315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19B5-2DBE-9F8A-8A48-340960667B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5CAB68-BF36-44B6-3228-726D35DCD686}"/>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37</a:t>
            </a:fld>
            <a:endParaRPr lang="en-US" b="1" dirty="0"/>
          </a:p>
        </p:txBody>
      </p:sp>
      <p:sp>
        <p:nvSpPr>
          <p:cNvPr id="2" name="Title 2">
            <a:extLst>
              <a:ext uri="{FF2B5EF4-FFF2-40B4-BE49-F238E27FC236}">
                <a16:creationId xmlns:a16="http://schemas.microsoft.com/office/drawing/2014/main" id="{7507A8D8-4F55-3AA9-C7FB-5283B9F1AE71}"/>
              </a:ext>
            </a:extLst>
          </p:cNvPr>
          <p:cNvSpPr txBox="1">
            <a:spLocks/>
          </p:cNvSpPr>
          <p:nvPr/>
        </p:nvSpPr>
        <p:spPr>
          <a:xfrm>
            <a:off x="1366054" y="194310"/>
            <a:ext cx="8675369"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Reference &amp; Data Sources</a:t>
            </a:r>
          </a:p>
          <a:p>
            <a:pPr>
              <a:lnSpc>
                <a:spcPct val="100000"/>
              </a:lnSpc>
            </a:pPr>
            <a:r>
              <a:rPr lang="en-US" sz="4400" b="1" dirty="0"/>
              <a:t> </a:t>
            </a:r>
          </a:p>
        </p:txBody>
      </p:sp>
      <p:sp>
        <p:nvSpPr>
          <p:cNvPr id="4" name="TextBox 3">
            <a:extLst>
              <a:ext uri="{FF2B5EF4-FFF2-40B4-BE49-F238E27FC236}">
                <a16:creationId xmlns:a16="http://schemas.microsoft.com/office/drawing/2014/main" id="{DE7C15E5-BAF3-4529-7BA5-7F5932AB55CB}"/>
              </a:ext>
            </a:extLst>
          </p:cNvPr>
          <p:cNvSpPr txBox="1"/>
          <p:nvPr/>
        </p:nvSpPr>
        <p:spPr>
          <a:xfrm>
            <a:off x="936919" y="1637923"/>
            <a:ext cx="2617811" cy="2862322"/>
          </a:xfrm>
          <a:prstGeom prst="rect">
            <a:avLst/>
          </a:prstGeom>
          <a:solidFill>
            <a:schemeClr val="bg1"/>
          </a:solidFill>
        </p:spPr>
        <p:txBody>
          <a:bodyPr wrap="square">
            <a:spAutoFit/>
          </a:bodyPr>
          <a:lstStyle/>
          <a:p>
            <a:r>
              <a:rPr lang="en-US" sz="2000" b="1" dirty="0"/>
              <a:t>References:</a:t>
            </a:r>
          </a:p>
          <a:p>
            <a:endParaRPr lang="en-US" sz="2000" b="1" dirty="0"/>
          </a:p>
          <a:p>
            <a:r>
              <a:rPr lang="en-US" sz="2000" b="1" dirty="0"/>
              <a:t>https://www.kaggle.com/datasets/innocentmfa/crm-sales-opportunities			</a:t>
            </a:r>
          </a:p>
          <a:p>
            <a:endParaRPr lang="en-US" sz="2000" b="1" dirty="0"/>
          </a:p>
          <a:p>
            <a:endParaRPr lang="en-US" sz="2000" b="1" dirty="0"/>
          </a:p>
        </p:txBody>
      </p:sp>
      <p:pic>
        <p:nvPicPr>
          <p:cNvPr id="6" name="Picture 5">
            <a:extLst>
              <a:ext uri="{FF2B5EF4-FFF2-40B4-BE49-F238E27FC236}">
                <a16:creationId xmlns:a16="http://schemas.microsoft.com/office/drawing/2014/main" id="{ADB59C63-DA3C-AAC7-FD24-ED2EA8BFDDD8}"/>
              </a:ext>
            </a:extLst>
          </p:cNvPr>
          <p:cNvPicPr>
            <a:picLocks noChangeAspect="1"/>
          </p:cNvPicPr>
          <p:nvPr/>
        </p:nvPicPr>
        <p:blipFill>
          <a:blip r:embed="rId3"/>
          <a:stretch>
            <a:fillRect/>
          </a:stretch>
        </p:blipFill>
        <p:spPr>
          <a:xfrm>
            <a:off x="3720532" y="916116"/>
            <a:ext cx="8471468" cy="4728393"/>
          </a:xfrm>
          <a:prstGeom prst="rect">
            <a:avLst/>
          </a:prstGeom>
        </p:spPr>
      </p:pic>
    </p:spTree>
    <p:extLst>
      <p:ext uri="{BB962C8B-B14F-4D97-AF65-F5344CB8AC3E}">
        <p14:creationId xmlns:p14="http://schemas.microsoft.com/office/powerpoint/2010/main" val="97235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091E3-671A-8FD3-E55A-1E651B29DF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BF2F9-F33E-7E11-AFA6-3EB6BB421128}"/>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38</a:t>
            </a:fld>
            <a:endParaRPr lang="en-US" b="1" dirty="0"/>
          </a:p>
        </p:txBody>
      </p:sp>
      <p:sp>
        <p:nvSpPr>
          <p:cNvPr id="2" name="Title 2">
            <a:extLst>
              <a:ext uri="{FF2B5EF4-FFF2-40B4-BE49-F238E27FC236}">
                <a16:creationId xmlns:a16="http://schemas.microsoft.com/office/drawing/2014/main" id="{E62ED088-E998-4C7B-CF74-2882DD0BB923}"/>
              </a:ext>
            </a:extLst>
          </p:cNvPr>
          <p:cNvSpPr txBox="1">
            <a:spLocks/>
          </p:cNvSpPr>
          <p:nvPr/>
        </p:nvSpPr>
        <p:spPr>
          <a:xfrm>
            <a:off x="836503" y="308346"/>
            <a:ext cx="4337685" cy="20632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dirty="0"/>
              <a:t>Thank you</a:t>
            </a:r>
          </a:p>
          <a:p>
            <a:pPr>
              <a:lnSpc>
                <a:spcPct val="100000"/>
              </a:lnSpc>
            </a:pPr>
            <a:r>
              <a:rPr lang="en-US" sz="6000" b="1" dirty="0"/>
              <a:t> </a:t>
            </a:r>
          </a:p>
        </p:txBody>
      </p:sp>
      <p:sp>
        <p:nvSpPr>
          <p:cNvPr id="4" name="TextBox 3">
            <a:extLst>
              <a:ext uri="{FF2B5EF4-FFF2-40B4-BE49-F238E27FC236}">
                <a16:creationId xmlns:a16="http://schemas.microsoft.com/office/drawing/2014/main" id="{0B26BFC8-882C-50CC-6D99-6AC8890B63F6}"/>
              </a:ext>
            </a:extLst>
          </p:cNvPr>
          <p:cNvSpPr txBox="1"/>
          <p:nvPr/>
        </p:nvSpPr>
        <p:spPr>
          <a:xfrm>
            <a:off x="1226039" y="1362342"/>
            <a:ext cx="3558611" cy="34778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endParaRPr lang="en-US" sz="2800" b="1" dirty="0"/>
          </a:p>
          <a:p>
            <a:r>
              <a:rPr lang="en-US" sz="2800" b="1" dirty="0"/>
              <a:t>Contact:  </a:t>
            </a:r>
            <a:r>
              <a:rPr lang="en-US" sz="1600" b="1" dirty="0">
                <a:hlinkClick r:id="rId3"/>
              </a:rPr>
              <a:t>rick7122003@yahoo.com.sg</a:t>
            </a:r>
            <a:endParaRPr lang="en-US" sz="1600" b="1" dirty="0"/>
          </a:p>
          <a:p>
            <a:r>
              <a:rPr lang="en-US" sz="2800" b="1" dirty="0" err="1"/>
              <a:t>Github</a:t>
            </a:r>
            <a:r>
              <a:rPr lang="en-US" sz="2800" b="1" dirty="0"/>
              <a:t>:   </a:t>
            </a:r>
          </a:p>
          <a:p>
            <a:r>
              <a:rPr lang="en-US" sz="1600" b="1" dirty="0">
                <a:solidFill>
                  <a:srgbClr val="00FFFF"/>
                </a:solidFill>
              </a:rPr>
              <a:t>https://github.com/rick7122003/Sales-Predictive-Forecast-Analytics/tree/main</a:t>
            </a:r>
          </a:p>
          <a:p>
            <a:r>
              <a:rPr lang="en-US" sz="2800" b="1" dirty="0" err="1"/>
              <a:t>Linkedin</a:t>
            </a:r>
            <a:r>
              <a:rPr lang="en-US" sz="2800" b="1" dirty="0"/>
              <a:t>: </a:t>
            </a:r>
            <a:r>
              <a:rPr lang="en-US" sz="1600" b="1" dirty="0">
                <a:solidFill>
                  <a:srgbClr val="00FFFF"/>
                </a:solidFill>
              </a:rPr>
              <a:t>https://www.linkedin.com/in/chua-kee-siong-rick-01772544/ </a:t>
            </a:r>
          </a:p>
          <a:p>
            <a:endParaRPr lang="en-US" sz="2800" b="1" dirty="0"/>
          </a:p>
        </p:txBody>
      </p:sp>
      <p:sp>
        <p:nvSpPr>
          <p:cNvPr id="8" name="TextBox 7">
            <a:extLst>
              <a:ext uri="{FF2B5EF4-FFF2-40B4-BE49-F238E27FC236}">
                <a16:creationId xmlns:a16="http://schemas.microsoft.com/office/drawing/2014/main" id="{E98CE9F8-F886-D9D7-8B25-5B843EE157BD}"/>
              </a:ext>
            </a:extLst>
          </p:cNvPr>
          <p:cNvSpPr txBox="1"/>
          <p:nvPr/>
        </p:nvSpPr>
        <p:spPr>
          <a:xfrm>
            <a:off x="5365706" y="754913"/>
            <a:ext cx="6294739" cy="461665"/>
          </a:xfrm>
          <a:prstGeom prst="rect">
            <a:avLst/>
          </a:prstGeom>
          <a:noFill/>
        </p:spPr>
        <p:txBody>
          <a:bodyPr wrap="square">
            <a:spAutoFit/>
          </a:bodyPr>
          <a:lstStyle/>
          <a:p>
            <a:r>
              <a:rPr lang="en-US" sz="2400" b="1" i="1" dirty="0"/>
              <a:t>“ML led Sales Forecast Improved Business Certainty”</a:t>
            </a:r>
            <a:endParaRPr lang="en-US" sz="2400" i="1" dirty="0"/>
          </a:p>
        </p:txBody>
      </p:sp>
      <p:pic>
        <p:nvPicPr>
          <p:cNvPr id="7" name="Picture 6">
            <a:extLst>
              <a:ext uri="{FF2B5EF4-FFF2-40B4-BE49-F238E27FC236}">
                <a16:creationId xmlns:a16="http://schemas.microsoft.com/office/drawing/2014/main" id="{AF5B1CBD-FBC4-AA4D-A7C7-830239698373}"/>
              </a:ext>
            </a:extLst>
          </p:cNvPr>
          <p:cNvPicPr>
            <a:picLocks noChangeAspect="1"/>
          </p:cNvPicPr>
          <p:nvPr/>
        </p:nvPicPr>
        <p:blipFill>
          <a:blip r:embed="rId4"/>
          <a:stretch>
            <a:fillRect/>
          </a:stretch>
        </p:blipFill>
        <p:spPr>
          <a:xfrm>
            <a:off x="5112540" y="1362342"/>
            <a:ext cx="6739423" cy="3477875"/>
          </a:xfrm>
          <a:prstGeom prst="rect">
            <a:avLst/>
          </a:prstGeom>
        </p:spPr>
      </p:pic>
    </p:spTree>
    <p:extLst>
      <p:ext uri="{BB962C8B-B14F-4D97-AF65-F5344CB8AC3E}">
        <p14:creationId xmlns:p14="http://schemas.microsoft.com/office/powerpoint/2010/main" val="2969279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3BAE-2761-C0F8-DFCE-7850B916FF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335A94-8B4B-123D-3DE2-0FD56B9697FC}"/>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39</a:t>
            </a:fld>
            <a:endParaRPr lang="en-US" b="1" dirty="0"/>
          </a:p>
        </p:txBody>
      </p:sp>
      <p:sp>
        <p:nvSpPr>
          <p:cNvPr id="2" name="Title 2">
            <a:extLst>
              <a:ext uri="{FF2B5EF4-FFF2-40B4-BE49-F238E27FC236}">
                <a16:creationId xmlns:a16="http://schemas.microsoft.com/office/drawing/2014/main" id="{F043F292-3AF0-FF2A-840B-3BD0E046C2EE}"/>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The end</a:t>
            </a:r>
          </a:p>
        </p:txBody>
      </p:sp>
    </p:spTree>
    <p:extLst>
      <p:ext uri="{BB962C8B-B14F-4D97-AF65-F5344CB8AC3E}">
        <p14:creationId xmlns:p14="http://schemas.microsoft.com/office/powerpoint/2010/main" val="79898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00C4-D502-0783-22EA-757FB7F2508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96D35-25D1-5E1F-8834-33C37DB330D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4</a:t>
            </a:fld>
            <a:endParaRPr lang="en-US" b="1" dirty="0"/>
          </a:p>
        </p:txBody>
      </p:sp>
      <p:sp>
        <p:nvSpPr>
          <p:cNvPr id="2" name="Title 2">
            <a:extLst>
              <a:ext uri="{FF2B5EF4-FFF2-40B4-BE49-F238E27FC236}">
                <a16:creationId xmlns:a16="http://schemas.microsoft.com/office/drawing/2014/main" id="{0A8B0F84-F4BE-EEEF-DF50-00EB74C31B94}"/>
              </a:ext>
            </a:extLst>
          </p:cNvPr>
          <p:cNvSpPr>
            <a:spLocks noGrp="1"/>
          </p:cNvSpPr>
          <p:nvPr>
            <p:ph type="title"/>
          </p:nvPr>
        </p:nvSpPr>
        <p:spPr>
          <a:xfrm>
            <a:off x="276527" y="2693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73C941C3-008B-1786-5B59-EDCB1395DB95}"/>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81FCEA11-BA23-5EBE-6258-4F399DE91CF4}"/>
              </a:ext>
            </a:extLst>
          </p:cNvPr>
          <p:cNvSpPr txBox="1">
            <a:spLocks/>
          </p:cNvSpPr>
          <p:nvPr/>
        </p:nvSpPr>
        <p:spPr bwMode="white">
          <a:xfrm>
            <a:off x="403762" y="1985140"/>
            <a:ext cx="3619598"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Combined dataset</a:t>
            </a:r>
          </a:p>
          <a:p>
            <a:pPr marL="0" indent="0">
              <a:buNone/>
            </a:pPr>
            <a:r>
              <a:rPr lang="en-US" sz="2800" dirty="0"/>
              <a:t>Print data shape:</a:t>
            </a:r>
          </a:p>
          <a:p>
            <a:pPr marL="0" indent="0">
              <a:buNone/>
            </a:pPr>
            <a:r>
              <a:rPr lang="en-US" sz="2800" dirty="0"/>
              <a:t>(8800 rows, 20 columns)</a:t>
            </a:r>
            <a:endParaRPr lang="en-US" sz="3200" dirty="0"/>
          </a:p>
        </p:txBody>
      </p:sp>
      <p:pic>
        <p:nvPicPr>
          <p:cNvPr id="11" name="Picture 10">
            <a:extLst>
              <a:ext uri="{FF2B5EF4-FFF2-40B4-BE49-F238E27FC236}">
                <a16:creationId xmlns:a16="http://schemas.microsoft.com/office/drawing/2014/main" id="{1BBDC997-BAB0-D910-B85A-3F1B18B0D2D3}"/>
              </a:ext>
            </a:extLst>
          </p:cNvPr>
          <p:cNvPicPr>
            <a:picLocks noChangeAspect="1"/>
          </p:cNvPicPr>
          <p:nvPr/>
        </p:nvPicPr>
        <p:blipFill>
          <a:blip r:embed="rId3"/>
          <a:stretch>
            <a:fillRect/>
          </a:stretch>
        </p:blipFill>
        <p:spPr>
          <a:xfrm>
            <a:off x="4737711" y="1125316"/>
            <a:ext cx="7426642" cy="5042966"/>
          </a:xfrm>
          <a:prstGeom prst="rect">
            <a:avLst/>
          </a:prstGeom>
        </p:spPr>
      </p:pic>
    </p:spTree>
    <p:extLst>
      <p:ext uri="{BB962C8B-B14F-4D97-AF65-F5344CB8AC3E}">
        <p14:creationId xmlns:p14="http://schemas.microsoft.com/office/powerpoint/2010/main" val="1479773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764FB-CA37-EEAA-593B-2EF9AAB194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D8BD7-40C6-D114-96C2-E79EE77242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5</a:t>
            </a:fld>
            <a:endParaRPr lang="en-US" b="1" dirty="0"/>
          </a:p>
        </p:txBody>
      </p:sp>
      <p:sp>
        <p:nvSpPr>
          <p:cNvPr id="2" name="Title 2">
            <a:extLst>
              <a:ext uri="{FF2B5EF4-FFF2-40B4-BE49-F238E27FC236}">
                <a16:creationId xmlns:a16="http://schemas.microsoft.com/office/drawing/2014/main" id="{A6542991-482A-30F0-4D05-51EF418989FF}"/>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cleaning</a:t>
            </a:r>
          </a:p>
        </p:txBody>
      </p:sp>
      <p:sp>
        <p:nvSpPr>
          <p:cNvPr id="8" name="Title 2">
            <a:extLst>
              <a:ext uri="{FF2B5EF4-FFF2-40B4-BE49-F238E27FC236}">
                <a16:creationId xmlns:a16="http://schemas.microsoft.com/office/drawing/2014/main" id="{0F59E0FD-D847-8BF3-07BA-96C42FBF22B9}"/>
              </a:ext>
            </a:extLst>
          </p:cNvPr>
          <p:cNvSpPr txBox="1">
            <a:spLocks/>
          </p:cNvSpPr>
          <p:nvPr/>
        </p:nvSpPr>
        <p:spPr>
          <a:xfrm>
            <a:off x="276527" y="1628774"/>
            <a:ext cx="4858999" cy="5112469"/>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61F3877B-E3F2-45C4-B0C4-A17106C9FD70}"/>
              </a:ext>
            </a:extLst>
          </p:cNvPr>
          <p:cNvSpPr txBox="1">
            <a:spLocks/>
          </p:cNvSpPr>
          <p:nvPr/>
        </p:nvSpPr>
        <p:spPr bwMode="white">
          <a:xfrm>
            <a:off x="400263" y="164211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r>
              <a:rPr lang="en-US" sz="1400" b="1" dirty="0"/>
              <a:t>Key Improvements Made:</a:t>
            </a:r>
          </a:p>
          <a:p>
            <a:r>
              <a:rPr lang="en-US" sz="1400" b="1" dirty="0"/>
              <a:t>Filled missing </a:t>
            </a:r>
            <a:r>
              <a:rPr lang="en-US" sz="1400" b="1" dirty="0" err="1"/>
              <a:t>subsidiary_of</a:t>
            </a:r>
            <a:r>
              <a:rPr lang="en-US" sz="1400" b="1" dirty="0"/>
              <a:t> values with 'Independent'</a:t>
            </a:r>
          </a:p>
          <a:p>
            <a:r>
              <a:rPr lang="en-US" sz="1400" b="1" dirty="0"/>
              <a:t>Standardized all text fields (proper case, consistent formatting)</a:t>
            </a:r>
          </a:p>
          <a:p>
            <a:r>
              <a:rPr lang="en-US" sz="1400" b="1" dirty="0"/>
              <a:t>Fixed sector typo ('</a:t>
            </a:r>
            <a:r>
              <a:rPr lang="en-US" sz="1400" b="1" dirty="0" err="1"/>
              <a:t>technolgy</a:t>
            </a:r>
            <a:r>
              <a:rPr lang="en-US" sz="1400" b="1" dirty="0"/>
              <a:t>' → 'technology')</a:t>
            </a:r>
          </a:p>
          <a:p>
            <a:r>
              <a:rPr lang="en-US" sz="1400" b="1" dirty="0"/>
              <a:t>Converted categorical columns to category type for memory efficiency</a:t>
            </a:r>
          </a:p>
          <a:p>
            <a:r>
              <a:rPr lang="en-US" sz="1400" b="1" dirty="0"/>
              <a:t>Handled extreme outliers in deal duration</a:t>
            </a:r>
          </a:p>
          <a:p>
            <a:r>
              <a:rPr lang="en-US" sz="1400" b="1" dirty="0"/>
              <a:t>Validated data integrity (no duplicates found)</a:t>
            </a:r>
          </a:p>
          <a:p>
            <a:r>
              <a:rPr lang="en-US" sz="1400" b="1" dirty="0"/>
              <a:t>Reduced memory usage from 6.25 MB to 3.50 MB</a:t>
            </a:r>
          </a:p>
          <a:p>
            <a:r>
              <a:rPr lang="en-US" sz="1400" b="1" dirty="0"/>
              <a:t>The cleaned dataset is now ready for analysis with improved data quality and consistency.</a:t>
            </a:r>
          </a:p>
        </p:txBody>
      </p:sp>
      <p:pic>
        <p:nvPicPr>
          <p:cNvPr id="7" name="Picture 6">
            <a:extLst>
              <a:ext uri="{FF2B5EF4-FFF2-40B4-BE49-F238E27FC236}">
                <a16:creationId xmlns:a16="http://schemas.microsoft.com/office/drawing/2014/main" id="{37094464-3ECB-659C-BFB0-82262C78544D}"/>
              </a:ext>
            </a:extLst>
          </p:cNvPr>
          <p:cNvPicPr>
            <a:picLocks noChangeAspect="1"/>
          </p:cNvPicPr>
          <p:nvPr/>
        </p:nvPicPr>
        <p:blipFill>
          <a:blip r:embed="rId3"/>
          <a:stretch>
            <a:fillRect/>
          </a:stretch>
        </p:blipFill>
        <p:spPr>
          <a:xfrm>
            <a:off x="4811203" y="1537334"/>
            <a:ext cx="3743525" cy="4680586"/>
          </a:xfrm>
          <a:prstGeom prst="rect">
            <a:avLst/>
          </a:prstGeom>
        </p:spPr>
      </p:pic>
      <p:pic>
        <p:nvPicPr>
          <p:cNvPr id="12" name="Picture 11">
            <a:extLst>
              <a:ext uri="{FF2B5EF4-FFF2-40B4-BE49-F238E27FC236}">
                <a16:creationId xmlns:a16="http://schemas.microsoft.com/office/drawing/2014/main" id="{F88F6C35-7E50-69CA-2AE6-3465FF0AC975}"/>
              </a:ext>
            </a:extLst>
          </p:cNvPr>
          <p:cNvPicPr>
            <a:picLocks noChangeAspect="1"/>
          </p:cNvPicPr>
          <p:nvPr/>
        </p:nvPicPr>
        <p:blipFill>
          <a:blip r:embed="rId4"/>
          <a:stretch>
            <a:fillRect/>
          </a:stretch>
        </p:blipFill>
        <p:spPr>
          <a:xfrm>
            <a:off x="8554728" y="1514474"/>
            <a:ext cx="3637272" cy="4680586"/>
          </a:xfrm>
          <a:prstGeom prst="rect">
            <a:avLst/>
          </a:prstGeom>
        </p:spPr>
      </p:pic>
    </p:spTree>
    <p:extLst>
      <p:ext uri="{BB962C8B-B14F-4D97-AF65-F5344CB8AC3E}">
        <p14:creationId xmlns:p14="http://schemas.microsoft.com/office/powerpoint/2010/main" val="253865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CB54-0FE5-F156-7EE0-5D39944F6A6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8B3473-0601-8F95-E149-83E2403E71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6</a:t>
            </a:fld>
            <a:endParaRPr lang="en-US" b="1" dirty="0"/>
          </a:p>
        </p:txBody>
      </p:sp>
      <p:sp>
        <p:nvSpPr>
          <p:cNvPr id="2" name="Title 2">
            <a:extLst>
              <a:ext uri="{FF2B5EF4-FFF2-40B4-BE49-F238E27FC236}">
                <a16:creationId xmlns:a16="http://schemas.microsoft.com/office/drawing/2014/main" id="{C2DC173A-9231-883E-2F49-C1F12260EE24}"/>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After Data cleaning</a:t>
            </a:r>
          </a:p>
        </p:txBody>
      </p:sp>
      <p:sp>
        <p:nvSpPr>
          <p:cNvPr id="8" name="Title 2">
            <a:extLst>
              <a:ext uri="{FF2B5EF4-FFF2-40B4-BE49-F238E27FC236}">
                <a16:creationId xmlns:a16="http://schemas.microsoft.com/office/drawing/2014/main" id="{C8B448E5-1A07-348C-9E52-20C30724CF22}"/>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377572AE-8B50-0C55-6BD9-EB7A6A59C68C}"/>
              </a:ext>
            </a:extLst>
          </p:cNvPr>
          <p:cNvSpPr txBox="1">
            <a:spLocks/>
          </p:cNvSpPr>
          <p:nvPr/>
        </p:nvSpPr>
        <p:spPr bwMode="white">
          <a:xfrm>
            <a:off x="403762" y="1985140"/>
            <a:ext cx="7857736"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3200" dirty="0"/>
              <a:t>df.info()</a:t>
            </a:r>
          </a:p>
          <a:p>
            <a:pPr marL="0" indent="0">
              <a:buNone/>
            </a:pPr>
            <a:r>
              <a:rPr lang="en-US" sz="3200" dirty="0" err="1"/>
              <a:t>df.head</a:t>
            </a:r>
            <a:r>
              <a:rPr lang="en-US" sz="3200" dirty="0"/>
              <a:t>()</a:t>
            </a:r>
          </a:p>
          <a:p>
            <a:pPr marL="0" indent="0">
              <a:buNone/>
            </a:pPr>
            <a:r>
              <a:rPr lang="en-US" sz="3200" dirty="0" err="1"/>
              <a:t>df.describe</a:t>
            </a:r>
            <a:r>
              <a:rPr lang="en-US" sz="3200" dirty="0"/>
              <a:t>()</a:t>
            </a:r>
          </a:p>
          <a:p>
            <a:pPr marL="0" indent="0">
              <a:buNone/>
            </a:pPr>
            <a:endParaRPr lang="en-US" sz="3200" dirty="0"/>
          </a:p>
          <a:p>
            <a:pPr marL="0" indent="0">
              <a:buNone/>
            </a:pPr>
            <a:r>
              <a:rPr lang="en-US" sz="3200" dirty="0"/>
              <a:t>Combined file into one dataset and </a:t>
            </a:r>
            <a:r>
              <a:rPr lang="en-US" sz="3200" dirty="0" err="1"/>
              <a:t>df</a:t>
            </a:r>
            <a:r>
              <a:rPr lang="en-US" sz="3200" dirty="0"/>
              <a:t> frame</a:t>
            </a:r>
          </a:p>
          <a:p>
            <a:pPr marL="0" indent="0">
              <a:buNone/>
            </a:pPr>
            <a:r>
              <a:rPr lang="en-US" sz="3200" dirty="0"/>
              <a:t># </a:t>
            </a:r>
            <a:r>
              <a:rPr lang="en-US" sz="3200" dirty="0" err="1"/>
              <a:t>df</a:t>
            </a:r>
            <a:r>
              <a:rPr lang="en-US" sz="3200" dirty="0"/>
              <a:t> =  </a:t>
            </a:r>
            <a:r>
              <a:rPr lang="en-US" sz="3200" dirty="0" err="1"/>
              <a:t>pd.read_csv</a:t>
            </a:r>
            <a:r>
              <a:rPr lang="en-US" sz="3200" dirty="0"/>
              <a:t>('dataset_combined.csv')</a:t>
            </a:r>
          </a:p>
        </p:txBody>
      </p:sp>
      <p:pic>
        <p:nvPicPr>
          <p:cNvPr id="11" name="Picture 10">
            <a:extLst>
              <a:ext uri="{FF2B5EF4-FFF2-40B4-BE49-F238E27FC236}">
                <a16:creationId xmlns:a16="http://schemas.microsoft.com/office/drawing/2014/main" id="{6858E95F-D048-4DBC-D050-04B496A2811A}"/>
              </a:ext>
            </a:extLst>
          </p:cNvPr>
          <p:cNvPicPr>
            <a:picLocks noChangeAspect="1"/>
          </p:cNvPicPr>
          <p:nvPr/>
        </p:nvPicPr>
        <p:blipFill>
          <a:blip r:embed="rId3"/>
          <a:stretch>
            <a:fillRect/>
          </a:stretch>
        </p:blipFill>
        <p:spPr>
          <a:xfrm>
            <a:off x="2857500" y="1628775"/>
            <a:ext cx="3469704" cy="3973749"/>
          </a:xfrm>
          <a:prstGeom prst="rect">
            <a:avLst/>
          </a:prstGeom>
        </p:spPr>
      </p:pic>
      <p:pic>
        <p:nvPicPr>
          <p:cNvPr id="13" name="Picture 12">
            <a:extLst>
              <a:ext uri="{FF2B5EF4-FFF2-40B4-BE49-F238E27FC236}">
                <a16:creationId xmlns:a16="http://schemas.microsoft.com/office/drawing/2014/main" id="{22A9D052-D10A-0A6E-DCC3-BD14C17168E4}"/>
              </a:ext>
            </a:extLst>
          </p:cNvPr>
          <p:cNvPicPr>
            <a:picLocks noChangeAspect="1"/>
          </p:cNvPicPr>
          <p:nvPr/>
        </p:nvPicPr>
        <p:blipFill>
          <a:blip r:embed="rId4"/>
          <a:stretch>
            <a:fillRect/>
          </a:stretch>
        </p:blipFill>
        <p:spPr>
          <a:xfrm>
            <a:off x="6395407" y="1642110"/>
            <a:ext cx="5796593" cy="3960414"/>
          </a:xfrm>
          <a:prstGeom prst="rect">
            <a:avLst/>
          </a:prstGeom>
        </p:spPr>
      </p:pic>
    </p:spTree>
    <p:extLst>
      <p:ext uri="{BB962C8B-B14F-4D97-AF65-F5344CB8AC3E}">
        <p14:creationId xmlns:p14="http://schemas.microsoft.com/office/powerpoint/2010/main" val="387616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1C3D1-9043-29DA-E9B5-3BD687B4F2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D74047-D77B-AA24-B50C-EA1131B68F7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7</a:t>
            </a:fld>
            <a:endParaRPr lang="en-US" b="1" dirty="0"/>
          </a:p>
        </p:txBody>
      </p:sp>
      <p:sp>
        <p:nvSpPr>
          <p:cNvPr id="2" name="Title 2">
            <a:extLst>
              <a:ext uri="{FF2B5EF4-FFF2-40B4-BE49-F238E27FC236}">
                <a16:creationId xmlns:a16="http://schemas.microsoft.com/office/drawing/2014/main" id="{000F4942-9E03-302E-5109-8BF09078261C}"/>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C05D73BD-6DA7-9F15-4180-BFF0C8DD6572}"/>
              </a:ext>
            </a:extLst>
          </p:cNvPr>
          <p:cNvSpPr txBox="1">
            <a:spLocks/>
          </p:cNvSpPr>
          <p:nvPr/>
        </p:nvSpPr>
        <p:spPr>
          <a:xfrm>
            <a:off x="196365" y="1123486"/>
            <a:ext cx="4021615" cy="486888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SECTOR INSIGHTS:</a:t>
            </a:r>
          </a:p>
          <a:p>
            <a:pPr lvl="0" eaLnBrk="0" fontAlgn="base" hangingPunct="0">
              <a:lnSpc>
                <a:spcPct val="100000"/>
              </a:lnSpc>
              <a:spcAft>
                <a:spcPct val="0"/>
              </a:spcAft>
            </a:pPr>
            <a:r>
              <a:rPr lang="en-US" altLang="en-US" sz="1800" b="1" cap="none" dirty="0"/>
              <a:t>• Top sector: unknown with 1,425 deals</a:t>
            </a:r>
          </a:p>
          <a:p>
            <a:pPr lvl="0" eaLnBrk="0" fontAlgn="base" hangingPunct="0">
              <a:lnSpc>
                <a:spcPct val="100000"/>
              </a:lnSpc>
              <a:spcAft>
                <a:spcPct val="0"/>
              </a:spcAft>
            </a:pPr>
            <a:r>
              <a:rPr lang="en-US" altLang="en-US" sz="1800" b="1" cap="none" dirty="0"/>
              <a:t>• Technology and retail dominate with 1,397 and 1,165 deals respectively</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REGIONAL PERFORMANCE:</a:t>
            </a:r>
          </a:p>
          <a:p>
            <a:pPr lvl="0" eaLnBrk="0" fontAlgn="base" hangingPunct="0">
              <a:lnSpc>
                <a:spcPct val="100000"/>
              </a:lnSpc>
              <a:spcAft>
                <a:spcPct val="0"/>
              </a:spcAft>
            </a:pPr>
            <a:r>
              <a:rPr lang="en-US" altLang="en-US" sz="1800" b="1" cap="none" dirty="0"/>
              <a:t>• Central region leads with $3,568,647 in total revenue</a:t>
            </a:r>
          </a:p>
          <a:p>
            <a:pPr lvl="0" eaLnBrk="0" fontAlgn="base" hangingPunct="0">
              <a:lnSpc>
                <a:spcPct val="100000"/>
              </a:lnSpc>
              <a:spcAft>
                <a:spcPct val="0"/>
              </a:spcAft>
            </a:pPr>
            <a:r>
              <a:rPr lang="en-US" altLang="en-US" sz="1800" b="1" cap="none" dirty="0"/>
              <a:t>• West region: $3,346,293</a:t>
            </a:r>
          </a:p>
          <a:p>
            <a:pPr lvl="0" eaLnBrk="0" fontAlgn="base" hangingPunct="0">
              <a:lnSpc>
                <a:spcPct val="100000"/>
              </a:lnSpc>
              <a:spcAft>
                <a:spcPct val="0"/>
              </a:spcAft>
            </a:pPr>
            <a:r>
              <a:rPr lang="en-US" altLang="en-US" sz="1800" b="1" cap="none" dirty="0"/>
              <a:t>• East region: $3,090,594</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DEAL DURATION:</a:t>
            </a:r>
          </a:p>
          <a:p>
            <a:pPr lvl="0" eaLnBrk="0" fontAlgn="base" hangingPunct="0">
              <a:lnSpc>
                <a:spcPct val="100000"/>
              </a:lnSpc>
              <a:spcAft>
                <a:spcPct val="0"/>
              </a:spcAft>
            </a:pPr>
            <a:r>
              <a:rPr lang="en-US" altLang="en-US" sz="1800" b="1" cap="none" dirty="0"/>
              <a:t>• Average deal duration: 48 days</a:t>
            </a:r>
          </a:p>
          <a:p>
            <a:pPr lvl="0" eaLnBrk="0" fontAlgn="base" hangingPunct="0">
              <a:lnSpc>
                <a:spcPct val="100000"/>
              </a:lnSpc>
              <a:spcAft>
                <a:spcPct val="0"/>
              </a:spcAft>
            </a:pPr>
            <a:r>
              <a:rPr lang="en-US" altLang="en-US" sz="1800" b="1" cap="none" dirty="0"/>
              <a:t>• Fastest deals close in under 10 days</a:t>
            </a:r>
          </a:p>
          <a:p>
            <a:pPr lvl="0" eaLnBrk="0" fontAlgn="base" hangingPunct="0">
              <a:lnSpc>
                <a:spcPct val="100000"/>
              </a:lnSpc>
              <a:spcAft>
                <a:spcPct val="0"/>
              </a:spcAft>
            </a:pPr>
            <a:r>
              <a:rPr lang="en-US" altLang="en-US" sz="1800" b="1" cap="none" dirty="0"/>
              <a:t>• Longest deals can take up to 180+ days</a:t>
            </a:r>
            <a:endParaRPr lang="en-US" sz="2000" b="1" dirty="0"/>
          </a:p>
          <a:p>
            <a:pPr lvl="0" eaLnBrk="0" fontAlgn="base" hangingPunct="0">
              <a:lnSpc>
                <a:spcPct val="100000"/>
              </a:lnSpc>
              <a:spcAft>
                <a:spcPct val="0"/>
              </a:spcAft>
            </a:pPr>
            <a:endParaRPr lang="en-US" sz="1600" dirty="0"/>
          </a:p>
        </p:txBody>
      </p:sp>
      <p:sp>
        <p:nvSpPr>
          <p:cNvPr id="9" name="Text Placeholder 3">
            <a:extLst>
              <a:ext uri="{FF2B5EF4-FFF2-40B4-BE49-F238E27FC236}">
                <a16:creationId xmlns:a16="http://schemas.microsoft.com/office/drawing/2014/main" id="{E53E4952-B930-6CD2-B720-556E061B6BE3}"/>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D5054BA-90AF-33C2-5624-3A1CC8CE8C7F}"/>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9510B79-F5EC-B890-D38E-177D54FA4FA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E8AEECA4-40F9-720B-B7F4-2984D28B914E}"/>
              </a:ext>
            </a:extLst>
          </p:cNvPr>
          <p:cNvPicPr>
            <a:picLocks noChangeAspect="1"/>
          </p:cNvPicPr>
          <p:nvPr/>
        </p:nvPicPr>
        <p:blipFill>
          <a:blip r:embed="rId3"/>
          <a:stretch>
            <a:fillRect/>
          </a:stretch>
        </p:blipFill>
        <p:spPr>
          <a:xfrm>
            <a:off x="4217980" y="1123486"/>
            <a:ext cx="7506324" cy="5056671"/>
          </a:xfrm>
          <a:prstGeom prst="rect">
            <a:avLst/>
          </a:prstGeom>
        </p:spPr>
      </p:pic>
    </p:spTree>
    <p:extLst>
      <p:ext uri="{BB962C8B-B14F-4D97-AF65-F5344CB8AC3E}">
        <p14:creationId xmlns:p14="http://schemas.microsoft.com/office/powerpoint/2010/main" val="62250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BA66-DFE4-715D-2BD4-6B63E455ED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D3F407-C746-EB71-D240-B6075A88362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8</a:t>
            </a:fld>
            <a:endParaRPr lang="en-US" b="1" dirty="0"/>
          </a:p>
        </p:txBody>
      </p:sp>
      <p:sp>
        <p:nvSpPr>
          <p:cNvPr id="2" name="Title 2">
            <a:extLst>
              <a:ext uri="{FF2B5EF4-FFF2-40B4-BE49-F238E27FC236}">
                <a16:creationId xmlns:a16="http://schemas.microsoft.com/office/drawing/2014/main" id="{B4246BD3-2CC9-61AE-4271-86C27A5C9948}"/>
              </a:ext>
            </a:extLst>
          </p:cNvPr>
          <p:cNvSpPr txBox="1">
            <a:spLocks/>
          </p:cNvSpPr>
          <p:nvPr/>
        </p:nvSpPr>
        <p:spPr>
          <a:xfrm>
            <a:off x="874602" y="-32657"/>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658C311D-EAB9-9C15-D084-D4470E0BF808}"/>
              </a:ext>
            </a:extLst>
          </p:cNvPr>
          <p:cNvSpPr txBox="1">
            <a:spLocks/>
          </p:cNvSpPr>
          <p:nvPr/>
        </p:nvSpPr>
        <p:spPr>
          <a:xfrm>
            <a:off x="277710" y="1113193"/>
            <a:ext cx="5627492" cy="543209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COMPANY SIZE ANALYSIS: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Average deal size and win rate by company size:</a:t>
            </a:r>
          </a:p>
          <a:p>
            <a:pPr lvl="0" eaLnBrk="0" fontAlgn="base" hangingPunct="0">
              <a:lnSpc>
                <a:spcPct val="100000"/>
              </a:lnSpc>
              <a:spcAft>
                <a:spcPct val="0"/>
              </a:spcAft>
            </a:pPr>
            <a:r>
              <a:rPr lang="en-US" altLang="en-US" sz="1800" b="1" cap="none" dirty="0"/>
              <a:t>  Small (1-100): $1,235 avg deal, 60.1% win rate</a:t>
            </a:r>
          </a:p>
          <a:p>
            <a:pPr lvl="0" eaLnBrk="0" fontAlgn="base" hangingPunct="0">
              <a:lnSpc>
                <a:spcPct val="100000"/>
              </a:lnSpc>
              <a:spcAft>
                <a:spcPct val="0"/>
              </a:spcAft>
            </a:pPr>
            <a:r>
              <a:rPr lang="en-US" altLang="en-US" sz="1800" b="1" cap="none" dirty="0"/>
              <a:t>  Medium (101-500): $1,478 avg deal, 55.2% win rate</a:t>
            </a:r>
          </a:p>
          <a:p>
            <a:pPr lvl="0" eaLnBrk="0" fontAlgn="base" hangingPunct="0">
              <a:lnSpc>
                <a:spcPct val="100000"/>
              </a:lnSpc>
              <a:spcAft>
                <a:spcPct val="0"/>
              </a:spcAft>
            </a:pPr>
            <a:r>
              <a:rPr lang="en-US" altLang="en-US" sz="1800" b="1" cap="none" dirty="0"/>
              <a:t>  Large (501-2000): $1,369 avg deal, 55.3% win rate</a:t>
            </a:r>
          </a:p>
          <a:p>
            <a:pPr lvl="0" eaLnBrk="0" fontAlgn="base" hangingPunct="0">
              <a:lnSpc>
                <a:spcPct val="100000"/>
              </a:lnSpc>
              <a:spcAft>
                <a:spcPct val="0"/>
              </a:spcAft>
            </a:pPr>
            <a:r>
              <a:rPr lang="en-US" altLang="en-US" sz="1800" b="1" cap="none" dirty="0"/>
              <a:t>  Enterprise (2000+): $1,561 avg deal, 44.6% win rate</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STRATEGIC RECOMMENDATIONS: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Focus on retail and technology sectors for highest volume</a:t>
            </a:r>
          </a:p>
          <a:p>
            <a:pPr lvl="0" eaLnBrk="0" fontAlgn="base" hangingPunct="0">
              <a:lnSpc>
                <a:spcPct val="100000"/>
              </a:lnSpc>
              <a:spcAft>
                <a:spcPct val="0"/>
              </a:spcAft>
            </a:pPr>
            <a:r>
              <a:rPr lang="en-US" altLang="en-US" sz="1800" b="1" cap="none" dirty="0"/>
              <a:t>• Central region shows strongest performance - replicate strategies</a:t>
            </a:r>
          </a:p>
          <a:p>
            <a:pPr lvl="0" eaLnBrk="0" fontAlgn="base" hangingPunct="0">
              <a:lnSpc>
                <a:spcPct val="100000"/>
              </a:lnSpc>
              <a:spcAft>
                <a:spcPct val="0"/>
              </a:spcAft>
            </a:pPr>
            <a:r>
              <a:rPr lang="en-US" altLang="en-US" sz="1800" b="1" cap="none" dirty="0"/>
              <a:t>• Software and marketing sectors have highest win rates (59%+)</a:t>
            </a:r>
          </a:p>
          <a:p>
            <a:pPr lvl="0" eaLnBrk="0" fontAlgn="base" hangingPunct="0">
              <a:lnSpc>
                <a:spcPct val="100000"/>
              </a:lnSpc>
              <a:spcAft>
                <a:spcPct val="0"/>
              </a:spcAft>
            </a:pPr>
            <a:r>
              <a:rPr lang="en-US" altLang="en-US" sz="1800" b="1" cap="none" dirty="0"/>
              <a:t>• Enterprise clients offer larger deal sizes but may require longer sales cycles</a:t>
            </a:r>
          </a:p>
          <a:p>
            <a:pPr lvl="0" eaLnBrk="0" fontAlgn="base" hangingPunct="0">
              <a:lnSpc>
                <a:spcPct val="100000"/>
              </a:lnSpc>
              <a:spcAft>
                <a:spcPct val="0"/>
              </a:spcAft>
            </a:pPr>
            <a:r>
              <a:rPr lang="en-US" altLang="en-US" sz="1800" b="1" cap="none" dirty="0"/>
              <a:t>• Consider optimizing deal duration - current average of 48 days is reasonable</a:t>
            </a:r>
            <a:endParaRPr lang="en-US" sz="1600" dirty="0"/>
          </a:p>
        </p:txBody>
      </p:sp>
      <p:sp>
        <p:nvSpPr>
          <p:cNvPr id="9" name="Text Placeholder 3">
            <a:extLst>
              <a:ext uri="{FF2B5EF4-FFF2-40B4-BE49-F238E27FC236}">
                <a16:creationId xmlns:a16="http://schemas.microsoft.com/office/drawing/2014/main" id="{E454D4A2-E543-0DDF-7EAC-4594AC474790}"/>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7405FD2-B0FD-6B01-A2EF-4C5ADCD28C41}"/>
              </a:ext>
            </a:extLst>
          </p:cNvPr>
          <p:cNvSpPr txBox="1"/>
          <p:nvPr/>
        </p:nvSpPr>
        <p:spPr>
          <a:xfrm>
            <a:off x="7082518" y="250510"/>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6242B64C-C970-4483-F43B-63FB720DA891}"/>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70CD371-F3D9-A109-ACFF-50D9AF151616}"/>
              </a:ext>
            </a:extLst>
          </p:cNvPr>
          <p:cNvPicPr>
            <a:picLocks noChangeAspect="1"/>
          </p:cNvPicPr>
          <p:nvPr/>
        </p:nvPicPr>
        <p:blipFill>
          <a:blip r:embed="rId3"/>
          <a:stretch>
            <a:fillRect/>
          </a:stretch>
        </p:blipFill>
        <p:spPr>
          <a:xfrm>
            <a:off x="5905202" y="1123486"/>
            <a:ext cx="6103917" cy="5056671"/>
          </a:xfrm>
          <a:prstGeom prst="rect">
            <a:avLst/>
          </a:prstGeom>
        </p:spPr>
      </p:pic>
    </p:spTree>
    <p:extLst>
      <p:ext uri="{BB962C8B-B14F-4D97-AF65-F5344CB8AC3E}">
        <p14:creationId xmlns:p14="http://schemas.microsoft.com/office/powerpoint/2010/main" val="206309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A60DB-2F4F-0C13-6563-F3E09C747FB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45BD1A-F79B-20C0-1D3B-93B7800793C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9</a:t>
            </a:fld>
            <a:endParaRPr lang="en-US" b="1" dirty="0"/>
          </a:p>
        </p:txBody>
      </p:sp>
      <p:sp>
        <p:nvSpPr>
          <p:cNvPr id="2" name="Title 2">
            <a:extLst>
              <a:ext uri="{FF2B5EF4-FFF2-40B4-BE49-F238E27FC236}">
                <a16:creationId xmlns:a16="http://schemas.microsoft.com/office/drawing/2014/main" id="{03F5B446-D652-510B-98DE-95B66EC55BF2}"/>
              </a:ext>
            </a:extLst>
          </p:cNvPr>
          <p:cNvSpPr txBox="1">
            <a:spLocks/>
          </p:cNvSpPr>
          <p:nvPr/>
        </p:nvSpPr>
        <p:spPr>
          <a:xfrm>
            <a:off x="886063" y="-39262"/>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B61A8C3F-5BD7-F31E-E396-9E55F0DB642F}"/>
              </a:ext>
            </a:extLst>
          </p:cNvPr>
          <p:cNvSpPr txBox="1">
            <a:spLocks/>
          </p:cNvSpPr>
          <p:nvPr/>
        </p:nvSpPr>
        <p:spPr>
          <a:xfrm>
            <a:off x="182880" y="1108548"/>
            <a:ext cx="4021615" cy="5436734"/>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eaLnBrk="0" fontAlgn="base" hangingPunct="0">
              <a:lnSpc>
                <a:spcPct val="100000"/>
              </a:lnSpc>
              <a:spcAft>
                <a:spcPct val="0"/>
              </a:spcAft>
            </a:pPr>
            <a:r>
              <a:rPr lang="en-US" sz="2000" b="1"/>
              <a:t>🎯 BUSINESS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Overall win rate of 48.2% indicates strong sales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Average deal size of $2,361 shows healthy deal values</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Total revenue of $10,005,534 from 4,238 won deals</a:t>
            </a:r>
            <a:endParaRPr lang="en-US" sz="1600" dirty="0"/>
          </a:p>
        </p:txBody>
      </p:sp>
      <p:sp>
        <p:nvSpPr>
          <p:cNvPr id="9" name="Text Placeholder 3">
            <a:extLst>
              <a:ext uri="{FF2B5EF4-FFF2-40B4-BE49-F238E27FC236}">
                <a16:creationId xmlns:a16="http://schemas.microsoft.com/office/drawing/2014/main" id="{9A5F851B-B0BE-423C-1F95-9EE6F4DD6A47}"/>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7D10D4F8-3E97-7BF5-AA2F-6078CD2387DF}"/>
              </a:ext>
            </a:extLst>
          </p:cNvPr>
          <p:cNvSpPr txBox="1"/>
          <p:nvPr/>
        </p:nvSpPr>
        <p:spPr>
          <a:xfrm>
            <a:off x="7177910" y="235572"/>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39CCB069-4CFC-B7CC-A98E-9FD8FAAD1A75}"/>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A5B306B-B2A6-901D-C6F7-DEB20163642E}"/>
              </a:ext>
            </a:extLst>
          </p:cNvPr>
          <p:cNvPicPr>
            <a:picLocks noChangeAspect="1"/>
          </p:cNvPicPr>
          <p:nvPr/>
        </p:nvPicPr>
        <p:blipFill>
          <a:blip r:embed="rId3"/>
          <a:stretch>
            <a:fillRect/>
          </a:stretch>
        </p:blipFill>
        <p:spPr>
          <a:xfrm>
            <a:off x="4204495" y="1108548"/>
            <a:ext cx="7033007" cy="5294272"/>
          </a:xfrm>
          <a:prstGeom prst="rect">
            <a:avLst/>
          </a:prstGeom>
        </p:spPr>
      </p:pic>
    </p:spTree>
    <p:extLst>
      <p:ext uri="{BB962C8B-B14F-4D97-AF65-F5344CB8AC3E}">
        <p14:creationId xmlns:p14="http://schemas.microsoft.com/office/powerpoint/2010/main" val="91913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3.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Circuit</Template>
  <TotalTime>1109</TotalTime>
  <Words>2423</Words>
  <Application>Microsoft Office PowerPoint</Application>
  <PresentationFormat>Widescreen</PresentationFormat>
  <Paragraphs>367</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Tw Cen MT</vt:lpstr>
      <vt:lpstr>Wingdings</vt:lpstr>
      <vt:lpstr>Circuit</vt:lpstr>
      <vt:lpstr>Capstone ai &amp; machine learning developer project 3: rick chua kee siong</vt:lpstr>
      <vt:lpstr>Steps:</vt:lpstr>
      <vt:lpstr>Data Preparation Inspection</vt:lpstr>
      <vt:lpstr>Data Preparation Inspection</vt:lpstr>
      <vt:lpstr>Data cleaning</vt:lpstr>
      <vt:lpstr>After Data cleaning</vt:lpstr>
      <vt:lpstr>PowerPoint Presentation</vt:lpstr>
      <vt:lpstr>PowerPoint Presentation</vt:lpstr>
      <vt:lpstr>PowerPoint Presentation</vt:lpstr>
      <vt:lpstr>PowerPoint Presentation</vt:lpstr>
      <vt:lpstr>Model    Ease of Use Performance Potential |Feature Engineering ARIMA    Medium  High    No Prophet   Very High  High    No Exponential Smoothing High  High    No XGBoost   Medium  Very High    Yes (Crucial) Random Forest Regressor Medium  High    Yes (Crucial)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Chua</dc:creator>
  <cp:lastModifiedBy>Rick Chua</cp:lastModifiedBy>
  <cp:revision>122</cp:revision>
  <dcterms:created xsi:type="dcterms:W3CDTF">2025-07-18T15:08:13Z</dcterms:created>
  <dcterms:modified xsi:type="dcterms:W3CDTF">2025-07-20T15:36:37Z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