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4"/>
  </p:sldMasterIdLst>
  <p:notesMasterIdLst>
    <p:notesMasterId r:id="rId50"/>
  </p:notesMasterIdLst>
  <p:handoutMasterIdLst>
    <p:handoutMasterId r:id="rId51"/>
  </p:handoutMasterIdLst>
  <p:sldIdLst>
    <p:sldId id="290" r:id="rId5"/>
    <p:sldId id="293" r:id="rId6"/>
    <p:sldId id="294" r:id="rId7"/>
    <p:sldId id="295" r:id="rId8"/>
    <p:sldId id="296" r:id="rId9"/>
    <p:sldId id="314" r:id="rId10"/>
    <p:sldId id="309" r:id="rId11"/>
    <p:sldId id="315" r:id="rId12"/>
    <p:sldId id="316" r:id="rId13"/>
    <p:sldId id="312" r:id="rId14"/>
    <p:sldId id="313" r:id="rId15"/>
    <p:sldId id="298" r:id="rId16"/>
    <p:sldId id="308" r:id="rId17"/>
    <p:sldId id="310" r:id="rId18"/>
    <p:sldId id="311" r:id="rId19"/>
    <p:sldId id="297" r:id="rId20"/>
    <p:sldId id="317" r:id="rId21"/>
    <p:sldId id="306" r:id="rId22"/>
    <p:sldId id="323" r:id="rId23"/>
    <p:sldId id="318" r:id="rId24"/>
    <p:sldId id="319" r:id="rId25"/>
    <p:sldId id="322" r:id="rId26"/>
    <p:sldId id="324" r:id="rId27"/>
    <p:sldId id="325" r:id="rId28"/>
    <p:sldId id="326" r:id="rId29"/>
    <p:sldId id="330" r:id="rId30"/>
    <p:sldId id="331" r:id="rId31"/>
    <p:sldId id="332" r:id="rId32"/>
    <p:sldId id="327" r:id="rId33"/>
    <p:sldId id="328" r:id="rId34"/>
    <p:sldId id="329" r:id="rId35"/>
    <p:sldId id="333" r:id="rId36"/>
    <p:sldId id="300" r:id="rId37"/>
    <p:sldId id="336" r:id="rId38"/>
    <p:sldId id="307" r:id="rId39"/>
    <p:sldId id="335" r:id="rId40"/>
    <p:sldId id="337" r:id="rId41"/>
    <p:sldId id="338" r:id="rId42"/>
    <p:sldId id="339" r:id="rId43"/>
    <p:sldId id="341" r:id="rId44"/>
    <p:sldId id="340" r:id="rId45"/>
    <p:sldId id="342" r:id="rId46"/>
    <p:sldId id="343" r:id="rId47"/>
    <p:sldId id="344" r:id="rId48"/>
    <p:sldId id="34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118" autoAdjust="0"/>
  </p:normalViewPr>
  <p:slideViewPr>
    <p:cSldViewPr snapToGrid="0">
      <p:cViewPr varScale="1">
        <p:scale>
          <a:sx n="90" d="100"/>
          <a:sy n="90" d="100"/>
        </p:scale>
        <p:origin x="690" y="3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DB4C-D24D-1D56-5BDA-2C4AA7B4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888CE-4DFC-85CC-0175-D03F9DD08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2580D-E8C7-1491-1CF8-7A32048FA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34D-A68B-05CC-4B9C-8A1605CA3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40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2D64-0908-8936-2FBC-A54BB0B0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A5CF9-87D9-99D0-99C4-02A952090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25D58-9F93-50EC-A70C-5E529CD87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B70A8-7CCB-17F3-03A9-47BF030B1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8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0EAFE-B090-38FC-7B90-5D59F068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81AD3-CB06-76F0-9F3F-FB6FF1629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88E5F-C1A9-6ECA-A40C-4BE5585EA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72EF-8AF4-7CD0-4F4C-56FD7244D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2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3F862-40FD-3B4F-E7DD-C1917E2D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262FB-F01D-409B-F993-F7419E683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06779-7011-221F-743F-CD332AC85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B09C-0A43-DAD0-9EDA-FAD63699E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18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E9167-28FE-47A8-DB45-FFA8E13B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01E6B-21CB-8561-DFC1-D0599E45D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07B17-8DB5-A3E0-CC1F-8BD2ACC3B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0689-6F89-1997-24BD-D5A32AADA1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38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49B3-5E13-72B5-1EFF-70A6650A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154F8-1677-AC36-7135-8189D4559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2CE2C-DE01-8D79-2964-727150049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6B1A9-E2F9-1910-92DA-BC129263A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15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216E-AB14-74BA-1C4A-4CC70F781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31C8E-ACD5-DF92-54D4-F0F2CBBB7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24EB2-8CA3-D30B-3B6C-DE93ABA8D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0CD-B872-1594-481E-19449A752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7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66C05-E874-B164-4B96-D3C11093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5E4B5-BD9D-2A29-7F44-65AE7233F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90800-0FAD-0709-88B1-9817A44F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1F208-C5DA-B3BC-94CF-B3848A28C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5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70ED4-E4DC-D265-3109-1B9456460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05BDF-7F35-B89B-89A4-B9270F34F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1063F-2E20-389E-F5F8-D8E714F7F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2B42E-5A7F-9465-05FC-9EA7C4B00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8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DA56-05D5-9166-CAB0-0B6E1B09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6630F-DBEF-9FFA-5B30-156B90682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A9032-169C-2645-7269-ECC560491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8DF5C-993F-9992-D91C-A09C82200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8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9FD6A-F62C-0101-C854-41CEFD28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5252C-184C-F2BB-929E-E1AD70D9C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2C643-B1FD-5568-DC6B-432CA844C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1D9A-1366-D6C0-E008-CF067F765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21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C887B-7FF8-7AD3-ECDC-4A3214AE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189A4-6396-0870-15A2-5C978DBF00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3E7D75-C92E-1653-4D12-BC3736F6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E813-5B02-61F4-080A-AB3427F0A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95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621E-8B38-8A03-2E11-8AA3AF7E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B8474-F738-8DE3-849C-4963E916B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BA6EA-10C1-EB48-93F7-1EEC354D3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77E9-72BE-7B55-FD47-1544886DC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9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0240A-9130-A2A3-844B-810ADFAC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4443B-3729-55F9-34E0-D59B1065D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59553-0DBB-E750-F4D0-F8C71E790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B7AF1-B31F-3C7A-4C56-224DE8686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75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10E7-4686-4146-16EF-2EBFFEA1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13068-9AEF-FA7E-4F93-386FD51D3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537BB-A1C2-EE62-C668-52F206BB2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8A128-81EE-2E2C-0536-411D5BBB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408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7488E-C09F-410A-7A2D-BC4C6C26A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1902C-8D70-89C0-2ECB-C1964E5BA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9792C-6F73-5575-0EB5-1681362EB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5D271-48E6-CE11-E5D7-149E029FC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00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9B335-81DD-1BD0-342F-2921F2C0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EB971-7622-6EEC-2ECA-A2DA23424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BA27E-D482-925E-8D55-915ADD96A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370AE-3457-8005-FEFB-1DB86B5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34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2D4AE-9469-470D-F58C-B353B634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25415-B1BF-CE9B-ECCF-C36D6ACD3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5E3C2-D2BE-D364-5710-72AC1B081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2AA2E-6048-D4B2-5316-9DC30A0DB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9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C2B9F-4844-CC77-B47E-6A82017B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751E9-0996-B989-0513-B1CA76B49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83B2D-0642-8A86-7A1B-D12414F94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2B71-F3F5-7262-7063-598B06110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334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1D8E1-A55F-33EC-862A-FDF1EA818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459AD-0065-D68E-50D9-C0301E884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0BD13-BD2A-0EB8-0AFF-38B4CFE72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BF4EE-50A5-0A73-0ECD-63FBBF818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4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20FF1-1096-B6BD-DC77-AD6BE911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A1F5-84DC-033B-69BB-7927915F2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35993-63F0-268A-D3DE-417952748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74F4B-A915-3AF8-EE2F-66F14CEFC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E7AA8-6F6C-FF24-6474-9A6534A2B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C1A34-1DA4-EBB7-143E-F92559080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EB41E-F0C2-C351-EF1D-EDE01040F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83628-2123-1DB9-9F98-F3871FBF2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129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C6844-88C2-09FD-0AB8-E436F42A4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84D41-AD7B-6A9B-A565-B4F125B77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03B39-2E49-B529-BE00-704806D33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254DA-D305-62A8-6C0E-7FC707572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5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8416F-737E-9178-70F3-25085510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F922CA-B9E0-5447-21E9-7C839973F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A1A4A-79F6-9DF9-D5F1-C90E27072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2FFFA-4CA4-D1DB-E8A6-0B90B2A8F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83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2E0B-FE79-F21F-882F-6F9B3FC2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49AA5-CF02-6CA7-856D-4250E420C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5F1F7-425F-4B73-7EED-D69DE6261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C832-7934-AD79-FB46-A30E60431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542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41E24-44B2-CCF0-4863-29CA2D3A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90220-B2B8-5194-CB14-F2F47FD73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E5344-7508-689F-09D5-C92013F46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6E493-0197-5235-4989-13FB2E3E2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13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1192B-5666-BECB-F559-FFC635226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695AD-6232-265C-6EDB-F58C4DCE8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5AAF8-8F1F-8753-46B7-F49997BD7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1CDC-CDA6-35E9-DFE5-DF56266C0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66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6554-73E3-A54A-88C1-4D298188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D5F43-C99E-5934-266D-7E0B2BEFE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01D7E-0E77-78EA-7ED1-85E22ECA3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FF2B1-4FB4-8F8B-0B75-C2C103FC6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5570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BCA2-DFFA-BA16-F8C9-D765050C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C343F-FC74-6310-FBEE-13FD596E5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037280-A040-A639-5AE8-E63DF4D5E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E2C37-89DB-5AA1-5934-2F03E82AC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30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F8BC3-A184-34AB-D583-12D31046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CBDA5-B9A0-8B94-85C8-3AD041C5E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74BF72-5D63-2369-D251-D5600D9F4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6FA6E-D4B6-7A5D-4753-1BCA6359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35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19A76-9368-E426-7230-170804C75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7460E-4C30-DE81-2D33-D4933DE61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7602B-E9FA-9D95-95DD-3E70EC97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4185A-22BE-5646-4941-197B16386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71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BDCE8-642C-5B06-7D41-D3FC7F55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3E35F-CDFF-C6DB-68ED-46102FC62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B8234-137D-C5F2-C7B8-738F50A09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3BDA7-D8C0-BF81-E24A-421A38209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5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F9FD-5A6D-7038-C4E8-BA5DA005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7516A7-5DC4-3D48-4AB4-1BA3C25E8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A75DE-7FA4-73F5-68D7-08F18A42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D1484-5186-84C5-BD75-EF1014552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645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9DFD2-A615-86F5-032B-34D09697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4CDFC-81D3-4DFE-BB65-18638ADB9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0D29B4-5486-614F-F6DE-531766968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6C9AE-7066-1CED-F8F3-DA17432A1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166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3B5AF-555C-A135-9C17-7CE905A7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7C155-9701-6B8F-EE1C-FD64400C2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8731F-55FA-30F5-2438-C44029284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BA74E-34A4-6A2B-9C58-253DB9AA6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36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15DA1-58B6-EDE7-EA63-F7737DFD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6F593-4E09-5E6A-5F24-773E951B8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FA7B2-18EA-CE01-0399-0BBCAB74B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6FD35-518B-1BFE-AE5D-9B71A3BBE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96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C3CB-2E0F-0626-6FA4-E702A4135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5EA76-95ED-12E5-915C-A15488387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2D7AB-7414-9867-42CE-9202FF693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FE6E-97E0-A9FD-08C7-E8B7905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59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CB9DC-BC59-B63D-BC5D-B28AD4E23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6C897-89F0-C7A8-EAE4-1AC4C3475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3E1BA-5C8D-E2D5-ABE8-4CCE9B3F9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21E3F-DD6C-1A76-5B7A-95BD320BA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39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7F7E2-0F67-2134-2A01-EA92E450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9B631-0D6D-5342-3CA7-86F79F1DB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4C4B3-4FA2-23ED-7591-C577D2B1B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B63B4-F9EE-3EAF-9A4A-5A60EB856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8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7FF76-617E-E045-6070-5598C797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4FB95-22CC-8C91-720C-A9168074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F9F2D-B21A-6070-13DA-A124BCEFB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CDBE6-B17E-7CA7-C0E6-B99ECE26F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83B79-4024-25F0-93F7-4390097FE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96911-C7DD-73B4-DAF3-A4624EB8F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09205-9603-8CB7-592C-72433DD25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AD59E-7A2E-8655-5839-4217DE493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7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883B-FB47-891A-3B56-E02935711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933233-93C8-BFDB-4336-DCB6447E7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07D38-648D-C70C-EF05-902DC46E0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F12A-F21F-D4D4-45D9-B1CAECB4F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0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E63B-795D-703A-334A-C5E99B84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6B5D7-D0E9-C99D-C06D-A8FBD688F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FEAFBD-F636-EEB1-97B8-C748D1D5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6C82-C5C4-44EE-D948-B0585CAE4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32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6A54-A892-288F-B52A-851611BE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104F6-D42B-60C0-2990-1E45274DF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DD69A-C263-2463-8812-A47325F74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7572-1BFD-30EE-FA65-52938AD1D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75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DA08ED5-AEFE-4443-9040-726EF6690995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26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25176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417849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30639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53577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8218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97511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90100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836952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24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8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479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7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72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6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7/19/2025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7FEC2C5-3FDB-00BF-8A85-CAF1E8C0BC10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3777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rick7122003@yahoo.com.sg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hyperlink" Target="https://github.com/rick7122003/Stock-Share-Price-Predicter-Analytics/blob/main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90" y="5143989"/>
            <a:ext cx="9905998" cy="1478570"/>
          </a:xfrm>
        </p:spPr>
        <p:txBody>
          <a:bodyPr/>
          <a:lstStyle/>
          <a:p>
            <a:r>
              <a:rPr lang="en-US" dirty="0"/>
              <a:t>Capstone ai &amp; machine learning developer project 2: rick </a:t>
            </a:r>
            <a:r>
              <a:rPr lang="en-US" dirty="0" err="1"/>
              <a:t>chua</a:t>
            </a:r>
            <a:r>
              <a:rPr lang="en-US" dirty="0"/>
              <a:t> </a:t>
            </a:r>
            <a:r>
              <a:rPr lang="en-US" dirty="0" err="1"/>
              <a:t>kee</a:t>
            </a:r>
            <a:r>
              <a:rPr lang="en-US" dirty="0"/>
              <a:t> </a:t>
            </a:r>
            <a:r>
              <a:rPr lang="en-US" dirty="0" err="1"/>
              <a:t>siong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7410" y="6144531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84E99E-9AED-EFBF-9F36-7FB4709AB212}"/>
              </a:ext>
            </a:extLst>
          </p:cNvPr>
          <p:cNvSpPr txBox="1">
            <a:spLocks/>
          </p:cNvSpPr>
          <p:nvPr/>
        </p:nvSpPr>
        <p:spPr>
          <a:xfrm>
            <a:off x="1284166" y="1797135"/>
            <a:ext cx="9130494" cy="233251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developing AI/ML model: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6000" dirty="0"/>
              <a:t>predictive share price Analytics</a:t>
            </a:r>
          </a:p>
        </p:txBody>
      </p:sp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F50C-A1FB-6E09-6F87-64E11B68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D71AF-B84B-1B54-B464-B80436D8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10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57D0893-910B-F365-9689-B390260AC957}"/>
              </a:ext>
            </a:extLst>
          </p:cNvPr>
          <p:cNvSpPr txBox="1">
            <a:spLocks/>
          </p:cNvSpPr>
          <p:nvPr/>
        </p:nvSpPr>
        <p:spPr>
          <a:xfrm>
            <a:off x="1013888" y="-24143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9B56CE3-F2A7-1C99-A2DE-BF99AEC349E4}"/>
              </a:ext>
            </a:extLst>
          </p:cNvPr>
          <p:cNvSpPr txBox="1">
            <a:spLocks/>
          </p:cNvSpPr>
          <p:nvPr/>
        </p:nvSpPr>
        <p:spPr>
          <a:xfrm>
            <a:off x="758239" y="605105"/>
            <a:ext cx="10063143" cy="62527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cap="none" dirty="0">
                <a:latin typeface="Arial" panose="020B0604020202020204" pitchFamily="34" charset="0"/>
              </a:rPr>
              <a:t>Correlation matrix of company shows categorical impact from Interest Rates (0.89) &amp; GDP (0.89)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600" b="1" cap="none" dirty="0">
                <a:latin typeface="Arial" panose="020B0604020202020204" pitchFamily="34" charset="0"/>
              </a:rPr>
              <a:t> has direct impact on share prices</a:t>
            </a:r>
            <a:endParaRPr lang="en-US" sz="16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823FF6-28B4-70DA-4E83-AA98E57ADC7C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DD2280-D41D-4508-3446-236CCDC5B269}"/>
              </a:ext>
            </a:extLst>
          </p:cNvPr>
          <p:cNvSpPr txBox="1"/>
          <p:nvPr/>
        </p:nvSpPr>
        <p:spPr>
          <a:xfrm>
            <a:off x="7230564" y="20330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D77914A-C1EB-2343-5D4F-419E638F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8001C-B2DB-13E6-AD07-A3A32FB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8" y="1332455"/>
            <a:ext cx="3476791" cy="2749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03480F-FC3E-BB24-DAE6-360CED1F7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955" y="1332454"/>
            <a:ext cx="3451339" cy="2749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22A30-A20E-E7DC-432A-52BA787F9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600" y="1343015"/>
            <a:ext cx="3382150" cy="2738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A86F2-CECC-51B9-4D93-CA74DB23F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3768" y="4193818"/>
            <a:ext cx="3291573" cy="26341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8E89BB-AB2B-ECA7-E662-D037F275D1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474" y="4162571"/>
            <a:ext cx="3420669" cy="263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1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E457-0868-6DA4-4E13-276C56444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4D90B-B7B2-6011-6765-47790EBD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11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586A707-053D-44CB-60EF-283257458B6C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43DDA84-C999-32ED-4755-006763CBFE06}"/>
              </a:ext>
            </a:extLst>
          </p:cNvPr>
          <p:cNvSpPr txBox="1">
            <a:spLocks/>
          </p:cNvSpPr>
          <p:nvPr/>
        </p:nvSpPr>
        <p:spPr>
          <a:xfrm>
            <a:off x="477688" y="1370364"/>
            <a:ext cx="2336463" cy="3186267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b="1" cap="none" dirty="0">
                <a:latin typeface="Arial" panose="020B0604020202020204" pitchFamily="34" charset="0"/>
              </a:rPr>
              <a:t>EDA reveals the CPI trends, interest rates and GDP movement overtime between 2020 to 2025</a:t>
            </a:r>
            <a:endParaRPr lang="en-US" sz="24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C5DCCF-073F-9ACA-501F-9E0705A9DAC2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569A7-6079-CDFB-B22C-2ED9BBE9C221}"/>
              </a:ext>
            </a:extLst>
          </p:cNvPr>
          <p:cNvSpPr txBox="1"/>
          <p:nvPr/>
        </p:nvSpPr>
        <p:spPr>
          <a:xfrm>
            <a:off x="7550604" y="293146"/>
            <a:ext cx="61039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679837F-DD62-4985-270D-F538AA46C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FF147-8E92-C15A-353F-AEC2061DA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480" y="940859"/>
            <a:ext cx="7848599" cy="53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9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B31C1-D2EE-74BD-59F7-965611635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2E1212-3367-7BE8-6138-63D44EA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12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DB5281F-6F24-AB44-AFD4-B13D9DC6DB0B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906F1C-14AE-9A33-2B67-0D56129DF66B}"/>
              </a:ext>
            </a:extLst>
          </p:cNvPr>
          <p:cNvSpPr txBox="1">
            <a:spLocks/>
          </p:cNvSpPr>
          <p:nvPr/>
        </p:nvSpPr>
        <p:spPr>
          <a:xfrm>
            <a:off x="316975" y="1701899"/>
            <a:ext cx="11558049" cy="4105930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A72A55E-D9DA-30F7-B3D1-BC884F6FC798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37D6241-2B0B-9FA0-CB2B-C06078B05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41" y="2112636"/>
            <a:ext cx="4221508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dataset contains daily stock market data for five companies: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AMD, Intel, NVDA, Qualcomm, and Telsa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data spans from July 2020 to July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an initial cleaning, the economic indicators (CPI, Interest Rate, and GDP)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 removed from this stage of the analysis due to a large number of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stock data (prices and volume) is complete and clean.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distribution of closing prices is skewed to the right,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 that while most of the closing prices are clustered at the lower end of the range,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a number of instances of very high closing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also confirmed by the box plot, which shows a number of outliers on the higher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9CD21-01D1-A7DC-FC13-8682F8287AF7}"/>
              </a:ext>
            </a:extLst>
          </p:cNvPr>
          <p:cNvSpPr txBox="1"/>
          <p:nvPr/>
        </p:nvSpPr>
        <p:spPr>
          <a:xfrm>
            <a:off x="7550604" y="293146"/>
            <a:ext cx="42687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Summary of Findings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64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00C44-21AC-11F9-688D-447DEE734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DE1133-7329-A934-712C-B94C29C9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13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57E8E4B-3E97-5B31-54B1-68750EF7B4A3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B26CD6E-1390-384A-8A6B-E1D071299AE3}"/>
              </a:ext>
            </a:extLst>
          </p:cNvPr>
          <p:cNvSpPr txBox="1">
            <a:spLocks/>
          </p:cNvSpPr>
          <p:nvPr/>
        </p:nvSpPr>
        <p:spPr>
          <a:xfrm>
            <a:off x="261257" y="1343859"/>
            <a:ext cx="1036715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EC6B215-8F27-D97E-DA98-F74046960E00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5D9F6-5DD6-160F-C2B6-629CC08C1219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Summary of Findings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6A9D7A4-36EF-50B6-15F4-832645533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1465559"/>
            <a:ext cx="1146304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The Goal: The primary goal will be to predict the </a:t>
            </a:r>
            <a:r>
              <a:rPr lang="en-US" altLang="en-US" b="1" dirty="0" err="1"/>
              <a:t>Close_Price</a:t>
            </a:r>
            <a:r>
              <a:rPr lang="en-US" altLang="en-US" b="1" dirty="0"/>
              <a:t> of the stocks.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Important Predictors: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Historical Prices: The most significant predictors for the next day's price are the current and previous days' prices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(</a:t>
            </a:r>
            <a:r>
              <a:rPr lang="en-US" altLang="en-US" b="1" dirty="0" err="1"/>
              <a:t>Open_Price</a:t>
            </a:r>
            <a:r>
              <a:rPr lang="en-US" altLang="en-US" b="1" dirty="0"/>
              <a:t>, </a:t>
            </a:r>
            <a:r>
              <a:rPr lang="en-US" altLang="en-US" b="1" dirty="0" err="1"/>
              <a:t>Highest_Price</a:t>
            </a:r>
            <a:r>
              <a:rPr lang="en-US" altLang="en-US" b="1" dirty="0"/>
              <a:t>, </a:t>
            </a:r>
            <a:r>
              <a:rPr lang="en-US" altLang="en-US" b="1" dirty="0" err="1"/>
              <a:t>Lowest_Price</a:t>
            </a:r>
            <a:r>
              <a:rPr lang="en-US" altLang="en-US" b="1" dirty="0"/>
              <a:t>, </a:t>
            </a:r>
            <a:r>
              <a:rPr lang="en-US" altLang="en-US" b="1" dirty="0" err="1"/>
              <a:t>Close_Price</a:t>
            </a:r>
            <a:r>
              <a:rPr lang="en-US" altLang="en-US" b="1" dirty="0"/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Trading Volume: Volume is another crucial feature to include, as changes in trading volume can often signal future price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 movements.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Company: The Company itself is a vital feature. Price behaviors are company-specific, so we should either build a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separate prediction model for each company or include the company as a categorical feature in a single model.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Time-Based Features: Features engineered from the date, such as the day of the week, month, or year,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could also capture seasonal patterns in stock prices.</a:t>
            </a:r>
          </a:p>
        </p:txBody>
      </p:sp>
    </p:spTree>
    <p:extLst>
      <p:ext uri="{BB962C8B-B14F-4D97-AF65-F5344CB8AC3E}">
        <p14:creationId xmlns:p14="http://schemas.microsoft.com/office/powerpoint/2010/main" val="350876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B53B-E1A5-7C30-1F8C-6A44B247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A43D9-92AA-6B9B-C376-CB7C7C72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14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15AF848-75AF-1A14-62C2-19ACE934A94F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89DFFD3-615C-8F82-BBD1-C2FF62187524}"/>
              </a:ext>
            </a:extLst>
          </p:cNvPr>
          <p:cNvSpPr txBox="1">
            <a:spLocks/>
          </p:cNvSpPr>
          <p:nvPr/>
        </p:nvSpPr>
        <p:spPr>
          <a:xfrm>
            <a:off x="261257" y="949368"/>
            <a:ext cx="11463047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AA16EB-04FE-2F4C-2034-9D9214624E83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A578D-5F4E-D2D7-BFBA-67FE7A380B1A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Summary of Findings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3555752-2428-F7E8-BB80-CEF3E68D2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4" y="677843"/>
            <a:ext cx="1146304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Next Steps for Building a Prediction 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Feature Engineering: The most critical step is to create meaningful features.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create: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Lagged Features: The </a:t>
            </a:r>
            <a:r>
              <a:rPr lang="en-US" altLang="en-US" sz="2000" b="1" dirty="0" err="1"/>
              <a:t>Close_Price</a:t>
            </a:r>
            <a:r>
              <a:rPr lang="en-US" altLang="en-US" sz="2000" b="1" dirty="0"/>
              <a:t>, Volume, etc., from the previous day (or days) are essential.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Moving Averages: Calculate moving averages of the </a:t>
            </a:r>
            <a:r>
              <a:rPr lang="en-US" altLang="en-US" sz="2000" b="1" dirty="0" err="1"/>
              <a:t>Close_Price</a:t>
            </a:r>
            <a:r>
              <a:rPr lang="en-US" altLang="en-US" sz="2000" b="1" dirty="0"/>
              <a:t> (e.g., 7-day, 30-day) to smooth out short-term fluctuations and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identify longer-term trends.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Technical Indicators: Other technical indicators like the Relative Strength Index (RSI) or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Moving Average Convergence Divergence (MACD) could also be powerful predictors.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Handling Economic Data: The CPI, </a:t>
            </a:r>
            <a:r>
              <a:rPr lang="en-US" altLang="en-US" sz="2000" b="1" dirty="0" err="1"/>
              <a:t>Interest_Rate</a:t>
            </a:r>
            <a:r>
              <a:rPr lang="en-US" altLang="en-US" sz="2000" b="1" dirty="0"/>
              <a:t>, and GDP data, although sparse, captures the macroeconomic environment.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For a daily prediction model, use a "forward-fill" strategy, where the last known value is carried forward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until a new value is available. This assumes that the economic climate is stable between announcements.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879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A64E4-03C2-AB61-765C-47A52FD1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BAFF-01BC-CBA5-0791-270C089E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15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7CABFE2-66D2-2BBE-1C01-E2857340FBED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32E8CAC-8D1B-C5C5-D028-9C10A877DDAB}"/>
              </a:ext>
            </a:extLst>
          </p:cNvPr>
          <p:cNvSpPr txBox="1">
            <a:spLocks/>
          </p:cNvSpPr>
          <p:nvPr/>
        </p:nvSpPr>
        <p:spPr>
          <a:xfrm>
            <a:off x="261257" y="949368"/>
            <a:ext cx="11669486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DCF989-3EA9-5799-5539-15E456223D04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00E1E-72D9-D21E-4BFB-24E51739574B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Summary of Findings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F1DC89-8992-5194-473F-CF9D19A45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1087945"/>
            <a:ext cx="1146304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Model Selection: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Time Series Models: For predictions based on past price sequences, time-series models like Linear regressor or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more advanced deep learning models like LSTMs (Long Short-Term Memory networks) are highly effective.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Tree-Based Models: Alternatively, with the engineered features (lagged values, moving averages), can use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powerful machine learning models like Random Forest or Gradient Boosting (e.g., </a:t>
            </a:r>
            <a:r>
              <a:rPr lang="en-US" altLang="en-US" sz="2000" b="1" dirty="0" err="1"/>
              <a:t>LightGBM</a:t>
            </a:r>
            <a:r>
              <a:rPr lang="en-US" altLang="en-US" sz="2000" b="1" dirty="0"/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Training and Evaluation: It's crucial to split the data chronologically.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For instance, use the first four years of data for training and the last year for testing.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This simulates a real-world scenario where you predict future prices based on past data.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The model's performance can then be measured using metrics like Root Mean Squared Error (RMSE) or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Mean Absolute Error (MAE).</a:t>
            </a:r>
          </a:p>
        </p:txBody>
      </p:sp>
    </p:spTree>
    <p:extLst>
      <p:ext uri="{BB962C8B-B14F-4D97-AF65-F5344CB8AC3E}">
        <p14:creationId xmlns:p14="http://schemas.microsoft.com/office/powerpoint/2010/main" val="283960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ABA74-A90F-4451-C7BC-E345D93F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F069CBF0-998D-022A-92C0-B0A219D2544E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11930743" cy="5265757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E0A687-11FB-C014-9DA2-376740B8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5914" y="6168282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16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24F0D67-87C3-27BB-0D80-BFDD547F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69" y="1525175"/>
            <a:ext cx="9599691" cy="50082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1.  Linear regressor model</a:t>
            </a:r>
            <a:br>
              <a:rPr lang="en-US" sz="3200" b="1" dirty="0"/>
            </a:br>
            <a:r>
              <a:rPr lang="en-US" sz="3200" b="1" dirty="0"/>
              <a:t>2.  </a:t>
            </a:r>
            <a:r>
              <a:rPr lang="en-US" sz="3200" b="1" dirty="0" err="1"/>
              <a:t>Lstm</a:t>
            </a:r>
            <a:r>
              <a:rPr lang="en-US" sz="3200" b="1" dirty="0"/>
              <a:t> model</a:t>
            </a:r>
            <a:br>
              <a:rPr lang="en-US" sz="3200" b="1" dirty="0"/>
            </a:br>
            <a:r>
              <a:rPr lang="en-US" sz="3200" b="1" dirty="0"/>
              <a:t>3.  Random forest regressor model</a:t>
            </a:r>
            <a:br>
              <a:rPr lang="en-US" sz="3200" b="1" dirty="0"/>
            </a:br>
            <a:r>
              <a:rPr lang="en-US" sz="3200" b="1" dirty="0"/>
              <a:t>4.  gradient boosting (</a:t>
            </a:r>
            <a:r>
              <a:rPr lang="en-US" sz="3200" b="1" dirty="0" err="1"/>
              <a:t>lightgbm</a:t>
            </a:r>
            <a:r>
              <a:rPr lang="en-US" sz="3200" b="1" dirty="0"/>
              <a:t>) model</a:t>
            </a:r>
            <a:br>
              <a:rPr lang="en-US" sz="3200" b="1" dirty="0"/>
            </a:br>
            <a:r>
              <a:rPr lang="en-US" sz="3200" b="1" dirty="0"/>
              <a:t>5. Support Vector Regressor (SVR) model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EA0154-248A-7B1A-8796-CC5E3C31395C}"/>
              </a:ext>
            </a:extLst>
          </p:cNvPr>
          <p:cNvSpPr txBox="1">
            <a:spLocks/>
          </p:cNvSpPr>
          <p:nvPr/>
        </p:nvSpPr>
        <p:spPr>
          <a:xfrm>
            <a:off x="900669" y="-242856"/>
            <a:ext cx="8670051" cy="11348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4003985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F824-42CE-9578-A538-5E2E438C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A8FB00C-0708-7152-4FFB-09E19163EDD8}"/>
              </a:ext>
            </a:extLst>
          </p:cNvPr>
          <p:cNvSpPr txBox="1">
            <a:spLocks/>
          </p:cNvSpPr>
          <p:nvPr/>
        </p:nvSpPr>
        <p:spPr>
          <a:xfrm>
            <a:off x="0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BC5203-3B29-0757-9358-79CC915E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17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BA2A83E-1B93-9EFF-CEC9-5B7FEFD8B745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</a:t>
            </a:r>
            <a:r>
              <a:rPr lang="en-US" altLang="en-US" sz="4000" b="1" dirty="0"/>
              <a:t>Linear Regressor </a:t>
            </a:r>
            <a:r>
              <a:rPr lang="en-US" sz="4000" b="1" dirty="0"/>
              <a:t>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9200E-665A-59BB-8A05-F6813A69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2" y="2133619"/>
            <a:ext cx="10225708" cy="4046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78C96E-5087-5D68-BC1E-9479A23EEF5A}"/>
              </a:ext>
            </a:extLst>
          </p:cNvPr>
          <p:cNvSpPr txBox="1"/>
          <p:nvPr/>
        </p:nvSpPr>
        <p:spPr>
          <a:xfrm>
            <a:off x="747421" y="1226820"/>
            <a:ext cx="10225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Linear Regressor Model: Accuracy Metrics. Best R2 results</a:t>
            </a:r>
          </a:p>
        </p:txBody>
      </p:sp>
    </p:spTree>
    <p:extLst>
      <p:ext uri="{BB962C8B-B14F-4D97-AF65-F5344CB8AC3E}">
        <p14:creationId xmlns:p14="http://schemas.microsoft.com/office/powerpoint/2010/main" val="302887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DE63C-3D91-4A05-D091-7BB78613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477C181-505F-2AD1-96E7-13D6DB9D7186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92ACB-8556-D217-032B-6C0B394D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18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D328367-FCE4-92D1-66E2-EE9F1A5DE236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</a:t>
            </a:r>
            <a:r>
              <a:rPr lang="en-US" altLang="en-US" sz="4000" b="1" dirty="0"/>
              <a:t>Linear Regressor </a:t>
            </a:r>
            <a:r>
              <a:rPr lang="en-US" sz="4000" b="1" dirty="0"/>
              <a:t>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F13A4-5AC1-54D5-53C0-D34301434F56}"/>
              </a:ext>
            </a:extLst>
          </p:cNvPr>
          <p:cNvSpPr txBox="1"/>
          <p:nvPr/>
        </p:nvSpPr>
        <p:spPr>
          <a:xfrm>
            <a:off x="1415996" y="1716465"/>
            <a:ext cx="4248040" cy="3046988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Linear Regressor 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Train, validate accuracy, </a:t>
            </a:r>
            <a:r>
              <a:rPr lang="en-US" altLang="en-US" sz="3200" b="1" dirty="0" err="1"/>
              <a:t>shareprice</a:t>
            </a:r>
            <a:r>
              <a:rPr lang="en-US" altLang="en-US" sz="3200" b="1" dirty="0"/>
              <a:t> visualized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7929E1-4249-DCC5-69B3-212C926C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949368"/>
            <a:ext cx="4579524" cy="571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9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A211-8DED-3CA8-E912-08F1E65B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D4013576-956A-C7A9-901E-E244DC9E9A5C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373AB-957E-6555-C8B0-D1FBABD5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19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56FB529-191C-3321-045D-9A3A23D0D2E5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– Linear </a:t>
            </a:r>
            <a:r>
              <a:rPr lang="en-US" sz="4000" b="1" dirty="0" err="1"/>
              <a:t>REgressor</a:t>
            </a:r>
            <a:r>
              <a:rPr lang="en-US" sz="4000" b="1" dirty="0"/>
              <a:t> model analysis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77BBA-43A7-CC18-B1E4-8208300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54" y="1031420"/>
            <a:ext cx="10441292" cy="47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6B4F0-4D0E-B3FF-D39E-F87A7A4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985BFDC9-7E6F-FE50-29DB-1FC89137C2B1}"/>
              </a:ext>
            </a:extLst>
          </p:cNvPr>
          <p:cNvSpPr/>
          <p:nvPr/>
        </p:nvSpPr>
        <p:spPr>
          <a:xfrm>
            <a:off x="6424551" y="1925852"/>
            <a:ext cx="1968761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82451734-581B-E767-790B-31D98FCDC67C}"/>
              </a:ext>
            </a:extLst>
          </p:cNvPr>
          <p:cNvSpPr/>
          <p:nvPr/>
        </p:nvSpPr>
        <p:spPr>
          <a:xfrm>
            <a:off x="2387032" y="1931597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20018FBC-2E3A-D026-C504-9F8BB069454E}"/>
              </a:ext>
            </a:extLst>
          </p:cNvPr>
          <p:cNvSpPr/>
          <p:nvPr/>
        </p:nvSpPr>
        <p:spPr>
          <a:xfrm>
            <a:off x="4282649" y="1931597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D384E-E548-C640-9D1B-7DDBCFF2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3843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39472C1-4169-84E0-05D8-767CF83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8" y="116756"/>
            <a:ext cx="2275564" cy="1325563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b="1" dirty="0"/>
              <a:t>Steps:</a:t>
            </a:r>
          </a:p>
        </p:txBody>
      </p:sp>
      <p:sp>
        <p:nvSpPr>
          <p:cNvPr id="7" name="object 21">
            <a:extLst>
              <a:ext uri="{FF2B5EF4-FFF2-40B4-BE49-F238E27FC236}">
                <a16:creationId xmlns:a16="http://schemas.microsoft.com/office/drawing/2014/main" id="{76635B25-2DD9-E537-2677-F15548CCF5EA}"/>
              </a:ext>
            </a:extLst>
          </p:cNvPr>
          <p:cNvSpPr txBox="1"/>
          <p:nvPr/>
        </p:nvSpPr>
        <p:spPr bwMode="white">
          <a:xfrm>
            <a:off x="2465600" y="2207292"/>
            <a:ext cx="15081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Cleaning</a:t>
            </a:r>
          </a:p>
        </p:txBody>
      </p:sp>
      <p:sp>
        <p:nvSpPr>
          <p:cNvPr id="8" name="object 22">
            <a:extLst>
              <a:ext uri="{FF2B5EF4-FFF2-40B4-BE49-F238E27FC236}">
                <a16:creationId xmlns:a16="http://schemas.microsoft.com/office/drawing/2014/main" id="{F417C239-2314-5406-4A39-18CF89DB2F33}"/>
              </a:ext>
            </a:extLst>
          </p:cNvPr>
          <p:cNvSpPr txBox="1"/>
          <p:nvPr/>
        </p:nvSpPr>
        <p:spPr bwMode="white">
          <a:xfrm>
            <a:off x="4441877" y="2245699"/>
            <a:ext cx="15268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EDA &amp; findings</a:t>
            </a: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CB2044A0-6137-3EE4-3CCD-0BE23913885F}"/>
              </a:ext>
            </a:extLst>
          </p:cNvPr>
          <p:cNvSpPr txBox="1"/>
          <p:nvPr/>
        </p:nvSpPr>
        <p:spPr bwMode="white">
          <a:xfrm>
            <a:off x="6589321" y="2091810"/>
            <a:ext cx="17757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Machine Learning &amp; modelling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4C925066-C9E4-D7E4-31BF-C2E3974AAB76}"/>
              </a:ext>
            </a:extLst>
          </p:cNvPr>
          <p:cNvSpPr/>
          <p:nvPr/>
        </p:nvSpPr>
        <p:spPr>
          <a:xfrm>
            <a:off x="588087" y="1931597"/>
            <a:ext cx="1709277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EB62412-4E3C-5AC0-FB5A-B23D906CFBA8}"/>
              </a:ext>
            </a:extLst>
          </p:cNvPr>
          <p:cNvSpPr txBox="1"/>
          <p:nvPr/>
        </p:nvSpPr>
        <p:spPr bwMode="white">
          <a:xfrm>
            <a:off x="763500" y="2425007"/>
            <a:ext cx="13595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cap="all" dirty="0">
                <a:latin typeface="+mj-lt"/>
                <a:ea typeface="+mj-ea"/>
                <a:cs typeface="+mj-cs"/>
              </a:rPr>
              <a:t>1. Data Prep</a:t>
            </a:r>
            <a:r>
              <a:rPr lang="en-US" sz="2400" b="1" dirty="0">
                <a:cs typeface="Arial"/>
              </a:rPr>
              <a:t>	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BC68675A-1CAD-7E5B-2536-235B4B0C5C01}"/>
              </a:ext>
            </a:extLst>
          </p:cNvPr>
          <p:cNvSpPr/>
          <p:nvPr/>
        </p:nvSpPr>
        <p:spPr>
          <a:xfrm>
            <a:off x="8558082" y="1962942"/>
            <a:ext cx="1968761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bject 24">
            <a:extLst>
              <a:ext uri="{FF2B5EF4-FFF2-40B4-BE49-F238E27FC236}">
                <a16:creationId xmlns:a16="http://schemas.microsoft.com/office/drawing/2014/main" id="{24BEA7F9-CCE7-4474-6EF5-984ABBFED76E}"/>
              </a:ext>
            </a:extLst>
          </p:cNvPr>
          <p:cNvSpPr txBox="1"/>
          <p:nvPr/>
        </p:nvSpPr>
        <p:spPr bwMode="white">
          <a:xfrm>
            <a:off x="8751108" y="2110818"/>
            <a:ext cx="177573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Accuracy &amp;</a:t>
            </a:r>
          </a:p>
          <a:p>
            <a:r>
              <a:rPr lang="en-US" dirty="0"/>
              <a:t>Validation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DD8B729A-1DC9-BE72-037B-BC24C9C52FBB}"/>
              </a:ext>
            </a:extLst>
          </p:cNvPr>
          <p:cNvSpPr/>
          <p:nvPr/>
        </p:nvSpPr>
        <p:spPr>
          <a:xfrm>
            <a:off x="8493612" y="3825875"/>
            <a:ext cx="2033231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03F1DBBE-EA21-B115-367C-64C84F629553}"/>
              </a:ext>
            </a:extLst>
          </p:cNvPr>
          <p:cNvSpPr/>
          <p:nvPr/>
        </p:nvSpPr>
        <p:spPr>
          <a:xfrm>
            <a:off x="6424551" y="3749675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75984DE1-97A6-4BB5-D065-C5386A227AF4}"/>
              </a:ext>
            </a:extLst>
          </p:cNvPr>
          <p:cNvSpPr/>
          <p:nvPr/>
        </p:nvSpPr>
        <p:spPr>
          <a:xfrm>
            <a:off x="4403039" y="3825875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1B4A99A9-E36B-9A01-882D-2B0CED81A11A}"/>
              </a:ext>
            </a:extLst>
          </p:cNvPr>
          <p:cNvSpPr/>
          <p:nvPr/>
        </p:nvSpPr>
        <p:spPr>
          <a:xfrm>
            <a:off x="594969" y="3896972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D7D42F18-5F0A-397C-9AC8-178A966A9EC5}"/>
              </a:ext>
            </a:extLst>
          </p:cNvPr>
          <p:cNvSpPr/>
          <p:nvPr/>
        </p:nvSpPr>
        <p:spPr>
          <a:xfrm>
            <a:off x="2552092" y="3884417"/>
            <a:ext cx="1775735" cy="1325562"/>
          </a:xfrm>
          <a:prstGeom prst="homePlate">
            <a:avLst/>
          </a:prstGeom>
          <a:solidFill>
            <a:srgbClr val="0090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B191B02-3E9B-D43C-B326-EB69372CB9D4}"/>
              </a:ext>
            </a:extLst>
          </p:cNvPr>
          <p:cNvSpPr txBox="1"/>
          <p:nvPr/>
        </p:nvSpPr>
        <p:spPr bwMode="white">
          <a:xfrm>
            <a:off x="746139" y="4215283"/>
            <a:ext cx="13595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Selection	</a:t>
            </a: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AD210C03-8DC8-3213-B8C8-7EE3F80F5BD0}"/>
              </a:ext>
            </a:extLst>
          </p:cNvPr>
          <p:cNvSpPr txBox="1"/>
          <p:nvPr/>
        </p:nvSpPr>
        <p:spPr bwMode="white">
          <a:xfrm>
            <a:off x="2633537" y="4159227"/>
            <a:ext cx="1649112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</a:t>
            </a:r>
          </a:p>
          <a:p>
            <a:r>
              <a:rPr lang="en-US" dirty="0"/>
              <a:t>Deployment</a:t>
            </a: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C8C5D3E5-D147-9147-1FB6-C50587473A8B}"/>
              </a:ext>
            </a:extLst>
          </p:cNvPr>
          <p:cNvSpPr txBox="1"/>
          <p:nvPr/>
        </p:nvSpPr>
        <p:spPr bwMode="white">
          <a:xfrm>
            <a:off x="4573119" y="4082196"/>
            <a:ext cx="1526839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Lessons</a:t>
            </a:r>
          </a:p>
          <a:p>
            <a:r>
              <a:rPr lang="en-US" dirty="0"/>
              <a:t>learned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D81960C2-A661-8C2A-A316-E306DC760372}"/>
              </a:ext>
            </a:extLst>
          </p:cNvPr>
          <p:cNvSpPr txBox="1"/>
          <p:nvPr/>
        </p:nvSpPr>
        <p:spPr bwMode="white">
          <a:xfrm>
            <a:off x="6521063" y="3962465"/>
            <a:ext cx="177573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Summary</a:t>
            </a:r>
          </a:p>
          <a:p>
            <a:r>
              <a:rPr lang="en-US" dirty="0"/>
              <a:t>And future work</a:t>
            </a: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930D3232-F456-59A5-C65A-2E461CA7CEE7}"/>
              </a:ext>
            </a:extLst>
          </p:cNvPr>
          <p:cNvSpPr txBox="1"/>
          <p:nvPr/>
        </p:nvSpPr>
        <p:spPr bwMode="white">
          <a:xfrm>
            <a:off x="8590124" y="4150935"/>
            <a:ext cx="177573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000" b="1" cap="all"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Source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40" name="Graphic 39" descr="Bar graph with upward trend with solid fill">
            <a:extLst>
              <a:ext uri="{FF2B5EF4-FFF2-40B4-BE49-F238E27FC236}">
                <a16:creationId xmlns:a16="http://schemas.microsoft.com/office/drawing/2014/main" id="{7444A2E4-3F06-BEF6-12E8-A4C514702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5096" y="2109545"/>
            <a:ext cx="1178959" cy="117895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2" name="Graphic 41" descr="Database with solid fill">
            <a:extLst>
              <a:ext uri="{FF2B5EF4-FFF2-40B4-BE49-F238E27FC236}">
                <a16:creationId xmlns:a16="http://schemas.microsoft.com/office/drawing/2014/main" id="{2C06831F-4976-AD2E-9B67-C8063192F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0169" y="4014335"/>
            <a:ext cx="914400" cy="914400"/>
          </a:xfrm>
          <a:prstGeom prst="rect">
            <a:avLst/>
          </a:prstGeom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373840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EDC6-FED6-FD6F-1D46-1CF7A2C5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4C1EC087-38DF-EDE6-4733-3F51174A6091}"/>
              </a:ext>
            </a:extLst>
          </p:cNvPr>
          <p:cNvSpPr txBox="1">
            <a:spLocks/>
          </p:cNvSpPr>
          <p:nvPr/>
        </p:nvSpPr>
        <p:spPr>
          <a:xfrm>
            <a:off x="0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E564A-D63D-113C-D2AB-1C87672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20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B9BBC15-9357-8116-DDDC-100969D22078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LSTM 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2B28F-83AC-CAB8-A773-38259E2E1025}"/>
              </a:ext>
            </a:extLst>
          </p:cNvPr>
          <p:cNvSpPr txBox="1"/>
          <p:nvPr/>
        </p:nvSpPr>
        <p:spPr>
          <a:xfrm>
            <a:off x="747421" y="1226820"/>
            <a:ext cx="10225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2. LSTM Model: Accuracy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E327B-45FD-2AC8-7F2A-2F95DA684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21" y="2089047"/>
            <a:ext cx="10499498" cy="38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1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C64E-3E38-245E-119F-AB49BC40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B5104CE-74C3-CE41-5EE6-4E4D364D4F3F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42DB9-83F6-FCEF-E99C-6F686C8F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21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3C68ABC-915F-F29E-D384-E234D2FEE463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LSTM 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4D6BA-8524-AA36-051D-A084B64999FD}"/>
              </a:ext>
            </a:extLst>
          </p:cNvPr>
          <p:cNvSpPr txBox="1"/>
          <p:nvPr/>
        </p:nvSpPr>
        <p:spPr>
          <a:xfrm>
            <a:off x="1415996" y="1716465"/>
            <a:ext cx="4248040" cy="2554545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LSTM 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Train, validate accuracy, </a:t>
            </a:r>
            <a:r>
              <a:rPr lang="en-US" altLang="en-US" sz="3200" b="1" dirty="0" err="1"/>
              <a:t>shareprice</a:t>
            </a:r>
            <a:r>
              <a:rPr lang="en-US" altLang="en-US" sz="3200" b="1" dirty="0"/>
              <a:t> visualized forecast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BEA3-8F12-C19F-D302-99CC0A8E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65" y="999588"/>
            <a:ext cx="4520251" cy="55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624CD-4232-04F1-33FA-7CB5A64DB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0E527C7-918D-4BE1-A8E3-5C6EE280AAAF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461460-94EA-7A28-DBB2-723126AA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22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E577980-3EC1-9300-DD1F-0AB74CBB17D9}"/>
              </a:ext>
            </a:extLst>
          </p:cNvPr>
          <p:cNvSpPr txBox="1">
            <a:spLocks/>
          </p:cNvSpPr>
          <p:nvPr/>
        </p:nvSpPr>
        <p:spPr>
          <a:xfrm>
            <a:off x="1415996" y="16764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LSTM model analysis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170D9-D13A-2A9C-A47B-60AFE1313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103947"/>
            <a:ext cx="9599198" cy="547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C71FC-7EF4-F543-CDC5-AF6F6486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7956459B-2CF7-E274-DCBC-21AE9699C2AE}"/>
              </a:ext>
            </a:extLst>
          </p:cNvPr>
          <p:cNvSpPr txBox="1">
            <a:spLocks/>
          </p:cNvSpPr>
          <p:nvPr/>
        </p:nvSpPr>
        <p:spPr>
          <a:xfrm>
            <a:off x="0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519B6-CA8E-4096-2DBD-4ECECC04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23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90F344F-5CB6-B3D8-C2F3-1C460B1A7C9B}"/>
              </a:ext>
            </a:extLst>
          </p:cNvPr>
          <p:cNvSpPr txBox="1">
            <a:spLocks/>
          </p:cNvSpPr>
          <p:nvPr/>
        </p:nvSpPr>
        <p:spPr>
          <a:xfrm>
            <a:off x="1415995" y="66083"/>
            <a:ext cx="9360007" cy="1036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</a:t>
            </a:r>
            <a:r>
              <a:rPr lang="en-US" altLang="en-US" sz="4000" b="1" dirty="0"/>
              <a:t>Random Forest Regressor</a:t>
            </a:r>
            <a:r>
              <a:rPr lang="en-US" sz="4000" b="1" dirty="0"/>
              <a:t> 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73E8C-08D3-A521-2971-07E9FBFDBF1F}"/>
              </a:ext>
            </a:extLst>
          </p:cNvPr>
          <p:cNvSpPr txBox="1"/>
          <p:nvPr/>
        </p:nvSpPr>
        <p:spPr>
          <a:xfrm>
            <a:off x="747421" y="1226820"/>
            <a:ext cx="10225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3. Random Forest Regressor Model: Accuracy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EAD4D-56AF-D2E6-78F5-333D0AF6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0" y="1907996"/>
            <a:ext cx="10330467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5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FBCD-7452-1289-7C36-AAFC9D79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B84486F-D96B-EBC8-72BE-F0160C98950D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FB1F7-CE86-A7B3-1A6D-CD56E013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24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CC76AD2-1F5D-6108-4870-CFF48B83F425}"/>
              </a:ext>
            </a:extLst>
          </p:cNvPr>
          <p:cNvSpPr txBox="1">
            <a:spLocks/>
          </p:cNvSpPr>
          <p:nvPr/>
        </p:nvSpPr>
        <p:spPr>
          <a:xfrm>
            <a:off x="1346756" y="0"/>
            <a:ext cx="9360007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/>
              <a:t>Machine Learning - </a:t>
            </a:r>
            <a:r>
              <a:rPr lang="en-US" altLang="en-US" sz="4000" b="1" dirty="0"/>
              <a:t>Random Forest Regressor </a:t>
            </a:r>
            <a:r>
              <a:rPr lang="en-US" sz="4000" b="1" dirty="0"/>
              <a:t>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B27C8-A599-DC65-314B-78920FFE9F3E}"/>
              </a:ext>
            </a:extLst>
          </p:cNvPr>
          <p:cNvSpPr txBox="1"/>
          <p:nvPr/>
        </p:nvSpPr>
        <p:spPr>
          <a:xfrm>
            <a:off x="1415996" y="1716465"/>
            <a:ext cx="4248040" cy="3046988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Random Forest Regressor 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Train, validate accuracy, share price visualized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9E00A-EC56-F5BB-4FE7-DC914CA6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1" y="992287"/>
            <a:ext cx="4610762" cy="565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7F0A8-9C3F-7767-70F5-5E5D0C763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4826074-2D44-6E49-AAC6-2D1E275ABB15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8B66D-9F83-1C61-45FC-9FFACF7A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25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9589067-4D7C-DE75-351E-8A00487B4106}"/>
              </a:ext>
            </a:extLst>
          </p:cNvPr>
          <p:cNvSpPr txBox="1">
            <a:spLocks/>
          </p:cNvSpPr>
          <p:nvPr/>
        </p:nvSpPr>
        <p:spPr>
          <a:xfrm>
            <a:off x="1126436" y="43223"/>
            <a:ext cx="10692870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/>
              <a:t>Machine Learning - </a:t>
            </a:r>
            <a:r>
              <a:rPr lang="en-US" altLang="en-US" sz="2800" b="1" dirty="0"/>
              <a:t>Random Forest Regressor </a:t>
            </a:r>
            <a:r>
              <a:rPr lang="en-US" sz="2800" b="1" dirty="0"/>
              <a:t>analysis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4D340-CAFA-AD68-3C56-D9410046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58" y="949368"/>
            <a:ext cx="7700401" cy="57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0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8796-A7AF-990A-8516-AEC1FB4FF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D8048C0D-D566-157D-0E4E-14A8DA2E285E}"/>
              </a:ext>
            </a:extLst>
          </p:cNvPr>
          <p:cNvSpPr txBox="1">
            <a:spLocks/>
          </p:cNvSpPr>
          <p:nvPr/>
        </p:nvSpPr>
        <p:spPr>
          <a:xfrm>
            <a:off x="0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66B1C-42FA-FB2D-93D0-1E59ACCF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989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26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8647BCE-AFAA-3BA7-DFFC-00B84ACE11E4}"/>
              </a:ext>
            </a:extLst>
          </p:cNvPr>
          <p:cNvSpPr txBox="1">
            <a:spLocks/>
          </p:cNvSpPr>
          <p:nvPr/>
        </p:nvSpPr>
        <p:spPr>
          <a:xfrm>
            <a:off x="2318657" y="51774"/>
            <a:ext cx="8109857" cy="1036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500" b="1" dirty="0"/>
              <a:t>Machine Learning </a:t>
            </a:r>
          </a:p>
          <a:p>
            <a:pPr>
              <a:lnSpc>
                <a:spcPct val="100000"/>
              </a:lnSpc>
            </a:pPr>
            <a:r>
              <a:rPr lang="en-US" sz="5300" b="1" dirty="0"/>
              <a:t>- Hybrid Gradient Boosting (</a:t>
            </a:r>
            <a:r>
              <a:rPr lang="en-US" sz="5300" b="1" dirty="0" err="1"/>
              <a:t>XGBoost</a:t>
            </a:r>
            <a:r>
              <a:rPr lang="en-US" sz="5300" b="1" dirty="0"/>
              <a:t>/</a:t>
            </a:r>
            <a:r>
              <a:rPr lang="en-US" sz="5300" b="1" dirty="0" err="1"/>
              <a:t>LightGBM</a:t>
            </a:r>
            <a:r>
              <a:rPr lang="en-US" sz="5300" b="1" dirty="0"/>
              <a:t>) 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44BDF-D168-B243-4CC5-8612638ADC21}"/>
              </a:ext>
            </a:extLst>
          </p:cNvPr>
          <p:cNvSpPr txBox="1"/>
          <p:nvPr/>
        </p:nvSpPr>
        <p:spPr>
          <a:xfrm>
            <a:off x="373709" y="1184495"/>
            <a:ext cx="11444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b="1" dirty="0"/>
              <a:t>4. </a:t>
            </a:r>
            <a:r>
              <a:rPr lang="en-US" sz="2800" b="1" dirty="0"/>
              <a:t>Hybrid Gradient Boosting (</a:t>
            </a:r>
            <a:r>
              <a:rPr lang="en-US" sz="2800" b="1" dirty="0" err="1"/>
              <a:t>XGBoost</a:t>
            </a:r>
            <a:r>
              <a:rPr lang="en-US" sz="2800" b="1" dirty="0"/>
              <a:t>/</a:t>
            </a:r>
            <a:r>
              <a:rPr lang="en-US" sz="2800" b="1" dirty="0" err="1"/>
              <a:t>LightGBM</a:t>
            </a:r>
            <a:r>
              <a:rPr lang="en-US" sz="2800" b="1" dirty="0"/>
              <a:t>) </a:t>
            </a:r>
            <a:r>
              <a:rPr lang="en-US" altLang="en-US" sz="2800" b="1" dirty="0"/>
              <a:t>Model: Accuracy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D64F5-5EDD-2986-57E7-81BC84E7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9" y="2127474"/>
            <a:ext cx="11027102" cy="26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5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402FF-E63F-836A-7879-73B117F7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D8BCF99-C77A-E7EF-B003-64C3314C4CF7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F3FDC-FFC8-BB21-7B82-3B67163A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27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1EAE0C6-FC98-5902-3896-1F49639A7A93}"/>
              </a:ext>
            </a:extLst>
          </p:cNvPr>
          <p:cNvSpPr txBox="1">
            <a:spLocks/>
          </p:cNvSpPr>
          <p:nvPr/>
        </p:nvSpPr>
        <p:spPr>
          <a:xfrm>
            <a:off x="874619" y="250877"/>
            <a:ext cx="10591800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/>
              <a:t>Machine Learning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-  Hybrid Gradient Boosting (</a:t>
            </a:r>
            <a:r>
              <a:rPr lang="en-US" sz="2400" b="1" dirty="0" err="1"/>
              <a:t>XGBoost</a:t>
            </a:r>
            <a:r>
              <a:rPr lang="en-US" sz="2400" b="1" dirty="0"/>
              <a:t>/</a:t>
            </a:r>
            <a:r>
              <a:rPr lang="en-US" sz="2400" b="1" dirty="0" err="1"/>
              <a:t>LightGBM</a:t>
            </a:r>
            <a:r>
              <a:rPr lang="en-US" sz="2400" b="1" dirty="0"/>
              <a:t>) model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4263F-0028-0A33-D89B-ABF0273462BD}"/>
              </a:ext>
            </a:extLst>
          </p:cNvPr>
          <p:cNvSpPr txBox="1"/>
          <p:nvPr/>
        </p:nvSpPr>
        <p:spPr>
          <a:xfrm>
            <a:off x="1415996" y="1716465"/>
            <a:ext cx="4248040" cy="353943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/>
              <a:t>Gradient Boosting (</a:t>
            </a:r>
            <a:r>
              <a:rPr lang="en-US" altLang="en-US" sz="3200" b="1" dirty="0" err="1"/>
              <a:t>XGBoost</a:t>
            </a:r>
            <a:r>
              <a:rPr lang="en-US" altLang="en-US" sz="3200" b="1" dirty="0"/>
              <a:t>/</a:t>
            </a:r>
            <a:r>
              <a:rPr lang="en-US" altLang="en-US" sz="3200" b="1" dirty="0" err="1"/>
              <a:t>LightGBM</a:t>
            </a:r>
            <a:r>
              <a:rPr lang="en-US" altLang="en-US" sz="3200" b="1" dirty="0"/>
              <a:t>) 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Train, validate accuracy, share price visualized forecast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0D07B-C3E9-EE7B-39A1-4EE2B2D75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85" y="949368"/>
            <a:ext cx="4116089" cy="59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4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FBEB-B857-BE5B-E030-382E69F6D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755399ED-CBE7-C4EB-BFBB-5D685F5B22CC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245B06-60B5-19EF-B204-45AA04B2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28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A2F5861-25B4-CF8C-01F6-984B40CCA68E}"/>
              </a:ext>
            </a:extLst>
          </p:cNvPr>
          <p:cNvSpPr txBox="1">
            <a:spLocks/>
          </p:cNvSpPr>
          <p:nvPr/>
        </p:nvSpPr>
        <p:spPr>
          <a:xfrm>
            <a:off x="904060" y="176275"/>
            <a:ext cx="10765972" cy="1218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b="1" dirty="0"/>
              <a:t>Machine Learning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– Hybrid Gradient Boosting (</a:t>
            </a:r>
            <a:r>
              <a:rPr lang="en-US" sz="2400" b="1" dirty="0" err="1"/>
              <a:t>XGBoost</a:t>
            </a:r>
            <a:r>
              <a:rPr lang="en-US" sz="2400" b="1" dirty="0"/>
              <a:t>/</a:t>
            </a:r>
            <a:r>
              <a:rPr lang="en-US" sz="2400" b="1" dirty="0" err="1"/>
              <a:t>LightGBM</a:t>
            </a:r>
            <a:r>
              <a:rPr lang="en-US" sz="2400" b="1" dirty="0"/>
              <a:t>) analysis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47B9A-EEB7-570E-CA30-35E7D5D4A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142" y="1218863"/>
            <a:ext cx="7903715" cy="54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67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84ED1-1E6B-8245-3C5E-8F9A7068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FB063D5-C8FC-B9B7-6AF4-FA3D19DA7818}"/>
              </a:ext>
            </a:extLst>
          </p:cNvPr>
          <p:cNvSpPr txBox="1">
            <a:spLocks/>
          </p:cNvSpPr>
          <p:nvPr/>
        </p:nvSpPr>
        <p:spPr>
          <a:xfrm>
            <a:off x="0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6D6AC-DF6A-C403-AC46-4AE0E051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989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29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E5AFC52-E0B6-4683-F7BE-B34A3E947853}"/>
              </a:ext>
            </a:extLst>
          </p:cNvPr>
          <p:cNvSpPr txBox="1">
            <a:spLocks/>
          </p:cNvSpPr>
          <p:nvPr/>
        </p:nvSpPr>
        <p:spPr>
          <a:xfrm>
            <a:off x="2318657" y="51774"/>
            <a:ext cx="8109857" cy="10363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8500" b="1" dirty="0"/>
              <a:t>Machine Learning </a:t>
            </a:r>
          </a:p>
          <a:p>
            <a:pPr>
              <a:lnSpc>
                <a:spcPct val="100000"/>
              </a:lnSpc>
            </a:pPr>
            <a:r>
              <a:rPr lang="en-US" sz="5300" b="1" dirty="0"/>
              <a:t>- </a:t>
            </a:r>
            <a:r>
              <a:rPr lang="en-US" sz="5400" b="1" dirty="0"/>
              <a:t>Support Vector Regressor (SVR) </a:t>
            </a:r>
            <a:r>
              <a:rPr lang="en-US" sz="5300" b="1" dirty="0"/>
              <a:t>model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55491-3204-C63C-6005-74340E017690}"/>
              </a:ext>
            </a:extLst>
          </p:cNvPr>
          <p:cNvSpPr txBox="1"/>
          <p:nvPr/>
        </p:nvSpPr>
        <p:spPr>
          <a:xfrm>
            <a:off x="373709" y="1184495"/>
            <a:ext cx="11444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b="1" dirty="0"/>
              <a:t>5. </a:t>
            </a:r>
            <a:r>
              <a:rPr lang="en-US" sz="2800" b="1" dirty="0"/>
              <a:t> </a:t>
            </a:r>
            <a:r>
              <a:rPr lang="en-US" altLang="en-US" sz="2800" b="1" dirty="0"/>
              <a:t>Model: Accuracy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2347CB-6AD5-26F6-1F41-C100664E6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75" y="2144861"/>
            <a:ext cx="10876250" cy="23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00C4-D502-0783-22EA-757FB7F2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96D35-25D1-5E1F-8834-33C37DB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968" y="6168282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A8B0F84-F4BE-EEEF-DF50-00EB74C3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7" y="116756"/>
            <a:ext cx="9069353" cy="1325563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b="1" dirty="0"/>
              <a:t>Data Preparation Inspection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A99F3-765E-46A0-B8AD-BA98655D4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880" y="116756"/>
            <a:ext cx="2695575" cy="652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06FE9-47BD-0D51-B3DA-DFF45E4B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060" y="1628775"/>
            <a:ext cx="3638550" cy="3600450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73C941C3-008B-1786-5B59-EDCB1395DB95}"/>
              </a:ext>
            </a:extLst>
          </p:cNvPr>
          <p:cNvSpPr txBox="1">
            <a:spLocks/>
          </p:cNvSpPr>
          <p:nvPr/>
        </p:nvSpPr>
        <p:spPr>
          <a:xfrm>
            <a:off x="276527" y="1628775"/>
            <a:ext cx="4866973" cy="377598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FCEA11-BA23-5EBE-6258-4F399DE91CF4}"/>
              </a:ext>
            </a:extLst>
          </p:cNvPr>
          <p:cNvSpPr txBox="1">
            <a:spLocks/>
          </p:cNvSpPr>
          <p:nvPr/>
        </p:nvSpPr>
        <p:spPr bwMode="white">
          <a:xfrm>
            <a:off x="403762" y="1985140"/>
            <a:ext cx="4619500" cy="3049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Code Snippets</a:t>
            </a:r>
          </a:p>
          <a:p>
            <a:pPr marL="0" indent="0">
              <a:buNone/>
            </a:pPr>
            <a:r>
              <a:rPr lang="en-US" sz="2800" dirty="0" err="1"/>
              <a:t>cpi_df</a:t>
            </a:r>
            <a:r>
              <a:rPr lang="en-US" sz="2800" dirty="0"/>
              <a:t> = </a:t>
            </a:r>
            <a:r>
              <a:rPr lang="en-US" sz="2800" dirty="0" err="1"/>
              <a:t>pd.read_csv</a:t>
            </a:r>
            <a:r>
              <a:rPr lang="en-US" sz="2800" dirty="0"/>
              <a:t>('CPI.csv')</a:t>
            </a:r>
          </a:p>
          <a:p>
            <a:pPr marL="0" indent="0">
              <a:buNone/>
            </a:pPr>
            <a:r>
              <a:rPr lang="en-US" sz="3200" dirty="0"/>
              <a:t>df.info()</a:t>
            </a:r>
          </a:p>
          <a:p>
            <a:pPr marL="0" indent="0">
              <a:buNone/>
            </a:pPr>
            <a:r>
              <a:rPr lang="en-US" sz="3200" dirty="0" err="1"/>
              <a:t>df.head</a:t>
            </a:r>
            <a:r>
              <a:rPr lang="en-US" sz="3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9773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CAE4D-DA1E-FCE5-9194-517E57D4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DA73F01-E9AC-ECD6-1222-2BDFEBFB4F2B}"/>
              </a:ext>
            </a:extLst>
          </p:cNvPr>
          <p:cNvSpPr txBox="1">
            <a:spLocks/>
          </p:cNvSpPr>
          <p:nvPr/>
        </p:nvSpPr>
        <p:spPr>
          <a:xfrm>
            <a:off x="1" y="949368"/>
            <a:ext cx="12191999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C17D3-660D-9C6D-9B70-E360A4B3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30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3CA3A52-A02B-FB19-E295-26A9001D1396}"/>
              </a:ext>
            </a:extLst>
          </p:cNvPr>
          <p:cNvSpPr txBox="1">
            <a:spLocks/>
          </p:cNvSpPr>
          <p:nvPr/>
        </p:nvSpPr>
        <p:spPr>
          <a:xfrm>
            <a:off x="800100" y="96939"/>
            <a:ext cx="10591800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/>
              <a:t>Machine Learning - Support Vector Regressor (SVR) model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5AB1A-42A8-F715-8FFD-6B4F4A805AAD}"/>
              </a:ext>
            </a:extLst>
          </p:cNvPr>
          <p:cNvSpPr txBox="1"/>
          <p:nvPr/>
        </p:nvSpPr>
        <p:spPr>
          <a:xfrm>
            <a:off x="800100" y="958766"/>
            <a:ext cx="2761807" cy="5016758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/>
              <a:t>Support Vector Regressor (SVR) </a:t>
            </a:r>
            <a:r>
              <a:rPr lang="en-US" altLang="en-US" sz="3200" b="1" dirty="0"/>
              <a:t>Model: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b="1" dirty="0"/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/>
              <a:t>Train, validate accuracy, share price visualized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45C44D-3EA7-4992-7A8E-8EEA0B9A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907" y="958766"/>
            <a:ext cx="7978402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68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8E371-1631-F126-3954-01035042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61690-BFB7-1D27-4CA2-546FA7E3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31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E05DBFE-4AB0-FB03-6496-D5300B1760F0}"/>
              </a:ext>
            </a:extLst>
          </p:cNvPr>
          <p:cNvSpPr txBox="1">
            <a:spLocks/>
          </p:cNvSpPr>
          <p:nvPr/>
        </p:nvSpPr>
        <p:spPr>
          <a:xfrm>
            <a:off x="892630" y="0"/>
            <a:ext cx="10765972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/>
              <a:t>Machine Learning - Support Vector Regressor (SVR) analysis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67A054-E5C5-BAD6-C003-C2136419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98" y="1162825"/>
            <a:ext cx="10372604" cy="453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6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54684-E521-7BF3-9E53-CE488711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887B0-9F84-35CD-3CB4-92A67674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32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118A6BA-B50D-CC11-9147-0083CAF0A220}"/>
              </a:ext>
            </a:extLst>
          </p:cNvPr>
          <p:cNvSpPr txBox="1">
            <a:spLocks/>
          </p:cNvSpPr>
          <p:nvPr/>
        </p:nvSpPr>
        <p:spPr>
          <a:xfrm>
            <a:off x="892630" y="0"/>
            <a:ext cx="10765972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/>
              <a:t>Machine Learning – Model Performance comparison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Linear Regression has the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156F0-2156-F021-BD31-58D55532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990600"/>
            <a:ext cx="9048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7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CD47-2D7F-531F-D657-72A3C4B1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C2B44B-D549-E3AA-6268-4309F483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33</a:t>
            </a:fld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96888-5C64-A5DF-8349-C0153042AA99}"/>
              </a:ext>
            </a:extLst>
          </p:cNvPr>
          <p:cNvSpPr txBox="1"/>
          <p:nvPr/>
        </p:nvSpPr>
        <p:spPr>
          <a:xfrm>
            <a:off x="1244010" y="1743217"/>
            <a:ext cx="817643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MODEL SELECTION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Based on the provided table, the Linear Regression model demonstrated the best overall accuracy metrics.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It consistently achieved the lowest Mean Absolute Error (MAE) and Root Mean Squared Error (RMSE) for four out of the five stocks analyzed. While its R-squared score was sometimes tied with the more complex models, its superior performance on the error metrics makes it the most accurate model in this comparison.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B56662E7-7AF5-05AC-A7A2-FB4AB4EAD690}"/>
              </a:ext>
            </a:extLst>
          </p:cNvPr>
          <p:cNvSpPr txBox="1">
            <a:spLocks/>
          </p:cNvSpPr>
          <p:nvPr/>
        </p:nvSpPr>
        <p:spPr>
          <a:xfrm>
            <a:off x="1053334" y="584791"/>
            <a:ext cx="10765972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/>
              <a:t>Machine Learning – Model Performance comparison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Linear Regression selected on below criteria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0458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7A06-B009-0BC9-7BD4-D0B387C9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927CA-12C7-1453-19AF-E6517089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34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22BB86C-A7EA-7680-92DB-BDC388606421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1AED8-920C-0645-E6EA-43471DECEAC5}"/>
              </a:ext>
            </a:extLst>
          </p:cNvPr>
          <p:cNvSpPr txBox="1"/>
          <p:nvPr/>
        </p:nvSpPr>
        <p:spPr>
          <a:xfrm>
            <a:off x="1244010" y="1743217"/>
            <a:ext cx="817643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MODEL SELECTION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Based on the provided table, the Linear Regression model demonstrated the best overall accuracy metrics.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400" b="1" i="0" dirty="0">
                <a:effectLst/>
                <a:latin typeface="+mj-lt"/>
              </a:rPr>
              <a:t>It consistently achieved the lowest Mean Absolute Error (MAE) and Root Mean Squared Error (RMSE) for four out of the five stocks analyzed. While its R-squared score was sometimes tied with the more complex models, its superior performance on the error metrics makes it the most accurate model in this comparison.</a:t>
            </a:r>
          </a:p>
        </p:txBody>
      </p:sp>
    </p:spTree>
    <p:extLst>
      <p:ext uri="{BB962C8B-B14F-4D97-AF65-F5344CB8AC3E}">
        <p14:creationId xmlns:p14="http://schemas.microsoft.com/office/powerpoint/2010/main" val="2953045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A3BAE-2761-C0F8-DFCE-7850B916F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35A94-8B4B-123D-3DE2-0FD56B96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989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35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F043F292-3AF0-FF2A-840B-3BD0E046C2EE}"/>
              </a:ext>
            </a:extLst>
          </p:cNvPr>
          <p:cNvSpPr txBox="1">
            <a:spLocks/>
          </p:cNvSpPr>
          <p:nvPr/>
        </p:nvSpPr>
        <p:spPr>
          <a:xfrm>
            <a:off x="1817914" y="1567542"/>
            <a:ext cx="7802881" cy="18614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/>
              <a:t>Canteen BREAK</a:t>
            </a:r>
          </a:p>
        </p:txBody>
      </p:sp>
    </p:spTree>
    <p:extLst>
      <p:ext uri="{BB962C8B-B14F-4D97-AF65-F5344CB8AC3E}">
        <p14:creationId xmlns:p14="http://schemas.microsoft.com/office/powerpoint/2010/main" val="79898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D078-DDFA-3D43-E61D-918D4E71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8B2DC-4732-9A3A-0EE0-A92C1907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36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9C7F2E7-C836-A1A8-1DD2-454A1442C2C2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C0AC6-6AFE-C731-E1D5-C4039F46F0E9}"/>
              </a:ext>
            </a:extLst>
          </p:cNvPr>
          <p:cNvSpPr txBox="1"/>
          <p:nvPr/>
        </p:nvSpPr>
        <p:spPr>
          <a:xfrm>
            <a:off x="1446028" y="1488036"/>
            <a:ext cx="81764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Given Linear regressor model provided the best accuracy, I've developed the complete code for a </a:t>
            </a:r>
            <a:r>
              <a:rPr lang="en-US" sz="2400" b="1" dirty="0" err="1"/>
              <a:t>Gradio</a:t>
            </a:r>
            <a:r>
              <a:rPr lang="en-US" sz="2400" b="1" dirty="0"/>
              <a:t> AI application.</a:t>
            </a:r>
          </a:p>
          <a:p>
            <a:endParaRPr lang="en-US" sz="2400" b="1" dirty="0"/>
          </a:p>
          <a:p>
            <a:r>
              <a:rPr lang="en-US" sz="2400" b="1" dirty="0"/>
              <a:t>Steps: it loads the data, engineers the features, trains a unique Linear Regression model for each of the five companies, and then builds an interactive web interface where you can select a company and a future date to get a price prediction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5860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79B3-7AD3-84C6-D171-8E1A2F09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29CC7-A770-34BA-29D2-B8656E38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37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8FA49A5-D931-F867-C326-38BA5EB0715C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3DCE3-ECBB-FFD8-F8B1-95CB56D1193D}"/>
              </a:ext>
            </a:extLst>
          </p:cNvPr>
          <p:cNvSpPr txBox="1"/>
          <p:nvPr/>
        </p:nvSpPr>
        <p:spPr>
          <a:xfrm>
            <a:off x="1169582" y="1074509"/>
            <a:ext cx="96756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How it Works</a:t>
            </a:r>
          </a:p>
          <a:p>
            <a:endParaRPr lang="en-US" sz="2000" b="1" dirty="0"/>
          </a:p>
          <a:p>
            <a:r>
              <a:rPr lang="en-US" sz="2000" b="1" dirty="0"/>
              <a:t>Step 1: Data Loading: The script loads your cleaned_merged_data.csv file from the public GitHub URL. It includes fixes for the data parsing issues identified.</a:t>
            </a:r>
          </a:p>
          <a:p>
            <a:endParaRPr lang="en-US" sz="2000" b="1" dirty="0"/>
          </a:p>
          <a:p>
            <a:r>
              <a:rPr lang="en-US" sz="2000" b="1" dirty="0"/>
              <a:t>Step 2: Model Training: When you run the script, it trains a separate Linear Regression model for each of the five companies (NVDA, AMD, Qualcomm, Intel, Telsa) and stores them. This happens only once.</a:t>
            </a:r>
          </a:p>
          <a:p>
            <a:endParaRPr lang="en-US" sz="2000" b="1" dirty="0"/>
          </a:p>
          <a:p>
            <a:r>
              <a:rPr lang="en-US" sz="2000" b="1" dirty="0"/>
              <a:t>Step 3: Prediction: The app takes a company and a future date as input. It then runs an iterative forecast, predicting one day at a time until it reaches your target date.</a:t>
            </a:r>
          </a:p>
          <a:p>
            <a:endParaRPr lang="en-US" sz="2000" b="1" dirty="0"/>
          </a:p>
          <a:p>
            <a:r>
              <a:rPr lang="en-US" sz="2000" b="1" dirty="0"/>
              <a:t>Step 4: </a:t>
            </a:r>
            <a:r>
              <a:rPr lang="en-US" sz="2000" b="1" dirty="0" err="1"/>
              <a:t>Gradio</a:t>
            </a:r>
            <a:r>
              <a:rPr lang="en-US" sz="2000" b="1" dirty="0"/>
              <a:t> Interface: It launches a simple, user-friendly web interface directly in your notebook's output for you to interact with.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4245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20FA-4D99-08C8-8F16-71C56711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973DC-3AF0-A39F-C285-FA1C3E7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38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2B6C963-EB53-EC25-FE7A-80A644237EEC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D56E47-C782-096E-1A18-04FC183F8891}"/>
              </a:ext>
            </a:extLst>
          </p:cNvPr>
          <p:cNvSpPr txBox="1"/>
          <p:nvPr/>
        </p:nvSpPr>
        <p:spPr>
          <a:xfrm>
            <a:off x="891288" y="755532"/>
            <a:ext cx="2551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Snippets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0BC30-984B-5DDF-D325-E26FFCDB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9859"/>
            <a:ext cx="6886204" cy="54981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92F3FE-C359-9FC0-8135-280BA13C0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911" y="862409"/>
            <a:ext cx="4414508" cy="599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44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8B07C-12DB-C61B-0650-EB014436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1B550-5773-0689-AA6B-1090721C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39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47EA335-087F-E7EA-1075-3676A9499720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8C884-465A-75C3-0077-E3D322EF1013}"/>
              </a:ext>
            </a:extLst>
          </p:cNvPr>
          <p:cNvSpPr txBox="1"/>
          <p:nvPr/>
        </p:nvSpPr>
        <p:spPr>
          <a:xfrm>
            <a:off x="891288" y="755532"/>
            <a:ext cx="2551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Snippets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9F4F6F-A1C2-435C-750C-2DB0D639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7295"/>
            <a:ext cx="6400800" cy="550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7E2CC4-3CAD-5515-7B44-49709964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07" y="1217295"/>
            <a:ext cx="53054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2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8785-3FF1-E311-13E2-CED1F04B1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05F31-7C81-226B-6B5E-264CB43D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1968" y="6144531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6D42794-F4E3-A0B7-735C-F3075C20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27" y="116756"/>
            <a:ext cx="4829863" cy="1325563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b="1" dirty="0"/>
              <a:t>Data cleaning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67ECB46-722D-2D27-DA64-7C6711F9E032}"/>
              </a:ext>
            </a:extLst>
          </p:cNvPr>
          <p:cNvSpPr txBox="1">
            <a:spLocks/>
          </p:cNvSpPr>
          <p:nvPr/>
        </p:nvSpPr>
        <p:spPr>
          <a:xfrm>
            <a:off x="145899" y="1628775"/>
            <a:ext cx="4960492" cy="305010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2191998-C7D5-401D-7A96-1890DB07E5E8}"/>
              </a:ext>
            </a:extLst>
          </p:cNvPr>
          <p:cNvSpPr txBox="1">
            <a:spLocks/>
          </p:cNvSpPr>
          <p:nvPr/>
        </p:nvSpPr>
        <p:spPr bwMode="white">
          <a:xfrm>
            <a:off x="348943" y="1628775"/>
            <a:ext cx="4619500" cy="4756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# Perform the merge on the 'Date' column</a:t>
            </a:r>
          </a:p>
          <a:p>
            <a:pPr marL="0" indent="0">
              <a:buNone/>
            </a:pPr>
            <a:r>
              <a:rPr lang="en-US" sz="2800" dirty="0"/>
              <a:t># Set the multi-index back</a:t>
            </a:r>
          </a:p>
          <a:p>
            <a:pPr marL="0" indent="0">
              <a:buNone/>
            </a:pPr>
            <a:r>
              <a:rPr lang="en-US" sz="2800" dirty="0"/>
              <a:t># Display the cleaned and merged data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1600" b="1" dirty="0" err="1"/>
              <a:t>Final_df.to_csv</a:t>
            </a:r>
            <a:r>
              <a:rPr lang="en-US" sz="1600" b="1" dirty="0"/>
              <a:t>(“cleaned_merged_data.csv”)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35C916-94BC-671F-23D0-2C2094C4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445" y="3121933"/>
            <a:ext cx="4233977" cy="3205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D0A543-7085-DF04-0666-D0EA0F91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630" y="68423"/>
            <a:ext cx="3604378" cy="402624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84064C-2D13-3262-1D2A-D0AB9E8FFB0C}"/>
              </a:ext>
            </a:extLst>
          </p:cNvPr>
          <p:cNvGrpSpPr/>
          <p:nvPr/>
        </p:nvGrpSpPr>
        <p:grpSpPr>
          <a:xfrm>
            <a:off x="7853134" y="4365668"/>
            <a:ext cx="3604378" cy="1923802"/>
            <a:chOff x="5211711" y="866899"/>
            <a:chExt cx="3604378" cy="1923802"/>
          </a:xfrm>
        </p:grpSpPr>
        <p:sp>
          <p:nvSpPr>
            <p:cNvPr id="14" name="Title 2">
              <a:extLst>
                <a:ext uri="{FF2B5EF4-FFF2-40B4-BE49-F238E27FC236}">
                  <a16:creationId xmlns:a16="http://schemas.microsoft.com/office/drawing/2014/main" id="{BF7BC46F-D95E-E5F1-BC95-64C0F2F83C1B}"/>
                </a:ext>
              </a:extLst>
            </p:cNvPr>
            <p:cNvSpPr txBox="1">
              <a:spLocks/>
            </p:cNvSpPr>
            <p:nvPr/>
          </p:nvSpPr>
          <p:spPr>
            <a:xfrm>
              <a:off x="5211711" y="866899"/>
              <a:ext cx="3604378" cy="1923802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B91F4D2-9754-6368-0A7D-610355B0E572}"/>
                </a:ext>
              </a:extLst>
            </p:cNvPr>
            <p:cNvSpPr txBox="1"/>
            <p:nvPr/>
          </p:nvSpPr>
          <p:spPr>
            <a:xfrm>
              <a:off x="5349658" y="1120943"/>
              <a:ext cx="346643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2400" dirty="0"/>
                <a:t># clean datasets . csv files</a:t>
              </a:r>
            </a:p>
            <a:p>
              <a:pPr marL="0" indent="0">
                <a:buNone/>
              </a:pPr>
              <a:r>
                <a:rPr lang="en-US" sz="2400" dirty="0"/>
                <a:t># merge </a:t>
              </a:r>
              <a:r>
                <a:rPr lang="en-US" sz="2400" dirty="0" err="1"/>
                <a:t>dataframes</a:t>
              </a:r>
              <a:endParaRPr lang="en-US" sz="2400" dirty="0"/>
            </a:p>
            <a:p>
              <a:pPr marL="0" indent="0">
                <a:buNone/>
              </a:pPr>
              <a:r>
                <a:rPr lang="en-US" sz="2400" dirty="0"/>
                <a:t># fill in missing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993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F00C-ED17-9C4F-069D-472D6BED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985C0-D683-E629-8404-C8BEB19B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40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3845888-FC76-1C25-3BAB-2DACF26D7A07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A5529-BD04-ED9E-FBCB-6FDD841D7C7D}"/>
              </a:ext>
            </a:extLst>
          </p:cNvPr>
          <p:cNvSpPr txBox="1"/>
          <p:nvPr/>
        </p:nvSpPr>
        <p:spPr>
          <a:xfrm>
            <a:off x="891288" y="755532"/>
            <a:ext cx="2551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Snippets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873A7-2525-61B8-55AD-8BBDBA2D0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1562"/>
            <a:ext cx="6467475" cy="5248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C0091F-CB6A-3DE1-ED03-15017739E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388" y="1246317"/>
            <a:ext cx="5549354" cy="40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63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64FDC-2F9D-2AE3-0082-26EEF14D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35480-37F9-7D4D-960C-821CA7DF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41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BEED7F9-F76A-073C-7273-3E43E0E37CE1}"/>
              </a:ext>
            </a:extLst>
          </p:cNvPr>
          <p:cNvSpPr txBox="1">
            <a:spLocks/>
          </p:cNvSpPr>
          <p:nvPr/>
        </p:nvSpPr>
        <p:spPr>
          <a:xfrm>
            <a:off x="2456754" y="0"/>
            <a:ext cx="646396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Deployment: Linear Regressor Model using </a:t>
            </a:r>
          </a:p>
          <a:p>
            <a:r>
              <a:rPr lang="en-US" sz="2000" b="1" dirty="0" err="1"/>
              <a:t>Gradio</a:t>
            </a:r>
            <a:r>
              <a:rPr lang="en-US" sz="2000" b="1" dirty="0"/>
              <a:t> AI application on Hugging Face platform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B7DD8-ABB5-30B2-FDF2-C0B664F14C22}"/>
              </a:ext>
            </a:extLst>
          </p:cNvPr>
          <p:cNvSpPr txBox="1"/>
          <p:nvPr/>
        </p:nvSpPr>
        <p:spPr>
          <a:xfrm>
            <a:off x="891288" y="755532"/>
            <a:ext cx="255181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Snippets</a:t>
            </a:r>
          </a:p>
          <a:p>
            <a:endParaRPr lang="en-US" sz="2800" b="1" dirty="0"/>
          </a:p>
          <a:p>
            <a:r>
              <a:rPr lang="en-US" sz="2800" b="1" dirty="0"/>
              <a:t>Tool Deployment completed &amp;</a:t>
            </a:r>
          </a:p>
          <a:p>
            <a:r>
              <a:rPr lang="en-US" sz="2800" b="1" dirty="0"/>
              <a:t>Improved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EE73A-7028-3540-3390-7F8C348E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37" y="755532"/>
            <a:ext cx="4279475" cy="59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97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3906C-1A0B-C68E-CD3F-0F069E07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36F8C-19B4-BF78-4EB7-F75DE44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42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D641BB7-3824-4729-27D3-807BCAB29941}"/>
              </a:ext>
            </a:extLst>
          </p:cNvPr>
          <p:cNvSpPr txBox="1">
            <a:spLocks/>
          </p:cNvSpPr>
          <p:nvPr/>
        </p:nvSpPr>
        <p:spPr>
          <a:xfrm>
            <a:off x="3554034" y="653791"/>
            <a:ext cx="6150035" cy="7555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Lessons Learned</a:t>
            </a:r>
          </a:p>
          <a:p>
            <a:pPr>
              <a:lnSpc>
                <a:spcPct val="100000"/>
              </a:lnSpc>
            </a:pPr>
            <a:r>
              <a:rPr lang="en-US" sz="4400" b="1" dirty="0"/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3A1DE7-F234-B2D7-C49D-FAD431FF5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13" y="733246"/>
            <a:ext cx="1002646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000" b="1" dirty="0"/>
              <a:t> Data Quality is Paramount: Initial errors were almost entirely due to inconsistent data formatting (e.g., column names, non-standard quoting, sparse values), proving that robust cleaning and preparation are more critical than model complexity.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20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000" b="1" dirty="0"/>
              <a:t> Feature Engineering Drives Performance: For this dataset, models using engineered features (like lags and rolling means) consistently outperformed advanced models that relied only on the raw time-series sequence.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sz="20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000" b="1" dirty="0"/>
              <a:t> Choose the Right Metric: Requesting classification metrics (precision, recall) for a regression task (price prediction) was incorrect; using the right metrics (RMSE, R²) is crucial for a valid evaluation.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20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000" b="1" dirty="0"/>
              <a:t> Simpler Can Be Better: The </a:t>
            </a:r>
            <a:r>
              <a:rPr lang="en-US" altLang="en-US" sz="2000" b="1" dirty="0" err="1"/>
              <a:t>LinearRegression</a:t>
            </a:r>
            <a:r>
              <a:rPr lang="en-US" altLang="en-US" sz="2000" b="1" dirty="0"/>
              <a:t> and tree-based models (Random Forest, Gradient Boosting) matched or exceeded the accuracy of more complex deep learning models (LSTM, TCN) and were more stable to work with.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sz="2000" b="1" dirty="0"/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2000" b="1" dirty="0"/>
              <a:t> Iterative Forecasting is Complex: The forecasting loops for deep learning models proved brittle and prone to environment-specific errors, highlighting that deployment requires more than just a trained model; the prediction pipeline must also be robust.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284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4DB9-4EBC-359A-E431-F5FA7F55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800867-935C-EA50-1320-8A5F3085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43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6247FA6-01B6-0C76-00C7-B788114D8B8B}"/>
              </a:ext>
            </a:extLst>
          </p:cNvPr>
          <p:cNvSpPr txBox="1">
            <a:spLocks/>
          </p:cNvSpPr>
          <p:nvPr/>
        </p:nvSpPr>
        <p:spPr>
          <a:xfrm>
            <a:off x="1366054" y="194310"/>
            <a:ext cx="8675369" cy="1443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Summary &amp; Future Work</a:t>
            </a:r>
          </a:p>
          <a:p>
            <a:pPr>
              <a:lnSpc>
                <a:spcPct val="100000"/>
              </a:lnSpc>
            </a:pPr>
            <a:r>
              <a:rPr lang="en-US" sz="4400" b="1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95243E-4919-9E00-AE0C-EBC4E905B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691636"/>
              </p:ext>
            </p:extLst>
          </p:nvPr>
        </p:nvGraphicFramePr>
        <p:xfrm>
          <a:off x="987056" y="917832"/>
          <a:ext cx="10664455" cy="5733770"/>
        </p:xfrm>
        <a:graphic>
          <a:graphicData uri="http://schemas.openxmlformats.org/drawingml/2006/table">
            <a:tbl>
              <a:tblPr/>
              <a:tblGrid>
                <a:gridCol w="2554744">
                  <a:extLst>
                    <a:ext uri="{9D8B030D-6E8A-4147-A177-3AD203B41FA5}">
                      <a16:colId xmlns:a16="http://schemas.microsoft.com/office/drawing/2014/main" val="1512037003"/>
                    </a:ext>
                  </a:extLst>
                </a:gridCol>
                <a:gridCol w="8109711">
                  <a:extLst>
                    <a:ext uri="{9D8B030D-6E8A-4147-A177-3AD203B41FA5}">
                      <a16:colId xmlns:a16="http://schemas.microsoft.com/office/drawing/2014/main" val="3732016424"/>
                    </a:ext>
                  </a:extLst>
                </a:gridCol>
              </a:tblGrid>
              <a:tr h="149125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Actions &amp; Findings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920510"/>
                  </a:ext>
                </a:extLst>
              </a:tr>
              <a:tr h="596499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Journey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Problem: Faced significant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ParserError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issues.&lt;/li&gt;&lt;li&gt;Root Cause: Inconsistent CSV formatting and column naming conventions.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Solution: Implemented robust data loading and cleaning (standardizing names, handling formats).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58918"/>
                  </a:ext>
                </a:extLst>
              </a:tr>
              <a:tr h="104387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 Exploration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Models Tested: Linear Regression, LSTM, TCN, CNN, GRU, SVR, Random Forest, Gradient Boosting, and Hybrids.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Finding: Feature-engineered models (Random Forest, Gradient Boosting) consistently outperformed pure deep learning models.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Performer: Gradient Boosting and Hybrid models provided the highest accuracy (R² up to 0.98).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623751"/>
                  </a:ext>
                </a:extLst>
              </a:tr>
              <a:tr h="708342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Action: Developed a functional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Gradio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web application using the best-performing model.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Outcome: Created an interactive tool for single-point future price prediction.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Challenge: Showed that iterative prediction loops for deep learning models can be unstable.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251217"/>
                  </a:ext>
                </a:extLst>
              </a:tr>
              <a:tr h="104387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Richer Features: Incorporate external data like market sentiment or advanced technical indicators.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Deeper Optimization: Use hyperparameter tuning (e.g., Grid Search) on the best models to maximize performance.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Advanced Models: Revisit Transformers or other deep learning models with more extensive training.</a:t>
                      </a:r>
                    </a:p>
                    <a:p>
                      <a:pPr marL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Richer Predictions: Forecast not just price but also volatility, confidence intervals, or risk metrics.</a:t>
                      </a:r>
                    </a:p>
                  </a:txBody>
                  <a:tcPr marL="37281" marR="37281" marT="18641" marB="186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68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315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619B5-2DBE-9F8A-8A48-34096066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CAB68-BF36-44B6-3228-726D35DC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44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507A8D8-4F55-3AA9-C7FB-5283B9F1AE71}"/>
              </a:ext>
            </a:extLst>
          </p:cNvPr>
          <p:cNvSpPr txBox="1">
            <a:spLocks/>
          </p:cNvSpPr>
          <p:nvPr/>
        </p:nvSpPr>
        <p:spPr>
          <a:xfrm>
            <a:off x="1366054" y="194310"/>
            <a:ext cx="8675369" cy="14436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/>
              <a:t>Reference &amp; Data Sources</a:t>
            </a:r>
          </a:p>
          <a:p>
            <a:pPr>
              <a:lnSpc>
                <a:spcPct val="100000"/>
              </a:lnSpc>
            </a:pPr>
            <a:r>
              <a:rPr lang="en-US" sz="44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C15E5-BAF3-4529-7BA5-7F5932AB55CB}"/>
              </a:ext>
            </a:extLst>
          </p:cNvPr>
          <p:cNvSpPr txBox="1"/>
          <p:nvPr/>
        </p:nvSpPr>
        <p:spPr>
          <a:xfrm>
            <a:off x="936919" y="1201678"/>
            <a:ext cx="101439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References:</a:t>
            </a:r>
          </a:p>
          <a:p>
            <a:endParaRPr lang="en-US" sz="2000" b="1" dirty="0"/>
          </a:p>
          <a:p>
            <a:r>
              <a:rPr lang="en-US" sz="2000" b="1" dirty="0"/>
              <a:t>https://www.nasdaq.com/market-activity/stocks			| NVDA, AMD, INTC, Qualcomm, Telsa Share prices</a:t>
            </a:r>
          </a:p>
          <a:p>
            <a:r>
              <a:rPr lang="en-US" sz="2000" b="1" dirty="0"/>
              <a:t>https://fred.stlouisfed.org/series/FEDFUNDS				| Fed Interest Rates</a:t>
            </a:r>
          </a:p>
          <a:p>
            <a:r>
              <a:rPr lang="en-US" sz="2000" b="1" dirty="0"/>
              <a:t>https://fred.stlouisfed.org/series/GDP						| GDP</a:t>
            </a:r>
          </a:p>
          <a:p>
            <a:r>
              <a:rPr lang="en-US" sz="2000" b="1" dirty="0"/>
              <a:t>https://fred.stlouisfed.org/series/CORESTICKM159SFRBATL	| CPI data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235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91E3-671A-8FD3-E55A-1E651B29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9BF2F9-F33E-7E11-AFA6-3EB6BB42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0875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45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62ED088-E998-4C7B-CF74-2882DD0BB923}"/>
              </a:ext>
            </a:extLst>
          </p:cNvPr>
          <p:cNvSpPr txBox="1">
            <a:spLocks/>
          </p:cNvSpPr>
          <p:nvPr/>
        </p:nvSpPr>
        <p:spPr>
          <a:xfrm>
            <a:off x="836503" y="308346"/>
            <a:ext cx="4337685" cy="2063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/>
              <a:t>Thank you</a:t>
            </a:r>
          </a:p>
          <a:p>
            <a:pPr>
              <a:lnSpc>
                <a:spcPct val="100000"/>
              </a:lnSpc>
            </a:pPr>
            <a:r>
              <a:rPr lang="en-US" sz="6000" b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6BFC8-882C-50CC-6D99-6AC8890B63F6}"/>
              </a:ext>
            </a:extLst>
          </p:cNvPr>
          <p:cNvSpPr txBox="1"/>
          <p:nvPr/>
        </p:nvSpPr>
        <p:spPr>
          <a:xfrm>
            <a:off x="1226039" y="1362342"/>
            <a:ext cx="3558611" cy="372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Contact:  </a:t>
            </a:r>
            <a:r>
              <a:rPr lang="en-US" sz="1600" b="1" dirty="0">
                <a:hlinkClick r:id="rId3"/>
              </a:rPr>
              <a:t>rick7122003@yahoo.com.sg</a:t>
            </a:r>
            <a:endParaRPr lang="en-US" sz="1600" b="1" dirty="0"/>
          </a:p>
          <a:p>
            <a:r>
              <a:rPr lang="en-US" sz="2800" b="1" dirty="0" err="1"/>
              <a:t>Github</a:t>
            </a:r>
            <a:r>
              <a:rPr lang="en-US" sz="2800" b="1" dirty="0"/>
              <a:t>:   </a:t>
            </a:r>
            <a:r>
              <a:rPr lang="en-US" sz="1600" b="1" dirty="0">
                <a:hlinkClick r:id="rId4"/>
              </a:rPr>
              <a:t>https://github.com/rick7122003/Stock-Share-Price-Predicter-Analytics/blob/main/README.md</a:t>
            </a:r>
            <a:endParaRPr lang="en-US" sz="1600" b="1" dirty="0"/>
          </a:p>
          <a:p>
            <a:r>
              <a:rPr lang="en-US" sz="2800" b="1" dirty="0" err="1"/>
              <a:t>Linkedin</a:t>
            </a:r>
            <a:r>
              <a:rPr lang="en-US" sz="2800" b="1" dirty="0"/>
              <a:t>: </a:t>
            </a:r>
            <a:r>
              <a:rPr lang="en-US" sz="1600" b="1" dirty="0"/>
              <a:t>https://www.linkedin.com/in/chua-kee-siong-rick-01772544/ </a:t>
            </a:r>
          </a:p>
          <a:p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7EA986-06F2-15B9-3645-8B9DCD4B9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338" y="1362342"/>
            <a:ext cx="6089159" cy="5182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CE9F8-F886-D9D7-8B25-5B843EE157BD}"/>
              </a:ext>
            </a:extLst>
          </p:cNvPr>
          <p:cNvSpPr txBox="1"/>
          <p:nvPr/>
        </p:nvSpPr>
        <p:spPr>
          <a:xfrm>
            <a:off x="5661566" y="755184"/>
            <a:ext cx="54193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Assets Certainty is the future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96927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AC937-D2F9-C839-D042-B71B9589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64FEDBE8-2806-4C1F-AE4F-70CF8B9DD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03038AC-3A7E-40FE-9E0F-C163441C3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42739928-BB03-4507-A183-3DFEF05C4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3768878-A303-4884-B819-C6E75B08A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B9A025D-D38C-4A88-BBFD-7E91C8A20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C3072434-DB5F-4A42-BD18-84BFB03D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711C304-4B91-4428-9F28-DBE3AB336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EE76920-F2A9-4B70-BE46-F3068C51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9824449-B3F1-4FC6-BA3E-5E38B70E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B7F73E8D-4EA5-4663-8639-A2930A5AC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0304B29-076C-4F26-BE50-8FC6552E3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8BE5AC8B-83C5-4763-A087-8477C5F39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7D50C9C5-1768-4B91-9B0B-6040F222D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AA84369D-36BD-4162-8A91-DA0FDC51E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F13FE26D-857B-4891-AEDA-C728F919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AEC93F37-B06B-436A-992C-A44383992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8CF8D8A9-5565-4931-A429-8024282BA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343435D3-5C31-4EE8-85BE-9ABBFF6EB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FDA7E40-E273-4EA5-B0DA-4FC692C01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6185B8F2-C9DF-4C99-AA74-DB3F7E811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26DD09A-0E9C-4ACD-8B5C-463119836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DD9A6B8B-EFFC-47D4-9315-AB010FF79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20B7C86-A714-4636-9B54-3D9AA312D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E393736-F0C0-480D-936E-89123D834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88CC464E-9DE0-40C4-BD15-1FC310F2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0D22C32B-DDA8-4C05-AA64-2044297E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624052-391E-49DB-87C6-2270FC2B6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0F81F1D4-61CD-492F-B3A7-7D859107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BDE42EF2-7DE1-4378-9975-3EFD81B11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D93E0F4-DC60-4B80-9FA8-C94663F8C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81E6565A-A31D-493E-B3F9-453B36E6D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734E4A27-D9A1-4792-91A0-85E9F53BF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D4AA55-E9EE-4FA4-A1FB-355F56ED1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8B8A270A-AEF3-48E9-9CDF-CCAFFD26A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F93B2048-063C-4EF4-B85E-B1364144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D765F218-C9B1-4421-AEE8-DEC14F9FB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41AC29F5-8732-49E7-AD07-EAD7DCFC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BAA6B501-5372-43B0-BA92-DFC4B7476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9F0C73BE-C3AD-4203-A430-9C8D7AC70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07DA644C-1065-46BB-BE2E-06597C41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0848A482-7465-4981-8F78-6A8CBAC4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97150FE4-2506-4D48-9572-FA764D176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DE5E10BE-79BF-476B-900A-AC55673EA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3C416096-D815-46D4-A5DD-F104D3734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40CE25CD-F70E-4100-AD49-E300774AA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0180BA-2C5D-43D4-8AFB-A7F3449B0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74C21852-25EC-4FE9-B1F4-76B09BAD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FAABD128-A900-4E13-A9D7-EBECEA209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A733C420-2ADC-4FBD-8C96-B4474D54A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A4973B2F-CFDE-4A9D-B2F7-AEE5CA717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CD8DD0C-F680-40E5-B71F-CC568777F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93EEE97A-A080-4E6D-9606-4FBAC3470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70FAD47B-95C1-4270-8521-1159369C2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CACBA6B-64D5-485A-B919-238AB4F63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39F2BCD9-C2FF-4619-B385-DF9F0D7D6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3A713FF8-1B40-43A7-BC03-24D50919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itle 2">
            <a:extLst>
              <a:ext uri="{FF2B5EF4-FFF2-40B4-BE49-F238E27FC236}">
                <a16:creationId xmlns:a16="http://schemas.microsoft.com/office/drawing/2014/main" id="{D111B294-5822-4211-41F9-160BD4D9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Data cleaning</a:t>
            </a:r>
          </a:p>
        </p:txBody>
      </p:sp>
      <p:sp>
        <p:nvSpPr>
          <p:cNvPr id="73" name="Round Diagonal Corner Rectangle 6">
            <a:extLst>
              <a:ext uri="{FF2B5EF4-FFF2-40B4-BE49-F238E27FC236}">
                <a16:creationId xmlns:a16="http://schemas.microsoft.com/office/drawing/2014/main" id="{CD3EDDB3-C6F6-4197-B425-428CB7C2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25B8C89-290E-4DF7-520A-09AE0E0F3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396" y="1463323"/>
            <a:ext cx="4635583" cy="155292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073D34-62F9-8DAC-367D-2A5AFE934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9622" y="3861212"/>
            <a:ext cx="2237357" cy="14990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664B7-F3A9-2880-1A70-CC82C89C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4895" y="6161696"/>
            <a:ext cx="7710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2EE24B5-652C-4DB5-B7C3-B5BBEC1280B1}" type="slidenum">
              <a:rPr lang="en-US" b="1" smtClean="0"/>
              <a:pPr>
                <a:spcAft>
                  <a:spcPts val="600"/>
                </a:spcAft>
              </a:pPr>
              <a:t>5</a:t>
            </a:fld>
            <a:endParaRPr lang="en-US" b="1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B75373-1AE5-9E92-77FF-B9B94899C9AB}"/>
              </a:ext>
            </a:extLst>
          </p:cNvPr>
          <p:cNvGrpSpPr/>
          <p:nvPr/>
        </p:nvGrpSpPr>
        <p:grpSpPr>
          <a:xfrm>
            <a:off x="6421395" y="3538141"/>
            <a:ext cx="2237357" cy="2208186"/>
            <a:chOff x="145899" y="1628775"/>
            <a:chExt cx="4960492" cy="4895816"/>
          </a:xfrm>
        </p:grpSpPr>
        <p:sp>
          <p:nvSpPr>
            <p:cNvPr id="7" name="Title 2">
              <a:extLst>
                <a:ext uri="{FF2B5EF4-FFF2-40B4-BE49-F238E27FC236}">
                  <a16:creationId xmlns:a16="http://schemas.microsoft.com/office/drawing/2014/main" id="{BA5B0AF9-2DBE-CDFB-2AB8-3CB8267944DE}"/>
                </a:ext>
              </a:extLst>
            </p:cNvPr>
            <p:cNvSpPr txBox="1">
              <a:spLocks/>
            </p:cNvSpPr>
            <p:nvPr/>
          </p:nvSpPr>
          <p:spPr>
            <a:xfrm>
              <a:off x="145899" y="1628775"/>
              <a:ext cx="4960492" cy="3050103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1600"/>
            </a:p>
          </p:txBody>
        </p:sp>
        <p:sp>
          <p:nvSpPr>
            <p:cNvPr id="6" name="Text Placeholder 3">
              <a:extLst>
                <a:ext uri="{FF2B5EF4-FFF2-40B4-BE49-F238E27FC236}">
                  <a16:creationId xmlns:a16="http://schemas.microsoft.com/office/drawing/2014/main" id="{2E45430C-54EA-96D9-1407-30545DB15CB2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480361" y="1768487"/>
              <a:ext cx="4619501" cy="475610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411480">
                <a:spcBef>
                  <a:spcPts val="450"/>
                </a:spcBef>
                <a:buNone/>
              </a:pPr>
              <a:r>
                <a:rPr lang="en-US" sz="1800" b="1" kern="1200" dirty="0">
                  <a:latin typeface="+mn-lt"/>
                  <a:ea typeface="+mn-ea"/>
                  <a:cs typeface="+mn-cs"/>
                </a:rPr>
                <a:t>New </a:t>
              </a:r>
              <a:r>
                <a:rPr lang="en-US" sz="1800" b="1" kern="1200" dirty="0" err="1">
                  <a:latin typeface="+mn-lt"/>
                  <a:ea typeface="+mn-ea"/>
                  <a:cs typeface="+mn-cs"/>
                </a:rPr>
                <a:t>df</a:t>
              </a:r>
              <a:r>
                <a:rPr lang="en-US" sz="1800" b="1" kern="1200" dirty="0">
                  <a:latin typeface="+mn-lt"/>
                  <a:ea typeface="+mn-ea"/>
                  <a:cs typeface="+mn-cs"/>
                </a:rPr>
                <a:t> frame</a:t>
              </a:r>
            </a:p>
            <a:p>
              <a:pPr marL="0" indent="0" defTabSz="411480">
                <a:spcBef>
                  <a:spcPts val="450"/>
                </a:spcBef>
                <a:buNone/>
              </a:pPr>
              <a:r>
                <a:rPr lang="en-US" sz="1800" b="1" kern="1200" dirty="0">
                  <a:latin typeface="+mn-lt"/>
                  <a:ea typeface="+mn-ea"/>
                  <a:cs typeface="+mn-cs"/>
                </a:rPr>
                <a:t>New </a:t>
              </a:r>
              <a:r>
                <a:rPr lang="en-US" sz="1800" b="1" kern="1200" dirty="0" err="1">
                  <a:latin typeface="+mn-lt"/>
                  <a:ea typeface="+mn-ea"/>
                  <a:cs typeface="+mn-cs"/>
                </a:rPr>
                <a:t>df</a:t>
              </a:r>
              <a:r>
                <a:rPr lang="en-US" sz="1800" b="1" kern="1200" dirty="0">
                  <a:latin typeface="+mn-lt"/>
                  <a:ea typeface="+mn-ea"/>
                  <a:cs typeface="+mn-cs"/>
                </a:rPr>
                <a:t> head </a:t>
              </a:r>
            </a:p>
            <a:p>
              <a:pPr marL="0" indent="0" defTabSz="411480">
                <a:spcBef>
                  <a:spcPts val="450"/>
                </a:spcBef>
                <a:buNone/>
              </a:pPr>
              <a:r>
                <a:rPr lang="en-US" sz="1800" b="1" kern="1200" dirty="0" err="1">
                  <a:latin typeface="+mn-lt"/>
                  <a:ea typeface="+mn-ea"/>
                  <a:cs typeface="+mn-cs"/>
                </a:rPr>
                <a:t>Final_df.describe</a:t>
              </a:r>
              <a:r>
                <a:rPr lang="en-US" sz="1800" b="1" kern="1200" dirty="0">
                  <a:latin typeface="+mn-lt"/>
                  <a:ea typeface="+mn-ea"/>
                  <a:cs typeface="+mn-cs"/>
                </a:rPr>
                <a:t>()</a:t>
              </a:r>
            </a:p>
            <a:p>
              <a:pPr marL="0" indent="0">
                <a:buNone/>
              </a:pP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402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1C3D1-9043-29DA-E9B5-3BD687B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74047-D77B-AA24-B50C-EA1131B6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6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00F4942-9E03-302E-5109-8BF09078261C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05D73BD-6DA7-9F15-4180-BFF0C8DD6572}"/>
              </a:ext>
            </a:extLst>
          </p:cNvPr>
          <p:cNvSpPr txBox="1">
            <a:spLocks/>
          </p:cNvSpPr>
          <p:nvPr/>
        </p:nvSpPr>
        <p:spPr>
          <a:xfrm>
            <a:off x="182880" y="1108548"/>
            <a:ext cx="4021615" cy="5436734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cap="none" dirty="0"/>
              <a:t>Data Overview: dataset contains daily stock market data for five companies: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altLang="en-US" sz="1800" b="1" cap="none" dirty="0"/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cap="none" dirty="0"/>
              <a:t> AMD, Intel, NVDA, Qualcomm, and Telsa. The data spans from July 2020 to July 2025.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800" b="1" cap="none" dirty="0"/>
              <a:t> 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AutoNum type="arabicPeriod"/>
            </a:pPr>
            <a:r>
              <a:rPr lang="en-US" sz="1800" b="1" dirty="0"/>
              <a:t>Price Distribution Histogram: Shows the right-skewed distribution of closing prices.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AutoNum type="arabicPeriod"/>
            </a:pPr>
            <a:endParaRPr lang="en-US" sz="1800" b="1" dirty="0"/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FontTx/>
              <a:buAutoNum type="arabicPeriod"/>
            </a:pPr>
            <a:r>
              <a:rPr lang="en-US" sz="1800" b="1" dirty="0"/>
              <a:t>Price Box Plot: Highlights the spread of the closing prices and identifies outliers at the higher end.</a:t>
            </a:r>
          </a:p>
          <a:p>
            <a:pPr marL="457200" indent="-457200" eaLnBrk="0" fontAlgn="base" hangingPunct="0">
              <a:lnSpc>
                <a:spcPct val="100000"/>
              </a:lnSpc>
              <a:spcAft>
                <a:spcPct val="0"/>
              </a:spcAft>
              <a:buAutoNum type="arabicPeriod"/>
            </a:pPr>
            <a:endParaRPr lang="en-US" sz="2000" b="1" dirty="0"/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lang="en-US" sz="160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E4952-B930-6CD2-B720-556E061B6BE3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054BA-90AF-33C2-5624-3A1CC8CE8C7F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9510B79-F5EC-B890-D38E-177D54FA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00077-022F-52CC-F5B3-970DEC79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95" y="1108548"/>
            <a:ext cx="5152864" cy="217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D20DF-E5FE-117D-E58E-65A85D171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95" y="3468412"/>
            <a:ext cx="5734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D9322-7945-2A79-2CC5-D23EA0CA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F25F97-7568-909F-7D37-879B0DBA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7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3DFE96B-0920-2A03-BFFF-2D5F7F9CAC1A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FD1F857E-EF58-18CD-D6A1-2694503D96AA}"/>
              </a:ext>
            </a:extLst>
          </p:cNvPr>
          <p:cNvSpPr txBox="1">
            <a:spLocks/>
          </p:cNvSpPr>
          <p:nvPr/>
        </p:nvSpPr>
        <p:spPr>
          <a:xfrm>
            <a:off x="467697" y="1131930"/>
            <a:ext cx="3357544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3. Closing Price Over Time: Displays the price trends for each of the five companies, clearly showing the significant growth of NVDA and Telsa.</a:t>
            </a:r>
          </a:p>
          <a:p>
            <a:endParaRPr lang="en-US" sz="2000" b="1" dirty="0"/>
          </a:p>
          <a:p>
            <a:r>
              <a:rPr lang="en-US" sz="2000" b="1" dirty="0"/>
              <a:t>4. Correlation Matrix: Visualizes the near-perfect correlation between the daily price metrics (Open, High, Low, Close).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C96EEC5-5024-C22B-AC84-2D5AAFB9F20B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B65FE-2FB5-4993-B6D9-10A9BB33F766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74FB28-251A-1E11-5AB6-B115DB322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72A6E6-689E-5F9E-16EC-53475660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542" y="1131930"/>
            <a:ext cx="69246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8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491D-3D62-03D4-5B72-E1E7CA01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E51CF-1F71-CD46-59EF-1E8C7737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8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6B79768-70E8-B323-AA2B-BCEE4E61814A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5EEDF7-76FB-544F-1CA2-AAE97232186B}"/>
              </a:ext>
            </a:extLst>
          </p:cNvPr>
          <p:cNvSpPr txBox="1">
            <a:spLocks/>
          </p:cNvSpPr>
          <p:nvPr/>
        </p:nvSpPr>
        <p:spPr>
          <a:xfrm>
            <a:off x="467697" y="1131930"/>
            <a:ext cx="3357544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r>
              <a:rPr lang="en-US" sz="2000" b="1" dirty="0"/>
              <a:t>4. Correlation Matrix: Visualizes the near-perfect correlation between the daily price metrics (Open, High, Low, Close).</a:t>
            </a:r>
          </a:p>
          <a:p>
            <a:endParaRPr lang="en-US" sz="2000" b="1" dirty="0"/>
          </a:p>
          <a:p>
            <a:r>
              <a:rPr lang="en-US" sz="2000" b="1" dirty="0"/>
              <a:t>Shows signs of data overfitting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65C67CB-9AD1-2920-058B-E76495D3001A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6DF56-DC92-DB53-17D8-4023A924C963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A51757-A641-7C4B-895C-F6A9977C9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5A49-FE33-534B-71B7-D23F0E2B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1131930"/>
            <a:ext cx="6128120" cy="52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C17C8-E9F1-A5C0-F787-79C34BD0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647EB-8316-B9C2-CBA1-50C5A787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8217" y="6180157"/>
            <a:ext cx="771089" cy="365125"/>
          </a:xfrm>
        </p:spPr>
        <p:txBody>
          <a:bodyPr/>
          <a:lstStyle/>
          <a:p>
            <a:fld id="{82EE24B5-652C-4DB5-B7C3-B5BBEC1280B1}" type="slidenum">
              <a:rPr lang="en-US" b="1" smtClean="0"/>
              <a:t>9</a:t>
            </a:fld>
            <a:endParaRPr lang="en-US" b="1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5257CA88-4DB3-DC53-8808-E1202F84DD77}"/>
              </a:ext>
            </a:extLst>
          </p:cNvPr>
          <p:cNvSpPr txBox="1">
            <a:spLocks/>
          </p:cNvSpPr>
          <p:nvPr/>
        </p:nvSpPr>
        <p:spPr>
          <a:xfrm>
            <a:off x="1399433" y="0"/>
            <a:ext cx="10419873" cy="8954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Exploratory Data Analysis</a:t>
            </a:r>
            <a:endParaRPr lang="en-US" sz="4800" b="1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253563D-5A88-C41D-F6CF-46D5C0EDA7A3}"/>
              </a:ext>
            </a:extLst>
          </p:cNvPr>
          <p:cNvSpPr txBox="1">
            <a:spLocks/>
          </p:cNvSpPr>
          <p:nvPr/>
        </p:nvSpPr>
        <p:spPr>
          <a:xfrm>
            <a:off x="467697" y="1131930"/>
            <a:ext cx="3357544" cy="5230789"/>
          </a:xfrm>
          <a:prstGeom prst="rect">
            <a:avLst/>
          </a:prstGeom>
          <a:solidFill>
            <a:schemeClr val="bg2">
              <a:alpha val="3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/>
          </a:p>
          <a:p>
            <a:r>
              <a:rPr lang="en-US" sz="2000" b="1" dirty="0"/>
              <a:t>4. Correlation Matrix: Visualizes the near-perfect correlation between the daily price metrics (Open, High, Low, Close).</a:t>
            </a:r>
          </a:p>
          <a:p>
            <a:endParaRPr lang="en-US" sz="2000" b="1" dirty="0"/>
          </a:p>
          <a:p>
            <a:r>
              <a:rPr lang="en-US" sz="2000" b="1" dirty="0"/>
              <a:t>Shows signs of data overfitting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4C41B96-5D1A-575D-87BF-F1539A47507E}"/>
              </a:ext>
            </a:extLst>
          </p:cNvPr>
          <p:cNvSpPr txBox="1">
            <a:spLocks/>
          </p:cNvSpPr>
          <p:nvPr/>
        </p:nvSpPr>
        <p:spPr bwMode="white">
          <a:xfrm>
            <a:off x="2051303" y="4658060"/>
            <a:ext cx="8066473" cy="4105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0C136-0461-079D-0395-47B2D93C9BD2}"/>
              </a:ext>
            </a:extLst>
          </p:cNvPr>
          <p:cNvSpPr txBox="1"/>
          <p:nvPr/>
        </p:nvSpPr>
        <p:spPr>
          <a:xfrm>
            <a:off x="7550604" y="293146"/>
            <a:ext cx="6103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- Key Visualization</a:t>
            </a:r>
            <a:endParaRPr lang="en-US" sz="320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37F7F4F-ED58-FBE5-5E7E-1540CFE0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96" y="3681548"/>
            <a:ext cx="406278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D09CD-2FD5-A699-39FB-87214BFF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1131930"/>
            <a:ext cx="6128120" cy="52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084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683</TotalTime>
  <Words>2494</Words>
  <Application>Microsoft Office PowerPoint</Application>
  <PresentationFormat>Widescreen</PresentationFormat>
  <Paragraphs>388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Tw Cen MT</vt:lpstr>
      <vt:lpstr>Wingdings</vt:lpstr>
      <vt:lpstr>Circuit</vt:lpstr>
      <vt:lpstr>Capstone ai &amp; machine learning developer project 2: rick chua kee siong</vt:lpstr>
      <vt:lpstr>Steps:</vt:lpstr>
      <vt:lpstr>Data Preparation Inspection</vt:lpstr>
      <vt:lpstr>Data cleaning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 Linear regressor model 2.  Lstm model 3.  Random forest regressor model 4.  gradient boosting (lightgbm) model 5. Support Vector Regressor (SVR) model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Chua</dc:creator>
  <cp:lastModifiedBy>Rick Chua</cp:lastModifiedBy>
  <cp:revision>56</cp:revision>
  <dcterms:created xsi:type="dcterms:W3CDTF">2025-07-18T15:08:13Z</dcterms:created>
  <dcterms:modified xsi:type="dcterms:W3CDTF">2025-07-19T12:14:42Z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