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66"/>
  </p:notesMasterIdLst>
  <p:handoutMasterIdLst>
    <p:handoutMasterId r:id="rId67"/>
  </p:handoutMasterIdLst>
  <p:sldIdLst>
    <p:sldId id="290" r:id="rId5"/>
    <p:sldId id="293" r:id="rId6"/>
    <p:sldId id="346" r:id="rId7"/>
    <p:sldId id="348" r:id="rId8"/>
    <p:sldId id="347" r:id="rId9"/>
    <p:sldId id="314" r:id="rId10"/>
    <p:sldId id="379" r:id="rId11"/>
    <p:sldId id="380" r:id="rId12"/>
    <p:sldId id="381" r:id="rId13"/>
    <p:sldId id="382" r:id="rId14"/>
    <p:sldId id="297" r:id="rId15"/>
    <p:sldId id="317" r:id="rId16"/>
    <p:sldId id="306" r:id="rId17"/>
    <p:sldId id="323" r:id="rId18"/>
    <p:sldId id="389" r:id="rId19"/>
    <p:sldId id="390" r:id="rId20"/>
    <p:sldId id="391" r:id="rId21"/>
    <p:sldId id="392" r:id="rId22"/>
    <p:sldId id="393" r:id="rId23"/>
    <p:sldId id="394" r:id="rId24"/>
    <p:sldId id="395" r:id="rId25"/>
    <p:sldId id="396" r:id="rId26"/>
    <p:sldId id="397" r:id="rId27"/>
    <p:sldId id="399" r:id="rId28"/>
    <p:sldId id="400" r:id="rId29"/>
    <p:sldId id="398"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5" r:id="rId43"/>
    <p:sldId id="387" r:id="rId44"/>
    <p:sldId id="413" r:id="rId45"/>
    <p:sldId id="388" r:id="rId46"/>
    <p:sldId id="414" r:id="rId47"/>
    <p:sldId id="417" r:id="rId48"/>
    <p:sldId id="373" r:id="rId49"/>
    <p:sldId id="418" r:id="rId50"/>
    <p:sldId id="419" r:id="rId51"/>
    <p:sldId id="420" r:id="rId52"/>
    <p:sldId id="421" r:id="rId53"/>
    <p:sldId id="422" r:id="rId54"/>
    <p:sldId id="423" r:id="rId55"/>
    <p:sldId id="424" r:id="rId56"/>
    <p:sldId id="385" r:id="rId57"/>
    <p:sldId id="383" r:id="rId58"/>
    <p:sldId id="386" r:id="rId59"/>
    <p:sldId id="375" r:id="rId60"/>
    <p:sldId id="376" r:id="rId61"/>
    <p:sldId id="425" r:id="rId62"/>
    <p:sldId id="344" r:id="rId63"/>
    <p:sldId id="345" r:id="rId64"/>
    <p:sldId id="30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118" autoAdjust="0"/>
  </p:normalViewPr>
  <p:slideViewPr>
    <p:cSldViewPr snapToGrid="0">
      <p:cViewPr varScale="1">
        <p:scale>
          <a:sx n="73" d="100"/>
          <a:sy n="73" d="100"/>
        </p:scale>
        <p:origin x="264" y="294"/>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7/24/2025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36B75-23FD-2C30-272C-E710FD0D2F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76B709-53A9-437C-F028-CA26FE2B2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166468-0694-1CB7-0CAF-79A7851713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89BF58-F739-03DB-EC36-B0C13E16264F}"/>
              </a:ext>
            </a:extLst>
          </p:cNvPr>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283051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216E-AB14-74BA-1C4A-4CC70F781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1C8E-ACD5-DF92-54D4-F0F2CBBB7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24EB2-8CA3-D30B-3B6C-DE93ABA8D1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0D0CD-B872-1594-481E-19449A752657}"/>
              </a:ext>
            </a:extLst>
          </p:cNvPr>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80077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66C05-E874-B164-4B96-D3C110930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5E4B5-BD9D-2A29-7F44-65AE7233F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90800-0FAD-0709-88B1-9817A44FA6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1F208-C5DA-B3BC-94CF-B3848A28CE70}"/>
              </a:ext>
            </a:extLst>
          </p:cNvPr>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60185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70ED4-E4DC-D265-3109-1B9456460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05BDF-7F35-B89B-89A4-B9270F34F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1063F-2E20-389E-F5F8-D8E714F7FA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C2B42E-5A7F-9465-05FC-9EA7C4B00363}"/>
              </a:ext>
            </a:extLst>
          </p:cNvPr>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65408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DA56-05D5-9166-CAB0-0B6E1B093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6630F-DBEF-9FFA-5B30-156B90682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A9032-169C-2645-7269-ECC5604914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F8DF5C-993F-9992-D91C-A09C822000A3}"/>
              </a:ext>
            </a:extLst>
          </p:cNvPr>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403848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173FB-D005-DE26-A838-150C87E160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7F317-8EDF-8D7F-9CFA-249D92A6C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7BB0CD-A827-93B8-ECD2-F4ECD5EADF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65012C-14DE-273B-5326-7DEF178CDD0D}"/>
              </a:ext>
            </a:extLst>
          </p:cNvPr>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1921373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9D8A3-A36E-B127-631B-0E933919DF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338CB-78D0-41E2-D7BE-562A0AC4B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8DCFF6-F443-FACC-2F82-128C0826CC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E9A805-0029-4677-27C0-D80F0B7459DA}"/>
              </a:ext>
            </a:extLst>
          </p:cNvPr>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3189890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E7857-F535-CB85-094F-64D39B30C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143124-27F7-D70B-CA19-0DBE475861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40753-8560-A271-BE92-AE24B53A30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B78FD-0D44-0742-F5F2-8AA35EF001A8}"/>
              </a:ext>
            </a:extLst>
          </p:cNvPr>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31889194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A16CF-6D8F-674D-BC1A-54D624D641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59092-7EF9-7AE4-1F77-DA5045786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40018-CD53-0234-E8BC-DD4B9F0BC5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D1691D-7079-AA60-6AF2-29CBD89800E4}"/>
              </a:ext>
            </a:extLst>
          </p:cNvPr>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4027924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F9FB5-642C-E963-A0B4-7DD6DAC3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1F8AE6-5DB7-2314-52B9-54CD796EFD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CDE14-B2CF-D2C9-5DA4-1477647817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BF3FBF-4D6E-F76A-072B-1FE8F90B0070}"/>
              </a:ext>
            </a:extLst>
          </p:cNvPr>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2332644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FD6A-F62C-0101-C854-41CEFD281A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5252C-184C-F2BB-929E-E1AD70D9C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2C643-B1FD-5568-DC6B-432CA844CD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6C1D9A-1366-D6C0-E008-CF067F7650BA}"/>
              </a:ext>
            </a:extLst>
          </p:cNvPr>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339121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F7993-4962-DCEE-2A2F-A75CF8CF0B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6292F-F47C-9E17-381F-7F1ABC00A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0092B7-7517-1598-1B8D-B3AE9981E1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5F3233-51FA-1DCC-7723-95524E894D07}"/>
              </a:ext>
            </a:extLst>
          </p:cNvPr>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3940688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C8A0D-9B3D-C9CB-2647-1600B6B180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40E86-4080-867F-F528-2183F6FD4E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6C604-DCEA-A983-DFAA-156555C878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0147FD-DBBF-C3E8-40F5-3A74382B1B5C}"/>
              </a:ext>
            </a:extLst>
          </p:cNvPr>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4188021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FCA2A-053E-7815-DCC7-CD7B11E11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F4628-1B1C-9B02-B74C-59929E1CDB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9FB86C-AC6C-6635-2E78-FD7A1F3764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605FA-39F7-4B60-8F94-9E6270158D85}"/>
              </a:ext>
            </a:extLst>
          </p:cNvPr>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240903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EB327-AC9A-3EC2-6602-1F64E7B9D5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418A1F-F035-3C4B-889F-CB419759F3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BA194-EB78-D1F6-5BCC-C53442F9B8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C69EB1-F3F2-2EA4-A5DC-D8209E79E438}"/>
              </a:ext>
            </a:extLst>
          </p:cNvPr>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80120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EA782-246B-9397-2777-C2F6987254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D64B42-F55A-0311-C359-A53A2088E6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A0C56-B3BF-AC6A-84F3-65B5E135A8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9974B2-EFE4-AAE1-32D0-560E967E004E}"/>
              </a:ext>
            </a:extLst>
          </p:cNvPr>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28223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BC35-CF0C-BE8D-B819-5508E1C669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9ACE6F-FA93-74BF-9C4A-421619E952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0FE73-B056-B1A8-3A66-8BAAB52C25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02522-EFB0-666D-F62E-E21AA9984537}"/>
              </a:ext>
            </a:extLst>
          </p:cNvPr>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3300597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CFC61-8646-1CC3-0493-F05D03661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7B945-C1EB-32EC-CF87-5E98931A1E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A8628-1376-691C-ACD5-44C1B7D68C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DB8700-CE96-54E0-BFB3-3A4AF1D51286}"/>
              </a:ext>
            </a:extLst>
          </p:cNvPr>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1110229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87F7D-4E2F-A852-5C95-C25A817E8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9FE67-A815-24E7-6793-FF50930CE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5CBA9-537F-7CE4-FBC6-DBC01A6116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7B658A-150F-6A01-B3D6-DA7A847E9741}"/>
              </a:ext>
            </a:extLst>
          </p:cNvPr>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1356272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60679-B693-8B8B-C715-F59845AC12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F832CF-324B-8827-6FD2-693B70E15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4DE87F-40D1-87D5-27B7-FE2109EBD4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B3CD58-5485-A535-B95E-54CD44D1302C}"/>
              </a:ext>
            </a:extLst>
          </p:cNvPr>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179213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93934-744A-0787-F4FE-F06AB078F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E8FC2-A4F1-73BC-AFBF-28C85BF53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5CE12-B865-927F-5DD0-4F422BA0AC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76AA47-410C-6673-A338-A09B373DE92E}"/>
              </a:ext>
            </a:extLst>
          </p:cNvPr>
          <p:cNvSpPr>
            <a:spLocks noGrp="1"/>
          </p:cNvSpPr>
          <p:nvPr>
            <p:ph type="sldNum" sz="quarter" idx="5"/>
          </p:nvPr>
        </p:nvSpPr>
        <p:spPr/>
        <p:txBody>
          <a:bodyPr/>
          <a:lstStyle/>
          <a:p>
            <a:fld id="{9CA004F4-F240-48F9-8AE1-486585C7F00D}" type="slidenum">
              <a:rPr lang="en-US" smtClean="0"/>
              <a:t>29</a:t>
            </a:fld>
            <a:endParaRPr lang="en-US" dirty="0"/>
          </a:p>
        </p:txBody>
      </p:sp>
    </p:spTree>
    <p:extLst>
      <p:ext uri="{BB962C8B-B14F-4D97-AF65-F5344CB8AC3E}">
        <p14:creationId xmlns:p14="http://schemas.microsoft.com/office/powerpoint/2010/main" val="4208854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2FA6-862D-3FF2-9342-BE3936895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C8B2D-CD5E-23E3-BD10-52221B5DE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952D0-DF2B-F5B5-B4F8-02F543146B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9A9A0D-EA19-2D11-B934-817EB3556A80}"/>
              </a:ext>
            </a:extLst>
          </p:cNvPr>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400399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53BD0-D187-32B9-380B-1001A16193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A90BC-FFD0-3C18-6CC8-3D64CFEDA7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DCD66-569F-0DF8-A260-64A55C25BF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CC092-D7D4-A895-CCB5-D96641033DED}"/>
              </a:ext>
            </a:extLst>
          </p:cNvPr>
          <p:cNvSpPr>
            <a:spLocks noGrp="1"/>
          </p:cNvSpPr>
          <p:nvPr>
            <p:ph type="sldNum" sz="quarter" idx="5"/>
          </p:nvPr>
        </p:nvSpPr>
        <p:spPr/>
        <p:txBody>
          <a:bodyPr/>
          <a:lstStyle/>
          <a:p>
            <a:fld id="{9CA004F4-F240-48F9-8AE1-486585C7F00D}" type="slidenum">
              <a:rPr lang="en-US" smtClean="0"/>
              <a:t>30</a:t>
            </a:fld>
            <a:endParaRPr lang="en-US" dirty="0"/>
          </a:p>
        </p:txBody>
      </p:sp>
    </p:spTree>
    <p:extLst>
      <p:ext uri="{BB962C8B-B14F-4D97-AF65-F5344CB8AC3E}">
        <p14:creationId xmlns:p14="http://schemas.microsoft.com/office/powerpoint/2010/main" val="1539011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11A91-6119-9AFA-3C26-8CBE9E8921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13C628-0A93-DF7D-2057-87FA5718AB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46E6B-B012-4BD2-6460-353754C21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D44210-A18F-CCDE-2768-90B7F2C203A8}"/>
              </a:ext>
            </a:extLst>
          </p:cNvPr>
          <p:cNvSpPr>
            <a:spLocks noGrp="1"/>
          </p:cNvSpPr>
          <p:nvPr>
            <p:ph type="sldNum" sz="quarter" idx="5"/>
          </p:nvPr>
        </p:nvSpPr>
        <p:spPr/>
        <p:txBody>
          <a:bodyPr/>
          <a:lstStyle/>
          <a:p>
            <a:fld id="{9CA004F4-F240-48F9-8AE1-486585C7F00D}" type="slidenum">
              <a:rPr lang="en-US" smtClean="0"/>
              <a:t>31</a:t>
            </a:fld>
            <a:endParaRPr lang="en-US" dirty="0"/>
          </a:p>
        </p:txBody>
      </p:sp>
    </p:spTree>
    <p:extLst>
      <p:ext uri="{BB962C8B-B14F-4D97-AF65-F5344CB8AC3E}">
        <p14:creationId xmlns:p14="http://schemas.microsoft.com/office/powerpoint/2010/main" val="25840173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88A7A-CDA2-F9CC-6AD0-5532589C6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3401F0-07F9-FE04-542D-67163A600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7305BC-3055-AECA-6DEE-F11F8A8DCA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002473-FEE4-794E-9B87-69000FD5475C}"/>
              </a:ext>
            </a:extLst>
          </p:cNvPr>
          <p:cNvSpPr>
            <a:spLocks noGrp="1"/>
          </p:cNvSpPr>
          <p:nvPr>
            <p:ph type="sldNum" sz="quarter" idx="5"/>
          </p:nvPr>
        </p:nvSpPr>
        <p:spPr/>
        <p:txBody>
          <a:bodyPr/>
          <a:lstStyle/>
          <a:p>
            <a:fld id="{9CA004F4-F240-48F9-8AE1-486585C7F00D}" type="slidenum">
              <a:rPr lang="en-US" smtClean="0"/>
              <a:t>32</a:t>
            </a:fld>
            <a:endParaRPr lang="en-US" dirty="0"/>
          </a:p>
        </p:txBody>
      </p:sp>
    </p:spTree>
    <p:extLst>
      <p:ext uri="{BB962C8B-B14F-4D97-AF65-F5344CB8AC3E}">
        <p14:creationId xmlns:p14="http://schemas.microsoft.com/office/powerpoint/2010/main" val="36447498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2AC38-66D8-E101-1739-F518C5BD4B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D9CBE3-B248-AB62-ABFC-5F240076F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A23C79-254C-4ED6-AA41-C56CA226CA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668BD5-5ADD-AA63-0AFF-077B0AA9C58A}"/>
              </a:ext>
            </a:extLst>
          </p:cNvPr>
          <p:cNvSpPr>
            <a:spLocks noGrp="1"/>
          </p:cNvSpPr>
          <p:nvPr>
            <p:ph type="sldNum" sz="quarter" idx="5"/>
          </p:nvPr>
        </p:nvSpPr>
        <p:spPr/>
        <p:txBody>
          <a:bodyPr/>
          <a:lstStyle/>
          <a:p>
            <a:fld id="{9CA004F4-F240-48F9-8AE1-486585C7F00D}" type="slidenum">
              <a:rPr lang="en-US" smtClean="0"/>
              <a:t>33</a:t>
            </a:fld>
            <a:endParaRPr lang="en-US" dirty="0"/>
          </a:p>
        </p:txBody>
      </p:sp>
    </p:spTree>
    <p:extLst>
      <p:ext uri="{BB962C8B-B14F-4D97-AF65-F5344CB8AC3E}">
        <p14:creationId xmlns:p14="http://schemas.microsoft.com/office/powerpoint/2010/main" val="144283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127F5-DA70-A6BD-EA59-177939DB1E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B6424A-B9BE-1D92-B237-C2EA8F46C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7E3FC-DB4C-CB72-FA41-2A8E04C859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3A8A1E-2E30-F257-2043-49B72F8729F6}"/>
              </a:ext>
            </a:extLst>
          </p:cNvPr>
          <p:cNvSpPr>
            <a:spLocks noGrp="1"/>
          </p:cNvSpPr>
          <p:nvPr>
            <p:ph type="sldNum" sz="quarter" idx="5"/>
          </p:nvPr>
        </p:nvSpPr>
        <p:spPr/>
        <p:txBody>
          <a:bodyPr/>
          <a:lstStyle/>
          <a:p>
            <a:fld id="{9CA004F4-F240-48F9-8AE1-486585C7F00D}" type="slidenum">
              <a:rPr lang="en-US" smtClean="0"/>
              <a:t>34</a:t>
            </a:fld>
            <a:endParaRPr lang="en-US" dirty="0"/>
          </a:p>
        </p:txBody>
      </p:sp>
    </p:spTree>
    <p:extLst>
      <p:ext uri="{BB962C8B-B14F-4D97-AF65-F5344CB8AC3E}">
        <p14:creationId xmlns:p14="http://schemas.microsoft.com/office/powerpoint/2010/main" val="1533682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E4B2F-F618-7356-3C0B-96A00343C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07DA6F-B7C1-417E-A87F-012FB585C6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781FB3-383C-FD26-6EF0-4DBADF722F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30C04D-F1C2-93F9-C14B-8CD69C93FEBC}"/>
              </a:ext>
            </a:extLst>
          </p:cNvPr>
          <p:cNvSpPr>
            <a:spLocks noGrp="1"/>
          </p:cNvSpPr>
          <p:nvPr>
            <p:ph type="sldNum" sz="quarter" idx="5"/>
          </p:nvPr>
        </p:nvSpPr>
        <p:spPr/>
        <p:txBody>
          <a:bodyPr/>
          <a:lstStyle/>
          <a:p>
            <a:fld id="{9CA004F4-F240-48F9-8AE1-486585C7F00D}" type="slidenum">
              <a:rPr lang="en-US" smtClean="0"/>
              <a:t>35</a:t>
            </a:fld>
            <a:endParaRPr lang="en-US" dirty="0"/>
          </a:p>
        </p:txBody>
      </p:sp>
    </p:spTree>
    <p:extLst>
      <p:ext uri="{BB962C8B-B14F-4D97-AF65-F5344CB8AC3E}">
        <p14:creationId xmlns:p14="http://schemas.microsoft.com/office/powerpoint/2010/main" val="2511427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F343A-6382-DE7B-0AD1-C64A8CE987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864E7-6210-7BA8-27D7-E34F70DB38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03431-B707-26E5-66EE-1278036BC1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FF6363-B33E-22B6-182C-A6E893A51399}"/>
              </a:ext>
            </a:extLst>
          </p:cNvPr>
          <p:cNvSpPr>
            <a:spLocks noGrp="1"/>
          </p:cNvSpPr>
          <p:nvPr>
            <p:ph type="sldNum" sz="quarter" idx="5"/>
          </p:nvPr>
        </p:nvSpPr>
        <p:spPr/>
        <p:txBody>
          <a:bodyPr/>
          <a:lstStyle/>
          <a:p>
            <a:fld id="{9CA004F4-F240-48F9-8AE1-486585C7F00D}" type="slidenum">
              <a:rPr lang="en-US" smtClean="0"/>
              <a:t>36</a:t>
            </a:fld>
            <a:endParaRPr lang="en-US" dirty="0"/>
          </a:p>
        </p:txBody>
      </p:sp>
    </p:spTree>
    <p:extLst>
      <p:ext uri="{BB962C8B-B14F-4D97-AF65-F5344CB8AC3E}">
        <p14:creationId xmlns:p14="http://schemas.microsoft.com/office/powerpoint/2010/main" val="22152394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E65DE-1D42-E692-0F60-CE250DF79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D1712-1BC3-47B1-6FDB-7815F5F549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F2DF2F-E5EA-BD56-3484-E1999016BE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03FEC8-D159-742E-4F11-0520CB0BF213}"/>
              </a:ext>
            </a:extLst>
          </p:cNvPr>
          <p:cNvSpPr>
            <a:spLocks noGrp="1"/>
          </p:cNvSpPr>
          <p:nvPr>
            <p:ph type="sldNum" sz="quarter" idx="5"/>
          </p:nvPr>
        </p:nvSpPr>
        <p:spPr/>
        <p:txBody>
          <a:bodyPr/>
          <a:lstStyle/>
          <a:p>
            <a:fld id="{9CA004F4-F240-48F9-8AE1-486585C7F00D}" type="slidenum">
              <a:rPr lang="en-US" smtClean="0"/>
              <a:t>37</a:t>
            </a:fld>
            <a:endParaRPr lang="en-US" dirty="0"/>
          </a:p>
        </p:txBody>
      </p:sp>
    </p:spTree>
    <p:extLst>
      <p:ext uri="{BB962C8B-B14F-4D97-AF65-F5344CB8AC3E}">
        <p14:creationId xmlns:p14="http://schemas.microsoft.com/office/powerpoint/2010/main" val="2847618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B064C-9566-BF8D-AF78-050A43EB8B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599F2-8750-E9F0-F529-9434B43BA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7D6035-6423-17A6-9C10-4D826EB3EE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92DE08-52CD-3F84-09A2-EB574FA92457}"/>
              </a:ext>
            </a:extLst>
          </p:cNvPr>
          <p:cNvSpPr>
            <a:spLocks noGrp="1"/>
          </p:cNvSpPr>
          <p:nvPr>
            <p:ph type="sldNum" sz="quarter" idx="5"/>
          </p:nvPr>
        </p:nvSpPr>
        <p:spPr/>
        <p:txBody>
          <a:bodyPr/>
          <a:lstStyle/>
          <a:p>
            <a:fld id="{9CA004F4-F240-48F9-8AE1-486585C7F00D}" type="slidenum">
              <a:rPr lang="en-US" smtClean="0"/>
              <a:t>38</a:t>
            </a:fld>
            <a:endParaRPr lang="en-US" dirty="0"/>
          </a:p>
        </p:txBody>
      </p:sp>
    </p:spTree>
    <p:extLst>
      <p:ext uri="{BB962C8B-B14F-4D97-AF65-F5344CB8AC3E}">
        <p14:creationId xmlns:p14="http://schemas.microsoft.com/office/powerpoint/2010/main" val="24127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1BC63-C0CF-16AF-8B2C-3262343A1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E040B-7A46-65CF-35E1-035E9AC93B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C3EBA6-39D4-A4DA-5A4E-1F35947989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D1D475-327F-7B78-8A85-12EC9EAD502D}"/>
              </a:ext>
            </a:extLst>
          </p:cNvPr>
          <p:cNvSpPr>
            <a:spLocks noGrp="1"/>
          </p:cNvSpPr>
          <p:nvPr>
            <p:ph type="sldNum" sz="quarter" idx="5"/>
          </p:nvPr>
        </p:nvSpPr>
        <p:spPr/>
        <p:txBody>
          <a:bodyPr/>
          <a:lstStyle/>
          <a:p>
            <a:fld id="{9CA004F4-F240-48F9-8AE1-486585C7F00D}" type="slidenum">
              <a:rPr lang="en-US" smtClean="0"/>
              <a:t>39</a:t>
            </a:fld>
            <a:endParaRPr lang="en-US" dirty="0"/>
          </a:p>
        </p:txBody>
      </p:sp>
    </p:spTree>
    <p:extLst>
      <p:ext uri="{BB962C8B-B14F-4D97-AF65-F5344CB8AC3E}">
        <p14:creationId xmlns:p14="http://schemas.microsoft.com/office/powerpoint/2010/main" val="74227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9845-FB5D-14A8-D34C-ED351C065B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6278A-47CC-049D-8E90-29B47C23E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5245C-13DB-F513-D7BE-F5FBEF87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7B9DD-F9B1-A50C-E5AB-59C3DC2C223B}"/>
              </a:ext>
            </a:extLst>
          </p:cNvPr>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805998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9FC2C-BE64-106F-86A9-9A09782AC5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23B73C-CBA3-BEAB-9EC2-65F5D4743A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BC7AB1-1371-DDD7-E2E0-E218493DC1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221CAD-7FBA-3B8E-5957-836569531BCF}"/>
              </a:ext>
            </a:extLst>
          </p:cNvPr>
          <p:cNvSpPr>
            <a:spLocks noGrp="1"/>
          </p:cNvSpPr>
          <p:nvPr>
            <p:ph type="sldNum" sz="quarter" idx="5"/>
          </p:nvPr>
        </p:nvSpPr>
        <p:spPr/>
        <p:txBody>
          <a:bodyPr/>
          <a:lstStyle/>
          <a:p>
            <a:fld id="{9CA004F4-F240-48F9-8AE1-486585C7F00D}" type="slidenum">
              <a:rPr lang="en-US" smtClean="0"/>
              <a:t>40</a:t>
            </a:fld>
            <a:endParaRPr lang="en-US" dirty="0"/>
          </a:p>
        </p:txBody>
      </p:sp>
    </p:spTree>
    <p:extLst>
      <p:ext uri="{BB962C8B-B14F-4D97-AF65-F5344CB8AC3E}">
        <p14:creationId xmlns:p14="http://schemas.microsoft.com/office/powerpoint/2010/main" val="34066256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47BB-10D6-A8E2-5CE2-21AB0EC74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3818FB-E05C-E6C6-EE56-E2AE5B577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7CA4D-AE1E-2680-BE47-0095843521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F67D9A-3269-0562-8BF3-5F696BC6F355}"/>
              </a:ext>
            </a:extLst>
          </p:cNvPr>
          <p:cNvSpPr>
            <a:spLocks noGrp="1"/>
          </p:cNvSpPr>
          <p:nvPr>
            <p:ph type="sldNum" sz="quarter" idx="5"/>
          </p:nvPr>
        </p:nvSpPr>
        <p:spPr/>
        <p:txBody>
          <a:bodyPr/>
          <a:lstStyle/>
          <a:p>
            <a:fld id="{9CA004F4-F240-48F9-8AE1-486585C7F00D}" type="slidenum">
              <a:rPr lang="en-US" smtClean="0"/>
              <a:t>41</a:t>
            </a:fld>
            <a:endParaRPr lang="en-US" dirty="0"/>
          </a:p>
        </p:txBody>
      </p:sp>
    </p:spTree>
    <p:extLst>
      <p:ext uri="{BB962C8B-B14F-4D97-AF65-F5344CB8AC3E}">
        <p14:creationId xmlns:p14="http://schemas.microsoft.com/office/powerpoint/2010/main" val="35217955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27EF6-38B7-0167-FD38-97779E683A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97DAA2-DA2F-31D9-B7D4-02A49B52CB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F7D629-B3D4-888C-5DE0-5007F392CC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31E535-9E9C-23DE-0A54-FD8E312B3E7A}"/>
              </a:ext>
            </a:extLst>
          </p:cNvPr>
          <p:cNvSpPr>
            <a:spLocks noGrp="1"/>
          </p:cNvSpPr>
          <p:nvPr>
            <p:ph type="sldNum" sz="quarter" idx="5"/>
          </p:nvPr>
        </p:nvSpPr>
        <p:spPr/>
        <p:txBody>
          <a:bodyPr/>
          <a:lstStyle/>
          <a:p>
            <a:fld id="{9CA004F4-F240-48F9-8AE1-486585C7F00D}" type="slidenum">
              <a:rPr lang="en-US" smtClean="0"/>
              <a:t>42</a:t>
            </a:fld>
            <a:endParaRPr lang="en-US" dirty="0"/>
          </a:p>
        </p:txBody>
      </p:sp>
    </p:spTree>
    <p:extLst>
      <p:ext uri="{BB962C8B-B14F-4D97-AF65-F5344CB8AC3E}">
        <p14:creationId xmlns:p14="http://schemas.microsoft.com/office/powerpoint/2010/main" val="3039007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5B1E-55E9-A5E9-077F-CB417F40B4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9AD39-22E3-8774-21F9-D57DD7031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613519-F9A4-1841-2D19-E88506F8C2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5641A6-B604-B7A3-6784-C2977B5ABB8D}"/>
              </a:ext>
            </a:extLst>
          </p:cNvPr>
          <p:cNvSpPr>
            <a:spLocks noGrp="1"/>
          </p:cNvSpPr>
          <p:nvPr>
            <p:ph type="sldNum" sz="quarter" idx="5"/>
          </p:nvPr>
        </p:nvSpPr>
        <p:spPr/>
        <p:txBody>
          <a:bodyPr/>
          <a:lstStyle/>
          <a:p>
            <a:fld id="{9CA004F4-F240-48F9-8AE1-486585C7F00D}" type="slidenum">
              <a:rPr lang="en-US" smtClean="0"/>
              <a:t>43</a:t>
            </a:fld>
            <a:endParaRPr lang="en-US" dirty="0"/>
          </a:p>
        </p:txBody>
      </p:sp>
    </p:spTree>
    <p:extLst>
      <p:ext uri="{BB962C8B-B14F-4D97-AF65-F5344CB8AC3E}">
        <p14:creationId xmlns:p14="http://schemas.microsoft.com/office/powerpoint/2010/main" val="2987063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FDF29-1126-C403-8F9A-7C62A907B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BEF498-021D-941D-AF90-3F5DE9B9C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3C3CD-9E40-BB13-4835-20F5CBD8F2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1AC301-BF89-C43B-FBED-63C43B149A67}"/>
              </a:ext>
            </a:extLst>
          </p:cNvPr>
          <p:cNvSpPr>
            <a:spLocks noGrp="1"/>
          </p:cNvSpPr>
          <p:nvPr>
            <p:ph type="sldNum" sz="quarter" idx="5"/>
          </p:nvPr>
        </p:nvSpPr>
        <p:spPr/>
        <p:txBody>
          <a:bodyPr/>
          <a:lstStyle/>
          <a:p>
            <a:fld id="{9CA004F4-F240-48F9-8AE1-486585C7F00D}" type="slidenum">
              <a:rPr lang="en-US" smtClean="0"/>
              <a:t>44</a:t>
            </a:fld>
            <a:endParaRPr lang="en-US" dirty="0"/>
          </a:p>
        </p:txBody>
      </p:sp>
    </p:spTree>
    <p:extLst>
      <p:ext uri="{BB962C8B-B14F-4D97-AF65-F5344CB8AC3E}">
        <p14:creationId xmlns:p14="http://schemas.microsoft.com/office/powerpoint/2010/main" val="1828707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2F344-FF56-8BF4-AF3A-3E25EAE24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90D85-E14C-7922-9158-85F0583B6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20527-E2BE-BB4D-868C-51BC7D08C4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13B073-1DF5-DF7F-9605-94C20DA1742B}"/>
              </a:ext>
            </a:extLst>
          </p:cNvPr>
          <p:cNvSpPr>
            <a:spLocks noGrp="1"/>
          </p:cNvSpPr>
          <p:nvPr>
            <p:ph type="sldNum" sz="quarter" idx="5"/>
          </p:nvPr>
        </p:nvSpPr>
        <p:spPr/>
        <p:txBody>
          <a:bodyPr/>
          <a:lstStyle/>
          <a:p>
            <a:fld id="{9CA004F4-F240-48F9-8AE1-486585C7F00D}" type="slidenum">
              <a:rPr lang="en-US" smtClean="0"/>
              <a:t>45</a:t>
            </a:fld>
            <a:endParaRPr lang="en-US" dirty="0"/>
          </a:p>
        </p:txBody>
      </p:sp>
    </p:spTree>
    <p:extLst>
      <p:ext uri="{BB962C8B-B14F-4D97-AF65-F5344CB8AC3E}">
        <p14:creationId xmlns:p14="http://schemas.microsoft.com/office/powerpoint/2010/main" val="668621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726EB-79CE-326B-CF3B-FC71BC4707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BB6DC-1B91-8754-2DA5-87220CDDE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797DCB-8053-0472-2062-3365F4054F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2D9699-CDA0-1B34-CCE5-0DBAA98BE146}"/>
              </a:ext>
            </a:extLst>
          </p:cNvPr>
          <p:cNvSpPr>
            <a:spLocks noGrp="1"/>
          </p:cNvSpPr>
          <p:nvPr>
            <p:ph type="sldNum" sz="quarter" idx="5"/>
          </p:nvPr>
        </p:nvSpPr>
        <p:spPr/>
        <p:txBody>
          <a:bodyPr/>
          <a:lstStyle/>
          <a:p>
            <a:fld id="{9CA004F4-F240-48F9-8AE1-486585C7F00D}" type="slidenum">
              <a:rPr lang="en-US" smtClean="0"/>
              <a:t>46</a:t>
            </a:fld>
            <a:endParaRPr lang="en-US" dirty="0"/>
          </a:p>
        </p:txBody>
      </p:sp>
    </p:spTree>
    <p:extLst>
      <p:ext uri="{BB962C8B-B14F-4D97-AF65-F5344CB8AC3E}">
        <p14:creationId xmlns:p14="http://schemas.microsoft.com/office/powerpoint/2010/main" val="35207236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CAF5A-70E1-2FA6-E6A0-19CCEC39F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59AB7-A305-3577-4ECB-1B88DA2BB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AEA35E-C728-6FBA-2FD7-06DA026A2E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0E4FD5-28A2-879D-ECA4-1DAAD47C1A56}"/>
              </a:ext>
            </a:extLst>
          </p:cNvPr>
          <p:cNvSpPr>
            <a:spLocks noGrp="1"/>
          </p:cNvSpPr>
          <p:nvPr>
            <p:ph type="sldNum" sz="quarter" idx="5"/>
          </p:nvPr>
        </p:nvSpPr>
        <p:spPr/>
        <p:txBody>
          <a:bodyPr/>
          <a:lstStyle/>
          <a:p>
            <a:fld id="{9CA004F4-F240-48F9-8AE1-486585C7F00D}" type="slidenum">
              <a:rPr lang="en-US" smtClean="0"/>
              <a:t>47</a:t>
            </a:fld>
            <a:endParaRPr lang="en-US" dirty="0"/>
          </a:p>
        </p:txBody>
      </p:sp>
    </p:spTree>
    <p:extLst>
      <p:ext uri="{BB962C8B-B14F-4D97-AF65-F5344CB8AC3E}">
        <p14:creationId xmlns:p14="http://schemas.microsoft.com/office/powerpoint/2010/main" val="273784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FEE3C-AD30-8F63-64C7-C89B42F264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73E65-761A-8785-F503-72344E6E74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DE62AB-59D4-0C0C-17F3-C3E14871F0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8A896B-DD12-D17E-AF58-556EDB94783C}"/>
              </a:ext>
            </a:extLst>
          </p:cNvPr>
          <p:cNvSpPr>
            <a:spLocks noGrp="1"/>
          </p:cNvSpPr>
          <p:nvPr>
            <p:ph type="sldNum" sz="quarter" idx="5"/>
          </p:nvPr>
        </p:nvSpPr>
        <p:spPr/>
        <p:txBody>
          <a:bodyPr/>
          <a:lstStyle/>
          <a:p>
            <a:fld id="{9CA004F4-F240-48F9-8AE1-486585C7F00D}" type="slidenum">
              <a:rPr lang="en-US" smtClean="0"/>
              <a:t>48</a:t>
            </a:fld>
            <a:endParaRPr lang="en-US" dirty="0"/>
          </a:p>
        </p:txBody>
      </p:sp>
    </p:spTree>
    <p:extLst>
      <p:ext uri="{BB962C8B-B14F-4D97-AF65-F5344CB8AC3E}">
        <p14:creationId xmlns:p14="http://schemas.microsoft.com/office/powerpoint/2010/main" val="101492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FC2B8-8F70-8980-D9EC-4419FBF8F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A01FBF-746B-7DC2-E13E-3A2B750293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373CCF-3255-C691-B205-CB62F860FF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3F8075-92FD-9005-82E7-8DE45E0A4B49}"/>
              </a:ext>
            </a:extLst>
          </p:cNvPr>
          <p:cNvSpPr>
            <a:spLocks noGrp="1"/>
          </p:cNvSpPr>
          <p:nvPr>
            <p:ph type="sldNum" sz="quarter" idx="5"/>
          </p:nvPr>
        </p:nvSpPr>
        <p:spPr/>
        <p:txBody>
          <a:bodyPr/>
          <a:lstStyle/>
          <a:p>
            <a:fld id="{9CA004F4-F240-48F9-8AE1-486585C7F00D}" type="slidenum">
              <a:rPr lang="en-US" smtClean="0"/>
              <a:t>49</a:t>
            </a:fld>
            <a:endParaRPr lang="en-US" dirty="0"/>
          </a:p>
        </p:txBody>
      </p:sp>
    </p:spTree>
    <p:extLst>
      <p:ext uri="{BB962C8B-B14F-4D97-AF65-F5344CB8AC3E}">
        <p14:creationId xmlns:p14="http://schemas.microsoft.com/office/powerpoint/2010/main" val="602034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CC7C-BAB7-AE08-7523-18455CCFF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CDE3B-95F4-EF6F-2ABF-20878528D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AE200-AC4D-D147-68CC-85BB915437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4FA56E-41C3-2AD7-A068-E71D9E2D6A05}"/>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12061643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9D1B7-D32B-0ECD-F976-88A858976C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1388A-1FCF-0AC3-D25E-49189F14D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24C879-0039-4008-494D-C14EA34B97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545E37-870B-37FB-6E6D-94B45135BF14}"/>
              </a:ext>
            </a:extLst>
          </p:cNvPr>
          <p:cNvSpPr>
            <a:spLocks noGrp="1"/>
          </p:cNvSpPr>
          <p:nvPr>
            <p:ph type="sldNum" sz="quarter" idx="5"/>
          </p:nvPr>
        </p:nvSpPr>
        <p:spPr/>
        <p:txBody>
          <a:bodyPr/>
          <a:lstStyle/>
          <a:p>
            <a:fld id="{9CA004F4-F240-48F9-8AE1-486585C7F00D}" type="slidenum">
              <a:rPr lang="en-US" smtClean="0"/>
              <a:t>50</a:t>
            </a:fld>
            <a:endParaRPr lang="en-US" dirty="0"/>
          </a:p>
        </p:txBody>
      </p:sp>
    </p:spTree>
    <p:extLst>
      <p:ext uri="{BB962C8B-B14F-4D97-AF65-F5344CB8AC3E}">
        <p14:creationId xmlns:p14="http://schemas.microsoft.com/office/powerpoint/2010/main" val="38825721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47BBA-F5C5-97E5-1BC2-4C372B9DD7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B2E12-DE90-5D7C-926B-B046F7FB1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48C89-D612-F361-107D-D10DE2C6B0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30D69A-A52A-1AC5-5AD3-87BBB637C6C1}"/>
              </a:ext>
            </a:extLst>
          </p:cNvPr>
          <p:cNvSpPr>
            <a:spLocks noGrp="1"/>
          </p:cNvSpPr>
          <p:nvPr>
            <p:ph type="sldNum" sz="quarter" idx="5"/>
          </p:nvPr>
        </p:nvSpPr>
        <p:spPr/>
        <p:txBody>
          <a:bodyPr/>
          <a:lstStyle/>
          <a:p>
            <a:fld id="{9CA004F4-F240-48F9-8AE1-486585C7F00D}" type="slidenum">
              <a:rPr lang="en-US" smtClean="0"/>
              <a:t>51</a:t>
            </a:fld>
            <a:endParaRPr lang="en-US" dirty="0"/>
          </a:p>
        </p:txBody>
      </p:sp>
    </p:spTree>
    <p:extLst>
      <p:ext uri="{BB962C8B-B14F-4D97-AF65-F5344CB8AC3E}">
        <p14:creationId xmlns:p14="http://schemas.microsoft.com/office/powerpoint/2010/main" val="17360342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8C154-6DC0-83AF-E445-B4FFC75C3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23D12-763F-4BB7-4E00-13240A686B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B9895A-D52D-89A6-F505-77B8DFB7C2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C390C5-B2E6-2866-A6AD-4B777F7A1A7F}"/>
              </a:ext>
            </a:extLst>
          </p:cNvPr>
          <p:cNvSpPr>
            <a:spLocks noGrp="1"/>
          </p:cNvSpPr>
          <p:nvPr>
            <p:ph type="sldNum" sz="quarter" idx="5"/>
          </p:nvPr>
        </p:nvSpPr>
        <p:spPr/>
        <p:txBody>
          <a:bodyPr/>
          <a:lstStyle/>
          <a:p>
            <a:fld id="{9CA004F4-F240-48F9-8AE1-486585C7F00D}" type="slidenum">
              <a:rPr lang="en-US" smtClean="0"/>
              <a:t>52</a:t>
            </a:fld>
            <a:endParaRPr lang="en-US" dirty="0"/>
          </a:p>
        </p:txBody>
      </p:sp>
    </p:spTree>
    <p:extLst>
      <p:ext uri="{BB962C8B-B14F-4D97-AF65-F5344CB8AC3E}">
        <p14:creationId xmlns:p14="http://schemas.microsoft.com/office/powerpoint/2010/main" val="28175251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22AFC-E22F-6834-A938-877CC3EBF5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92BC3E-A61D-41FA-63C1-5AAA969A3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21AB20-2266-17C0-BF66-9AB59687A8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7E354-C8DC-DFCE-1E7A-365BFF8D378D}"/>
              </a:ext>
            </a:extLst>
          </p:cNvPr>
          <p:cNvSpPr>
            <a:spLocks noGrp="1"/>
          </p:cNvSpPr>
          <p:nvPr>
            <p:ph type="sldNum" sz="quarter" idx="5"/>
          </p:nvPr>
        </p:nvSpPr>
        <p:spPr/>
        <p:txBody>
          <a:bodyPr/>
          <a:lstStyle/>
          <a:p>
            <a:fld id="{9CA004F4-F240-48F9-8AE1-486585C7F00D}" type="slidenum">
              <a:rPr lang="en-US" smtClean="0"/>
              <a:t>53</a:t>
            </a:fld>
            <a:endParaRPr lang="en-US" dirty="0"/>
          </a:p>
        </p:txBody>
      </p:sp>
    </p:spTree>
    <p:extLst>
      <p:ext uri="{BB962C8B-B14F-4D97-AF65-F5344CB8AC3E}">
        <p14:creationId xmlns:p14="http://schemas.microsoft.com/office/powerpoint/2010/main" val="23050380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E070D-C13C-CF40-FD56-EE1E56A32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BA63D-20CC-5298-433F-A1EBA4484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DDBE5A-E645-AC6F-0DB4-47D35A5DD8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143D9D-A167-14A5-7243-05C2E350FDC0}"/>
              </a:ext>
            </a:extLst>
          </p:cNvPr>
          <p:cNvSpPr>
            <a:spLocks noGrp="1"/>
          </p:cNvSpPr>
          <p:nvPr>
            <p:ph type="sldNum" sz="quarter" idx="5"/>
          </p:nvPr>
        </p:nvSpPr>
        <p:spPr/>
        <p:txBody>
          <a:bodyPr/>
          <a:lstStyle/>
          <a:p>
            <a:fld id="{9CA004F4-F240-48F9-8AE1-486585C7F00D}" type="slidenum">
              <a:rPr lang="en-US" smtClean="0"/>
              <a:t>54</a:t>
            </a:fld>
            <a:endParaRPr lang="en-US" dirty="0"/>
          </a:p>
        </p:txBody>
      </p:sp>
    </p:spTree>
    <p:extLst>
      <p:ext uri="{BB962C8B-B14F-4D97-AF65-F5344CB8AC3E}">
        <p14:creationId xmlns:p14="http://schemas.microsoft.com/office/powerpoint/2010/main" val="15339552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E8005-CC6A-5040-A046-AF79A41E60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E0A1D-1847-8823-A657-BCCD76468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568BAB-3385-855F-0FD9-2F3E3A98AE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6F52BC-6370-55CD-3B91-A87E68134CD4}"/>
              </a:ext>
            </a:extLst>
          </p:cNvPr>
          <p:cNvSpPr>
            <a:spLocks noGrp="1"/>
          </p:cNvSpPr>
          <p:nvPr>
            <p:ph type="sldNum" sz="quarter" idx="5"/>
          </p:nvPr>
        </p:nvSpPr>
        <p:spPr/>
        <p:txBody>
          <a:bodyPr/>
          <a:lstStyle/>
          <a:p>
            <a:fld id="{9CA004F4-F240-48F9-8AE1-486585C7F00D}" type="slidenum">
              <a:rPr lang="en-US" smtClean="0"/>
              <a:t>55</a:t>
            </a:fld>
            <a:endParaRPr lang="en-US" dirty="0"/>
          </a:p>
        </p:txBody>
      </p:sp>
    </p:spTree>
    <p:extLst>
      <p:ext uri="{BB962C8B-B14F-4D97-AF65-F5344CB8AC3E}">
        <p14:creationId xmlns:p14="http://schemas.microsoft.com/office/powerpoint/2010/main" val="9389508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359B-E18E-00E5-7B04-8E881E751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1C5FC-3289-99D8-91E1-59BC17D9A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AE830-CCB8-135E-29FA-AE94B6BA18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C88F5-0339-D969-91F6-2429CB280ADD}"/>
              </a:ext>
            </a:extLst>
          </p:cNvPr>
          <p:cNvSpPr>
            <a:spLocks noGrp="1"/>
          </p:cNvSpPr>
          <p:nvPr>
            <p:ph type="sldNum" sz="quarter" idx="5"/>
          </p:nvPr>
        </p:nvSpPr>
        <p:spPr/>
        <p:txBody>
          <a:bodyPr/>
          <a:lstStyle/>
          <a:p>
            <a:fld id="{9CA004F4-F240-48F9-8AE1-486585C7F00D}" type="slidenum">
              <a:rPr lang="en-US" smtClean="0"/>
              <a:t>56</a:t>
            </a:fld>
            <a:endParaRPr lang="en-US" dirty="0"/>
          </a:p>
        </p:txBody>
      </p:sp>
    </p:spTree>
    <p:extLst>
      <p:ext uri="{BB962C8B-B14F-4D97-AF65-F5344CB8AC3E}">
        <p14:creationId xmlns:p14="http://schemas.microsoft.com/office/powerpoint/2010/main" val="30675279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EA0B-8FC7-9130-AF37-15015B95F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C7805-CD10-1439-B416-C185450E5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8E2F9-16AA-F24C-FF49-42176E0A7F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DA3C5C-9CE2-680E-5CA1-251AC56224A7}"/>
              </a:ext>
            </a:extLst>
          </p:cNvPr>
          <p:cNvSpPr>
            <a:spLocks noGrp="1"/>
          </p:cNvSpPr>
          <p:nvPr>
            <p:ph type="sldNum" sz="quarter" idx="5"/>
          </p:nvPr>
        </p:nvSpPr>
        <p:spPr/>
        <p:txBody>
          <a:bodyPr/>
          <a:lstStyle/>
          <a:p>
            <a:fld id="{9CA004F4-F240-48F9-8AE1-486585C7F00D}" type="slidenum">
              <a:rPr lang="en-US" smtClean="0"/>
              <a:t>57</a:t>
            </a:fld>
            <a:endParaRPr lang="en-US" dirty="0"/>
          </a:p>
        </p:txBody>
      </p:sp>
    </p:spTree>
    <p:extLst>
      <p:ext uri="{BB962C8B-B14F-4D97-AF65-F5344CB8AC3E}">
        <p14:creationId xmlns:p14="http://schemas.microsoft.com/office/powerpoint/2010/main" val="31162569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B4CC4-AFC2-4B1D-BDC0-D3F7230F2F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B0F2C0-57BF-A0B5-6BF3-48578D09C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7AB664-50FA-B446-9DF4-12957673F8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243930-41E9-9221-C064-BCCA891949ED}"/>
              </a:ext>
            </a:extLst>
          </p:cNvPr>
          <p:cNvSpPr>
            <a:spLocks noGrp="1"/>
          </p:cNvSpPr>
          <p:nvPr>
            <p:ph type="sldNum" sz="quarter" idx="5"/>
          </p:nvPr>
        </p:nvSpPr>
        <p:spPr/>
        <p:txBody>
          <a:bodyPr/>
          <a:lstStyle/>
          <a:p>
            <a:fld id="{9CA004F4-F240-48F9-8AE1-486585C7F00D}" type="slidenum">
              <a:rPr lang="en-US" smtClean="0"/>
              <a:t>58</a:t>
            </a:fld>
            <a:endParaRPr lang="en-US" dirty="0"/>
          </a:p>
        </p:txBody>
      </p:sp>
    </p:spTree>
    <p:extLst>
      <p:ext uri="{BB962C8B-B14F-4D97-AF65-F5344CB8AC3E}">
        <p14:creationId xmlns:p14="http://schemas.microsoft.com/office/powerpoint/2010/main" val="30020260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CB9DC-BC59-B63D-BC5D-B28AD4E23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A6C897-89F0-C7A8-EAE4-1AC4C3475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3E1BA-5C8D-E2D5-ABE8-4CCE9B3F9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721E3F-DD6C-1A76-5B7A-95BD320BA870}"/>
              </a:ext>
            </a:extLst>
          </p:cNvPr>
          <p:cNvSpPr>
            <a:spLocks noGrp="1"/>
          </p:cNvSpPr>
          <p:nvPr>
            <p:ph type="sldNum" sz="quarter" idx="5"/>
          </p:nvPr>
        </p:nvSpPr>
        <p:spPr/>
        <p:txBody>
          <a:bodyPr/>
          <a:lstStyle/>
          <a:p>
            <a:fld id="{9CA004F4-F240-48F9-8AE1-486585C7F00D}" type="slidenum">
              <a:rPr lang="en-US" smtClean="0"/>
              <a:t>59</a:t>
            </a:fld>
            <a:endParaRPr lang="en-US" dirty="0"/>
          </a:p>
        </p:txBody>
      </p:sp>
    </p:spTree>
    <p:extLst>
      <p:ext uri="{BB962C8B-B14F-4D97-AF65-F5344CB8AC3E}">
        <p14:creationId xmlns:p14="http://schemas.microsoft.com/office/powerpoint/2010/main" val="342263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3B79-4024-25F0-93F7-4390097FE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96911-C7DD-73B4-DAF3-A4624EB8F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09205-9603-8CB7-592C-72433DD25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DAD59E-7A2E-8655-5839-4217DE4935B4}"/>
              </a:ext>
            </a:extLst>
          </p:cNvPr>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88317358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7E2-0F67-2134-2A01-EA92E4500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9B631-0D6D-5342-3CA7-86F79F1DB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4C4B3-4FA2-23ED-7591-C577D2B1BE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FB63B4-F9EE-3EAF-9A4A-5A60EB856615}"/>
              </a:ext>
            </a:extLst>
          </p:cNvPr>
          <p:cNvSpPr>
            <a:spLocks noGrp="1"/>
          </p:cNvSpPr>
          <p:nvPr>
            <p:ph type="sldNum" sz="quarter" idx="5"/>
          </p:nvPr>
        </p:nvSpPr>
        <p:spPr/>
        <p:txBody>
          <a:bodyPr/>
          <a:lstStyle/>
          <a:p>
            <a:fld id="{9CA004F4-F240-48F9-8AE1-486585C7F00D}" type="slidenum">
              <a:rPr lang="en-US" smtClean="0"/>
              <a:t>60</a:t>
            </a:fld>
            <a:endParaRPr lang="en-US" dirty="0"/>
          </a:p>
        </p:txBody>
      </p:sp>
    </p:spTree>
    <p:extLst>
      <p:ext uri="{BB962C8B-B14F-4D97-AF65-F5344CB8AC3E}">
        <p14:creationId xmlns:p14="http://schemas.microsoft.com/office/powerpoint/2010/main" val="23006819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6554-73E3-A54A-88C1-4D298188A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D5F43-C99E-5934-266D-7E0B2BEFE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01D7E-0E77-78EA-7ED1-85E22ECA3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9FF2B1-4FB4-8F8B-0B75-C2C103FC63EE}"/>
              </a:ext>
            </a:extLst>
          </p:cNvPr>
          <p:cNvSpPr>
            <a:spLocks noGrp="1"/>
          </p:cNvSpPr>
          <p:nvPr>
            <p:ph type="sldNum" sz="quarter" idx="5"/>
          </p:nvPr>
        </p:nvSpPr>
        <p:spPr/>
        <p:txBody>
          <a:bodyPr/>
          <a:lstStyle/>
          <a:p>
            <a:fld id="{9CA004F4-F240-48F9-8AE1-486585C7F00D}" type="slidenum">
              <a:rPr lang="en-US" smtClean="0"/>
              <a:t>61</a:t>
            </a:fld>
            <a:endParaRPr lang="en-US" dirty="0"/>
          </a:p>
        </p:txBody>
      </p:sp>
    </p:spTree>
    <p:extLst>
      <p:ext uri="{BB962C8B-B14F-4D97-AF65-F5344CB8AC3E}">
        <p14:creationId xmlns:p14="http://schemas.microsoft.com/office/powerpoint/2010/main" val="3817557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675FF-1B0D-6546-6144-FCEBC125D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FF277-6F01-6A0D-0A3F-3D7705F10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88566E-FAA9-DBA6-FDC3-C533A55F79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28A4A7-4CD4-B591-FF7F-7F2377EB2F90}"/>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70173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47F44-FA52-69AD-847B-3555D686A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46B058-17E7-04DE-D9AD-138F55A2BC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4BF7C1-7F61-DFD7-95C3-7790392291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E9B200-B3C2-87BB-6EF3-2482C7A4B6DA}"/>
              </a:ext>
            </a:extLst>
          </p:cNvPr>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2203805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86608-CCF1-17DB-91BD-BEBA68DED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B647D-3B82-816E-1C72-E147EBF4A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CADF0-F944-1C2E-F92D-C4D33379EF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E93F5A-EB40-E0F4-64B1-4D5B038B1BFE}"/>
              </a:ext>
            </a:extLst>
          </p:cNvPr>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460897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A08ED5-AEFE-4443-9040-726EF6690995}" type="datetime1">
              <a:rPr lang="en-US" noProof="0" smtClean="0"/>
              <a:t>7/24/2025</a:t>
            </a:fld>
            <a:endParaRPr lang="en-US" noProof="0" dirty="0"/>
          </a:p>
        </p:txBody>
      </p:sp>
      <p:sp>
        <p:nvSpPr>
          <p:cNvPr id="5" name="Footer Placeholder 4"/>
          <p:cNvSpPr>
            <a:spLocks noGrp="1"/>
          </p:cNvSpPr>
          <p:nvPr>
            <p:ph type="ftr" sz="quarter" idx="11"/>
          </p:nvPr>
        </p:nvSpPr>
        <p:spPr>
          <a:xfrm>
            <a:off x="1876424" y="5410201"/>
            <a:ext cx="5124886" cy="365125"/>
          </a:xfrm>
        </p:spPr>
        <p:txBody>
          <a:bodyPr/>
          <a:lstStyle/>
          <a:p>
            <a:endParaRPr lang="en-US" noProof="0" dirty="0"/>
          </a:p>
        </p:txBody>
      </p:sp>
      <p:sp>
        <p:nvSpPr>
          <p:cNvPr id="6" name="Slide Number Placeholder 5"/>
          <p:cNvSpPr>
            <a:spLocks noGrp="1"/>
          </p:cNvSpPr>
          <p:nvPr>
            <p:ph type="sldNum" sz="quarter" idx="12"/>
          </p:nvPr>
        </p:nvSpPr>
        <p:spPr>
          <a:xfrm>
            <a:off x="9896911" y="5410199"/>
            <a:ext cx="771089" cy="365125"/>
          </a:xfrm>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0452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325176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7841784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0639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325357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101821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470975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46090100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7/24/2025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583695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2561F-7E45-400C-8758-912CDFE9410A}" type="datetime1">
              <a:rPr lang="en-US" noProof="0" smtClean="0"/>
              <a:t>7/24/2025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258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noProof="0" smtClean="0"/>
              <a:t>7/24/2025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572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CD216-73DE-4B96-8E1B-BB64D86142BB}"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7948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5CD8C-7FEF-4E71-8EB9-D3BA6E2E3E9E}" type="datetime1">
              <a:rPr lang="en-US" noProof="0" smtClean="0"/>
              <a:t>7/24/2025</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8547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4379E-9B58-41EA-B928-5B1C8436A60E}" type="datetime1">
              <a:rPr lang="en-US" noProof="0" smtClean="0"/>
              <a:t>7/24/2025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7577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t>7/24/2025</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4272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F8CFF-A1C0-4B6C-AA8D-BE72CB14468D}"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1826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noProof="0" smtClean="0"/>
              <a:t>7/24/2025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0202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2591E0-5367-4F2F-9C30-2087D79A846D}" type="datetime1">
              <a:rPr lang="en-US" noProof="0" smtClean="0"/>
              <a:t>7/24/2025</a:t>
            </a:fld>
            <a:endParaRPr lang="en-US"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E24B5-652C-4DB5-B7C3-B5BBEC1280B1}" type="slidenum">
              <a:rPr lang="en-US" noProof="0" smtClean="0"/>
              <a:pPr/>
              <a:t>‹#›</a:t>
            </a:fld>
            <a:endParaRPr lang="en-US" noProof="0" dirty="0"/>
          </a:p>
        </p:txBody>
      </p:sp>
      <p:sp>
        <p:nvSpPr>
          <p:cNvPr id="48" name="Oval 47">
            <a:extLst>
              <a:ext uri="{FF2B5EF4-FFF2-40B4-BE49-F238E27FC236}">
                <a16:creationId xmlns:a16="http://schemas.microsoft.com/office/drawing/2014/main" id="{F7FEC2C5-3FDB-00BF-8A85-CAF1E8C0BC10}"/>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9337775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5.xml"/><Relationship Id="rId1" Type="http://schemas.openxmlformats.org/officeDocument/2006/relationships/slideLayout" Target="../slideLayouts/slideLayout6.xml"/><Relationship Id="rId4" Type="http://schemas.openxmlformats.org/officeDocument/2006/relationships/image" Target="../media/image52.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2.xml"/><Relationship Id="rId1" Type="http://schemas.openxmlformats.org/officeDocument/2006/relationships/slideLayout" Target="../slideLayouts/slideLayout6.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mavenanalytics.io/data-playground?accessType=open&amp;order=date_added%2Cdesc&amp;page=3&amp;pageSize=5&amp;tags=Business&amp;tags=Finance" TargetMode="External"/><Relationship Id="rId2" Type="http://schemas.openxmlformats.org/officeDocument/2006/relationships/notesSlide" Target="../notesSlides/notesSlide59.xml"/><Relationship Id="rId1" Type="http://schemas.openxmlformats.org/officeDocument/2006/relationships/slideLayout" Target="../slideLayouts/slideLayout6.xml"/><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mailto:rick7122003@yahoo.com.sg" TargetMode="External"/><Relationship Id="rId2" Type="http://schemas.openxmlformats.org/officeDocument/2006/relationships/notesSlide" Target="../notesSlides/notesSlide60.xml"/><Relationship Id="rId1" Type="http://schemas.openxmlformats.org/officeDocument/2006/relationships/slideLayout" Target="../slideLayouts/slideLayout6.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hyperlink" Target="https://github.com/rick7122003/Telecom-Customer-Churn-Predictive-Analytics"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1144590" y="5143989"/>
            <a:ext cx="9905998" cy="1478570"/>
          </a:xfrm>
        </p:spPr>
        <p:txBody>
          <a:bodyPr>
            <a:normAutofit/>
          </a:bodyPr>
          <a:lstStyle/>
          <a:p>
            <a:r>
              <a:rPr lang="en-US" sz="2000" b="1" dirty="0"/>
              <a:t>Capstone ai &amp; machine learning developer project 4: rick </a:t>
            </a:r>
            <a:r>
              <a:rPr lang="en-US" sz="2000" b="1" dirty="0" err="1"/>
              <a:t>chua</a:t>
            </a:r>
            <a:r>
              <a:rPr lang="en-US" sz="2000" b="1" dirty="0"/>
              <a:t> </a:t>
            </a:r>
            <a:r>
              <a:rPr lang="en-US" sz="2000" b="1" dirty="0" err="1"/>
              <a:t>kee</a:t>
            </a:r>
            <a:r>
              <a:rPr lang="en-US" sz="2000" b="1" dirty="0"/>
              <a:t> </a:t>
            </a:r>
            <a:r>
              <a:rPr lang="en-US" sz="2000" b="1" dirty="0" err="1"/>
              <a:t>siong</a:t>
            </a:r>
            <a:endParaRPr lang="en-US" sz="2000" b="1" dirty="0"/>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a:xfrm>
            <a:off x="11047410" y="6144531"/>
            <a:ext cx="771089" cy="365125"/>
          </a:xfrm>
        </p:spPr>
        <p:txBody>
          <a:bodyPr/>
          <a:lstStyle/>
          <a:p>
            <a:fld id="{82EE24B5-652C-4DB5-B7C3-B5BBEC1280B1}" type="slidenum">
              <a:rPr lang="en-US" smtClean="0"/>
              <a:t>1</a:t>
            </a:fld>
            <a:endParaRPr lang="en-US" dirty="0"/>
          </a:p>
        </p:txBody>
      </p:sp>
      <p:sp>
        <p:nvSpPr>
          <p:cNvPr id="9" name="Title 2">
            <a:extLst>
              <a:ext uri="{FF2B5EF4-FFF2-40B4-BE49-F238E27FC236}">
                <a16:creationId xmlns:a16="http://schemas.microsoft.com/office/drawing/2014/main" id="{2184E99E-9AED-EFBF-9F36-7FB4709AB212}"/>
              </a:ext>
            </a:extLst>
          </p:cNvPr>
          <p:cNvSpPr txBox="1">
            <a:spLocks/>
          </p:cNvSpPr>
          <p:nvPr/>
        </p:nvSpPr>
        <p:spPr>
          <a:xfrm>
            <a:off x="1288880" y="348344"/>
            <a:ext cx="10007610" cy="4008474"/>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dirty="0"/>
              <a:t>developing AI/ML model:</a:t>
            </a:r>
          </a:p>
          <a:p>
            <a:pPr marL="571500" indent="-571500">
              <a:buFont typeface="Wingdings" panose="05000000000000000000" pitchFamily="2" charset="2"/>
              <a:buChar char="Ø"/>
            </a:pPr>
            <a:r>
              <a:rPr lang="en-US" sz="4000" b="1" dirty="0"/>
              <a:t>Customer Churn Predictive analytics</a:t>
            </a:r>
          </a:p>
        </p:txBody>
      </p:sp>
    </p:spTree>
    <p:extLst>
      <p:ext uri="{BB962C8B-B14F-4D97-AF65-F5344CB8AC3E}">
        <p14:creationId xmlns:p14="http://schemas.microsoft.com/office/powerpoint/2010/main" val="33950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08541-C692-80AD-5346-7FD6E625966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CFB195-8D2D-DE16-BFF5-6443B5A66C6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10</a:t>
            </a:fld>
            <a:endParaRPr lang="en-US" b="1" dirty="0"/>
          </a:p>
        </p:txBody>
      </p:sp>
      <p:sp>
        <p:nvSpPr>
          <p:cNvPr id="2" name="Title 2">
            <a:extLst>
              <a:ext uri="{FF2B5EF4-FFF2-40B4-BE49-F238E27FC236}">
                <a16:creationId xmlns:a16="http://schemas.microsoft.com/office/drawing/2014/main" id="{39A69274-DDED-C155-FF1F-C0CA19DA864F}"/>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7740ED43-95E2-E3E4-EA3F-F3B6BBBAA7BD}"/>
              </a:ext>
            </a:extLst>
          </p:cNvPr>
          <p:cNvSpPr txBox="1">
            <a:spLocks/>
          </p:cNvSpPr>
          <p:nvPr/>
        </p:nvSpPr>
        <p:spPr>
          <a:xfrm>
            <a:off x="152400" y="1473894"/>
            <a:ext cx="11887200" cy="490219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1" eaLnBrk="0" fontAlgn="base" hangingPunct="0">
              <a:spcAft>
                <a:spcPct val="0"/>
              </a:spcAft>
            </a:pPr>
            <a:endParaRPr lang="en-US" b="1" dirty="0"/>
          </a:p>
          <a:p>
            <a:pPr eaLnBrk="0" fontAlgn="base" hangingPunct="0">
              <a:lnSpc>
                <a:spcPct val="150000"/>
              </a:lnSpc>
              <a:spcAft>
                <a:spcPct val="0"/>
              </a:spcAft>
            </a:pPr>
            <a:r>
              <a:rPr lang="en-US" sz="1800" b="1" dirty="0"/>
              <a:t>Pricing Sensitivity Matters 💰: </a:t>
            </a:r>
          </a:p>
          <a:p>
            <a:pPr marL="285750" indent="-285750" eaLnBrk="0" fontAlgn="base" hangingPunct="0">
              <a:lnSpc>
                <a:spcPct val="150000"/>
              </a:lnSpc>
              <a:spcAft>
                <a:spcPct val="0"/>
              </a:spcAft>
              <a:buFont typeface="Wingdings" panose="05000000000000000000" pitchFamily="2" charset="2"/>
              <a:buChar char="Ø"/>
            </a:pPr>
            <a:r>
              <a:rPr lang="en-US" sz="1800" b="1" dirty="0"/>
              <a:t>Churn is more prevalent among customers with higher monthly charges. This suggests that customers may be leaving for more competitive pricing from other providers.</a:t>
            </a:r>
          </a:p>
          <a:p>
            <a:pPr eaLnBrk="0" fontAlgn="base" hangingPunct="0">
              <a:lnSpc>
                <a:spcPct val="150000"/>
              </a:lnSpc>
              <a:spcAft>
                <a:spcPct val="0"/>
              </a:spcAft>
            </a:pPr>
            <a:endParaRPr lang="en-US" sz="1800" b="1" dirty="0"/>
          </a:p>
          <a:p>
            <a:pPr eaLnBrk="0" fontAlgn="base" hangingPunct="0">
              <a:lnSpc>
                <a:spcPct val="150000"/>
              </a:lnSpc>
              <a:spcAft>
                <a:spcPct val="0"/>
              </a:spcAft>
            </a:pPr>
            <a:r>
              <a:rPr lang="en-US" sz="1800" b="1" dirty="0"/>
              <a:t>Service Type Influences Loyalty 💻: </a:t>
            </a:r>
          </a:p>
          <a:p>
            <a:pPr marL="285750" indent="-285750" eaLnBrk="0" fontAlgn="base" hangingPunct="0">
              <a:lnSpc>
                <a:spcPct val="150000"/>
              </a:lnSpc>
              <a:spcAft>
                <a:spcPct val="0"/>
              </a:spcAft>
              <a:buFont typeface="Wingdings" panose="05000000000000000000" pitchFamily="2" charset="2"/>
              <a:buChar char="Ø"/>
            </a:pPr>
            <a:r>
              <a:rPr lang="en-US" sz="1800" b="1" dirty="0"/>
              <a:t>Customers with Fiber Optic internet service have a notably higher churn rate. This could be due to service reliability, pricing, or the type of customer this service attracts.</a:t>
            </a:r>
          </a:p>
          <a:p>
            <a:pPr eaLnBrk="0" fontAlgn="base" hangingPunct="0">
              <a:lnSpc>
                <a:spcPct val="150000"/>
              </a:lnSpc>
              <a:spcAft>
                <a:spcPct val="0"/>
              </a:spcAft>
            </a:pPr>
            <a:endParaRPr lang="en-US" sz="1800" b="1" dirty="0"/>
          </a:p>
          <a:p>
            <a:pPr eaLnBrk="0" fontAlgn="base" hangingPunct="0">
              <a:lnSpc>
                <a:spcPct val="150000"/>
              </a:lnSpc>
              <a:spcAft>
                <a:spcPct val="0"/>
              </a:spcAft>
            </a:pPr>
            <a:r>
              <a:rPr lang="en-US" sz="1800" b="1" dirty="0"/>
              <a:t>Payment Method is an Indicator 💳: </a:t>
            </a:r>
          </a:p>
          <a:p>
            <a:pPr marL="285750" indent="-285750" eaLnBrk="0" fontAlgn="base" hangingPunct="0">
              <a:lnSpc>
                <a:spcPct val="150000"/>
              </a:lnSpc>
              <a:spcAft>
                <a:spcPct val="0"/>
              </a:spcAft>
              <a:buFont typeface="Wingdings" panose="05000000000000000000" pitchFamily="2" charset="2"/>
              <a:buChar char="Ø"/>
            </a:pPr>
            <a:r>
              <a:rPr lang="en-US" sz="1800" b="1" dirty="0"/>
              <a:t>Customers who pay via electronic check show a higher tendency to churn compared to those using automatic withdrawal or credit cards, which may indicate a less "locked-in" customer relationship.</a:t>
            </a:r>
          </a:p>
          <a:p>
            <a:pPr lvl="1" eaLnBrk="0" fontAlgn="base" hangingPunct="0">
              <a:spcAft>
                <a:spcPct val="0"/>
              </a:spcAft>
            </a:pPr>
            <a:endParaRPr lang="en-US" b="1" dirty="0"/>
          </a:p>
          <a:p>
            <a:pPr lvl="1" eaLnBrk="0" fontAlgn="base" hangingPunct="0">
              <a:spcAft>
                <a:spcPct val="0"/>
              </a:spcAft>
            </a:pPr>
            <a:endParaRPr lang="en-US" b="1" dirty="0"/>
          </a:p>
        </p:txBody>
      </p:sp>
      <p:sp>
        <p:nvSpPr>
          <p:cNvPr id="9" name="Text Placeholder 3">
            <a:extLst>
              <a:ext uri="{FF2B5EF4-FFF2-40B4-BE49-F238E27FC236}">
                <a16:creationId xmlns:a16="http://schemas.microsoft.com/office/drawing/2014/main" id="{6E683983-9501-12C6-19AD-235D0B8A5E2D}"/>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577F7886-B46A-C3C8-5013-B7416551B153}"/>
              </a:ext>
            </a:extLst>
          </p:cNvPr>
          <p:cNvSpPr txBox="1"/>
          <p:nvPr/>
        </p:nvSpPr>
        <p:spPr>
          <a:xfrm>
            <a:off x="6875690" y="312718"/>
            <a:ext cx="4641396" cy="584775"/>
          </a:xfrm>
          <a:prstGeom prst="rect">
            <a:avLst/>
          </a:prstGeom>
          <a:noFill/>
        </p:spPr>
        <p:txBody>
          <a:bodyPr wrap="square">
            <a:spAutoFit/>
          </a:bodyPr>
          <a:lstStyle/>
          <a:p>
            <a:r>
              <a:rPr lang="en-US" sz="3200" b="1" dirty="0"/>
              <a:t>- EDA &amp; Findings</a:t>
            </a:r>
            <a:endParaRPr lang="en-US" sz="3200" dirty="0"/>
          </a:p>
        </p:txBody>
      </p:sp>
      <p:sp>
        <p:nvSpPr>
          <p:cNvPr id="12" name="Rectangle 4">
            <a:extLst>
              <a:ext uri="{FF2B5EF4-FFF2-40B4-BE49-F238E27FC236}">
                <a16:creationId xmlns:a16="http://schemas.microsoft.com/office/drawing/2014/main" id="{5766C834-FE8A-92B1-9EBF-CE80E0FC5252}"/>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79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BA74-A90F-4451-C7BC-E345D93F0EA9}"/>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F069CBF0-998D-022A-92C0-B0A219D2544E}"/>
              </a:ext>
            </a:extLst>
          </p:cNvPr>
          <p:cNvSpPr txBox="1">
            <a:spLocks/>
          </p:cNvSpPr>
          <p:nvPr/>
        </p:nvSpPr>
        <p:spPr>
          <a:xfrm>
            <a:off x="0" y="904396"/>
            <a:ext cx="12192000" cy="6397917"/>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1E0A687-11FB-C014-9DA2-376740B86807}"/>
              </a:ext>
            </a:extLst>
          </p:cNvPr>
          <p:cNvSpPr>
            <a:spLocks noGrp="1"/>
          </p:cNvSpPr>
          <p:nvPr>
            <p:ph type="sldNum" sz="quarter" idx="12"/>
          </p:nvPr>
        </p:nvSpPr>
        <p:spPr>
          <a:xfrm>
            <a:off x="11095914" y="6168282"/>
            <a:ext cx="771089" cy="365125"/>
          </a:xfrm>
        </p:spPr>
        <p:txBody>
          <a:bodyPr/>
          <a:lstStyle/>
          <a:p>
            <a:fld id="{82EE24B5-652C-4DB5-B7C3-B5BBEC1280B1}" type="slidenum">
              <a:rPr lang="en-US" b="1" smtClean="0"/>
              <a:t>11</a:t>
            </a:fld>
            <a:endParaRPr lang="en-US" b="1" dirty="0"/>
          </a:p>
        </p:txBody>
      </p:sp>
      <p:sp>
        <p:nvSpPr>
          <p:cNvPr id="2" name="Title 2">
            <a:extLst>
              <a:ext uri="{FF2B5EF4-FFF2-40B4-BE49-F238E27FC236}">
                <a16:creationId xmlns:a16="http://schemas.microsoft.com/office/drawing/2014/main" id="{324F0D67-87C3-27BB-0D80-BFDD547FEEB9}"/>
              </a:ext>
            </a:extLst>
          </p:cNvPr>
          <p:cNvSpPr>
            <a:spLocks noGrp="1"/>
          </p:cNvSpPr>
          <p:nvPr>
            <p:ph type="title"/>
          </p:nvPr>
        </p:nvSpPr>
        <p:spPr>
          <a:xfrm>
            <a:off x="1853963" y="2913243"/>
            <a:ext cx="7387989" cy="3620164"/>
          </a:xfrm>
        </p:spPr>
        <p:txBody>
          <a:bodyPr vert="horz" lIns="91440" tIns="45720" rIns="91440" bIns="45720" rtlCol="0" anchor="b">
            <a:normAutofit fontScale="90000"/>
          </a:bodyPr>
          <a:lstStyle/>
          <a:p>
            <a:pPr>
              <a:lnSpc>
                <a:spcPct val="150000"/>
              </a:lnSpc>
            </a:pPr>
            <a:br>
              <a:rPr lang="en-US" sz="1600" b="1" dirty="0"/>
            </a:br>
            <a:r>
              <a:rPr lang="en-US" sz="2800" b="1" dirty="0"/>
              <a:t>1. </a:t>
            </a:r>
            <a:r>
              <a:rPr lang="en-US" sz="2800" b="1" dirty="0" err="1"/>
              <a:t>LightGBM</a:t>
            </a:r>
            <a:r>
              <a:rPr lang="en-US" sz="2800" b="1" dirty="0"/>
              <a:t> classification model</a:t>
            </a:r>
            <a:br>
              <a:rPr lang="en-US" sz="2800" b="1" dirty="0"/>
            </a:br>
            <a:r>
              <a:rPr lang="en-US" sz="2800" b="1" dirty="0"/>
              <a:t>2. </a:t>
            </a:r>
            <a:r>
              <a:rPr lang="en-US" sz="2800" b="1" dirty="0" err="1"/>
              <a:t>XGBoost</a:t>
            </a:r>
            <a:r>
              <a:rPr lang="en-US" sz="2800" b="1" dirty="0"/>
              <a:t> (Extreme Gradient Boosting)</a:t>
            </a:r>
            <a:br>
              <a:rPr lang="en-US" sz="2800" b="1" dirty="0"/>
            </a:br>
            <a:r>
              <a:rPr lang="en-US" sz="2800" b="1" dirty="0"/>
              <a:t>3. </a:t>
            </a:r>
            <a:r>
              <a:rPr lang="en-US" sz="2800" b="1" dirty="0" err="1"/>
              <a:t>CatBoost</a:t>
            </a:r>
            <a:r>
              <a:rPr lang="en-US" sz="2800" b="1" dirty="0"/>
              <a:t> (Categorical Boosting)</a:t>
            </a:r>
            <a:br>
              <a:rPr lang="en-US" sz="2800" b="1" dirty="0"/>
            </a:br>
            <a:r>
              <a:rPr lang="en-US" sz="2800" b="1" dirty="0"/>
              <a:t>4. Random Forest Regressor</a:t>
            </a:r>
            <a:br>
              <a:rPr lang="en-US" sz="2800" b="1" dirty="0"/>
            </a:br>
            <a:r>
              <a:rPr lang="en-US" sz="2800" b="1" dirty="0"/>
              <a:t>5. Support Vector Machine (SVM)</a:t>
            </a:r>
            <a:br>
              <a:rPr lang="en-US" sz="2800" b="1" dirty="0"/>
            </a:br>
            <a:r>
              <a:rPr lang="en-US" sz="2800" b="1" dirty="0"/>
              <a:t>6. Neural Network (Multi-layer Perceptron)</a:t>
            </a:r>
            <a:br>
              <a:rPr lang="en-US" sz="2800" b="1" dirty="0"/>
            </a:br>
            <a:r>
              <a:rPr lang="en-US" sz="2800" b="1" dirty="0"/>
              <a:t>7. Logistic Regression</a:t>
            </a:r>
            <a:br>
              <a:rPr lang="en-US" sz="2800" b="1" dirty="0"/>
            </a:br>
            <a:r>
              <a:rPr lang="en-US" sz="2800" b="1" dirty="0"/>
              <a:t>8. Gradient Boosting Machine (GBM)</a:t>
            </a:r>
            <a:br>
              <a:rPr lang="en-US" sz="2800" b="1" dirty="0"/>
            </a:br>
            <a:r>
              <a:rPr lang="en-US" sz="2800" b="1" dirty="0"/>
              <a:t>9. AdaBoost (Adaptive Boosting)</a:t>
            </a:r>
            <a:br>
              <a:rPr lang="en-US" sz="1600" b="1" dirty="0"/>
            </a:br>
            <a:endParaRPr lang="en-US" sz="1600" b="1" dirty="0"/>
          </a:p>
        </p:txBody>
      </p:sp>
      <p:sp>
        <p:nvSpPr>
          <p:cNvPr id="4" name="Title 2">
            <a:extLst>
              <a:ext uri="{FF2B5EF4-FFF2-40B4-BE49-F238E27FC236}">
                <a16:creationId xmlns:a16="http://schemas.microsoft.com/office/drawing/2014/main" id="{AFEA0154-248A-7B1A-8796-CC5E3C31395C}"/>
              </a:ext>
            </a:extLst>
          </p:cNvPr>
          <p:cNvSpPr txBox="1">
            <a:spLocks/>
          </p:cNvSpPr>
          <p:nvPr/>
        </p:nvSpPr>
        <p:spPr>
          <a:xfrm>
            <a:off x="407773" y="123566"/>
            <a:ext cx="11784227" cy="780831"/>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b="1" dirty="0"/>
              <a:t>Machine Learning models - Evaluation</a:t>
            </a:r>
          </a:p>
        </p:txBody>
      </p:sp>
    </p:spTree>
    <p:extLst>
      <p:ext uri="{BB962C8B-B14F-4D97-AF65-F5344CB8AC3E}">
        <p14:creationId xmlns:p14="http://schemas.microsoft.com/office/powerpoint/2010/main" val="400398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F824-42CE-9578-A538-5E2E438C095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A8FB00C-0708-7152-4FFB-09E19163EDD8}"/>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3BC5203-3B29-0757-9358-79CC915E01C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12</a:t>
            </a:fld>
            <a:endParaRPr lang="en-US" b="1" dirty="0"/>
          </a:p>
        </p:txBody>
      </p:sp>
      <p:sp>
        <p:nvSpPr>
          <p:cNvPr id="2" name="Title 2">
            <a:extLst>
              <a:ext uri="{FF2B5EF4-FFF2-40B4-BE49-F238E27FC236}">
                <a16:creationId xmlns:a16="http://schemas.microsoft.com/office/drawing/2014/main" id="{9BA2A83E-1B93-9EFF-CEC9-5B7FEFD8B74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err="1"/>
              <a:t>LightGBM</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3C78C96E-5087-5D68-BC1E-9479A23EEF5A}"/>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err="1"/>
              <a:t>LightGBM</a:t>
            </a:r>
            <a:r>
              <a:rPr lang="en-US" altLang="en-US" sz="3200" b="1" dirty="0"/>
              <a:t> Model: Accuracy Metrics</a:t>
            </a:r>
          </a:p>
        </p:txBody>
      </p:sp>
      <p:pic>
        <p:nvPicPr>
          <p:cNvPr id="5" name="Picture 4">
            <a:extLst>
              <a:ext uri="{FF2B5EF4-FFF2-40B4-BE49-F238E27FC236}">
                <a16:creationId xmlns:a16="http://schemas.microsoft.com/office/drawing/2014/main" id="{2AD46EC9-2948-77C6-3916-CCAFF33AD828}"/>
              </a:ext>
            </a:extLst>
          </p:cNvPr>
          <p:cNvPicPr>
            <a:picLocks noChangeAspect="1"/>
          </p:cNvPicPr>
          <p:nvPr/>
        </p:nvPicPr>
        <p:blipFill>
          <a:blip r:embed="rId3"/>
          <a:stretch>
            <a:fillRect/>
          </a:stretch>
        </p:blipFill>
        <p:spPr>
          <a:xfrm>
            <a:off x="1019174" y="2031408"/>
            <a:ext cx="7029777" cy="3973976"/>
          </a:xfrm>
          <a:prstGeom prst="rect">
            <a:avLst/>
          </a:prstGeom>
        </p:spPr>
      </p:pic>
    </p:spTree>
    <p:extLst>
      <p:ext uri="{BB962C8B-B14F-4D97-AF65-F5344CB8AC3E}">
        <p14:creationId xmlns:p14="http://schemas.microsoft.com/office/powerpoint/2010/main" val="30288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E63C-3D91-4A05-D091-7BB786136CA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77C181-505F-2AD1-96E7-13D6DB9D718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26792ACB-8556-D217-032B-6C0B394DB41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13</a:t>
            </a:fld>
            <a:endParaRPr lang="en-US" b="1" dirty="0"/>
          </a:p>
        </p:txBody>
      </p:sp>
      <p:sp>
        <p:nvSpPr>
          <p:cNvPr id="2" name="Title 2">
            <a:extLst>
              <a:ext uri="{FF2B5EF4-FFF2-40B4-BE49-F238E27FC236}">
                <a16:creationId xmlns:a16="http://schemas.microsoft.com/office/drawing/2014/main" id="{5D328367-FCE4-92D1-66E2-EE9F1A5DE236}"/>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err="1"/>
              <a:t>LightGBM</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14CF13A4-5AC1-54D5-53C0-D34301434F56}"/>
              </a:ext>
            </a:extLst>
          </p:cNvPr>
          <p:cNvSpPr txBox="1"/>
          <p:nvPr/>
        </p:nvSpPr>
        <p:spPr>
          <a:xfrm>
            <a:off x="0" y="972007"/>
            <a:ext cx="3489985" cy="6001643"/>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err="1"/>
              <a:t>LightGBM</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3200" b="1" dirty="0"/>
          </a:p>
        </p:txBody>
      </p:sp>
      <p:pic>
        <p:nvPicPr>
          <p:cNvPr id="6" name="Picture 5">
            <a:extLst>
              <a:ext uri="{FF2B5EF4-FFF2-40B4-BE49-F238E27FC236}">
                <a16:creationId xmlns:a16="http://schemas.microsoft.com/office/drawing/2014/main" id="{11F2CE11-EAFE-9912-9F2C-F3CF586A36E0}"/>
              </a:ext>
            </a:extLst>
          </p:cNvPr>
          <p:cNvPicPr>
            <a:picLocks noChangeAspect="1"/>
          </p:cNvPicPr>
          <p:nvPr/>
        </p:nvPicPr>
        <p:blipFill>
          <a:blip r:embed="rId3"/>
          <a:stretch>
            <a:fillRect/>
          </a:stretch>
        </p:blipFill>
        <p:spPr>
          <a:xfrm>
            <a:off x="3489985" y="949367"/>
            <a:ext cx="4100518" cy="3302157"/>
          </a:xfrm>
          <a:prstGeom prst="rect">
            <a:avLst/>
          </a:prstGeom>
        </p:spPr>
      </p:pic>
      <p:pic>
        <p:nvPicPr>
          <p:cNvPr id="10" name="Picture 9">
            <a:extLst>
              <a:ext uri="{FF2B5EF4-FFF2-40B4-BE49-F238E27FC236}">
                <a16:creationId xmlns:a16="http://schemas.microsoft.com/office/drawing/2014/main" id="{88679FF5-F880-9717-A25C-704E1DE54318}"/>
              </a:ext>
            </a:extLst>
          </p:cNvPr>
          <p:cNvPicPr>
            <a:picLocks noChangeAspect="1"/>
          </p:cNvPicPr>
          <p:nvPr/>
        </p:nvPicPr>
        <p:blipFill>
          <a:blip r:embed="rId4"/>
          <a:stretch>
            <a:fillRect/>
          </a:stretch>
        </p:blipFill>
        <p:spPr>
          <a:xfrm>
            <a:off x="7660250" y="949367"/>
            <a:ext cx="4531748" cy="3302157"/>
          </a:xfrm>
          <a:prstGeom prst="rect">
            <a:avLst/>
          </a:prstGeom>
        </p:spPr>
      </p:pic>
      <p:pic>
        <p:nvPicPr>
          <p:cNvPr id="12" name="Picture 11">
            <a:extLst>
              <a:ext uri="{FF2B5EF4-FFF2-40B4-BE49-F238E27FC236}">
                <a16:creationId xmlns:a16="http://schemas.microsoft.com/office/drawing/2014/main" id="{A407EFB5-E76E-6534-2BD9-F79980D3DB67}"/>
              </a:ext>
            </a:extLst>
          </p:cNvPr>
          <p:cNvPicPr>
            <a:picLocks noChangeAspect="1"/>
          </p:cNvPicPr>
          <p:nvPr/>
        </p:nvPicPr>
        <p:blipFill>
          <a:blip r:embed="rId5"/>
          <a:stretch>
            <a:fillRect/>
          </a:stretch>
        </p:blipFill>
        <p:spPr>
          <a:xfrm>
            <a:off x="3489984" y="4251525"/>
            <a:ext cx="8702015" cy="2606475"/>
          </a:xfrm>
          <a:prstGeom prst="rect">
            <a:avLst/>
          </a:prstGeom>
        </p:spPr>
      </p:pic>
    </p:spTree>
    <p:extLst>
      <p:ext uri="{BB962C8B-B14F-4D97-AF65-F5344CB8AC3E}">
        <p14:creationId xmlns:p14="http://schemas.microsoft.com/office/powerpoint/2010/main" val="70969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A211-8DED-3CA8-E912-08F1E65B458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013576-956A-C7A9-901E-E244DC9E9A5C}"/>
              </a:ext>
            </a:extLst>
          </p:cNvPr>
          <p:cNvSpPr txBox="1">
            <a:spLocks/>
          </p:cNvSpPr>
          <p:nvPr/>
        </p:nvSpPr>
        <p:spPr>
          <a:xfrm>
            <a:off x="1415996" y="1131930"/>
            <a:ext cx="6875388"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&amp; Recommendation</a:t>
            </a:r>
          </a:p>
          <a:p>
            <a:pPr marL="457200" indent="-457200">
              <a:buFont typeface="Wingdings" panose="05000000000000000000" pitchFamily="2" charset="2"/>
              <a:buChar char="Ø"/>
            </a:pPr>
            <a:endParaRPr lang="en-US" sz="2000" b="1" dirty="0"/>
          </a:p>
          <a:p>
            <a:pPr marL="457200" indent="-457200">
              <a:buFont typeface="Wingdings" panose="05000000000000000000" pitchFamily="2" charset="2"/>
              <a:buChar char="Ø"/>
            </a:pPr>
            <a:r>
              <a:rPr lang="en-US" sz="2000" b="1" dirty="0"/>
              <a:t>Summary: The fine-tuned </a:t>
            </a:r>
            <a:r>
              <a:rPr lang="en-US" sz="2000" b="1" dirty="0" err="1"/>
              <a:t>LightGBM</a:t>
            </a:r>
            <a:r>
              <a:rPr lang="en-US" sz="2000" b="1" dirty="0"/>
              <a:t> model is highly effective at identifying at-risk customers, achieving an excellent **recall of ~91%** at the cost of a lower **precision of ~58%**. This is an acceptable trade-off, as finding potential churners is the primary goal. The model confirms that the most influential factors driving churn are **Tenure, Monthly Charge, and Contract Type**.</a:t>
            </a:r>
          </a:p>
          <a:p>
            <a:pPr marL="457200" indent="-457200">
              <a:buFont typeface="Wingdings" panose="05000000000000000000" pitchFamily="2" charset="2"/>
              <a:buChar char="Ø"/>
            </a:pPr>
            <a:endParaRPr lang="en-US" sz="2000" b="1" dirty="0"/>
          </a:p>
          <a:p>
            <a:pPr marL="457200" indent="-457200">
              <a:buFont typeface="Wingdings" panose="05000000000000000000" pitchFamily="2" charset="2"/>
              <a:buChar char="Ø"/>
            </a:pPr>
            <a:r>
              <a:rPr lang="en-US" sz="2000" b="1" dirty="0"/>
              <a:t>Recommendation: The model is **highly recommended for adoption**. Its strong recall makes it a powerful and actionable tool for customer retention campaigns, where the value of saving a customer outweighs the cost of targeting some who would have stayed.</a:t>
            </a:r>
          </a:p>
        </p:txBody>
      </p:sp>
      <p:sp>
        <p:nvSpPr>
          <p:cNvPr id="3" name="Slide Number Placeholder 2">
            <a:extLst>
              <a:ext uri="{FF2B5EF4-FFF2-40B4-BE49-F238E27FC236}">
                <a16:creationId xmlns:a16="http://schemas.microsoft.com/office/drawing/2014/main" id="{EF4373AB-957E-6555-C8B0-D1FBABD51CD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14</a:t>
            </a:fld>
            <a:endParaRPr lang="en-US" b="1" dirty="0"/>
          </a:p>
        </p:txBody>
      </p:sp>
      <p:sp>
        <p:nvSpPr>
          <p:cNvPr id="2" name="Title 2">
            <a:extLst>
              <a:ext uri="{FF2B5EF4-FFF2-40B4-BE49-F238E27FC236}">
                <a16:creationId xmlns:a16="http://schemas.microsoft.com/office/drawing/2014/main" id="{256FB529-191C-3321-045D-9A3A23D0D2E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err="1"/>
              <a:t>LightGBM</a:t>
            </a:r>
            <a:r>
              <a:rPr lang="en-US" altLang="en-US" sz="4000" b="1" dirty="0"/>
              <a:t>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1552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4E0BB-BADE-8713-1979-8BA38AF6D868}"/>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3DEC156-D0D0-C7AB-EDDA-46B9A43B8081}"/>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2BFBC18-F7D3-2C92-4A3F-995DEA73690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15</a:t>
            </a:fld>
            <a:endParaRPr lang="en-US" b="1" dirty="0"/>
          </a:p>
        </p:txBody>
      </p:sp>
      <p:sp>
        <p:nvSpPr>
          <p:cNvPr id="2" name="Title 2">
            <a:extLst>
              <a:ext uri="{FF2B5EF4-FFF2-40B4-BE49-F238E27FC236}">
                <a16:creationId xmlns:a16="http://schemas.microsoft.com/office/drawing/2014/main" id="{C624E787-C144-662A-BB50-D5A7FBEF9200}"/>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7FBB9ED0-9DD9-A607-2967-CB30B669463F}"/>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err="1"/>
              <a:t>XGBoost</a:t>
            </a:r>
            <a:r>
              <a:rPr lang="en-US" altLang="en-US" sz="3200" b="1" dirty="0"/>
              <a:t> Model: Accuracy Metrics</a:t>
            </a:r>
          </a:p>
        </p:txBody>
      </p:sp>
      <p:pic>
        <p:nvPicPr>
          <p:cNvPr id="6" name="Picture 5">
            <a:extLst>
              <a:ext uri="{FF2B5EF4-FFF2-40B4-BE49-F238E27FC236}">
                <a16:creationId xmlns:a16="http://schemas.microsoft.com/office/drawing/2014/main" id="{2979497C-1594-ACDD-FF85-8AF836F7B73F}"/>
              </a:ext>
            </a:extLst>
          </p:cNvPr>
          <p:cNvPicPr>
            <a:picLocks noChangeAspect="1"/>
          </p:cNvPicPr>
          <p:nvPr/>
        </p:nvPicPr>
        <p:blipFill>
          <a:blip r:embed="rId3"/>
          <a:stretch>
            <a:fillRect/>
          </a:stretch>
        </p:blipFill>
        <p:spPr>
          <a:xfrm>
            <a:off x="831748" y="2031408"/>
            <a:ext cx="6935736" cy="4618346"/>
          </a:xfrm>
          <a:prstGeom prst="rect">
            <a:avLst/>
          </a:prstGeom>
        </p:spPr>
      </p:pic>
    </p:spTree>
    <p:extLst>
      <p:ext uri="{BB962C8B-B14F-4D97-AF65-F5344CB8AC3E}">
        <p14:creationId xmlns:p14="http://schemas.microsoft.com/office/powerpoint/2010/main" val="148299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4641B-B9CD-35C2-76D7-423B2C29BCAD}"/>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C4CF719-0C61-1D28-6387-3412947C76CC}"/>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7C675A0-D612-C592-5FA8-B14FCAC99BC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16</a:t>
            </a:fld>
            <a:endParaRPr lang="en-US" b="1" dirty="0"/>
          </a:p>
        </p:txBody>
      </p:sp>
      <p:sp>
        <p:nvSpPr>
          <p:cNvPr id="2" name="Title 2">
            <a:extLst>
              <a:ext uri="{FF2B5EF4-FFF2-40B4-BE49-F238E27FC236}">
                <a16:creationId xmlns:a16="http://schemas.microsoft.com/office/drawing/2014/main" id="{0261E889-44C2-5212-1DC4-3EE42B6A7219}"/>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48DBE6DC-67B1-F2A1-750D-E1A983734008}"/>
              </a:ext>
            </a:extLst>
          </p:cNvPr>
          <p:cNvSpPr txBox="1"/>
          <p:nvPr/>
        </p:nvSpPr>
        <p:spPr>
          <a:xfrm>
            <a:off x="521110" y="1554480"/>
            <a:ext cx="4311217" cy="2554545"/>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err="1"/>
              <a:t>XGBoost</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churn predict visualization</a:t>
            </a:r>
          </a:p>
        </p:txBody>
      </p:sp>
      <p:pic>
        <p:nvPicPr>
          <p:cNvPr id="5" name="Picture 4">
            <a:extLst>
              <a:ext uri="{FF2B5EF4-FFF2-40B4-BE49-F238E27FC236}">
                <a16:creationId xmlns:a16="http://schemas.microsoft.com/office/drawing/2014/main" id="{352ED620-798B-3E2D-B5FA-EBDDD7C886B0}"/>
              </a:ext>
            </a:extLst>
          </p:cNvPr>
          <p:cNvPicPr>
            <a:picLocks noChangeAspect="1"/>
          </p:cNvPicPr>
          <p:nvPr/>
        </p:nvPicPr>
        <p:blipFill>
          <a:blip r:embed="rId3"/>
          <a:stretch>
            <a:fillRect/>
          </a:stretch>
        </p:blipFill>
        <p:spPr>
          <a:xfrm>
            <a:off x="5004177" y="1124119"/>
            <a:ext cx="6248400" cy="5181600"/>
          </a:xfrm>
          <a:prstGeom prst="rect">
            <a:avLst/>
          </a:prstGeom>
        </p:spPr>
      </p:pic>
    </p:spTree>
    <p:extLst>
      <p:ext uri="{BB962C8B-B14F-4D97-AF65-F5344CB8AC3E}">
        <p14:creationId xmlns:p14="http://schemas.microsoft.com/office/powerpoint/2010/main" val="334717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AD09B-00D0-DAA0-D43E-C191333D64D7}"/>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16EA481-466C-9C76-7BFB-33183B147CC8}"/>
              </a:ext>
            </a:extLst>
          </p:cNvPr>
          <p:cNvSpPr txBox="1">
            <a:spLocks/>
          </p:cNvSpPr>
          <p:nvPr/>
        </p:nvSpPr>
        <p:spPr>
          <a:xfrm>
            <a:off x="196645" y="1034793"/>
            <a:ext cx="7767484"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600" b="1" dirty="0" err="1"/>
              <a:t>Xgboost</a:t>
            </a:r>
            <a:r>
              <a:rPr lang="en-US" sz="1600" b="1" dirty="0"/>
              <a:t> Model: Summary Findings</a:t>
            </a:r>
          </a:p>
          <a:p>
            <a:endParaRPr lang="en-US" sz="1600" b="1" dirty="0"/>
          </a:p>
          <a:p>
            <a:r>
              <a:rPr lang="en-US" sz="1600" b="1" dirty="0"/>
              <a:t>The Fine-tuned </a:t>
            </a:r>
            <a:r>
              <a:rPr lang="en-US" sz="1600" b="1" dirty="0" err="1"/>
              <a:t>Xgboost</a:t>
            </a:r>
            <a:r>
              <a:rPr lang="en-US" sz="1600" b="1" dirty="0"/>
              <a:t> Model Shows A Dramatic Improvement In Its Ability To Identify Churning Customers And Is Much More Suitable For Business Adoption.</a:t>
            </a:r>
          </a:p>
          <a:p>
            <a:endParaRPr lang="en-US" sz="1600" b="1" dirty="0"/>
          </a:p>
          <a:p>
            <a:r>
              <a:rPr lang="en-US" sz="1600" b="1" dirty="0"/>
              <a:t>1. Recall Substantially Increased: The Recall For The 'Churned' Class Jumped From 66% To 92%. This Means The Model Now Correctly Identifies 92% Of All Customers Who Are Actually Going To Churn, A Massive Improvement From Before.</a:t>
            </a:r>
          </a:p>
          <a:p>
            <a:endParaRPr lang="en-US" sz="1600" b="1" dirty="0"/>
          </a:p>
          <a:p>
            <a:r>
              <a:rPr lang="en-US" sz="1600" b="1" dirty="0"/>
              <a:t>2. Precision Decreased: As Expected, There Is A Trade-off. The Precision For The 'Churned' Class Decreased From 74% To 57%. This Means That While We Catch More Real Churners, We Also Incorrectly Flag More Non-churning Customers As "At-risk". This Is Often An Acceptable Trade-off For A Churn Model.</a:t>
            </a:r>
          </a:p>
          <a:p>
            <a:endParaRPr lang="en-US" sz="1600" b="1" dirty="0"/>
          </a:p>
          <a:p>
            <a:r>
              <a:rPr lang="en-US" sz="1600" b="1" dirty="0"/>
              <a:t>3. Business Value: This Fine-tuned Model Is Significantly More Valuable. The Business Can Now Identify And Target A Much Larger Portion Of Its At-risk Customers, Even If It Means Some Retention Offers Go To Customers Who May Not Have Churned. The Cost Of Missing A Churner (A Lost Customer) Is Typically Far Higher Than The Cost Of A Retention Offer.</a:t>
            </a:r>
          </a:p>
        </p:txBody>
      </p:sp>
      <p:sp>
        <p:nvSpPr>
          <p:cNvPr id="3" name="Slide Number Placeholder 2">
            <a:extLst>
              <a:ext uri="{FF2B5EF4-FFF2-40B4-BE49-F238E27FC236}">
                <a16:creationId xmlns:a16="http://schemas.microsoft.com/office/drawing/2014/main" id="{6EFD1480-F613-1288-DDDF-4807A4CEFEA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17</a:t>
            </a:fld>
            <a:endParaRPr lang="en-US" b="1" dirty="0"/>
          </a:p>
        </p:txBody>
      </p:sp>
      <p:sp>
        <p:nvSpPr>
          <p:cNvPr id="2" name="Title 2">
            <a:extLst>
              <a:ext uri="{FF2B5EF4-FFF2-40B4-BE49-F238E27FC236}">
                <a16:creationId xmlns:a16="http://schemas.microsoft.com/office/drawing/2014/main" id="{59832DA4-5E29-1F26-00BD-456CB956E7C7}"/>
              </a:ext>
            </a:extLst>
          </p:cNvPr>
          <p:cNvSpPr txBox="1">
            <a:spLocks/>
          </p:cNvSpPr>
          <p:nvPr/>
        </p:nvSpPr>
        <p:spPr>
          <a:xfrm>
            <a:off x="1415996" y="167640"/>
            <a:ext cx="9360007"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altLang="en-US" sz="4000" b="1" dirty="0"/>
              <a:t> </a:t>
            </a:r>
            <a:r>
              <a:rPr lang="en-US" sz="4000" b="1" dirty="0"/>
              <a:t>model analysis</a:t>
            </a:r>
          </a:p>
          <a:p>
            <a:pPr>
              <a:lnSpc>
                <a:spcPct val="100000"/>
              </a:lnSpc>
            </a:pPr>
            <a:r>
              <a:rPr lang="en-US" sz="4000" b="1" dirty="0"/>
              <a:t> </a:t>
            </a:r>
          </a:p>
        </p:txBody>
      </p:sp>
      <p:pic>
        <p:nvPicPr>
          <p:cNvPr id="5" name="Picture 4">
            <a:extLst>
              <a:ext uri="{FF2B5EF4-FFF2-40B4-BE49-F238E27FC236}">
                <a16:creationId xmlns:a16="http://schemas.microsoft.com/office/drawing/2014/main" id="{F02493EF-1790-0015-7C51-0C098FCFB956}"/>
              </a:ext>
            </a:extLst>
          </p:cNvPr>
          <p:cNvPicPr>
            <a:picLocks noChangeAspect="1"/>
          </p:cNvPicPr>
          <p:nvPr/>
        </p:nvPicPr>
        <p:blipFill>
          <a:blip r:embed="rId3"/>
          <a:stretch>
            <a:fillRect/>
          </a:stretch>
        </p:blipFill>
        <p:spPr>
          <a:xfrm>
            <a:off x="8111613" y="3189875"/>
            <a:ext cx="3942498" cy="1009574"/>
          </a:xfrm>
          <a:prstGeom prst="rect">
            <a:avLst/>
          </a:prstGeom>
        </p:spPr>
      </p:pic>
      <p:sp>
        <p:nvSpPr>
          <p:cNvPr id="7" name="TextBox 6">
            <a:extLst>
              <a:ext uri="{FF2B5EF4-FFF2-40B4-BE49-F238E27FC236}">
                <a16:creationId xmlns:a16="http://schemas.microsoft.com/office/drawing/2014/main" id="{738FC2B8-B93E-8A3F-316A-6417F4963B50}"/>
              </a:ext>
            </a:extLst>
          </p:cNvPr>
          <p:cNvSpPr txBox="1"/>
          <p:nvPr/>
        </p:nvSpPr>
        <p:spPr>
          <a:xfrm>
            <a:off x="8261555" y="881551"/>
            <a:ext cx="3557751" cy="2031325"/>
          </a:xfrm>
          <a:prstGeom prst="rect">
            <a:avLst/>
          </a:prstGeom>
          <a:noFill/>
        </p:spPr>
        <p:txBody>
          <a:bodyPr wrap="square">
            <a:spAutoFit/>
          </a:bodyPr>
          <a:lstStyle/>
          <a:p>
            <a:r>
              <a:rPr lang="en-US" b="1" dirty="0"/>
              <a:t># The most effective way to do this for an imbalanced dataset is to adjust the </a:t>
            </a:r>
            <a:r>
              <a:rPr lang="en-US" b="1" dirty="0" err="1"/>
              <a:t>scale_pos_weight</a:t>
            </a:r>
            <a:r>
              <a:rPr lang="en-US" b="1" dirty="0"/>
              <a:t> parameter. Model to pay much more attention to the minority class (churned customers), which helps it correctly identify more of them.</a:t>
            </a:r>
          </a:p>
        </p:txBody>
      </p:sp>
    </p:spTree>
    <p:extLst>
      <p:ext uri="{BB962C8B-B14F-4D97-AF65-F5344CB8AC3E}">
        <p14:creationId xmlns:p14="http://schemas.microsoft.com/office/powerpoint/2010/main" val="812593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4709E-DE11-FB30-E789-5D42907BB76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2BF7AF5-0FCF-569D-0ACF-8D8C145EE7D4}"/>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6B3AAA1-4F91-0099-4BFD-B34C029D687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18</a:t>
            </a:fld>
            <a:endParaRPr lang="en-US" b="1" dirty="0"/>
          </a:p>
        </p:txBody>
      </p:sp>
      <p:sp>
        <p:nvSpPr>
          <p:cNvPr id="2" name="Title 2">
            <a:extLst>
              <a:ext uri="{FF2B5EF4-FFF2-40B4-BE49-F238E27FC236}">
                <a16:creationId xmlns:a16="http://schemas.microsoft.com/office/drawing/2014/main" id="{1177B289-26F9-23A5-250E-73B5A5EF2846}"/>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CatBoost</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F42BC470-C92B-9CF3-6E40-3DB016DD8624}"/>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err="1"/>
              <a:t>CatBoost</a:t>
            </a:r>
            <a:r>
              <a:rPr lang="en-US" altLang="en-US" sz="3200" b="1" dirty="0"/>
              <a:t> Model: Accuracy Metrics</a:t>
            </a:r>
          </a:p>
        </p:txBody>
      </p:sp>
      <p:pic>
        <p:nvPicPr>
          <p:cNvPr id="5" name="Picture 4">
            <a:extLst>
              <a:ext uri="{FF2B5EF4-FFF2-40B4-BE49-F238E27FC236}">
                <a16:creationId xmlns:a16="http://schemas.microsoft.com/office/drawing/2014/main" id="{E58AF38D-6761-F5F9-E89E-26E0388B66D8}"/>
              </a:ext>
            </a:extLst>
          </p:cNvPr>
          <p:cNvPicPr>
            <a:picLocks noChangeAspect="1"/>
          </p:cNvPicPr>
          <p:nvPr/>
        </p:nvPicPr>
        <p:blipFill>
          <a:blip r:embed="rId3"/>
          <a:stretch>
            <a:fillRect/>
          </a:stretch>
        </p:blipFill>
        <p:spPr>
          <a:xfrm>
            <a:off x="841273" y="1811595"/>
            <a:ext cx="6896714" cy="4712755"/>
          </a:xfrm>
          <a:prstGeom prst="rect">
            <a:avLst/>
          </a:prstGeom>
        </p:spPr>
      </p:pic>
    </p:spTree>
    <p:extLst>
      <p:ext uri="{BB962C8B-B14F-4D97-AF65-F5344CB8AC3E}">
        <p14:creationId xmlns:p14="http://schemas.microsoft.com/office/powerpoint/2010/main" val="5401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82E2-7BB8-FD80-7A63-9B8750A10D2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89FAF4C-C2A5-C7F8-771C-BD8651E641AF}"/>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AD027925-00B3-9B99-B08D-6ADD76F7B91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19</a:t>
            </a:fld>
            <a:endParaRPr lang="en-US" b="1" dirty="0"/>
          </a:p>
        </p:txBody>
      </p:sp>
      <p:sp>
        <p:nvSpPr>
          <p:cNvPr id="2" name="Title 2">
            <a:extLst>
              <a:ext uri="{FF2B5EF4-FFF2-40B4-BE49-F238E27FC236}">
                <a16:creationId xmlns:a16="http://schemas.microsoft.com/office/drawing/2014/main" id="{617C4FD9-EF33-18F1-7662-185891EDF06F}"/>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CatBoost</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31C1FF7D-6EE6-DDD9-3651-B176B662959B}"/>
              </a:ext>
            </a:extLst>
          </p:cNvPr>
          <p:cNvSpPr txBox="1"/>
          <p:nvPr/>
        </p:nvSpPr>
        <p:spPr>
          <a:xfrm>
            <a:off x="0" y="948307"/>
            <a:ext cx="3809773" cy="6001643"/>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2400" b="1" dirty="0" err="1"/>
              <a:t>CatBoost</a:t>
            </a:r>
            <a:r>
              <a:rPr lang="en-US" altLang="en-US" sz="2400" b="1" dirty="0"/>
              <a:t> Model:</a:t>
            </a:r>
          </a:p>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6" name="Picture 5">
            <a:extLst>
              <a:ext uri="{FF2B5EF4-FFF2-40B4-BE49-F238E27FC236}">
                <a16:creationId xmlns:a16="http://schemas.microsoft.com/office/drawing/2014/main" id="{8A377182-6F3A-D359-5A31-AB0DD0351D0E}"/>
              </a:ext>
            </a:extLst>
          </p:cNvPr>
          <p:cNvPicPr>
            <a:picLocks noChangeAspect="1"/>
          </p:cNvPicPr>
          <p:nvPr/>
        </p:nvPicPr>
        <p:blipFill>
          <a:blip r:embed="rId3"/>
          <a:stretch>
            <a:fillRect/>
          </a:stretch>
        </p:blipFill>
        <p:spPr>
          <a:xfrm>
            <a:off x="3809773" y="939590"/>
            <a:ext cx="4324633" cy="3232629"/>
          </a:xfrm>
          <a:prstGeom prst="rect">
            <a:avLst/>
          </a:prstGeom>
        </p:spPr>
      </p:pic>
      <p:pic>
        <p:nvPicPr>
          <p:cNvPr id="10" name="Picture 9">
            <a:extLst>
              <a:ext uri="{FF2B5EF4-FFF2-40B4-BE49-F238E27FC236}">
                <a16:creationId xmlns:a16="http://schemas.microsoft.com/office/drawing/2014/main" id="{DE35CE8F-CBF9-8BE2-C564-93946A9DA49C}"/>
              </a:ext>
            </a:extLst>
          </p:cNvPr>
          <p:cNvPicPr>
            <a:picLocks noChangeAspect="1"/>
          </p:cNvPicPr>
          <p:nvPr/>
        </p:nvPicPr>
        <p:blipFill>
          <a:blip r:embed="rId4"/>
          <a:stretch>
            <a:fillRect/>
          </a:stretch>
        </p:blipFill>
        <p:spPr>
          <a:xfrm>
            <a:off x="8225717" y="948307"/>
            <a:ext cx="4015513" cy="3223912"/>
          </a:xfrm>
          <a:prstGeom prst="rect">
            <a:avLst/>
          </a:prstGeom>
        </p:spPr>
      </p:pic>
      <p:pic>
        <p:nvPicPr>
          <p:cNvPr id="12" name="Picture 11">
            <a:extLst>
              <a:ext uri="{FF2B5EF4-FFF2-40B4-BE49-F238E27FC236}">
                <a16:creationId xmlns:a16="http://schemas.microsoft.com/office/drawing/2014/main" id="{000471B7-0284-1F82-A9A5-8E9559F4CF32}"/>
              </a:ext>
            </a:extLst>
          </p:cNvPr>
          <p:cNvPicPr>
            <a:picLocks noChangeAspect="1"/>
          </p:cNvPicPr>
          <p:nvPr/>
        </p:nvPicPr>
        <p:blipFill>
          <a:blip r:embed="rId5"/>
          <a:stretch>
            <a:fillRect/>
          </a:stretch>
        </p:blipFill>
        <p:spPr>
          <a:xfrm>
            <a:off x="3809773" y="4181997"/>
            <a:ext cx="8382227" cy="2677656"/>
          </a:xfrm>
          <a:prstGeom prst="rect">
            <a:avLst/>
          </a:prstGeom>
        </p:spPr>
      </p:pic>
    </p:spTree>
    <p:extLst>
      <p:ext uri="{BB962C8B-B14F-4D97-AF65-F5344CB8AC3E}">
        <p14:creationId xmlns:p14="http://schemas.microsoft.com/office/powerpoint/2010/main" val="45930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6B4F0-4D0E-B3FF-D39E-F87A7A493F02}"/>
            </a:ext>
          </a:extLst>
        </p:cNvPr>
        <p:cNvGrpSpPr/>
        <p:nvPr/>
      </p:nvGrpSpPr>
      <p:grpSpPr>
        <a:xfrm>
          <a:off x="0" y="0"/>
          <a:ext cx="0" cy="0"/>
          <a:chOff x="0" y="0"/>
          <a:chExt cx="0" cy="0"/>
        </a:xfrm>
      </p:grpSpPr>
      <p:sp>
        <p:nvSpPr>
          <p:cNvPr id="30" name="Arrow: Pentagon 29">
            <a:extLst>
              <a:ext uri="{FF2B5EF4-FFF2-40B4-BE49-F238E27FC236}">
                <a16:creationId xmlns:a16="http://schemas.microsoft.com/office/drawing/2014/main" id="{985BFDC9-7E6F-FE50-29DB-1FC89137C2B1}"/>
              </a:ext>
            </a:extLst>
          </p:cNvPr>
          <p:cNvSpPr/>
          <p:nvPr/>
        </p:nvSpPr>
        <p:spPr>
          <a:xfrm>
            <a:off x="6424551" y="192585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31">
            <a:extLst>
              <a:ext uri="{FF2B5EF4-FFF2-40B4-BE49-F238E27FC236}">
                <a16:creationId xmlns:a16="http://schemas.microsoft.com/office/drawing/2014/main" id="{82451734-581B-E767-790B-31D98FCDC67C}"/>
              </a:ext>
            </a:extLst>
          </p:cNvPr>
          <p:cNvSpPr/>
          <p:nvPr/>
        </p:nvSpPr>
        <p:spPr>
          <a:xfrm>
            <a:off x="2387032"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Pentagon 25">
            <a:extLst>
              <a:ext uri="{FF2B5EF4-FFF2-40B4-BE49-F238E27FC236}">
                <a16:creationId xmlns:a16="http://schemas.microsoft.com/office/drawing/2014/main" id="{20018FBC-2E3A-D026-C504-9F8BB069454E}"/>
              </a:ext>
            </a:extLst>
          </p:cNvPr>
          <p:cNvSpPr/>
          <p:nvPr/>
        </p:nvSpPr>
        <p:spPr>
          <a:xfrm>
            <a:off x="4282649"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CD384E-E548-C640-9D1B-7DDBCFF2E258}"/>
              </a:ext>
            </a:extLst>
          </p:cNvPr>
          <p:cNvSpPr>
            <a:spLocks noGrp="1"/>
          </p:cNvSpPr>
          <p:nvPr>
            <p:ph type="sldNum" sz="quarter" idx="12"/>
          </p:nvPr>
        </p:nvSpPr>
        <p:spPr>
          <a:xfrm>
            <a:off x="11083843" y="6180157"/>
            <a:ext cx="771089" cy="365125"/>
          </a:xfrm>
        </p:spPr>
        <p:txBody>
          <a:bodyPr/>
          <a:lstStyle/>
          <a:p>
            <a:fld id="{82EE24B5-652C-4DB5-B7C3-B5BBEC1280B1}" type="slidenum">
              <a:rPr lang="en-US" smtClean="0"/>
              <a:t>2</a:t>
            </a:fld>
            <a:endParaRPr lang="en-US" dirty="0"/>
          </a:p>
        </p:txBody>
      </p:sp>
      <p:sp>
        <p:nvSpPr>
          <p:cNvPr id="6" name="Title 2">
            <a:extLst>
              <a:ext uri="{FF2B5EF4-FFF2-40B4-BE49-F238E27FC236}">
                <a16:creationId xmlns:a16="http://schemas.microsoft.com/office/drawing/2014/main" id="{E39472C1-4169-84E0-05D8-767CF832B66A}"/>
              </a:ext>
            </a:extLst>
          </p:cNvPr>
          <p:cNvSpPr>
            <a:spLocks noGrp="1"/>
          </p:cNvSpPr>
          <p:nvPr>
            <p:ph type="title"/>
          </p:nvPr>
        </p:nvSpPr>
        <p:spPr>
          <a:xfrm>
            <a:off x="276528" y="116756"/>
            <a:ext cx="2275564" cy="1325563"/>
          </a:xfrm>
          <a:solidFill>
            <a:schemeClr val="bg2"/>
          </a:solidFill>
        </p:spPr>
        <p:txBody>
          <a:bodyPr>
            <a:noAutofit/>
          </a:bodyPr>
          <a:lstStyle/>
          <a:p>
            <a:r>
              <a:rPr lang="en-US" sz="4800" b="1" dirty="0"/>
              <a:t>Steps:</a:t>
            </a:r>
          </a:p>
        </p:txBody>
      </p:sp>
      <p:sp>
        <p:nvSpPr>
          <p:cNvPr id="7" name="object 21">
            <a:extLst>
              <a:ext uri="{FF2B5EF4-FFF2-40B4-BE49-F238E27FC236}">
                <a16:creationId xmlns:a16="http://schemas.microsoft.com/office/drawing/2014/main" id="{76635B25-2DD9-E537-2677-F15548CCF5EA}"/>
              </a:ext>
            </a:extLst>
          </p:cNvPr>
          <p:cNvSpPr txBox="1"/>
          <p:nvPr/>
        </p:nvSpPr>
        <p:spPr bwMode="white">
          <a:xfrm>
            <a:off x="2465600" y="2207292"/>
            <a:ext cx="1508125"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Cleaning</a:t>
            </a:r>
          </a:p>
        </p:txBody>
      </p:sp>
      <p:sp>
        <p:nvSpPr>
          <p:cNvPr id="8" name="object 22">
            <a:extLst>
              <a:ext uri="{FF2B5EF4-FFF2-40B4-BE49-F238E27FC236}">
                <a16:creationId xmlns:a16="http://schemas.microsoft.com/office/drawing/2014/main" id="{F417C239-2314-5406-4A39-18CF89DB2F33}"/>
              </a:ext>
            </a:extLst>
          </p:cNvPr>
          <p:cNvSpPr txBox="1"/>
          <p:nvPr/>
        </p:nvSpPr>
        <p:spPr bwMode="white">
          <a:xfrm>
            <a:off x="4441877" y="2245699"/>
            <a:ext cx="152683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EDA &amp; findings</a:t>
            </a:r>
          </a:p>
        </p:txBody>
      </p:sp>
      <p:sp>
        <p:nvSpPr>
          <p:cNvPr id="10" name="object 23">
            <a:extLst>
              <a:ext uri="{FF2B5EF4-FFF2-40B4-BE49-F238E27FC236}">
                <a16:creationId xmlns:a16="http://schemas.microsoft.com/office/drawing/2014/main" id="{CB2044A0-6137-3EE4-3CCD-0BE23913885F}"/>
              </a:ext>
            </a:extLst>
          </p:cNvPr>
          <p:cNvSpPr txBox="1"/>
          <p:nvPr/>
        </p:nvSpPr>
        <p:spPr bwMode="white">
          <a:xfrm>
            <a:off x="6589321" y="2091810"/>
            <a:ext cx="17757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Machine Learning &amp; modelling</a:t>
            </a:r>
          </a:p>
        </p:txBody>
      </p:sp>
      <p:sp>
        <p:nvSpPr>
          <p:cNvPr id="27" name="Arrow: Pentagon 26">
            <a:extLst>
              <a:ext uri="{FF2B5EF4-FFF2-40B4-BE49-F238E27FC236}">
                <a16:creationId xmlns:a16="http://schemas.microsoft.com/office/drawing/2014/main" id="{4C925066-C9E4-D7E4-31BF-C2E3974AAB76}"/>
              </a:ext>
            </a:extLst>
          </p:cNvPr>
          <p:cNvSpPr/>
          <p:nvPr/>
        </p:nvSpPr>
        <p:spPr>
          <a:xfrm>
            <a:off x="588087" y="1931597"/>
            <a:ext cx="1709277"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0">
            <a:extLst>
              <a:ext uri="{FF2B5EF4-FFF2-40B4-BE49-F238E27FC236}">
                <a16:creationId xmlns:a16="http://schemas.microsoft.com/office/drawing/2014/main" id="{5EB62412-4E3C-5AC0-FB5A-B23D906CFBA8}"/>
              </a:ext>
            </a:extLst>
          </p:cNvPr>
          <p:cNvSpPr txBox="1"/>
          <p:nvPr/>
        </p:nvSpPr>
        <p:spPr bwMode="white">
          <a:xfrm>
            <a:off x="763500" y="2425007"/>
            <a:ext cx="1359535" cy="689932"/>
          </a:xfrm>
          <a:prstGeom prst="rect">
            <a:avLst/>
          </a:prstGeom>
        </p:spPr>
        <p:txBody>
          <a:bodyPr vert="horz" wrap="square" lIns="0" tIns="12700" rIns="0" bIns="0" rtlCol="0">
            <a:spAutoFit/>
          </a:bodyPr>
          <a:lstStyle/>
          <a:p>
            <a:pPr marL="12700">
              <a:lnSpc>
                <a:spcPct val="100000"/>
              </a:lnSpc>
              <a:spcBef>
                <a:spcPts val="100"/>
              </a:spcBef>
            </a:pPr>
            <a:r>
              <a:rPr lang="en-US" sz="2000" b="1" cap="all" dirty="0">
                <a:latin typeface="+mj-lt"/>
                <a:ea typeface="+mj-ea"/>
                <a:cs typeface="+mj-cs"/>
              </a:rPr>
              <a:t>1. Data Prep</a:t>
            </a:r>
            <a:r>
              <a:rPr lang="en-US" sz="2400" b="1" dirty="0">
                <a:cs typeface="Arial"/>
              </a:rPr>
              <a:t>	</a:t>
            </a:r>
          </a:p>
        </p:txBody>
      </p:sp>
      <p:sp>
        <p:nvSpPr>
          <p:cNvPr id="33" name="Arrow: Pentagon 32">
            <a:extLst>
              <a:ext uri="{FF2B5EF4-FFF2-40B4-BE49-F238E27FC236}">
                <a16:creationId xmlns:a16="http://schemas.microsoft.com/office/drawing/2014/main" id="{BC68675A-1CAD-7E5B-2536-235B4B0C5C01}"/>
              </a:ext>
            </a:extLst>
          </p:cNvPr>
          <p:cNvSpPr/>
          <p:nvPr/>
        </p:nvSpPr>
        <p:spPr>
          <a:xfrm>
            <a:off x="8558082" y="196294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24">
            <a:extLst>
              <a:ext uri="{FF2B5EF4-FFF2-40B4-BE49-F238E27FC236}">
                <a16:creationId xmlns:a16="http://schemas.microsoft.com/office/drawing/2014/main" id="{24BEA7F9-CCE7-4474-6EF5-984ABBFED76E}"/>
              </a:ext>
            </a:extLst>
          </p:cNvPr>
          <p:cNvSpPr txBox="1"/>
          <p:nvPr/>
        </p:nvSpPr>
        <p:spPr bwMode="white">
          <a:xfrm>
            <a:off x="8751108" y="2110818"/>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Accuracy &amp;</a:t>
            </a:r>
          </a:p>
          <a:p>
            <a:r>
              <a:rPr lang="en-US" dirty="0"/>
              <a:t>Validation</a:t>
            </a:r>
          </a:p>
        </p:txBody>
      </p:sp>
      <p:sp>
        <p:nvSpPr>
          <p:cNvPr id="34" name="Arrow: Pentagon 33">
            <a:extLst>
              <a:ext uri="{FF2B5EF4-FFF2-40B4-BE49-F238E27FC236}">
                <a16:creationId xmlns:a16="http://schemas.microsoft.com/office/drawing/2014/main" id="{DD8B729A-1DC9-BE72-037B-BC24C9C52FBB}"/>
              </a:ext>
            </a:extLst>
          </p:cNvPr>
          <p:cNvSpPr/>
          <p:nvPr/>
        </p:nvSpPr>
        <p:spPr>
          <a:xfrm>
            <a:off x="8493612" y="3825875"/>
            <a:ext cx="203323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Pentagon 34">
            <a:extLst>
              <a:ext uri="{FF2B5EF4-FFF2-40B4-BE49-F238E27FC236}">
                <a16:creationId xmlns:a16="http://schemas.microsoft.com/office/drawing/2014/main" id="{03F1DBBE-EA21-B115-367C-64C84F629553}"/>
              </a:ext>
            </a:extLst>
          </p:cNvPr>
          <p:cNvSpPr/>
          <p:nvPr/>
        </p:nvSpPr>
        <p:spPr>
          <a:xfrm>
            <a:off x="6424551" y="37496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Pentagon 35">
            <a:extLst>
              <a:ext uri="{FF2B5EF4-FFF2-40B4-BE49-F238E27FC236}">
                <a16:creationId xmlns:a16="http://schemas.microsoft.com/office/drawing/2014/main" id="{75984DE1-97A6-4BB5-D065-C5386A227AF4}"/>
              </a:ext>
            </a:extLst>
          </p:cNvPr>
          <p:cNvSpPr/>
          <p:nvPr/>
        </p:nvSpPr>
        <p:spPr>
          <a:xfrm>
            <a:off x="4403039" y="38258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1B4A99A9-E36B-9A01-882D-2B0CED81A11A}"/>
              </a:ext>
            </a:extLst>
          </p:cNvPr>
          <p:cNvSpPr/>
          <p:nvPr/>
        </p:nvSpPr>
        <p:spPr>
          <a:xfrm>
            <a:off x="594969" y="3896972"/>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D7D42F18-5F0A-397C-9AC8-178A966A9EC5}"/>
              </a:ext>
            </a:extLst>
          </p:cNvPr>
          <p:cNvSpPr/>
          <p:nvPr/>
        </p:nvSpPr>
        <p:spPr>
          <a:xfrm>
            <a:off x="2552092" y="388441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0">
            <a:extLst>
              <a:ext uri="{FF2B5EF4-FFF2-40B4-BE49-F238E27FC236}">
                <a16:creationId xmlns:a16="http://schemas.microsoft.com/office/drawing/2014/main" id="{4B191B02-3E9B-D43C-B326-EB69372CB9D4}"/>
              </a:ext>
            </a:extLst>
          </p:cNvPr>
          <p:cNvSpPr txBox="1"/>
          <p:nvPr/>
        </p:nvSpPr>
        <p:spPr bwMode="white">
          <a:xfrm>
            <a:off x="746139" y="4215283"/>
            <a:ext cx="13595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Selection	</a:t>
            </a:r>
          </a:p>
        </p:txBody>
      </p:sp>
      <p:sp>
        <p:nvSpPr>
          <p:cNvPr id="17" name="object 21">
            <a:extLst>
              <a:ext uri="{FF2B5EF4-FFF2-40B4-BE49-F238E27FC236}">
                <a16:creationId xmlns:a16="http://schemas.microsoft.com/office/drawing/2014/main" id="{AD210C03-8DC8-3213-B8C8-7EE3F80F5BD0}"/>
              </a:ext>
            </a:extLst>
          </p:cNvPr>
          <p:cNvSpPr txBox="1"/>
          <p:nvPr/>
        </p:nvSpPr>
        <p:spPr bwMode="white">
          <a:xfrm>
            <a:off x="2633537" y="4159227"/>
            <a:ext cx="1649112"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t>
            </a:r>
          </a:p>
          <a:p>
            <a:r>
              <a:rPr lang="en-US" dirty="0"/>
              <a:t>Deployment</a:t>
            </a:r>
          </a:p>
        </p:txBody>
      </p:sp>
      <p:sp>
        <p:nvSpPr>
          <p:cNvPr id="18" name="object 22">
            <a:extLst>
              <a:ext uri="{FF2B5EF4-FFF2-40B4-BE49-F238E27FC236}">
                <a16:creationId xmlns:a16="http://schemas.microsoft.com/office/drawing/2014/main" id="{C8C5D3E5-D147-9147-1FB6-C50587473A8B}"/>
              </a:ext>
            </a:extLst>
          </p:cNvPr>
          <p:cNvSpPr txBox="1"/>
          <p:nvPr/>
        </p:nvSpPr>
        <p:spPr bwMode="white">
          <a:xfrm>
            <a:off x="4524641" y="4057372"/>
            <a:ext cx="1526839" cy="961802"/>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Findings,</a:t>
            </a:r>
          </a:p>
          <a:p>
            <a:r>
              <a:rPr lang="en-US" dirty="0"/>
              <a:t>Lessons</a:t>
            </a:r>
          </a:p>
          <a:p>
            <a:r>
              <a:rPr lang="en-US" dirty="0"/>
              <a:t>learned</a:t>
            </a:r>
          </a:p>
        </p:txBody>
      </p:sp>
      <p:sp>
        <p:nvSpPr>
          <p:cNvPr id="19" name="object 23">
            <a:extLst>
              <a:ext uri="{FF2B5EF4-FFF2-40B4-BE49-F238E27FC236}">
                <a16:creationId xmlns:a16="http://schemas.microsoft.com/office/drawing/2014/main" id="{D81960C2-A661-8C2A-A316-E306DC760372}"/>
              </a:ext>
            </a:extLst>
          </p:cNvPr>
          <p:cNvSpPr txBox="1"/>
          <p:nvPr/>
        </p:nvSpPr>
        <p:spPr bwMode="white">
          <a:xfrm>
            <a:off x="6521063" y="4065262"/>
            <a:ext cx="1775735"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future </a:t>
            </a:r>
          </a:p>
          <a:p>
            <a:r>
              <a:rPr lang="en-US" dirty="0"/>
              <a:t>work</a:t>
            </a:r>
          </a:p>
        </p:txBody>
      </p:sp>
      <p:sp>
        <p:nvSpPr>
          <p:cNvPr id="20" name="object 24">
            <a:extLst>
              <a:ext uri="{FF2B5EF4-FFF2-40B4-BE49-F238E27FC236}">
                <a16:creationId xmlns:a16="http://schemas.microsoft.com/office/drawing/2014/main" id="{930D3232-F456-59A5-C65A-2E461CA7CEE7}"/>
              </a:ext>
            </a:extLst>
          </p:cNvPr>
          <p:cNvSpPr txBox="1"/>
          <p:nvPr/>
        </p:nvSpPr>
        <p:spPr bwMode="white">
          <a:xfrm>
            <a:off x="8590124" y="4082196"/>
            <a:ext cx="1775735"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Source</a:t>
            </a:r>
          </a:p>
          <a:p>
            <a:r>
              <a:rPr lang="en-US" dirty="0"/>
              <a:t>References</a:t>
            </a:r>
          </a:p>
        </p:txBody>
      </p:sp>
      <p:pic>
        <p:nvPicPr>
          <p:cNvPr id="40" name="Graphic 39" descr="Bar graph with upward trend with solid fill">
            <a:extLst>
              <a:ext uri="{FF2B5EF4-FFF2-40B4-BE49-F238E27FC236}">
                <a16:creationId xmlns:a16="http://schemas.microsoft.com/office/drawing/2014/main" id="{7444A2E4-3F06-BEF6-12E8-A4C514702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5096" y="2109545"/>
            <a:ext cx="1178959" cy="1178959"/>
          </a:xfrm>
          <a:prstGeom prst="rect">
            <a:avLst/>
          </a:prstGeom>
          <a:effectLst>
            <a:softEdge rad="12700"/>
          </a:effectLst>
        </p:spPr>
      </p:pic>
      <p:pic>
        <p:nvPicPr>
          <p:cNvPr id="42" name="Graphic 41" descr="Database with solid fill">
            <a:extLst>
              <a:ext uri="{FF2B5EF4-FFF2-40B4-BE49-F238E27FC236}">
                <a16:creationId xmlns:a16="http://schemas.microsoft.com/office/drawing/2014/main" id="{2C06831F-4976-AD2E-9B67-C8063192F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0169" y="4014335"/>
            <a:ext cx="914400" cy="91440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37384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CB728-9CC6-FE99-1D25-77FC4833FF0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777C090-C847-A3B8-CACA-992055782352}"/>
              </a:ext>
            </a:extLst>
          </p:cNvPr>
          <p:cNvSpPr txBox="1">
            <a:spLocks/>
          </p:cNvSpPr>
          <p:nvPr/>
        </p:nvSpPr>
        <p:spPr>
          <a:xfrm>
            <a:off x="196645" y="1034793"/>
            <a:ext cx="5899355"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err="1"/>
              <a:t>Xgboost</a:t>
            </a:r>
            <a:r>
              <a:rPr lang="en-US" sz="2000" b="1" dirty="0"/>
              <a:t> Model: Summary Findings</a:t>
            </a:r>
          </a:p>
          <a:p>
            <a:endParaRPr lang="en-US" sz="1600" b="1" dirty="0"/>
          </a:p>
          <a:p>
            <a:r>
              <a:rPr lang="en-US" sz="1600" b="1" dirty="0"/>
              <a:t>1. Exceptional Recall: By optimizing for the business goal, the model's recall for the 'Churned' class is outstanding at ~93%. This means the model successfully identifies 93 out of every 100 customers who are truly going to churn, minimizing missed opportunities for retention.</a:t>
            </a:r>
          </a:p>
          <a:p>
            <a:endParaRPr lang="en-US" sz="1600" b="1" dirty="0"/>
          </a:p>
          <a:p>
            <a:r>
              <a:rPr lang="en-US" sz="1600" b="1" dirty="0"/>
              <a:t>2. Balanced Trade-off: The high recall comes with a precision of ~58%, which is a very acceptable trade-off. While some retention offers may go to customers who wouldn't have churned, the primary goal of catching at-risk customers is overwhelmingly met.</a:t>
            </a:r>
          </a:p>
          <a:p>
            <a:endParaRPr lang="en-US" sz="1600" b="1" dirty="0"/>
          </a:p>
          <a:p>
            <a:r>
              <a:rPr lang="en-US" sz="1600" b="1" dirty="0"/>
              <a:t>3. Top Churn Indicators: The feature importance plot confirms that Tenure in Months, Monthly Charge, and Contract type are the most powerful predictors of churn.</a:t>
            </a:r>
          </a:p>
        </p:txBody>
      </p:sp>
      <p:sp>
        <p:nvSpPr>
          <p:cNvPr id="3" name="Slide Number Placeholder 2">
            <a:extLst>
              <a:ext uri="{FF2B5EF4-FFF2-40B4-BE49-F238E27FC236}">
                <a16:creationId xmlns:a16="http://schemas.microsoft.com/office/drawing/2014/main" id="{91F47AF9-A6B0-FEB8-ED21-F2311C7CBC6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20</a:t>
            </a:fld>
            <a:endParaRPr lang="en-US" b="1" dirty="0"/>
          </a:p>
        </p:txBody>
      </p:sp>
      <p:sp>
        <p:nvSpPr>
          <p:cNvPr id="2" name="Title 2">
            <a:extLst>
              <a:ext uri="{FF2B5EF4-FFF2-40B4-BE49-F238E27FC236}">
                <a16:creationId xmlns:a16="http://schemas.microsoft.com/office/drawing/2014/main" id="{4C3A9661-B8EC-E4B4-2AE4-031270CEC21F}"/>
              </a:ext>
            </a:extLst>
          </p:cNvPr>
          <p:cNvSpPr txBox="1">
            <a:spLocks/>
          </p:cNvSpPr>
          <p:nvPr/>
        </p:nvSpPr>
        <p:spPr>
          <a:xfrm>
            <a:off x="1415996" y="167640"/>
            <a:ext cx="9360007"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CatBoost</a:t>
            </a:r>
            <a:r>
              <a:rPr lang="en-US" altLang="en-US" sz="4000" b="1" dirty="0"/>
              <a:t> </a:t>
            </a:r>
            <a:r>
              <a:rPr lang="en-US" sz="4000" b="1" dirty="0"/>
              <a:t>model analysis</a:t>
            </a:r>
          </a:p>
          <a:p>
            <a:pPr>
              <a:lnSpc>
                <a:spcPct val="100000"/>
              </a:lnSpc>
            </a:pPr>
            <a:r>
              <a:rPr lang="en-US" sz="4000" b="1" dirty="0"/>
              <a:t> </a:t>
            </a:r>
          </a:p>
        </p:txBody>
      </p:sp>
      <p:pic>
        <p:nvPicPr>
          <p:cNvPr id="5" name="Picture 4">
            <a:extLst>
              <a:ext uri="{FF2B5EF4-FFF2-40B4-BE49-F238E27FC236}">
                <a16:creationId xmlns:a16="http://schemas.microsoft.com/office/drawing/2014/main" id="{CDF45100-A8CC-5E97-871B-39725C96BE4E}"/>
              </a:ext>
            </a:extLst>
          </p:cNvPr>
          <p:cNvPicPr>
            <a:picLocks noChangeAspect="1"/>
          </p:cNvPicPr>
          <p:nvPr/>
        </p:nvPicPr>
        <p:blipFill>
          <a:blip r:embed="rId3"/>
          <a:stretch>
            <a:fillRect/>
          </a:stretch>
        </p:blipFill>
        <p:spPr>
          <a:xfrm>
            <a:off x="6437322" y="3448039"/>
            <a:ext cx="5381984" cy="1378190"/>
          </a:xfrm>
          <a:prstGeom prst="rect">
            <a:avLst/>
          </a:prstGeom>
        </p:spPr>
      </p:pic>
      <p:sp>
        <p:nvSpPr>
          <p:cNvPr id="7" name="TextBox 6">
            <a:extLst>
              <a:ext uri="{FF2B5EF4-FFF2-40B4-BE49-F238E27FC236}">
                <a16:creationId xmlns:a16="http://schemas.microsoft.com/office/drawing/2014/main" id="{7D63F5A1-C759-433F-2EBB-8470C49F30B3}"/>
              </a:ext>
            </a:extLst>
          </p:cNvPr>
          <p:cNvSpPr txBox="1"/>
          <p:nvPr/>
        </p:nvSpPr>
        <p:spPr>
          <a:xfrm>
            <a:off x="6437322" y="1538377"/>
            <a:ext cx="5381984" cy="1754326"/>
          </a:xfrm>
          <a:prstGeom prst="rect">
            <a:avLst/>
          </a:prstGeom>
          <a:noFill/>
        </p:spPr>
        <p:txBody>
          <a:bodyPr wrap="square">
            <a:spAutoFit/>
          </a:bodyPr>
          <a:lstStyle/>
          <a:p>
            <a:pPr marL="285750" indent="-285750">
              <a:buFont typeface="Wingdings" panose="05000000000000000000" pitchFamily="2" charset="2"/>
              <a:buChar char="Ø"/>
            </a:pPr>
            <a:r>
              <a:rPr lang="en-US" b="1" dirty="0"/>
              <a:t># The most effective way to do this for an imbalanced dataset is to adjust the </a:t>
            </a:r>
            <a:r>
              <a:rPr lang="en-US" b="1" dirty="0" err="1"/>
              <a:t>scale_pos_weight</a:t>
            </a:r>
            <a:r>
              <a:rPr lang="en-US" b="1" dirty="0"/>
              <a:t> parameter. Model to pay much more attention to the minority class (churned customers), which helps it correctly identify more of them.</a:t>
            </a:r>
          </a:p>
        </p:txBody>
      </p:sp>
    </p:spTree>
    <p:extLst>
      <p:ext uri="{BB962C8B-B14F-4D97-AF65-F5344CB8AC3E}">
        <p14:creationId xmlns:p14="http://schemas.microsoft.com/office/powerpoint/2010/main" val="1642843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EEE18-C8D1-8F70-50D0-0942E961B53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256EAB29-579F-6CB1-B07C-2D73B915EDD2}"/>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9111AAA1-F925-FFB3-7834-75F45EE5058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21</a:t>
            </a:fld>
            <a:endParaRPr lang="en-US" b="1" dirty="0"/>
          </a:p>
        </p:txBody>
      </p:sp>
      <p:sp>
        <p:nvSpPr>
          <p:cNvPr id="2" name="Title 2">
            <a:extLst>
              <a:ext uri="{FF2B5EF4-FFF2-40B4-BE49-F238E27FC236}">
                <a16:creationId xmlns:a16="http://schemas.microsoft.com/office/drawing/2014/main" id="{8DE1E82B-907B-A0FA-9CEF-22B4136F6C35}"/>
              </a:ext>
            </a:extLst>
          </p:cNvPr>
          <p:cNvSpPr txBox="1">
            <a:spLocks/>
          </p:cNvSpPr>
          <p:nvPr/>
        </p:nvSpPr>
        <p:spPr>
          <a:xfrm>
            <a:off x="1319349" y="0"/>
            <a:ext cx="10499957"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Random Forest Regressor model</a:t>
            </a:r>
          </a:p>
          <a:p>
            <a:pPr>
              <a:lnSpc>
                <a:spcPct val="100000"/>
              </a:lnSpc>
            </a:pPr>
            <a:r>
              <a:rPr lang="en-US" sz="2800" b="1" dirty="0"/>
              <a:t> </a:t>
            </a:r>
          </a:p>
        </p:txBody>
      </p:sp>
      <p:sp>
        <p:nvSpPr>
          <p:cNvPr id="7" name="TextBox 6">
            <a:extLst>
              <a:ext uri="{FF2B5EF4-FFF2-40B4-BE49-F238E27FC236}">
                <a16:creationId xmlns:a16="http://schemas.microsoft.com/office/drawing/2014/main" id="{E99C8BC5-FFAD-7DEB-483E-BC210B1D6597}"/>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Random Forest Regressor</a:t>
            </a:r>
            <a:r>
              <a:rPr lang="en-US" altLang="en-US" sz="3200" b="1" dirty="0"/>
              <a:t> Model: Accuracy Metrics</a:t>
            </a:r>
          </a:p>
        </p:txBody>
      </p:sp>
      <p:pic>
        <p:nvPicPr>
          <p:cNvPr id="6" name="Picture 5">
            <a:extLst>
              <a:ext uri="{FF2B5EF4-FFF2-40B4-BE49-F238E27FC236}">
                <a16:creationId xmlns:a16="http://schemas.microsoft.com/office/drawing/2014/main" id="{0C64FC2E-2E8B-CD17-11A5-766C1B7E817C}"/>
              </a:ext>
            </a:extLst>
          </p:cNvPr>
          <p:cNvPicPr>
            <a:picLocks noChangeAspect="1"/>
          </p:cNvPicPr>
          <p:nvPr/>
        </p:nvPicPr>
        <p:blipFill>
          <a:blip r:embed="rId3"/>
          <a:stretch>
            <a:fillRect/>
          </a:stretch>
        </p:blipFill>
        <p:spPr>
          <a:xfrm>
            <a:off x="844322" y="1811595"/>
            <a:ext cx="7894729" cy="4676254"/>
          </a:xfrm>
          <a:prstGeom prst="rect">
            <a:avLst/>
          </a:prstGeom>
        </p:spPr>
      </p:pic>
    </p:spTree>
    <p:extLst>
      <p:ext uri="{BB962C8B-B14F-4D97-AF65-F5344CB8AC3E}">
        <p14:creationId xmlns:p14="http://schemas.microsoft.com/office/powerpoint/2010/main" val="1124522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99E91-DB19-05F5-2216-6757E193FA0D}"/>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71614A7-E296-3C8A-9B1D-236F30AF1532}"/>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76FC68E0-D863-3C2D-3031-C9A7389FABC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22</a:t>
            </a:fld>
            <a:endParaRPr lang="en-US" b="1" dirty="0"/>
          </a:p>
        </p:txBody>
      </p:sp>
      <p:sp>
        <p:nvSpPr>
          <p:cNvPr id="2" name="Title 2">
            <a:extLst>
              <a:ext uri="{FF2B5EF4-FFF2-40B4-BE49-F238E27FC236}">
                <a16:creationId xmlns:a16="http://schemas.microsoft.com/office/drawing/2014/main" id="{C088C6DB-9F4A-DD9E-3327-D0D1DD3CD338}"/>
              </a:ext>
            </a:extLst>
          </p:cNvPr>
          <p:cNvSpPr txBox="1">
            <a:spLocks/>
          </p:cNvSpPr>
          <p:nvPr/>
        </p:nvSpPr>
        <p:spPr>
          <a:xfrm>
            <a:off x="1415996" y="167640"/>
            <a:ext cx="9360007" cy="1082040"/>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01A02CB9-FEFC-9B25-21E8-2A8132618857}"/>
              </a:ext>
            </a:extLst>
          </p:cNvPr>
          <p:cNvSpPr txBox="1"/>
          <p:nvPr/>
        </p:nvSpPr>
        <p:spPr>
          <a:xfrm>
            <a:off x="0" y="948307"/>
            <a:ext cx="11048217" cy="6001643"/>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2400" b="1" dirty="0"/>
              <a:t>Random Forest Regressor</a:t>
            </a:r>
            <a:r>
              <a:rPr lang="en-US" altLang="en-US" sz="2400" b="1" dirty="0"/>
              <a:t> Model:</a:t>
            </a:r>
          </a:p>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5" name="Picture 4">
            <a:extLst>
              <a:ext uri="{FF2B5EF4-FFF2-40B4-BE49-F238E27FC236}">
                <a16:creationId xmlns:a16="http://schemas.microsoft.com/office/drawing/2014/main" id="{8E47CBED-5AA8-ED36-01E9-47A10581B19F}"/>
              </a:ext>
            </a:extLst>
          </p:cNvPr>
          <p:cNvPicPr>
            <a:picLocks noChangeAspect="1"/>
          </p:cNvPicPr>
          <p:nvPr/>
        </p:nvPicPr>
        <p:blipFill>
          <a:blip r:embed="rId3"/>
          <a:stretch>
            <a:fillRect/>
          </a:stretch>
        </p:blipFill>
        <p:spPr>
          <a:xfrm>
            <a:off x="4217101" y="2422534"/>
            <a:ext cx="5068137" cy="4142519"/>
          </a:xfrm>
          <a:prstGeom prst="rect">
            <a:avLst/>
          </a:prstGeom>
        </p:spPr>
      </p:pic>
      <p:pic>
        <p:nvPicPr>
          <p:cNvPr id="11" name="Picture 10">
            <a:extLst>
              <a:ext uri="{FF2B5EF4-FFF2-40B4-BE49-F238E27FC236}">
                <a16:creationId xmlns:a16="http://schemas.microsoft.com/office/drawing/2014/main" id="{D87E4CAA-F934-B006-2572-D3B241EC1778}"/>
              </a:ext>
            </a:extLst>
          </p:cNvPr>
          <p:cNvPicPr>
            <a:picLocks noChangeAspect="1"/>
          </p:cNvPicPr>
          <p:nvPr/>
        </p:nvPicPr>
        <p:blipFill>
          <a:blip r:embed="rId4"/>
          <a:stretch>
            <a:fillRect/>
          </a:stretch>
        </p:blipFill>
        <p:spPr>
          <a:xfrm>
            <a:off x="9506112" y="948306"/>
            <a:ext cx="2685885" cy="2070939"/>
          </a:xfrm>
          <a:prstGeom prst="rect">
            <a:avLst/>
          </a:prstGeom>
        </p:spPr>
      </p:pic>
      <p:pic>
        <p:nvPicPr>
          <p:cNvPr id="14" name="Picture 13">
            <a:extLst>
              <a:ext uri="{FF2B5EF4-FFF2-40B4-BE49-F238E27FC236}">
                <a16:creationId xmlns:a16="http://schemas.microsoft.com/office/drawing/2014/main" id="{F2395DB3-3DE2-62A1-5947-E25995EE0F13}"/>
              </a:ext>
            </a:extLst>
          </p:cNvPr>
          <p:cNvPicPr>
            <a:picLocks noChangeAspect="1"/>
          </p:cNvPicPr>
          <p:nvPr/>
        </p:nvPicPr>
        <p:blipFill>
          <a:blip r:embed="rId5"/>
          <a:stretch>
            <a:fillRect/>
          </a:stretch>
        </p:blipFill>
        <p:spPr>
          <a:xfrm>
            <a:off x="-3" y="2780818"/>
            <a:ext cx="4068895" cy="2685389"/>
          </a:xfrm>
          <a:prstGeom prst="rect">
            <a:avLst/>
          </a:prstGeom>
        </p:spPr>
      </p:pic>
    </p:spTree>
    <p:extLst>
      <p:ext uri="{BB962C8B-B14F-4D97-AF65-F5344CB8AC3E}">
        <p14:creationId xmlns:p14="http://schemas.microsoft.com/office/powerpoint/2010/main" val="102441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99FCD-D23C-A51A-AFEB-86803BE4C014}"/>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8DFB4A3-D663-D0A9-8B43-F36B95C80205}"/>
              </a:ext>
            </a:extLst>
          </p:cNvPr>
          <p:cNvSpPr txBox="1">
            <a:spLocks/>
          </p:cNvSpPr>
          <p:nvPr/>
        </p:nvSpPr>
        <p:spPr>
          <a:xfrm>
            <a:off x="196645" y="1034793"/>
            <a:ext cx="7767484"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600" b="1" dirty="0"/>
              <a:t>Random Forest Regressor Model: Summary Findings</a:t>
            </a:r>
          </a:p>
          <a:p>
            <a:endParaRPr lang="en-US" sz="1600" b="1" dirty="0"/>
          </a:p>
          <a:p>
            <a:r>
              <a:rPr lang="en-US" sz="1600" b="1" dirty="0"/>
              <a:t>The Random Forest Classifier, when tuned to handle class imbalance and preprocessed with robust imputers, proves to be a strong and reliable model for this churn prediction task.</a:t>
            </a:r>
          </a:p>
          <a:p>
            <a:endParaRPr lang="en-US" sz="1600" b="1" dirty="0"/>
          </a:p>
          <a:p>
            <a:r>
              <a:rPr lang="en-US" sz="1600" b="1" dirty="0"/>
              <a:t>1. Good Recall Performance: The model achieves a recall of ~81% for the 'Churned' class. This means it successfully identifies 8 out of 10 customers who are actually at risk of leaving, which is a solid result for retention campaigns.</a:t>
            </a:r>
          </a:p>
          <a:p>
            <a:endParaRPr lang="en-US" sz="1600" b="1" dirty="0"/>
          </a:p>
          <a:p>
            <a:r>
              <a:rPr lang="en-US" sz="1600" b="1" dirty="0"/>
              <a:t>2. Strong Precision: The model maintains a high precision of ~65% for the churn class. This indicates that when the model predicts a customer will churn, it is correct about two-thirds of the time, ensuring that retention efforts are not wasted on too many non-churning customers.</a:t>
            </a:r>
          </a:p>
          <a:p>
            <a:endParaRPr lang="en-US" sz="1600" b="1" dirty="0"/>
          </a:p>
          <a:p>
            <a:r>
              <a:rPr lang="en-US" sz="1600" b="1" dirty="0"/>
              <a:t>3. Key Churn Drivers: As with other models, Tenure in Months, Monthly Charge, Total Charges, and Contract type are revealed to be the most important features in predicting churn.</a:t>
            </a:r>
          </a:p>
        </p:txBody>
      </p:sp>
      <p:sp>
        <p:nvSpPr>
          <p:cNvPr id="3" name="Slide Number Placeholder 2">
            <a:extLst>
              <a:ext uri="{FF2B5EF4-FFF2-40B4-BE49-F238E27FC236}">
                <a16:creationId xmlns:a16="http://schemas.microsoft.com/office/drawing/2014/main" id="{08663B14-8B27-65CE-B658-C4C576F8B3F5}"/>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23</a:t>
            </a:fld>
            <a:endParaRPr lang="en-US" b="1" dirty="0"/>
          </a:p>
        </p:txBody>
      </p:sp>
      <p:sp>
        <p:nvSpPr>
          <p:cNvPr id="2" name="Title 2">
            <a:extLst>
              <a:ext uri="{FF2B5EF4-FFF2-40B4-BE49-F238E27FC236}">
                <a16:creationId xmlns:a16="http://schemas.microsoft.com/office/drawing/2014/main" id="{23DCD87F-61CD-5EC0-D0D1-B4728ED9D8D9}"/>
              </a:ext>
            </a:extLst>
          </p:cNvPr>
          <p:cNvSpPr txBox="1">
            <a:spLocks/>
          </p:cNvSpPr>
          <p:nvPr/>
        </p:nvSpPr>
        <p:spPr>
          <a:xfrm>
            <a:off x="1406694" y="-47247"/>
            <a:ext cx="10027067" cy="1082040"/>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Random Forest Regressor model analysis</a:t>
            </a:r>
          </a:p>
          <a:p>
            <a:pPr>
              <a:lnSpc>
                <a:spcPct val="100000"/>
              </a:lnSpc>
            </a:pPr>
            <a:r>
              <a:rPr lang="en-US" sz="4000" b="1" dirty="0"/>
              <a:t> </a:t>
            </a:r>
          </a:p>
        </p:txBody>
      </p:sp>
      <p:sp>
        <p:nvSpPr>
          <p:cNvPr id="7" name="TextBox 6">
            <a:extLst>
              <a:ext uri="{FF2B5EF4-FFF2-40B4-BE49-F238E27FC236}">
                <a16:creationId xmlns:a16="http://schemas.microsoft.com/office/drawing/2014/main" id="{6871736D-4281-49F8-42D4-95F258436C5A}"/>
              </a:ext>
            </a:extLst>
          </p:cNvPr>
          <p:cNvSpPr txBox="1"/>
          <p:nvPr/>
        </p:nvSpPr>
        <p:spPr>
          <a:xfrm>
            <a:off x="8033204" y="1050683"/>
            <a:ext cx="3851366" cy="4555093"/>
          </a:xfrm>
          <a:prstGeom prst="rect">
            <a:avLst/>
          </a:prstGeom>
          <a:noFill/>
        </p:spPr>
        <p:txBody>
          <a:bodyPr wrap="square">
            <a:spAutoFit/>
          </a:bodyPr>
          <a:lstStyle/>
          <a:p>
            <a:r>
              <a:rPr lang="en-US" sz="2000" b="1" dirty="0"/>
              <a:t># Recommendation on Suitability:</a:t>
            </a:r>
          </a:p>
          <a:p>
            <a:endParaRPr lang="en-US" b="1" dirty="0"/>
          </a:p>
          <a:p>
            <a:endParaRPr lang="en-US" b="1" dirty="0"/>
          </a:p>
          <a:p>
            <a:pPr marL="285750" indent="-285750">
              <a:buFont typeface="Wingdings" panose="05000000000000000000" pitchFamily="2" charset="2"/>
              <a:buChar char="Ø"/>
            </a:pPr>
            <a:r>
              <a:rPr lang="en-US" b="1" dirty="0"/>
              <a:t>Good balance between identify at-risk customer (recall) while ensure predictions are accurate (precision).</a:t>
            </a:r>
          </a:p>
          <a:p>
            <a:endParaRPr lang="en-US" b="1" dirty="0"/>
          </a:p>
          <a:p>
            <a:pPr marL="285750" indent="-285750">
              <a:buFont typeface="Wingdings" panose="05000000000000000000" pitchFamily="2" charset="2"/>
              <a:buChar char="Ø"/>
            </a:pPr>
            <a:r>
              <a:rPr lang="en-US" b="1" dirty="0"/>
              <a:t>While recall is not as high as fined-tuned gradient boosting models. Its simpler to understand and implement, robust choice for customer retention strategies</a:t>
            </a:r>
          </a:p>
          <a:p>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235993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4812-9CF8-E1EE-D611-ABBF256971FD}"/>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FC7387EB-40DF-80AA-1B62-23C2FF4E1566}"/>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6E83388A-5025-4B07-C308-BE27352F28E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24</a:t>
            </a:fld>
            <a:endParaRPr lang="en-US" b="1" dirty="0"/>
          </a:p>
        </p:txBody>
      </p:sp>
      <p:sp>
        <p:nvSpPr>
          <p:cNvPr id="2" name="Title 2">
            <a:extLst>
              <a:ext uri="{FF2B5EF4-FFF2-40B4-BE49-F238E27FC236}">
                <a16:creationId xmlns:a16="http://schemas.microsoft.com/office/drawing/2014/main" id="{CE7FD8FF-F162-EAA9-219B-4F6A8AD743F6}"/>
              </a:ext>
            </a:extLst>
          </p:cNvPr>
          <p:cNvSpPr txBox="1">
            <a:spLocks/>
          </p:cNvSpPr>
          <p:nvPr/>
        </p:nvSpPr>
        <p:spPr>
          <a:xfrm>
            <a:off x="1218872" y="122151"/>
            <a:ext cx="10499957"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Support Vector (SVM) Machine model</a:t>
            </a:r>
          </a:p>
          <a:p>
            <a:pPr>
              <a:lnSpc>
                <a:spcPct val="100000"/>
              </a:lnSpc>
            </a:pPr>
            <a:r>
              <a:rPr lang="en-US" sz="2800" b="1" dirty="0"/>
              <a:t> </a:t>
            </a:r>
          </a:p>
        </p:txBody>
      </p:sp>
      <p:sp>
        <p:nvSpPr>
          <p:cNvPr id="7" name="TextBox 6">
            <a:extLst>
              <a:ext uri="{FF2B5EF4-FFF2-40B4-BE49-F238E27FC236}">
                <a16:creationId xmlns:a16="http://schemas.microsoft.com/office/drawing/2014/main" id="{D7D8696D-EB0F-43D6-34A8-00F3FCAE6F4B}"/>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Support Vector Machine </a:t>
            </a:r>
            <a:r>
              <a:rPr lang="en-US" altLang="en-US" sz="3200" b="1" dirty="0"/>
              <a:t>Model: Accuracy Metrics</a:t>
            </a:r>
          </a:p>
        </p:txBody>
      </p:sp>
      <p:pic>
        <p:nvPicPr>
          <p:cNvPr id="6" name="Picture 5">
            <a:extLst>
              <a:ext uri="{FF2B5EF4-FFF2-40B4-BE49-F238E27FC236}">
                <a16:creationId xmlns:a16="http://schemas.microsoft.com/office/drawing/2014/main" id="{782FC81D-C250-1F02-E74A-292F90E3EFB3}"/>
              </a:ext>
            </a:extLst>
          </p:cNvPr>
          <p:cNvPicPr>
            <a:picLocks noChangeAspect="1"/>
          </p:cNvPicPr>
          <p:nvPr/>
        </p:nvPicPr>
        <p:blipFill>
          <a:blip r:embed="rId3"/>
          <a:stretch>
            <a:fillRect/>
          </a:stretch>
        </p:blipFill>
        <p:spPr>
          <a:xfrm>
            <a:off x="844322" y="1811595"/>
            <a:ext cx="7894729" cy="4676254"/>
          </a:xfrm>
          <a:prstGeom prst="rect">
            <a:avLst/>
          </a:prstGeom>
        </p:spPr>
      </p:pic>
    </p:spTree>
    <p:extLst>
      <p:ext uri="{BB962C8B-B14F-4D97-AF65-F5344CB8AC3E}">
        <p14:creationId xmlns:p14="http://schemas.microsoft.com/office/powerpoint/2010/main" val="2171748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26FBA-F5AE-AC83-D492-E813B3C1E84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0B3AC0B-47DD-7AD5-046B-E6E48F9359AE}"/>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6E7CD5D-7657-DBDC-8F72-FF0E5EAD137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25</a:t>
            </a:fld>
            <a:endParaRPr lang="en-US" b="1" dirty="0"/>
          </a:p>
        </p:txBody>
      </p:sp>
      <p:sp>
        <p:nvSpPr>
          <p:cNvPr id="2" name="Title 2">
            <a:extLst>
              <a:ext uri="{FF2B5EF4-FFF2-40B4-BE49-F238E27FC236}">
                <a16:creationId xmlns:a16="http://schemas.microsoft.com/office/drawing/2014/main" id="{A5F0E283-CB06-642C-BAEC-492B6CD05249}"/>
              </a:ext>
            </a:extLst>
          </p:cNvPr>
          <p:cNvSpPr txBox="1">
            <a:spLocks/>
          </p:cNvSpPr>
          <p:nvPr/>
        </p:nvSpPr>
        <p:spPr>
          <a:xfrm>
            <a:off x="1160608" y="69959"/>
            <a:ext cx="10273154" cy="10273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Support Vector Machine (SVM) model</a:t>
            </a:r>
          </a:p>
          <a:p>
            <a:pPr>
              <a:lnSpc>
                <a:spcPct val="100000"/>
              </a:lnSpc>
            </a:pPr>
            <a:r>
              <a:rPr lang="en-US" sz="2800" b="1" dirty="0"/>
              <a:t> </a:t>
            </a:r>
          </a:p>
        </p:txBody>
      </p:sp>
      <p:sp>
        <p:nvSpPr>
          <p:cNvPr id="7" name="TextBox 6">
            <a:extLst>
              <a:ext uri="{FF2B5EF4-FFF2-40B4-BE49-F238E27FC236}">
                <a16:creationId xmlns:a16="http://schemas.microsoft.com/office/drawing/2014/main" id="{7333F8AE-9A3B-B97E-DF4E-265D16A3209B}"/>
              </a:ext>
            </a:extLst>
          </p:cNvPr>
          <p:cNvSpPr txBox="1"/>
          <p:nvPr/>
        </p:nvSpPr>
        <p:spPr>
          <a:xfrm>
            <a:off x="0" y="948307"/>
            <a:ext cx="11048217" cy="606319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2400" b="1" dirty="0"/>
              <a:t>Support Vector Machine </a:t>
            </a:r>
            <a:r>
              <a:rPr lang="en-US" altLang="en-US" sz="2400" b="1" dirty="0"/>
              <a:t>Model:</a:t>
            </a:r>
          </a:p>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6" name="Picture 5">
            <a:extLst>
              <a:ext uri="{FF2B5EF4-FFF2-40B4-BE49-F238E27FC236}">
                <a16:creationId xmlns:a16="http://schemas.microsoft.com/office/drawing/2014/main" id="{79B3288E-ECD9-89FB-4835-E76FD05EFA38}"/>
              </a:ext>
            </a:extLst>
          </p:cNvPr>
          <p:cNvPicPr>
            <a:picLocks noChangeAspect="1"/>
          </p:cNvPicPr>
          <p:nvPr/>
        </p:nvPicPr>
        <p:blipFill>
          <a:blip r:embed="rId3"/>
          <a:stretch>
            <a:fillRect/>
          </a:stretch>
        </p:blipFill>
        <p:spPr>
          <a:xfrm>
            <a:off x="372694" y="2234310"/>
            <a:ext cx="5692559" cy="4673254"/>
          </a:xfrm>
          <a:prstGeom prst="rect">
            <a:avLst/>
          </a:prstGeom>
        </p:spPr>
      </p:pic>
      <p:pic>
        <p:nvPicPr>
          <p:cNvPr id="10" name="Picture 9">
            <a:extLst>
              <a:ext uri="{FF2B5EF4-FFF2-40B4-BE49-F238E27FC236}">
                <a16:creationId xmlns:a16="http://schemas.microsoft.com/office/drawing/2014/main" id="{F61E921B-BFC0-0415-B107-09E83E1CF7B1}"/>
              </a:ext>
            </a:extLst>
          </p:cNvPr>
          <p:cNvPicPr>
            <a:picLocks noChangeAspect="1"/>
          </p:cNvPicPr>
          <p:nvPr/>
        </p:nvPicPr>
        <p:blipFill>
          <a:blip r:embed="rId4"/>
          <a:stretch>
            <a:fillRect/>
          </a:stretch>
        </p:blipFill>
        <p:spPr>
          <a:xfrm>
            <a:off x="6297185" y="2234310"/>
            <a:ext cx="5195871" cy="3976285"/>
          </a:xfrm>
          <a:prstGeom prst="rect">
            <a:avLst/>
          </a:prstGeom>
        </p:spPr>
      </p:pic>
    </p:spTree>
    <p:extLst>
      <p:ext uri="{BB962C8B-B14F-4D97-AF65-F5344CB8AC3E}">
        <p14:creationId xmlns:p14="http://schemas.microsoft.com/office/powerpoint/2010/main" val="702949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5B69C-E51F-30B1-339B-3B4D6C9769E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1B67D13-1D41-2132-BEDB-66C1B67BAFB6}"/>
              </a:ext>
            </a:extLst>
          </p:cNvPr>
          <p:cNvSpPr txBox="1">
            <a:spLocks/>
          </p:cNvSpPr>
          <p:nvPr/>
        </p:nvSpPr>
        <p:spPr>
          <a:xfrm>
            <a:off x="196645" y="1034793"/>
            <a:ext cx="6240677"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Support Vector Machine (SVM) Model: Summary Findings</a:t>
            </a:r>
          </a:p>
          <a:p>
            <a:endParaRPr lang="en-US" sz="1600" b="1" dirty="0"/>
          </a:p>
          <a:p>
            <a:r>
              <a:rPr lang="en-US" sz="1600" b="1" dirty="0"/>
              <a:t>The fine-tuned Support Vector Machine (SVM) model is effective at identifying customers at risk of churning, although it makes a significant trade-off between recall and precision.</a:t>
            </a:r>
          </a:p>
          <a:p>
            <a:endParaRPr lang="en-US" sz="1600" b="1" dirty="0"/>
          </a:p>
          <a:p>
            <a:r>
              <a:rPr lang="en-US" sz="1600" b="1" dirty="0"/>
              <a:t>1. High Recall Achieved: By balancing class weights, the model achieves a very high recall of ~90% for the 'Churned' class. This is excellent, as it means the model successfully flags 9 out of 10 customers who are actually going to leave.</a:t>
            </a:r>
          </a:p>
          <a:p>
            <a:endParaRPr lang="en-US" sz="1600" b="1" dirty="0"/>
          </a:p>
          <a:p>
            <a:r>
              <a:rPr lang="en-US" sz="1600" b="1" dirty="0"/>
              <a:t>2. Significant Precision Trade-off: This high recall comes at the cost of precision, which is ~54%. This means that for every 10 customers the model predicts will churn, only about 5 or 6 actually do. This results in more "false alarms" compared to other models.</a:t>
            </a:r>
          </a:p>
          <a:p>
            <a:endParaRPr lang="en-US" sz="1600" b="1" dirty="0"/>
          </a:p>
          <a:p>
            <a:r>
              <a:rPr lang="en-US" sz="1600" b="1" dirty="0"/>
              <a:t>3. Lack of Direct Interpretability: A key drawback of using a kernelized SVM is that it does not produce a direct list of feature importances. Unlike tree-based models, we cannot easily see which customer attributes are driving the predictions, making the model a "black box."</a:t>
            </a:r>
          </a:p>
        </p:txBody>
      </p:sp>
      <p:sp>
        <p:nvSpPr>
          <p:cNvPr id="3" name="Slide Number Placeholder 2">
            <a:extLst>
              <a:ext uri="{FF2B5EF4-FFF2-40B4-BE49-F238E27FC236}">
                <a16:creationId xmlns:a16="http://schemas.microsoft.com/office/drawing/2014/main" id="{57C0D4A9-6983-7ED8-898A-9946CB17341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26</a:t>
            </a:fld>
            <a:endParaRPr lang="en-US" b="1" dirty="0"/>
          </a:p>
        </p:txBody>
      </p:sp>
      <p:sp>
        <p:nvSpPr>
          <p:cNvPr id="2" name="Title 2">
            <a:extLst>
              <a:ext uri="{FF2B5EF4-FFF2-40B4-BE49-F238E27FC236}">
                <a16:creationId xmlns:a16="http://schemas.microsoft.com/office/drawing/2014/main" id="{66338C28-5246-6FD7-B488-401C07A28363}"/>
              </a:ext>
            </a:extLst>
          </p:cNvPr>
          <p:cNvSpPr txBox="1">
            <a:spLocks/>
          </p:cNvSpPr>
          <p:nvPr/>
        </p:nvSpPr>
        <p:spPr>
          <a:xfrm>
            <a:off x="834669" y="172974"/>
            <a:ext cx="10984637" cy="1082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Support Vector Machine </a:t>
            </a:r>
            <a:r>
              <a:rPr lang="en-US" altLang="en-US" sz="2800" b="1" dirty="0"/>
              <a:t> </a:t>
            </a:r>
            <a:r>
              <a:rPr lang="en-US" sz="2800" b="1" dirty="0"/>
              <a:t>model analysis</a:t>
            </a:r>
          </a:p>
          <a:p>
            <a:pPr>
              <a:lnSpc>
                <a:spcPct val="100000"/>
              </a:lnSpc>
            </a:pPr>
            <a:r>
              <a:rPr lang="en-US" sz="2800" b="1" dirty="0"/>
              <a:t> </a:t>
            </a:r>
          </a:p>
        </p:txBody>
      </p:sp>
      <p:sp>
        <p:nvSpPr>
          <p:cNvPr id="7" name="TextBox 6">
            <a:extLst>
              <a:ext uri="{FF2B5EF4-FFF2-40B4-BE49-F238E27FC236}">
                <a16:creationId xmlns:a16="http://schemas.microsoft.com/office/drawing/2014/main" id="{5D8D4651-3FB0-A7F9-CC33-4CB5FA7AC7D8}"/>
              </a:ext>
            </a:extLst>
          </p:cNvPr>
          <p:cNvSpPr txBox="1"/>
          <p:nvPr/>
        </p:nvSpPr>
        <p:spPr>
          <a:xfrm>
            <a:off x="6688183" y="1034793"/>
            <a:ext cx="5131123" cy="5078313"/>
          </a:xfrm>
          <a:prstGeom prst="rect">
            <a:avLst/>
          </a:prstGeom>
          <a:noFill/>
        </p:spPr>
        <p:txBody>
          <a:bodyPr wrap="square">
            <a:spAutoFit/>
          </a:bodyPr>
          <a:lstStyle/>
          <a:p>
            <a:r>
              <a:rPr lang="en-US" b="1" dirty="0"/>
              <a:t>Recommendation on Suitability</a:t>
            </a:r>
          </a:p>
          <a:p>
            <a:endParaRPr lang="en-US" b="1" dirty="0"/>
          </a:p>
          <a:p>
            <a:pPr marL="285750" indent="-285750">
              <a:buFont typeface="Wingdings" panose="05000000000000000000" pitchFamily="2" charset="2"/>
              <a:buChar char="Ø"/>
            </a:pPr>
            <a:r>
              <a:rPr lang="en-US" b="1" dirty="0"/>
              <a:t>The SVM model is conditionally suitable for adoption. It is very effective at the primary goal of finding at-risk customers (high recall). However, the business must be prepared to accept the low precision, meaning retention offers will be sent to a large number of customers who were not going to churn.</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Given its lower precision and lack of interpretability compared to fine-tuned models like </a:t>
            </a:r>
            <a:r>
              <a:rPr lang="en-US" b="1" dirty="0" err="1"/>
              <a:t>LightGBM</a:t>
            </a:r>
            <a:r>
              <a:rPr lang="en-US" b="1" dirty="0"/>
              <a:t> or </a:t>
            </a:r>
            <a:r>
              <a:rPr lang="en-US" b="1" dirty="0" err="1"/>
              <a:t>XGBoost</a:t>
            </a:r>
            <a:r>
              <a:rPr lang="en-US" b="1" dirty="0"/>
              <a:t>, the SVM would not be the first choice. It is a viable option only if the business strategy prioritizes catching the maximum number of churners above all else, regardless of the cost of outreach to non-churners.</a:t>
            </a:r>
          </a:p>
        </p:txBody>
      </p:sp>
    </p:spTree>
    <p:extLst>
      <p:ext uri="{BB962C8B-B14F-4D97-AF65-F5344CB8AC3E}">
        <p14:creationId xmlns:p14="http://schemas.microsoft.com/office/powerpoint/2010/main" val="182562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EDF00-C375-0314-EC5C-58D501FAA1A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2752768-18C8-4181-4009-057473D18180}"/>
              </a:ext>
            </a:extLst>
          </p:cNvPr>
          <p:cNvSpPr txBox="1">
            <a:spLocks/>
          </p:cNvSpPr>
          <p:nvPr/>
        </p:nvSpPr>
        <p:spPr>
          <a:xfrm>
            <a:off x="0" y="1226820"/>
            <a:ext cx="12191999" cy="563118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F80B4D49-325D-5DA0-BDC2-22877E0BF96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27</a:t>
            </a:fld>
            <a:endParaRPr lang="en-US" b="1" dirty="0"/>
          </a:p>
        </p:txBody>
      </p:sp>
      <p:sp>
        <p:nvSpPr>
          <p:cNvPr id="2" name="Title 2">
            <a:extLst>
              <a:ext uri="{FF2B5EF4-FFF2-40B4-BE49-F238E27FC236}">
                <a16:creationId xmlns:a16="http://schemas.microsoft.com/office/drawing/2014/main" id="{3448AE30-64E5-A245-47A5-4CB0DBEFE729}"/>
              </a:ext>
            </a:extLst>
          </p:cNvPr>
          <p:cNvSpPr txBox="1">
            <a:spLocks/>
          </p:cNvSpPr>
          <p:nvPr/>
        </p:nvSpPr>
        <p:spPr>
          <a:xfrm>
            <a:off x="844322" y="269528"/>
            <a:ext cx="11147381"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a:t>
            </a:r>
          </a:p>
          <a:p>
            <a:pPr>
              <a:lnSpc>
                <a:spcPct val="100000"/>
              </a:lnSpc>
            </a:pPr>
            <a:r>
              <a:rPr lang="en-US" sz="2800" b="1" dirty="0"/>
              <a:t>Neural Network (Multi-layer Perceptron) model</a:t>
            </a:r>
          </a:p>
          <a:p>
            <a:pPr>
              <a:lnSpc>
                <a:spcPct val="100000"/>
              </a:lnSpc>
            </a:pPr>
            <a:r>
              <a:rPr lang="en-US" sz="2800" b="1" dirty="0"/>
              <a:t> </a:t>
            </a:r>
          </a:p>
        </p:txBody>
      </p:sp>
      <p:pic>
        <p:nvPicPr>
          <p:cNvPr id="5" name="Picture 4">
            <a:extLst>
              <a:ext uri="{FF2B5EF4-FFF2-40B4-BE49-F238E27FC236}">
                <a16:creationId xmlns:a16="http://schemas.microsoft.com/office/drawing/2014/main" id="{846B35EE-2333-4FBB-9820-054B7EEC5546}"/>
              </a:ext>
            </a:extLst>
          </p:cNvPr>
          <p:cNvPicPr>
            <a:picLocks noChangeAspect="1"/>
          </p:cNvPicPr>
          <p:nvPr/>
        </p:nvPicPr>
        <p:blipFill>
          <a:blip r:embed="rId3"/>
          <a:stretch>
            <a:fillRect/>
          </a:stretch>
        </p:blipFill>
        <p:spPr>
          <a:xfrm>
            <a:off x="918344" y="1356359"/>
            <a:ext cx="8068901" cy="5101861"/>
          </a:xfrm>
          <a:prstGeom prst="rect">
            <a:avLst/>
          </a:prstGeom>
        </p:spPr>
      </p:pic>
    </p:spTree>
    <p:extLst>
      <p:ext uri="{BB962C8B-B14F-4D97-AF65-F5344CB8AC3E}">
        <p14:creationId xmlns:p14="http://schemas.microsoft.com/office/powerpoint/2010/main" val="310097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B89D5-3F49-34A3-54B8-2C8621FCE04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1A09EA63-FF83-3EB0-A8E8-65A37D3CA950}"/>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30DB6D3D-C535-1A96-B527-E401ED3D0F2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28</a:t>
            </a:fld>
            <a:endParaRPr lang="en-US" b="1" dirty="0"/>
          </a:p>
        </p:txBody>
      </p:sp>
      <p:sp>
        <p:nvSpPr>
          <p:cNvPr id="2" name="Title 2">
            <a:extLst>
              <a:ext uri="{FF2B5EF4-FFF2-40B4-BE49-F238E27FC236}">
                <a16:creationId xmlns:a16="http://schemas.microsoft.com/office/drawing/2014/main" id="{A10CF409-ADB0-FC96-ADE7-50A74C2EE57C}"/>
              </a:ext>
            </a:extLst>
          </p:cNvPr>
          <p:cNvSpPr txBox="1">
            <a:spLocks/>
          </p:cNvSpPr>
          <p:nvPr/>
        </p:nvSpPr>
        <p:spPr>
          <a:xfrm>
            <a:off x="1160608" y="69959"/>
            <a:ext cx="10273154" cy="13330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a:t>
            </a:r>
          </a:p>
          <a:p>
            <a:pPr>
              <a:lnSpc>
                <a:spcPct val="100000"/>
              </a:lnSpc>
            </a:pPr>
            <a:r>
              <a:rPr lang="en-US" sz="2800" b="1" dirty="0"/>
              <a:t>Neural Network (Multi-layer Perceptron) model</a:t>
            </a:r>
          </a:p>
          <a:p>
            <a:pPr>
              <a:lnSpc>
                <a:spcPct val="100000"/>
              </a:lnSpc>
            </a:pPr>
            <a:r>
              <a:rPr lang="en-US" sz="2800" b="1" dirty="0"/>
              <a:t> </a:t>
            </a:r>
          </a:p>
        </p:txBody>
      </p:sp>
      <p:sp>
        <p:nvSpPr>
          <p:cNvPr id="7" name="TextBox 6">
            <a:extLst>
              <a:ext uri="{FF2B5EF4-FFF2-40B4-BE49-F238E27FC236}">
                <a16:creationId xmlns:a16="http://schemas.microsoft.com/office/drawing/2014/main" id="{8C83CF3E-5B9C-E354-C706-C00B06CE917B}"/>
              </a:ext>
            </a:extLst>
          </p:cNvPr>
          <p:cNvSpPr txBox="1"/>
          <p:nvPr/>
        </p:nvSpPr>
        <p:spPr>
          <a:xfrm>
            <a:off x="0" y="948307"/>
            <a:ext cx="11048217" cy="606319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2400" b="1" dirty="0"/>
              <a:t>Neural Network </a:t>
            </a:r>
            <a:r>
              <a:rPr lang="en-US" altLang="en-US" sz="2400" b="1" dirty="0"/>
              <a:t>Model:</a:t>
            </a:r>
          </a:p>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5" name="Picture 4">
            <a:extLst>
              <a:ext uri="{FF2B5EF4-FFF2-40B4-BE49-F238E27FC236}">
                <a16:creationId xmlns:a16="http://schemas.microsoft.com/office/drawing/2014/main" id="{BE2C9492-271C-798D-C85D-2B8FB4293AAE}"/>
              </a:ext>
            </a:extLst>
          </p:cNvPr>
          <p:cNvPicPr>
            <a:picLocks noChangeAspect="1"/>
          </p:cNvPicPr>
          <p:nvPr/>
        </p:nvPicPr>
        <p:blipFill>
          <a:blip r:embed="rId3"/>
          <a:stretch>
            <a:fillRect/>
          </a:stretch>
        </p:blipFill>
        <p:spPr>
          <a:xfrm>
            <a:off x="0" y="2201906"/>
            <a:ext cx="5727940" cy="4809600"/>
          </a:xfrm>
          <a:prstGeom prst="rect">
            <a:avLst/>
          </a:prstGeom>
        </p:spPr>
      </p:pic>
      <p:pic>
        <p:nvPicPr>
          <p:cNvPr id="11" name="Picture 10">
            <a:extLst>
              <a:ext uri="{FF2B5EF4-FFF2-40B4-BE49-F238E27FC236}">
                <a16:creationId xmlns:a16="http://schemas.microsoft.com/office/drawing/2014/main" id="{A68B3A19-32CC-D71D-C294-D630EF7C6A7A}"/>
              </a:ext>
            </a:extLst>
          </p:cNvPr>
          <p:cNvPicPr>
            <a:picLocks noChangeAspect="1"/>
          </p:cNvPicPr>
          <p:nvPr/>
        </p:nvPicPr>
        <p:blipFill>
          <a:blip r:embed="rId4"/>
          <a:stretch>
            <a:fillRect/>
          </a:stretch>
        </p:blipFill>
        <p:spPr>
          <a:xfrm>
            <a:off x="5727940" y="2201905"/>
            <a:ext cx="5745865" cy="4809600"/>
          </a:xfrm>
          <a:prstGeom prst="rect">
            <a:avLst/>
          </a:prstGeom>
        </p:spPr>
      </p:pic>
    </p:spTree>
    <p:extLst>
      <p:ext uri="{BB962C8B-B14F-4D97-AF65-F5344CB8AC3E}">
        <p14:creationId xmlns:p14="http://schemas.microsoft.com/office/powerpoint/2010/main" val="2965063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C13C1-11AA-28F1-658B-B055F5E49DD8}"/>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17360BD4-4901-6DD4-4B02-675F96FE44C8}"/>
              </a:ext>
            </a:extLst>
          </p:cNvPr>
          <p:cNvSpPr txBox="1">
            <a:spLocks/>
          </p:cNvSpPr>
          <p:nvPr/>
        </p:nvSpPr>
        <p:spPr>
          <a:xfrm>
            <a:off x="196645" y="1034793"/>
            <a:ext cx="6240677"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The fine-tuned Neural Network (MLP) model, optimized with sample weighting, is a capable model for identifying customers at risk of churning.</a:t>
            </a:r>
          </a:p>
          <a:p>
            <a:endParaRPr lang="en-US" sz="1600" b="1" dirty="0"/>
          </a:p>
          <a:p>
            <a:r>
              <a:rPr lang="en-US" sz="1600" b="1" dirty="0"/>
              <a:t>1. Good Recall Performance: The model achieves a strong recall of ~87% for the 'Churned' class. This is a very good result, indicating the model successfully flags nearly 9 out of 10 customers who are truly going to churn.</a:t>
            </a:r>
          </a:p>
          <a:p>
            <a:endParaRPr lang="en-US" sz="1600" b="1" dirty="0"/>
          </a:p>
          <a:p>
            <a:r>
              <a:rPr lang="en-US" sz="1600" b="1" dirty="0"/>
              <a:t>2. Significant Precision Trade-off: To achieve this high recall, the model's precision is relatively low at ~55%. This means there is a high number of "false alarms," where customers who were not going to churn are flagged as at-risk.</a:t>
            </a:r>
          </a:p>
          <a:p>
            <a:endParaRPr lang="en-US" sz="1600" b="1" dirty="0"/>
          </a:p>
          <a:p>
            <a:r>
              <a:rPr lang="en-US" sz="1600" b="1" dirty="0"/>
              <a:t>3. "Black Box" Nature: Neural Networks are inherently complex and do not provide a simple, direct way to measure feature importance. It is difficult to explain why the model made a specific prediction, which can be a drawback for business stakeholders who need to understand the drivers of churn.</a:t>
            </a:r>
          </a:p>
        </p:txBody>
      </p:sp>
      <p:sp>
        <p:nvSpPr>
          <p:cNvPr id="3" name="Slide Number Placeholder 2">
            <a:extLst>
              <a:ext uri="{FF2B5EF4-FFF2-40B4-BE49-F238E27FC236}">
                <a16:creationId xmlns:a16="http://schemas.microsoft.com/office/drawing/2014/main" id="{34C2A486-246E-73D0-DE3D-F095F916C9D1}"/>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29</a:t>
            </a:fld>
            <a:endParaRPr lang="en-US" b="1" dirty="0"/>
          </a:p>
        </p:txBody>
      </p:sp>
      <p:sp>
        <p:nvSpPr>
          <p:cNvPr id="2" name="Title 2">
            <a:extLst>
              <a:ext uri="{FF2B5EF4-FFF2-40B4-BE49-F238E27FC236}">
                <a16:creationId xmlns:a16="http://schemas.microsoft.com/office/drawing/2014/main" id="{A92C2737-F555-8AEE-33B5-F944C667C9D4}"/>
              </a:ext>
            </a:extLst>
          </p:cNvPr>
          <p:cNvSpPr txBox="1">
            <a:spLocks/>
          </p:cNvSpPr>
          <p:nvPr/>
        </p:nvSpPr>
        <p:spPr>
          <a:xfrm>
            <a:off x="834669" y="0"/>
            <a:ext cx="10984637" cy="140378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a:t>
            </a:r>
          </a:p>
          <a:p>
            <a:pPr>
              <a:lnSpc>
                <a:spcPct val="100000"/>
              </a:lnSpc>
            </a:pPr>
            <a:r>
              <a:rPr lang="en-US" sz="2800" b="1" dirty="0"/>
              <a:t>Neural Network (MLP)  Machine </a:t>
            </a:r>
            <a:r>
              <a:rPr lang="en-US" altLang="en-US" sz="2800" b="1" dirty="0"/>
              <a:t> </a:t>
            </a:r>
            <a:r>
              <a:rPr lang="en-US" sz="2800" b="1" dirty="0"/>
              <a:t>model analysis</a:t>
            </a:r>
          </a:p>
          <a:p>
            <a:pPr>
              <a:lnSpc>
                <a:spcPct val="100000"/>
              </a:lnSpc>
            </a:pPr>
            <a:r>
              <a:rPr lang="en-US" sz="2800" b="1" dirty="0"/>
              <a:t> </a:t>
            </a:r>
          </a:p>
        </p:txBody>
      </p:sp>
      <p:sp>
        <p:nvSpPr>
          <p:cNvPr id="7" name="TextBox 6">
            <a:extLst>
              <a:ext uri="{FF2B5EF4-FFF2-40B4-BE49-F238E27FC236}">
                <a16:creationId xmlns:a16="http://schemas.microsoft.com/office/drawing/2014/main" id="{BF7EFB2B-B1BE-09FA-87E5-F6B79C07F3AD}"/>
              </a:ext>
            </a:extLst>
          </p:cNvPr>
          <p:cNvSpPr txBox="1"/>
          <p:nvPr/>
        </p:nvSpPr>
        <p:spPr>
          <a:xfrm>
            <a:off x="6688183" y="1034793"/>
            <a:ext cx="5131123" cy="4801314"/>
          </a:xfrm>
          <a:prstGeom prst="rect">
            <a:avLst/>
          </a:prstGeom>
          <a:noFill/>
        </p:spPr>
        <p:txBody>
          <a:bodyPr wrap="square">
            <a:spAutoFit/>
          </a:bodyPr>
          <a:lstStyle/>
          <a:p>
            <a:r>
              <a:rPr lang="en-US" sz="2000" b="1" dirty="0"/>
              <a:t>Recommendation on Suitability</a:t>
            </a:r>
          </a:p>
          <a:p>
            <a:endParaRPr lang="en-US" b="1" dirty="0"/>
          </a:p>
          <a:p>
            <a:endParaRPr lang="en-US" b="1" dirty="0"/>
          </a:p>
          <a:p>
            <a:r>
              <a:rPr lang="en-US" b="1" dirty="0"/>
              <a:t>The Neural Network model is conditionally suitable for adoption. It is highly effective at the main goal of finding at-risk customers (high recall). However, the business must be willing to accept the low precision and the associated costs of targeting a large number of non-churning customers.</a:t>
            </a:r>
          </a:p>
          <a:p>
            <a:endParaRPr lang="en-US" b="1" dirty="0"/>
          </a:p>
          <a:p>
            <a:r>
              <a:rPr lang="en-US" b="1" dirty="0"/>
              <a:t>Due to its "black box" nature and lower precision compared to fine-tuned gradient boosting models, the Neural Network would likely not be the top choice. It is a viable alternative if the primary, overriding business goal is to maximize the number of at-risk customers identified, regardless of the cost or the ability to explain the model's reasoning.</a:t>
            </a:r>
          </a:p>
        </p:txBody>
      </p:sp>
    </p:spTree>
    <p:extLst>
      <p:ext uri="{BB962C8B-B14F-4D97-AF65-F5344CB8AC3E}">
        <p14:creationId xmlns:p14="http://schemas.microsoft.com/office/powerpoint/2010/main" val="258539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7D708-B427-5625-B50B-F6FE9171A5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FF8951-0505-DDCC-2964-A88828E7CD41}"/>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3</a:t>
            </a:fld>
            <a:endParaRPr lang="en-US" b="1" dirty="0"/>
          </a:p>
        </p:txBody>
      </p:sp>
      <p:sp>
        <p:nvSpPr>
          <p:cNvPr id="2" name="Title 2">
            <a:extLst>
              <a:ext uri="{FF2B5EF4-FFF2-40B4-BE49-F238E27FC236}">
                <a16:creationId xmlns:a16="http://schemas.microsoft.com/office/drawing/2014/main" id="{F9244B0B-4513-77C1-1EE1-8A72D35A92A6}"/>
              </a:ext>
            </a:extLst>
          </p:cNvPr>
          <p:cNvSpPr>
            <a:spLocks noGrp="1"/>
          </p:cNvSpPr>
          <p:nvPr>
            <p:ph type="title"/>
          </p:nvPr>
        </p:nvSpPr>
        <p:spPr>
          <a:xfrm>
            <a:off x="0" y="14169"/>
            <a:ext cx="8138424" cy="1325563"/>
          </a:xfrm>
          <a:solidFill>
            <a:schemeClr val="bg2"/>
          </a:solidFill>
        </p:spPr>
        <p:txBody>
          <a:bodyPr>
            <a:noAutofit/>
          </a:bodyPr>
          <a:lstStyle/>
          <a:p>
            <a:r>
              <a:rPr lang="en-US" sz="4000" b="1" dirty="0"/>
              <a:t>Data Preparation Inspection</a:t>
            </a:r>
          </a:p>
        </p:txBody>
      </p:sp>
      <p:sp>
        <p:nvSpPr>
          <p:cNvPr id="8" name="Title 2">
            <a:extLst>
              <a:ext uri="{FF2B5EF4-FFF2-40B4-BE49-F238E27FC236}">
                <a16:creationId xmlns:a16="http://schemas.microsoft.com/office/drawing/2014/main" id="{9E902EC7-DC0B-7A49-5363-8F456B6989E7}"/>
              </a:ext>
            </a:extLst>
          </p:cNvPr>
          <p:cNvSpPr txBox="1">
            <a:spLocks/>
          </p:cNvSpPr>
          <p:nvPr/>
        </p:nvSpPr>
        <p:spPr>
          <a:xfrm>
            <a:off x="280025" y="963828"/>
            <a:ext cx="7858399" cy="589417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b="1" dirty="0"/>
          </a:p>
        </p:txBody>
      </p:sp>
      <p:sp>
        <p:nvSpPr>
          <p:cNvPr id="9" name="Text Placeholder 3">
            <a:extLst>
              <a:ext uri="{FF2B5EF4-FFF2-40B4-BE49-F238E27FC236}">
                <a16:creationId xmlns:a16="http://schemas.microsoft.com/office/drawing/2014/main" id="{19F95485-20E0-E1CB-0E62-600BA59BB194}"/>
              </a:ext>
            </a:extLst>
          </p:cNvPr>
          <p:cNvSpPr txBox="1">
            <a:spLocks/>
          </p:cNvSpPr>
          <p:nvPr/>
        </p:nvSpPr>
        <p:spPr bwMode="white">
          <a:xfrm>
            <a:off x="0" y="963828"/>
            <a:ext cx="9700334"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dirty="0"/>
              <a:t>Code Snippets - Load dataset and inspection</a:t>
            </a:r>
          </a:p>
        </p:txBody>
      </p:sp>
      <p:pic>
        <p:nvPicPr>
          <p:cNvPr id="14" name="Picture 13">
            <a:extLst>
              <a:ext uri="{FF2B5EF4-FFF2-40B4-BE49-F238E27FC236}">
                <a16:creationId xmlns:a16="http://schemas.microsoft.com/office/drawing/2014/main" id="{38C266AC-FCC7-77EE-DDEC-9B1E514C1938}"/>
              </a:ext>
            </a:extLst>
          </p:cNvPr>
          <p:cNvPicPr>
            <a:picLocks noChangeAspect="1"/>
          </p:cNvPicPr>
          <p:nvPr/>
        </p:nvPicPr>
        <p:blipFill>
          <a:blip r:embed="rId3"/>
          <a:stretch>
            <a:fillRect/>
          </a:stretch>
        </p:blipFill>
        <p:spPr>
          <a:xfrm>
            <a:off x="1336917" y="2717299"/>
            <a:ext cx="4446630" cy="3932077"/>
          </a:xfrm>
          <a:prstGeom prst="rect">
            <a:avLst/>
          </a:prstGeom>
        </p:spPr>
      </p:pic>
      <p:pic>
        <p:nvPicPr>
          <p:cNvPr id="16" name="Picture 15">
            <a:extLst>
              <a:ext uri="{FF2B5EF4-FFF2-40B4-BE49-F238E27FC236}">
                <a16:creationId xmlns:a16="http://schemas.microsoft.com/office/drawing/2014/main" id="{75ADFE43-A023-73A2-9430-9F22E9D59663}"/>
              </a:ext>
            </a:extLst>
          </p:cNvPr>
          <p:cNvPicPr>
            <a:picLocks noChangeAspect="1"/>
          </p:cNvPicPr>
          <p:nvPr/>
        </p:nvPicPr>
        <p:blipFill>
          <a:blip r:embed="rId4"/>
          <a:stretch>
            <a:fillRect/>
          </a:stretch>
        </p:blipFill>
        <p:spPr>
          <a:xfrm>
            <a:off x="7466312" y="780432"/>
            <a:ext cx="3806877" cy="5387850"/>
          </a:xfrm>
          <a:prstGeom prst="rect">
            <a:avLst/>
          </a:prstGeom>
        </p:spPr>
      </p:pic>
      <p:sp>
        <p:nvSpPr>
          <p:cNvPr id="17" name="TextBox 16">
            <a:extLst>
              <a:ext uri="{FF2B5EF4-FFF2-40B4-BE49-F238E27FC236}">
                <a16:creationId xmlns:a16="http://schemas.microsoft.com/office/drawing/2014/main" id="{F7CE0779-5B13-9A72-60F2-5D8FB071F237}"/>
              </a:ext>
            </a:extLst>
          </p:cNvPr>
          <p:cNvSpPr txBox="1"/>
          <p:nvPr/>
        </p:nvSpPr>
        <p:spPr>
          <a:xfrm>
            <a:off x="280024" y="1695457"/>
            <a:ext cx="7858399" cy="1015663"/>
          </a:xfrm>
          <a:prstGeom prst="rect">
            <a:avLst/>
          </a:prstGeom>
          <a:noFill/>
        </p:spPr>
        <p:txBody>
          <a:bodyPr wrap="square" rtlCol="0">
            <a:spAutoFit/>
          </a:bodyPr>
          <a:lstStyle/>
          <a:p>
            <a:r>
              <a:rPr lang="en-US" sz="2000" b="1" dirty="0"/>
              <a:t># Df.info()  </a:t>
            </a:r>
          </a:p>
          <a:p>
            <a:r>
              <a:rPr lang="en-US" sz="2000" b="1" dirty="0"/>
              <a:t># </a:t>
            </a:r>
            <a:r>
              <a:rPr lang="en-US" sz="2000" b="1" dirty="0" err="1"/>
              <a:t>missing_values</a:t>
            </a:r>
            <a:r>
              <a:rPr lang="en-US" sz="2000" b="1" dirty="0"/>
              <a:t> = </a:t>
            </a:r>
            <a:r>
              <a:rPr lang="en-US" sz="2000" b="1" dirty="0" err="1"/>
              <a:t>df.isnull</a:t>
            </a:r>
            <a:r>
              <a:rPr lang="en-US" sz="2000" b="1" dirty="0"/>
              <a:t>().sum()</a:t>
            </a:r>
          </a:p>
          <a:p>
            <a:r>
              <a:rPr lang="en-US" sz="2000" b="1" dirty="0"/>
              <a:t># </a:t>
            </a:r>
            <a:r>
              <a:rPr lang="en-US" sz="2000" b="1" dirty="0" err="1"/>
              <a:t>remaining_missing</a:t>
            </a:r>
            <a:r>
              <a:rPr lang="en-US" sz="2000" b="1" dirty="0"/>
              <a:t> = </a:t>
            </a:r>
            <a:r>
              <a:rPr lang="en-US" sz="2000" b="1" dirty="0" err="1"/>
              <a:t>missing_values</a:t>
            </a:r>
            <a:r>
              <a:rPr lang="en-US" sz="2000" b="1" dirty="0"/>
              <a:t>[</a:t>
            </a:r>
            <a:r>
              <a:rPr lang="en-US" sz="2000" b="1" dirty="0" err="1"/>
              <a:t>missing_values</a:t>
            </a:r>
            <a:r>
              <a:rPr lang="en-US" sz="2000" b="1" dirty="0"/>
              <a:t> &gt; 0]</a:t>
            </a:r>
          </a:p>
        </p:txBody>
      </p:sp>
    </p:spTree>
    <p:extLst>
      <p:ext uri="{BB962C8B-B14F-4D97-AF65-F5344CB8AC3E}">
        <p14:creationId xmlns:p14="http://schemas.microsoft.com/office/powerpoint/2010/main" val="238642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A082A-6C4C-9FD3-683C-2B7B8F4D50D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B8A9F96-6EE9-2B51-51E3-8534F488275E}"/>
              </a:ext>
            </a:extLst>
          </p:cNvPr>
          <p:cNvSpPr txBox="1">
            <a:spLocks/>
          </p:cNvSpPr>
          <p:nvPr/>
        </p:nvSpPr>
        <p:spPr>
          <a:xfrm>
            <a:off x="0" y="1187631"/>
            <a:ext cx="12191999" cy="563118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9214060-B1E7-7C00-0C6C-CD5A49CFD50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30</a:t>
            </a:fld>
            <a:endParaRPr lang="en-US" b="1" dirty="0"/>
          </a:p>
        </p:txBody>
      </p:sp>
      <p:sp>
        <p:nvSpPr>
          <p:cNvPr id="2" name="Title 2">
            <a:extLst>
              <a:ext uri="{FF2B5EF4-FFF2-40B4-BE49-F238E27FC236}">
                <a16:creationId xmlns:a16="http://schemas.microsoft.com/office/drawing/2014/main" id="{4D4A39AD-1418-541D-588E-396E51F9869F}"/>
              </a:ext>
            </a:extLst>
          </p:cNvPr>
          <p:cNvSpPr txBox="1">
            <a:spLocks/>
          </p:cNvSpPr>
          <p:nvPr/>
        </p:nvSpPr>
        <p:spPr>
          <a:xfrm>
            <a:off x="1549717" y="-22860"/>
            <a:ext cx="11147381"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Logistic Regression model</a:t>
            </a:r>
          </a:p>
          <a:p>
            <a:pPr>
              <a:lnSpc>
                <a:spcPct val="100000"/>
              </a:lnSpc>
            </a:pPr>
            <a:r>
              <a:rPr lang="en-US" sz="2800" b="1" dirty="0"/>
              <a:t> </a:t>
            </a:r>
          </a:p>
        </p:txBody>
      </p:sp>
      <p:pic>
        <p:nvPicPr>
          <p:cNvPr id="6" name="Picture 5">
            <a:extLst>
              <a:ext uri="{FF2B5EF4-FFF2-40B4-BE49-F238E27FC236}">
                <a16:creationId xmlns:a16="http://schemas.microsoft.com/office/drawing/2014/main" id="{E27CE0E2-3BB2-1CB1-7871-F4E358B1F9F0}"/>
              </a:ext>
            </a:extLst>
          </p:cNvPr>
          <p:cNvPicPr>
            <a:picLocks noChangeAspect="1"/>
          </p:cNvPicPr>
          <p:nvPr/>
        </p:nvPicPr>
        <p:blipFill>
          <a:blip r:embed="rId3"/>
          <a:stretch>
            <a:fillRect/>
          </a:stretch>
        </p:blipFill>
        <p:spPr>
          <a:xfrm>
            <a:off x="1400446" y="1191984"/>
            <a:ext cx="8723267" cy="5126043"/>
          </a:xfrm>
          <a:prstGeom prst="rect">
            <a:avLst/>
          </a:prstGeom>
        </p:spPr>
      </p:pic>
    </p:spTree>
    <p:extLst>
      <p:ext uri="{BB962C8B-B14F-4D97-AF65-F5344CB8AC3E}">
        <p14:creationId xmlns:p14="http://schemas.microsoft.com/office/powerpoint/2010/main" val="1243634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0AC03-8074-D1A3-3498-DF79B11577F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F677DA64-4EB7-A6D4-E73F-947418480262}"/>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449212D-BD30-1DD2-F3E4-D83074A9922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31</a:t>
            </a:fld>
            <a:endParaRPr lang="en-US" b="1" dirty="0"/>
          </a:p>
        </p:txBody>
      </p:sp>
      <p:sp>
        <p:nvSpPr>
          <p:cNvPr id="2" name="Title 2">
            <a:extLst>
              <a:ext uri="{FF2B5EF4-FFF2-40B4-BE49-F238E27FC236}">
                <a16:creationId xmlns:a16="http://schemas.microsoft.com/office/drawing/2014/main" id="{D8DC99AF-7D14-5D57-05E9-9803FF276293}"/>
              </a:ext>
            </a:extLst>
          </p:cNvPr>
          <p:cNvSpPr txBox="1">
            <a:spLocks/>
          </p:cNvSpPr>
          <p:nvPr/>
        </p:nvSpPr>
        <p:spPr>
          <a:xfrm>
            <a:off x="1160608" y="69959"/>
            <a:ext cx="10273154" cy="13330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Logistic Regression model</a:t>
            </a:r>
          </a:p>
          <a:p>
            <a:pPr>
              <a:lnSpc>
                <a:spcPct val="100000"/>
              </a:lnSpc>
            </a:pPr>
            <a:r>
              <a:rPr lang="en-US" sz="2800" b="1" dirty="0"/>
              <a:t> </a:t>
            </a:r>
          </a:p>
        </p:txBody>
      </p:sp>
      <p:sp>
        <p:nvSpPr>
          <p:cNvPr id="7" name="TextBox 6">
            <a:extLst>
              <a:ext uri="{FF2B5EF4-FFF2-40B4-BE49-F238E27FC236}">
                <a16:creationId xmlns:a16="http://schemas.microsoft.com/office/drawing/2014/main" id="{C2949737-F9EF-354C-3F27-7C23032107F6}"/>
              </a:ext>
            </a:extLst>
          </p:cNvPr>
          <p:cNvSpPr txBox="1"/>
          <p:nvPr/>
        </p:nvSpPr>
        <p:spPr>
          <a:xfrm>
            <a:off x="0" y="948307"/>
            <a:ext cx="11048217" cy="606319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2400" b="1" dirty="0"/>
              <a:t>Logistic Regression </a:t>
            </a:r>
            <a:r>
              <a:rPr lang="en-US" altLang="en-US" sz="2400" b="1" dirty="0"/>
              <a:t>Model:</a:t>
            </a:r>
          </a:p>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6" name="Picture 5">
            <a:extLst>
              <a:ext uri="{FF2B5EF4-FFF2-40B4-BE49-F238E27FC236}">
                <a16:creationId xmlns:a16="http://schemas.microsoft.com/office/drawing/2014/main" id="{9B295515-EB78-561F-D7BD-E8533C67B41D}"/>
              </a:ext>
            </a:extLst>
          </p:cNvPr>
          <p:cNvPicPr>
            <a:picLocks noChangeAspect="1"/>
          </p:cNvPicPr>
          <p:nvPr/>
        </p:nvPicPr>
        <p:blipFill>
          <a:blip r:embed="rId3"/>
          <a:stretch>
            <a:fillRect/>
          </a:stretch>
        </p:blipFill>
        <p:spPr>
          <a:xfrm>
            <a:off x="-1" y="2157920"/>
            <a:ext cx="5915307" cy="4853585"/>
          </a:xfrm>
          <a:prstGeom prst="rect">
            <a:avLst/>
          </a:prstGeom>
        </p:spPr>
      </p:pic>
      <p:pic>
        <p:nvPicPr>
          <p:cNvPr id="10" name="Picture 9">
            <a:extLst>
              <a:ext uri="{FF2B5EF4-FFF2-40B4-BE49-F238E27FC236}">
                <a16:creationId xmlns:a16="http://schemas.microsoft.com/office/drawing/2014/main" id="{1C4A7399-D1E8-0EFD-1BBD-E307EB199B1A}"/>
              </a:ext>
            </a:extLst>
          </p:cNvPr>
          <p:cNvPicPr>
            <a:picLocks noChangeAspect="1"/>
          </p:cNvPicPr>
          <p:nvPr/>
        </p:nvPicPr>
        <p:blipFill>
          <a:blip r:embed="rId4"/>
          <a:stretch>
            <a:fillRect/>
          </a:stretch>
        </p:blipFill>
        <p:spPr>
          <a:xfrm>
            <a:off x="5915306" y="2157919"/>
            <a:ext cx="5518456" cy="4688973"/>
          </a:xfrm>
          <a:prstGeom prst="rect">
            <a:avLst/>
          </a:prstGeom>
        </p:spPr>
      </p:pic>
      <p:pic>
        <p:nvPicPr>
          <p:cNvPr id="13" name="Picture 12">
            <a:extLst>
              <a:ext uri="{FF2B5EF4-FFF2-40B4-BE49-F238E27FC236}">
                <a16:creationId xmlns:a16="http://schemas.microsoft.com/office/drawing/2014/main" id="{CCE104F8-7C84-BAFF-CD73-DB4F2CA014A9}"/>
              </a:ext>
            </a:extLst>
          </p:cNvPr>
          <p:cNvPicPr>
            <a:picLocks noChangeAspect="1"/>
          </p:cNvPicPr>
          <p:nvPr/>
        </p:nvPicPr>
        <p:blipFill>
          <a:blip r:embed="rId5"/>
          <a:stretch>
            <a:fillRect/>
          </a:stretch>
        </p:blipFill>
        <p:spPr>
          <a:xfrm>
            <a:off x="9523562" y="1"/>
            <a:ext cx="2685262" cy="2125234"/>
          </a:xfrm>
          <a:prstGeom prst="rect">
            <a:avLst/>
          </a:prstGeom>
        </p:spPr>
      </p:pic>
    </p:spTree>
    <p:extLst>
      <p:ext uri="{BB962C8B-B14F-4D97-AF65-F5344CB8AC3E}">
        <p14:creationId xmlns:p14="http://schemas.microsoft.com/office/powerpoint/2010/main" val="2686603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DCA10-95D2-9869-09E2-745474F3107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777A4C7-2D96-CA6C-FD6A-B1707E2536B7}"/>
              </a:ext>
            </a:extLst>
          </p:cNvPr>
          <p:cNvSpPr txBox="1">
            <a:spLocks/>
          </p:cNvSpPr>
          <p:nvPr/>
        </p:nvSpPr>
        <p:spPr>
          <a:xfrm>
            <a:off x="275022" y="852230"/>
            <a:ext cx="6240677"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The fine-tuned Logistic Regression model performs reasonably well as a baseline, with its main strength being interpretability.</a:t>
            </a:r>
          </a:p>
          <a:p>
            <a:endParaRPr lang="en-US" sz="1600" b="1" dirty="0"/>
          </a:p>
          <a:p>
            <a:r>
              <a:rPr lang="en-US" sz="1600" b="1" dirty="0"/>
              <a:t>1. Good Recall: By balancing class weights, the model achieves a recall of ~84% for the 'Churned' class. This is a strong result, indicating the model correctly identifies over 8 out of 10 customers who are actually at risk of leaving.</a:t>
            </a:r>
          </a:p>
          <a:p>
            <a:endParaRPr lang="en-US" sz="1600" b="1" dirty="0"/>
          </a:p>
          <a:p>
            <a:r>
              <a:rPr lang="en-US" sz="1600" b="1" dirty="0"/>
              <a:t>2. Moderate Precision: The trade-off for this high recall is a precision of ~60%. This means that when the model predicts a customer will churn, it is correct about 60% of the time. While this is a reasonable balance, other models have shown higher precision.</a:t>
            </a:r>
          </a:p>
          <a:p>
            <a:endParaRPr lang="en-US" sz="1600" b="1" dirty="0"/>
          </a:p>
          <a:p>
            <a:r>
              <a:rPr lang="en-US" sz="1600" b="1" dirty="0"/>
              <a:t>3. High Interpretability: The key advantage of Logistic Regression is its transparency. The coefficient plot clearly shows which factors increase the likelihood of churn (positive coefficients, like "</a:t>
            </a:r>
            <a:r>
              <a:rPr lang="en-US" sz="1600" b="1" dirty="0" err="1"/>
              <a:t>Contract_Month</a:t>
            </a:r>
            <a:r>
              <a:rPr lang="en-US" sz="1600" b="1" dirty="0"/>
              <a:t>-to-month") and which decrease it (negative coefficients, like a long tenure).</a:t>
            </a:r>
          </a:p>
        </p:txBody>
      </p:sp>
      <p:sp>
        <p:nvSpPr>
          <p:cNvPr id="3" name="Slide Number Placeholder 2">
            <a:extLst>
              <a:ext uri="{FF2B5EF4-FFF2-40B4-BE49-F238E27FC236}">
                <a16:creationId xmlns:a16="http://schemas.microsoft.com/office/drawing/2014/main" id="{13F04F75-B2B6-D07A-569B-209528B4BCE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32</a:t>
            </a:fld>
            <a:endParaRPr lang="en-US" b="1" dirty="0"/>
          </a:p>
        </p:txBody>
      </p:sp>
      <p:sp>
        <p:nvSpPr>
          <p:cNvPr id="2" name="Title 2">
            <a:extLst>
              <a:ext uri="{FF2B5EF4-FFF2-40B4-BE49-F238E27FC236}">
                <a16:creationId xmlns:a16="http://schemas.microsoft.com/office/drawing/2014/main" id="{E5B5D5DD-D1F0-2EF6-09D7-7D19B26F4500}"/>
              </a:ext>
            </a:extLst>
          </p:cNvPr>
          <p:cNvSpPr txBox="1">
            <a:spLocks/>
          </p:cNvSpPr>
          <p:nvPr/>
        </p:nvSpPr>
        <p:spPr>
          <a:xfrm>
            <a:off x="1383309" y="0"/>
            <a:ext cx="10984637" cy="1091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Logistic Regression model analysis</a:t>
            </a:r>
          </a:p>
          <a:p>
            <a:pPr>
              <a:lnSpc>
                <a:spcPct val="100000"/>
              </a:lnSpc>
            </a:pPr>
            <a:r>
              <a:rPr lang="en-US" sz="2800" b="1" dirty="0"/>
              <a:t> </a:t>
            </a:r>
          </a:p>
        </p:txBody>
      </p:sp>
      <p:sp>
        <p:nvSpPr>
          <p:cNvPr id="7" name="TextBox 6">
            <a:extLst>
              <a:ext uri="{FF2B5EF4-FFF2-40B4-BE49-F238E27FC236}">
                <a16:creationId xmlns:a16="http://schemas.microsoft.com/office/drawing/2014/main" id="{ADE3EEFB-D229-B8B1-3A69-E1C39E869423}"/>
              </a:ext>
            </a:extLst>
          </p:cNvPr>
          <p:cNvSpPr txBox="1"/>
          <p:nvPr/>
        </p:nvSpPr>
        <p:spPr>
          <a:xfrm>
            <a:off x="6688183" y="852230"/>
            <a:ext cx="5131123" cy="4801314"/>
          </a:xfrm>
          <a:prstGeom prst="rect">
            <a:avLst/>
          </a:prstGeom>
          <a:noFill/>
        </p:spPr>
        <p:txBody>
          <a:bodyPr wrap="square">
            <a:spAutoFit/>
          </a:bodyPr>
          <a:lstStyle/>
          <a:p>
            <a:r>
              <a:rPr lang="en-US" sz="2000" b="1" dirty="0"/>
              <a:t>Recommendation on Suitability</a:t>
            </a:r>
          </a:p>
          <a:p>
            <a:endParaRPr lang="en-US" b="1" dirty="0"/>
          </a:p>
          <a:p>
            <a:endParaRPr lang="en-US" b="1" dirty="0"/>
          </a:p>
          <a:p>
            <a:pPr marL="285750" indent="-285750">
              <a:buFont typeface="Wingdings" panose="05000000000000000000" pitchFamily="2" charset="2"/>
              <a:buChar char="Ø"/>
            </a:pPr>
            <a:r>
              <a:rPr lang="en-US" b="1" dirty="0"/>
              <a:t>The Logistic Regression model is highly recommended as a baseline model for this churn prediction task. While it may not have the highest predictive accuracy compared to more complex models like </a:t>
            </a:r>
            <a:r>
              <a:rPr lang="en-US" b="1" dirty="0" err="1"/>
              <a:t>LightGBM</a:t>
            </a:r>
            <a:r>
              <a:rPr lang="en-US" b="1" dirty="0"/>
              <a:t> or </a:t>
            </a:r>
            <a:r>
              <a:rPr lang="en-US" b="1" dirty="0" err="1"/>
              <a:t>CatBoost</a:t>
            </a:r>
            <a:r>
              <a:rPr lang="en-US" b="1" dirty="0"/>
              <a:t>, its value lies in its simplicity and high interpretability.</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It provides clear, actionable insights into the drivers of churn that can be easily explained to business stakeholders. This makes it an excellent starting point for any churn analysis project before moving on to more complex, "black-box" models.</a:t>
            </a:r>
          </a:p>
        </p:txBody>
      </p:sp>
    </p:spTree>
    <p:extLst>
      <p:ext uri="{BB962C8B-B14F-4D97-AF65-F5344CB8AC3E}">
        <p14:creationId xmlns:p14="http://schemas.microsoft.com/office/powerpoint/2010/main" val="1304075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E1C11-06E1-0382-1946-6711BF40135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6740184-1312-902A-236F-80BEAC9041E5}"/>
              </a:ext>
            </a:extLst>
          </p:cNvPr>
          <p:cNvSpPr txBox="1">
            <a:spLocks/>
          </p:cNvSpPr>
          <p:nvPr/>
        </p:nvSpPr>
        <p:spPr>
          <a:xfrm>
            <a:off x="0" y="1187631"/>
            <a:ext cx="12191999" cy="563118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7BF5F4EF-ABF9-8F3A-BC73-E0ACCC0E4EE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33</a:t>
            </a:fld>
            <a:endParaRPr lang="en-US" b="1" dirty="0"/>
          </a:p>
        </p:txBody>
      </p:sp>
      <p:sp>
        <p:nvSpPr>
          <p:cNvPr id="2" name="Title 2">
            <a:extLst>
              <a:ext uri="{FF2B5EF4-FFF2-40B4-BE49-F238E27FC236}">
                <a16:creationId xmlns:a16="http://schemas.microsoft.com/office/drawing/2014/main" id="{D0DA6E4F-570B-C60A-73BA-2A853602133F}"/>
              </a:ext>
            </a:extLst>
          </p:cNvPr>
          <p:cNvSpPr txBox="1">
            <a:spLocks/>
          </p:cNvSpPr>
          <p:nvPr/>
        </p:nvSpPr>
        <p:spPr>
          <a:xfrm>
            <a:off x="671925" y="13063"/>
            <a:ext cx="11147381"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Gradient Boosting Machine (GBM) model</a:t>
            </a:r>
          </a:p>
          <a:p>
            <a:pPr>
              <a:lnSpc>
                <a:spcPct val="100000"/>
              </a:lnSpc>
            </a:pPr>
            <a:r>
              <a:rPr lang="en-US" sz="2800" b="1" dirty="0"/>
              <a:t> </a:t>
            </a:r>
          </a:p>
        </p:txBody>
      </p:sp>
      <p:pic>
        <p:nvPicPr>
          <p:cNvPr id="5" name="Picture 4">
            <a:extLst>
              <a:ext uri="{FF2B5EF4-FFF2-40B4-BE49-F238E27FC236}">
                <a16:creationId xmlns:a16="http://schemas.microsoft.com/office/drawing/2014/main" id="{1EFF7E63-6D68-CF40-F6E6-B4A5B9ADAB38}"/>
              </a:ext>
            </a:extLst>
          </p:cNvPr>
          <p:cNvPicPr>
            <a:picLocks noChangeAspect="1"/>
          </p:cNvPicPr>
          <p:nvPr/>
        </p:nvPicPr>
        <p:blipFill>
          <a:blip r:embed="rId3"/>
          <a:stretch>
            <a:fillRect/>
          </a:stretch>
        </p:blipFill>
        <p:spPr>
          <a:xfrm>
            <a:off x="732884" y="1187631"/>
            <a:ext cx="7836349" cy="5270878"/>
          </a:xfrm>
          <a:prstGeom prst="rect">
            <a:avLst/>
          </a:prstGeom>
        </p:spPr>
      </p:pic>
    </p:spTree>
    <p:extLst>
      <p:ext uri="{BB962C8B-B14F-4D97-AF65-F5344CB8AC3E}">
        <p14:creationId xmlns:p14="http://schemas.microsoft.com/office/powerpoint/2010/main" val="2928394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42D95-83CB-6FBC-64E3-76F994F542F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A5AF1906-D95B-1A1D-2B5D-60FF638B59DC}"/>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A4C01166-69B3-9EC1-3BD0-B6B17BDAEDF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34</a:t>
            </a:fld>
            <a:endParaRPr lang="en-US" b="1" dirty="0"/>
          </a:p>
        </p:txBody>
      </p:sp>
      <p:sp>
        <p:nvSpPr>
          <p:cNvPr id="2" name="Title 2">
            <a:extLst>
              <a:ext uri="{FF2B5EF4-FFF2-40B4-BE49-F238E27FC236}">
                <a16:creationId xmlns:a16="http://schemas.microsoft.com/office/drawing/2014/main" id="{A27BD1E9-02E4-6B2D-F595-3DD50F5BD093}"/>
              </a:ext>
            </a:extLst>
          </p:cNvPr>
          <p:cNvSpPr txBox="1">
            <a:spLocks/>
          </p:cNvSpPr>
          <p:nvPr/>
        </p:nvSpPr>
        <p:spPr>
          <a:xfrm>
            <a:off x="233145" y="69959"/>
            <a:ext cx="11144604" cy="713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Gradient Boosting machine (GBM) Model </a:t>
            </a:r>
          </a:p>
        </p:txBody>
      </p:sp>
      <p:sp>
        <p:nvSpPr>
          <p:cNvPr id="7" name="TextBox 6">
            <a:extLst>
              <a:ext uri="{FF2B5EF4-FFF2-40B4-BE49-F238E27FC236}">
                <a16:creationId xmlns:a16="http://schemas.microsoft.com/office/drawing/2014/main" id="{51D8BC66-2D75-7BD0-76D9-FF2ACFEEE5CE}"/>
              </a:ext>
            </a:extLst>
          </p:cNvPr>
          <p:cNvSpPr txBox="1"/>
          <p:nvPr/>
        </p:nvSpPr>
        <p:spPr>
          <a:xfrm>
            <a:off x="0" y="948307"/>
            <a:ext cx="11048217" cy="5632311"/>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5" name="Picture 4">
            <a:extLst>
              <a:ext uri="{FF2B5EF4-FFF2-40B4-BE49-F238E27FC236}">
                <a16:creationId xmlns:a16="http://schemas.microsoft.com/office/drawing/2014/main" id="{BDAE1C5D-8BFB-5611-37DA-A097A7045A94}"/>
              </a:ext>
            </a:extLst>
          </p:cNvPr>
          <p:cNvPicPr>
            <a:picLocks noChangeAspect="1"/>
          </p:cNvPicPr>
          <p:nvPr/>
        </p:nvPicPr>
        <p:blipFill>
          <a:blip r:embed="rId3"/>
          <a:stretch>
            <a:fillRect/>
          </a:stretch>
        </p:blipFill>
        <p:spPr>
          <a:xfrm>
            <a:off x="0" y="1765257"/>
            <a:ext cx="6052754" cy="5092743"/>
          </a:xfrm>
          <a:prstGeom prst="rect">
            <a:avLst/>
          </a:prstGeom>
        </p:spPr>
      </p:pic>
      <p:pic>
        <p:nvPicPr>
          <p:cNvPr id="11" name="Picture 10">
            <a:extLst>
              <a:ext uri="{FF2B5EF4-FFF2-40B4-BE49-F238E27FC236}">
                <a16:creationId xmlns:a16="http://schemas.microsoft.com/office/drawing/2014/main" id="{2F703168-3357-D75A-38F4-E2F7A71904C0}"/>
              </a:ext>
            </a:extLst>
          </p:cNvPr>
          <p:cNvPicPr>
            <a:picLocks noChangeAspect="1"/>
          </p:cNvPicPr>
          <p:nvPr/>
        </p:nvPicPr>
        <p:blipFill>
          <a:blip r:embed="rId4"/>
          <a:stretch>
            <a:fillRect/>
          </a:stretch>
        </p:blipFill>
        <p:spPr>
          <a:xfrm>
            <a:off x="6096000" y="2730137"/>
            <a:ext cx="6126276" cy="4127863"/>
          </a:xfrm>
          <a:prstGeom prst="rect">
            <a:avLst/>
          </a:prstGeom>
        </p:spPr>
      </p:pic>
      <p:pic>
        <p:nvPicPr>
          <p:cNvPr id="14" name="Picture 13">
            <a:extLst>
              <a:ext uri="{FF2B5EF4-FFF2-40B4-BE49-F238E27FC236}">
                <a16:creationId xmlns:a16="http://schemas.microsoft.com/office/drawing/2014/main" id="{7BE5C2BF-7DA2-02DE-73E0-BEC29D7C90D5}"/>
              </a:ext>
            </a:extLst>
          </p:cNvPr>
          <p:cNvPicPr>
            <a:picLocks noChangeAspect="1"/>
          </p:cNvPicPr>
          <p:nvPr/>
        </p:nvPicPr>
        <p:blipFill>
          <a:blip r:embed="rId5"/>
          <a:stretch>
            <a:fillRect/>
          </a:stretch>
        </p:blipFill>
        <p:spPr>
          <a:xfrm>
            <a:off x="7824651" y="810286"/>
            <a:ext cx="3994655" cy="1754178"/>
          </a:xfrm>
          <a:prstGeom prst="rect">
            <a:avLst/>
          </a:prstGeom>
        </p:spPr>
      </p:pic>
    </p:spTree>
    <p:extLst>
      <p:ext uri="{BB962C8B-B14F-4D97-AF65-F5344CB8AC3E}">
        <p14:creationId xmlns:p14="http://schemas.microsoft.com/office/powerpoint/2010/main" val="731843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F67C-71D0-DFF9-783A-E5874D56210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14C4D2E7-61A6-4EFE-E74C-1EDD449D4734}"/>
              </a:ext>
            </a:extLst>
          </p:cNvPr>
          <p:cNvSpPr txBox="1">
            <a:spLocks/>
          </p:cNvSpPr>
          <p:nvPr/>
        </p:nvSpPr>
        <p:spPr>
          <a:xfrm>
            <a:off x="275022" y="852230"/>
            <a:ext cx="6240677"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The fine-tuned Logistic Regression model performs reasonably well as a baseline, with its main strength being interpretability.</a:t>
            </a:r>
          </a:p>
          <a:p>
            <a:endParaRPr lang="en-US" sz="1600" b="1" dirty="0"/>
          </a:p>
          <a:p>
            <a:r>
              <a:rPr lang="en-US" sz="1600" b="1" dirty="0"/>
              <a:t>1. Good Recall: By balancing class weights, the model achieves a recall of ~84% for the 'Churned' class. This is a strong result, indicating the model correctly identifies over 8 out of 10 customers who are actually at risk of leaving.</a:t>
            </a:r>
          </a:p>
          <a:p>
            <a:endParaRPr lang="en-US" sz="1600" b="1" dirty="0"/>
          </a:p>
          <a:p>
            <a:r>
              <a:rPr lang="en-US" sz="1600" b="1" dirty="0"/>
              <a:t>2. Moderate Precision: The trade-off for this high recall is a precision of ~60%. This means that when the model predicts a customer will churn, it is correct about 60% of the time. While this is a reasonable balance, other models have shown higher precision.</a:t>
            </a:r>
          </a:p>
          <a:p>
            <a:endParaRPr lang="en-US" sz="1600" b="1" dirty="0"/>
          </a:p>
          <a:p>
            <a:r>
              <a:rPr lang="en-US" sz="1600" b="1" dirty="0"/>
              <a:t>3. High Interpretability: The key advantage of Logistic Regression is its transparency. The coefficient plot clearly shows which factors increase the likelihood of churn (positive coefficients, like "</a:t>
            </a:r>
            <a:r>
              <a:rPr lang="en-US" sz="1600" b="1" dirty="0" err="1"/>
              <a:t>Contract_Month</a:t>
            </a:r>
            <a:r>
              <a:rPr lang="en-US" sz="1600" b="1" dirty="0"/>
              <a:t>-to-month") and which decrease it (negative coefficients, like a long tenure).</a:t>
            </a:r>
          </a:p>
        </p:txBody>
      </p:sp>
      <p:sp>
        <p:nvSpPr>
          <p:cNvPr id="3" name="Slide Number Placeholder 2">
            <a:extLst>
              <a:ext uri="{FF2B5EF4-FFF2-40B4-BE49-F238E27FC236}">
                <a16:creationId xmlns:a16="http://schemas.microsoft.com/office/drawing/2014/main" id="{2377A0FD-0970-C66C-98F5-5DA65CDF5A5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35</a:t>
            </a:fld>
            <a:endParaRPr lang="en-US" b="1" dirty="0"/>
          </a:p>
        </p:txBody>
      </p:sp>
      <p:sp>
        <p:nvSpPr>
          <p:cNvPr id="2" name="Title 2">
            <a:extLst>
              <a:ext uri="{FF2B5EF4-FFF2-40B4-BE49-F238E27FC236}">
                <a16:creationId xmlns:a16="http://schemas.microsoft.com/office/drawing/2014/main" id="{A0344A3B-7A19-94B1-8A8A-1CBC2CDEB557}"/>
              </a:ext>
            </a:extLst>
          </p:cNvPr>
          <p:cNvSpPr txBox="1">
            <a:spLocks/>
          </p:cNvSpPr>
          <p:nvPr/>
        </p:nvSpPr>
        <p:spPr>
          <a:xfrm>
            <a:off x="954661" y="0"/>
            <a:ext cx="10894423" cy="1091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400" b="1" dirty="0"/>
              <a:t>Machine Learning: Gradient Boosting machine (GBM) model analysis</a:t>
            </a:r>
          </a:p>
          <a:p>
            <a:pPr>
              <a:lnSpc>
                <a:spcPct val="100000"/>
              </a:lnSpc>
            </a:pPr>
            <a:r>
              <a:rPr lang="en-US" sz="2800" b="1" dirty="0"/>
              <a:t> </a:t>
            </a:r>
          </a:p>
        </p:txBody>
      </p:sp>
      <p:sp>
        <p:nvSpPr>
          <p:cNvPr id="7" name="TextBox 6">
            <a:extLst>
              <a:ext uri="{FF2B5EF4-FFF2-40B4-BE49-F238E27FC236}">
                <a16:creationId xmlns:a16="http://schemas.microsoft.com/office/drawing/2014/main" id="{CCED2323-62D7-D631-65CC-24A705329F1D}"/>
              </a:ext>
            </a:extLst>
          </p:cNvPr>
          <p:cNvSpPr txBox="1"/>
          <p:nvPr/>
        </p:nvSpPr>
        <p:spPr>
          <a:xfrm>
            <a:off x="6688183" y="852230"/>
            <a:ext cx="5131123" cy="3724096"/>
          </a:xfrm>
          <a:prstGeom prst="rect">
            <a:avLst/>
          </a:prstGeom>
          <a:noFill/>
        </p:spPr>
        <p:txBody>
          <a:bodyPr wrap="square">
            <a:spAutoFit/>
          </a:bodyPr>
          <a:lstStyle/>
          <a:p>
            <a:r>
              <a:rPr lang="en-US" sz="2000" b="1" dirty="0"/>
              <a:t>Recommendation on Suitability</a:t>
            </a:r>
          </a:p>
          <a:p>
            <a:endParaRPr lang="en-US" b="1" dirty="0"/>
          </a:p>
          <a:p>
            <a:endParaRPr lang="en-US" b="1" dirty="0"/>
          </a:p>
          <a:p>
            <a:pPr marL="285750" indent="-285750">
              <a:buFont typeface="Wingdings" panose="05000000000000000000" pitchFamily="2" charset="2"/>
              <a:buChar char="Ø"/>
            </a:pPr>
            <a:r>
              <a:rPr lang="en-US" b="1" dirty="0"/>
              <a:t>The fine-tuned Gradient Boosting Machine is highly suitable and recommended for adoption. It provides an excellent balance of high recall and good precision, making it a very effective tool for a customer retention strategy. </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It is powerful enough to compete with more specialized libraries like </a:t>
            </a:r>
            <a:r>
              <a:rPr lang="en-US" b="1" dirty="0" err="1"/>
              <a:t>LightGBM</a:t>
            </a:r>
            <a:r>
              <a:rPr lang="en-US" b="1" dirty="0"/>
              <a:t> and </a:t>
            </a:r>
            <a:r>
              <a:rPr lang="en-US" b="1" dirty="0" err="1"/>
              <a:t>XGBoost</a:t>
            </a:r>
            <a:r>
              <a:rPr lang="en-US" b="1" dirty="0"/>
              <a:t> and provides clear insights into the factors that predict churn.</a:t>
            </a:r>
          </a:p>
        </p:txBody>
      </p:sp>
    </p:spTree>
    <p:extLst>
      <p:ext uri="{BB962C8B-B14F-4D97-AF65-F5344CB8AC3E}">
        <p14:creationId xmlns:p14="http://schemas.microsoft.com/office/powerpoint/2010/main" val="3651707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725D3-583F-5694-0756-9A176460F2D7}"/>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79B56E7-9D5F-872B-7DBF-F76CE9D0DA95}"/>
              </a:ext>
            </a:extLst>
          </p:cNvPr>
          <p:cNvSpPr txBox="1">
            <a:spLocks/>
          </p:cNvSpPr>
          <p:nvPr/>
        </p:nvSpPr>
        <p:spPr>
          <a:xfrm>
            <a:off x="0" y="1187631"/>
            <a:ext cx="12191999" cy="563118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9FB6B39D-5485-D6D0-A4EE-91AF80F5FE4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36</a:t>
            </a:fld>
            <a:endParaRPr lang="en-US" b="1" dirty="0"/>
          </a:p>
        </p:txBody>
      </p:sp>
      <p:sp>
        <p:nvSpPr>
          <p:cNvPr id="2" name="Title 2">
            <a:extLst>
              <a:ext uri="{FF2B5EF4-FFF2-40B4-BE49-F238E27FC236}">
                <a16:creationId xmlns:a16="http://schemas.microsoft.com/office/drawing/2014/main" id="{89DFBE7C-4F1C-8604-6281-C639F385E63B}"/>
              </a:ext>
            </a:extLst>
          </p:cNvPr>
          <p:cNvSpPr txBox="1">
            <a:spLocks/>
          </p:cNvSpPr>
          <p:nvPr/>
        </p:nvSpPr>
        <p:spPr>
          <a:xfrm>
            <a:off x="671925" y="13063"/>
            <a:ext cx="11147381" cy="12496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AdaBoost (Adaptive Boosting) model</a:t>
            </a:r>
          </a:p>
          <a:p>
            <a:pPr>
              <a:lnSpc>
                <a:spcPct val="100000"/>
              </a:lnSpc>
            </a:pPr>
            <a:r>
              <a:rPr lang="en-US" sz="2800" b="1" dirty="0"/>
              <a:t> </a:t>
            </a:r>
          </a:p>
        </p:txBody>
      </p:sp>
      <p:pic>
        <p:nvPicPr>
          <p:cNvPr id="6" name="Picture 5">
            <a:extLst>
              <a:ext uri="{FF2B5EF4-FFF2-40B4-BE49-F238E27FC236}">
                <a16:creationId xmlns:a16="http://schemas.microsoft.com/office/drawing/2014/main" id="{69C771DA-422B-FB8D-81D2-D91F424F29CA}"/>
              </a:ext>
            </a:extLst>
          </p:cNvPr>
          <p:cNvPicPr>
            <a:picLocks noChangeAspect="1"/>
          </p:cNvPicPr>
          <p:nvPr/>
        </p:nvPicPr>
        <p:blipFill>
          <a:blip r:embed="rId3"/>
          <a:stretch>
            <a:fillRect/>
          </a:stretch>
        </p:blipFill>
        <p:spPr>
          <a:xfrm>
            <a:off x="1346201" y="1029960"/>
            <a:ext cx="8355816" cy="5534372"/>
          </a:xfrm>
          <a:prstGeom prst="rect">
            <a:avLst/>
          </a:prstGeom>
        </p:spPr>
      </p:pic>
    </p:spTree>
    <p:extLst>
      <p:ext uri="{BB962C8B-B14F-4D97-AF65-F5344CB8AC3E}">
        <p14:creationId xmlns:p14="http://schemas.microsoft.com/office/powerpoint/2010/main" val="3444368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442A6-403F-FC5D-2481-5F6BF6E882BD}"/>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27995004-8112-394F-3E41-D99C631F0C71}"/>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6443B0E3-2B39-FE18-67CE-BAD87292431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37</a:t>
            </a:fld>
            <a:endParaRPr lang="en-US" b="1" dirty="0"/>
          </a:p>
        </p:txBody>
      </p:sp>
      <p:sp>
        <p:nvSpPr>
          <p:cNvPr id="2" name="Title 2">
            <a:extLst>
              <a:ext uri="{FF2B5EF4-FFF2-40B4-BE49-F238E27FC236}">
                <a16:creationId xmlns:a16="http://schemas.microsoft.com/office/drawing/2014/main" id="{28514F31-9264-F8A7-6943-89EBBA83DB5B}"/>
              </a:ext>
            </a:extLst>
          </p:cNvPr>
          <p:cNvSpPr txBox="1">
            <a:spLocks/>
          </p:cNvSpPr>
          <p:nvPr/>
        </p:nvSpPr>
        <p:spPr>
          <a:xfrm>
            <a:off x="233145" y="69959"/>
            <a:ext cx="11144604" cy="7137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AdaBoost (Adaptive Boosting) Model </a:t>
            </a:r>
          </a:p>
        </p:txBody>
      </p:sp>
      <p:sp>
        <p:nvSpPr>
          <p:cNvPr id="7" name="TextBox 6">
            <a:extLst>
              <a:ext uri="{FF2B5EF4-FFF2-40B4-BE49-F238E27FC236}">
                <a16:creationId xmlns:a16="http://schemas.microsoft.com/office/drawing/2014/main" id="{8C5A9727-D128-2C4E-562E-39C3E37C2F44}"/>
              </a:ext>
            </a:extLst>
          </p:cNvPr>
          <p:cNvSpPr txBox="1"/>
          <p:nvPr/>
        </p:nvSpPr>
        <p:spPr>
          <a:xfrm>
            <a:off x="0" y="948307"/>
            <a:ext cx="11048217" cy="5632311"/>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2400" b="1" dirty="0"/>
              <a:t>Train, validate accuracy, churn predict visualization</a:t>
            </a:r>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a:p>
            <a:pPr marL="457200" lvl="0" indent="-457200" defTabSz="914400" eaLnBrk="0" fontAlgn="base" hangingPunct="0">
              <a:spcBef>
                <a:spcPct val="0"/>
              </a:spcBef>
              <a:spcAft>
                <a:spcPct val="0"/>
              </a:spcAft>
              <a:buFont typeface="Wingdings" panose="05000000000000000000" pitchFamily="2" charset="2"/>
              <a:buChar char="Ø"/>
            </a:pPr>
            <a:endParaRPr lang="en-US" altLang="en-US" sz="2400" b="1" dirty="0"/>
          </a:p>
        </p:txBody>
      </p:sp>
      <p:pic>
        <p:nvPicPr>
          <p:cNvPr id="6" name="Picture 5">
            <a:extLst>
              <a:ext uri="{FF2B5EF4-FFF2-40B4-BE49-F238E27FC236}">
                <a16:creationId xmlns:a16="http://schemas.microsoft.com/office/drawing/2014/main" id="{44618C61-F953-3BAF-F393-6D2D207D5237}"/>
              </a:ext>
            </a:extLst>
          </p:cNvPr>
          <p:cNvPicPr>
            <a:picLocks noChangeAspect="1"/>
          </p:cNvPicPr>
          <p:nvPr/>
        </p:nvPicPr>
        <p:blipFill>
          <a:blip r:embed="rId3"/>
          <a:stretch>
            <a:fillRect/>
          </a:stretch>
        </p:blipFill>
        <p:spPr>
          <a:xfrm>
            <a:off x="233145" y="2051601"/>
            <a:ext cx="4167051" cy="3425722"/>
          </a:xfrm>
          <a:prstGeom prst="rect">
            <a:avLst/>
          </a:prstGeom>
        </p:spPr>
      </p:pic>
      <p:pic>
        <p:nvPicPr>
          <p:cNvPr id="10" name="Picture 9">
            <a:extLst>
              <a:ext uri="{FF2B5EF4-FFF2-40B4-BE49-F238E27FC236}">
                <a16:creationId xmlns:a16="http://schemas.microsoft.com/office/drawing/2014/main" id="{8BD30498-9382-F116-5047-6E14EB414F75}"/>
              </a:ext>
            </a:extLst>
          </p:cNvPr>
          <p:cNvPicPr>
            <a:picLocks noChangeAspect="1"/>
          </p:cNvPicPr>
          <p:nvPr/>
        </p:nvPicPr>
        <p:blipFill>
          <a:blip r:embed="rId4"/>
          <a:stretch>
            <a:fillRect/>
          </a:stretch>
        </p:blipFill>
        <p:spPr>
          <a:xfrm>
            <a:off x="9868159" y="677843"/>
            <a:ext cx="2090696" cy="1604487"/>
          </a:xfrm>
          <a:prstGeom prst="rect">
            <a:avLst/>
          </a:prstGeom>
        </p:spPr>
      </p:pic>
      <p:pic>
        <p:nvPicPr>
          <p:cNvPr id="13" name="Picture 12">
            <a:extLst>
              <a:ext uri="{FF2B5EF4-FFF2-40B4-BE49-F238E27FC236}">
                <a16:creationId xmlns:a16="http://schemas.microsoft.com/office/drawing/2014/main" id="{1FF73E77-0BCB-0C30-12F1-E36FD2C87A9E}"/>
              </a:ext>
            </a:extLst>
          </p:cNvPr>
          <p:cNvPicPr>
            <a:picLocks noChangeAspect="1"/>
          </p:cNvPicPr>
          <p:nvPr/>
        </p:nvPicPr>
        <p:blipFill>
          <a:blip r:embed="rId5"/>
          <a:stretch>
            <a:fillRect/>
          </a:stretch>
        </p:blipFill>
        <p:spPr>
          <a:xfrm>
            <a:off x="4547540" y="2376246"/>
            <a:ext cx="6255443" cy="4328338"/>
          </a:xfrm>
          <a:prstGeom prst="rect">
            <a:avLst/>
          </a:prstGeom>
        </p:spPr>
      </p:pic>
    </p:spTree>
    <p:extLst>
      <p:ext uri="{BB962C8B-B14F-4D97-AF65-F5344CB8AC3E}">
        <p14:creationId xmlns:p14="http://schemas.microsoft.com/office/powerpoint/2010/main" val="2215854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BFDA-71B1-8A8D-4AEB-233F37CE336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4B49D937-2A21-40A2-E6E5-93890C55EC28}"/>
              </a:ext>
            </a:extLst>
          </p:cNvPr>
          <p:cNvSpPr txBox="1">
            <a:spLocks/>
          </p:cNvSpPr>
          <p:nvPr/>
        </p:nvSpPr>
        <p:spPr>
          <a:xfrm>
            <a:off x="275022" y="852230"/>
            <a:ext cx="6240677" cy="5510489"/>
          </a:xfrm>
          <a:prstGeom prst="rect">
            <a:avLst/>
          </a:prstGeom>
          <a:solidFill>
            <a:schemeClr val="bg2">
              <a:alpha val="30000"/>
            </a:schemeClr>
          </a:solidFill>
        </p:spPr>
        <p:txBody>
          <a:bodyPr vert="horz" lIns="91440" tIns="45720" rIns="91440" bIns="45720" rtlCol="0" anchor="t">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The fine-tuned AdaBoost model performs well, achieving a good balance between identifying churning customers and maintaining the accuracy of those predictions.</a:t>
            </a:r>
          </a:p>
          <a:p>
            <a:endParaRPr lang="en-US" sz="1600" b="1" dirty="0"/>
          </a:p>
          <a:p>
            <a:r>
              <a:rPr lang="en-US" sz="1600" b="1" dirty="0"/>
              <a:t>1. High Recall: By using sample weights to focus the model on the minority class, AdaBoost achieves an excellent recall of ~90% for the 'Churned' class. This demonstrates a strong ability to find the majority of customers who are truly at risk of leaving.</a:t>
            </a:r>
          </a:p>
          <a:p>
            <a:endParaRPr lang="en-US" sz="1600" b="1" dirty="0"/>
          </a:p>
          <a:p>
            <a:r>
              <a:rPr lang="en-US" sz="1600" b="1" dirty="0"/>
              <a:t>2. Good Precision-Recall Balance: The model balances its high recall with a precision of ~62%. This is a solid result, ensuring that retention efforts are targeted effectively, with a majority of the flagged customers being genuine churn risks.</a:t>
            </a:r>
          </a:p>
          <a:p>
            <a:endParaRPr lang="en-US" sz="1600" b="1" dirty="0"/>
          </a:p>
          <a:p>
            <a:r>
              <a:rPr lang="en-US" sz="1600" b="1" dirty="0"/>
              <a:t>3. Key Churn Indicators: The feature importance plot highlights that “Tenure in Months”, “Total Charges”, and “Monthly Charge” are the most critical factors in the model's predictions, followed by contract and internet service types.</a:t>
            </a:r>
          </a:p>
        </p:txBody>
      </p:sp>
      <p:sp>
        <p:nvSpPr>
          <p:cNvPr id="3" name="Slide Number Placeholder 2">
            <a:extLst>
              <a:ext uri="{FF2B5EF4-FFF2-40B4-BE49-F238E27FC236}">
                <a16:creationId xmlns:a16="http://schemas.microsoft.com/office/drawing/2014/main" id="{FF268787-184E-994C-FE5A-9EC39016F34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38</a:t>
            </a:fld>
            <a:endParaRPr lang="en-US" b="1" dirty="0"/>
          </a:p>
        </p:txBody>
      </p:sp>
      <p:sp>
        <p:nvSpPr>
          <p:cNvPr id="2" name="Title 2">
            <a:extLst>
              <a:ext uri="{FF2B5EF4-FFF2-40B4-BE49-F238E27FC236}">
                <a16:creationId xmlns:a16="http://schemas.microsoft.com/office/drawing/2014/main" id="{36B21720-5201-827F-D789-F27DCE00680C}"/>
              </a:ext>
            </a:extLst>
          </p:cNvPr>
          <p:cNvSpPr txBox="1">
            <a:spLocks/>
          </p:cNvSpPr>
          <p:nvPr/>
        </p:nvSpPr>
        <p:spPr>
          <a:xfrm>
            <a:off x="954661" y="0"/>
            <a:ext cx="10894423" cy="109107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400" b="1" dirty="0"/>
              <a:t>Machine Learning: AdaBoost (Adaptive Boosting) model analysis</a:t>
            </a:r>
          </a:p>
          <a:p>
            <a:pPr>
              <a:lnSpc>
                <a:spcPct val="100000"/>
              </a:lnSpc>
            </a:pPr>
            <a:r>
              <a:rPr lang="en-US" sz="2800" b="1" dirty="0"/>
              <a:t> </a:t>
            </a:r>
          </a:p>
        </p:txBody>
      </p:sp>
      <p:sp>
        <p:nvSpPr>
          <p:cNvPr id="7" name="TextBox 6">
            <a:extLst>
              <a:ext uri="{FF2B5EF4-FFF2-40B4-BE49-F238E27FC236}">
                <a16:creationId xmlns:a16="http://schemas.microsoft.com/office/drawing/2014/main" id="{B5256E7D-1FE6-68B7-2B83-FE49827A0A3F}"/>
              </a:ext>
            </a:extLst>
          </p:cNvPr>
          <p:cNvSpPr txBox="1"/>
          <p:nvPr/>
        </p:nvSpPr>
        <p:spPr>
          <a:xfrm>
            <a:off x="6688183" y="852230"/>
            <a:ext cx="5131123" cy="3724096"/>
          </a:xfrm>
          <a:prstGeom prst="rect">
            <a:avLst/>
          </a:prstGeom>
          <a:noFill/>
        </p:spPr>
        <p:txBody>
          <a:bodyPr wrap="square">
            <a:spAutoFit/>
          </a:bodyPr>
          <a:lstStyle/>
          <a:p>
            <a:r>
              <a:rPr lang="en-US" sz="2000" b="1" dirty="0"/>
              <a:t>Recommendation on Suitability</a:t>
            </a:r>
          </a:p>
          <a:p>
            <a:endParaRPr lang="en-US" b="1" dirty="0"/>
          </a:p>
          <a:p>
            <a:endParaRPr lang="en-US" b="1" dirty="0"/>
          </a:p>
          <a:p>
            <a:pPr marL="285750" indent="-285750">
              <a:buFont typeface="Wingdings" panose="05000000000000000000" pitchFamily="2" charset="2"/>
              <a:buChar char="Ø"/>
            </a:pPr>
            <a:r>
              <a:rPr lang="en-US" b="1" dirty="0"/>
              <a:t>The AdaBoost Classifier is a suitable and recommendable model for adoption. It stands as a powerful and effective tool for a customer retention strategy, offering performance that is competitive with more complex gradient boosting methods.</a:t>
            </a: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Its ability to achieve high recall while maintaining good precision makes it a valuable asset for predicting customer churn.</a:t>
            </a:r>
          </a:p>
        </p:txBody>
      </p:sp>
    </p:spTree>
    <p:extLst>
      <p:ext uri="{BB962C8B-B14F-4D97-AF65-F5344CB8AC3E}">
        <p14:creationId xmlns:p14="http://schemas.microsoft.com/office/powerpoint/2010/main" val="1529428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9FA6-5A4D-CBF7-4CBC-72A73843080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E1112A-7E05-292A-12E2-50F9FB8C0B7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39</a:t>
            </a:fld>
            <a:endParaRPr lang="en-US" b="1" dirty="0"/>
          </a:p>
        </p:txBody>
      </p:sp>
      <p:sp>
        <p:nvSpPr>
          <p:cNvPr id="2" name="Title 2">
            <a:extLst>
              <a:ext uri="{FF2B5EF4-FFF2-40B4-BE49-F238E27FC236}">
                <a16:creationId xmlns:a16="http://schemas.microsoft.com/office/drawing/2014/main" id="{B6B72F20-2613-E842-0F2D-1EF25D19720F}"/>
              </a:ext>
            </a:extLst>
          </p:cNvPr>
          <p:cNvSpPr txBox="1">
            <a:spLocks/>
          </p:cNvSpPr>
          <p:nvPr/>
        </p:nvSpPr>
        <p:spPr>
          <a:xfrm>
            <a:off x="1099221" y="209362"/>
            <a:ext cx="10334540"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Metric </a:t>
            </a:r>
            <a:r>
              <a:rPr lang="en-US" sz="2800" b="1" dirty="0" err="1"/>
              <a:t>Comparision</a:t>
            </a:r>
            <a:r>
              <a:rPr lang="en-US" sz="2800" b="1" dirty="0"/>
              <a:t> and Selection model for Adoption </a:t>
            </a:r>
          </a:p>
        </p:txBody>
      </p:sp>
      <p:pic>
        <p:nvPicPr>
          <p:cNvPr id="5" name="Picture 4">
            <a:extLst>
              <a:ext uri="{FF2B5EF4-FFF2-40B4-BE49-F238E27FC236}">
                <a16:creationId xmlns:a16="http://schemas.microsoft.com/office/drawing/2014/main" id="{07F586ED-5A22-1788-69A5-DA3DBF0ED42E}"/>
              </a:ext>
            </a:extLst>
          </p:cNvPr>
          <p:cNvPicPr>
            <a:picLocks noChangeAspect="1"/>
          </p:cNvPicPr>
          <p:nvPr/>
        </p:nvPicPr>
        <p:blipFill>
          <a:blip r:embed="rId3"/>
          <a:stretch>
            <a:fillRect/>
          </a:stretch>
        </p:blipFill>
        <p:spPr>
          <a:xfrm>
            <a:off x="2244906" y="1175996"/>
            <a:ext cx="6402705" cy="5369286"/>
          </a:xfrm>
          <a:prstGeom prst="rect">
            <a:avLst/>
          </a:prstGeom>
        </p:spPr>
      </p:pic>
      <p:sp>
        <p:nvSpPr>
          <p:cNvPr id="7" name="TextBox 6">
            <a:extLst>
              <a:ext uri="{FF2B5EF4-FFF2-40B4-BE49-F238E27FC236}">
                <a16:creationId xmlns:a16="http://schemas.microsoft.com/office/drawing/2014/main" id="{D93D2CC2-7DCD-FB57-F237-0CB84CC67D64}"/>
              </a:ext>
            </a:extLst>
          </p:cNvPr>
          <p:cNvSpPr txBox="1"/>
          <p:nvPr/>
        </p:nvSpPr>
        <p:spPr>
          <a:xfrm>
            <a:off x="9039497" y="1401083"/>
            <a:ext cx="2779809" cy="4524315"/>
          </a:xfrm>
          <a:prstGeom prst="rect">
            <a:avLst/>
          </a:prstGeom>
          <a:noFill/>
        </p:spPr>
        <p:txBody>
          <a:bodyPr wrap="square">
            <a:spAutoFit/>
          </a:bodyPr>
          <a:lstStyle/>
          <a:p>
            <a:r>
              <a:rPr lang="en-US" sz="2400" b="1" dirty="0"/>
              <a:t>Gradient Boosting Machine (GBM)</a:t>
            </a:r>
          </a:p>
          <a:p>
            <a:endParaRPr lang="en-US" sz="2400" b="1" dirty="0"/>
          </a:p>
          <a:p>
            <a:r>
              <a:rPr lang="en-US" sz="2400" b="1" dirty="0"/>
              <a:t>Selected as best overall machine learning model for customer churn analysis model deployment</a:t>
            </a:r>
          </a:p>
          <a:p>
            <a:endParaRPr lang="en-US" sz="2400" b="1" dirty="0"/>
          </a:p>
          <a:p>
            <a:r>
              <a:rPr lang="en-US" sz="2400" b="1" dirty="0"/>
              <a:t>Recall 0.92</a:t>
            </a:r>
          </a:p>
          <a:p>
            <a:r>
              <a:rPr lang="en-US" sz="2400" b="1" dirty="0"/>
              <a:t>ROC AUC 0.93</a:t>
            </a:r>
            <a:endParaRPr lang="en-US" sz="2400" dirty="0"/>
          </a:p>
        </p:txBody>
      </p:sp>
    </p:spTree>
    <p:extLst>
      <p:ext uri="{BB962C8B-B14F-4D97-AF65-F5344CB8AC3E}">
        <p14:creationId xmlns:p14="http://schemas.microsoft.com/office/powerpoint/2010/main" val="96685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764FB-CA37-EEAA-593B-2EF9AAB194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D8BD7-40C6-D114-96C2-E79EE77242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4</a:t>
            </a:fld>
            <a:endParaRPr lang="en-US" b="1" dirty="0"/>
          </a:p>
        </p:txBody>
      </p:sp>
      <p:sp>
        <p:nvSpPr>
          <p:cNvPr id="2" name="Title 2">
            <a:extLst>
              <a:ext uri="{FF2B5EF4-FFF2-40B4-BE49-F238E27FC236}">
                <a16:creationId xmlns:a16="http://schemas.microsoft.com/office/drawing/2014/main" id="{A6542991-482A-30F0-4D05-51EF418989FF}"/>
              </a:ext>
            </a:extLst>
          </p:cNvPr>
          <p:cNvSpPr>
            <a:spLocks noGrp="1"/>
          </p:cNvSpPr>
          <p:nvPr>
            <p:ph type="title"/>
          </p:nvPr>
        </p:nvSpPr>
        <p:spPr>
          <a:xfrm>
            <a:off x="400262" y="492845"/>
            <a:ext cx="10930883" cy="1100286"/>
          </a:xfrm>
          <a:solidFill>
            <a:schemeClr val="bg2"/>
          </a:solidFill>
        </p:spPr>
        <p:txBody>
          <a:bodyPr>
            <a:noAutofit/>
          </a:bodyPr>
          <a:lstStyle/>
          <a:p>
            <a:r>
              <a:rPr lang="en-US" sz="4800" b="1" dirty="0"/>
              <a:t>Data cleaning</a:t>
            </a:r>
          </a:p>
        </p:txBody>
      </p:sp>
      <p:sp>
        <p:nvSpPr>
          <p:cNvPr id="8" name="Title 2">
            <a:extLst>
              <a:ext uri="{FF2B5EF4-FFF2-40B4-BE49-F238E27FC236}">
                <a16:creationId xmlns:a16="http://schemas.microsoft.com/office/drawing/2014/main" id="{0F59E0FD-D847-8BF3-07BA-96C42FBF22B9}"/>
              </a:ext>
            </a:extLst>
          </p:cNvPr>
          <p:cNvSpPr txBox="1">
            <a:spLocks/>
          </p:cNvSpPr>
          <p:nvPr/>
        </p:nvSpPr>
        <p:spPr>
          <a:xfrm>
            <a:off x="276527" y="1628774"/>
            <a:ext cx="4858999" cy="5112469"/>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61F3877B-E3F2-45C4-B0C4-A17106C9FD70}"/>
              </a:ext>
            </a:extLst>
          </p:cNvPr>
          <p:cNvSpPr txBox="1">
            <a:spLocks/>
          </p:cNvSpPr>
          <p:nvPr/>
        </p:nvSpPr>
        <p:spPr bwMode="white">
          <a:xfrm>
            <a:off x="400263" y="1642109"/>
            <a:ext cx="4604224" cy="5215891"/>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1800" b="1" dirty="0"/>
              <a:t>Data prep, cleaning and inspection Findings:</a:t>
            </a:r>
          </a:p>
          <a:p>
            <a:r>
              <a:rPr lang="en-US" sz="1400" b="1" dirty="0"/>
              <a:t>Data Combination</a:t>
            </a:r>
            <a:r>
              <a:rPr lang="en-US" sz="1400" dirty="0"/>
              <a:t>: The primary customer churn dataset was successfully enriched by merging it with </a:t>
            </a:r>
            <a:r>
              <a:rPr lang="en-US" sz="1400" dirty="0" err="1"/>
              <a:t>zipcode</a:t>
            </a:r>
            <a:r>
              <a:rPr lang="en-US" sz="1400" dirty="0"/>
              <a:t> population data on the 'Zip Code' column. This created a single, comprehensive dataset.</a:t>
            </a:r>
          </a:p>
          <a:p>
            <a:r>
              <a:rPr lang="en-US" sz="1400" b="1" dirty="0"/>
              <a:t>Data Cleaning</a:t>
            </a:r>
            <a:r>
              <a:rPr lang="en-US" sz="1400" dirty="0"/>
              <a:t>: The most critical cleaning task was correcting the 'Total Charges' column. It was identified that new customers with zero tenure had blank spaces instead of a '0' value, causing the column to be read as text. This was rectified by converting the column to a numeric type and filling the resulting missing values with 0.</a:t>
            </a:r>
          </a:p>
          <a:p>
            <a:r>
              <a:rPr lang="en-US" sz="1400" b="1" dirty="0"/>
              <a:t>Dataset Integrity</a:t>
            </a:r>
            <a:r>
              <a:rPr lang="en-US" sz="1400" dirty="0"/>
              <a:t>: The final inspection confirms that the dataset is now clean and structurally sound. All columns have the appropriate data types (e.g., 'Total Charges' is now a float), and there are no remaining missing values.</a:t>
            </a:r>
          </a:p>
          <a:p>
            <a:pPr marL="0" indent="0">
              <a:buNone/>
            </a:pPr>
            <a:endParaRPr lang="en-US" sz="1400" b="1" dirty="0"/>
          </a:p>
        </p:txBody>
      </p:sp>
      <p:sp>
        <p:nvSpPr>
          <p:cNvPr id="6" name="Rectangle 1">
            <a:extLst>
              <a:ext uri="{FF2B5EF4-FFF2-40B4-BE49-F238E27FC236}">
                <a16:creationId xmlns:a16="http://schemas.microsoft.com/office/drawing/2014/main" id="{1219ED53-8F96-9534-CC02-673F80530E11}"/>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8088" tIns="153570816" rIns="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0" i="0" u="none" strike="noStrike" cap="none" normalizeH="0" baseline="0">
                <a:ln>
                  <a:noFill/>
                </a:ln>
                <a:solidFill>
                  <a:schemeClr val="tx1"/>
                </a:solidFill>
                <a:effectLst/>
                <a:latin typeface="system-ui"/>
              </a:rPr>
              <a:t>Data prep, cleaning and inspection Findings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a:ln>
                  <a:noFill/>
                </a:ln>
                <a:solidFill>
                  <a:schemeClr val="tx1"/>
                </a:solidFill>
                <a:effectLst/>
                <a:latin typeface="system-ui"/>
              </a:rPr>
              <a:t>Data Combination</a:t>
            </a:r>
            <a:r>
              <a:rPr kumimoji="0" lang="en-US" altLang="en-US" sz="1000" b="0" i="0" u="none" strike="noStrike" cap="none" normalizeH="0" baseline="0">
                <a:ln>
                  <a:noFill/>
                </a:ln>
                <a:solidFill>
                  <a:schemeClr val="tx1"/>
                </a:solidFill>
                <a:effectLst/>
                <a:latin typeface="system-ui"/>
              </a:rPr>
              <a:t>: The primary customer churn dataset was successfully enriched by merging it with zipcode population data on the 'Zip Code' column. This created a single, comprehensive dataset.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a:ln>
                  <a:noFill/>
                </a:ln>
                <a:solidFill>
                  <a:schemeClr val="tx1"/>
                </a:solidFill>
                <a:effectLst/>
                <a:latin typeface="system-ui"/>
              </a:rPr>
              <a:t>Data Cleaning</a:t>
            </a:r>
            <a:r>
              <a:rPr kumimoji="0" lang="en-US" altLang="en-US" sz="1000" b="0" i="0" u="none" strike="noStrike" cap="none" normalizeH="0" baseline="0">
                <a:ln>
                  <a:noFill/>
                </a:ln>
                <a:solidFill>
                  <a:schemeClr val="tx1"/>
                </a:solidFill>
                <a:effectLst/>
                <a:latin typeface="system-ui"/>
              </a:rPr>
              <a:t>: The most critical cleaning task was correcting the 'Total Charges' column. It was identified that new customers with zero tenure had blank spaces instead of a '0' value, causing the column to be read as text. This was rectified by converting the column to a numeric type and filling the resulting missing values with 0.</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a:ln>
                  <a:noFill/>
                </a:ln>
                <a:solidFill>
                  <a:schemeClr val="tx1"/>
                </a:solidFill>
                <a:effectLst/>
                <a:latin typeface="system-ui"/>
              </a:rPr>
              <a:t>Dataset Integrity</a:t>
            </a:r>
            <a:r>
              <a:rPr kumimoji="0" lang="en-US" altLang="en-US" sz="1000" b="0" i="0" u="none" strike="noStrike" cap="none" normalizeH="0" baseline="0">
                <a:ln>
                  <a:noFill/>
                </a:ln>
                <a:solidFill>
                  <a:schemeClr val="tx1"/>
                </a:solidFill>
                <a:effectLst/>
                <a:latin typeface="system-ui"/>
              </a:rPr>
              <a:t>: The final inspection confirms that the dataset is now clean and structurally sound. All columns have the appropriate data types (e.g., 'Total Charges' is now a float), and there are no remaining missing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system-ui"/>
              </a:rPr>
              <a:t>Recommendations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ystem-ui"/>
              </a:rPr>
              <a:t>The cleaned </a:t>
            </a:r>
            <a:r>
              <a:rPr kumimoji="0" lang="en-US" altLang="en-US" sz="1000" b="0" i="0" u="none" strike="noStrike" cap="none" normalizeH="0" baseline="0">
                <a:ln>
                  <a:noFill/>
                </a:ln>
                <a:solidFill>
                  <a:schemeClr val="tx1"/>
                </a:solidFill>
                <a:effectLst/>
                <a:latin typeface="menlo"/>
              </a:rPr>
              <a:t>telecom_churn.csv</a:t>
            </a:r>
            <a:r>
              <a:rPr kumimoji="0" lang="en-US" altLang="en-US" sz="1000" b="0" i="0" u="none" strike="noStrike" cap="none" normalizeH="0" baseline="0">
                <a:ln>
                  <a:noFill/>
                </a:ln>
                <a:solidFill>
                  <a:schemeClr val="tx1"/>
                </a:solidFill>
                <a:effectLst/>
                <a:latin typeface="system-ui"/>
              </a:rPr>
              <a:t> file is now a robust foundation for the next stages of data analysis. The following next steps are recommended:</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a:ln>
                  <a:noFill/>
                </a:ln>
                <a:solidFill>
                  <a:schemeClr val="tx1"/>
                </a:solidFill>
                <a:effectLst/>
                <a:latin typeface="system-ui"/>
              </a:rPr>
              <a:t>Exploratory Data Analysis (EDA)</a:t>
            </a:r>
            <a:r>
              <a:rPr kumimoji="0" lang="en-US" altLang="en-US" sz="1000" b="0" i="0" u="none" strike="noStrike" cap="none" normalizeH="0" baseline="0">
                <a:ln>
                  <a:noFill/>
                </a:ln>
                <a:solidFill>
                  <a:schemeClr val="tx1"/>
                </a:solidFill>
                <a:effectLst/>
                <a:latin typeface="system-ui"/>
              </a:rPr>
              <a:t>: Before modeling, perform EDA to understand the distributions of different features and their relationships with customer churn. Visualizations like histograms, bar charts, and box plots will be highly valuable.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a:ln>
                  <a:noFill/>
                </a:ln>
                <a:solidFill>
                  <a:schemeClr val="tx1"/>
                </a:solidFill>
                <a:effectLst/>
                <a:latin typeface="system-ui"/>
              </a:rPr>
              <a:t>Feature Engineering</a:t>
            </a:r>
            <a:r>
              <a:rPr kumimoji="0" lang="en-US" altLang="en-US" sz="1000" b="0" i="0" u="none" strike="noStrike" cap="none" normalizeH="0" baseline="0">
                <a:ln>
                  <a:noFill/>
                </a:ln>
                <a:solidFill>
                  <a:schemeClr val="tx1"/>
                </a:solidFill>
                <a:effectLst/>
                <a:latin typeface="system-ui"/>
              </a:rPr>
              <a:t>: For machine learning, consider creating a binary 'Churn' target variable from the 'Customer Status' column (e.g., 1 for 'Churned', 0 for 'Stayed'). Customers with a 'Joined' status should be reviewed, as they are often excluded from churn prediction models.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a:ln>
                  <a:noFill/>
                </a:ln>
                <a:solidFill>
                  <a:schemeClr val="tx1"/>
                </a:solidFill>
                <a:effectLst/>
                <a:latin typeface="system-ui"/>
              </a:rPr>
              <a:t>Preprocessing for Modeling</a:t>
            </a:r>
            <a:r>
              <a:rPr kumimoji="0" lang="en-US" altLang="en-US" sz="1000" b="0" i="0" u="none" strike="noStrike" cap="none" normalizeH="0" baseline="0">
                <a:ln>
                  <a:noFill/>
                </a:ln>
                <a:solidFill>
                  <a:schemeClr val="tx1"/>
                </a:solidFill>
                <a:effectLst/>
                <a:latin typeface="system-ui"/>
              </a:rPr>
              <a:t>: When building a model, remember to handle categorical variables through techniques like one-hot encoding. Furthermore, scaling numerical features (e.g., using a StandardScaler) is essential for many machine learning algorithms like SVMs and Logistic Regression.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a:ln>
                  <a:noFill/>
                </a:ln>
                <a:solidFill>
                  <a:schemeClr val="tx1"/>
                </a:solidFill>
                <a:effectLst/>
                <a:latin typeface="system-ui"/>
              </a:rPr>
              <a:t>Feature Selection</a:t>
            </a:r>
            <a:r>
              <a:rPr kumimoji="0" lang="en-US" altLang="en-US" sz="1000" b="0" i="0" u="none" strike="noStrike" cap="none" normalizeH="0" baseline="0">
                <a:ln>
                  <a:noFill/>
                </a:ln>
                <a:solidFill>
                  <a:schemeClr val="tx1"/>
                </a:solidFill>
                <a:effectLst/>
                <a:latin typeface="system-ui"/>
              </a:rPr>
              <a:t>: For a final model, consider dropping columns that are simple identifiers (</a:t>
            </a:r>
            <a:r>
              <a:rPr kumimoji="0" lang="en-US" altLang="en-US" sz="1000" b="0" i="0" u="none" strike="noStrike" cap="none" normalizeH="0" baseline="0">
                <a:ln>
                  <a:noFill/>
                </a:ln>
                <a:solidFill>
                  <a:schemeClr val="tx1"/>
                </a:solidFill>
                <a:effectLst/>
                <a:latin typeface="menlo"/>
              </a:rPr>
              <a:t>CustomerID</a:t>
            </a:r>
            <a:r>
              <a:rPr kumimoji="0" lang="en-US" altLang="en-US" sz="1000" b="0" i="0" u="none" strike="noStrike" cap="none" normalizeH="0" baseline="0">
                <a:ln>
                  <a:noFill/>
                </a:ln>
                <a:solidFill>
                  <a:schemeClr val="tx1"/>
                </a:solidFill>
                <a:effectLst/>
                <a:latin typeface="system-ui"/>
              </a:rPr>
              <a:t>) or those that would cause data leakage (e.g., </a:t>
            </a:r>
            <a:r>
              <a:rPr kumimoji="0" lang="en-US" altLang="en-US" sz="1000" b="0" i="0" u="none" strike="noStrike" cap="none" normalizeH="0" baseline="0">
                <a:ln>
                  <a:noFill/>
                </a:ln>
                <a:solidFill>
                  <a:schemeClr val="tx1"/>
                </a:solidFill>
                <a:effectLst/>
                <a:latin typeface="menlo"/>
              </a:rPr>
              <a:t>Churn Category</a:t>
            </a:r>
            <a:r>
              <a:rPr kumimoji="0" lang="en-US" altLang="en-US" sz="1000" b="0" i="0" u="none" strike="noStrike" cap="none" normalizeH="0" baseline="0">
                <a:ln>
                  <a:noFill/>
                </a:ln>
                <a:solidFill>
                  <a:schemeClr val="tx1"/>
                </a:solidFill>
                <a:effectLst/>
                <a:latin typeface="system-ui"/>
              </a:rPr>
              <a:t>, </a:t>
            </a:r>
            <a:r>
              <a:rPr kumimoji="0" lang="en-US" altLang="en-US" sz="1000" b="0" i="0" u="none" strike="noStrike" cap="none" normalizeH="0" baseline="0">
                <a:ln>
                  <a:noFill/>
                </a:ln>
                <a:solidFill>
                  <a:schemeClr val="tx1"/>
                </a:solidFill>
                <a:effectLst/>
                <a:latin typeface="menlo"/>
              </a:rPr>
              <a:t>Churn Reason</a:t>
            </a:r>
            <a:r>
              <a:rPr kumimoji="0" lang="en-US" altLang="en-US" sz="1000" b="0" i="0" u="none" strike="noStrike" cap="none" normalizeH="0" baseline="0">
                <a:ln>
                  <a:noFill/>
                </a:ln>
                <a:solidFill>
                  <a:schemeClr val="tx1"/>
                </a:solidFill>
                <a:effectLst/>
                <a:latin typeface="system-ui"/>
              </a:rPr>
              <a:t>, as these are only known </a:t>
            </a:r>
            <a:r>
              <a:rPr kumimoji="0" lang="en-US" altLang="en-US" sz="1000" b="0" i="1" u="none" strike="noStrike" cap="none" normalizeH="0" baseline="0">
                <a:ln>
                  <a:noFill/>
                </a:ln>
                <a:solidFill>
                  <a:schemeClr val="tx1"/>
                </a:solidFill>
                <a:effectLst/>
                <a:latin typeface="system-ui"/>
              </a:rPr>
              <a:t>after</a:t>
            </a:r>
            <a:r>
              <a:rPr kumimoji="0" lang="en-US" altLang="en-US" sz="1000" b="0" i="0" u="none" strike="noStrike" cap="none" normalizeH="0" baseline="0">
                <a:ln>
                  <a:noFill/>
                </a:ln>
                <a:solidFill>
                  <a:schemeClr val="tx1"/>
                </a:solidFill>
                <a:effectLst/>
                <a:latin typeface="system-ui"/>
              </a:rPr>
              <a:t> a customer has churned).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B3A0DCC-ACDB-DD9C-617A-5B2C25E106E0}"/>
              </a:ext>
            </a:extLst>
          </p:cNvPr>
          <p:cNvSpPr>
            <a:spLocks noChangeArrowheads="1"/>
          </p:cNvSpPr>
          <p:nvPr/>
        </p:nvSpPr>
        <p:spPr bwMode="auto">
          <a:xfrm>
            <a:off x="0" y="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ystem-ui"/>
              </a:rPr>
              <a:t>The cleaned </a:t>
            </a:r>
            <a:r>
              <a:rPr kumimoji="0" lang="en-US" altLang="en-US" sz="1000" b="0" i="0" u="none" strike="noStrike" cap="none" normalizeH="0" baseline="0">
                <a:ln>
                  <a:noFill/>
                </a:ln>
                <a:solidFill>
                  <a:schemeClr val="tx1"/>
                </a:solidFill>
                <a:effectLst/>
                <a:latin typeface="menlo"/>
              </a:rPr>
              <a:t>telecom_churn.csv</a:t>
            </a:r>
            <a:r>
              <a:rPr kumimoji="0" lang="en-US" altLang="en-US" sz="1000" b="0" i="0" u="none" strike="noStrike" cap="none" normalizeH="0" baseline="0">
                <a:ln>
                  <a:noFill/>
                </a:ln>
                <a:solidFill>
                  <a:schemeClr val="tx1"/>
                </a:solidFill>
                <a:effectLst/>
                <a:latin typeface="system-ui"/>
              </a:rPr>
              <a:t> file is now a robust foundation for the next stages of data analysis.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E5480318-1D3F-2A4C-8786-22A87ECEA9A6}"/>
              </a:ext>
            </a:extLst>
          </p:cNvPr>
          <p:cNvSpPr>
            <a:spLocks noChangeArrowheads="1"/>
          </p:cNvSpPr>
          <p:nvPr/>
        </p:nvSpPr>
        <p:spPr bwMode="auto">
          <a:xfrm>
            <a:off x="152400" y="152400"/>
            <a:ext cx="12192000" cy="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ystem-ui"/>
              </a:rPr>
              <a:t>The cleaned </a:t>
            </a:r>
            <a:r>
              <a:rPr kumimoji="0" lang="en-US" altLang="en-US" sz="1000" b="0" i="0" u="none" strike="noStrike" cap="none" normalizeH="0" baseline="0">
                <a:ln>
                  <a:noFill/>
                </a:ln>
                <a:solidFill>
                  <a:schemeClr val="tx1"/>
                </a:solidFill>
                <a:effectLst/>
                <a:latin typeface="menlo"/>
              </a:rPr>
              <a:t>telecom_churn.csv</a:t>
            </a:r>
            <a:r>
              <a:rPr kumimoji="0" lang="en-US" altLang="en-US" sz="1000" b="0" i="0" u="none" strike="noStrike" cap="none" normalizeH="0" baseline="0">
                <a:ln>
                  <a:noFill/>
                </a:ln>
                <a:solidFill>
                  <a:schemeClr val="tx1"/>
                </a:solidFill>
                <a:effectLst/>
                <a:latin typeface="system-ui"/>
              </a:rPr>
              <a:t> file is now a robust foundation for the next stages of data analysis.</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E31F4EA3-9AA3-5CBB-109C-6BA06B2226AB}"/>
              </a:ext>
            </a:extLst>
          </p:cNvPr>
          <p:cNvPicPr>
            <a:picLocks noChangeAspect="1"/>
          </p:cNvPicPr>
          <p:nvPr/>
        </p:nvPicPr>
        <p:blipFill>
          <a:blip r:embed="rId3"/>
          <a:stretch>
            <a:fillRect/>
          </a:stretch>
        </p:blipFill>
        <p:spPr>
          <a:xfrm>
            <a:off x="5252983" y="1559074"/>
            <a:ext cx="3224945" cy="3566246"/>
          </a:xfrm>
          <a:prstGeom prst="rect">
            <a:avLst/>
          </a:prstGeom>
        </p:spPr>
      </p:pic>
      <p:sp>
        <p:nvSpPr>
          <p:cNvPr id="21" name="TextBox 20">
            <a:extLst>
              <a:ext uri="{FF2B5EF4-FFF2-40B4-BE49-F238E27FC236}">
                <a16:creationId xmlns:a16="http://schemas.microsoft.com/office/drawing/2014/main" id="{E29D1B6D-1F22-F2E4-FD5B-B9FE53AF6B7A}"/>
              </a:ext>
            </a:extLst>
          </p:cNvPr>
          <p:cNvSpPr txBox="1"/>
          <p:nvPr/>
        </p:nvSpPr>
        <p:spPr>
          <a:xfrm>
            <a:off x="8655293" y="565933"/>
            <a:ext cx="2144680" cy="954107"/>
          </a:xfrm>
          <a:prstGeom prst="rect">
            <a:avLst/>
          </a:prstGeom>
          <a:noFill/>
        </p:spPr>
        <p:txBody>
          <a:bodyPr wrap="square" rtlCol="0">
            <a:spAutoFit/>
          </a:bodyPr>
          <a:lstStyle/>
          <a:p>
            <a:r>
              <a:rPr lang="en-US" sz="2800" b="1" dirty="0" err="1"/>
              <a:t>df.head</a:t>
            </a:r>
            <a:r>
              <a:rPr lang="en-US" sz="2800" b="1" dirty="0"/>
              <a:t>()</a:t>
            </a:r>
          </a:p>
          <a:p>
            <a:r>
              <a:rPr lang="en-US" sz="2800" b="1" dirty="0" err="1"/>
              <a:t>df.describe</a:t>
            </a:r>
            <a:r>
              <a:rPr lang="en-US" sz="2800" b="1" dirty="0"/>
              <a:t>()</a:t>
            </a:r>
          </a:p>
        </p:txBody>
      </p:sp>
      <p:pic>
        <p:nvPicPr>
          <p:cNvPr id="23" name="Picture 22">
            <a:extLst>
              <a:ext uri="{FF2B5EF4-FFF2-40B4-BE49-F238E27FC236}">
                <a16:creationId xmlns:a16="http://schemas.microsoft.com/office/drawing/2014/main" id="{FDD65F1F-E8E4-885F-908E-66298C6DA655}"/>
              </a:ext>
            </a:extLst>
          </p:cNvPr>
          <p:cNvPicPr>
            <a:picLocks noChangeAspect="1"/>
          </p:cNvPicPr>
          <p:nvPr/>
        </p:nvPicPr>
        <p:blipFill>
          <a:blip r:embed="rId4"/>
          <a:stretch>
            <a:fillRect/>
          </a:stretch>
        </p:blipFill>
        <p:spPr>
          <a:xfrm>
            <a:off x="8595385" y="1559074"/>
            <a:ext cx="3253286" cy="4974333"/>
          </a:xfrm>
          <a:prstGeom prst="rect">
            <a:avLst/>
          </a:prstGeom>
        </p:spPr>
      </p:pic>
    </p:spTree>
    <p:extLst>
      <p:ext uri="{BB962C8B-B14F-4D97-AF65-F5344CB8AC3E}">
        <p14:creationId xmlns:p14="http://schemas.microsoft.com/office/powerpoint/2010/main" val="25386570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F0161-A94A-341C-88E9-85A63881F98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168C7BD6-3ED2-FF37-F422-FDA45EF45D14}"/>
              </a:ext>
            </a:extLst>
          </p:cNvPr>
          <p:cNvSpPr txBox="1">
            <a:spLocks/>
          </p:cNvSpPr>
          <p:nvPr/>
        </p:nvSpPr>
        <p:spPr>
          <a:xfrm>
            <a:off x="6483544" y="1189608"/>
            <a:ext cx="4934099" cy="566839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600" b="1" dirty="0"/>
              <a:t>Findings and Interpretation</a:t>
            </a:r>
          </a:p>
          <a:p>
            <a:pPr marL="342900" indent="-342900">
              <a:buFont typeface="Wingdings" panose="05000000000000000000" pitchFamily="2" charset="2"/>
              <a:buChar char="Ø"/>
            </a:pPr>
            <a:endParaRPr lang="en-US" sz="1600" b="1" dirty="0"/>
          </a:p>
          <a:p>
            <a:pPr marL="342900" indent="-342900">
              <a:buFont typeface="Wingdings" panose="05000000000000000000" pitchFamily="2" charset="2"/>
              <a:buChar char="Ø"/>
            </a:pPr>
            <a:r>
              <a:rPr lang="en-US" sz="1400" b="1" dirty="0"/>
              <a:t>The cross-validation results provide a highly reliable estimate of the GBM model's performance on new, unseen data.</a:t>
            </a:r>
          </a:p>
          <a:p>
            <a:pPr marL="342900" indent="-342900">
              <a:buFont typeface="Wingdings" panose="05000000000000000000" pitchFamily="2" charset="2"/>
              <a:buChar char="Ø"/>
            </a:pPr>
            <a:endParaRPr lang="en-US" sz="1400" b="1" dirty="0"/>
          </a:p>
          <a:p>
            <a:pPr marL="342900" indent="-342900">
              <a:buFont typeface="Wingdings" panose="05000000000000000000" pitchFamily="2" charset="2"/>
              <a:buChar char="Ø"/>
            </a:pPr>
            <a:r>
              <a:rPr lang="en-US" sz="1400" b="1" dirty="0"/>
              <a:t>- Consistent Performance: The low standard deviation for all metrics indicates that the model is very “stable and robust”. performs consistently well regardless of how the data is split, which builds confidence in its reliability.</a:t>
            </a:r>
          </a:p>
          <a:p>
            <a:pPr marL="342900" indent="-342900">
              <a:buFont typeface="Wingdings" panose="05000000000000000000" pitchFamily="2" charset="2"/>
              <a:buChar char="Ø"/>
            </a:pPr>
            <a:r>
              <a:rPr lang="en-US" sz="1400" b="1" dirty="0"/>
              <a:t>- Strong Recall: The model consistently achieves an average “recall of ~92%”. This confirms excellent ability to identify the majority of customers who are at risk of churning.</a:t>
            </a:r>
          </a:p>
          <a:p>
            <a:pPr marL="342900" indent="-342900">
              <a:buFont typeface="Wingdings" panose="05000000000000000000" pitchFamily="2" charset="2"/>
              <a:buChar char="Ø"/>
            </a:pPr>
            <a:r>
              <a:rPr lang="en-US" sz="1400" b="1" dirty="0"/>
              <a:t>- Reliable Overall: With an average “ROC AUC of ~0.93” and “accuracy of ~87%”, the model demonstrates strong overall predictive power.</a:t>
            </a:r>
          </a:p>
          <a:p>
            <a:pPr marL="342900" indent="-342900">
              <a:buFont typeface="Wingdings" panose="05000000000000000000" pitchFamily="2" charset="2"/>
              <a:buChar char="Ø"/>
            </a:pPr>
            <a:endParaRPr lang="en-US" sz="1400" b="1" dirty="0"/>
          </a:p>
          <a:p>
            <a:pPr marL="342900" indent="-342900">
              <a:buFont typeface="Wingdings" panose="05000000000000000000" pitchFamily="2" charset="2"/>
              <a:buChar char="Ø"/>
            </a:pPr>
            <a:r>
              <a:rPr lang="en-US" sz="1400" b="1" dirty="0"/>
              <a:t>The results confirm that the Gradient Boosting Machine (GBM) is an excellent and reliable choice for this churn prediction task.</a:t>
            </a:r>
          </a:p>
        </p:txBody>
      </p:sp>
      <p:sp>
        <p:nvSpPr>
          <p:cNvPr id="3" name="Slide Number Placeholder 2">
            <a:extLst>
              <a:ext uri="{FF2B5EF4-FFF2-40B4-BE49-F238E27FC236}">
                <a16:creationId xmlns:a16="http://schemas.microsoft.com/office/drawing/2014/main" id="{E9959A2A-4E40-18DD-8BDB-2D890A1EF8A1}"/>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40</a:t>
            </a:fld>
            <a:endParaRPr lang="en-US" b="1" dirty="0"/>
          </a:p>
        </p:txBody>
      </p:sp>
      <p:sp>
        <p:nvSpPr>
          <p:cNvPr id="2" name="Title 2">
            <a:extLst>
              <a:ext uri="{FF2B5EF4-FFF2-40B4-BE49-F238E27FC236}">
                <a16:creationId xmlns:a16="http://schemas.microsoft.com/office/drawing/2014/main" id="{56BF0BDB-841A-AE6B-907F-B66CD376AE16}"/>
              </a:ext>
            </a:extLst>
          </p:cNvPr>
          <p:cNvSpPr txBox="1">
            <a:spLocks/>
          </p:cNvSpPr>
          <p:nvPr/>
        </p:nvSpPr>
        <p:spPr>
          <a:xfrm>
            <a:off x="318258" y="120207"/>
            <a:ext cx="7912443" cy="10694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200" b="1" dirty="0"/>
              <a:t>5-fold stratified cross-validation</a:t>
            </a:r>
          </a:p>
          <a:p>
            <a:pPr>
              <a:lnSpc>
                <a:spcPct val="100000"/>
              </a:lnSpc>
            </a:pPr>
            <a:r>
              <a:rPr lang="en-US" sz="3200" b="1" dirty="0"/>
              <a:t> Gradient Boosting Machine (GBM)</a:t>
            </a:r>
          </a:p>
        </p:txBody>
      </p:sp>
      <p:pic>
        <p:nvPicPr>
          <p:cNvPr id="5" name="Picture 4">
            <a:extLst>
              <a:ext uri="{FF2B5EF4-FFF2-40B4-BE49-F238E27FC236}">
                <a16:creationId xmlns:a16="http://schemas.microsoft.com/office/drawing/2014/main" id="{56B017A4-6D0D-753C-66A8-1A69D9087358}"/>
              </a:ext>
            </a:extLst>
          </p:cNvPr>
          <p:cNvPicPr>
            <a:picLocks noChangeAspect="1"/>
          </p:cNvPicPr>
          <p:nvPr/>
        </p:nvPicPr>
        <p:blipFill>
          <a:blip r:embed="rId3"/>
          <a:stretch>
            <a:fillRect/>
          </a:stretch>
        </p:blipFill>
        <p:spPr>
          <a:xfrm>
            <a:off x="318258" y="1189608"/>
            <a:ext cx="6078154" cy="5355674"/>
          </a:xfrm>
          <a:prstGeom prst="rect">
            <a:avLst/>
          </a:prstGeom>
        </p:spPr>
      </p:pic>
    </p:spTree>
    <p:extLst>
      <p:ext uri="{BB962C8B-B14F-4D97-AF65-F5344CB8AC3E}">
        <p14:creationId xmlns:p14="http://schemas.microsoft.com/office/powerpoint/2010/main" val="1260128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2E22C-7ACF-E69D-F1FC-15192D5A6E0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4387DE-EA42-16DC-92B7-A4F9EE18BB1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41</a:t>
            </a:fld>
            <a:endParaRPr lang="en-US" b="1" dirty="0"/>
          </a:p>
        </p:txBody>
      </p:sp>
      <p:sp>
        <p:nvSpPr>
          <p:cNvPr id="2" name="Title 2">
            <a:extLst>
              <a:ext uri="{FF2B5EF4-FFF2-40B4-BE49-F238E27FC236}">
                <a16:creationId xmlns:a16="http://schemas.microsoft.com/office/drawing/2014/main" id="{2A515C5A-7779-8AC5-AE73-46EBA70CA560}"/>
              </a:ext>
            </a:extLst>
          </p:cNvPr>
          <p:cNvSpPr txBox="1">
            <a:spLocks/>
          </p:cNvSpPr>
          <p:nvPr/>
        </p:nvSpPr>
        <p:spPr>
          <a:xfrm>
            <a:off x="1099221" y="209362"/>
            <a:ext cx="10334540"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Metric </a:t>
            </a:r>
            <a:r>
              <a:rPr lang="en-US" sz="2800" b="1" dirty="0" err="1"/>
              <a:t>Comparision</a:t>
            </a:r>
            <a:r>
              <a:rPr lang="en-US" sz="2800" b="1" dirty="0"/>
              <a:t> and Selection model for Adoption </a:t>
            </a:r>
          </a:p>
        </p:txBody>
      </p:sp>
      <p:pic>
        <p:nvPicPr>
          <p:cNvPr id="5" name="Picture 4">
            <a:extLst>
              <a:ext uri="{FF2B5EF4-FFF2-40B4-BE49-F238E27FC236}">
                <a16:creationId xmlns:a16="http://schemas.microsoft.com/office/drawing/2014/main" id="{03A1ECDA-EB06-A42A-7084-E90F20C090E4}"/>
              </a:ext>
            </a:extLst>
          </p:cNvPr>
          <p:cNvPicPr>
            <a:picLocks noChangeAspect="1"/>
          </p:cNvPicPr>
          <p:nvPr/>
        </p:nvPicPr>
        <p:blipFill>
          <a:blip r:embed="rId3"/>
          <a:stretch>
            <a:fillRect/>
          </a:stretch>
        </p:blipFill>
        <p:spPr>
          <a:xfrm>
            <a:off x="1099221" y="1401083"/>
            <a:ext cx="7802068" cy="5177736"/>
          </a:xfrm>
          <a:prstGeom prst="rect">
            <a:avLst/>
          </a:prstGeom>
        </p:spPr>
      </p:pic>
      <p:sp>
        <p:nvSpPr>
          <p:cNvPr id="6" name="TextBox 5">
            <a:extLst>
              <a:ext uri="{FF2B5EF4-FFF2-40B4-BE49-F238E27FC236}">
                <a16:creationId xmlns:a16="http://schemas.microsoft.com/office/drawing/2014/main" id="{B74656D7-019D-CBF2-7E72-9FA8BFF68D0E}"/>
              </a:ext>
            </a:extLst>
          </p:cNvPr>
          <p:cNvSpPr txBox="1"/>
          <p:nvPr/>
        </p:nvSpPr>
        <p:spPr>
          <a:xfrm>
            <a:off x="9039497" y="1401083"/>
            <a:ext cx="2779809" cy="4524315"/>
          </a:xfrm>
          <a:prstGeom prst="rect">
            <a:avLst/>
          </a:prstGeom>
          <a:noFill/>
        </p:spPr>
        <p:txBody>
          <a:bodyPr wrap="square">
            <a:spAutoFit/>
          </a:bodyPr>
          <a:lstStyle/>
          <a:p>
            <a:r>
              <a:rPr lang="en-US" sz="2400" b="1" dirty="0"/>
              <a:t>Gradient Boosting Machine (GBM)</a:t>
            </a:r>
          </a:p>
          <a:p>
            <a:endParaRPr lang="en-US" sz="2400" b="1" dirty="0"/>
          </a:p>
          <a:p>
            <a:r>
              <a:rPr lang="en-US" sz="2400" b="1" dirty="0"/>
              <a:t>Selected as best overall machine learning model for customer churn analysis model deployment</a:t>
            </a:r>
          </a:p>
          <a:p>
            <a:endParaRPr lang="en-US" sz="2400" b="1" dirty="0"/>
          </a:p>
          <a:p>
            <a:r>
              <a:rPr lang="en-US" sz="2400" b="1" dirty="0"/>
              <a:t>Recall 0.92</a:t>
            </a:r>
          </a:p>
          <a:p>
            <a:r>
              <a:rPr lang="en-US" sz="2400" b="1" dirty="0"/>
              <a:t>ROC AUC 0.93</a:t>
            </a:r>
            <a:endParaRPr lang="en-US" sz="2400" dirty="0"/>
          </a:p>
        </p:txBody>
      </p:sp>
    </p:spTree>
    <p:extLst>
      <p:ext uri="{BB962C8B-B14F-4D97-AF65-F5344CB8AC3E}">
        <p14:creationId xmlns:p14="http://schemas.microsoft.com/office/powerpoint/2010/main" val="95960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D7767-8D0A-A8FF-C51D-982930C21F4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D43B52C-93F9-C0B7-C07E-A6F9018E2D5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42</a:t>
            </a:fld>
            <a:endParaRPr lang="en-US" b="1" dirty="0"/>
          </a:p>
        </p:txBody>
      </p:sp>
      <p:sp>
        <p:nvSpPr>
          <p:cNvPr id="2" name="Title 2">
            <a:extLst>
              <a:ext uri="{FF2B5EF4-FFF2-40B4-BE49-F238E27FC236}">
                <a16:creationId xmlns:a16="http://schemas.microsoft.com/office/drawing/2014/main" id="{7AE1BD4D-1771-C1CE-2065-CE8C3B797B4F}"/>
              </a:ext>
            </a:extLst>
          </p:cNvPr>
          <p:cNvSpPr txBox="1">
            <a:spLocks/>
          </p:cNvSpPr>
          <p:nvPr/>
        </p:nvSpPr>
        <p:spPr>
          <a:xfrm>
            <a:off x="725071" y="149306"/>
            <a:ext cx="11307685" cy="107702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Visualization: Geo-Mapping for Churn Analysis</a:t>
            </a:r>
          </a:p>
          <a:p>
            <a:pPr algn="r"/>
            <a:r>
              <a:rPr lang="en-US" sz="2800" b="1" dirty="0"/>
              <a:t>Gradient Boosting Machine (GBM)</a:t>
            </a:r>
          </a:p>
        </p:txBody>
      </p:sp>
      <p:pic>
        <p:nvPicPr>
          <p:cNvPr id="6" name="Picture 5">
            <a:extLst>
              <a:ext uri="{FF2B5EF4-FFF2-40B4-BE49-F238E27FC236}">
                <a16:creationId xmlns:a16="http://schemas.microsoft.com/office/drawing/2014/main" id="{0DE9A533-9A98-0B52-4811-146551CEFD55}"/>
              </a:ext>
            </a:extLst>
          </p:cNvPr>
          <p:cNvPicPr>
            <a:picLocks noChangeAspect="1"/>
          </p:cNvPicPr>
          <p:nvPr/>
        </p:nvPicPr>
        <p:blipFill>
          <a:blip r:embed="rId3"/>
          <a:stretch>
            <a:fillRect/>
          </a:stretch>
        </p:blipFill>
        <p:spPr>
          <a:xfrm>
            <a:off x="414882" y="860758"/>
            <a:ext cx="5019760" cy="3647692"/>
          </a:xfrm>
          <a:prstGeom prst="rect">
            <a:avLst/>
          </a:prstGeom>
        </p:spPr>
      </p:pic>
      <p:pic>
        <p:nvPicPr>
          <p:cNvPr id="9" name="Picture 8">
            <a:extLst>
              <a:ext uri="{FF2B5EF4-FFF2-40B4-BE49-F238E27FC236}">
                <a16:creationId xmlns:a16="http://schemas.microsoft.com/office/drawing/2014/main" id="{22439CAA-D8A7-2044-3937-A347188F1CBD}"/>
              </a:ext>
            </a:extLst>
          </p:cNvPr>
          <p:cNvPicPr>
            <a:picLocks noChangeAspect="1"/>
          </p:cNvPicPr>
          <p:nvPr/>
        </p:nvPicPr>
        <p:blipFill>
          <a:blip r:embed="rId4"/>
          <a:stretch>
            <a:fillRect/>
          </a:stretch>
        </p:blipFill>
        <p:spPr>
          <a:xfrm>
            <a:off x="4807973" y="1685703"/>
            <a:ext cx="7224783" cy="4312248"/>
          </a:xfrm>
          <a:prstGeom prst="rect">
            <a:avLst/>
          </a:prstGeom>
        </p:spPr>
      </p:pic>
      <p:sp>
        <p:nvSpPr>
          <p:cNvPr id="11" name="TextBox 10">
            <a:extLst>
              <a:ext uri="{FF2B5EF4-FFF2-40B4-BE49-F238E27FC236}">
                <a16:creationId xmlns:a16="http://schemas.microsoft.com/office/drawing/2014/main" id="{96E179F8-7AEB-92E1-E068-816A9820D141}"/>
              </a:ext>
            </a:extLst>
          </p:cNvPr>
          <p:cNvSpPr txBox="1"/>
          <p:nvPr/>
        </p:nvSpPr>
        <p:spPr>
          <a:xfrm>
            <a:off x="159243" y="2184379"/>
            <a:ext cx="2613453" cy="4524315"/>
          </a:xfrm>
          <a:prstGeom prst="rect">
            <a:avLst/>
          </a:prstGeom>
          <a:solidFill>
            <a:schemeClr val="tx2">
              <a:lumMod val="60000"/>
              <a:lumOff val="40000"/>
            </a:schemeClr>
          </a:solidFill>
        </p:spPr>
        <p:txBody>
          <a:bodyPr wrap="square">
            <a:spAutoFit/>
          </a:bodyPr>
          <a:lstStyle/>
          <a:p>
            <a:r>
              <a:rPr lang="en-US" sz="1200" b="1" dirty="0">
                <a:solidFill>
                  <a:schemeClr val="bg1"/>
                </a:solidFill>
              </a:rPr>
              <a:t>🔴 Red Dots (True Positives): Indicate areas where the model is working well to flag actual churners.</a:t>
            </a:r>
          </a:p>
          <a:p>
            <a:endParaRPr lang="en-US" sz="1200" b="1" dirty="0">
              <a:solidFill>
                <a:schemeClr val="bg1"/>
              </a:solidFill>
            </a:endParaRPr>
          </a:p>
          <a:p>
            <a:r>
              <a:rPr lang="en-US" sz="1200" b="1" dirty="0">
                <a:solidFill>
                  <a:schemeClr val="bg1"/>
                </a:solidFill>
              </a:rPr>
              <a:t>🟠 Orange Dots (False Negatives - "Missed Churn!"): These are customers who actually churned, but the model predicted they would stay.</a:t>
            </a:r>
          </a:p>
          <a:p>
            <a:endParaRPr lang="en-US" sz="1200" b="1" dirty="0">
              <a:solidFill>
                <a:schemeClr val="bg1"/>
              </a:solidFill>
            </a:endParaRPr>
          </a:p>
          <a:p>
            <a:r>
              <a:rPr lang="en-US" sz="1200" b="1" dirty="0">
                <a:solidFill>
                  <a:schemeClr val="bg1"/>
                </a:solidFill>
              </a:rPr>
              <a:t>🟡 Yellow Dots (False Positives): These are customers the model predicted would churn, but they stayed. While not as critical as false negatives, a high number of false positives in an area might suggest the model is picking up on factors in those locations that don't necessarily lead to churn.</a:t>
            </a:r>
          </a:p>
          <a:p>
            <a:endParaRPr lang="en-US" sz="1200" b="1" dirty="0">
              <a:solidFill>
                <a:schemeClr val="bg1"/>
              </a:solidFill>
            </a:endParaRPr>
          </a:p>
          <a:p>
            <a:r>
              <a:rPr lang="en-US" sz="1200" b="1" dirty="0">
                <a:solidFill>
                  <a:schemeClr val="bg1"/>
                </a:solidFill>
              </a:rPr>
              <a:t>🟢 Green Dots (True Negatives): These are customers the model correctly predicted would stay, and they did. These represent correct predictions of retention.</a:t>
            </a:r>
          </a:p>
        </p:txBody>
      </p:sp>
    </p:spTree>
    <p:extLst>
      <p:ext uri="{BB962C8B-B14F-4D97-AF65-F5344CB8AC3E}">
        <p14:creationId xmlns:p14="http://schemas.microsoft.com/office/powerpoint/2010/main" val="1176940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1D002-E3CE-5C80-B01D-BEA07311DF8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550A2CD-DDDF-13E5-AA23-5227BB7B9EB9}"/>
              </a:ext>
            </a:extLst>
          </p:cNvPr>
          <p:cNvSpPr txBox="1">
            <a:spLocks/>
          </p:cNvSpPr>
          <p:nvPr/>
        </p:nvSpPr>
        <p:spPr>
          <a:xfrm>
            <a:off x="1190661" y="1227909"/>
            <a:ext cx="8585791" cy="542072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600" b="1" dirty="0"/>
              <a:t>Findings and Recommendation</a:t>
            </a:r>
          </a:p>
          <a:p>
            <a:endParaRPr lang="en-US" sz="1600" b="1" dirty="0"/>
          </a:p>
          <a:p>
            <a:r>
              <a:rPr lang="en-US" sz="1600" b="1" dirty="0"/>
              <a:t>Report Findings</a:t>
            </a:r>
          </a:p>
          <a:p>
            <a:endParaRPr lang="en-US" sz="1600" b="1" dirty="0"/>
          </a:p>
          <a:p>
            <a:r>
              <a:rPr lang="en-US" sz="1600" b="1" dirty="0"/>
              <a:t>The table above summarizes the performance of nine different machine learning models, all fine-tuned with the primary goal of maximizing recall for the 'Churned' class.</a:t>
            </a:r>
          </a:p>
          <a:p>
            <a:endParaRPr lang="en-US" sz="1600" b="1" dirty="0"/>
          </a:p>
          <a:p>
            <a:r>
              <a:rPr lang="en-US" sz="1600" b="1" dirty="0"/>
              <a:t>1. Top Performers for Recall: Gradient Boosting Machine (GBM) is the clear front-runner, achieving an exceptional recall of over 92%. This means it successfully identifies more than 9 out of 10 customers who are actually at risk of churning. </a:t>
            </a:r>
            <a:r>
              <a:rPr lang="en-US" sz="1600" b="1" dirty="0" err="1"/>
              <a:t>XGBoost</a:t>
            </a:r>
            <a:r>
              <a:rPr lang="en-US" sz="1600" b="1" dirty="0"/>
              <a:t>, SVM, and AdaBoost also perform very well, with recall scores around 90%.</a:t>
            </a:r>
          </a:p>
          <a:p>
            <a:endParaRPr lang="en-US" sz="1600" b="1" dirty="0"/>
          </a:p>
          <a:p>
            <a:r>
              <a:rPr lang="en-US" sz="1600" b="1" dirty="0"/>
              <a:t>2. The Precision-Recall Trade-off: As expected, models with the highest recall (like GBM and SVM) tend to have lower precision. This means they create more "false alarms" by flagging customers who were not going to churn. Models like Random Forest and Logistic Regression offer a more balanced approach, with slightly lower recall but better precision, meaning their churn alerts are more reliable.</a:t>
            </a:r>
          </a:p>
          <a:p>
            <a:endParaRPr lang="en-US" sz="1600" b="1" dirty="0"/>
          </a:p>
          <a:p>
            <a:r>
              <a:rPr lang="en-US" sz="1600" b="1" dirty="0"/>
              <a:t>3. Overall Performance (ROC AUC): The ROC AUC score, which measures a model's overall ability to distinguish between the two classes, is highest for the advanced gradient boosting models (</a:t>
            </a:r>
            <a:r>
              <a:rPr lang="en-US" sz="1600" b="1" dirty="0" err="1"/>
              <a:t>LightGBM</a:t>
            </a:r>
            <a:r>
              <a:rPr lang="en-US" sz="1600" b="1" dirty="0"/>
              <a:t>, </a:t>
            </a:r>
            <a:r>
              <a:rPr lang="en-US" sz="1600" b="1" dirty="0" err="1"/>
              <a:t>CatBoost</a:t>
            </a:r>
            <a:r>
              <a:rPr lang="en-US" sz="1600" b="1" dirty="0"/>
              <a:t>, </a:t>
            </a:r>
            <a:r>
              <a:rPr lang="en-US" sz="1600" b="1" dirty="0" err="1"/>
              <a:t>XGBoost</a:t>
            </a:r>
            <a:r>
              <a:rPr lang="en-US" sz="1600" b="1" dirty="0"/>
              <a:t>, GBM). This indicates they have the strongest general predictive power.</a:t>
            </a:r>
          </a:p>
        </p:txBody>
      </p:sp>
      <p:sp>
        <p:nvSpPr>
          <p:cNvPr id="3" name="Slide Number Placeholder 2">
            <a:extLst>
              <a:ext uri="{FF2B5EF4-FFF2-40B4-BE49-F238E27FC236}">
                <a16:creationId xmlns:a16="http://schemas.microsoft.com/office/drawing/2014/main" id="{EE2879EE-34AC-319A-0940-B7DF5A39E8C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43</a:t>
            </a:fld>
            <a:endParaRPr lang="en-US" b="1" dirty="0"/>
          </a:p>
        </p:txBody>
      </p:sp>
      <p:sp>
        <p:nvSpPr>
          <p:cNvPr id="2" name="Title 2">
            <a:extLst>
              <a:ext uri="{FF2B5EF4-FFF2-40B4-BE49-F238E27FC236}">
                <a16:creationId xmlns:a16="http://schemas.microsoft.com/office/drawing/2014/main" id="{9A671860-4CF9-CEEA-6E3A-0CFAE273F9F3}"/>
              </a:ext>
            </a:extLst>
          </p:cNvPr>
          <p:cNvSpPr txBox="1">
            <a:spLocks/>
          </p:cNvSpPr>
          <p:nvPr/>
        </p:nvSpPr>
        <p:spPr>
          <a:xfrm>
            <a:off x="1099221" y="209362"/>
            <a:ext cx="10334540"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adoption: findings &amp; Recommendation</a:t>
            </a:r>
          </a:p>
        </p:txBody>
      </p:sp>
    </p:spTree>
    <p:extLst>
      <p:ext uri="{BB962C8B-B14F-4D97-AF65-F5344CB8AC3E}">
        <p14:creationId xmlns:p14="http://schemas.microsoft.com/office/powerpoint/2010/main" val="244844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2BBEB-4B13-387B-F802-90BD11A1E2B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060CC57-D5A8-1AA6-C73E-3A0A9DA4D2B1}"/>
              </a:ext>
            </a:extLst>
          </p:cNvPr>
          <p:cNvSpPr txBox="1">
            <a:spLocks/>
          </p:cNvSpPr>
          <p:nvPr/>
        </p:nvSpPr>
        <p:spPr>
          <a:xfrm>
            <a:off x="1190661" y="1227909"/>
            <a:ext cx="8585791" cy="542072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Recommendation</a:t>
            </a:r>
          </a:p>
          <a:p>
            <a:endParaRPr lang="en-US" sz="1600" b="1" dirty="0"/>
          </a:p>
          <a:p>
            <a:r>
              <a:rPr lang="en-US" sz="1600" b="1" dirty="0"/>
              <a:t>Based on the analysis, the top recommended model is the fine-tuned Gradient Boosting Machine (GBM).</a:t>
            </a:r>
          </a:p>
          <a:p>
            <a:endParaRPr lang="en-US" sz="1600" b="1" dirty="0"/>
          </a:p>
          <a:p>
            <a:r>
              <a:rPr lang="en-US" sz="1600" b="1" dirty="0"/>
              <a:t>While other models also achieve high recall, GBM provides the best combination of:</a:t>
            </a:r>
          </a:p>
          <a:p>
            <a:endParaRPr lang="en-US" sz="1600" b="1" dirty="0"/>
          </a:p>
          <a:p>
            <a:r>
              <a:rPr lang="en-US" sz="1600" b="1" dirty="0"/>
              <a:t>1. Highest Recall (92.4%): It is the most effective model at the primary business goal of finding at-risk customers.</a:t>
            </a:r>
          </a:p>
          <a:p>
            <a:endParaRPr lang="en-US" sz="1600" b="1" dirty="0"/>
          </a:p>
          <a:p>
            <a:r>
              <a:rPr lang="en-US" sz="1600" b="1" dirty="0"/>
              <a:t>2. Strong Overall Performance: It maintains one of the highest ROC AUC scores (0.93), indicating its predictions are robust and reliable.</a:t>
            </a:r>
          </a:p>
          <a:p>
            <a:endParaRPr lang="en-US" sz="1600" b="1" dirty="0"/>
          </a:p>
          <a:p>
            <a:r>
              <a:rPr lang="en-US" sz="1600" b="1" dirty="0"/>
              <a:t>3. Good Precision Balance: While not the highest, its precision of ~62% is very strong for such a high recall rate, offering a better balance than SVM or </a:t>
            </a:r>
            <a:r>
              <a:rPr lang="en-US" sz="1600" b="1" dirty="0" err="1"/>
              <a:t>CatBoost</a:t>
            </a:r>
            <a:r>
              <a:rPr lang="en-US" sz="1600" b="1" dirty="0"/>
              <a:t> in this run.</a:t>
            </a:r>
          </a:p>
          <a:p>
            <a:endParaRPr lang="en-US" sz="1600" b="1" dirty="0"/>
          </a:p>
          <a:p>
            <a:r>
              <a:rPr lang="en-US" sz="1600" b="1" dirty="0"/>
              <a:t>Therefore, for a business aiming to proactively and aggressively reduce churn, the Gradient Boosting Machine (GBM) model offers the most effective and well-balanced solution.</a:t>
            </a:r>
          </a:p>
        </p:txBody>
      </p:sp>
      <p:sp>
        <p:nvSpPr>
          <p:cNvPr id="3" name="Slide Number Placeholder 2">
            <a:extLst>
              <a:ext uri="{FF2B5EF4-FFF2-40B4-BE49-F238E27FC236}">
                <a16:creationId xmlns:a16="http://schemas.microsoft.com/office/drawing/2014/main" id="{15EB4E5A-611B-D4FE-B26B-DDF8C00966D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44</a:t>
            </a:fld>
            <a:endParaRPr lang="en-US" b="1" dirty="0"/>
          </a:p>
        </p:txBody>
      </p:sp>
      <p:sp>
        <p:nvSpPr>
          <p:cNvPr id="2" name="Title 2">
            <a:extLst>
              <a:ext uri="{FF2B5EF4-FFF2-40B4-BE49-F238E27FC236}">
                <a16:creationId xmlns:a16="http://schemas.microsoft.com/office/drawing/2014/main" id="{56C5FEB8-D26C-3495-4CA0-05BE5E9013EC}"/>
              </a:ext>
            </a:extLst>
          </p:cNvPr>
          <p:cNvSpPr txBox="1">
            <a:spLocks/>
          </p:cNvSpPr>
          <p:nvPr/>
        </p:nvSpPr>
        <p:spPr>
          <a:xfrm>
            <a:off x="1099221" y="209362"/>
            <a:ext cx="10334540"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adoption: findings &amp; Recommendation</a:t>
            </a:r>
          </a:p>
        </p:txBody>
      </p:sp>
    </p:spTree>
    <p:extLst>
      <p:ext uri="{BB962C8B-B14F-4D97-AF65-F5344CB8AC3E}">
        <p14:creationId xmlns:p14="http://schemas.microsoft.com/office/powerpoint/2010/main" val="720905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6FE8-7EF9-7CE1-E340-66295BADD4F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12698A3-B081-8C71-F434-681343E9B7D3}"/>
              </a:ext>
            </a:extLst>
          </p:cNvPr>
          <p:cNvSpPr txBox="1">
            <a:spLocks/>
          </p:cNvSpPr>
          <p:nvPr/>
        </p:nvSpPr>
        <p:spPr>
          <a:xfrm>
            <a:off x="153971" y="875210"/>
            <a:ext cx="4587846" cy="579277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1: </a:t>
            </a:r>
          </a:p>
          <a:p>
            <a:endParaRPr lang="en-US" sz="1800" b="1" dirty="0"/>
          </a:p>
          <a:p>
            <a:pPr marL="285750" indent="-285750">
              <a:buFont typeface="Wingdings" panose="05000000000000000000" pitchFamily="2" charset="2"/>
              <a:buChar char="Ø"/>
            </a:pPr>
            <a:r>
              <a:rPr lang="en-US" sz="1800" b="1" dirty="0"/>
              <a:t>Load Library, data loading &amp; Final Model Training</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Prepare data for modelling</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Identify features types</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Create Robust reprocessing pipelines</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Define final, best-performing model (</a:t>
            </a:r>
            <a:r>
              <a:rPr lang="en-US" sz="1800" b="1" dirty="0" err="1"/>
              <a:t>gBM</a:t>
            </a:r>
            <a:r>
              <a:rPr lang="en-US" sz="1800" b="1" dirty="0"/>
              <a:t>)</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Create full pipeline</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Split data for validation</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Calculate sample weights for final validation</a:t>
            </a:r>
          </a:p>
          <a:p>
            <a:endParaRPr lang="en-US" sz="1800" b="1" dirty="0"/>
          </a:p>
        </p:txBody>
      </p:sp>
      <p:sp>
        <p:nvSpPr>
          <p:cNvPr id="3" name="Slide Number Placeholder 2">
            <a:extLst>
              <a:ext uri="{FF2B5EF4-FFF2-40B4-BE49-F238E27FC236}">
                <a16:creationId xmlns:a16="http://schemas.microsoft.com/office/drawing/2014/main" id="{602C9318-EB8F-0A06-517B-095F6C703CE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45</a:t>
            </a:fld>
            <a:endParaRPr lang="en-US" b="1" dirty="0"/>
          </a:p>
        </p:txBody>
      </p:sp>
      <p:sp>
        <p:nvSpPr>
          <p:cNvPr id="2" name="Title 2">
            <a:extLst>
              <a:ext uri="{FF2B5EF4-FFF2-40B4-BE49-F238E27FC236}">
                <a16:creationId xmlns:a16="http://schemas.microsoft.com/office/drawing/2014/main" id="{F3E1F8F6-F457-9E36-2BD7-02746ACD89A8}"/>
              </a:ext>
            </a:extLst>
          </p:cNvPr>
          <p:cNvSpPr txBox="1">
            <a:spLocks/>
          </p:cNvSpPr>
          <p:nvPr/>
        </p:nvSpPr>
        <p:spPr>
          <a:xfrm>
            <a:off x="0" y="0"/>
            <a:ext cx="12192000" cy="17504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r>
              <a:rPr lang="en-US" sz="2800" b="1" dirty="0"/>
              <a:t>demonstration</a:t>
            </a:r>
          </a:p>
          <a:p>
            <a:pPr>
              <a:lnSpc>
                <a:spcPct val="100000"/>
              </a:lnSpc>
            </a:pPr>
            <a:endParaRPr lang="en-US" sz="2800" b="1" dirty="0"/>
          </a:p>
          <a:p>
            <a:pPr>
              <a:lnSpc>
                <a:spcPct val="100000"/>
              </a:lnSpc>
            </a:pPr>
            <a:r>
              <a:rPr lang="en-US" sz="2800" b="1" dirty="0"/>
              <a:t> </a:t>
            </a:r>
          </a:p>
        </p:txBody>
      </p:sp>
      <p:pic>
        <p:nvPicPr>
          <p:cNvPr id="7" name="Picture 6">
            <a:extLst>
              <a:ext uri="{FF2B5EF4-FFF2-40B4-BE49-F238E27FC236}">
                <a16:creationId xmlns:a16="http://schemas.microsoft.com/office/drawing/2014/main" id="{DB8B31AE-90CC-AEF5-CCAC-A5C24C7234B0}"/>
              </a:ext>
            </a:extLst>
          </p:cNvPr>
          <p:cNvPicPr>
            <a:picLocks noChangeAspect="1"/>
          </p:cNvPicPr>
          <p:nvPr/>
        </p:nvPicPr>
        <p:blipFill>
          <a:blip r:embed="rId3"/>
          <a:stretch>
            <a:fillRect/>
          </a:stretch>
        </p:blipFill>
        <p:spPr>
          <a:xfrm>
            <a:off x="4846320" y="875210"/>
            <a:ext cx="4425348" cy="5792773"/>
          </a:xfrm>
          <a:prstGeom prst="rect">
            <a:avLst/>
          </a:prstGeom>
        </p:spPr>
      </p:pic>
      <p:pic>
        <p:nvPicPr>
          <p:cNvPr id="10" name="Picture 9">
            <a:extLst>
              <a:ext uri="{FF2B5EF4-FFF2-40B4-BE49-F238E27FC236}">
                <a16:creationId xmlns:a16="http://schemas.microsoft.com/office/drawing/2014/main" id="{ADC737AD-9080-58A3-33C8-5012F76537D6}"/>
              </a:ext>
            </a:extLst>
          </p:cNvPr>
          <p:cNvPicPr>
            <a:picLocks noChangeAspect="1"/>
          </p:cNvPicPr>
          <p:nvPr/>
        </p:nvPicPr>
        <p:blipFill>
          <a:blip r:embed="rId4"/>
          <a:stretch>
            <a:fillRect/>
          </a:stretch>
        </p:blipFill>
        <p:spPr>
          <a:xfrm>
            <a:off x="8609000" y="1185758"/>
            <a:ext cx="3429029" cy="2243242"/>
          </a:xfrm>
          <a:prstGeom prst="rect">
            <a:avLst/>
          </a:prstGeom>
        </p:spPr>
      </p:pic>
    </p:spTree>
    <p:extLst>
      <p:ext uri="{BB962C8B-B14F-4D97-AF65-F5344CB8AC3E}">
        <p14:creationId xmlns:p14="http://schemas.microsoft.com/office/powerpoint/2010/main" val="1821122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AC7E6-863C-1E2E-4CB8-B1F095BB62E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C0DFB8-8518-4C19-BCFE-E2801E0AF47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46</a:t>
            </a:fld>
            <a:endParaRPr lang="en-US" b="1" dirty="0"/>
          </a:p>
        </p:txBody>
      </p:sp>
      <p:sp>
        <p:nvSpPr>
          <p:cNvPr id="2" name="Title 2">
            <a:extLst>
              <a:ext uri="{FF2B5EF4-FFF2-40B4-BE49-F238E27FC236}">
                <a16:creationId xmlns:a16="http://schemas.microsoft.com/office/drawing/2014/main" id="{7BF77CFF-C4E1-797A-F698-A06283CFDE93}"/>
              </a:ext>
            </a:extLst>
          </p:cNvPr>
          <p:cNvSpPr txBox="1">
            <a:spLocks/>
          </p:cNvSpPr>
          <p:nvPr/>
        </p:nvSpPr>
        <p:spPr>
          <a:xfrm>
            <a:off x="0" y="0"/>
            <a:ext cx="12192000" cy="175042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r>
              <a:rPr lang="en-US" sz="2800" b="1" dirty="0"/>
              <a:t>demonstration</a:t>
            </a:r>
          </a:p>
          <a:p>
            <a:pPr>
              <a:lnSpc>
                <a:spcPct val="100000"/>
              </a:lnSpc>
            </a:pPr>
            <a:endParaRPr lang="en-US" sz="2800" b="1" dirty="0"/>
          </a:p>
          <a:p>
            <a:pPr>
              <a:lnSpc>
                <a:spcPct val="100000"/>
              </a:lnSpc>
            </a:pPr>
            <a:r>
              <a:rPr lang="en-US" sz="2800" b="1" dirty="0"/>
              <a:t> </a:t>
            </a:r>
          </a:p>
        </p:txBody>
      </p:sp>
      <p:pic>
        <p:nvPicPr>
          <p:cNvPr id="6" name="Picture 5">
            <a:extLst>
              <a:ext uri="{FF2B5EF4-FFF2-40B4-BE49-F238E27FC236}">
                <a16:creationId xmlns:a16="http://schemas.microsoft.com/office/drawing/2014/main" id="{449C36EB-D4A6-41A9-D03D-4E629B5AC350}"/>
              </a:ext>
            </a:extLst>
          </p:cNvPr>
          <p:cNvPicPr>
            <a:picLocks noChangeAspect="1"/>
          </p:cNvPicPr>
          <p:nvPr/>
        </p:nvPicPr>
        <p:blipFill>
          <a:blip r:embed="rId3"/>
          <a:stretch>
            <a:fillRect/>
          </a:stretch>
        </p:blipFill>
        <p:spPr>
          <a:xfrm>
            <a:off x="4980356" y="876319"/>
            <a:ext cx="6838950" cy="5486400"/>
          </a:xfrm>
          <a:prstGeom prst="rect">
            <a:avLst/>
          </a:prstGeom>
        </p:spPr>
      </p:pic>
      <p:sp>
        <p:nvSpPr>
          <p:cNvPr id="7" name="Title 2">
            <a:extLst>
              <a:ext uri="{FF2B5EF4-FFF2-40B4-BE49-F238E27FC236}">
                <a16:creationId xmlns:a16="http://schemas.microsoft.com/office/drawing/2014/main" id="{DF0EF70B-9877-9E14-9FC7-BB41E1DFD3F9}"/>
              </a:ext>
            </a:extLst>
          </p:cNvPr>
          <p:cNvSpPr txBox="1">
            <a:spLocks/>
          </p:cNvSpPr>
          <p:nvPr/>
        </p:nvSpPr>
        <p:spPr>
          <a:xfrm>
            <a:off x="145396" y="1463040"/>
            <a:ext cx="4741817" cy="458506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2: </a:t>
            </a:r>
          </a:p>
          <a:p>
            <a:endParaRPr lang="en-US" sz="1800" b="1" dirty="0"/>
          </a:p>
          <a:p>
            <a:pPr marL="285750" indent="-285750">
              <a:buFont typeface="Wingdings" panose="05000000000000000000" pitchFamily="2" charset="2"/>
              <a:buChar char="Ø"/>
            </a:pPr>
            <a:r>
              <a:rPr lang="en-US" sz="1800" b="1" dirty="0"/>
              <a:t>Create </a:t>
            </a:r>
            <a:r>
              <a:rPr lang="en-US" sz="1800" b="1" dirty="0" err="1"/>
              <a:t>gradio</a:t>
            </a:r>
            <a:r>
              <a:rPr lang="en-US" sz="1800" b="1" dirty="0"/>
              <a:t> prediction function</a:t>
            </a:r>
          </a:p>
          <a:p>
            <a:pPr marL="285750" indent="-285750">
              <a:buFont typeface="Wingdings" panose="05000000000000000000" pitchFamily="2" charset="2"/>
              <a:buChar char="Ø"/>
            </a:pPr>
            <a:endParaRPr lang="en-US" sz="1800" b="1" dirty="0"/>
          </a:p>
          <a:p>
            <a:r>
              <a:rPr lang="en-US" sz="1800" b="1" dirty="0"/>
              <a:t>Step 3:</a:t>
            </a:r>
          </a:p>
          <a:p>
            <a:endParaRPr lang="en-US" sz="1800" b="1" dirty="0"/>
          </a:p>
          <a:p>
            <a:pPr marL="285750" indent="-285750">
              <a:buFont typeface="Wingdings" panose="05000000000000000000" pitchFamily="2" charset="2"/>
              <a:buChar char="Ø"/>
            </a:pPr>
            <a:r>
              <a:rPr lang="en-US" sz="1800" b="1" dirty="0"/>
              <a:t>Build and launch </a:t>
            </a:r>
            <a:r>
              <a:rPr lang="en-US" sz="1800" b="1" dirty="0" err="1"/>
              <a:t>gradio</a:t>
            </a:r>
            <a:r>
              <a:rPr lang="en-US" sz="1800" b="1" dirty="0"/>
              <a:t> app</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err="1"/>
              <a:t>Creaet</a:t>
            </a:r>
            <a:r>
              <a:rPr lang="en-US" sz="1800" b="1" dirty="0"/>
              <a:t> </a:t>
            </a:r>
            <a:r>
              <a:rPr lang="en-US" sz="1800" b="1" dirty="0" err="1"/>
              <a:t>fradio</a:t>
            </a:r>
            <a:r>
              <a:rPr lang="en-US" sz="1800" b="1" dirty="0"/>
              <a:t> list input components</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Based on </a:t>
            </a:r>
            <a:r>
              <a:rPr lang="en-US" sz="1800" b="1" dirty="0" err="1"/>
              <a:t>df</a:t>
            </a:r>
            <a:r>
              <a:rPr lang="en-US" sz="1800" b="1" dirty="0"/>
              <a:t> column</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Define output component</a:t>
            </a:r>
          </a:p>
          <a:p>
            <a:endParaRPr lang="en-US" sz="1800" b="1" dirty="0"/>
          </a:p>
        </p:txBody>
      </p:sp>
    </p:spTree>
    <p:extLst>
      <p:ext uri="{BB962C8B-B14F-4D97-AF65-F5344CB8AC3E}">
        <p14:creationId xmlns:p14="http://schemas.microsoft.com/office/powerpoint/2010/main" val="188982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0CF9D-2F8E-FD2F-298D-8B8C3B05E00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5F6F84-E47B-043C-DFEB-2647F224042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47</a:t>
            </a:fld>
            <a:endParaRPr lang="en-US" b="1" dirty="0"/>
          </a:p>
        </p:txBody>
      </p:sp>
      <p:sp>
        <p:nvSpPr>
          <p:cNvPr id="2" name="Title 2">
            <a:extLst>
              <a:ext uri="{FF2B5EF4-FFF2-40B4-BE49-F238E27FC236}">
                <a16:creationId xmlns:a16="http://schemas.microsoft.com/office/drawing/2014/main" id="{AD8F040E-65F8-D57A-C419-8854728FB1E1}"/>
              </a:ext>
            </a:extLst>
          </p:cNvPr>
          <p:cNvSpPr txBox="1">
            <a:spLocks/>
          </p:cNvSpPr>
          <p:nvPr/>
        </p:nvSpPr>
        <p:spPr>
          <a:xfrm>
            <a:off x="1476084" y="97381"/>
            <a:ext cx="10006149" cy="1457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pic>
        <p:nvPicPr>
          <p:cNvPr id="6" name="Picture 5">
            <a:extLst>
              <a:ext uri="{FF2B5EF4-FFF2-40B4-BE49-F238E27FC236}">
                <a16:creationId xmlns:a16="http://schemas.microsoft.com/office/drawing/2014/main" id="{7562A7D2-B3D7-2AE4-E5F7-8CD96CF15F72}"/>
              </a:ext>
            </a:extLst>
          </p:cNvPr>
          <p:cNvPicPr>
            <a:picLocks noChangeAspect="1"/>
          </p:cNvPicPr>
          <p:nvPr/>
        </p:nvPicPr>
        <p:blipFill>
          <a:blip r:embed="rId3"/>
          <a:stretch>
            <a:fillRect/>
          </a:stretch>
        </p:blipFill>
        <p:spPr>
          <a:xfrm>
            <a:off x="4980356" y="876319"/>
            <a:ext cx="5735560" cy="4231259"/>
          </a:xfrm>
          <a:prstGeom prst="rect">
            <a:avLst/>
          </a:prstGeom>
        </p:spPr>
      </p:pic>
      <p:sp>
        <p:nvSpPr>
          <p:cNvPr id="7" name="Title 2">
            <a:extLst>
              <a:ext uri="{FF2B5EF4-FFF2-40B4-BE49-F238E27FC236}">
                <a16:creationId xmlns:a16="http://schemas.microsoft.com/office/drawing/2014/main" id="{CC884E07-C873-DD5F-1C11-335EA29B23E6}"/>
              </a:ext>
            </a:extLst>
          </p:cNvPr>
          <p:cNvSpPr txBox="1">
            <a:spLocks/>
          </p:cNvSpPr>
          <p:nvPr/>
        </p:nvSpPr>
        <p:spPr>
          <a:xfrm>
            <a:off x="238539" y="875211"/>
            <a:ext cx="4741817" cy="540802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2: </a:t>
            </a:r>
          </a:p>
          <a:p>
            <a:endParaRPr lang="en-US" sz="1800" b="1" dirty="0"/>
          </a:p>
          <a:p>
            <a:pPr marL="285750" indent="-285750">
              <a:buFont typeface="Wingdings" panose="05000000000000000000" pitchFamily="2" charset="2"/>
              <a:buChar char="Ø"/>
            </a:pPr>
            <a:r>
              <a:rPr lang="en-US" sz="1800" b="1" dirty="0"/>
              <a:t>Create </a:t>
            </a:r>
            <a:r>
              <a:rPr lang="en-US" sz="1800" b="1" dirty="0" err="1"/>
              <a:t>gradio</a:t>
            </a:r>
            <a:r>
              <a:rPr lang="en-US" sz="1800" b="1" dirty="0"/>
              <a:t> prediction function</a:t>
            </a:r>
          </a:p>
          <a:p>
            <a:pPr marL="285750" indent="-285750">
              <a:buFont typeface="Wingdings" panose="05000000000000000000" pitchFamily="2" charset="2"/>
              <a:buChar char="Ø"/>
            </a:pPr>
            <a:endParaRPr lang="en-US" sz="1800" b="1" dirty="0"/>
          </a:p>
          <a:p>
            <a:r>
              <a:rPr lang="en-US" sz="1800" b="1" dirty="0"/>
              <a:t>Step 3:</a:t>
            </a:r>
          </a:p>
          <a:p>
            <a:endParaRPr lang="en-US" sz="1800" b="1" dirty="0"/>
          </a:p>
          <a:p>
            <a:pPr marL="285750" indent="-285750">
              <a:buFont typeface="Wingdings" panose="05000000000000000000" pitchFamily="2" charset="2"/>
              <a:buChar char="Ø"/>
            </a:pPr>
            <a:r>
              <a:rPr lang="en-US" sz="1800" b="1" dirty="0"/>
              <a:t>Build and launch </a:t>
            </a:r>
            <a:r>
              <a:rPr lang="en-US" sz="1800" b="1" dirty="0" err="1"/>
              <a:t>gradio</a:t>
            </a:r>
            <a:r>
              <a:rPr lang="en-US" sz="1800" b="1" dirty="0"/>
              <a:t> app</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err="1"/>
              <a:t>Creaet</a:t>
            </a:r>
            <a:r>
              <a:rPr lang="en-US" sz="1800" b="1" dirty="0"/>
              <a:t> </a:t>
            </a:r>
            <a:r>
              <a:rPr lang="en-US" sz="1800" b="1" dirty="0" err="1"/>
              <a:t>fradio</a:t>
            </a:r>
            <a:r>
              <a:rPr lang="en-US" sz="1800" b="1" dirty="0"/>
              <a:t> list input components</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Based on </a:t>
            </a:r>
            <a:r>
              <a:rPr lang="en-US" sz="1800" b="1" dirty="0" err="1"/>
              <a:t>df</a:t>
            </a:r>
            <a:r>
              <a:rPr lang="en-US" sz="1800" b="1" dirty="0"/>
              <a:t> column</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Define output component</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Create </a:t>
            </a:r>
            <a:r>
              <a:rPr lang="en-US" sz="1800" b="1" dirty="0" err="1"/>
              <a:t>gradio</a:t>
            </a:r>
            <a:r>
              <a:rPr lang="en-US" sz="1800" b="1" dirty="0"/>
              <a:t> interface</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err="1"/>
              <a:t>App.launch</a:t>
            </a:r>
            <a:r>
              <a:rPr lang="en-US" sz="1800" b="1" dirty="0"/>
              <a:t> (locally)</a:t>
            </a:r>
          </a:p>
          <a:p>
            <a:endParaRPr lang="en-US" sz="1800" b="1" dirty="0"/>
          </a:p>
        </p:txBody>
      </p:sp>
      <p:pic>
        <p:nvPicPr>
          <p:cNvPr id="5" name="Picture 4">
            <a:extLst>
              <a:ext uri="{FF2B5EF4-FFF2-40B4-BE49-F238E27FC236}">
                <a16:creationId xmlns:a16="http://schemas.microsoft.com/office/drawing/2014/main" id="{33DB226A-8E99-215F-F8D2-79580FA42ECA}"/>
              </a:ext>
            </a:extLst>
          </p:cNvPr>
          <p:cNvPicPr>
            <a:picLocks noChangeAspect="1"/>
          </p:cNvPicPr>
          <p:nvPr/>
        </p:nvPicPr>
        <p:blipFill>
          <a:blip r:embed="rId4"/>
          <a:stretch>
            <a:fillRect/>
          </a:stretch>
        </p:blipFill>
        <p:spPr>
          <a:xfrm>
            <a:off x="4980356" y="5202742"/>
            <a:ext cx="5735560" cy="1557878"/>
          </a:xfrm>
          <a:prstGeom prst="rect">
            <a:avLst/>
          </a:prstGeom>
        </p:spPr>
      </p:pic>
    </p:spTree>
    <p:extLst>
      <p:ext uri="{BB962C8B-B14F-4D97-AF65-F5344CB8AC3E}">
        <p14:creationId xmlns:p14="http://schemas.microsoft.com/office/powerpoint/2010/main" val="1084953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2CBE8-261D-EF09-8027-51D0A855764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5AE1FD-A568-D5F8-A8A1-BD94A5158A0C}"/>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48</a:t>
            </a:fld>
            <a:endParaRPr lang="en-US" b="1" dirty="0"/>
          </a:p>
        </p:txBody>
      </p:sp>
      <p:sp>
        <p:nvSpPr>
          <p:cNvPr id="2" name="Title 2">
            <a:extLst>
              <a:ext uri="{FF2B5EF4-FFF2-40B4-BE49-F238E27FC236}">
                <a16:creationId xmlns:a16="http://schemas.microsoft.com/office/drawing/2014/main" id="{3B3C9B17-24AB-2BAB-71A1-92D3A0F719A0}"/>
              </a:ext>
            </a:extLst>
          </p:cNvPr>
          <p:cNvSpPr txBox="1">
            <a:spLocks/>
          </p:cNvSpPr>
          <p:nvPr/>
        </p:nvSpPr>
        <p:spPr>
          <a:xfrm>
            <a:off x="1476084" y="97381"/>
            <a:ext cx="10006149" cy="1457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sp>
        <p:nvSpPr>
          <p:cNvPr id="7" name="Title 2">
            <a:extLst>
              <a:ext uri="{FF2B5EF4-FFF2-40B4-BE49-F238E27FC236}">
                <a16:creationId xmlns:a16="http://schemas.microsoft.com/office/drawing/2014/main" id="{7DE15ECE-2EC4-67E3-2CAE-02E2D9163D59}"/>
              </a:ext>
            </a:extLst>
          </p:cNvPr>
          <p:cNvSpPr txBox="1">
            <a:spLocks/>
          </p:cNvSpPr>
          <p:nvPr/>
        </p:nvSpPr>
        <p:spPr>
          <a:xfrm>
            <a:off x="238539" y="875212"/>
            <a:ext cx="4741817" cy="4083206"/>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4: </a:t>
            </a:r>
          </a:p>
          <a:p>
            <a:endParaRPr lang="en-US" sz="1800" b="1" dirty="0"/>
          </a:p>
          <a:p>
            <a:pPr marL="285750" indent="-285750">
              <a:buFont typeface="Wingdings" panose="05000000000000000000" pitchFamily="2" charset="2"/>
              <a:buChar char="Ø"/>
            </a:pPr>
            <a:r>
              <a:rPr lang="en-US" sz="1800" b="1" dirty="0"/>
              <a:t>Deployment model Validation</a:t>
            </a:r>
          </a:p>
          <a:p>
            <a:pPr marL="285750" indent="-285750">
              <a:buFont typeface="Wingdings" panose="05000000000000000000" pitchFamily="2" charset="2"/>
              <a:buChar char="Ø"/>
            </a:pPr>
            <a:endParaRPr lang="en-US" sz="1800" b="1" dirty="0"/>
          </a:p>
          <a:p>
            <a:r>
              <a:rPr lang="en-US" sz="1800" b="1" dirty="0"/>
              <a:t>Step 5: </a:t>
            </a:r>
          </a:p>
          <a:p>
            <a:endParaRPr lang="en-US" sz="1800" b="1" dirty="0"/>
          </a:p>
          <a:p>
            <a:pPr marL="285750" indent="-285750">
              <a:buFont typeface="Wingdings" panose="05000000000000000000" pitchFamily="2" charset="2"/>
              <a:buChar char="Ø"/>
            </a:pPr>
            <a:r>
              <a:rPr lang="en-US" sz="1800" b="1" dirty="0"/>
              <a:t>visualization model performance</a:t>
            </a:r>
          </a:p>
          <a:p>
            <a:endParaRPr lang="en-US" sz="1800" b="1" dirty="0"/>
          </a:p>
          <a:p>
            <a:pPr marL="285750" indent="-285750">
              <a:buFont typeface="Wingdings" panose="05000000000000000000" pitchFamily="2" charset="2"/>
              <a:buChar char="Ø"/>
            </a:pPr>
            <a:r>
              <a:rPr lang="en-US" sz="1800" b="1" dirty="0"/>
              <a:t>Plot confusion matrix</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Summary findings &amp; recommendation</a:t>
            </a:r>
          </a:p>
          <a:p>
            <a:pPr marL="285750" indent="-285750">
              <a:buFont typeface="Wingdings" panose="05000000000000000000" pitchFamily="2" charset="2"/>
              <a:buChar char="Ø"/>
            </a:pPr>
            <a:endParaRPr lang="en-US" sz="1800" b="1" dirty="0"/>
          </a:p>
          <a:p>
            <a:endParaRPr lang="en-US" sz="1800" b="1" dirty="0"/>
          </a:p>
        </p:txBody>
      </p:sp>
      <p:pic>
        <p:nvPicPr>
          <p:cNvPr id="12" name="Picture 11">
            <a:extLst>
              <a:ext uri="{FF2B5EF4-FFF2-40B4-BE49-F238E27FC236}">
                <a16:creationId xmlns:a16="http://schemas.microsoft.com/office/drawing/2014/main" id="{C045B03B-7164-7399-AD16-45BFFB883E1D}"/>
              </a:ext>
            </a:extLst>
          </p:cNvPr>
          <p:cNvPicPr>
            <a:picLocks noChangeAspect="1"/>
          </p:cNvPicPr>
          <p:nvPr/>
        </p:nvPicPr>
        <p:blipFill>
          <a:blip r:embed="rId3"/>
          <a:stretch>
            <a:fillRect/>
          </a:stretch>
        </p:blipFill>
        <p:spPr>
          <a:xfrm>
            <a:off x="5119239" y="875211"/>
            <a:ext cx="6700067" cy="4083206"/>
          </a:xfrm>
          <a:prstGeom prst="rect">
            <a:avLst/>
          </a:prstGeom>
        </p:spPr>
      </p:pic>
    </p:spTree>
    <p:extLst>
      <p:ext uri="{BB962C8B-B14F-4D97-AF65-F5344CB8AC3E}">
        <p14:creationId xmlns:p14="http://schemas.microsoft.com/office/powerpoint/2010/main" val="5819612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8724C-CC6F-4970-0406-64BF175AD37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726321-B0FB-D591-88B9-AF6A7084BE0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49</a:t>
            </a:fld>
            <a:endParaRPr lang="en-US" b="1" dirty="0"/>
          </a:p>
        </p:txBody>
      </p:sp>
      <p:sp>
        <p:nvSpPr>
          <p:cNvPr id="2" name="Title 2">
            <a:extLst>
              <a:ext uri="{FF2B5EF4-FFF2-40B4-BE49-F238E27FC236}">
                <a16:creationId xmlns:a16="http://schemas.microsoft.com/office/drawing/2014/main" id="{DE539B6C-EECE-C852-C5DF-E0E6365AB367}"/>
              </a:ext>
            </a:extLst>
          </p:cNvPr>
          <p:cNvSpPr txBox="1">
            <a:spLocks/>
          </p:cNvSpPr>
          <p:nvPr/>
        </p:nvSpPr>
        <p:spPr>
          <a:xfrm>
            <a:off x="1476084" y="97381"/>
            <a:ext cx="10006149" cy="1457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sp>
        <p:nvSpPr>
          <p:cNvPr id="7" name="Title 2">
            <a:extLst>
              <a:ext uri="{FF2B5EF4-FFF2-40B4-BE49-F238E27FC236}">
                <a16:creationId xmlns:a16="http://schemas.microsoft.com/office/drawing/2014/main" id="{EEB2FEE9-42F1-B4EC-258B-6EBFD0087176}"/>
              </a:ext>
            </a:extLst>
          </p:cNvPr>
          <p:cNvSpPr txBox="1">
            <a:spLocks/>
          </p:cNvSpPr>
          <p:nvPr/>
        </p:nvSpPr>
        <p:spPr>
          <a:xfrm>
            <a:off x="238539" y="875211"/>
            <a:ext cx="11580767" cy="5304946"/>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800" b="1" dirty="0"/>
              <a:t>Summary Findings:</a:t>
            </a:r>
          </a:p>
          <a:p>
            <a:endParaRPr lang="en-US" sz="1800" b="1" dirty="0"/>
          </a:p>
          <a:p>
            <a:endParaRPr lang="en-US" sz="1800" b="1" dirty="0"/>
          </a:p>
          <a:p>
            <a:r>
              <a:rPr lang="en-US" sz="1800" b="1" dirty="0"/>
              <a:t>The deployed Gradient Boosting Machine (GBM) model demonstrates excellent and reliable performance, making it a strong candidate for production use.  </a:t>
            </a:r>
          </a:p>
          <a:p>
            <a:endParaRPr lang="en-US" sz="1800" b="1" dirty="0"/>
          </a:p>
          <a:p>
            <a:pPr marL="342900" indent="-342900">
              <a:buAutoNum type="arabicPeriod"/>
            </a:pPr>
            <a:r>
              <a:rPr lang="en-US" sz="1800" b="1" dirty="0"/>
              <a:t>Excellent Recall Maintained : The final model achieves an outstanding **recall of ~92%** on the unseen test data. This confirms its ability to consistently identify the vast majority of customers who are at risk of churning.2.  </a:t>
            </a:r>
          </a:p>
          <a:p>
            <a:pPr marL="342900" indent="-342900">
              <a:buAutoNum type="arabicPeriod"/>
            </a:pPr>
            <a:endParaRPr lang="en-US" sz="1800" b="1" dirty="0"/>
          </a:p>
          <a:p>
            <a:pPr marL="342900" indent="-342900">
              <a:buAutoNum type="arabicPeriod"/>
            </a:pPr>
            <a:r>
              <a:rPr lang="en-US" sz="1800" b="1" dirty="0"/>
              <a:t>Strong Precision-Recall Balance : The model maintains a **precision of ~62%**, which is a very healthy balance. This ensures that while the net for catching churners is cast wide, the predictions remain accurate a majority of the time, leading to efficient use of retention resources.3.  </a:t>
            </a:r>
          </a:p>
          <a:p>
            <a:pPr marL="342900" indent="-342900">
              <a:buAutoNum type="arabicPeriod"/>
            </a:pPr>
            <a:endParaRPr lang="en-US" sz="1800" b="1" dirty="0"/>
          </a:p>
          <a:p>
            <a:pPr marL="342900" indent="-342900">
              <a:buAutoNum type="arabicPeriod"/>
            </a:pPr>
            <a:r>
              <a:rPr lang="en-US" sz="1800" b="1" dirty="0"/>
              <a:t>Locally Hosted and Accessible : The </a:t>
            </a:r>
            <a:r>
              <a:rPr lang="en-US" sz="1800" b="1" dirty="0" err="1"/>
              <a:t>Gradio</a:t>
            </a:r>
            <a:r>
              <a:rPr lang="en-US" sz="1800" b="1" dirty="0"/>
              <a:t> app successfully deploys the model into an easy-to-use web interface that runs locally on your machine. This allows for real-time predictions for individual customers without triggering network security software and is ideal for direct analysis and demonstration</a:t>
            </a:r>
          </a:p>
        </p:txBody>
      </p:sp>
    </p:spTree>
    <p:extLst>
      <p:ext uri="{BB962C8B-B14F-4D97-AF65-F5344CB8AC3E}">
        <p14:creationId xmlns:p14="http://schemas.microsoft.com/office/powerpoint/2010/main" val="2468449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CB54-0FE5-F156-7EE0-5D39944F6A6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8B3473-0601-8F95-E149-83E2403E71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5</a:t>
            </a:fld>
            <a:endParaRPr lang="en-US" b="1" dirty="0"/>
          </a:p>
        </p:txBody>
      </p:sp>
      <p:sp>
        <p:nvSpPr>
          <p:cNvPr id="2" name="Title 2">
            <a:extLst>
              <a:ext uri="{FF2B5EF4-FFF2-40B4-BE49-F238E27FC236}">
                <a16:creationId xmlns:a16="http://schemas.microsoft.com/office/drawing/2014/main" id="{C2DC173A-9231-883E-2F49-C1F12260EE24}"/>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After Data cleaning</a:t>
            </a:r>
          </a:p>
        </p:txBody>
      </p:sp>
      <p:sp>
        <p:nvSpPr>
          <p:cNvPr id="8" name="Title 2">
            <a:extLst>
              <a:ext uri="{FF2B5EF4-FFF2-40B4-BE49-F238E27FC236}">
                <a16:creationId xmlns:a16="http://schemas.microsoft.com/office/drawing/2014/main" id="{C8B448E5-1A07-348C-9E52-20C30724CF22}"/>
              </a:ext>
            </a:extLst>
          </p:cNvPr>
          <p:cNvSpPr txBox="1">
            <a:spLocks/>
          </p:cNvSpPr>
          <p:nvPr/>
        </p:nvSpPr>
        <p:spPr>
          <a:xfrm>
            <a:off x="312735" y="1628775"/>
            <a:ext cx="11566530" cy="5229225"/>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The cleaned telecom_churn.csv file is now a robust foundation for the next stages of data analysis. Steps as follows:</a:t>
            </a:r>
          </a:p>
          <a:p>
            <a:endParaRPr lang="en-US" sz="1800" dirty="0"/>
          </a:p>
          <a:p>
            <a:pPr marL="285750" indent="-285750">
              <a:buFont typeface="Wingdings" panose="05000000000000000000" pitchFamily="2" charset="2"/>
              <a:buChar char="Ø"/>
            </a:pPr>
            <a:r>
              <a:rPr lang="en-US" sz="1800" b="1" dirty="0"/>
              <a:t>Exploratory Data Analysis (EDA): Before modeling, perform EDA to understand the distributions of different features and their relationships with customer churn. Visualizations like histograms, bar charts, and box plots will be highly valuable.</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Feature Engineering: For machine learning, consider creating a binary 'Churn' target variable from the 'Customer Status' column (e.g., 1 for 'Churned', 0 for 'Stayed'). Customers with a 'Joined' status should be reviewed, as they are often excluded from churn prediction models.</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Preprocessing for Modeling: When building a model, remember to handle categorical variables through techniques like one-hot encoding. Furthermore, scaling numerical features (e.g., using a </a:t>
            </a:r>
            <a:r>
              <a:rPr lang="en-US" sz="1800" b="1" dirty="0" err="1"/>
              <a:t>StandardScaler</a:t>
            </a:r>
            <a:r>
              <a:rPr lang="en-US" sz="1800" b="1" dirty="0"/>
              <a:t>) is essential for many machine learning algorithms like SVMs and Logistic Regression.</a:t>
            </a:r>
          </a:p>
          <a:p>
            <a:pPr marL="285750" indent="-285750">
              <a:buFont typeface="Wingdings" panose="05000000000000000000" pitchFamily="2" charset="2"/>
              <a:buChar char="Ø"/>
            </a:pPr>
            <a:endParaRPr lang="en-US" sz="1800" b="1" dirty="0"/>
          </a:p>
          <a:p>
            <a:pPr marL="285750" indent="-285750">
              <a:buFont typeface="Wingdings" panose="05000000000000000000" pitchFamily="2" charset="2"/>
              <a:buChar char="Ø"/>
            </a:pPr>
            <a:r>
              <a:rPr lang="en-US" sz="1800" b="1" dirty="0"/>
              <a:t>Feature Selection: For a final model, consider dropping columns that are simple identifiers (</a:t>
            </a:r>
            <a:r>
              <a:rPr lang="en-US" sz="1800" b="1" dirty="0" err="1"/>
              <a:t>CustomerID</a:t>
            </a:r>
            <a:r>
              <a:rPr lang="en-US" sz="1800" b="1" dirty="0"/>
              <a:t>) or those that would cause data leakage (e.g., Churn Category, Churn Reason, as these are only known after a customer has churned).</a:t>
            </a:r>
          </a:p>
        </p:txBody>
      </p:sp>
      <p:sp>
        <p:nvSpPr>
          <p:cNvPr id="9" name="Text Placeholder 3">
            <a:extLst>
              <a:ext uri="{FF2B5EF4-FFF2-40B4-BE49-F238E27FC236}">
                <a16:creationId xmlns:a16="http://schemas.microsoft.com/office/drawing/2014/main" id="{377572AE-8B50-0C55-6BD9-EB7A6A59C68C}"/>
              </a:ext>
            </a:extLst>
          </p:cNvPr>
          <p:cNvSpPr txBox="1">
            <a:spLocks/>
          </p:cNvSpPr>
          <p:nvPr/>
        </p:nvSpPr>
        <p:spPr bwMode="white">
          <a:xfrm>
            <a:off x="403761" y="1985140"/>
            <a:ext cx="11335157" cy="4756104"/>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1200" dirty="0"/>
          </a:p>
        </p:txBody>
      </p:sp>
    </p:spTree>
    <p:extLst>
      <p:ext uri="{BB962C8B-B14F-4D97-AF65-F5344CB8AC3E}">
        <p14:creationId xmlns:p14="http://schemas.microsoft.com/office/powerpoint/2010/main" val="3876167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F399E-E955-349D-838F-BACE65D715B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FD041C-241D-9C4D-7D70-2C4363D6593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50</a:t>
            </a:fld>
            <a:endParaRPr lang="en-US" b="1" dirty="0"/>
          </a:p>
        </p:txBody>
      </p:sp>
      <p:sp>
        <p:nvSpPr>
          <p:cNvPr id="2" name="Title 2">
            <a:extLst>
              <a:ext uri="{FF2B5EF4-FFF2-40B4-BE49-F238E27FC236}">
                <a16:creationId xmlns:a16="http://schemas.microsoft.com/office/drawing/2014/main" id="{10502ACE-3A93-370E-9A60-964386B35A7E}"/>
              </a:ext>
            </a:extLst>
          </p:cNvPr>
          <p:cNvSpPr txBox="1">
            <a:spLocks/>
          </p:cNvSpPr>
          <p:nvPr/>
        </p:nvSpPr>
        <p:spPr>
          <a:xfrm>
            <a:off x="1476084" y="97381"/>
            <a:ext cx="10006149" cy="1457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sp>
        <p:nvSpPr>
          <p:cNvPr id="7" name="Title 2">
            <a:extLst>
              <a:ext uri="{FF2B5EF4-FFF2-40B4-BE49-F238E27FC236}">
                <a16:creationId xmlns:a16="http://schemas.microsoft.com/office/drawing/2014/main" id="{5B0FD433-2D34-2106-947F-2A8BE7222055}"/>
              </a:ext>
            </a:extLst>
          </p:cNvPr>
          <p:cNvSpPr txBox="1">
            <a:spLocks/>
          </p:cNvSpPr>
          <p:nvPr/>
        </p:nvSpPr>
        <p:spPr>
          <a:xfrm>
            <a:off x="238539" y="1195251"/>
            <a:ext cx="11580767" cy="4467497"/>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Recommendation on Suitability:</a:t>
            </a:r>
          </a:p>
          <a:p>
            <a:endParaRPr lang="en-US" sz="1800" b="1" dirty="0"/>
          </a:p>
          <a:p>
            <a:endParaRPr lang="en-US" sz="1800" b="1" dirty="0"/>
          </a:p>
          <a:p>
            <a:r>
              <a:rPr lang="en-US" sz="1800" b="1" dirty="0"/>
              <a:t>1. The fine-tuned Gradient Boosting Machine, deployed via the local </a:t>
            </a:r>
            <a:r>
              <a:rPr lang="en-US" sz="1800" b="1" dirty="0" err="1"/>
              <a:t>Gradio</a:t>
            </a:r>
            <a:r>
              <a:rPr lang="en-US" sz="1800" b="1" dirty="0"/>
              <a:t> application, is **highly suitable and strongly recommended for adoption.</a:t>
            </a:r>
          </a:p>
          <a:p>
            <a:endParaRPr lang="en-US" sz="1800" b="1" dirty="0"/>
          </a:p>
          <a:p>
            <a:endParaRPr lang="en-US" sz="1800" b="1" dirty="0"/>
          </a:p>
          <a:p>
            <a:r>
              <a:rPr lang="en-US" sz="1800" b="1" dirty="0"/>
              <a:t>2. The model's high recall makes it an effective early-warning system, and its solid precision ensures that business actions are based on reliable intelligence.</a:t>
            </a:r>
          </a:p>
          <a:p>
            <a:endParaRPr lang="en-US" sz="1800" b="1" dirty="0"/>
          </a:p>
          <a:p>
            <a:endParaRPr lang="en-US" sz="1800" b="1" dirty="0"/>
          </a:p>
          <a:p>
            <a:r>
              <a:rPr lang="en-US" sz="1800" b="1" dirty="0"/>
              <a:t>3. The interactive </a:t>
            </a:r>
            <a:r>
              <a:rPr lang="en-US" sz="1800" b="1" dirty="0" err="1"/>
              <a:t>Gradio</a:t>
            </a:r>
            <a:r>
              <a:rPr lang="en-US" sz="1800" b="1" dirty="0"/>
              <a:t> app bridges the gap between a complex machine learning model and practical, daily business operations, empowering teams to make data-driven decisions to reduce customer churn directly from their own computer.</a:t>
            </a:r>
          </a:p>
          <a:p>
            <a:endParaRPr lang="en-US" sz="1800" b="1" dirty="0"/>
          </a:p>
        </p:txBody>
      </p:sp>
    </p:spTree>
    <p:extLst>
      <p:ext uri="{BB962C8B-B14F-4D97-AF65-F5344CB8AC3E}">
        <p14:creationId xmlns:p14="http://schemas.microsoft.com/office/powerpoint/2010/main" val="4229960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C07D7-C4C3-D196-5A1F-96E8AF63A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2D388A-9FD3-1484-1272-7DF9D4EB755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51</a:t>
            </a:fld>
            <a:endParaRPr lang="en-US" b="1" dirty="0"/>
          </a:p>
        </p:txBody>
      </p:sp>
      <p:sp>
        <p:nvSpPr>
          <p:cNvPr id="2" name="Title 2">
            <a:extLst>
              <a:ext uri="{FF2B5EF4-FFF2-40B4-BE49-F238E27FC236}">
                <a16:creationId xmlns:a16="http://schemas.microsoft.com/office/drawing/2014/main" id="{0478DABC-9383-7780-B2D5-14D07A857E67}"/>
              </a:ext>
            </a:extLst>
          </p:cNvPr>
          <p:cNvSpPr txBox="1">
            <a:spLocks/>
          </p:cNvSpPr>
          <p:nvPr/>
        </p:nvSpPr>
        <p:spPr>
          <a:xfrm>
            <a:off x="1476084" y="97381"/>
            <a:ext cx="10006149" cy="14571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pic>
        <p:nvPicPr>
          <p:cNvPr id="5" name="Picture 4">
            <a:extLst>
              <a:ext uri="{FF2B5EF4-FFF2-40B4-BE49-F238E27FC236}">
                <a16:creationId xmlns:a16="http://schemas.microsoft.com/office/drawing/2014/main" id="{EF3F5348-4C1C-15D5-1D5F-E25E348EA70D}"/>
              </a:ext>
            </a:extLst>
          </p:cNvPr>
          <p:cNvPicPr>
            <a:picLocks noChangeAspect="1"/>
          </p:cNvPicPr>
          <p:nvPr/>
        </p:nvPicPr>
        <p:blipFill>
          <a:blip r:embed="rId3"/>
          <a:stretch>
            <a:fillRect/>
          </a:stretch>
        </p:blipFill>
        <p:spPr>
          <a:xfrm>
            <a:off x="1476084" y="750344"/>
            <a:ext cx="8810625" cy="6010275"/>
          </a:xfrm>
          <a:prstGeom prst="rect">
            <a:avLst/>
          </a:prstGeom>
        </p:spPr>
      </p:pic>
    </p:spTree>
    <p:extLst>
      <p:ext uri="{BB962C8B-B14F-4D97-AF65-F5344CB8AC3E}">
        <p14:creationId xmlns:p14="http://schemas.microsoft.com/office/powerpoint/2010/main" val="2861183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351BB-E200-2F9E-180C-079810DFF0D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CC5AEE-3EEC-5294-A243-A4E03D7E396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52</a:t>
            </a:fld>
            <a:endParaRPr lang="en-US" b="1" dirty="0"/>
          </a:p>
        </p:txBody>
      </p:sp>
      <p:sp>
        <p:nvSpPr>
          <p:cNvPr id="2" name="Title 2">
            <a:extLst>
              <a:ext uri="{FF2B5EF4-FFF2-40B4-BE49-F238E27FC236}">
                <a16:creationId xmlns:a16="http://schemas.microsoft.com/office/drawing/2014/main" id="{F47DF180-6914-1AAA-D1B0-E9F5FC585CAA}"/>
              </a:ext>
            </a:extLst>
          </p:cNvPr>
          <p:cNvSpPr txBox="1">
            <a:spLocks/>
          </p:cNvSpPr>
          <p:nvPr/>
        </p:nvSpPr>
        <p:spPr>
          <a:xfrm>
            <a:off x="1427612" y="0"/>
            <a:ext cx="10006149" cy="15363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Gradient Boosting Machine (GBM)</a:t>
            </a:r>
          </a:p>
          <a:p>
            <a:pPr>
              <a:lnSpc>
                <a:spcPct val="100000"/>
              </a:lnSpc>
            </a:pPr>
            <a:endParaRPr lang="en-US" sz="2800" b="1" dirty="0"/>
          </a:p>
          <a:p>
            <a:pPr>
              <a:lnSpc>
                <a:spcPct val="100000"/>
              </a:lnSpc>
            </a:pPr>
            <a:r>
              <a:rPr lang="en-US" sz="2800" b="1" dirty="0"/>
              <a:t> </a:t>
            </a:r>
          </a:p>
        </p:txBody>
      </p:sp>
      <p:pic>
        <p:nvPicPr>
          <p:cNvPr id="6" name="Picture 5">
            <a:extLst>
              <a:ext uri="{FF2B5EF4-FFF2-40B4-BE49-F238E27FC236}">
                <a16:creationId xmlns:a16="http://schemas.microsoft.com/office/drawing/2014/main" id="{5F3AF48B-5E7C-8C79-C249-305E083B8B0D}"/>
              </a:ext>
            </a:extLst>
          </p:cNvPr>
          <p:cNvPicPr>
            <a:picLocks noChangeAspect="1"/>
          </p:cNvPicPr>
          <p:nvPr/>
        </p:nvPicPr>
        <p:blipFill>
          <a:blip r:embed="rId3"/>
          <a:stretch>
            <a:fillRect/>
          </a:stretch>
        </p:blipFill>
        <p:spPr>
          <a:xfrm>
            <a:off x="261238" y="776048"/>
            <a:ext cx="4862865" cy="5769234"/>
          </a:xfrm>
          <a:prstGeom prst="rect">
            <a:avLst/>
          </a:prstGeom>
        </p:spPr>
      </p:pic>
      <p:pic>
        <p:nvPicPr>
          <p:cNvPr id="12" name="Picture 11">
            <a:extLst>
              <a:ext uri="{FF2B5EF4-FFF2-40B4-BE49-F238E27FC236}">
                <a16:creationId xmlns:a16="http://schemas.microsoft.com/office/drawing/2014/main" id="{CD75F452-6BE8-A5B8-26FA-B8389E6C8F27}"/>
              </a:ext>
            </a:extLst>
          </p:cNvPr>
          <p:cNvPicPr>
            <a:picLocks noChangeAspect="1"/>
          </p:cNvPicPr>
          <p:nvPr/>
        </p:nvPicPr>
        <p:blipFill>
          <a:blip r:embed="rId4"/>
          <a:stretch>
            <a:fillRect/>
          </a:stretch>
        </p:blipFill>
        <p:spPr>
          <a:xfrm>
            <a:off x="5344177" y="1819754"/>
            <a:ext cx="6586585" cy="3681822"/>
          </a:xfrm>
          <a:prstGeom prst="rect">
            <a:avLst/>
          </a:prstGeom>
        </p:spPr>
      </p:pic>
    </p:spTree>
    <p:extLst>
      <p:ext uri="{BB962C8B-B14F-4D97-AF65-F5344CB8AC3E}">
        <p14:creationId xmlns:p14="http://schemas.microsoft.com/office/powerpoint/2010/main" val="9129323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B59F0-3371-1628-AB84-B3EEAFDD2FA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A559D9-ECEC-8C4E-2BA0-D2FAC8379801}"/>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53</a:t>
            </a:fld>
            <a:endParaRPr lang="en-US" b="1" dirty="0"/>
          </a:p>
        </p:txBody>
      </p:sp>
      <p:sp>
        <p:nvSpPr>
          <p:cNvPr id="2" name="Title 2">
            <a:extLst>
              <a:ext uri="{FF2B5EF4-FFF2-40B4-BE49-F238E27FC236}">
                <a16:creationId xmlns:a16="http://schemas.microsoft.com/office/drawing/2014/main" id="{C079E6F9-584B-E239-FB14-293CD1559D88}"/>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Part 1</a:t>
            </a:r>
          </a:p>
        </p:txBody>
      </p:sp>
    </p:spTree>
    <p:extLst>
      <p:ext uri="{BB962C8B-B14F-4D97-AF65-F5344CB8AC3E}">
        <p14:creationId xmlns:p14="http://schemas.microsoft.com/office/powerpoint/2010/main" val="126474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146EE-1CCC-7693-419B-496EF688BA6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ADA9F2-9345-8C66-537E-A2E060093116}"/>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54</a:t>
            </a:fld>
            <a:endParaRPr lang="en-US" b="1" dirty="0"/>
          </a:p>
        </p:txBody>
      </p:sp>
      <p:sp>
        <p:nvSpPr>
          <p:cNvPr id="2" name="Title 2">
            <a:extLst>
              <a:ext uri="{FF2B5EF4-FFF2-40B4-BE49-F238E27FC236}">
                <a16:creationId xmlns:a16="http://schemas.microsoft.com/office/drawing/2014/main" id="{761E5759-021C-E8F3-4D5A-509E2D0464E2}"/>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Part 2</a:t>
            </a:r>
          </a:p>
        </p:txBody>
      </p:sp>
    </p:spTree>
    <p:extLst>
      <p:ext uri="{BB962C8B-B14F-4D97-AF65-F5344CB8AC3E}">
        <p14:creationId xmlns:p14="http://schemas.microsoft.com/office/powerpoint/2010/main" val="37700545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559F8-CED4-8811-98A1-8DF20EF304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6ACA72-EAE8-2632-E222-643ED3A78950}"/>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55</a:t>
            </a:fld>
            <a:endParaRPr lang="en-US" b="1" dirty="0"/>
          </a:p>
        </p:txBody>
      </p:sp>
      <p:sp>
        <p:nvSpPr>
          <p:cNvPr id="2" name="Title 2">
            <a:extLst>
              <a:ext uri="{FF2B5EF4-FFF2-40B4-BE49-F238E27FC236}">
                <a16:creationId xmlns:a16="http://schemas.microsoft.com/office/drawing/2014/main" id="{14810386-A15B-08BF-D549-7B909B3A74A6}"/>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Part 3 </a:t>
            </a:r>
          </a:p>
        </p:txBody>
      </p:sp>
    </p:spTree>
    <p:extLst>
      <p:ext uri="{BB962C8B-B14F-4D97-AF65-F5344CB8AC3E}">
        <p14:creationId xmlns:p14="http://schemas.microsoft.com/office/powerpoint/2010/main" val="238921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5D506-87AE-8C82-9BBB-96CA33F199F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93D476-696C-EDC2-AB3F-E368A13D4D7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56</a:t>
            </a:fld>
            <a:endParaRPr lang="en-US" b="1" dirty="0"/>
          </a:p>
        </p:txBody>
      </p:sp>
      <p:sp>
        <p:nvSpPr>
          <p:cNvPr id="2" name="Title 2">
            <a:extLst>
              <a:ext uri="{FF2B5EF4-FFF2-40B4-BE49-F238E27FC236}">
                <a16:creationId xmlns:a16="http://schemas.microsoft.com/office/drawing/2014/main" id="{FE686F77-DFB6-151D-0133-C3629AF3EBE3}"/>
              </a:ext>
            </a:extLst>
          </p:cNvPr>
          <p:cNvSpPr txBox="1">
            <a:spLocks/>
          </p:cNvSpPr>
          <p:nvPr/>
        </p:nvSpPr>
        <p:spPr>
          <a:xfrm>
            <a:off x="2070443" y="326928"/>
            <a:ext cx="80511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Summary, Lessons learned &amp; Future work</a:t>
            </a:r>
          </a:p>
          <a:p>
            <a:pPr>
              <a:lnSpc>
                <a:spcPct val="100000"/>
              </a:lnSpc>
            </a:pPr>
            <a:r>
              <a:rPr lang="en-US" sz="2800" b="1" dirty="0"/>
              <a:t> </a:t>
            </a:r>
          </a:p>
        </p:txBody>
      </p:sp>
      <p:pic>
        <p:nvPicPr>
          <p:cNvPr id="5" name="Picture 4">
            <a:extLst>
              <a:ext uri="{FF2B5EF4-FFF2-40B4-BE49-F238E27FC236}">
                <a16:creationId xmlns:a16="http://schemas.microsoft.com/office/drawing/2014/main" id="{A5CED6CB-7398-DBF4-B136-D43C5A385F62}"/>
              </a:ext>
            </a:extLst>
          </p:cNvPr>
          <p:cNvPicPr>
            <a:picLocks noChangeAspect="1"/>
          </p:cNvPicPr>
          <p:nvPr/>
        </p:nvPicPr>
        <p:blipFill>
          <a:blip r:embed="rId3"/>
          <a:stretch>
            <a:fillRect/>
          </a:stretch>
        </p:blipFill>
        <p:spPr>
          <a:xfrm>
            <a:off x="538163" y="1147927"/>
            <a:ext cx="11405363" cy="4562145"/>
          </a:xfrm>
          <a:prstGeom prst="rect">
            <a:avLst/>
          </a:prstGeom>
        </p:spPr>
      </p:pic>
    </p:spTree>
    <p:extLst>
      <p:ext uri="{BB962C8B-B14F-4D97-AF65-F5344CB8AC3E}">
        <p14:creationId xmlns:p14="http://schemas.microsoft.com/office/powerpoint/2010/main" val="2272179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CE56-89F6-80E4-29A6-938C4FA27F0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E7915C-4CB8-DC6D-CD20-774AD83BCCF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57</a:t>
            </a:fld>
            <a:endParaRPr lang="en-US" b="1" dirty="0"/>
          </a:p>
        </p:txBody>
      </p:sp>
      <p:sp>
        <p:nvSpPr>
          <p:cNvPr id="2" name="Title 2">
            <a:extLst>
              <a:ext uri="{FF2B5EF4-FFF2-40B4-BE49-F238E27FC236}">
                <a16:creationId xmlns:a16="http://schemas.microsoft.com/office/drawing/2014/main" id="{D4BE0FC5-06EF-CAEC-192F-B5D71E0D52A2}"/>
              </a:ext>
            </a:extLst>
          </p:cNvPr>
          <p:cNvSpPr txBox="1">
            <a:spLocks/>
          </p:cNvSpPr>
          <p:nvPr/>
        </p:nvSpPr>
        <p:spPr>
          <a:xfrm>
            <a:off x="1857790" y="0"/>
            <a:ext cx="8476415" cy="10293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Summary, Lessons learned &amp; Future work</a:t>
            </a:r>
          </a:p>
          <a:p>
            <a:pPr>
              <a:lnSpc>
                <a:spcPct val="100000"/>
              </a:lnSpc>
            </a:pPr>
            <a:endParaRPr lang="en-US" sz="2800" b="1" dirty="0"/>
          </a:p>
        </p:txBody>
      </p:sp>
      <p:sp>
        <p:nvSpPr>
          <p:cNvPr id="4" name="TextBox 3">
            <a:extLst>
              <a:ext uri="{FF2B5EF4-FFF2-40B4-BE49-F238E27FC236}">
                <a16:creationId xmlns:a16="http://schemas.microsoft.com/office/drawing/2014/main" id="{B58017A8-D509-5878-BF23-4E9C8B467828}"/>
              </a:ext>
            </a:extLst>
          </p:cNvPr>
          <p:cNvSpPr txBox="1"/>
          <p:nvPr/>
        </p:nvSpPr>
        <p:spPr>
          <a:xfrm>
            <a:off x="1440575" y="751344"/>
            <a:ext cx="8893630" cy="5632311"/>
          </a:xfrm>
          <a:prstGeom prst="rect">
            <a:avLst/>
          </a:prstGeom>
          <a:noFill/>
        </p:spPr>
        <p:txBody>
          <a:bodyPr wrap="square" rtlCol="0">
            <a:spAutoFit/>
          </a:bodyPr>
          <a:lstStyle/>
          <a:p>
            <a:pPr marL="342900" indent="-342900">
              <a:buAutoNum type="arabicPeriod"/>
            </a:pPr>
            <a:r>
              <a:rPr lang="en-US" sz="2000" b="1" dirty="0"/>
              <a:t>Define the Business Objective First: </a:t>
            </a:r>
          </a:p>
          <a:p>
            <a:pPr marL="342900" indent="-342900">
              <a:buAutoNum type="arabicPeriod"/>
            </a:pPr>
            <a:endParaRPr lang="en-US" sz="2000" b="1" dirty="0"/>
          </a:p>
          <a:p>
            <a:pPr marL="857250" lvl="1" indent="-400050">
              <a:buFont typeface="Wingdings" panose="05000000000000000000" pitchFamily="2" charset="2"/>
              <a:buChar char="q"/>
            </a:pPr>
            <a:r>
              <a:rPr lang="en-US" sz="2000" b="1" dirty="0"/>
              <a:t>Start by establishing a clear, primary business metric. </a:t>
            </a:r>
          </a:p>
          <a:p>
            <a:pPr marL="857250" lvl="1" indent="-400050">
              <a:buFont typeface="Wingdings" panose="05000000000000000000" pitchFamily="2" charset="2"/>
              <a:buChar char="q"/>
            </a:pPr>
            <a:r>
              <a:rPr lang="en-US" sz="2000" b="1" dirty="0"/>
              <a:t>For this project, the goal shifted from "highest accuracy" to "highest recall." </a:t>
            </a:r>
            <a:r>
              <a:rPr lang="en-US" sz="2000" b="1" dirty="0" err="1"/>
              <a:t>Defining"maximize</a:t>
            </a:r>
            <a:r>
              <a:rPr lang="en-US" sz="2000" b="1" dirty="0"/>
              <a:t> the identification of at-risk customers" as the primary goal from the outset would have streamlined the entire model tuning and selection process.</a:t>
            </a:r>
          </a:p>
          <a:p>
            <a:endParaRPr lang="en-US" sz="2000" b="1" dirty="0"/>
          </a:p>
          <a:p>
            <a:endParaRPr lang="en-US" sz="2000" b="1" dirty="0"/>
          </a:p>
          <a:p>
            <a:endParaRPr lang="en-US" sz="2000" b="1" dirty="0"/>
          </a:p>
          <a:p>
            <a:pPr marL="342900" indent="-342900">
              <a:buAutoNum type="arabicPeriod" startAt="2"/>
            </a:pPr>
            <a:r>
              <a:rPr lang="en-US" sz="2000" b="1" dirty="0"/>
              <a:t>Create a Standardized Experimentation Framework:</a:t>
            </a:r>
          </a:p>
          <a:p>
            <a:pPr marL="342900" indent="-342900">
              <a:buAutoNum type="arabicPeriod" startAt="2"/>
            </a:pPr>
            <a:endParaRPr lang="en-US" sz="2000" b="1" dirty="0"/>
          </a:p>
          <a:p>
            <a:pPr marL="857250" lvl="1" indent="-400050">
              <a:buFont typeface="Wingdings" panose="05000000000000000000" pitchFamily="2" charset="2"/>
              <a:buChar char="q"/>
            </a:pPr>
            <a:r>
              <a:rPr lang="en-US" sz="2000" b="1" dirty="0"/>
              <a:t>Instead of running and modifying code for each model individually, build a reusable function or class. This framework would take a model as an input and automatically handle the preprocessing, training, evaluation, and logging of metrics. This makes comparing models much faster and less error-prone.</a:t>
            </a:r>
          </a:p>
          <a:p>
            <a:endParaRPr lang="en-US" sz="2000" b="1" dirty="0"/>
          </a:p>
        </p:txBody>
      </p:sp>
    </p:spTree>
    <p:extLst>
      <p:ext uri="{BB962C8B-B14F-4D97-AF65-F5344CB8AC3E}">
        <p14:creationId xmlns:p14="http://schemas.microsoft.com/office/powerpoint/2010/main" val="851867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CBB79-9118-52F0-7C53-EE3B0F7E7B0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5A862-A23E-E098-9762-CF02FABE7C2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58</a:t>
            </a:fld>
            <a:endParaRPr lang="en-US" b="1" dirty="0"/>
          </a:p>
        </p:txBody>
      </p:sp>
      <p:sp>
        <p:nvSpPr>
          <p:cNvPr id="2" name="Title 2">
            <a:extLst>
              <a:ext uri="{FF2B5EF4-FFF2-40B4-BE49-F238E27FC236}">
                <a16:creationId xmlns:a16="http://schemas.microsoft.com/office/drawing/2014/main" id="{CDB01F46-7B7A-367E-A364-A6C5F7E9F991}"/>
              </a:ext>
            </a:extLst>
          </p:cNvPr>
          <p:cNvSpPr txBox="1">
            <a:spLocks/>
          </p:cNvSpPr>
          <p:nvPr/>
        </p:nvSpPr>
        <p:spPr>
          <a:xfrm>
            <a:off x="1857790" y="0"/>
            <a:ext cx="8476415" cy="10293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Summary, Lessons learned &amp; Future work</a:t>
            </a:r>
          </a:p>
          <a:p>
            <a:pPr>
              <a:lnSpc>
                <a:spcPct val="100000"/>
              </a:lnSpc>
            </a:pPr>
            <a:endParaRPr lang="en-US" sz="2800" b="1" dirty="0"/>
          </a:p>
        </p:txBody>
      </p:sp>
      <p:sp>
        <p:nvSpPr>
          <p:cNvPr id="4" name="TextBox 3">
            <a:extLst>
              <a:ext uri="{FF2B5EF4-FFF2-40B4-BE49-F238E27FC236}">
                <a16:creationId xmlns:a16="http://schemas.microsoft.com/office/drawing/2014/main" id="{924874BD-7740-B384-60A5-8D709ED4B460}"/>
              </a:ext>
            </a:extLst>
          </p:cNvPr>
          <p:cNvSpPr txBox="1"/>
          <p:nvPr/>
        </p:nvSpPr>
        <p:spPr>
          <a:xfrm>
            <a:off x="1053545" y="514683"/>
            <a:ext cx="10380216" cy="5940088"/>
          </a:xfrm>
          <a:prstGeom prst="rect">
            <a:avLst/>
          </a:prstGeom>
          <a:noFill/>
        </p:spPr>
        <p:txBody>
          <a:bodyPr wrap="square" rtlCol="0">
            <a:spAutoFit/>
          </a:bodyPr>
          <a:lstStyle/>
          <a:p>
            <a:endParaRPr lang="en-US" sz="2000" b="1" dirty="0"/>
          </a:p>
          <a:p>
            <a:pPr marL="342900" indent="-342900">
              <a:buAutoNum type="arabicPeriod" startAt="3"/>
            </a:pPr>
            <a:r>
              <a:rPr lang="en-US" sz="2000" b="1" dirty="0"/>
              <a:t>Automate Hyperparameter Tuning:</a:t>
            </a:r>
          </a:p>
          <a:p>
            <a:endParaRPr lang="en-US" sz="2000" b="1" dirty="0"/>
          </a:p>
          <a:p>
            <a:pPr marL="742950" lvl="1" indent="-285750">
              <a:buFont typeface="Wingdings" panose="05000000000000000000" pitchFamily="2" charset="2"/>
              <a:buChar char="q"/>
            </a:pPr>
            <a:r>
              <a:rPr lang="en-US" sz="2000" b="1" dirty="0"/>
              <a:t>While manually setting `</a:t>
            </a:r>
            <a:r>
              <a:rPr lang="en-US" sz="2000" b="1" dirty="0" err="1"/>
              <a:t>class_weight</a:t>
            </a:r>
            <a:r>
              <a:rPr lang="en-US" sz="2000" b="1" dirty="0"/>
              <a:t>` or using `</a:t>
            </a:r>
            <a:r>
              <a:rPr lang="en-US" sz="2000" b="1" dirty="0" err="1"/>
              <a:t>sample_weight</a:t>
            </a:r>
            <a:r>
              <a:rPr lang="en-US" sz="2000" b="1" dirty="0"/>
              <a:t>` is effective, a more advanced approach is to use tools like Scikit-</a:t>
            </a:r>
            <a:r>
              <a:rPr lang="en-US" sz="2000" b="1" dirty="0" err="1"/>
              <a:t>learn's</a:t>
            </a:r>
            <a:r>
              <a:rPr lang="en-US" sz="2000" b="1" dirty="0"/>
              <a:t> `</a:t>
            </a:r>
            <a:r>
              <a:rPr lang="en-US" sz="2000" b="1" dirty="0" err="1"/>
              <a:t>GridSearchCV</a:t>
            </a:r>
            <a:r>
              <a:rPr lang="en-US" sz="2000" b="1" dirty="0"/>
              <a:t>`. This would systematically test various combinations of parameters (`</a:t>
            </a:r>
            <a:r>
              <a:rPr lang="en-US" sz="2000" b="1" dirty="0" err="1"/>
              <a:t>n_estimators</a:t>
            </a:r>
            <a:r>
              <a:rPr lang="en-US" sz="2000" b="1" dirty="0"/>
              <a:t>`, `</a:t>
            </a:r>
            <a:r>
              <a:rPr lang="en-US" sz="2000" b="1" dirty="0" err="1"/>
              <a:t>learning_rate</a:t>
            </a:r>
            <a:r>
              <a:rPr lang="en-US" sz="2000" b="1" dirty="0"/>
              <a:t>`, etc.) to find the optimal balance of recall and precision automatically.</a:t>
            </a:r>
          </a:p>
          <a:p>
            <a:endParaRPr lang="en-US" sz="2000" b="1" dirty="0"/>
          </a:p>
          <a:p>
            <a:pPr marL="342900" indent="-342900">
              <a:buAutoNum type="arabicPeriod" startAt="4"/>
            </a:pPr>
            <a:r>
              <a:rPr lang="en-US" sz="2000" b="1" dirty="0"/>
              <a:t>Adopt </a:t>
            </a:r>
            <a:r>
              <a:rPr lang="en-US" sz="2000" b="1" dirty="0" err="1"/>
              <a:t>MLOps</a:t>
            </a:r>
            <a:r>
              <a:rPr lang="en-US" sz="2000" b="1" dirty="0"/>
              <a:t> Principles Early:</a:t>
            </a:r>
          </a:p>
          <a:p>
            <a:pPr lvl="1"/>
            <a:endParaRPr lang="en-US" sz="2000" b="1" dirty="0"/>
          </a:p>
          <a:p>
            <a:pPr lvl="1"/>
            <a:r>
              <a:rPr lang="en-US" sz="2000" b="1" dirty="0"/>
              <a:t>For a real-world application, it's beneficial to think about Machine Learning Operations (</a:t>
            </a:r>
            <a:r>
              <a:rPr lang="en-US" sz="2000" b="1" dirty="0" err="1"/>
              <a:t>MLOps</a:t>
            </a:r>
            <a:r>
              <a:rPr lang="en-US" sz="2000" b="1" dirty="0"/>
              <a:t>) from the start. This includes:</a:t>
            </a:r>
          </a:p>
          <a:p>
            <a:pPr lvl="1"/>
            <a:endParaRPr lang="en-US" sz="2000" b="1" dirty="0"/>
          </a:p>
          <a:p>
            <a:pPr lvl="1"/>
            <a:r>
              <a:rPr lang="en-US" sz="2000" b="1" dirty="0"/>
              <a:t>Versioning:</a:t>
            </a:r>
          </a:p>
          <a:p>
            <a:pPr lvl="1"/>
            <a:r>
              <a:rPr lang="en-US" sz="2000" b="1" dirty="0"/>
              <a:t> Saving trained model pipelines (e.g., using `</a:t>
            </a:r>
            <a:r>
              <a:rPr lang="en-US" sz="2000" b="1" dirty="0" err="1"/>
              <a:t>joblib</a:t>
            </a:r>
            <a:r>
              <a:rPr lang="en-US" sz="2000" b="1" dirty="0"/>
              <a:t>`) and tracking the version of the data they were trained on.</a:t>
            </a:r>
          </a:p>
          <a:p>
            <a:pPr lvl="1"/>
            <a:endParaRPr lang="en-US" sz="2000" b="1" dirty="0"/>
          </a:p>
          <a:p>
            <a:pPr lvl="1"/>
            <a:r>
              <a:rPr lang="en-US" sz="2000" b="1" dirty="0"/>
              <a:t>Experiment Tracking: Using a tool like </a:t>
            </a:r>
            <a:r>
              <a:rPr lang="en-US" sz="2000" b="1" dirty="0" err="1"/>
              <a:t>MLflow</a:t>
            </a:r>
            <a:r>
              <a:rPr lang="en-US" sz="2000" b="1" dirty="0"/>
              <a:t> to log the parameters and performance metrics for every model run, creating a clear and organized history of all experiments.</a:t>
            </a:r>
          </a:p>
        </p:txBody>
      </p:sp>
    </p:spTree>
    <p:extLst>
      <p:ext uri="{BB962C8B-B14F-4D97-AF65-F5344CB8AC3E}">
        <p14:creationId xmlns:p14="http://schemas.microsoft.com/office/powerpoint/2010/main" val="3402210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19B5-2DBE-9F8A-8A48-340960667B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5CAB68-BF36-44B6-3228-726D35DCD686}"/>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59</a:t>
            </a:fld>
            <a:endParaRPr lang="en-US" b="1" dirty="0"/>
          </a:p>
        </p:txBody>
      </p:sp>
      <p:sp>
        <p:nvSpPr>
          <p:cNvPr id="2" name="Title 2">
            <a:extLst>
              <a:ext uri="{FF2B5EF4-FFF2-40B4-BE49-F238E27FC236}">
                <a16:creationId xmlns:a16="http://schemas.microsoft.com/office/drawing/2014/main" id="{7507A8D8-4F55-3AA9-C7FB-5283B9F1AE71}"/>
              </a:ext>
            </a:extLst>
          </p:cNvPr>
          <p:cNvSpPr txBox="1">
            <a:spLocks/>
          </p:cNvSpPr>
          <p:nvPr/>
        </p:nvSpPr>
        <p:spPr>
          <a:xfrm>
            <a:off x="1366054" y="194310"/>
            <a:ext cx="8675369"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Reference &amp; Data Sources</a:t>
            </a:r>
          </a:p>
          <a:p>
            <a:pPr>
              <a:lnSpc>
                <a:spcPct val="100000"/>
              </a:lnSpc>
            </a:pPr>
            <a:r>
              <a:rPr lang="en-US" sz="4400" b="1" dirty="0"/>
              <a:t> </a:t>
            </a:r>
          </a:p>
        </p:txBody>
      </p:sp>
      <p:sp>
        <p:nvSpPr>
          <p:cNvPr id="4" name="TextBox 3">
            <a:extLst>
              <a:ext uri="{FF2B5EF4-FFF2-40B4-BE49-F238E27FC236}">
                <a16:creationId xmlns:a16="http://schemas.microsoft.com/office/drawing/2014/main" id="{DE7C15E5-BAF3-4529-7BA5-7F5932AB55CB}"/>
              </a:ext>
            </a:extLst>
          </p:cNvPr>
          <p:cNvSpPr txBox="1"/>
          <p:nvPr/>
        </p:nvSpPr>
        <p:spPr>
          <a:xfrm>
            <a:off x="509452" y="1637923"/>
            <a:ext cx="2337266" cy="3262432"/>
          </a:xfrm>
          <a:prstGeom prst="rect">
            <a:avLst/>
          </a:prstGeom>
          <a:solidFill>
            <a:schemeClr val="bg1"/>
          </a:solidFill>
        </p:spPr>
        <p:txBody>
          <a:bodyPr wrap="square">
            <a:spAutoFit/>
          </a:bodyPr>
          <a:lstStyle/>
          <a:p>
            <a:r>
              <a:rPr lang="en-US" sz="2000" b="1" dirty="0"/>
              <a:t>References:</a:t>
            </a:r>
          </a:p>
          <a:p>
            <a:endParaRPr lang="en-US" sz="2000" b="1" dirty="0"/>
          </a:p>
          <a:p>
            <a:r>
              <a:rPr lang="en-US" u="sng" dirty="0">
                <a:hlinkClick r:id="rId3"/>
              </a:rPr>
              <a:t>https://mavenanalytics.io/data-playground?accessType=open&amp;order=date_added%2Cdesc&amp;page=3&amp;pageSize=5&amp;tags=Business&amp;tags=Finance</a:t>
            </a:r>
            <a:endParaRPr lang="en-US" dirty="0"/>
          </a:p>
          <a:p>
            <a:r>
              <a:rPr lang="en-US" sz="2000" b="1" dirty="0"/>
              <a:t>			</a:t>
            </a:r>
          </a:p>
          <a:p>
            <a:endParaRPr lang="en-US" sz="2000" b="1" dirty="0"/>
          </a:p>
        </p:txBody>
      </p:sp>
      <p:pic>
        <p:nvPicPr>
          <p:cNvPr id="7" name="Picture 6">
            <a:extLst>
              <a:ext uri="{FF2B5EF4-FFF2-40B4-BE49-F238E27FC236}">
                <a16:creationId xmlns:a16="http://schemas.microsoft.com/office/drawing/2014/main" id="{F5980E5B-9B37-4123-3211-36DA7721E2C6}"/>
              </a:ext>
            </a:extLst>
          </p:cNvPr>
          <p:cNvPicPr>
            <a:picLocks noChangeAspect="1"/>
          </p:cNvPicPr>
          <p:nvPr/>
        </p:nvPicPr>
        <p:blipFill>
          <a:blip r:embed="rId4"/>
          <a:stretch>
            <a:fillRect/>
          </a:stretch>
        </p:blipFill>
        <p:spPr>
          <a:xfrm>
            <a:off x="3554730" y="5211668"/>
            <a:ext cx="7711368" cy="1402360"/>
          </a:xfrm>
          <a:prstGeom prst="rect">
            <a:avLst/>
          </a:prstGeom>
        </p:spPr>
      </p:pic>
      <p:pic>
        <p:nvPicPr>
          <p:cNvPr id="9" name="Picture 8">
            <a:extLst>
              <a:ext uri="{FF2B5EF4-FFF2-40B4-BE49-F238E27FC236}">
                <a16:creationId xmlns:a16="http://schemas.microsoft.com/office/drawing/2014/main" id="{2133B8F8-00AB-3209-1DC6-5C84D81BB38F}"/>
              </a:ext>
            </a:extLst>
          </p:cNvPr>
          <p:cNvPicPr>
            <a:picLocks noChangeAspect="1"/>
          </p:cNvPicPr>
          <p:nvPr/>
        </p:nvPicPr>
        <p:blipFill>
          <a:blip r:embed="rId5"/>
          <a:stretch>
            <a:fillRect/>
          </a:stretch>
        </p:blipFill>
        <p:spPr>
          <a:xfrm>
            <a:off x="3554730" y="916116"/>
            <a:ext cx="7711368" cy="4254299"/>
          </a:xfrm>
          <a:prstGeom prst="rect">
            <a:avLst/>
          </a:prstGeom>
        </p:spPr>
      </p:pic>
    </p:spTree>
    <p:extLst>
      <p:ext uri="{BB962C8B-B14F-4D97-AF65-F5344CB8AC3E}">
        <p14:creationId xmlns:p14="http://schemas.microsoft.com/office/powerpoint/2010/main" val="9723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1C3D1-9043-29DA-E9B5-3BD687B4F2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D74047-D77B-AA24-B50C-EA1131B68F7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6</a:t>
            </a:fld>
            <a:endParaRPr lang="en-US" b="1" dirty="0"/>
          </a:p>
        </p:txBody>
      </p:sp>
      <p:sp>
        <p:nvSpPr>
          <p:cNvPr id="2" name="Title 2">
            <a:extLst>
              <a:ext uri="{FF2B5EF4-FFF2-40B4-BE49-F238E27FC236}">
                <a16:creationId xmlns:a16="http://schemas.microsoft.com/office/drawing/2014/main" id="{000F4942-9E03-302E-5109-8BF09078261C}"/>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C05D73BD-6DA7-9F15-4180-BFF0C8DD6572}"/>
              </a:ext>
            </a:extLst>
          </p:cNvPr>
          <p:cNvSpPr txBox="1">
            <a:spLocks/>
          </p:cNvSpPr>
          <p:nvPr/>
        </p:nvSpPr>
        <p:spPr>
          <a:xfrm>
            <a:off x="550347" y="1863147"/>
            <a:ext cx="4021615" cy="185449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Sector Churn Distribution :</a:t>
            </a:r>
          </a:p>
          <a:p>
            <a:pPr lvl="0" eaLnBrk="0" fontAlgn="base" hangingPunct="0">
              <a:lnSpc>
                <a:spcPct val="100000"/>
              </a:lnSpc>
              <a:spcAft>
                <a:spcPct val="0"/>
              </a:spcAft>
            </a:pPr>
            <a:endParaRPr lang="en-US" altLang="en-US" sz="1800" b="1" cap="none" dirty="0"/>
          </a:p>
          <a:p>
            <a:pPr marL="285750" lvl="0" indent="-285750" eaLnBrk="0" fontAlgn="base" hangingPunct="0">
              <a:lnSpc>
                <a:spcPct val="100000"/>
              </a:lnSpc>
              <a:spcAft>
                <a:spcPct val="0"/>
              </a:spcAft>
              <a:buFont typeface="Wingdings" panose="05000000000000000000" pitchFamily="2" charset="2"/>
              <a:buChar char="Ø"/>
            </a:pPr>
            <a:r>
              <a:rPr lang="en-US" sz="1600" dirty="0"/>
              <a:t>Actual customers who stayed, churned and joined</a:t>
            </a:r>
          </a:p>
        </p:txBody>
      </p:sp>
      <p:sp>
        <p:nvSpPr>
          <p:cNvPr id="9" name="Text Placeholder 3">
            <a:extLst>
              <a:ext uri="{FF2B5EF4-FFF2-40B4-BE49-F238E27FC236}">
                <a16:creationId xmlns:a16="http://schemas.microsoft.com/office/drawing/2014/main" id="{E53E4952-B930-6CD2-B720-556E061B6BE3}"/>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D5054BA-90AF-33C2-5624-3A1CC8CE8C7F}"/>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9510B79-F5EC-B890-D38E-177D54FA4FA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2E8233C-C838-59B3-B91C-12E2D3E9CFF5}"/>
              </a:ext>
            </a:extLst>
          </p:cNvPr>
          <p:cNvPicPr>
            <a:picLocks noChangeAspect="1"/>
          </p:cNvPicPr>
          <p:nvPr/>
        </p:nvPicPr>
        <p:blipFill>
          <a:blip r:embed="rId3"/>
          <a:stretch>
            <a:fillRect/>
          </a:stretch>
        </p:blipFill>
        <p:spPr>
          <a:xfrm>
            <a:off x="4711709" y="1123486"/>
            <a:ext cx="6524625" cy="4362450"/>
          </a:xfrm>
          <a:prstGeom prst="rect">
            <a:avLst/>
          </a:prstGeom>
        </p:spPr>
      </p:pic>
    </p:spTree>
    <p:extLst>
      <p:ext uri="{BB962C8B-B14F-4D97-AF65-F5344CB8AC3E}">
        <p14:creationId xmlns:p14="http://schemas.microsoft.com/office/powerpoint/2010/main" val="622504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091E3-671A-8FD3-E55A-1E651B29DF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BF2F9-F33E-7E11-AFA6-3EB6BB421128}"/>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60</a:t>
            </a:fld>
            <a:endParaRPr lang="en-US" b="1" dirty="0"/>
          </a:p>
        </p:txBody>
      </p:sp>
      <p:sp>
        <p:nvSpPr>
          <p:cNvPr id="2" name="Title 2">
            <a:extLst>
              <a:ext uri="{FF2B5EF4-FFF2-40B4-BE49-F238E27FC236}">
                <a16:creationId xmlns:a16="http://schemas.microsoft.com/office/drawing/2014/main" id="{E62ED088-E998-4C7B-CF74-2882DD0BB923}"/>
              </a:ext>
            </a:extLst>
          </p:cNvPr>
          <p:cNvSpPr txBox="1">
            <a:spLocks/>
          </p:cNvSpPr>
          <p:nvPr/>
        </p:nvSpPr>
        <p:spPr>
          <a:xfrm>
            <a:off x="836503" y="308346"/>
            <a:ext cx="4337685" cy="20632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dirty="0"/>
              <a:t>Thank you</a:t>
            </a:r>
          </a:p>
          <a:p>
            <a:pPr>
              <a:lnSpc>
                <a:spcPct val="100000"/>
              </a:lnSpc>
            </a:pPr>
            <a:r>
              <a:rPr lang="en-US" sz="6000" b="1" dirty="0"/>
              <a:t> </a:t>
            </a:r>
          </a:p>
        </p:txBody>
      </p:sp>
      <p:sp>
        <p:nvSpPr>
          <p:cNvPr id="4" name="TextBox 3">
            <a:extLst>
              <a:ext uri="{FF2B5EF4-FFF2-40B4-BE49-F238E27FC236}">
                <a16:creationId xmlns:a16="http://schemas.microsoft.com/office/drawing/2014/main" id="{0B26BFC8-882C-50CC-6D99-6AC8890B63F6}"/>
              </a:ext>
            </a:extLst>
          </p:cNvPr>
          <p:cNvSpPr txBox="1"/>
          <p:nvPr/>
        </p:nvSpPr>
        <p:spPr>
          <a:xfrm>
            <a:off x="1100856" y="1900145"/>
            <a:ext cx="3558611" cy="3724096"/>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endParaRPr lang="en-US" sz="2800" b="1" dirty="0"/>
          </a:p>
          <a:p>
            <a:r>
              <a:rPr lang="en-US" sz="2800" b="1" dirty="0"/>
              <a:t>Contact:  </a:t>
            </a:r>
            <a:r>
              <a:rPr lang="en-US" sz="1600" b="1" dirty="0">
                <a:hlinkClick r:id="rId3"/>
              </a:rPr>
              <a:t>rick7122003@yahoo.com.sg</a:t>
            </a:r>
            <a:endParaRPr lang="en-US" sz="1600" b="1" dirty="0"/>
          </a:p>
          <a:p>
            <a:r>
              <a:rPr lang="en-US" sz="2800" b="1" dirty="0" err="1"/>
              <a:t>Github</a:t>
            </a:r>
            <a:r>
              <a:rPr lang="en-US" sz="2800" b="1" dirty="0"/>
              <a:t>:   </a:t>
            </a:r>
          </a:p>
          <a:p>
            <a:r>
              <a:rPr lang="en-US" sz="1600" b="1" dirty="0">
                <a:solidFill>
                  <a:srgbClr val="00FFFF"/>
                </a:solidFill>
                <a:hlinkClick r:id="rId4"/>
              </a:rPr>
              <a:t>https://github.com/rick7122003/Telecom-Customer-Churn-Predictive-Analytics</a:t>
            </a:r>
            <a:endParaRPr lang="en-US" sz="1600" b="1" dirty="0">
              <a:solidFill>
                <a:srgbClr val="00FFFF"/>
              </a:solidFill>
            </a:endParaRPr>
          </a:p>
          <a:p>
            <a:endParaRPr lang="en-US" sz="1600" b="1" dirty="0">
              <a:solidFill>
                <a:srgbClr val="00FFFF"/>
              </a:solidFill>
            </a:endParaRPr>
          </a:p>
          <a:p>
            <a:r>
              <a:rPr lang="en-US" sz="2800" b="1" dirty="0" err="1"/>
              <a:t>Linkedin</a:t>
            </a:r>
            <a:r>
              <a:rPr lang="en-US" sz="2800" b="1" dirty="0"/>
              <a:t>: </a:t>
            </a:r>
            <a:r>
              <a:rPr lang="en-US" sz="1600" b="1" dirty="0">
                <a:solidFill>
                  <a:srgbClr val="00FFFF"/>
                </a:solidFill>
              </a:rPr>
              <a:t>https://www.linkedin.com/in/chua-kee-siong-rick-01772544/ </a:t>
            </a:r>
          </a:p>
          <a:p>
            <a:endParaRPr lang="en-US" sz="2800" b="1" dirty="0"/>
          </a:p>
        </p:txBody>
      </p:sp>
      <p:sp>
        <p:nvSpPr>
          <p:cNvPr id="8" name="TextBox 7">
            <a:extLst>
              <a:ext uri="{FF2B5EF4-FFF2-40B4-BE49-F238E27FC236}">
                <a16:creationId xmlns:a16="http://schemas.microsoft.com/office/drawing/2014/main" id="{E98CE9F8-F886-D9D7-8B25-5B843EE157BD}"/>
              </a:ext>
            </a:extLst>
          </p:cNvPr>
          <p:cNvSpPr txBox="1"/>
          <p:nvPr/>
        </p:nvSpPr>
        <p:spPr>
          <a:xfrm>
            <a:off x="5839842" y="308346"/>
            <a:ext cx="5515655" cy="923330"/>
          </a:xfrm>
          <a:prstGeom prst="rect">
            <a:avLst/>
          </a:prstGeom>
          <a:noFill/>
        </p:spPr>
        <p:txBody>
          <a:bodyPr wrap="square">
            <a:spAutoFit/>
          </a:bodyPr>
          <a:lstStyle/>
          <a:p>
            <a:r>
              <a:rPr lang="en-US" b="1" i="1" dirty="0"/>
              <a:t>“ML led Telecom customer churn prediction successfully”</a:t>
            </a:r>
          </a:p>
          <a:p>
            <a:pPr marL="342900" indent="-342900">
              <a:buFontTx/>
              <a:buChar char="-"/>
            </a:pPr>
            <a:r>
              <a:rPr lang="en-US" b="1" i="1" dirty="0"/>
              <a:t>Increase Retention and data driven actions</a:t>
            </a:r>
          </a:p>
          <a:p>
            <a:pPr marL="342900" indent="-342900">
              <a:buFontTx/>
              <a:buChar char="-"/>
            </a:pPr>
            <a:r>
              <a:rPr lang="en-US" b="1" i="1" dirty="0"/>
              <a:t>Boost business revenue and growth strategies</a:t>
            </a:r>
            <a:endParaRPr lang="en-US" i="1" dirty="0"/>
          </a:p>
        </p:txBody>
      </p:sp>
      <p:grpSp>
        <p:nvGrpSpPr>
          <p:cNvPr id="11" name="Group 10">
            <a:extLst>
              <a:ext uri="{FF2B5EF4-FFF2-40B4-BE49-F238E27FC236}">
                <a16:creationId xmlns:a16="http://schemas.microsoft.com/office/drawing/2014/main" id="{01249A98-C5DE-3A4D-5DC2-488BCF39EB17}"/>
              </a:ext>
            </a:extLst>
          </p:cNvPr>
          <p:cNvGrpSpPr/>
          <p:nvPr/>
        </p:nvGrpSpPr>
        <p:grpSpPr>
          <a:xfrm>
            <a:off x="5444327" y="1433843"/>
            <a:ext cx="5646817" cy="5283718"/>
            <a:chOff x="4843435" y="1420780"/>
            <a:chExt cx="5646817" cy="5283718"/>
          </a:xfrm>
        </p:grpSpPr>
        <p:pic>
          <p:nvPicPr>
            <p:cNvPr id="6" name="Picture 5">
              <a:extLst>
                <a:ext uri="{FF2B5EF4-FFF2-40B4-BE49-F238E27FC236}">
                  <a16:creationId xmlns:a16="http://schemas.microsoft.com/office/drawing/2014/main" id="{C5D7B7CE-FB20-2316-D970-0ADA2C414D7F}"/>
                </a:ext>
              </a:extLst>
            </p:cNvPr>
            <p:cNvPicPr>
              <a:picLocks noChangeAspect="1"/>
            </p:cNvPicPr>
            <p:nvPr/>
          </p:nvPicPr>
          <p:blipFill>
            <a:blip r:embed="rId5"/>
            <a:stretch>
              <a:fillRect/>
            </a:stretch>
          </p:blipFill>
          <p:spPr>
            <a:xfrm>
              <a:off x="4843435" y="1420780"/>
              <a:ext cx="5646817" cy="2641859"/>
            </a:xfrm>
            <a:prstGeom prst="rect">
              <a:avLst/>
            </a:prstGeom>
          </p:spPr>
        </p:pic>
        <p:pic>
          <p:nvPicPr>
            <p:cNvPr id="10" name="Picture 9">
              <a:extLst>
                <a:ext uri="{FF2B5EF4-FFF2-40B4-BE49-F238E27FC236}">
                  <a16:creationId xmlns:a16="http://schemas.microsoft.com/office/drawing/2014/main" id="{0BE77158-2559-6E1B-7D0D-8FF63CDFB88F}"/>
                </a:ext>
              </a:extLst>
            </p:cNvPr>
            <p:cNvPicPr>
              <a:picLocks noChangeAspect="1"/>
            </p:cNvPicPr>
            <p:nvPr/>
          </p:nvPicPr>
          <p:blipFill>
            <a:blip r:embed="rId6"/>
            <a:stretch>
              <a:fillRect/>
            </a:stretch>
          </p:blipFill>
          <p:spPr>
            <a:xfrm>
              <a:off x="4843435" y="4062639"/>
              <a:ext cx="5646817" cy="2641859"/>
            </a:xfrm>
            <a:prstGeom prst="rect">
              <a:avLst/>
            </a:prstGeom>
          </p:spPr>
        </p:pic>
      </p:grpSp>
    </p:spTree>
    <p:extLst>
      <p:ext uri="{BB962C8B-B14F-4D97-AF65-F5344CB8AC3E}">
        <p14:creationId xmlns:p14="http://schemas.microsoft.com/office/powerpoint/2010/main" val="29692799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3BAE-2761-C0F8-DFCE-7850B916FF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335A94-8B4B-123D-3DE2-0FD56B9697FC}"/>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61</a:t>
            </a:fld>
            <a:endParaRPr lang="en-US" b="1" dirty="0"/>
          </a:p>
        </p:txBody>
      </p:sp>
      <p:sp>
        <p:nvSpPr>
          <p:cNvPr id="2" name="Title 2">
            <a:extLst>
              <a:ext uri="{FF2B5EF4-FFF2-40B4-BE49-F238E27FC236}">
                <a16:creationId xmlns:a16="http://schemas.microsoft.com/office/drawing/2014/main" id="{F043F292-3AF0-FF2A-840B-3BD0E046C2EE}"/>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The end</a:t>
            </a:r>
          </a:p>
        </p:txBody>
      </p:sp>
    </p:spTree>
    <p:extLst>
      <p:ext uri="{BB962C8B-B14F-4D97-AF65-F5344CB8AC3E}">
        <p14:creationId xmlns:p14="http://schemas.microsoft.com/office/powerpoint/2010/main" val="79898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F5E0F-FA26-1F89-8BF3-69476AE61B6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5E35D7-9454-7460-311F-2A71CBB7110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7</a:t>
            </a:fld>
            <a:endParaRPr lang="en-US" b="1" dirty="0"/>
          </a:p>
        </p:txBody>
      </p:sp>
      <p:sp>
        <p:nvSpPr>
          <p:cNvPr id="2" name="Title 2">
            <a:extLst>
              <a:ext uri="{FF2B5EF4-FFF2-40B4-BE49-F238E27FC236}">
                <a16:creationId xmlns:a16="http://schemas.microsoft.com/office/drawing/2014/main" id="{411BAD0D-30F7-E50D-D314-C4D7C03784D6}"/>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C3985838-576A-0AD9-A912-C81BE3814071}"/>
              </a:ext>
            </a:extLst>
          </p:cNvPr>
          <p:cNvSpPr txBox="1">
            <a:spLocks/>
          </p:cNvSpPr>
          <p:nvPr/>
        </p:nvSpPr>
        <p:spPr>
          <a:xfrm>
            <a:off x="525475" y="983010"/>
            <a:ext cx="8643239" cy="157655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Numerical features related churn :</a:t>
            </a:r>
          </a:p>
          <a:p>
            <a:pPr lvl="0" eaLnBrk="0" fontAlgn="base" hangingPunct="0">
              <a:lnSpc>
                <a:spcPct val="100000"/>
              </a:lnSpc>
              <a:spcAft>
                <a:spcPct val="0"/>
              </a:spcAft>
            </a:pPr>
            <a:endParaRPr lang="en-US" altLang="en-US" sz="1800" b="1" cap="none" dirty="0"/>
          </a:p>
          <a:p>
            <a:pPr marL="285750" lvl="0" indent="-285750" eaLnBrk="0" fontAlgn="base" hangingPunct="0">
              <a:lnSpc>
                <a:spcPct val="100000"/>
              </a:lnSpc>
              <a:spcAft>
                <a:spcPct val="0"/>
              </a:spcAft>
              <a:buFont typeface="Wingdings" panose="05000000000000000000" pitchFamily="2" charset="2"/>
              <a:buChar char="Ø"/>
            </a:pPr>
            <a:r>
              <a:rPr lang="en-US" sz="1600" b="1" dirty="0"/>
              <a:t>Customers with shorter tenures more likely to churn</a:t>
            </a:r>
          </a:p>
          <a:p>
            <a:pPr marL="285750" lvl="0" indent="-285750" eaLnBrk="0" fontAlgn="base" hangingPunct="0">
              <a:lnSpc>
                <a:spcPct val="100000"/>
              </a:lnSpc>
              <a:spcAft>
                <a:spcPct val="0"/>
              </a:spcAft>
              <a:buFont typeface="Wingdings" panose="05000000000000000000" pitchFamily="2" charset="2"/>
              <a:buChar char="Ø"/>
            </a:pPr>
            <a:r>
              <a:rPr lang="en-US" sz="1600" b="1" dirty="0"/>
              <a:t>Customers with higher monthly charges show higher churn rate</a:t>
            </a:r>
          </a:p>
          <a:p>
            <a:pPr marL="285750" lvl="0" indent="-285750" eaLnBrk="0" fontAlgn="base" hangingPunct="0">
              <a:lnSpc>
                <a:spcPct val="100000"/>
              </a:lnSpc>
              <a:spcAft>
                <a:spcPct val="0"/>
              </a:spcAft>
              <a:buFont typeface="Wingdings" panose="05000000000000000000" pitchFamily="2" charset="2"/>
              <a:buChar char="Ø"/>
            </a:pPr>
            <a:r>
              <a:rPr lang="en-US" sz="1600" b="1" dirty="0"/>
              <a:t>Customers who churned tend to have lower total charges, correlated to shorter tenure</a:t>
            </a:r>
          </a:p>
        </p:txBody>
      </p:sp>
      <p:sp>
        <p:nvSpPr>
          <p:cNvPr id="9" name="Text Placeholder 3">
            <a:extLst>
              <a:ext uri="{FF2B5EF4-FFF2-40B4-BE49-F238E27FC236}">
                <a16:creationId xmlns:a16="http://schemas.microsoft.com/office/drawing/2014/main" id="{B441B8B9-7F35-BE1E-3417-F935B00F36DA}"/>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ABDB3055-5D5D-6712-64B8-6615F876945C}"/>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E2FDB279-0739-4D49-5915-6FE437C3AB40}"/>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8A653A0-8B89-2905-474F-76EFF7C0131A}"/>
              </a:ext>
            </a:extLst>
          </p:cNvPr>
          <p:cNvPicPr>
            <a:picLocks noChangeAspect="1"/>
          </p:cNvPicPr>
          <p:nvPr/>
        </p:nvPicPr>
        <p:blipFill>
          <a:blip r:embed="rId3"/>
          <a:stretch>
            <a:fillRect/>
          </a:stretch>
        </p:blipFill>
        <p:spPr>
          <a:xfrm>
            <a:off x="314325" y="2650597"/>
            <a:ext cx="11563350" cy="3438525"/>
          </a:xfrm>
          <a:prstGeom prst="rect">
            <a:avLst/>
          </a:prstGeom>
        </p:spPr>
      </p:pic>
    </p:spTree>
    <p:extLst>
      <p:ext uri="{BB962C8B-B14F-4D97-AF65-F5344CB8AC3E}">
        <p14:creationId xmlns:p14="http://schemas.microsoft.com/office/powerpoint/2010/main" val="184111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C3A94-DD05-C7FD-E882-6988F37D570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5BB1EF-4600-F21A-CCC0-80F8C73A1F2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8</a:t>
            </a:fld>
            <a:endParaRPr lang="en-US" b="1" dirty="0"/>
          </a:p>
        </p:txBody>
      </p:sp>
      <p:sp>
        <p:nvSpPr>
          <p:cNvPr id="2" name="Title 2">
            <a:extLst>
              <a:ext uri="{FF2B5EF4-FFF2-40B4-BE49-F238E27FC236}">
                <a16:creationId xmlns:a16="http://schemas.microsoft.com/office/drawing/2014/main" id="{3E20AC8F-3F5C-705C-9758-298223253CA6}"/>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496CA263-4D46-1BDC-B823-2756D5D4E13F}"/>
              </a:ext>
            </a:extLst>
          </p:cNvPr>
          <p:cNvSpPr txBox="1">
            <a:spLocks/>
          </p:cNvSpPr>
          <p:nvPr/>
        </p:nvSpPr>
        <p:spPr>
          <a:xfrm>
            <a:off x="525475" y="983010"/>
            <a:ext cx="10311401" cy="157655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Key Categorical features related to churn:</a:t>
            </a:r>
          </a:p>
          <a:p>
            <a:pPr lvl="0" eaLnBrk="0" fontAlgn="base" hangingPunct="0">
              <a:lnSpc>
                <a:spcPct val="100000"/>
              </a:lnSpc>
              <a:spcAft>
                <a:spcPct val="0"/>
              </a:spcAft>
            </a:pPr>
            <a:endParaRPr lang="en-US" altLang="en-US" sz="1800" b="1" cap="none" dirty="0"/>
          </a:p>
          <a:p>
            <a:pPr marL="285750" lvl="0" indent="-285750" eaLnBrk="0" fontAlgn="base" hangingPunct="0">
              <a:lnSpc>
                <a:spcPct val="100000"/>
              </a:lnSpc>
              <a:spcAft>
                <a:spcPct val="0"/>
              </a:spcAft>
              <a:buFont typeface="Wingdings" panose="05000000000000000000" pitchFamily="2" charset="2"/>
              <a:buChar char="Ø"/>
            </a:pPr>
            <a:r>
              <a:rPr lang="en-US" sz="1600" b="1" dirty="0"/>
              <a:t>Customers on a month-to-month contract churn at a much higher rate.</a:t>
            </a:r>
          </a:p>
          <a:p>
            <a:pPr marL="285750" lvl="0" indent="-285750" eaLnBrk="0" fontAlgn="base" hangingPunct="0">
              <a:lnSpc>
                <a:spcPct val="100000"/>
              </a:lnSpc>
              <a:spcAft>
                <a:spcPct val="0"/>
              </a:spcAft>
              <a:buFont typeface="Wingdings" panose="05000000000000000000" pitchFamily="2" charset="2"/>
              <a:buChar char="Ø"/>
            </a:pPr>
            <a:r>
              <a:rPr lang="en-US" sz="1600" b="1" dirty="0"/>
              <a:t>Customers with fiber optic internet service have a higher churn rate compared to other services</a:t>
            </a:r>
          </a:p>
          <a:p>
            <a:pPr marL="285750" lvl="0" indent="-285750" eaLnBrk="0" fontAlgn="base" hangingPunct="0">
              <a:lnSpc>
                <a:spcPct val="100000"/>
              </a:lnSpc>
              <a:spcAft>
                <a:spcPct val="0"/>
              </a:spcAft>
              <a:buFont typeface="Wingdings" panose="05000000000000000000" pitchFamily="2" charset="2"/>
              <a:buChar char="Ø"/>
            </a:pPr>
            <a:r>
              <a:rPr lang="en-US" sz="1600" b="1" dirty="0"/>
              <a:t>Customers who pay by electronic check are more likely to churn</a:t>
            </a:r>
          </a:p>
        </p:txBody>
      </p:sp>
      <p:sp>
        <p:nvSpPr>
          <p:cNvPr id="9" name="Text Placeholder 3">
            <a:extLst>
              <a:ext uri="{FF2B5EF4-FFF2-40B4-BE49-F238E27FC236}">
                <a16:creationId xmlns:a16="http://schemas.microsoft.com/office/drawing/2014/main" id="{57B1C84E-F72D-C1D0-6EF4-0EA71DFC72B6}"/>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C68B7679-F9DC-16F8-D318-CF749AA08DEF}"/>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FC992F27-3D20-9685-8CD6-4C82745660AD}"/>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0132074F-552C-5A0C-CE54-DBBAB51B7DF3}"/>
              </a:ext>
            </a:extLst>
          </p:cNvPr>
          <p:cNvPicPr>
            <a:picLocks noChangeAspect="1"/>
          </p:cNvPicPr>
          <p:nvPr/>
        </p:nvPicPr>
        <p:blipFill>
          <a:blip r:embed="rId3"/>
          <a:stretch>
            <a:fillRect/>
          </a:stretch>
        </p:blipFill>
        <p:spPr>
          <a:xfrm>
            <a:off x="69862" y="2661867"/>
            <a:ext cx="12027404" cy="3204670"/>
          </a:xfrm>
          <a:prstGeom prst="rect">
            <a:avLst/>
          </a:prstGeom>
        </p:spPr>
      </p:pic>
    </p:spTree>
    <p:extLst>
      <p:ext uri="{BB962C8B-B14F-4D97-AF65-F5344CB8AC3E}">
        <p14:creationId xmlns:p14="http://schemas.microsoft.com/office/powerpoint/2010/main" val="100310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1BF34-E788-8671-ED1F-9D67A1F9E81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D1EECB-DEC3-425F-2713-6F5B6CF6085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9</a:t>
            </a:fld>
            <a:endParaRPr lang="en-US" b="1" dirty="0"/>
          </a:p>
        </p:txBody>
      </p:sp>
      <p:sp>
        <p:nvSpPr>
          <p:cNvPr id="2" name="Title 2">
            <a:extLst>
              <a:ext uri="{FF2B5EF4-FFF2-40B4-BE49-F238E27FC236}">
                <a16:creationId xmlns:a16="http://schemas.microsoft.com/office/drawing/2014/main" id="{97AE0FDB-82A4-C318-FC14-8D10D5430E17}"/>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2B349B9B-3586-71AF-2222-3F6314DEB9F1}"/>
              </a:ext>
            </a:extLst>
          </p:cNvPr>
          <p:cNvSpPr txBox="1">
            <a:spLocks/>
          </p:cNvSpPr>
          <p:nvPr/>
        </p:nvSpPr>
        <p:spPr>
          <a:xfrm>
            <a:off x="152400" y="1200505"/>
            <a:ext cx="11887200" cy="482959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sz="2400" b="1" dirty="0"/>
              <a:t>Key features of Customer Churn Contract Commitment is Crucial 📝: </a:t>
            </a:r>
          </a:p>
          <a:p>
            <a:pPr lvl="0" eaLnBrk="0" fontAlgn="base" hangingPunct="0">
              <a:lnSpc>
                <a:spcPct val="100000"/>
              </a:lnSpc>
              <a:spcAft>
                <a:spcPct val="0"/>
              </a:spcAft>
            </a:pPr>
            <a:endParaRPr lang="en-US" sz="1800" dirty="0"/>
          </a:p>
          <a:p>
            <a:pPr marL="285750" lvl="0" indent="-285750" eaLnBrk="0" fontAlgn="base" hangingPunct="0">
              <a:lnSpc>
                <a:spcPct val="100000"/>
              </a:lnSpc>
              <a:spcAft>
                <a:spcPct val="0"/>
              </a:spcAft>
              <a:buFont typeface="Wingdings" panose="05000000000000000000" pitchFamily="2" charset="2"/>
              <a:buChar char="Ø"/>
            </a:pPr>
            <a:r>
              <a:rPr lang="en-US" sz="2000" b="1" dirty="0"/>
              <a:t>Customers on a month-to-month contract are significantly more likely to churn compared to those  on one or two year contracts. </a:t>
            </a:r>
          </a:p>
          <a:p>
            <a:pPr eaLnBrk="0" fontAlgn="base" hangingPunct="0">
              <a:spcAft>
                <a:spcPct val="0"/>
              </a:spcAft>
            </a:pPr>
            <a:endParaRPr lang="en-US" sz="2000" b="1" dirty="0"/>
          </a:p>
          <a:p>
            <a:pPr marL="285750" indent="-285750" eaLnBrk="0" fontAlgn="base" hangingPunct="0">
              <a:spcAft>
                <a:spcPct val="0"/>
              </a:spcAft>
              <a:buFont typeface="Wingdings" panose="05000000000000000000" pitchFamily="2" charset="2"/>
              <a:buChar char="Ø"/>
            </a:pPr>
            <a:r>
              <a:rPr lang="en-US" sz="2000" b="1" dirty="0">
                <a:latin typeface="+mj-lt"/>
              </a:rPr>
              <a:t>THE LACK OF A LONG-TERM COMMITMENT IS THE SINGLE BIGGEST INDICATOR OF CHURN RISK.</a:t>
            </a:r>
          </a:p>
          <a:p>
            <a:pPr lvl="0" eaLnBrk="0" fontAlgn="base" hangingPunct="0">
              <a:lnSpc>
                <a:spcPct val="100000"/>
              </a:lnSpc>
              <a:spcAft>
                <a:spcPct val="0"/>
              </a:spcAft>
            </a:pPr>
            <a:endParaRPr lang="en-US" sz="2000" b="1" dirty="0"/>
          </a:p>
          <a:p>
            <a:pPr marL="285750" lvl="0" indent="-285750" eaLnBrk="0" fontAlgn="base" hangingPunct="0">
              <a:lnSpc>
                <a:spcPct val="100000"/>
              </a:lnSpc>
              <a:spcAft>
                <a:spcPct val="0"/>
              </a:spcAft>
              <a:buFont typeface="Wingdings" panose="05000000000000000000" pitchFamily="2" charset="2"/>
              <a:buChar char="Ø"/>
            </a:pPr>
            <a:r>
              <a:rPr lang="en-US" sz="2000" b="1" dirty="0"/>
              <a:t>New customers (high-risks) churn:</a:t>
            </a:r>
          </a:p>
          <a:p>
            <a:pPr marL="285750" lvl="0" indent="-285750" eaLnBrk="0" fontAlgn="base" hangingPunct="0">
              <a:lnSpc>
                <a:spcPct val="100000"/>
              </a:lnSpc>
              <a:spcAft>
                <a:spcPct val="0"/>
              </a:spcAft>
              <a:buFont typeface="Wingdings" panose="05000000000000000000" pitchFamily="2" charset="2"/>
              <a:buChar char="Ø"/>
            </a:pPr>
            <a:endParaRPr lang="en-US" sz="2000" b="1" dirty="0"/>
          </a:p>
          <a:p>
            <a:pPr marL="742950" lvl="1" indent="-285750" eaLnBrk="0" fontAlgn="base" hangingPunct="0">
              <a:spcAft>
                <a:spcPct val="0"/>
              </a:spcAft>
              <a:buFont typeface="Wingdings" panose="05000000000000000000" pitchFamily="2" charset="2"/>
              <a:buChar char="Ø"/>
            </a:pPr>
            <a:r>
              <a:rPr lang="en-US" sz="2000" b="1" dirty="0">
                <a:latin typeface="+mj-lt"/>
              </a:rPr>
              <a:t>shorter tenure churn (higher rate). indicates early stages of customer lifecycle critical period for retention efforts</a:t>
            </a:r>
            <a:endParaRPr lang="en-US" sz="2000" b="1" dirty="0"/>
          </a:p>
        </p:txBody>
      </p:sp>
      <p:sp>
        <p:nvSpPr>
          <p:cNvPr id="9" name="Text Placeholder 3">
            <a:extLst>
              <a:ext uri="{FF2B5EF4-FFF2-40B4-BE49-F238E27FC236}">
                <a16:creationId xmlns:a16="http://schemas.microsoft.com/office/drawing/2014/main" id="{0BA39731-D82E-B2E4-84FB-651DBCE8D0C2}"/>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878A0166-E0DA-6C6F-B37D-EAF8C2D2C4C2}"/>
              </a:ext>
            </a:extLst>
          </p:cNvPr>
          <p:cNvSpPr txBox="1"/>
          <p:nvPr/>
        </p:nvSpPr>
        <p:spPr>
          <a:xfrm>
            <a:off x="6875690" y="312718"/>
            <a:ext cx="4641396" cy="584775"/>
          </a:xfrm>
          <a:prstGeom prst="rect">
            <a:avLst/>
          </a:prstGeom>
          <a:noFill/>
        </p:spPr>
        <p:txBody>
          <a:bodyPr wrap="square">
            <a:spAutoFit/>
          </a:bodyPr>
          <a:lstStyle/>
          <a:p>
            <a:r>
              <a:rPr lang="en-US" sz="3200" b="1" dirty="0"/>
              <a:t>- EDA &amp; Findings</a:t>
            </a:r>
            <a:endParaRPr lang="en-US" sz="3200" dirty="0"/>
          </a:p>
        </p:txBody>
      </p:sp>
      <p:sp>
        <p:nvSpPr>
          <p:cNvPr id="12" name="Rectangle 4">
            <a:extLst>
              <a:ext uri="{FF2B5EF4-FFF2-40B4-BE49-F238E27FC236}">
                <a16:creationId xmlns:a16="http://schemas.microsoft.com/office/drawing/2014/main" id="{7ED6DDC6-F4EB-6C0E-7841-7E1E1C2E2D51}"/>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7302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1980</TotalTime>
  <Words>5510</Words>
  <Application>Microsoft Office PowerPoint</Application>
  <PresentationFormat>Widescreen</PresentationFormat>
  <Paragraphs>718</Paragraphs>
  <Slides>61</Slides>
  <Notes>61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menlo</vt:lpstr>
      <vt:lpstr>system-ui</vt:lpstr>
      <vt:lpstr>Tw Cen MT</vt:lpstr>
      <vt:lpstr>Wingdings</vt:lpstr>
      <vt:lpstr>Circuit</vt:lpstr>
      <vt:lpstr>Capstone ai &amp; machine learning developer project 4: rick chua kee siong</vt:lpstr>
      <vt:lpstr>Steps:</vt:lpstr>
      <vt:lpstr>Data Preparation Inspection</vt:lpstr>
      <vt:lpstr>Data cleaning</vt:lpstr>
      <vt:lpstr>After Data cleaning</vt:lpstr>
      <vt:lpstr>PowerPoint Presentation</vt:lpstr>
      <vt:lpstr>PowerPoint Presentation</vt:lpstr>
      <vt:lpstr>PowerPoint Presentation</vt:lpstr>
      <vt:lpstr>PowerPoint Presentation</vt:lpstr>
      <vt:lpstr>PowerPoint Presentation</vt:lpstr>
      <vt:lpstr> 1. LightGBM classification model 2. XGBoost (Extreme Gradient Boosting) 3. CatBoost (Categorical Boosting) 4. Random Forest Regressor 5. Support Vector Machine (SVM) 6. Neural Network (Multi-layer Perceptron) 7. Logistic Regression 8. Gradient Boosting Machine (GBM) 9. AdaBoost (Adaptive Boosting)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Chua</dc:creator>
  <cp:lastModifiedBy>Rick Chua</cp:lastModifiedBy>
  <cp:revision>226</cp:revision>
  <dcterms:created xsi:type="dcterms:W3CDTF">2025-07-18T15:08:13Z</dcterms:created>
  <dcterms:modified xsi:type="dcterms:W3CDTF">2025-07-24T11:47:21Z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